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187"/>
  </p:notesMasterIdLst>
  <p:sldIdLst>
    <p:sldId id="323" r:id="rId2"/>
    <p:sldId id="699" r:id="rId3"/>
    <p:sldId id="467" r:id="rId4"/>
    <p:sldId id="606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71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718" r:id="rId48"/>
    <p:sldId id="719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720" r:id="rId61"/>
    <p:sldId id="721" r:id="rId62"/>
    <p:sldId id="722" r:id="rId63"/>
    <p:sldId id="723" r:id="rId64"/>
    <p:sldId id="724" r:id="rId65"/>
    <p:sldId id="508" r:id="rId66"/>
    <p:sldId id="509" r:id="rId67"/>
    <p:sldId id="510" r:id="rId68"/>
    <p:sldId id="512" r:id="rId69"/>
    <p:sldId id="513" r:id="rId70"/>
    <p:sldId id="515" r:id="rId71"/>
    <p:sldId id="514" r:id="rId72"/>
    <p:sldId id="536" r:id="rId73"/>
    <p:sldId id="537" r:id="rId74"/>
    <p:sldId id="538" r:id="rId75"/>
    <p:sldId id="539" r:id="rId76"/>
    <p:sldId id="540" r:id="rId77"/>
    <p:sldId id="318" r:id="rId78"/>
    <p:sldId id="314" r:id="rId79"/>
    <p:sldId id="279" r:id="rId80"/>
    <p:sldId id="302" r:id="rId81"/>
    <p:sldId id="301" r:id="rId82"/>
    <p:sldId id="350" r:id="rId83"/>
    <p:sldId id="362" r:id="rId84"/>
    <p:sldId id="371" r:id="rId85"/>
    <p:sldId id="393" r:id="rId86"/>
    <p:sldId id="397" r:id="rId87"/>
    <p:sldId id="389" r:id="rId88"/>
    <p:sldId id="685" r:id="rId89"/>
    <p:sldId id="398" r:id="rId90"/>
    <p:sldId id="404" r:id="rId91"/>
    <p:sldId id="412" r:id="rId92"/>
    <p:sldId id="413" r:id="rId93"/>
    <p:sldId id="547" r:id="rId94"/>
    <p:sldId id="370" r:id="rId95"/>
    <p:sldId id="377" r:id="rId96"/>
    <p:sldId id="381" r:id="rId97"/>
    <p:sldId id="697" r:id="rId98"/>
    <p:sldId id="548" r:id="rId99"/>
    <p:sldId id="550" r:id="rId100"/>
    <p:sldId id="552" r:id="rId101"/>
    <p:sldId id="560" r:id="rId102"/>
    <p:sldId id="564" r:id="rId103"/>
    <p:sldId id="661" r:id="rId104"/>
    <p:sldId id="686" r:id="rId105"/>
    <p:sldId id="662" r:id="rId106"/>
    <p:sldId id="646" r:id="rId107"/>
    <p:sldId id="687" r:id="rId108"/>
    <p:sldId id="664" r:id="rId109"/>
    <p:sldId id="688" r:id="rId110"/>
    <p:sldId id="689" r:id="rId111"/>
    <p:sldId id="647" r:id="rId112"/>
    <p:sldId id="648" r:id="rId113"/>
    <p:sldId id="649" r:id="rId114"/>
    <p:sldId id="690" r:id="rId115"/>
    <p:sldId id="317" r:id="rId116"/>
    <p:sldId id="691" r:id="rId117"/>
    <p:sldId id="692" r:id="rId118"/>
    <p:sldId id="652" r:id="rId119"/>
    <p:sldId id="693" r:id="rId120"/>
    <p:sldId id="694" r:id="rId121"/>
    <p:sldId id="695" r:id="rId122"/>
    <p:sldId id="315" r:id="rId123"/>
    <p:sldId id="316" r:id="rId124"/>
    <p:sldId id="696" r:id="rId125"/>
    <p:sldId id="653" r:id="rId126"/>
    <p:sldId id="654" r:id="rId127"/>
    <p:sldId id="655" r:id="rId128"/>
    <p:sldId id="656" r:id="rId129"/>
    <p:sldId id="657" r:id="rId130"/>
    <p:sldId id="658" r:id="rId131"/>
    <p:sldId id="659" r:id="rId132"/>
    <p:sldId id="660" r:id="rId133"/>
    <p:sldId id="567" r:id="rId134"/>
    <p:sldId id="568" r:id="rId135"/>
    <p:sldId id="569" r:id="rId136"/>
    <p:sldId id="570" r:id="rId137"/>
    <p:sldId id="571" r:id="rId138"/>
    <p:sldId id="572" r:id="rId139"/>
    <p:sldId id="574" r:id="rId140"/>
    <p:sldId id="573" r:id="rId141"/>
    <p:sldId id="575" r:id="rId142"/>
    <p:sldId id="576" r:id="rId143"/>
    <p:sldId id="700" r:id="rId144"/>
    <p:sldId id="577" r:id="rId145"/>
    <p:sldId id="579" r:id="rId146"/>
    <p:sldId id="580" r:id="rId147"/>
    <p:sldId id="698" r:id="rId148"/>
    <p:sldId id="725" r:id="rId149"/>
    <p:sldId id="396" r:id="rId150"/>
    <p:sldId id="730" r:id="rId151"/>
    <p:sldId id="731" r:id="rId152"/>
    <p:sldId id="732" r:id="rId153"/>
    <p:sldId id="390" r:id="rId154"/>
    <p:sldId id="328" r:id="rId155"/>
    <p:sldId id="378" r:id="rId156"/>
    <p:sldId id="319" r:id="rId157"/>
    <p:sldId id="388" r:id="rId158"/>
    <p:sldId id="726" r:id="rId159"/>
    <p:sldId id="727" r:id="rId160"/>
    <p:sldId id="728" r:id="rId161"/>
    <p:sldId id="729" r:id="rId162"/>
    <p:sldId id="321" r:id="rId163"/>
    <p:sldId id="320" r:id="rId164"/>
    <p:sldId id="392" r:id="rId165"/>
    <p:sldId id="383" r:id="rId166"/>
    <p:sldId id="337" r:id="rId167"/>
    <p:sldId id="676" r:id="rId168"/>
    <p:sldId id="702" r:id="rId169"/>
    <p:sldId id="701" r:id="rId170"/>
    <p:sldId id="703" r:id="rId171"/>
    <p:sldId id="705" r:id="rId172"/>
    <p:sldId id="706" r:id="rId173"/>
    <p:sldId id="707" r:id="rId174"/>
    <p:sldId id="704" r:id="rId175"/>
    <p:sldId id="391" r:id="rId176"/>
    <p:sldId id="708" r:id="rId177"/>
    <p:sldId id="709" r:id="rId178"/>
    <p:sldId id="710" r:id="rId179"/>
    <p:sldId id="711" r:id="rId180"/>
    <p:sldId id="712" r:id="rId181"/>
    <p:sldId id="713" r:id="rId182"/>
    <p:sldId id="714" r:id="rId183"/>
    <p:sldId id="715" r:id="rId184"/>
    <p:sldId id="716" r:id="rId185"/>
    <p:sldId id="677" r:id="rId1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21"/>
    <p:restoredTop sz="86403" autoAdjust="0"/>
  </p:normalViewPr>
  <p:slideViewPr>
    <p:cSldViewPr snapToGrid="0" snapToObjects="1">
      <p:cViewPr varScale="1">
        <p:scale>
          <a:sx n="135" d="100"/>
          <a:sy n="135" d="100"/>
        </p:scale>
        <p:origin x="192" y="1352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-17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728AC-4B4F-4348-A192-856689668E8F}" type="datetimeFigureOut">
              <a:rPr lang="en-US" smtClean="0"/>
              <a:t>12/2/20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51C37-763A-A544-96C6-A43233B4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6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Is it clear that x_q is really x_i,q? (DLS)</a:t>
            </a:r>
            <a:endParaRPr/>
          </a:p>
        </p:txBody>
      </p:sp>
      <p:sp>
        <p:nvSpPr>
          <p:cNvPr id="200" name="Google Shape;20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675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4313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7955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620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945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Shall I add a contour plot?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468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7648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596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622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662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3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79685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107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4240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8180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2" name="Google Shape;61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3164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191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7970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0213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500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253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0609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indeces and show k-nearest</a:t>
            </a:r>
            <a:endParaRPr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339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0966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7373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788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025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54916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56470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2669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0988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7911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99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indeces and show k-nearest</a:t>
            </a:r>
            <a:endParaRPr/>
          </a:p>
        </p:txBody>
      </p:sp>
      <p:sp>
        <p:nvSpPr>
          <p:cNvPr id="283" name="Google Shape;28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6186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1916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80075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28650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44285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2304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150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1006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0759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30009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0364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Change indeces and show k-nearest</a:t>
            </a:r>
            <a:endParaRPr/>
          </a:p>
        </p:txBody>
      </p:sp>
      <p:sp>
        <p:nvSpPr>
          <p:cNvPr id="292" name="Google Shape;29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5222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8022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98659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95033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9455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3092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58384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20875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05283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9995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65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36750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7116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4A2C8-6C88-4E71-83EE-698B9D4FE2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4113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4308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049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515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0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2488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655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167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76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767164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1769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9532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44120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9756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6417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1814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EB56-5965-4D08-A13A-4E9458CE2451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7030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95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2788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60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AD29F1E6-0A42-6342-8A19-FA364A33AB3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2489813" y="727200"/>
            <a:ext cx="72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1651" y="5864230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5594349" cy="29845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7853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1" y="651600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89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00610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400" b="0" i="0">
                <a:solidFill>
                  <a:schemeClr val="bg1">
                    <a:lumMod val="50000"/>
                  </a:schemeClr>
                </a:solidFill>
                <a:latin typeface="Lato Light" panose="020F0302020204030203" pitchFamily="34" charset="77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1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0"/>
          </p:nvPr>
        </p:nvSpPr>
        <p:spPr>
          <a:xfrm>
            <a:off x="501650" y="1665289"/>
            <a:ext cx="5305580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000"/>
            </a:lvl1pPr>
            <a:lvl2pPr>
              <a:tabLst>
                <a:tab pos="5029200" algn="r"/>
              </a:tabLst>
              <a:defRPr sz="2000"/>
            </a:lvl2pPr>
            <a:lvl3pPr>
              <a:tabLst>
                <a:tab pos="5029200" algn="r"/>
              </a:tabLst>
              <a:defRPr sz="2000"/>
            </a:lvl3pPr>
            <a:lvl4pPr>
              <a:tabLst>
                <a:tab pos="5029200" algn="r"/>
              </a:tabLst>
              <a:defRPr sz="20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0"/>
          </p:nvPr>
        </p:nvSpPr>
        <p:spPr>
          <a:xfrm>
            <a:off x="6383999" y="1665289"/>
            <a:ext cx="5306351" cy="4716461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5029200" algn="r"/>
              </a:tabLst>
              <a:defRPr sz="2000"/>
            </a:lvl1pPr>
            <a:lvl2pPr>
              <a:tabLst>
                <a:tab pos="5029200" algn="r"/>
              </a:tabLst>
              <a:defRPr sz="2000"/>
            </a:lvl2pPr>
            <a:lvl3pPr>
              <a:tabLst>
                <a:tab pos="5029200" algn="r"/>
              </a:tabLst>
              <a:defRPr sz="2000"/>
            </a:lvl3pPr>
            <a:lvl4pPr>
              <a:tabLst>
                <a:tab pos="5029200" algn="r"/>
              </a:tabLst>
              <a:defRPr sz="2000"/>
            </a:lvl4pPr>
            <a:lvl5pPr>
              <a:tabLst>
                <a:tab pos="5029200" algn="r"/>
              </a:tabLst>
              <a:defRPr sz="1600" baseline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28692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1" y="1705670"/>
            <a:ext cx="105410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0" i="0">
                <a:solidFill>
                  <a:schemeClr val="tx1"/>
                </a:solidFill>
                <a:latin typeface="Lato Light" panose="020F0302020204030203" pitchFamily="34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1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3199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ABBF-CE1E-8A4C-92D8-393D0291D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1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tiff"/><Relationship Id="rId4" Type="http://schemas.openxmlformats.org/officeDocument/2006/relationships/image" Target="../media/image109.tiff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://jmlr.org/papers/volume15/srivastava14a/srivastava14a.pdf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7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5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7" Type="http://schemas.openxmlformats.org/officeDocument/2006/relationships/image" Target="../media/image162.sv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ware.cs.umass.edu/papers/Verma.pdf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1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6.xml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70.svg"/><Relationship Id="rId7" Type="http://schemas.openxmlformats.org/officeDocument/2006/relationships/image" Target="../media/image174.sv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3.png"/><Relationship Id="rId5" Type="http://schemas.openxmlformats.org/officeDocument/2006/relationships/image" Target="../media/image172.svg"/><Relationship Id="rId4" Type="http://schemas.openxmlformats.org/officeDocument/2006/relationships/image" Target="../media/image171.png"/><Relationship Id="rId9" Type="http://schemas.openxmlformats.org/officeDocument/2006/relationships/image" Target="../media/image162.sv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6.sv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tiff"/><Relationship Id="rId2" Type="http://schemas.openxmlformats.org/officeDocument/2006/relationships/image" Target="../media/image179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2.tiff"/><Relationship Id="rId4" Type="http://schemas.openxmlformats.org/officeDocument/2006/relationships/image" Target="../media/image1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tiff"/><Relationship Id="rId2" Type="http://schemas.openxmlformats.org/officeDocument/2006/relationships/image" Target="../media/image183.tiff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hyperlink" Target="https://twitter.com/wdaali999/status/1161973951565881345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7.tiff"/><Relationship Id="rId4" Type="http://schemas.openxmlformats.org/officeDocument/2006/relationships/image" Target="../media/image186.tif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tiff"/><Relationship Id="rId2" Type="http://schemas.openxmlformats.org/officeDocument/2006/relationships/image" Target="../media/image18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2" Type="http://schemas.openxmlformats.org/officeDocument/2006/relationships/image" Target="../media/image191.tiff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tiff"/><Relationship Id="rId2" Type="http://schemas.openxmlformats.org/officeDocument/2006/relationships/image" Target="../media/image193.tiff"/><Relationship Id="rId1" Type="http://schemas.openxmlformats.org/officeDocument/2006/relationships/slideLayout" Target="../slideLayouts/slideLayout8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hyperlink" Target="https://storage.googleapis.com/kaggle-media/surveys/Kaggle%20State%20of%20Machine%20Learning%20and%20Data%20Science%202020.pdf" TargetMode="Externa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tiff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4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36: Review</a:t>
            </a:r>
          </a:p>
        </p:txBody>
      </p:sp>
    </p:spTree>
    <p:extLst>
      <p:ext uri="{BB962C8B-B14F-4D97-AF65-F5344CB8AC3E}">
        <p14:creationId xmlns:p14="http://schemas.microsoft.com/office/powerpoint/2010/main" val="45740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9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306" name="Google Shape;306;p9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307" name="Google Shape;307;p9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308" name="Google Shape;308;p9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309" name="Google Shape;309;p9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311" name="Google Shape;311;p9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312" name="Google Shape;312;p9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314" name="Google Shape;314;p9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315" name="Google Shape;315;p9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316" name="Google Shape;316;p9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317" name="Google Shape;317;p9"/>
          <p:cNvCxnSpPr>
            <a:stCxn id="304" idx="4"/>
            <a:endCxn id="303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18" name="Google Shape;318;p9"/>
          <p:cNvCxnSpPr>
            <a:stCxn id="308" idx="7"/>
            <a:endCxn id="304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19" name="Google Shape;319;p9"/>
          <p:cNvCxnSpPr>
            <a:stCxn id="305" idx="5"/>
            <a:endCxn id="304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0" name="Google Shape;320;p9"/>
          <p:cNvCxnSpPr>
            <a:stCxn id="304" idx="5"/>
            <a:endCxn id="309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21" name="Google Shape;321;p9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322" name="Google Shape;322;p9"/>
          <p:cNvCxnSpPr>
            <a:stCxn id="321" idx="4"/>
            <a:endCxn id="309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3" name="Google Shape;323;p9"/>
          <p:cNvCxnSpPr>
            <a:stCxn id="321" idx="3"/>
            <a:endCxn id="303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4" name="Google Shape;324;p9"/>
          <p:cNvCxnSpPr>
            <a:stCxn id="306" idx="4"/>
            <a:endCxn id="304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5" name="Google Shape;325;p9"/>
          <p:cNvCxnSpPr>
            <a:stCxn id="307" idx="3"/>
            <a:endCxn id="304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6" name="Google Shape;326;p9"/>
          <p:cNvCxnSpPr>
            <a:stCxn id="310" idx="2"/>
            <a:endCxn id="304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7" name="Google Shape;327;p9"/>
          <p:cNvCxnSpPr>
            <a:stCxn id="311" idx="5"/>
            <a:endCxn id="321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8" name="Google Shape;328;p9"/>
          <p:cNvCxnSpPr>
            <a:stCxn id="314" idx="4"/>
            <a:endCxn id="321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29" name="Google Shape;329;p9"/>
          <p:cNvCxnSpPr>
            <a:stCxn id="313" idx="3"/>
            <a:endCxn id="321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0" name="Google Shape;330;p9"/>
          <p:cNvCxnSpPr>
            <a:stCxn id="312" idx="2"/>
            <a:endCxn id="321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31" name="Google Shape;331;p9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332" name="Google Shape;332;p9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333" name="Google Shape;333;p9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334" name="Google Shape;334;p9"/>
          <p:cNvCxnSpPr>
            <a:stCxn id="331" idx="0"/>
            <a:endCxn id="308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5" name="Google Shape;335;p9"/>
          <p:cNvCxnSpPr>
            <a:stCxn id="331" idx="7"/>
            <a:endCxn id="303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6" name="Google Shape;336;p9"/>
          <p:cNvCxnSpPr>
            <a:stCxn id="315" idx="0"/>
            <a:endCxn id="303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7" name="Google Shape;337;p9"/>
          <p:cNvCxnSpPr>
            <a:stCxn id="315" idx="0"/>
            <a:endCxn id="309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8" name="Google Shape;338;p9"/>
          <p:cNvCxnSpPr>
            <a:stCxn id="332" idx="0"/>
            <a:endCxn id="303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39" name="Google Shape;339;p9"/>
          <p:cNvCxnSpPr>
            <a:stCxn id="332" idx="0"/>
            <a:endCxn id="309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0" name="Google Shape;340;p9"/>
          <p:cNvCxnSpPr>
            <a:stCxn id="316" idx="0"/>
            <a:endCxn id="309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1" name="Google Shape;341;p9"/>
          <p:cNvCxnSpPr>
            <a:stCxn id="333" idx="2"/>
            <a:endCxn id="309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2" name="Google Shape;342;p9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7568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 descr="https://miro.medium.com/max/3506/1*o_CO_8Plpi2Ac3s-Gs5IQ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90362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ttps://miro.medium.com/max/3506/1*9gFze6fk9EHcm1bgJsmgFA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197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https://miro.medium.com/max/3506/1*ykxp7OpgBXbRRHgjzSkeCA.p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95886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103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9586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7254" y="2198705"/>
            <a:ext cx="7523346" cy="768350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SIMPLE   DECISION TREE</a:t>
            </a:r>
          </a:p>
        </p:txBody>
      </p:sp>
    </p:spTree>
    <p:extLst>
      <p:ext uri="{BB962C8B-B14F-4D97-AF65-F5344CB8AC3E}">
        <p14:creationId xmlns:p14="http://schemas.microsoft.com/office/powerpoint/2010/main" val="2603180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18B08-3696-674E-8D11-5085AFD6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D08B1-D0EF-614F-B95B-1DE1566B8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8" y="320284"/>
            <a:ext cx="4702924" cy="45404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9165E-C482-FE47-87BC-3DE947E0F4DF}"/>
              </a:ext>
            </a:extLst>
          </p:cNvPr>
          <p:cNvSpPr txBox="1"/>
          <p:nvPr/>
        </p:nvSpPr>
        <p:spPr>
          <a:xfrm>
            <a:off x="4808802" y="519765"/>
            <a:ext cx="6949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Although </a:t>
            </a:r>
            <a:r>
              <a:rPr lang="en-US" sz="2400" b="1" dirty="0">
                <a:latin typeface="Karla" pitchFamily="2" charset="0"/>
                <a:ea typeface="Karla" pitchFamily="2" charset="0"/>
              </a:rPr>
              <a:t>regression</a:t>
            </a:r>
            <a:r>
              <a:rPr lang="en-US" sz="2400" dirty="0">
                <a:latin typeface="Karla" pitchFamily="2" charset="0"/>
                <a:ea typeface="Karla" pitchFamily="2" charset="0"/>
              </a:rPr>
              <a:t> models with linear boundaries are intuitive to interpret, it’s harder to interpret non-linear decision boundaries.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EF500-2050-A449-91C0-9F80571F91C3}"/>
              </a:ext>
            </a:extLst>
          </p:cNvPr>
          <p:cNvSpPr txBox="1"/>
          <p:nvPr/>
        </p:nvSpPr>
        <p:spPr>
          <a:xfrm>
            <a:off x="4808802" y="2442725"/>
            <a:ext cx="6949440" cy="16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Karla" pitchFamily="2" charset="0"/>
                <a:ea typeface="Karla" pitchFamily="2" charset="0"/>
              </a:rPr>
              <a:t>Trees: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Karla" pitchFamily="2" charset="0"/>
                <a:ea typeface="Karla" pitchFamily="2" charset="0"/>
              </a:rPr>
              <a:t>Allow for </a:t>
            </a:r>
            <a:r>
              <a:rPr lang="en-US" sz="2400" dirty="0">
                <a:solidFill>
                  <a:srgbClr val="0070C0"/>
                </a:solidFill>
                <a:latin typeface="Karla" pitchFamily="2" charset="0"/>
                <a:ea typeface="Karla" pitchFamily="2" charset="0"/>
              </a:rPr>
              <a:t>complex decision boundaries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>
                <a:latin typeface="Karla" pitchFamily="2" charset="0"/>
                <a:ea typeface="Karla" pitchFamily="2" charset="0"/>
              </a:rPr>
              <a:t>Are easy to </a:t>
            </a:r>
            <a:r>
              <a:rPr lang="en-US" sz="2400" dirty="0">
                <a:solidFill>
                  <a:srgbClr val="0070C0"/>
                </a:solidFill>
                <a:latin typeface="Karla" pitchFamily="2" charset="0"/>
                <a:ea typeface="Karla" pitchFamily="2" charset="0"/>
              </a:rPr>
              <a:t>interpret</a:t>
            </a:r>
          </a:p>
        </p:txBody>
      </p:sp>
    </p:spTree>
    <p:extLst>
      <p:ext uri="{BB962C8B-B14F-4D97-AF65-F5344CB8AC3E}">
        <p14:creationId xmlns:p14="http://schemas.microsoft.com/office/powerpoint/2010/main" val="192360308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7017"/>
            <a:ext cx="10515600" cy="1325563"/>
          </a:xfrm>
        </p:spPr>
        <p:txBody>
          <a:bodyPr/>
          <a:lstStyle/>
          <a:p>
            <a:r>
              <a:rPr lang="en-US" dirty="0"/>
              <a:t>The Geometry of Flow Charts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611" y="976493"/>
            <a:ext cx="10327008" cy="1643501"/>
          </a:xfrm>
        </p:spPr>
        <p:txBody>
          <a:bodyPr/>
          <a:lstStyle/>
          <a:p>
            <a:r>
              <a:rPr lang="en-US" dirty="0"/>
              <a:t>Each comparison and branching represents splitting a region in the feature space on </a:t>
            </a:r>
            <a:r>
              <a:rPr lang="en-US" u="sng" dirty="0"/>
              <a:t>a single feature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prediction is based on the most common class</a:t>
            </a:r>
            <a:br>
              <a:rPr lang="en-US" dirty="0"/>
            </a:br>
            <a:r>
              <a:rPr lang="en-US" dirty="0"/>
              <a:t>(or mean value).</a:t>
            </a: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801" y="2855776"/>
            <a:ext cx="7545752" cy="35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90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B3659-E9FC-0940-AAED-2A63F0E2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4" y="1177758"/>
            <a:ext cx="6905297" cy="211114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Splitting Criterion. e.g.,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Gini Index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misclassification error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Entropy</a:t>
            </a:r>
          </a:p>
          <a:p>
            <a:pPr lvl="1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Stopping Criterion. e.g.,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Minimum MSE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Uniformity of the data samples’ labels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Size of tree, such as maximum depth</a:t>
            </a:r>
          </a:p>
          <a:p>
            <a:pPr marL="1257270" lvl="1" indent="-514350">
              <a:buFont typeface="Arial" panose="020B0604020202020204" pitchFamily="34" charset="0"/>
              <a:buChar char="•"/>
            </a:pPr>
            <a:r>
              <a:rPr lang="en-US" sz="2000" dirty="0"/>
              <a:t>The “gain” converges</a:t>
            </a:r>
          </a:p>
          <a:p>
            <a:pPr marL="125727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7A833-E2E0-3A46-9BFE-EFC7F90B3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798" y="834496"/>
            <a:ext cx="4785026" cy="28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0306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B3659-E9FC-0940-AAED-2A63F0E28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061" y="1813026"/>
            <a:ext cx="9186485" cy="670293"/>
          </a:xfrm>
        </p:spPr>
        <p:txBody>
          <a:bodyPr/>
          <a:lstStyle/>
          <a:p>
            <a:r>
              <a:rPr lang="en-US" dirty="0"/>
              <a:t>Shallow trees have: </a:t>
            </a:r>
            <a:r>
              <a:rPr lang="en-US" dirty="0">
                <a:solidFill>
                  <a:srgbClr val="C00000"/>
                </a:solidFill>
              </a:rPr>
              <a:t>high bias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low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A6318-F4E8-B846-9C7F-07F771281492}"/>
              </a:ext>
            </a:extLst>
          </p:cNvPr>
          <p:cNvSpPr/>
          <p:nvPr/>
        </p:nvSpPr>
        <p:spPr>
          <a:xfrm>
            <a:off x="2395367" y="2596812"/>
            <a:ext cx="71082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Deep trees have: </a:t>
            </a:r>
            <a:r>
              <a:rPr lang="en-US" sz="2800" dirty="0">
                <a:solidFill>
                  <a:srgbClr val="0070C0"/>
                </a:solidFill>
                <a:latin typeface="Karla" pitchFamily="2" charset="0"/>
                <a:ea typeface="Karla" pitchFamily="2" charset="0"/>
              </a:rPr>
              <a:t>low bias </a:t>
            </a:r>
            <a:r>
              <a:rPr lang="en-US" sz="2800" dirty="0">
                <a:latin typeface="Karla" pitchFamily="2" charset="0"/>
                <a:ea typeface="Karla" pitchFamily="2" charset="0"/>
              </a:rPr>
              <a:t>and </a:t>
            </a:r>
            <a:r>
              <a:rPr lang="en-US" sz="2800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high variance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555DB-446D-C743-A54A-37B01FE593AF}"/>
              </a:ext>
            </a:extLst>
          </p:cNvPr>
          <p:cNvSpPr/>
          <p:nvPr/>
        </p:nvSpPr>
        <p:spPr>
          <a:xfrm>
            <a:off x="1635292" y="3852475"/>
            <a:ext cx="93942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Simple decision trees often: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Overfit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Underperform when compared to other classification and regression methods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252EAC-6719-5C48-9380-ACAF9ED37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420" y="5297005"/>
            <a:ext cx="691695" cy="69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917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109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7254" y="2198705"/>
            <a:ext cx="6786746" cy="768350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BAGGING</a:t>
            </a:r>
          </a:p>
        </p:txBody>
      </p:sp>
    </p:spTree>
    <p:extLst>
      <p:ext uri="{BB962C8B-B14F-4D97-AF65-F5344CB8AC3E}">
        <p14:creationId xmlns:p14="http://schemas.microsoft.com/office/powerpoint/2010/main" val="220688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0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0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349" name="Google Shape;349;p10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350" name="Google Shape;350;p10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351" name="Google Shape;351;p10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352" name="Google Shape;352;p10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353" name="Google Shape;353;p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0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355" name="Google Shape;355;p10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356" name="Google Shape;356;p10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0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359" name="Google Shape;359;p10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360" name="Google Shape;360;p10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361" name="Google Shape;361;p10"/>
          <p:cNvCxnSpPr>
            <a:stCxn id="348" idx="4"/>
            <a:endCxn id="347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2" name="Google Shape;362;p10"/>
          <p:cNvCxnSpPr>
            <a:stCxn id="352" idx="7"/>
            <a:endCxn id="348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3" name="Google Shape;363;p10"/>
          <p:cNvCxnSpPr>
            <a:stCxn id="349" idx="5"/>
            <a:endCxn id="348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4" name="Google Shape;364;p10"/>
          <p:cNvCxnSpPr>
            <a:stCxn id="348" idx="5"/>
            <a:endCxn id="353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5" name="Google Shape;365;p10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366" name="Google Shape;366;p10"/>
          <p:cNvCxnSpPr>
            <a:stCxn id="365" idx="4"/>
            <a:endCxn id="353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7" name="Google Shape;367;p10"/>
          <p:cNvCxnSpPr>
            <a:stCxn id="365" idx="3"/>
            <a:endCxn id="347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8" name="Google Shape;368;p10"/>
          <p:cNvCxnSpPr>
            <a:stCxn id="350" idx="4"/>
            <a:endCxn id="348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69" name="Google Shape;369;p10"/>
          <p:cNvCxnSpPr>
            <a:stCxn id="351" idx="3"/>
            <a:endCxn id="348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0" name="Google Shape;370;p10"/>
          <p:cNvCxnSpPr>
            <a:stCxn id="354" idx="2"/>
            <a:endCxn id="348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1" name="Google Shape;371;p10"/>
          <p:cNvCxnSpPr>
            <a:stCxn id="355" idx="5"/>
            <a:endCxn id="365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2" name="Google Shape;372;p10"/>
          <p:cNvCxnSpPr>
            <a:stCxn id="358" idx="4"/>
            <a:endCxn id="365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3" name="Google Shape;373;p10"/>
          <p:cNvCxnSpPr>
            <a:stCxn id="357" idx="3"/>
            <a:endCxn id="365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4" name="Google Shape;374;p10"/>
          <p:cNvCxnSpPr>
            <a:stCxn id="356" idx="2"/>
            <a:endCxn id="365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75" name="Google Shape;375;p10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378" name="Google Shape;378;p10"/>
          <p:cNvCxnSpPr>
            <a:stCxn id="375" idx="0"/>
            <a:endCxn id="352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79" name="Google Shape;379;p10"/>
          <p:cNvCxnSpPr>
            <a:stCxn id="375" idx="7"/>
            <a:endCxn id="347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0" name="Google Shape;380;p10"/>
          <p:cNvCxnSpPr>
            <a:stCxn id="359" idx="0"/>
            <a:endCxn id="347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1" name="Google Shape;381;p10"/>
          <p:cNvCxnSpPr>
            <a:stCxn id="359" idx="0"/>
            <a:endCxn id="353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2" name="Google Shape;382;p10"/>
          <p:cNvCxnSpPr>
            <a:stCxn id="376" idx="0"/>
            <a:endCxn id="347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3" name="Google Shape;383;p10"/>
          <p:cNvCxnSpPr>
            <a:stCxn id="376" idx="0"/>
            <a:endCxn id="353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4" name="Google Shape;384;p10"/>
          <p:cNvCxnSpPr>
            <a:stCxn id="360" idx="0"/>
            <a:endCxn id="353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85" name="Google Shape;385;p10"/>
          <p:cNvCxnSpPr>
            <a:stCxn id="377" idx="2"/>
            <a:endCxn id="353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86" name="Google Shape;386;p1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cxnSp>
        <p:nvCxnSpPr>
          <p:cNvPr id="387" name="Google Shape;387;p10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8380951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4F31-1208-A144-BD85-83EEA54E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ootstrap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Agg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regat</a:t>
            </a:r>
            <a:r>
              <a:rPr lang="en-US" dirty="0">
                <a:solidFill>
                  <a:srgbClr val="0070C0"/>
                </a:solidFill>
              </a:rPr>
              <a:t>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D7EF-5498-EE48-84EC-F0A113CC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23" y="1071880"/>
            <a:ext cx="11358585" cy="2111143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</a:rPr>
              <a:t>Bootstrap</a:t>
            </a:r>
            <a:r>
              <a:rPr lang="en-US" sz="2400" dirty="0">
                <a:solidFill>
                  <a:schemeClr val="tx1"/>
                </a:solidFill>
              </a:rPr>
              <a:t> =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generate data via sampling w/ replacement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Aggregating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return the average (regression) or majority class (classification)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D323A-8438-3A49-82D0-9352BF1C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6273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2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507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20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80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them? 100 magic realisms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5979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 (regression)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5" y="1581160"/>
            <a:ext cx="3967185" cy="2111143"/>
          </a:xfrm>
        </p:spPr>
        <p:txBody>
          <a:bodyPr/>
          <a:lstStyle/>
          <a:p>
            <a:r>
              <a:rPr lang="en-US" dirty="0"/>
              <a:t>The resulting tree is the average of all tree (estimators).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9E5911-1C50-3740-8E2A-0DDA6762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86" y="1187355"/>
            <a:ext cx="5705817" cy="448329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8980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 (classification)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50693" y="1237645"/>
            <a:ext cx="3179027" cy="2111143"/>
          </a:xfrm>
        </p:spPr>
        <p:txBody>
          <a:bodyPr/>
          <a:lstStyle/>
          <a:p>
            <a:r>
              <a:rPr lang="en-US" dirty="0"/>
              <a:t>For each bootstrap, we build a decision tree. The results is a combination (majority) of the predictions from all trees.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E1E86-B8C9-0641-8723-83987D4B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652" y="1143000"/>
            <a:ext cx="3934847" cy="2286000"/>
          </a:xfrm>
          <a:prstGeom prst="rect">
            <a:avLst/>
          </a:prstGeom>
          <a:ln w="508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71046"/>
                      <a:gd name="connsiteY0" fmla="*/ 0 h 2887993"/>
                      <a:gd name="connsiteX1" fmla="*/ 4971046 w 4971046"/>
                      <a:gd name="connsiteY1" fmla="*/ 0 h 2887993"/>
                      <a:gd name="connsiteX2" fmla="*/ 4971046 w 4971046"/>
                      <a:gd name="connsiteY2" fmla="*/ 2887993 h 2887993"/>
                      <a:gd name="connsiteX3" fmla="*/ 0 w 4971046"/>
                      <a:gd name="connsiteY3" fmla="*/ 2887993 h 2887993"/>
                      <a:gd name="connsiteX4" fmla="*/ 0 w 4971046"/>
                      <a:gd name="connsiteY4" fmla="*/ 0 h 288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71046" h="2887993" fill="none" extrusionOk="0">
                        <a:moveTo>
                          <a:pt x="0" y="0"/>
                        </a:moveTo>
                        <a:cubicBezTo>
                          <a:pt x="2139457" y="-49533"/>
                          <a:pt x="2607310" y="-14809"/>
                          <a:pt x="4971046" y="0"/>
                        </a:cubicBezTo>
                        <a:cubicBezTo>
                          <a:pt x="5058685" y="1026543"/>
                          <a:pt x="4898367" y="2267876"/>
                          <a:pt x="4971046" y="2887993"/>
                        </a:cubicBezTo>
                        <a:cubicBezTo>
                          <a:pt x="3596017" y="2839762"/>
                          <a:pt x="1171083" y="2972448"/>
                          <a:pt x="0" y="2887993"/>
                        </a:cubicBezTo>
                        <a:cubicBezTo>
                          <a:pt x="-38581" y="1782099"/>
                          <a:pt x="63341" y="400592"/>
                          <a:pt x="0" y="0"/>
                        </a:cubicBezTo>
                        <a:close/>
                      </a:path>
                      <a:path w="4971046" h="2887993" stroke="0" extrusionOk="0">
                        <a:moveTo>
                          <a:pt x="0" y="0"/>
                        </a:moveTo>
                        <a:cubicBezTo>
                          <a:pt x="2133017" y="118645"/>
                          <a:pt x="3959096" y="116012"/>
                          <a:pt x="4971046" y="0"/>
                        </a:cubicBezTo>
                        <a:cubicBezTo>
                          <a:pt x="4838164" y="964861"/>
                          <a:pt x="5055997" y="2408526"/>
                          <a:pt x="4971046" y="2887993"/>
                        </a:cubicBezTo>
                        <a:cubicBezTo>
                          <a:pt x="3519434" y="3022593"/>
                          <a:pt x="1757018" y="2730797"/>
                          <a:pt x="0" y="2887993"/>
                        </a:cubicBezTo>
                        <a:cubicBezTo>
                          <a:pt x="-20187" y="1672357"/>
                          <a:pt x="-152480" y="105286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14006B-C113-C84E-AB50-3ED5DD17E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" y="1143000"/>
            <a:ext cx="3892149" cy="2286000"/>
          </a:xfrm>
          <a:prstGeom prst="rect">
            <a:avLst/>
          </a:prstGeom>
          <a:ln w="508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738399"/>
                      <a:gd name="connsiteY0" fmla="*/ 0 h 2195697"/>
                      <a:gd name="connsiteX1" fmla="*/ 585683 w 3738399"/>
                      <a:gd name="connsiteY1" fmla="*/ 0 h 2195697"/>
                      <a:gd name="connsiteX2" fmla="*/ 1133981 w 3738399"/>
                      <a:gd name="connsiteY2" fmla="*/ 0 h 2195697"/>
                      <a:gd name="connsiteX3" fmla="*/ 1794432 w 3738399"/>
                      <a:gd name="connsiteY3" fmla="*/ 0 h 2195697"/>
                      <a:gd name="connsiteX4" fmla="*/ 2417498 w 3738399"/>
                      <a:gd name="connsiteY4" fmla="*/ 0 h 2195697"/>
                      <a:gd name="connsiteX5" fmla="*/ 3040565 w 3738399"/>
                      <a:gd name="connsiteY5" fmla="*/ 0 h 2195697"/>
                      <a:gd name="connsiteX6" fmla="*/ 3738399 w 3738399"/>
                      <a:gd name="connsiteY6" fmla="*/ 0 h 2195697"/>
                      <a:gd name="connsiteX7" fmla="*/ 3738399 w 3738399"/>
                      <a:gd name="connsiteY7" fmla="*/ 570881 h 2195697"/>
                      <a:gd name="connsiteX8" fmla="*/ 3738399 w 3738399"/>
                      <a:gd name="connsiteY8" fmla="*/ 1075892 h 2195697"/>
                      <a:gd name="connsiteX9" fmla="*/ 3738399 w 3738399"/>
                      <a:gd name="connsiteY9" fmla="*/ 1646773 h 2195697"/>
                      <a:gd name="connsiteX10" fmla="*/ 3738399 w 3738399"/>
                      <a:gd name="connsiteY10" fmla="*/ 2195697 h 2195697"/>
                      <a:gd name="connsiteX11" fmla="*/ 3077949 w 3738399"/>
                      <a:gd name="connsiteY11" fmla="*/ 2195697 h 2195697"/>
                      <a:gd name="connsiteX12" fmla="*/ 2417498 w 3738399"/>
                      <a:gd name="connsiteY12" fmla="*/ 2195697 h 2195697"/>
                      <a:gd name="connsiteX13" fmla="*/ 1719664 w 3738399"/>
                      <a:gd name="connsiteY13" fmla="*/ 2195697 h 2195697"/>
                      <a:gd name="connsiteX14" fmla="*/ 1133981 w 3738399"/>
                      <a:gd name="connsiteY14" fmla="*/ 2195697 h 2195697"/>
                      <a:gd name="connsiteX15" fmla="*/ 0 w 3738399"/>
                      <a:gd name="connsiteY15" fmla="*/ 2195697 h 2195697"/>
                      <a:gd name="connsiteX16" fmla="*/ 0 w 3738399"/>
                      <a:gd name="connsiteY16" fmla="*/ 1690687 h 2195697"/>
                      <a:gd name="connsiteX17" fmla="*/ 0 w 3738399"/>
                      <a:gd name="connsiteY17" fmla="*/ 1141762 h 2195697"/>
                      <a:gd name="connsiteX18" fmla="*/ 0 w 3738399"/>
                      <a:gd name="connsiteY18" fmla="*/ 570881 h 2195697"/>
                      <a:gd name="connsiteX19" fmla="*/ 0 w 3738399"/>
                      <a:gd name="connsiteY19" fmla="*/ 0 h 2195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3738399" h="2195697" fill="none" extrusionOk="0">
                        <a:moveTo>
                          <a:pt x="0" y="0"/>
                        </a:moveTo>
                        <a:cubicBezTo>
                          <a:pt x="223505" y="-12115"/>
                          <a:pt x="380890" y="-733"/>
                          <a:pt x="585683" y="0"/>
                        </a:cubicBezTo>
                        <a:cubicBezTo>
                          <a:pt x="790476" y="733"/>
                          <a:pt x="912962" y="-3939"/>
                          <a:pt x="1133981" y="0"/>
                        </a:cubicBezTo>
                        <a:cubicBezTo>
                          <a:pt x="1355000" y="3939"/>
                          <a:pt x="1650427" y="-9111"/>
                          <a:pt x="1794432" y="0"/>
                        </a:cubicBezTo>
                        <a:cubicBezTo>
                          <a:pt x="1938437" y="9111"/>
                          <a:pt x="2241699" y="-303"/>
                          <a:pt x="2417498" y="0"/>
                        </a:cubicBezTo>
                        <a:cubicBezTo>
                          <a:pt x="2593297" y="303"/>
                          <a:pt x="2769846" y="-17238"/>
                          <a:pt x="3040565" y="0"/>
                        </a:cubicBezTo>
                        <a:cubicBezTo>
                          <a:pt x="3311284" y="17238"/>
                          <a:pt x="3526665" y="-2830"/>
                          <a:pt x="3738399" y="0"/>
                        </a:cubicBezTo>
                        <a:cubicBezTo>
                          <a:pt x="3723135" y="124461"/>
                          <a:pt x="3722545" y="335187"/>
                          <a:pt x="3738399" y="570881"/>
                        </a:cubicBezTo>
                        <a:cubicBezTo>
                          <a:pt x="3754253" y="806575"/>
                          <a:pt x="3762577" y="952731"/>
                          <a:pt x="3738399" y="1075892"/>
                        </a:cubicBezTo>
                        <a:cubicBezTo>
                          <a:pt x="3714221" y="1199053"/>
                          <a:pt x="3742555" y="1436246"/>
                          <a:pt x="3738399" y="1646773"/>
                        </a:cubicBezTo>
                        <a:cubicBezTo>
                          <a:pt x="3734243" y="1857300"/>
                          <a:pt x="3713224" y="2052519"/>
                          <a:pt x="3738399" y="2195697"/>
                        </a:cubicBezTo>
                        <a:cubicBezTo>
                          <a:pt x="3443221" y="2215336"/>
                          <a:pt x="3370007" y="2192811"/>
                          <a:pt x="3077949" y="2195697"/>
                        </a:cubicBezTo>
                        <a:cubicBezTo>
                          <a:pt x="2785891" y="2198584"/>
                          <a:pt x="2720056" y="2193510"/>
                          <a:pt x="2417498" y="2195697"/>
                        </a:cubicBezTo>
                        <a:cubicBezTo>
                          <a:pt x="2114940" y="2197884"/>
                          <a:pt x="1988678" y="2172638"/>
                          <a:pt x="1719664" y="2195697"/>
                        </a:cubicBezTo>
                        <a:cubicBezTo>
                          <a:pt x="1450650" y="2218756"/>
                          <a:pt x="1292951" y="2180049"/>
                          <a:pt x="1133981" y="2195697"/>
                        </a:cubicBezTo>
                        <a:cubicBezTo>
                          <a:pt x="975011" y="2211345"/>
                          <a:pt x="248110" y="2163837"/>
                          <a:pt x="0" y="2195697"/>
                        </a:cubicBezTo>
                        <a:cubicBezTo>
                          <a:pt x="14741" y="2043049"/>
                          <a:pt x="-932" y="1803670"/>
                          <a:pt x="0" y="1690687"/>
                        </a:cubicBezTo>
                        <a:cubicBezTo>
                          <a:pt x="932" y="1577704"/>
                          <a:pt x="-3294" y="1313291"/>
                          <a:pt x="0" y="1141762"/>
                        </a:cubicBezTo>
                        <a:cubicBezTo>
                          <a:pt x="3294" y="970234"/>
                          <a:pt x="19721" y="740957"/>
                          <a:pt x="0" y="570881"/>
                        </a:cubicBezTo>
                        <a:cubicBezTo>
                          <a:pt x="-19721" y="400805"/>
                          <a:pt x="23964" y="124281"/>
                          <a:pt x="0" y="0"/>
                        </a:cubicBezTo>
                        <a:close/>
                      </a:path>
                      <a:path w="3738399" h="2195697" stroke="0" extrusionOk="0">
                        <a:moveTo>
                          <a:pt x="0" y="0"/>
                        </a:moveTo>
                        <a:cubicBezTo>
                          <a:pt x="178186" y="-9672"/>
                          <a:pt x="387515" y="-4749"/>
                          <a:pt x="585683" y="0"/>
                        </a:cubicBezTo>
                        <a:cubicBezTo>
                          <a:pt x="783851" y="4749"/>
                          <a:pt x="858681" y="11763"/>
                          <a:pt x="1096597" y="0"/>
                        </a:cubicBezTo>
                        <a:cubicBezTo>
                          <a:pt x="1334513" y="-11763"/>
                          <a:pt x="1592098" y="28038"/>
                          <a:pt x="1794432" y="0"/>
                        </a:cubicBezTo>
                        <a:cubicBezTo>
                          <a:pt x="1996766" y="-28038"/>
                          <a:pt x="2255522" y="1116"/>
                          <a:pt x="2380114" y="0"/>
                        </a:cubicBezTo>
                        <a:cubicBezTo>
                          <a:pt x="2504706" y="-1116"/>
                          <a:pt x="2847785" y="-27866"/>
                          <a:pt x="2965797" y="0"/>
                        </a:cubicBezTo>
                        <a:cubicBezTo>
                          <a:pt x="3083809" y="27866"/>
                          <a:pt x="3423812" y="-26937"/>
                          <a:pt x="3738399" y="0"/>
                        </a:cubicBezTo>
                        <a:cubicBezTo>
                          <a:pt x="3741377" y="217907"/>
                          <a:pt x="3756706" y="353200"/>
                          <a:pt x="3738399" y="505010"/>
                        </a:cubicBezTo>
                        <a:cubicBezTo>
                          <a:pt x="3720093" y="656820"/>
                          <a:pt x="3719063" y="920299"/>
                          <a:pt x="3738399" y="1053935"/>
                        </a:cubicBezTo>
                        <a:cubicBezTo>
                          <a:pt x="3757735" y="1187571"/>
                          <a:pt x="3762986" y="1360339"/>
                          <a:pt x="3738399" y="1558945"/>
                        </a:cubicBezTo>
                        <a:cubicBezTo>
                          <a:pt x="3713813" y="1757551"/>
                          <a:pt x="3741626" y="1957331"/>
                          <a:pt x="3738399" y="2195697"/>
                        </a:cubicBezTo>
                        <a:cubicBezTo>
                          <a:pt x="3452212" y="2165887"/>
                          <a:pt x="3312124" y="2206552"/>
                          <a:pt x="3115333" y="2195697"/>
                        </a:cubicBezTo>
                        <a:cubicBezTo>
                          <a:pt x="2918542" y="2184842"/>
                          <a:pt x="2680239" y="2170284"/>
                          <a:pt x="2529650" y="2195697"/>
                        </a:cubicBezTo>
                        <a:cubicBezTo>
                          <a:pt x="2379061" y="2221110"/>
                          <a:pt x="2074929" y="2200989"/>
                          <a:pt x="1831816" y="2195697"/>
                        </a:cubicBezTo>
                        <a:cubicBezTo>
                          <a:pt x="1588703" y="2190405"/>
                          <a:pt x="1353547" y="2207786"/>
                          <a:pt x="1133981" y="2195697"/>
                        </a:cubicBezTo>
                        <a:cubicBezTo>
                          <a:pt x="914415" y="2183608"/>
                          <a:pt x="732043" y="2218443"/>
                          <a:pt x="585683" y="2195697"/>
                        </a:cubicBezTo>
                        <a:cubicBezTo>
                          <a:pt x="439323" y="2172951"/>
                          <a:pt x="227289" y="2196401"/>
                          <a:pt x="0" y="2195697"/>
                        </a:cubicBezTo>
                        <a:cubicBezTo>
                          <a:pt x="-24825" y="2048742"/>
                          <a:pt x="-7833" y="1856091"/>
                          <a:pt x="0" y="1602859"/>
                        </a:cubicBezTo>
                        <a:cubicBezTo>
                          <a:pt x="7833" y="1349627"/>
                          <a:pt x="-3566" y="1220370"/>
                          <a:pt x="0" y="1119805"/>
                        </a:cubicBezTo>
                        <a:cubicBezTo>
                          <a:pt x="3566" y="1019240"/>
                          <a:pt x="19052" y="789635"/>
                          <a:pt x="0" y="614795"/>
                        </a:cubicBezTo>
                        <a:cubicBezTo>
                          <a:pt x="-19052" y="439955"/>
                          <a:pt x="3273" y="2350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15FD2-5432-6249-950E-06B346240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652" y="3588193"/>
            <a:ext cx="3967401" cy="2286000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50D28-C9DE-7B42-8778-208D2AF85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3" y="3588193"/>
            <a:ext cx="3868917" cy="2286000"/>
          </a:xfrm>
          <a:prstGeom prst="rect">
            <a:avLst/>
          </a:prstGeom>
          <a:ln w="508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4312541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4F31-1208-A144-BD85-83EEA54E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ootstrap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Agg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regat</a:t>
            </a:r>
            <a:r>
              <a:rPr lang="en-US" dirty="0">
                <a:solidFill>
                  <a:srgbClr val="0070C0"/>
                </a:solidFill>
              </a:rPr>
              <a:t>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AD7EF-5498-EE48-84EC-F0A113CC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93" y="906805"/>
            <a:ext cx="5502868" cy="5020912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expressive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Helps prevent overfitting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Decreases variance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(less sensitive to different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D323A-8438-3A49-82D0-9352BF1C5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E2291-2EA0-9946-A266-C39733B6F506}"/>
              </a:ext>
            </a:extLst>
          </p:cNvPr>
          <p:cNvSpPr/>
          <p:nvPr/>
        </p:nvSpPr>
        <p:spPr>
          <a:xfrm>
            <a:off x="5011552" y="906805"/>
            <a:ext cx="6740893" cy="4167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ISSUES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interpretability ("majority")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</a:br>
            <a:r>
              <a:rPr lang="en-US" sz="2000" dirty="0">
                <a:solidFill>
                  <a:srgbClr val="00B050"/>
                </a:solidFill>
                <a:latin typeface="Karla" pitchFamily="2" charset="0"/>
                <a:ea typeface="Karla" pitchFamily="2" charset="0"/>
              </a:rPr>
              <a:t>solution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: variable importance via the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avg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 Gini/MSE for each feature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can still underfit or overfit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</a:br>
            <a:r>
              <a:rPr lang="en-US" sz="2000" dirty="0">
                <a:solidFill>
                  <a:srgbClr val="00B050"/>
                </a:solidFill>
                <a:latin typeface="Karla" pitchFamily="2" charset="0"/>
                <a:ea typeface="Karla" pitchFamily="2" charset="0"/>
              </a:rPr>
              <a:t>solution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: validation via </a:t>
            </a:r>
            <a:r>
              <a:rPr lang="en-US" sz="2000" i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out-of-bag error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Trees tend to be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highly correlated</a:t>
            </a:r>
            <a:b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(split the same at the beginning)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</a:br>
            <a:r>
              <a:rPr lang="en-US" sz="2000" dirty="0">
                <a:solidFill>
                  <a:srgbClr val="00B050"/>
                </a:solidFill>
                <a:latin typeface="Karla" pitchFamily="2" charset="0"/>
                <a:ea typeface="Karla" pitchFamily="2" charset="0"/>
              </a:rPr>
              <a:t>solution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pitchFamily="2" charset="0"/>
                <a:ea typeface="Karla" pitchFamily="2" charset="0"/>
              </a:rPr>
              <a:t>: random forests</a:t>
            </a:r>
          </a:p>
        </p:txBody>
      </p:sp>
    </p:spTree>
    <p:extLst>
      <p:ext uri="{BB962C8B-B14F-4D97-AF65-F5344CB8AC3E}">
        <p14:creationId xmlns:p14="http://schemas.microsoft.com/office/powerpoint/2010/main" val="9697829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7254" y="2198705"/>
            <a:ext cx="6786746" cy="768350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RANDOM   FORESTS</a:t>
            </a:r>
          </a:p>
        </p:txBody>
      </p:sp>
    </p:spTree>
    <p:extLst>
      <p:ext uri="{BB962C8B-B14F-4D97-AF65-F5344CB8AC3E}">
        <p14:creationId xmlns:p14="http://schemas.microsoft.com/office/powerpoint/2010/main" val="24815186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751404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b="1" i="1" dirty="0"/>
                  <a:t>Random Forest </a:t>
                </a:r>
                <a:r>
                  <a:rPr lang="en-US" sz="2400" dirty="0"/>
                  <a:t>is a modified form of bagging that creates ensembles of </a:t>
                </a:r>
                <a:r>
                  <a:rPr lang="en-US" sz="2400" u="sng" dirty="0"/>
                  <a:t>independent</a:t>
                </a:r>
                <a:r>
                  <a:rPr lang="en-US" sz="2400" dirty="0"/>
                  <a:t> decision trees.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To de-correlate the trees, we: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train each tree on a </a:t>
                </a:r>
                <a:r>
                  <a:rPr lang="en-US" sz="2200" b="1" dirty="0"/>
                  <a:t>separate bootstrap sample</a:t>
                </a:r>
                <a:r>
                  <a:rPr lang="en-US" sz="2200" dirty="0"/>
                  <a:t> of the full training set (same as in bagging) </a:t>
                </a:r>
              </a:p>
              <a:p>
                <a:pPr marL="1200120" lvl="1" indent="-457200">
                  <a:spcAft>
                    <a:spcPts val="1800"/>
                  </a:spcAft>
                  <a:buFont typeface="+mj-lt"/>
                  <a:buAutoNum type="arabicPeriod"/>
                </a:pPr>
                <a:r>
                  <a:rPr lang="en-US" sz="2200" dirty="0"/>
                  <a:t>for each tree, at each split, we </a:t>
                </a:r>
                <a:r>
                  <a:rPr lang="en-US" sz="2200" b="1" i="1" dirty="0"/>
                  <a:t>randomly </a:t>
                </a:r>
                <a:r>
                  <a:rPr lang="en-US" sz="2200" dirty="0"/>
                  <a:t>select a set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𝐽</m:t>
                    </m:r>
                    <m:r>
                      <a:rPr lang="en-US" sz="22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200" dirty="0"/>
                  <a:t> predictors from the full set of predictors.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From amongst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𝐽</m:t>
                    </m:r>
                    <m:r>
                      <a:rPr lang="en-US" sz="2400" i="1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/>
                  <a:t>  predictors, we select the optimal predictor and the optimal corresponding threshold for the split. 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751404"/>
              </a:xfrm>
              <a:blipFill>
                <a:blip r:embed="rId2"/>
                <a:stretch>
                  <a:fillRect l="-860" t="-1067" r="-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608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4549274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SPECIFY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Number of trees (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  <a:cs typeface="Courier New" panose="02070309020205020404" pitchFamily="49" charset="0"/>
              </a:rPr>
              <a:t>n_estimators</a:t>
            </a:r>
            <a:r>
              <a:rPr lang="en-US" sz="2000" dirty="0"/>
              <a:t>)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Number of predictors (</a:t>
            </a:r>
            <a:r>
              <a:rPr lang="en-US" sz="2000" dirty="0" err="1">
                <a:solidFill>
                  <a:srgbClr val="0070C0"/>
                </a:solidFill>
                <a:latin typeface="Courier" pitchFamily="2" charset="0"/>
              </a:rPr>
              <a:t>max_features</a:t>
            </a:r>
            <a:r>
              <a:rPr lang="en-US" sz="2000" dirty="0"/>
              <a:t>)</a:t>
            </a:r>
          </a:p>
          <a:p>
            <a:pPr>
              <a:spcAft>
                <a:spcPts val="1800"/>
              </a:spcAft>
            </a:pPr>
            <a:endParaRPr lang="en-US" sz="2000" dirty="0"/>
          </a:p>
          <a:p>
            <a:pPr>
              <a:spcAft>
                <a:spcPts val="1800"/>
              </a:spcAft>
            </a:pPr>
            <a:r>
              <a:rPr lang="en-US" sz="2400" b="1" dirty="0">
                <a:solidFill>
                  <a:srgbClr val="0070C0"/>
                </a:solidFill>
              </a:rPr>
              <a:t>CONSIDERATIONS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 careful w/ the # of predictors. If you select a small %, you’ll have an ensemble of weak models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lot of hyperparameters. Vary all of them together.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Aft>
                <a:spcPts val="1800"/>
              </a:spcAft>
            </a:pPr>
            <a:endParaRPr lang="en-US" sz="240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32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1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</a:t>
            </a:r>
            <a:endParaRPr/>
          </a:p>
        </p:txBody>
      </p:sp>
      <p:sp>
        <p:nvSpPr>
          <p:cNvPr id="394" name="Google Shape;394;p1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95" name="Google Shape;395;p11"/>
          <p:cNvSpPr txBox="1"/>
          <p:nvPr/>
        </p:nvSpPr>
        <p:spPr>
          <a:xfrm>
            <a:off x="655958" y="902522"/>
            <a:ext cx="29450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For a given data set</a:t>
            </a:r>
            <a:endParaRPr sz="2400" i="1">
              <a:solidFill>
                <a:srgbClr val="3F3F3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329278785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0052C-9A35-1747-9E9D-18E0B99B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120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8A113-7342-9046-A679-178BC70AC3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7254" y="2198705"/>
            <a:ext cx="6786746" cy="768350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BOOSTING</a:t>
            </a:r>
          </a:p>
        </p:txBody>
      </p:sp>
    </p:spTree>
    <p:extLst>
      <p:ext uri="{BB962C8B-B14F-4D97-AF65-F5344CB8AC3E}">
        <p14:creationId xmlns:p14="http://schemas.microsoft.com/office/powerpoint/2010/main" val="37542956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Boosting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400" b="1" dirty="0"/>
              <a:t>Question: </a:t>
            </a:r>
            <a:r>
              <a:rPr lang="en-US" sz="2400" dirty="0"/>
              <a:t>Could we address the shortcomings of single decision trees models in some other way? </a:t>
            </a:r>
          </a:p>
          <a:p>
            <a:endParaRPr lang="en-US" sz="2400" dirty="0"/>
          </a:p>
          <a:p>
            <a:r>
              <a:rPr lang="en-US" sz="2400" dirty="0"/>
              <a:t>For example, rather than performing variance reduction on complex trees, can we decrease the bias of simple trees - make them more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expressive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Can we learn from our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mistakes</a:t>
            </a:r>
            <a:r>
              <a:rPr lang="en-US" sz="2400" dirty="0"/>
              <a:t>? </a:t>
            </a:r>
          </a:p>
          <a:p>
            <a:endParaRPr lang="en-US" sz="2400" dirty="0"/>
          </a:p>
          <a:p>
            <a:r>
              <a:rPr lang="en-US" sz="2400" dirty="0"/>
              <a:t>A solution to this problem, making an expressive model from simple trees, is another class of ensemble methods called </a:t>
            </a:r>
            <a:r>
              <a:rPr lang="en-US" sz="2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boosting</a:t>
            </a:r>
            <a:r>
              <a:rPr lang="en-US" sz="2400" dirty="0"/>
              <a:t>. </a:t>
            </a:r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130445"/>
          </a:xfrm>
        </p:spPr>
        <p:txBody>
          <a:bodyPr/>
          <a:lstStyle/>
          <a:p>
            <a:r>
              <a:rPr lang="en-US" sz="2400" dirty="0"/>
              <a:t>The key intuition behind boosting is that one can take an ensemble of simple models {</a:t>
            </a:r>
            <a:r>
              <a:rPr lang="en-US" sz="2400" i="1" dirty="0"/>
              <a:t>T</a:t>
            </a:r>
            <a:r>
              <a:rPr lang="en-US" sz="2400" i="1" baseline="-25000" dirty="0"/>
              <a:t>h</a:t>
            </a:r>
            <a:r>
              <a:rPr lang="en-US" sz="2400" dirty="0"/>
              <a:t>}</a:t>
            </a:r>
            <a:r>
              <a:rPr lang="en-US" sz="2400" i="1" baseline="-25000" dirty="0" err="1"/>
              <a:t>h</a:t>
            </a:r>
            <a:r>
              <a:rPr lang="en-US" sz="2400" baseline="-25000" dirty="0" err="1"/>
              <a:t>∈</a:t>
            </a:r>
            <a:r>
              <a:rPr lang="en-US" sz="2400" i="1" baseline="-25000" dirty="0" err="1"/>
              <a:t>H</a:t>
            </a:r>
            <a:r>
              <a:rPr lang="en-US" sz="2400" baseline="-25000" dirty="0"/>
              <a:t>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additively</a:t>
            </a:r>
            <a:r>
              <a:rPr lang="en-US" sz="2400" dirty="0"/>
              <a:t> combine them into a single, more complex model.</a:t>
            </a:r>
          </a:p>
          <a:p>
            <a:r>
              <a:rPr lang="en-US" sz="2400" dirty="0"/>
              <a:t> </a:t>
            </a:r>
          </a:p>
          <a:p>
            <a:r>
              <a:rPr lang="en-US" sz="2400" dirty="0"/>
              <a:t>Each model </a:t>
            </a:r>
            <a:r>
              <a:rPr lang="en-US" sz="2400" i="1" dirty="0"/>
              <a:t>T</a:t>
            </a:r>
            <a:r>
              <a:rPr lang="en-US" sz="2400" i="1" baseline="-25000" dirty="0"/>
              <a:t>h</a:t>
            </a:r>
            <a:r>
              <a:rPr lang="en-US" sz="2400" dirty="0"/>
              <a:t> might be a poor fit for the data, but a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linear combination </a:t>
            </a:r>
            <a:r>
              <a:rPr lang="en-US" sz="2400" dirty="0"/>
              <a:t>of the ensemble:</a:t>
            </a:r>
          </a:p>
          <a:p>
            <a:endParaRPr lang="en-US" sz="2400" dirty="0">
              <a:effectLst/>
            </a:endParaRP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</a:t>
            </a:r>
            <a:r>
              <a:rPr lang="en-US" sz="2400" dirty="0">
                <a:effectLst/>
              </a:rPr>
              <a:t>an be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expressive/flexible</a:t>
            </a:r>
            <a:r>
              <a:rPr lang="en-US" sz="2400" dirty="0">
                <a:effectLst/>
              </a:rPr>
              <a:t>.</a:t>
            </a:r>
            <a:endParaRPr lang="en-US" sz="2400" dirty="0"/>
          </a:p>
          <a:p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AAC731-A067-1245-AEB6-DEFA22C43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387" t="-6228" r="-6570" b="-5486"/>
          <a:stretch/>
        </p:blipFill>
        <p:spPr>
          <a:xfrm>
            <a:off x="4663440" y="3751552"/>
            <a:ext cx="2560320" cy="914400"/>
          </a:xfrm>
          <a:prstGeom prst="rect">
            <a:avLst/>
          </a:prstGeom>
          <a:solidFill>
            <a:srgbClr val="F9F9F9"/>
          </a:solidFill>
          <a:ln w="50800">
            <a:solidFill>
              <a:schemeClr val="accent1">
                <a:shade val="95000"/>
                <a:satMod val="10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44335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the algorithm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27" y="1666472"/>
            <a:ext cx="10658369" cy="19911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i="1" dirty="0"/>
              <a:t>Gradient boosting </a:t>
            </a:r>
            <a:r>
              <a:rPr lang="en-US" dirty="0"/>
              <a:t>is a method for iteratively building a complex regression model 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T</a:t>
            </a:r>
            <a:r>
              <a:rPr lang="en-US" dirty="0"/>
              <a:t>  by adding simple models. 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Each new simple model added to the ensemble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compensates</a:t>
            </a:r>
            <a:r>
              <a:rPr lang="en-US" dirty="0"/>
              <a:t> for the weaknesses of the current ensemble. </a:t>
            </a:r>
            <a:endParaRPr lang="en-US" dirty="0">
              <a:effectLst/>
            </a:endParaRPr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endParaRPr lang="en-US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0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the algorithm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83873-9D99-1A48-AA62-2E340E1007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0626" y="1166410"/>
                <a:ext cx="9610748" cy="5416952"/>
              </a:xfrm>
              <a:custGeom>
                <a:avLst/>
                <a:gdLst>
                  <a:gd name="connsiteX0" fmla="*/ 0 w 9610748"/>
                  <a:gd name="connsiteY0" fmla="*/ 0 h 5416952"/>
                  <a:gd name="connsiteX1" fmla="*/ 686482 w 9610748"/>
                  <a:gd name="connsiteY1" fmla="*/ 0 h 5416952"/>
                  <a:gd name="connsiteX2" fmla="*/ 1276857 w 9610748"/>
                  <a:gd name="connsiteY2" fmla="*/ 0 h 5416952"/>
                  <a:gd name="connsiteX3" fmla="*/ 1867231 w 9610748"/>
                  <a:gd name="connsiteY3" fmla="*/ 0 h 5416952"/>
                  <a:gd name="connsiteX4" fmla="*/ 2553713 w 9610748"/>
                  <a:gd name="connsiteY4" fmla="*/ 0 h 5416952"/>
                  <a:gd name="connsiteX5" fmla="*/ 3336303 w 9610748"/>
                  <a:gd name="connsiteY5" fmla="*/ 0 h 5416952"/>
                  <a:gd name="connsiteX6" fmla="*/ 4118892 w 9610748"/>
                  <a:gd name="connsiteY6" fmla="*/ 0 h 5416952"/>
                  <a:gd name="connsiteX7" fmla="*/ 4901481 w 9610748"/>
                  <a:gd name="connsiteY7" fmla="*/ 0 h 5416952"/>
                  <a:gd name="connsiteX8" fmla="*/ 5780178 w 9610748"/>
                  <a:gd name="connsiteY8" fmla="*/ 0 h 5416952"/>
                  <a:gd name="connsiteX9" fmla="*/ 6466660 w 9610748"/>
                  <a:gd name="connsiteY9" fmla="*/ 0 h 5416952"/>
                  <a:gd name="connsiteX10" fmla="*/ 7249250 w 9610748"/>
                  <a:gd name="connsiteY10" fmla="*/ 0 h 5416952"/>
                  <a:gd name="connsiteX11" fmla="*/ 7935732 w 9610748"/>
                  <a:gd name="connsiteY11" fmla="*/ 0 h 5416952"/>
                  <a:gd name="connsiteX12" fmla="*/ 8622214 w 9610748"/>
                  <a:gd name="connsiteY12" fmla="*/ 0 h 5416952"/>
                  <a:gd name="connsiteX13" fmla="*/ 9610748 w 9610748"/>
                  <a:gd name="connsiteY13" fmla="*/ 0 h 5416952"/>
                  <a:gd name="connsiteX14" fmla="*/ 9610748 w 9610748"/>
                  <a:gd name="connsiteY14" fmla="*/ 514610 h 5416952"/>
                  <a:gd name="connsiteX15" fmla="*/ 9610748 w 9610748"/>
                  <a:gd name="connsiteY15" fmla="*/ 1245899 h 5416952"/>
                  <a:gd name="connsiteX16" fmla="*/ 9610748 w 9610748"/>
                  <a:gd name="connsiteY16" fmla="*/ 1814679 h 5416952"/>
                  <a:gd name="connsiteX17" fmla="*/ 9610748 w 9610748"/>
                  <a:gd name="connsiteY17" fmla="*/ 2545967 h 5416952"/>
                  <a:gd name="connsiteX18" fmla="*/ 9610748 w 9610748"/>
                  <a:gd name="connsiteY18" fmla="*/ 3168917 h 5416952"/>
                  <a:gd name="connsiteX19" fmla="*/ 9610748 w 9610748"/>
                  <a:gd name="connsiteY19" fmla="*/ 3737697 h 5416952"/>
                  <a:gd name="connsiteX20" fmla="*/ 9610748 w 9610748"/>
                  <a:gd name="connsiteY20" fmla="*/ 4252307 h 5416952"/>
                  <a:gd name="connsiteX21" fmla="*/ 9610748 w 9610748"/>
                  <a:gd name="connsiteY21" fmla="*/ 4821087 h 5416952"/>
                  <a:gd name="connsiteX22" fmla="*/ 9610748 w 9610748"/>
                  <a:gd name="connsiteY22" fmla="*/ 5416952 h 5416952"/>
                  <a:gd name="connsiteX23" fmla="*/ 8924266 w 9610748"/>
                  <a:gd name="connsiteY23" fmla="*/ 5416952 h 5416952"/>
                  <a:gd name="connsiteX24" fmla="*/ 8045569 w 9610748"/>
                  <a:gd name="connsiteY24" fmla="*/ 5416952 h 5416952"/>
                  <a:gd name="connsiteX25" fmla="*/ 7166872 w 9610748"/>
                  <a:gd name="connsiteY25" fmla="*/ 5416952 h 5416952"/>
                  <a:gd name="connsiteX26" fmla="*/ 6480390 w 9610748"/>
                  <a:gd name="connsiteY26" fmla="*/ 5416952 h 5416952"/>
                  <a:gd name="connsiteX27" fmla="*/ 5601693 w 9610748"/>
                  <a:gd name="connsiteY27" fmla="*/ 5416952 h 5416952"/>
                  <a:gd name="connsiteX28" fmla="*/ 4915211 w 9610748"/>
                  <a:gd name="connsiteY28" fmla="*/ 5416952 h 5416952"/>
                  <a:gd name="connsiteX29" fmla="*/ 4132622 w 9610748"/>
                  <a:gd name="connsiteY29" fmla="*/ 5416952 h 5416952"/>
                  <a:gd name="connsiteX30" fmla="*/ 3734462 w 9610748"/>
                  <a:gd name="connsiteY30" fmla="*/ 5416952 h 5416952"/>
                  <a:gd name="connsiteX31" fmla="*/ 2855765 w 9610748"/>
                  <a:gd name="connsiteY31" fmla="*/ 5416952 h 5416952"/>
                  <a:gd name="connsiteX32" fmla="*/ 2265391 w 9610748"/>
                  <a:gd name="connsiteY32" fmla="*/ 5416952 h 5416952"/>
                  <a:gd name="connsiteX33" fmla="*/ 1482801 w 9610748"/>
                  <a:gd name="connsiteY33" fmla="*/ 5416952 h 5416952"/>
                  <a:gd name="connsiteX34" fmla="*/ 1084642 w 9610748"/>
                  <a:gd name="connsiteY34" fmla="*/ 5416952 h 5416952"/>
                  <a:gd name="connsiteX35" fmla="*/ 0 w 9610748"/>
                  <a:gd name="connsiteY35" fmla="*/ 5416952 h 5416952"/>
                  <a:gd name="connsiteX36" fmla="*/ 0 w 9610748"/>
                  <a:gd name="connsiteY36" fmla="*/ 4794003 h 5416952"/>
                  <a:gd name="connsiteX37" fmla="*/ 0 w 9610748"/>
                  <a:gd name="connsiteY37" fmla="*/ 4225223 h 5416952"/>
                  <a:gd name="connsiteX38" fmla="*/ 0 w 9610748"/>
                  <a:gd name="connsiteY38" fmla="*/ 3710612 h 5416952"/>
                  <a:gd name="connsiteX39" fmla="*/ 0 w 9610748"/>
                  <a:gd name="connsiteY39" fmla="*/ 2925154 h 5416952"/>
                  <a:gd name="connsiteX40" fmla="*/ 0 w 9610748"/>
                  <a:gd name="connsiteY40" fmla="*/ 2410544 h 5416952"/>
                  <a:gd name="connsiteX41" fmla="*/ 0 w 9610748"/>
                  <a:gd name="connsiteY41" fmla="*/ 1733425 h 5416952"/>
                  <a:gd name="connsiteX42" fmla="*/ 0 w 9610748"/>
                  <a:gd name="connsiteY42" fmla="*/ 1218814 h 5416952"/>
                  <a:gd name="connsiteX43" fmla="*/ 0 w 9610748"/>
                  <a:gd name="connsiteY43" fmla="*/ 0 h 541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610748" h="5416952" fill="none" extrusionOk="0">
                    <a:moveTo>
                      <a:pt x="0" y="0"/>
                    </a:moveTo>
                    <a:cubicBezTo>
                      <a:pt x="308462" y="-18473"/>
                      <a:pt x="458854" y="24218"/>
                      <a:pt x="686482" y="0"/>
                    </a:cubicBezTo>
                    <a:cubicBezTo>
                      <a:pt x="914110" y="-24218"/>
                      <a:pt x="1106051" y="2185"/>
                      <a:pt x="1276857" y="0"/>
                    </a:cubicBezTo>
                    <a:cubicBezTo>
                      <a:pt x="1447664" y="-2185"/>
                      <a:pt x="1644228" y="-8022"/>
                      <a:pt x="1867231" y="0"/>
                    </a:cubicBezTo>
                    <a:cubicBezTo>
                      <a:pt x="2090234" y="8022"/>
                      <a:pt x="2315308" y="-33709"/>
                      <a:pt x="2553713" y="0"/>
                    </a:cubicBezTo>
                    <a:cubicBezTo>
                      <a:pt x="2792118" y="33709"/>
                      <a:pt x="2945385" y="17886"/>
                      <a:pt x="3336303" y="0"/>
                    </a:cubicBezTo>
                    <a:cubicBezTo>
                      <a:pt x="3727221" y="-17886"/>
                      <a:pt x="3799450" y="15303"/>
                      <a:pt x="4118892" y="0"/>
                    </a:cubicBezTo>
                    <a:cubicBezTo>
                      <a:pt x="4438334" y="-15303"/>
                      <a:pt x="4547440" y="35449"/>
                      <a:pt x="4901481" y="0"/>
                    </a:cubicBezTo>
                    <a:cubicBezTo>
                      <a:pt x="5255522" y="-35449"/>
                      <a:pt x="5493767" y="4712"/>
                      <a:pt x="5780178" y="0"/>
                    </a:cubicBezTo>
                    <a:cubicBezTo>
                      <a:pt x="6066589" y="-4712"/>
                      <a:pt x="6211750" y="29158"/>
                      <a:pt x="6466660" y="0"/>
                    </a:cubicBezTo>
                    <a:cubicBezTo>
                      <a:pt x="6721570" y="-29158"/>
                      <a:pt x="6900702" y="-12625"/>
                      <a:pt x="7249250" y="0"/>
                    </a:cubicBezTo>
                    <a:cubicBezTo>
                      <a:pt x="7597798" y="12625"/>
                      <a:pt x="7690867" y="15379"/>
                      <a:pt x="7935732" y="0"/>
                    </a:cubicBezTo>
                    <a:cubicBezTo>
                      <a:pt x="8180597" y="-15379"/>
                      <a:pt x="8339356" y="19094"/>
                      <a:pt x="8622214" y="0"/>
                    </a:cubicBezTo>
                    <a:cubicBezTo>
                      <a:pt x="8905072" y="-19094"/>
                      <a:pt x="9352534" y="34676"/>
                      <a:pt x="9610748" y="0"/>
                    </a:cubicBezTo>
                    <a:cubicBezTo>
                      <a:pt x="9597229" y="161487"/>
                      <a:pt x="9617628" y="387745"/>
                      <a:pt x="9610748" y="514610"/>
                    </a:cubicBezTo>
                    <a:cubicBezTo>
                      <a:pt x="9603869" y="641475"/>
                      <a:pt x="9599914" y="918215"/>
                      <a:pt x="9610748" y="1245899"/>
                    </a:cubicBezTo>
                    <a:cubicBezTo>
                      <a:pt x="9621582" y="1573583"/>
                      <a:pt x="9621733" y="1533473"/>
                      <a:pt x="9610748" y="1814679"/>
                    </a:cubicBezTo>
                    <a:cubicBezTo>
                      <a:pt x="9599763" y="2095885"/>
                      <a:pt x="9645857" y="2258370"/>
                      <a:pt x="9610748" y="2545967"/>
                    </a:cubicBezTo>
                    <a:cubicBezTo>
                      <a:pt x="9575639" y="2833564"/>
                      <a:pt x="9599757" y="2991409"/>
                      <a:pt x="9610748" y="3168917"/>
                    </a:cubicBezTo>
                    <a:cubicBezTo>
                      <a:pt x="9621740" y="3346425"/>
                      <a:pt x="9619296" y="3497436"/>
                      <a:pt x="9610748" y="3737697"/>
                    </a:cubicBezTo>
                    <a:cubicBezTo>
                      <a:pt x="9602200" y="3977958"/>
                      <a:pt x="9597585" y="4037932"/>
                      <a:pt x="9610748" y="4252307"/>
                    </a:cubicBezTo>
                    <a:cubicBezTo>
                      <a:pt x="9623912" y="4466682"/>
                      <a:pt x="9608265" y="4663300"/>
                      <a:pt x="9610748" y="4821087"/>
                    </a:cubicBezTo>
                    <a:cubicBezTo>
                      <a:pt x="9613231" y="4978874"/>
                      <a:pt x="9607221" y="5262792"/>
                      <a:pt x="9610748" y="5416952"/>
                    </a:cubicBezTo>
                    <a:cubicBezTo>
                      <a:pt x="9409988" y="5442975"/>
                      <a:pt x="9090584" y="5417142"/>
                      <a:pt x="8924266" y="5416952"/>
                    </a:cubicBezTo>
                    <a:cubicBezTo>
                      <a:pt x="8757948" y="5416762"/>
                      <a:pt x="8346343" y="5381098"/>
                      <a:pt x="8045569" y="5416952"/>
                    </a:cubicBezTo>
                    <a:cubicBezTo>
                      <a:pt x="7744795" y="5452806"/>
                      <a:pt x="7501651" y="5413141"/>
                      <a:pt x="7166872" y="5416952"/>
                    </a:cubicBezTo>
                    <a:cubicBezTo>
                      <a:pt x="6832093" y="5420763"/>
                      <a:pt x="6670324" y="5402715"/>
                      <a:pt x="6480390" y="5416952"/>
                    </a:cubicBezTo>
                    <a:cubicBezTo>
                      <a:pt x="6290456" y="5431189"/>
                      <a:pt x="5997368" y="5410533"/>
                      <a:pt x="5601693" y="5416952"/>
                    </a:cubicBezTo>
                    <a:cubicBezTo>
                      <a:pt x="5206018" y="5423371"/>
                      <a:pt x="5137987" y="5433185"/>
                      <a:pt x="4915211" y="5416952"/>
                    </a:cubicBezTo>
                    <a:cubicBezTo>
                      <a:pt x="4692435" y="5400719"/>
                      <a:pt x="4299281" y="5385844"/>
                      <a:pt x="4132622" y="5416952"/>
                    </a:cubicBezTo>
                    <a:cubicBezTo>
                      <a:pt x="3965963" y="5448060"/>
                      <a:pt x="3915403" y="5433505"/>
                      <a:pt x="3734462" y="5416952"/>
                    </a:cubicBezTo>
                    <a:cubicBezTo>
                      <a:pt x="3553521" y="5400399"/>
                      <a:pt x="3089839" y="5380253"/>
                      <a:pt x="2855765" y="5416952"/>
                    </a:cubicBezTo>
                    <a:cubicBezTo>
                      <a:pt x="2621691" y="5453651"/>
                      <a:pt x="2551220" y="5395086"/>
                      <a:pt x="2265391" y="5416952"/>
                    </a:cubicBezTo>
                    <a:cubicBezTo>
                      <a:pt x="1979562" y="5438818"/>
                      <a:pt x="1742951" y="5384999"/>
                      <a:pt x="1482801" y="5416952"/>
                    </a:cubicBezTo>
                    <a:cubicBezTo>
                      <a:pt x="1222651" y="5448906"/>
                      <a:pt x="1183133" y="5400409"/>
                      <a:pt x="1084642" y="5416952"/>
                    </a:cubicBezTo>
                    <a:cubicBezTo>
                      <a:pt x="986151" y="5433495"/>
                      <a:pt x="442513" y="5394080"/>
                      <a:pt x="0" y="5416952"/>
                    </a:cubicBezTo>
                    <a:cubicBezTo>
                      <a:pt x="-3662" y="5268406"/>
                      <a:pt x="8313" y="4990416"/>
                      <a:pt x="0" y="4794003"/>
                    </a:cubicBezTo>
                    <a:cubicBezTo>
                      <a:pt x="-8313" y="4597590"/>
                      <a:pt x="-10331" y="4373839"/>
                      <a:pt x="0" y="4225223"/>
                    </a:cubicBezTo>
                    <a:cubicBezTo>
                      <a:pt x="10331" y="4076607"/>
                      <a:pt x="-15305" y="3833273"/>
                      <a:pt x="0" y="3710612"/>
                    </a:cubicBezTo>
                    <a:cubicBezTo>
                      <a:pt x="15305" y="3587951"/>
                      <a:pt x="7276" y="3268452"/>
                      <a:pt x="0" y="2925154"/>
                    </a:cubicBezTo>
                    <a:cubicBezTo>
                      <a:pt x="-7276" y="2581856"/>
                      <a:pt x="5106" y="2515615"/>
                      <a:pt x="0" y="2410544"/>
                    </a:cubicBezTo>
                    <a:cubicBezTo>
                      <a:pt x="-5106" y="2305473"/>
                      <a:pt x="-8179" y="1977480"/>
                      <a:pt x="0" y="1733425"/>
                    </a:cubicBezTo>
                    <a:cubicBezTo>
                      <a:pt x="8179" y="1489370"/>
                      <a:pt x="24695" y="1435684"/>
                      <a:pt x="0" y="1218814"/>
                    </a:cubicBezTo>
                    <a:cubicBezTo>
                      <a:pt x="-24695" y="1001944"/>
                      <a:pt x="-19647" y="564052"/>
                      <a:pt x="0" y="0"/>
                    </a:cubicBezTo>
                    <a:close/>
                  </a:path>
                  <a:path w="9610748" h="5416952" stroke="0" extrusionOk="0">
                    <a:moveTo>
                      <a:pt x="0" y="0"/>
                    </a:moveTo>
                    <a:cubicBezTo>
                      <a:pt x="279226" y="9331"/>
                      <a:pt x="355150" y="2038"/>
                      <a:pt x="590375" y="0"/>
                    </a:cubicBezTo>
                    <a:cubicBezTo>
                      <a:pt x="825600" y="-2038"/>
                      <a:pt x="905632" y="2048"/>
                      <a:pt x="988534" y="0"/>
                    </a:cubicBezTo>
                    <a:cubicBezTo>
                      <a:pt x="1071436" y="-2048"/>
                      <a:pt x="1623042" y="-17243"/>
                      <a:pt x="1867231" y="0"/>
                    </a:cubicBezTo>
                    <a:cubicBezTo>
                      <a:pt x="2111420" y="17243"/>
                      <a:pt x="2163389" y="-25493"/>
                      <a:pt x="2457606" y="0"/>
                    </a:cubicBezTo>
                    <a:cubicBezTo>
                      <a:pt x="2751824" y="25493"/>
                      <a:pt x="2895602" y="-1412"/>
                      <a:pt x="3047980" y="0"/>
                    </a:cubicBezTo>
                    <a:cubicBezTo>
                      <a:pt x="3200358" y="1412"/>
                      <a:pt x="3648171" y="-43539"/>
                      <a:pt x="3926677" y="0"/>
                    </a:cubicBezTo>
                    <a:cubicBezTo>
                      <a:pt x="4205183" y="43539"/>
                      <a:pt x="4287623" y="-4849"/>
                      <a:pt x="4420944" y="0"/>
                    </a:cubicBezTo>
                    <a:cubicBezTo>
                      <a:pt x="4554265" y="4849"/>
                      <a:pt x="4900066" y="-22457"/>
                      <a:pt x="5299641" y="0"/>
                    </a:cubicBezTo>
                    <a:cubicBezTo>
                      <a:pt x="5699216" y="22457"/>
                      <a:pt x="5870136" y="23059"/>
                      <a:pt x="6178338" y="0"/>
                    </a:cubicBezTo>
                    <a:cubicBezTo>
                      <a:pt x="6486540" y="-23059"/>
                      <a:pt x="6625981" y="27156"/>
                      <a:pt x="6864820" y="0"/>
                    </a:cubicBezTo>
                    <a:cubicBezTo>
                      <a:pt x="7103659" y="-27156"/>
                      <a:pt x="7318767" y="-43392"/>
                      <a:pt x="7743517" y="0"/>
                    </a:cubicBezTo>
                    <a:cubicBezTo>
                      <a:pt x="8168267" y="43392"/>
                      <a:pt x="8194441" y="21377"/>
                      <a:pt x="8333891" y="0"/>
                    </a:cubicBezTo>
                    <a:cubicBezTo>
                      <a:pt x="8473341" y="-21377"/>
                      <a:pt x="8769741" y="25032"/>
                      <a:pt x="8924266" y="0"/>
                    </a:cubicBezTo>
                    <a:cubicBezTo>
                      <a:pt x="9078791" y="-25032"/>
                      <a:pt x="9384143" y="-6270"/>
                      <a:pt x="9610748" y="0"/>
                    </a:cubicBezTo>
                    <a:cubicBezTo>
                      <a:pt x="9631070" y="195390"/>
                      <a:pt x="9600939" y="376154"/>
                      <a:pt x="9610748" y="622949"/>
                    </a:cubicBezTo>
                    <a:cubicBezTo>
                      <a:pt x="9620557" y="869744"/>
                      <a:pt x="9586534" y="1012054"/>
                      <a:pt x="9610748" y="1300068"/>
                    </a:cubicBezTo>
                    <a:cubicBezTo>
                      <a:pt x="9634962" y="1588082"/>
                      <a:pt x="9576540" y="1711290"/>
                      <a:pt x="9610748" y="2031357"/>
                    </a:cubicBezTo>
                    <a:cubicBezTo>
                      <a:pt x="9644956" y="2351424"/>
                      <a:pt x="9622998" y="2570978"/>
                      <a:pt x="9610748" y="2762646"/>
                    </a:cubicBezTo>
                    <a:cubicBezTo>
                      <a:pt x="9598498" y="2954314"/>
                      <a:pt x="9574700" y="3172158"/>
                      <a:pt x="9610748" y="3493934"/>
                    </a:cubicBezTo>
                    <a:cubicBezTo>
                      <a:pt x="9646796" y="3815710"/>
                      <a:pt x="9625852" y="3783578"/>
                      <a:pt x="9610748" y="4008544"/>
                    </a:cubicBezTo>
                    <a:cubicBezTo>
                      <a:pt x="9595645" y="4233510"/>
                      <a:pt x="9604046" y="4369107"/>
                      <a:pt x="9610748" y="4577324"/>
                    </a:cubicBezTo>
                    <a:cubicBezTo>
                      <a:pt x="9617450" y="4785541"/>
                      <a:pt x="9587719" y="5158753"/>
                      <a:pt x="9610748" y="5416952"/>
                    </a:cubicBezTo>
                    <a:cubicBezTo>
                      <a:pt x="9359996" y="5434774"/>
                      <a:pt x="9168035" y="5429865"/>
                      <a:pt x="9020373" y="5416952"/>
                    </a:cubicBezTo>
                    <a:cubicBezTo>
                      <a:pt x="8872712" y="5404039"/>
                      <a:pt x="8563637" y="5398308"/>
                      <a:pt x="8333891" y="5416952"/>
                    </a:cubicBezTo>
                    <a:cubicBezTo>
                      <a:pt x="8104145" y="5435596"/>
                      <a:pt x="8079393" y="5436812"/>
                      <a:pt x="7935732" y="5416952"/>
                    </a:cubicBezTo>
                    <a:cubicBezTo>
                      <a:pt x="7792071" y="5397092"/>
                      <a:pt x="7706380" y="5433506"/>
                      <a:pt x="7537572" y="5416952"/>
                    </a:cubicBezTo>
                    <a:cubicBezTo>
                      <a:pt x="7368764" y="5400398"/>
                      <a:pt x="7154548" y="5419200"/>
                      <a:pt x="6851090" y="5416952"/>
                    </a:cubicBezTo>
                    <a:cubicBezTo>
                      <a:pt x="6547632" y="5414704"/>
                      <a:pt x="6493698" y="5435731"/>
                      <a:pt x="6356823" y="5416952"/>
                    </a:cubicBezTo>
                    <a:cubicBezTo>
                      <a:pt x="6219948" y="5398173"/>
                      <a:pt x="5856881" y="5453259"/>
                      <a:pt x="5574234" y="5416952"/>
                    </a:cubicBezTo>
                    <a:cubicBezTo>
                      <a:pt x="5291587" y="5380645"/>
                      <a:pt x="5240772" y="5408776"/>
                      <a:pt x="5079967" y="5416952"/>
                    </a:cubicBezTo>
                    <a:cubicBezTo>
                      <a:pt x="4919162" y="5425128"/>
                      <a:pt x="4672005" y="5432122"/>
                      <a:pt x="4297377" y="5416952"/>
                    </a:cubicBezTo>
                    <a:cubicBezTo>
                      <a:pt x="3922749" y="5401783"/>
                      <a:pt x="3989990" y="5404418"/>
                      <a:pt x="3899218" y="5416952"/>
                    </a:cubicBezTo>
                    <a:cubicBezTo>
                      <a:pt x="3808446" y="5429486"/>
                      <a:pt x="3299971" y="5385616"/>
                      <a:pt x="3116628" y="5416952"/>
                    </a:cubicBezTo>
                    <a:cubicBezTo>
                      <a:pt x="2933285" y="5448289"/>
                      <a:pt x="2824916" y="5415250"/>
                      <a:pt x="2622361" y="5416952"/>
                    </a:cubicBezTo>
                    <a:cubicBezTo>
                      <a:pt x="2419806" y="5418654"/>
                      <a:pt x="2363778" y="5422913"/>
                      <a:pt x="2224202" y="5416952"/>
                    </a:cubicBezTo>
                    <a:cubicBezTo>
                      <a:pt x="2084626" y="5410991"/>
                      <a:pt x="1905135" y="5406710"/>
                      <a:pt x="1729935" y="5416952"/>
                    </a:cubicBezTo>
                    <a:cubicBezTo>
                      <a:pt x="1554735" y="5427194"/>
                      <a:pt x="1305215" y="5445910"/>
                      <a:pt x="947345" y="5416952"/>
                    </a:cubicBezTo>
                    <a:cubicBezTo>
                      <a:pt x="589475" y="5387995"/>
                      <a:pt x="456969" y="5371466"/>
                      <a:pt x="0" y="5416952"/>
                    </a:cubicBezTo>
                    <a:cubicBezTo>
                      <a:pt x="-9589" y="5202769"/>
                      <a:pt x="-4629" y="5099316"/>
                      <a:pt x="0" y="4902342"/>
                    </a:cubicBezTo>
                    <a:cubicBezTo>
                      <a:pt x="4629" y="4705368"/>
                      <a:pt x="24151" y="4535091"/>
                      <a:pt x="0" y="4387731"/>
                    </a:cubicBezTo>
                    <a:cubicBezTo>
                      <a:pt x="-24151" y="4240371"/>
                      <a:pt x="26392" y="3948403"/>
                      <a:pt x="0" y="3656443"/>
                    </a:cubicBezTo>
                    <a:cubicBezTo>
                      <a:pt x="-26392" y="3364483"/>
                      <a:pt x="6302" y="3356175"/>
                      <a:pt x="0" y="3141832"/>
                    </a:cubicBezTo>
                    <a:cubicBezTo>
                      <a:pt x="-6302" y="2927489"/>
                      <a:pt x="30796" y="2710394"/>
                      <a:pt x="0" y="2464713"/>
                    </a:cubicBezTo>
                    <a:cubicBezTo>
                      <a:pt x="-30796" y="2219032"/>
                      <a:pt x="7510" y="2128144"/>
                      <a:pt x="0" y="1895933"/>
                    </a:cubicBezTo>
                    <a:cubicBezTo>
                      <a:pt x="-7510" y="1663722"/>
                      <a:pt x="-24525" y="1434740"/>
                      <a:pt x="0" y="1218814"/>
                    </a:cubicBezTo>
                    <a:cubicBezTo>
                      <a:pt x="24525" y="1002888"/>
                      <a:pt x="60133" y="566969"/>
                      <a:pt x="0" y="0"/>
                    </a:cubicBezTo>
                    <a:close/>
                  </a:path>
                </a:pathLst>
              </a:custGeom>
              <a:ln w="50800">
                <a:solidFill>
                  <a:schemeClr val="accent1">
                    <a:shade val="95000"/>
                    <a:satMod val="10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sz="2300" dirty="0"/>
                  <a:t>1. Fit a simple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sz="2300" baseline="30000" dirty="0"/>
                  <a:t> </a:t>
                </a:r>
                <a:r>
                  <a:rPr lang="en-US" sz="2300" dirty="0"/>
                  <a:t>on the training data </a:t>
                </a:r>
                <a:endParaRPr lang="en-US" sz="2300" i="1" dirty="0">
                  <a:latin typeface="Cambria Math" charset="0"/>
                </a:endParaRP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300" i="1">
                        <a:latin typeface="Cambria Math" charset="0"/>
                      </a:rPr>
                      <m:t>{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3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300" i="1">
                        <a:latin typeface="Cambria Math" charset="0"/>
                      </a:rPr>
                      <m:t>,…,(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)</m:t>
                    </m:r>
                    <m:r>
                      <m:rPr>
                        <m:lit/>
                      </m:rP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300" dirty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	Set</a:t>
                </a:r>
                <a14:m>
                  <m:oMath xmlns:m="http://schemas.openxmlformats.org/officeDocument/2006/math">
                    <m:r>
                      <a:rPr lang="en-US" sz="2300">
                        <a:latin typeface="Cambria Math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300" i="1">
                        <a:latin typeface="Cambria Math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US" sz="2300" i="1">
                        <a:latin typeface="Cambria Math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sz="2300" dirty="0"/>
                  <a:t> .  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	Compute the residuals {</a:t>
                </a:r>
                <a:r>
                  <a:rPr lang="en-US" sz="2300" i="1" dirty="0"/>
                  <a:t>r</a:t>
                </a:r>
                <a:r>
                  <a:rPr lang="en-US" sz="2300" baseline="-25000" dirty="0"/>
                  <a:t>1</a:t>
                </a:r>
                <a:r>
                  <a:rPr lang="en-US" sz="2300" dirty="0"/>
                  <a:t> , . . . , </a:t>
                </a:r>
                <a:r>
                  <a:rPr lang="en-US" sz="2300" i="1" dirty="0" err="1"/>
                  <a:t>r</a:t>
                </a:r>
                <a:r>
                  <a:rPr lang="en-US" sz="2300" i="1" baseline="-25000" dirty="0" err="1"/>
                  <a:t>N</a:t>
                </a:r>
                <a:r>
                  <a:rPr lang="en-US" sz="2300" dirty="0"/>
                  <a:t> } for </a:t>
                </a:r>
                <a:r>
                  <a:rPr lang="en-US" sz="2300" i="1" dirty="0"/>
                  <a:t>T</a:t>
                </a:r>
                <a:r>
                  <a:rPr lang="en-US" sz="2300" dirty="0"/>
                  <a:t>.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2. Fit a simple model,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sz="2300" dirty="0"/>
                  <a:t> , to the current </a:t>
                </a:r>
                <a:r>
                  <a:rPr lang="en-US" sz="2300" b="1" i="1" dirty="0"/>
                  <a:t>residuals</a:t>
                </a:r>
                <a:r>
                  <a:rPr lang="en-US" sz="2300" dirty="0"/>
                  <a:t>, i.e. train using</a:t>
                </a:r>
              </a:p>
              <a:p>
                <a:pPr algn="ctr"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300" i="1">
                        <a:latin typeface="Cambria Math" charset="0"/>
                      </a:rPr>
                      <m:t>{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300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300" i="1">
                        <a:latin typeface="Cambria Math" charset="0"/>
                      </a:rPr>
                      <m:t>,…,(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30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sz="23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charset="0"/>
                          </a:rPr>
                          <m:t>𝑁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)</m:t>
                    </m:r>
                    <m:r>
                      <m:rPr>
                        <m:lit/>
                      </m:rPr>
                      <a:rPr lang="en-US" sz="2300" i="1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300" dirty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3. 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←</m:t>
                        </m:r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charset="0"/>
                            <a:ea typeface="Cambria Math" panose="02040503050406030204" pitchFamily="18" charset="0"/>
                          </a:rPr>
                          <m:t>(1)</m:t>
                        </m:r>
                      </m:sup>
                    </m:sSup>
                  </m:oMath>
                </a14:m>
                <a:r>
                  <a:rPr lang="en-US" sz="2300" dirty="0"/>
                  <a:t>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4. Compute residuals,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←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sSup>
                      <m:sSup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23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e>
                      <m:sup>
                        <m:r>
                          <a:rPr lang="en-US" sz="23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p>
                    </m:sSup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,  </m:t>
                    </m:r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=1,…,</m:t>
                    </m:r>
                    <m:r>
                      <a:rPr lang="en-US" sz="2300" i="1">
                        <a:latin typeface="Cambria Math" charset="0"/>
                        <a:ea typeface="Cambria Math" charset="0"/>
                        <a:cs typeface="Cambria Math" charset="0"/>
                      </a:rPr>
                      <m:t>𝑁</m:t>
                    </m:r>
                  </m:oMath>
                </a14:m>
                <a:endParaRPr lang="en-US" sz="2300" dirty="0">
                  <a:ea typeface="Cambria Math" charset="0"/>
                  <a:cs typeface="Cambria Math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5. Repeat steps 2-4 until </a:t>
                </a:r>
                <a:r>
                  <a:rPr lang="en-US" sz="2300" b="1" i="1" dirty="0"/>
                  <a:t>stopping </a:t>
                </a:r>
                <a:r>
                  <a:rPr lang="en-US" sz="2300" dirty="0"/>
                  <a:t>condition met.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300" dirty="0"/>
                  <a:t>	where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sz="2300" dirty="0"/>
                  <a:t> </a:t>
                </a:r>
                <a:r>
                  <a:rPr lang="en-US" sz="2300" dirty="0"/>
                  <a:t>is a constant called the </a:t>
                </a:r>
                <a:r>
                  <a:rPr lang="en-US" sz="2300" b="1" i="1" dirty="0"/>
                  <a:t>learning rate</a:t>
                </a:r>
                <a:r>
                  <a:rPr lang="en-US" sz="2300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83873-9D99-1A48-AA62-2E340E1007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0626" y="1166410"/>
                <a:ext cx="9610748" cy="5416952"/>
              </a:xfrm>
              <a:custGeom>
                <a:avLst/>
                <a:gdLst>
                  <a:gd name="connsiteX0" fmla="*/ 0 w 9610748"/>
                  <a:gd name="connsiteY0" fmla="*/ 0 h 5416952"/>
                  <a:gd name="connsiteX1" fmla="*/ 686482 w 9610748"/>
                  <a:gd name="connsiteY1" fmla="*/ 0 h 5416952"/>
                  <a:gd name="connsiteX2" fmla="*/ 1276857 w 9610748"/>
                  <a:gd name="connsiteY2" fmla="*/ 0 h 5416952"/>
                  <a:gd name="connsiteX3" fmla="*/ 1867231 w 9610748"/>
                  <a:gd name="connsiteY3" fmla="*/ 0 h 5416952"/>
                  <a:gd name="connsiteX4" fmla="*/ 2553713 w 9610748"/>
                  <a:gd name="connsiteY4" fmla="*/ 0 h 5416952"/>
                  <a:gd name="connsiteX5" fmla="*/ 3336303 w 9610748"/>
                  <a:gd name="connsiteY5" fmla="*/ 0 h 5416952"/>
                  <a:gd name="connsiteX6" fmla="*/ 4118892 w 9610748"/>
                  <a:gd name="connsiteY6" fmla="*/ 0 h 5416952"/>
                  <a:gd name="connsiteX7" fmla="*/ 4901481 w 9610748"/>
                  <a:gd name="connsiteY7" fmla="*/ 0 h 5416952"/>
                  <a:gd name="connsiteX8" fmla="*/ 5780178 w 9610748"/>
                  <a:gd name="connsiteY8" fmla="*/ 0 h 5416952"/>
                  <a:gd name="connsiteX9" fmla="*/ 6466660 w 9610748"/>
                  <a:gd name="connsiteY9" fmla="*/ 0 h 5416952"/>
                  <a:gd name="connsiteX10" fmla="*/ 7249250 w 9610748"/>
                  <a:gd name="connsiteY10" fmla="*/ 0 h 5416952"/>
                  <a:gd name="connsiteX11" fmla="*/ 7935732 w 9610748"/>
                  <a:gd name="connsiteY11" fmla="*/ 0 h 5416952"/>
                  <a:gd name="connsiteX12" fmla="*/ 8622214 w 9610748"/>
                  <a:gd name="connsiteY12" fmla="*/ 0 h 5416952"/>
                  <a:gd name="connsiteX13" fmla="*/ 9610748 w 9610748"/>
                  <a:gd name="connsiteY13" fmla="*/ 0 h 5416952"/>
                  <a:gd name="connsiteX14" fmla="*/ 9610748 w 9610748"/>
                  <a:gd name="connsiteY14" fmla="*/ 514610 h 5416952"/>
                  <a:gd name="connsiteX15" fmla="*/ 9610748 w 9610748"/>
                  <a:gd name="connsiteY15" fmla="*/ 1245899 h 5416952"/>
                  <a:gd name="connsiteX16" fmla="*/ 9610748 w 9610748"/>
                  <a:gd name="connsiteY16" fmla="*/ 1814679 h 5416952"/>
                  <a:gd name="connsiteX17" fmla="*/ 9610748 w 9610748"/>
                  <a:gd name="connsiteY17" fmla="*/ 2545967 h 5416952"/>
                  <a:gd name="connsiteX18" fmla="*/ 9610748 w 9610748"/>
                  <a:gd name="connsiteY18" fmla="*/ 3168917 h 5416952"/>
                  <a:gd name="connsiteX19" fmla="*/ 9610748 w 9610748"/>
                  <a:gd name="connsiteY19" fmla="*/ 3737697 h 5416952"/>
                  <a:gd name="connsiteX20" fmla="*/ 9610748 w 9610748"/>
                  <a:gd name="connsiteY20" fmla="*/ 4252307 h 5416952"/>
                  <a:gd name="connsiteX21" fmla="*/ 9610748 w 9610748"/>
                  <a:gd name="connsiteY21" fmla="*/ 4821087 h 5416952"/>
                  <a:gd name="connsiteX22" fmla="*/ 9610748 w 9610748"/>
                  <a:gd name="connsiteY22" fmla="*/ 5416952 h 5416952"/>
                  <a:gd name="connsiteX23" fmla="*/ 8924266 w 9610748"/>
                  <a:gd name="connsiteY23" fmla="*/ 5416952 h 5416952"/>
                  <a:gd name="connsiteX24" fmla="*/ 8045569 w 9610748"/>
                  <a:gd name="connsiteY24" fmla="*/ 5416952 h 5416952"/>
                  <a:gd name="connsiteX25" fmla="*/ 7166872 w 9610748"/>
                  <a:gd name="connsiteY25" fmla="*/ 5416952 h 5416952"/>
                  <a:gd name="connsiteX26" fmla="*/ 6480390 w 9610748"/>
                  <a:gd name="connsiteY26" fmla="*/ 5416952 h 5416952"/>
                  <a:gd name="connsiteX27" fmla="*/ 5601693 w 9610748"/>
                  <a:gd name="connsiteY27" fmla="*/ 5416952 h 5416952"/>
                  <a:gd name="connsiteX28" fmla="*/ 4915211 w 9610748"/>
                  <a:gd name="connsiteY28" fmla="*/ 5416952 h 5416952"/>
                  <a:gd name="connsiteX29" fmla="*/ 4132622 w 9610748"/>
                  <a:gd name="connsiteY29" fmla="*/ 5416952 h 5416952"/>
                  <a:gd name="connsiteX30" fmla="*/ 3734462 w 9610748"/>
                  <a:gd name="connsiteY30" fmla="*/ 5416952 h 5416952"/>
                  <a:gd name="connsiteX31" fmla="*/ 2855765 w 9610748"/>
                  <a:gd name="connsiteY31" fmla="*/ 5416952 h 5416952"/>
                  <a:gd name="connsiteX32" fmla="*/ 2265391 w 9610748"/>
                  <a:gd name="connsiteY32" fmla="*/ 5416952 h 5416952"/>
                  <a:gd name="connsiteX33" fmla="*/ 1482801 w 9610748"/>
                  <a:gd name="connsiteY33" fmla="*/ 5416952 h 5416952"/>
                  <a:gd name="connsiteX34" fmla="*/ 1084642 w 9610748"/>
                  <a:gd name="connsiteY34" fmla="*/ 5416952 h 5416952"/>
                  <a:gd name="connsiteX35" fmla="*/ 0 w 9610748"/>
                  <a:gd name="connsiteY35" fmla="*/ 5416952 h 5416952"/>
                  <a:gd name="connsiteX36" fmla="*/ 0 w 9610748"/>
                  <a:gd name="connsiteY36" fmla="*/ 4794003 h 5416952"/>
                  <a:gd name="connsiteX37" fmla="*/ 0 w 9610748"/>
                  <a:gd name="connsiteY37" fmla="*/ 4225223 h 5416952"/>
                  <a:gd name="connsiteX38" fmla="*/ 0 w 9610748"/>
                  <a:gd name="connsiteY38" fmla="*/ 3710612 h 5416952"/>
                  <a:gd name="connsiteX39" fmla="*/ 0 w 9610748"/>
                  <a:gd name="connsiteY39" fmla="*/ 2925154 h 5416952"/>
                  <a:gd name="connsiteX40" fmla="*/ 0 w 9610748"/>
                  <a:gd name="connsiteY40" fmla="*/ 2410544 h 5416952"/>
                  <a:gd name="connsiteX41" fmla="*/ 0 w 9610748"/>
                  <a:gd name="connsiteY41" fmla="*/ 1733425 h 5416952"/>
                  <a:gd name="connsiteX42" fmla="*/ 0 w 9610748"/>
                  <a:gd name="connsiteY42" fmla="*/ 1218814 h 5416952"/>
                  <a:gd name="connsiteX43" fmla="*/ 0 w 9610748"/>
                  <a:gd name="connsiteY43" fmla="*/ 0 h 5416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9610748" h="5416952" fill="none" extrusionOk="0">
                    <a:moveTo>
                      <a:pt x="0" y="0"/>
                    </a:moveTo>
                    <a:cubicBezTo>
                      <a:pt x="308462" y="-18473"/>
                      <a:pt x="458854" y="24218"/>
                      <a:pt x="686482" y="0"/>
                    </a:cubicBezTo>
                    <a:cubicBezTo>
                      <a:pt x="914110" y="-24218"/>
                      <a:pt x="1106051" y="2185"/>
                      <a:pt x="1276857" y="0"/>
                    </a:cubicBezTo>
                    <a:cubicBezTo>
                      <a:pt x="1447664" y="-2185"/>
                      <a:pt x="1644228" y="-8022"/>
                      <a:pt x="1867231" y="0"/>
                    </a:cubicBezTo>
                    <a:cubicBezTo>
                      <a:pt x="2090234" y="8022"/>
                      <a:pt x="2315308" y="-33709"/>
                      <a:pt x="2553713" y="0"/>
                    </a:cubicBezTo>
                    <a:cubicBezTo>
                      <a:pt x="2792118" y="33709"/>
                      <a:pt x="2945385" y="17886"/>
                      <a:pt x="3336303" y="0"/>
                    </a:cubicBezTo>
                    <a:cubicBezTo>
                      <a:pt x="3727221" y="-17886"/>
                      <a:pt x="3799450" y="15303"/>
                      <a:pt x="4118892" y="0"/>
                    </a:cubicBezTo>
                    <a:cubicBezTo>
                      <a:pt x="4438334" y="-15303"/>
                      <a:pt x="4547440" y="35449"/>
                      <a:pt x="4901481" y="0"/>
                    </a:cubicBezTo>
                    <a:cubicBezTo>
                      <a:pt x="5255522" y="-35449"/>
                      <a:pt x="5493767" y="4712"/>
                      <a:pt x="5780178" y="0"/>
                    </a:cubicBezTo>
                    <a:cubicBezTo>
                      <a:pt x="6066589" y="-4712"/>
                      <a:pt x="6211750" y="29158"/>
                      <a:pt x="6466660" y="0"/>
                    </a:cubicBezTo>
                    <a:cubicBezTo>
                      <a:pt x="6721570" y="-29158"/>
                      <a:pt x="6900702" y="-12625"/>
                      <a:pt x="7249250" y="0"/>
                    </a:cubicBezTo>
                    <a:cubicBezTo>
                      <a:pt x="7597798" y="12625"/>
                      <a:pt x="7690867" y="15379"/>
                      <a:pt x="7935732" y="0"/>
                    </a:cubicBezTo>
                    <a:cubicBezTo>
                      <a:pt x="8180597" y="-15379"/>
                      <a:pt x="8339356" y="19094"/>
                      <a:pt x="8622214" y="0"/>
                    </a:cubicBezTo>
                    <a:cubicBezTo>
                      <a:pt x="8905072" y="-19094"/>
                      <a:pt x="9352534" y="34676"/>
                      <a:pt x="9610748" y="0"/>
                    </a:cubicBezTo>
                    <a:cubicBezTo>
                      <a:pt x="9597229" y="161487"/>
                      <a:pt x="9617628" y="387745"/>
                      <a:pt x="9610748" y="514610"/>
                    </a:cubicBezTo>
                    <a:cubicBezTo>
                      <a:pt x="9603869" y="641475"/>
                      <a:pt x="9599914" y="918215"/>
                      <a:pt x="9610748" y="1245899"/>
                    </a:cubicBezTo>
                    <a:cubicBezTo>
                      <a:pt x="9621582" y="1573583"/>
                      <a:pt x="9621733" y="1533473"/>
                      <a:pt x="9610748" y="1814679"/>
                    </a:cubicBezTo>
                    <a:cubicBezTo>
                      <a:pt x="9599763" y="2095885"/>
                      <a:pt x="9645857" y="2258370"/>
                      <a:pt x="9610748" y="2545967"/>
                    </a:cubicBezTo>
                    <a:cubicBezTo>
                      <a:pt x="9575639" y="2833564"/>
                      <a:pt x="9599757" y="2991409"/>
                      <a:pt x="9610748" y="3168917"/>
                    </a:cubicBezTo>
                    <a:cubicBezTo>
                      <a:pt x="9621740" y="3346425"/>
                      <a:pt x="9619296" y="3497436"/>
                      <a:pt x="9610748" y="3737697"/>
                    </a:cubicBezTo>
                    <a:cubicBezTo>
                      <a:pt x="9602200" y="3977958"/>
                      <a:pt x="9597585" y="4037932"/>
                      <a:pt x="9610748" y="4252307"/>
                    </a:cubicBezTo>
                    <a:cubicBezTo>
                      <a:pt x="9623912" y="4466682"/>
                      <a:pt x="9608265" y="4663300"/>
                      <a:pt x="9610748" y="4821087"/>
                    </a:cubicBezTo>
                    <a:cubicBezTo>
                      <a:pt x="9613231" y="4978874"/>
                      <a:pt x="9607221" y="5262792"/>
                      <a:pt x="9610748" y="5416952"/>
                    </a:cubicBezTo>
                    <a:cubicBezTo>
                      <a:pt x="9409988" y="5442975"/>
                      <a:pt x="9090584" y="5417142"/>
                      <a:pt x="8924266" y="5416952"/>
                    </a:cubicBezTo>
                    <a:cubicBezTo>
                      <a:pt x="8757948" y="5416762"/>
                      <a:pt x="8346343" y="5381098"/>
                      <a:pt x="8045569" y="5416952"/>
                    </a:cubicBezTo>
                    <a:cubicBezTo>
                      <a:pt x="7744795" y="5452806"/>
                      <a:pt x="7501651" y="5413141"/>
                      <a:pt x="7166872" y="5416952"/>
                    </a:cubicBezTo>
                    <a:cubicBezTo>
                      <a:pt x="6832093" y="5420763"/>
                      <a:pt x="6670324" y="5402715"/>
                      <a:pt x="6480390" y="5416952"/>
                    </a:cubicBezTo>
                    <a:cubicBezTo>
                      <a:pt x="6290456" y="5431189"/>
                      <a:pt x="5997368" y="5410533"/>
                      <a:pt x="5601693" y="5416952"/>
                    </a:cubicBezTo>
                    <a:cubicBezTo>
                      <a:pt x="5206018" y="5423371"/>
                      <a:pt x="5137987" y="5433185"/>
                      <a:pt x="4915211" y="5416952"/>
                    </a:cubicBezTo>
                    <a:cubicBezTo>
                      <a:pt x="4692435" y="5400719"/>
                      <a:pt x="4299281" y="5385844"/>
                      <a:pt x="4132622" y="5416952"/>
                    </a:cubicBezTo>
                    <a:cubicBezTo>
                      <a:pt x="3965963" y="5448060"/>
                      <a:pt x="3915403" y="5433505"/>
                      <a:pt x="3734462" y="5416952"/>
                    </a:cubicBezTo>
                    <a:cubicBezTo>
                      <a:pt x="3553521" y="5400399"/>
                      <a:pt x="3089839" y="5380253"/>
                      <a:pt x="2855765" y="5416952"/>
                    </a:cubicBezTo>
                    <a:cubicBezTo>
                      <a:pt x="2621691" y="5453651"/>
                      <a:pt x="2551220" y="5395086"/>
                      <a:pt x="2265391" y="5416952"/>
                    </a:cubicBezTo>
                    <a:cubicBezTo>
                      <a:pt x="1979562" y="5438818"/>
                      <a:pt x="1742951" y="5384999"/>
                      <a:pt x="1482801" y="5416952"/>
                    </a:cubicBezTo>
                    <a:cubicBezTo>
                      <a:pt x="1222651" y="5448906"/>
                      <a:pt x="1183133" y="5400409"/>
                      <a:pt x="1084642" y="5416952"/>
                    </a:cubicBezTo>
                    <a:cubicBezTo>
                      <a:pt x="986151" y="5433495"/>
                      <a:pt x="442513" y="5394080"/>
                      <a:pt x="0" y="5416952"/>
                    </a:cubicBezTo>
                    <a:cubicBezTo>
                      <a:pt x="-3662" y="5268406"/>
                      <a:pt x="8313" y="4990416"/>
                      <a:pt x="0" y="4794003"/>
                    </a:cubicBezTo>
                    <a:cubicBezTo>
                      <a:pt x="-8313" y="4597590"/>
                      <a:pt x="-10331" y="4373839"/>
                      <a:pt x="0" y="4225223"/>
                    </a:cubicBezTo>
                    <a:cubicBezTo>
                      <a:pt x="10331" y="4076607"/>
                      <a:pt x="-15305" y="3833273"/>
                      <a:pt x="0" y="3710612"/>
                    </a:cubicBezTo>
                    <a:cubicBezTo>
                      <a:pt x="15305" y="3587951"/>
                      <a:pt x="7276" y="3268452"/>
                      <a:pt x="0" y="2925154"/>
                    </a:cubicBezTo>
                    <a:cubicBezTo>
                      <a:pt x="-7276" y="2581856"/>
                      <a:pt x="5106" y="2515615"/>
                      <a:pt x="0" y="2410544"/>
                    </a:cubicBezTo>
                    <a:cubicBezTo>
                      <a:pt x="-5106" y="2305473"/>
                      <a:pt x="-8179" y="1977480"/>
                      <a:pt x="0" y="1733425"/>
                    </a:cubicBezTo>
                    <a:cubicBezTo>
                      <a:pt x="8179" y="1489370"/>
                      <a:pt x="24695" y="1435684"/>
                      <a:pt x="0" y="1218814"/>
                    </a:cubicBezTo>
                    <a:cubicBezTo>
                      <a:pt x="-24695" y="1001944"/>
                      <a:pt x="-19647" y="564052"/>
                      <a:pt x="0" y="0"/>
                    </a:cubicBezTo>
                    <a:close/>
                  </a:path>
                  <a:path w="9610748" h="5416952" stroke="0" extrusionOk="0">
                    <a:moveTo>
                      <a:pt x="0" y="0"/>
                    </a:moveTo>
                    <a:cubicBezTo>
                      <a:pt x="279226" y="9331"/>
                      <a:pt x="355150" y="2038"/>
                      <a:pt x="590375" y="0"/>
                    </a:cubicBezTo>
                    <a:cubicBezTo>
                      <a:pt x="825600" y="-2038"/>
                      <a:pt x="905632" y="2048"/>
                      <a:pt x="988534" y="0"/>
                    </a:cubicBezTo>
                    <a:cubicBezTo>
                      <a:pt x="1071436" y="-2048"/>
                      <a:pt x="1623042" y="-17243"/>
                      <a:pt x="1867231" y="0"/>
                    </a:cubicBezTo>
                    <a:cubicBezTo>
                      <a:pt x="2111420" y="17243"/>
                      <a:pt x="2163389" y="-25493"/>
                      <a:pt x="2457606" y="0"/>
                    </a:cubicBezTo>
                    <a:cubicBezTo>
                      <a:pt x="2751824" y="25493"/>
                      <a:pt x="2895602" y="-1412"/>
                      <a:pt x="3047980" y="0"/>
                    </a:cubicBezTo>
                    <a:cubicBezTo>
                      <a:pt x="3200358" y="1412"/>
                      <a:pt x="3648171" y="-43539"/>
                      <a:pt x="3926677" y="0"/>
                    </a:cubicBezTo>
                    <a:cubicBezTo>
                      <a:pt x="4205183" y="43539"/>
                      <a:pt x="4287623" y="-4849"/>
                      <a:pt x="4420944" y="0"/>
                    </a:cubicBezTo>
                    <a:cubicBezTo>
                      <a:pt x="4554265" y="4849"/>
                      <a:pt x="4900066" y="-22457"/>
                      <a:pt x="5299641" y="0"/>
                    </a:cubicBezTo>
                    <a:cubicBezTo>
                      <a:pt x="5699216" y="22457"/>
                      <a:pt x="5870136" y="23059"/>
                      <a:pt x="6178338" y="0"/>
                    </a:cubicBezTo>
                    <a:cubicBezTo>
                      <a:pt x="6486540" y="-23059"/>
                      <a:pt x="6625981" y="27156"/>
                      <a:pt x="6864820" y="0"/>
                    </a:cubicBezTo>
                    <a:cubicBezTo>
                      <a:pt x="7103659" y="-27156"/>
                      <a:pt x="7318767" y="-43392"/>
                      <a:pt x="7743517" y="0"/>
                    </a:cubicBezTo>
                    <a:cubicBezTo>
                      <a:pt x="8168267" y="43392"/>
                      <a:pt x="8194441" y="21377"/>
                      <a:pt x="8333891" y="0"/>
                    </a:cubicBezTo>
                    <a:cubicBezTo>
                      <a:pt x="8473341" y="-21377"/>
                      <a:pt x="8769741" y="25032"/>
                      <a:pt x="8924266" y="0"/>
                    </a:cubicBezTo>
                    <a:cubicBezTo>
                      <a:pt x="9078791" y="-25032"/>
                      <a:pt x="9384143" y="-6270"/>
                      <a:pt x="9610748" y="0"/>
                    </a:cubicBezTo>
                    <a:cubicBezTo>
                      <a:pt x="9631070" y="195390"/>
                      <a:pt x="9600939" y="376154"/>
                      <a:pt x="9610748" y="622949"/>
                    </a:cubicBezTo>
                    <a:cubicBezTo>
                      <a:pt x="9620557" y="869744"/>
                      <a:pt x="9586534" y="1012054"/>
                      <a:pt x="9610748" y="1300068"/>
                    </a:cubicBezTo>
                    <a:cubicBezTo>
                      <a:pt x="9634962" y="1588082"/>
                      <a:pt x="9576540" y="1711290"/>
                      <a:pt x="9610748" y="2031357"/>
                    </a:cubicBezTo>
                    <a:cubicBezTo>
                      <a:pt x="9644956" y="2351424"/>
                      <a:pt x="9622998" y="2570978"/>
                      <a:pt x="9610748" y="2762646"/>
                    </a:cubicBezTo>
                    <a:cubicBezTo>
                      <a:pt x="9598498" y="2954314"/>
                      <a:pt x="9574700" y="3172158"/>
                      <a:pt x="9610748" y="3493934"/>
                    </a:cubicBezTo>
                    <a:cubicBezTo>
                      <a:pt x="9646796" y="3815710"/>
                      <a:pt x="9625852" y="3783578"/>
                      <a:pt x="9610748" y="4008544"/>
                    </a:cubicBezTo>
                    <a:cubicBezTo>
                      <a:pt x="9595645" y="4233510"/>
                      <a:pt x="9604046" y="4369107"/>
                      <a:pt x="9610748" y="4577324"/>
                    </a:cubicBezTo>
                    <a:cubicBezTo>
                      <a:pt x="9617450" y="4785541"/>
                      <a:pt x="9587719" y="5158753"/>
                      <a:pt x="9610748" y="5416952"/>
                    </a:cubicBezTo>
                    <a:cubicBezTo>
                      <a:pt x="9359996" y="5434774"/>
                      <a:pt x="9168035" y="5429865"/>
                      <a:pt x="9020373" y="5416952"/>
                    </a:cubicBezTo>
                    <a:cubicBezTo>
                      <a:pt x="8872712" y="5404039"/>
                      <a:pt x="8563637" y="5398308"/>
                      <a:pt x="8333891" y="5416952"/>
                    </a:cubicBezTo>
                    <a:cubicBezTo>
                      <a:pt x="8104145" y="5435596"/>
                      <a:pt x="8079393" y="5436812"/>
                      <a:pt x="7935732" y="5416952"/>
                    </a:cubicBezTo>
                    <a:cubicBezTo>
                      <a:pt x="7792071" y="5397092"/>
                      <a:pt x="7706380" y="5433506"/>
                      <a:pt x="7537572" y="5416952"/>
                    </a:cubicBezTo>
                    <a:cubicBezTo>
                      <a:pt x="7368764" y="5400398"/>
                      <a:pt x="7154548" y="5419200"/>
                      <a:pt x="6851090" y="5416952"/>
                    </a:cubicBezTo>
                    <a:cubicBezTo>
                      <a:pt x="6547632" y="5414704"/>
                      <a:pt x="6493698" y="5435731"/>
                      <a:pt x="6356823" y="5416952"/>
                    </a:cubicBezTo>
                    <a:cubicBezTo>
                      <a:pt x="6219948" y="5398173"/>
                      <a:pt x="5856881" y="5453259"/>
                      <a:pt x="5574234" y="5416952"/>
                    </a:cubicBezTo>
                    <a:cubicBezTo>
                      <a:pt x="5291587" y="5380645"/>
                      <a:pt x="5240772" y="5408776"/>
                      <a:pt x="5079967" y="5416952"/>
                    </a:cubicBezTo>
                    <a:cubicBezTo>
                      <a:pt x="4919162" y="5425128"/>
                      <a:pt x="4672005" y="5432122"/>
                      <a:pt x="4297377" y="5416952"/>
                    </a:cubicBezTo>
                    <a:cubicBezTo>
                      <a:pt x="3922749" y="5401783"/>
                      <a:pt x="3989990" y="5404418"/>
                      <a:pt x="3899218" y="5416952"/>
                    </a:cubicBezTo>
                    <a:cubicBezTo>
                      <a:pt x="3808446" y="5429486"/>
                      <a:pt x="3299971" y="5385616"/>
                      <a:pt x="3116628" y="5416952"/>
                    </a:cubicBezTo>
                    <a:cubicBezTo>
                      <a:pt x="2933285" y="5448289"/>
                      <a:pt x="2824916" y="5415250"/>
                      <a:pt x="2622361" y="5416952"/>
                    </a:cubicBezTo>
                    <a:cubicBezTo>
                      <a:pt x="2419806" y="5418654"/>
                      <a:pt x="2363778" y="5422913"/>
                      <a:pt x="2224202" y="5416952"/>
                    </a:cubicBezTo>
                    <a:cubicBezTo>
                      <a:pt x="2084626" y="5410991"/>
                      <a:pt x="1905135" y="5406710"/>
                      <a:pt x="1729935" y="5416952"/>
                    </a:cubicBezTo>
                    <a:cubicBezTo>
                      <a:pt x="1554735" y="5427194"/>
                      <a:pt x="1305215" y="5445910"/>
                      <a:pt x="947345" y="5416952"/>
                    </a:cubicBezTo>
                    <a:cubicBezTo>
                      <a:pt x="589475" y="5387995"/>
                      <a:pt x="456969" y="5371466"/>
                      <a:pt x="0" y="5416952"/>
                    </a:cubicBezTo>
                    <a:cubicBezTo>
                      <a:pt x="-9589" y="5202769"/>
                      <a:pt x="-4629" y="5099316"/>
                      <a:pt x="0" y="4902342"/>
                    </a:cubicBezTo>
                    <a:cubicBezTo>
                      <a:pt x="4629" y="4705368"/>
                      <a:pt x="24151" y="4535091"/>
                      <a:pt x="0" y="4387731"/>
                    </a:cubicBezTo>
                    <a:cubicBezTo>
                      <a:pt x="-24151" y="4240371"/>
                      <a:pt x="26392" y="3948403"/>
                      <a:pt x="0" y="3656443"/>
                    </a:cubicBezTo>
                    <a:cubicBezTo>
                      <a:pt x="-26392" y="3364483"/>
                      <a:pt x="6302" y="3356175"/>
                      <a:pt x="0" y="3141832"/>
                    </a:cubicBezTo>
                    <a:cubicBezTo>
                      <a:pt x="-6302" y="2927489"/>
                      <a:pt x="30796" y="2710394"/>
                      <a:pt x="0" y="2464713"/>
                    </a:cubicBezTo>
                    <a:cubicBezTo>
                      <a:pt x="-30796" y="2219032"/>
                      <a:pt x="7510" y="2128144"/>
                      <a:pt x="0" y="1895933"/>
                    </a:cubicBezTo>
                    <a:cubicBezTo>
                      <a:pt x="-7510" y="1663722"/>
                      <a:pt x="-24525" y="1434740"/>
                      <a:pt x="0" y="1218814"/>
                    </a:cubicBezTo>
                    <a:cubicBezTo>
                      <a:pt x="24525" y="1002888"/>
                      <a:pt x="60133" y="566969"/>
                      <a:pt x="0" y="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524"/>
                </a:stretch>
              </a:blipFill>
              <a:ln w="50800">
                <a:solidFill>
                  <a:schemeClr val="accent1">
                    <a:shade val="95000"/>
                    <a:satMod val="105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2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0248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144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6411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331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31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 (cont)</a:t>
            </a:r>
            <a:endParaRPr/>
          </a:p>
        </p:txBody>
      </p:sp>
      <p:sp>
        <p:nvSpPr>
          <p:cNvPr id="402" name="Google Shape;402;p1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cxnSp>
        <p:nvCxnSpPr>
          <p:cNvPr id="403" name="Google Shape;403;p12"/>
          <p:cNvCxnSpPr/>
          <p:nvPr/>
        </p:nvCxnSpPr>
        <p:spPr>
          <a:xfrm rot="10800000" flipH="1">
            <a:off x="4075611" y="2246811"/>
            <a:ext cx="4676503" cy="246888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4" name="Google Shape;404;p12"/>
          <p:cNvSpPr txBox="1"/>
          <p:nvPr/>
        </p:nvSpPr>
        <p:spPr>
          <a:xfrm>
            <a:off x="655958" y="902522"/>
            <a:ext cx="2577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Is this line good?</a:t>
            </a:r>
            <a:endParaRPr sz="2400" i="1">
              <a:solidFill>
                <a:srgbClr val="3F3F3F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162620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1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407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Boosting: illustration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39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133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568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81507" y="1003552"/>
            <a:ext cx="6450216" cy="2002418"/>
          </a:xfrm>
          <a:prstGeom prst="rect">
            <a:avLst/>
          </a:prstGeom>
          <a:solidFill>
            <a:srgbClr val="F9F9F9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our first 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134</a:t>
            </a:fld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349292" y="1486761"/>
            <a:ext cx="11852982" cy="1032810"/>
            <a:chOff x="0" y="4778909"/>
            <a:chExt cx="11852982" cy="1032810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4778909"/>
              <a:ext cx="11852982" cy="1032810"/>
              <a:chOff x="0" y="4778909"/>
              <a:chExt cx="11852982" cy="10328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𝑊</m:t>
                          </m:r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)=</m:t>
                          </m:r>
                          <m:nary>
                            <m:naryPr>
                              <m:chr m:val="∑"/>
                              <m:ctrlPr>
                                <a:rPr lang="is-IS" sz="1600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ℒ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𝑊</m:t>
                                  </m:r>
                                </m:e>
                              </m:d>
                            </m:e>
                          </m:nary>
                        </m:oMath>
                      </m:oMathPara>
                    </a14:m>
                    <a:endParaRPr lang="en-US" b="0" i="1" dirty="0">
                      <a:latin typeface="Cambria Math" charset="0"/>
                      <a:ea typeface="Cambria Math" charset="0"/>
                      <a:cs typeface="Cambria Math" charset="0"/>
                    </a:endParaRPr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7022" y="4876881"/>
                    <a:ext cx="3705960" cy="764505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4" name="Group 43"/>
              <p:cNvGrpSpPr/>
              <p:nvPr/>
            </p:nvGrpSpPr>
            <p:grpSpPr>
              <a:xfrm>
                <a:off x="0" y="4778909"/>
                <a:ext cx="8416752" cy="1032810"/>
                <a:chOff x="244843" y="3195835"/>
                <a:chExt cx="8416752" cy="1032810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1093393" y="3203897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Affine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4843" y="3522061"/>
                      <a:ext cx="392287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678230" y="3725725"/>
                  <a:ext cx="347196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𝑋𝑊</m:t>
                            </m:r>
                          </m:oMath>
                        </m:oMathPara>
                      </a14:m>
                      <a:endParaRPr lang="en-US" b="0" dirty="0"/>
                    </a:p>
                    <a:p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12720" y="3498483"/>
                      <a:ext cx="1075231" cy="646331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9" name="Straight Arrow Connector 48"/>
                <p:cNvCxnSpPr/>
                <p:nvPr/>
              </p:nvCxnSpPr>
              <p:spPr>
                <a:xfrm flipV="1">
                  <a:off x="2207052" y="3714038"/>
                  <a:ext cx="255532" cy="4541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Rectangle 49"/>
                <p:cNvSpPr/>
                <p:nvPr/>
              </p:nvSpPr>
              <p:spPr>
                <a:xfrm>
                  <a:off x="4353981" y="3222805"/>
                  <a:ext cx="1132369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Activation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mr-I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1+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h</m:t>
                                    </m:r>
                                  </m:sup>
                                </m:sSup>
                              </m:den>
                            </m:f>
                          </m:oMath>
                        </m:oMathPara>
                      </a14:m>
                      <a:endParaRPr lang="en-US" b="1" dirty="0"/>
                    </a:p>
                  </p:txBody>
                </p:sp>
              </mc:Choice>
              <mc:Fallback xmlns="">
                <p:sp>
                  <p:nvSpPr>
                    <p:cNvPr id="51" name="TextBox 5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404539" y="3359086"/>
                      <a:ext cx="2245512" cy="617348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2" name="Straight Arrow Connector 51"/>
                <p:cNvCxnSpPr/>
                <p:nvPr/>
              </p:nvCxnSpPr>
              <p:spPr>
                <a:xfrm>
                  <a:off x="5537168" y="3713835"/>
                  <a:ext cx="277387" cy="203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Rectangle 52"/>
                <p:cNvSpPr/>
                <p:nvPr/>
              </p:nvSpPr>
              <p:spPr>
                <a:xfrm>
                  <a:off x="7652903" y="3195835"/>
                  <a:ext cx="1005840" cy="100584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Loss Fun</a:t>
                  </a:r>
                </a:p>
              </p:txBody>
            </p: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3487750" y="3697793"/>
                  <a:ext cx="806155" cy="8934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7274560" y="3696747"/>
                  <a:ext cx="328205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8476864" y="3667760"/>
                  <a:ext cx="1847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42" name="Straight Arrow Connector 41"/>
            <p:cNvCxnSpPr/>
            <p:nvPr/>
          </p:nvCxnSpPr>
          <p:spPr>
            <a:xfrm flipV="1">
              <a:off x="8569837" y="5266223"/>
              <a:ext cx="576295" cy="756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Rectangle 80"/>
          <p:cNvSpPr/>
          <p:nvPr/>
        </p:nvSpPr>
        <p:spPr>
          <a:xfrm>
            <a:off x="5562720" y="4589252"/>
            <a:ext cx="627998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Single Neuron Network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Very similar to Perceptron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95B5D6-ACD7-7445-A2C2-93B1E6A68FB7}"/>
              </a:ext>
            </a:extLst>
          </p:cNvPr>
          <p:cNvGrpSpPr/>
          <p:nvPr/>
        </p:nvGrpSpPr>
        <p:grpSpPr>
          <a:xfrm>
            <a:off x="6601203" y="2430612"/>
            <a:ext cx="2464738" cy="1367720"/>
            <a:chOff x="6601203" y="2430612"/>
            <a:chExt cx="2464738" cy="1367720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3B4D59D-81EF-5B4E-8D93-9A65BAA503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2714" y="2430612"/>
              <a:ext cx="177949" cy="99838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875D31-B93D-4648-BB23-0EB0F9B62DFB}"/>
                    </a:ext>
                  </a:extLst>
                </p:cNvPr>
                <p:cNvSpPr txBox="1"/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“Sigmoid activation”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𝝈</m:t>
                      </m:r>
                    </m:oMath>
                  </a14:m>
                  <a:endParaRPr lang="en-CA" b="1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9875D31-B93D-4648-BB23-0EB0F9B62D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1203" y="3429000"/>
                  <a:ext cx="2464738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051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36D56C-BF50-C84F-BA5E-60DAF4C2953D}"/>
              </a:ext>
            </a:extLst>
          </p:cNvPr>
          <p:cNvGrpSpPr/>
          <p:nvPr/>
        </p:nvGrpSpPr>
        <p:grpSpPr>
          <a:xfrm>
            <a:off x="1197842" y="3597076"/>
            <a:ext cx="4697625" cy="1395342"/>
            <a:chOff x="1197842" y="3597076"/>
            <a:chExt cx="4697625" cy="1395342"/>
          </a:xfrm>
        </p:grpSpPr>
        <p:grpSp>
          <p:nvGrpSpPr>
            <p:cNvPr id="84" name="Group 83"/>
            <p:cNvGrpSpPr/>
            <p:nvPr/>
          </p:nvGrpSpPr>
          <p:grpSpPr>
            <a:xfrm>
              <a:off x="1197842" y="3597076"/>
              <a:ext cx="4697625" cy="1395342"/>
              <a:chOff x="1197842" y="3597076"/>
              <a:chExt cx="4697625" cy="1395342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1197842" y="4087377"/>
                <a:ext cx="4697625" cy="392036"/>
                <a:chOff x="1197842" y="4087377"/>
                <a:chExt cx="4697625" cy="39203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TextBox 75"/>
                    <p:cNvSpPr txBox="1"/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6" name="TextBox 7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 flipV="1">
                      <a:off x="1197842" y="4110081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Straight Arrow Connector 77"/>
                <p:cNvCxnSpPr/>
                <p:nvPr/>
              </p:nvCxnSpPr>
              <p:spPr>
                <a:xfrm flipV="1">
                  <a:off x="1897470" y="4287179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 flipV="1">
                  <a:off x="4578085" y="4272043"/>
                  <a:ext cx="576295" cy="756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0" name="TextBox 79"/>
                    <p:cNvSpPr txBox="1"/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80" name="TextBox 7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flipH="1">
                      <a:off x="4930166" y="4087377"/>
                      <a:ext cx="96530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83" name="Oval 82"/>
              <p:cNvSpPr/>
              <p:nvPr/>
            </p:nvSpPr>
            <p:spPr>
              <a:xfrm>
                <a:off x="2788768" y="3597076"/>
                <a:ext cx="1505252" cy="139534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082CFC-1F15-CC49-A1D0-A13350CF0F34}"/>
                    </a:ext>
                  </a:extLst>
                </p:cNvPr>
                <p:cNvSpPr txBox="1"/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r>
                    <a:rPr lang="en-US" i="1" dirty="0"/>
                    <a:t>(XW)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6082CFC-1F15-CC49-A1D0-A13350CF0F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1309" y="4110081"/>
                  <a:ext cx="895306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10345" b="-241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1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8654" y="431394"/>
            <a:ext cx="10402685" cy="2111143"/>
          </a:xfrm>
        </p:spPr>
        <p:txBody>
          <a:bodyPr/>
          <a:lstStyle/>
          <a:p>
            <a:r>
              <a:rPr lang="en-US" dirty="0"/>
              <a:t>Combining neurons allows us to model interesting functions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3BAD5-DBA5-C140-87C4-6815A892A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06E9869F-1C02-0545-B492-A8C02E4E2836}"/>
              </a:ext>
            </a:extLst>
          </p:cNvPr>
          <p:cNvSpPr/>
          <p:nvPr/>
        </p:nvSpPr>
        <p:spPr>
          <a:xfrm>
            <a:off x="5482376" y="4376057"/>
            <a:ext cx="709893" cy="63617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9" name="Oval 8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9" idx="6"/>
              <a:endCxn id="14" idx="2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9" idx="6"/>
              <a:endCxn id="15" idx="2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Oval 26"/>
          <p:cNvSpPr/>
          <p:nvPr/>
        </p:nvSpPr>
        <p:spPr>
          <a:xfrm>
            <a:off x="6409471" y="1354693"/>
            <a:ext cx="492691" cy="485117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975068" y="1235687"/>
            <a:ext cx="434403" cy="3775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75067" y="1613272"/>
            <a:ext cx="434404" cy="32628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7" idx="6"/>
          </p:cNvCxnSpPr>
          <p:nvPr/>
        </p:nvCxnSpPr>
        <p:spPr>
          <a:xfrm flipV="1">
            <a:off x="6902162" y="1591747"/>
            <a:ext cx="326116" cy="550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188127" y="140708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</a:t>
            </a:r>
          </a:p>
        </p:txBody>
      </p:sp>
      <p:sp>
        <p:nvSpPr>
          <p:cNvPr id="48" name="Freeform 47"/>
          <p:cNvSpPr/>
          <p:nvPr/>
        </p:nvSpPr>
        <p:spPr>
          <a:xfrm>
            <a:off x="5107577" y="1985554"/>
            <a:ext cx="1331013" cy="666206"/>
          </a:xfrm>
          <a:custGeom>
            <a:avLst/>
            <a:gdLst>
              <a:gd name="connsiteX0" fmla="*/ 953589 w 1331013"/>
              <a:gd name="connsiteY0" fmla="*/ 0 h 666206"/>
              <a:gd name="connsiteX1" fmla="*/ 1280160 w 1331013"/>
              <a:gd name="connsiteY1" fmla="*/ 274320 h 666206"/>
              <a:gd name="connsiteX2" fmla="*/ 0 w 1331013"/>
              <a:gd name="connsiteY2" fmla="*/ 666206 h 66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013" h="666206">
                <a:moveTo>
                  <a:pt x="953589" y="0"/>
                </a:moveTo>
                <a:cubicBezTo>
                  <a:pt x="1196340" y="81643"/>
                  <a:pt x="1439091" y="163286"/>
                  <a:pt x="1280160" y="274320"/>
                </a:cubicBezTo>
                <a:cubicBezTo>
                  <a:pt x="1121229" y="385354"/>
                  <a:pt x="0" y="666206"/>
                  <a:pt x="0" y="666206"/>
                </a:cubicBezTo>
              </a:path>
            </a:pathLst>
          </a:custGeom>
          <a:noFill/>
          <a:ln w="22225">
            <a:solidFill>
              <a:schemeClr val="accent6"/>
            </a:solidFill>
            <a:headEnd w="lg" len="sm"/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/>
          <p:cNvSpPr/>
          <p:nvPr/>
        </p:nvSpPr>
        <p:spPr>
          <a:xfrm>
            <a:off x="2782389" y="901337"/>
            <a:ext cx="3434398" cy="1724297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6778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191AE2-3402-864C-AF23-E9595BB5C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weights change the shape and 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4A307-8061-C64B-A030-349945CD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51" y="1981200"/>
            <a:ext cx="12192000" cy="4876800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197F598E-84B7-924D-894C-96BE8B5C25B0}"/>
              </a:ext>
            </a:extLst>
          </p:cNvPr>
          <p:cNvSpPr/>
          <p:nvPr/>
        </p:nvSpPr>
        <p:spPr>
          <a:xfrm>
            <a:off x="5482376" y="4297130"/>
            <a:ext cx="747791" cy="66330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524990" y="977108"/>
            <a:ext cx="1450078" cy="1188984"/>
            <a:chOff x="4524990" y="977108"/>
            <a:chExt cx="1450078" cy="1188984"/>
          </a:xfrm>
        </p:grpSpPr>
        <p:sp>
          <p:nvSpPr>
            <p:cNvPr id="24" name="Oval 2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7" name="Straight Arrow Connector 26"/>
            <p:cNvCxnSpPr>
              <a:stCxn id="30" idx="6"/>
            </p:cNvCxnSpPr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0" idx="6"/>
            </p:cNvCxnSpPr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975067" y="1235687"/>
            <a:ext cx="1509936" cy="703867"/>
            <a:chOff x="5975067" y="1235687"/>
            <a:chExt cx="1509936" cy="703867"/>
          </a:xfrm>
        </p:grpSpPr>
        <p:sp>
          <p:nvSpPr>
            <p:cNvPr id="29" name="Oval 28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4042403" y="901337"/>
            <a:ext cx="2174383" cy="1772080"/>
          </a:xfrm>
          <a:custGeom>
            <a:avLst/>
            <a:gdLst>
              <a:gd name="connsiteX0" fmla="*/ 3357154 w 3434398"/>
              <a:gd name="connsiteY0" fmla="*/ 352697 h 1724297"/>
              <a:gd name="connsiteX1" fmla="*/ 3148148 w 3434398"/>
              <a:gd name="connsiteY1" fmla="*/ 0 h 1724297"/>
              <a:gd name="connsiteX2" fmla="*/ 1031965 w 3434398"/>
              <a:gd name="connsiteY2" fmla="*/ 352697 h 1724297"/>
              <a:gd name="connsiteX3" fmla="*/ 0 w 3434398"/>
              <a:gd name="connsiteY3" fmla="*/ 1724297 h 172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4398" h="1724297">
                <a:moveTo>
                  <a:pt x="3357154" y="352697"/>
                </a:moveTo>
                <a:cubicBezTo>
                  <a:pt x="3446416" y="176348"/>
                  <a:pt x="3535679" y="0"/>
                  <a:pt x="3148148" y="0"/>
                </a:cubicBezTo>
                <a:cubicBezTo>
                  <a:pt x="2760617" y="0"/>
                  <a:pt x="1556656" y="65314"/>
                  <a:pt x="1031965" y="352697"/>
                </a:cubicBezTo>
                <a:cubicBezTo>
                  <a:pt x="507274" y="640080"/>
                  <a:pt x="0" y="1724297"/>
                  <a:pt x="0" y="1724297"/>
                </a:cubicBezTo>
              </a:path>
            </a:pathLst>
          </a:custGeom>
          <a:noFill/>
          <a:ln w="22225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208921" y="1933303"/>
            <a:ext cx="4205706" cy="731520"/>
          </a:xfrm>
          <a:custGeom>
            <a:avLst/>
            <a:gdLst>
              <a:gd name="connsiteX0" fmla="*/ 3891433 w 4205706"/>
              <a:gd name="connsiteY0" fmla="*/ 0 h 731520"/>
              <a:gd name="connsiteX1" fmla="*/ 3878370 w 4205706"/>
              <a:gd name="connsiteY1" fmla="*/ 391886 h 731520"/>
              <a:gd name="connsiteX2" fmla="*/ 521216 w 4205706"/>
              <a:gd name="connsiteY2" fmla="*/ 326571 h 731520"/>
              <a:gd name="connsiteX3" fmla="*/ 11765 w 4205706"/>
              <a:gd name="connsiteY3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5706" h="731520">
                <a:moveTo>
                  <a:pt x="3891433" y="0"/>
                </a:moveTo>
                <a:cubicBezTo>
                  <a:pt x="4165753" y="168729"/>
                  <a:pt x="4440073" y="337458"/>
                  <a:pt x="3878370" y="391886"/>
                </a:cubicBezTo>
                <a:cubicBezTo>
                  <a:pt x="3316667" y="446315"/>
                  <a:pt x="1165650" y="269965"/>
                  <a:pt x="521216" y="326571"/>
                </a:cubicBezTo>
                <a:cubicBezTo>
                  <a:pt x="-123218" y="383177"/>
                  <a:pt x="11765" y="731520"/>
                  <a:pt x="11765" y="731520"/>
                </a:cubicBezTo>
              </a:path>
            </a:pathLst>
          </a:custGeom>
          <a:noFill/>
          <a:ln w="22225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7432766" y="1579726"/>
            <a:ext cx="775654" cy="1058971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481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C52526B-D8D9-984D-95AD-4D3D8ED13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495" y="1988142"/>
            <a:ext cx="12192000" cy="48768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8A0AA9-C059-F843-84F3-01393C057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137</a:t>
            </a:fld>
            <a:endParaRPr lang="en-US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2E84F2B-A5F2-ED41-8C95-B73EF68A2A47}"/>
              </a:ext>
            </a:extLst>
          </p:cNvPr>
          <p:cNvSpPr txBox="1">
            <a:spLocks/>
          </p:cNvSpPr>
          <p:nvPr/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Neural networks can model </a:t>
            </a:r>
            <a:r>
              <a:rPr lang="en-US" i="1" dirty="0"/>
              <a:t>any </a:t>
            </a:r>
            <a:r>
              <a:rPr lang="en-US" dirty="0"/>
              <a:t>reasonable function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4" name="Oval 13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5664545" y="993299"/>
            <a:ext cx="492691" cy="485117"/>
          </a:xfrm>
          <a:prstGeom prst="ellipse">
            <a:avLst/>
          </a:prstGeom>
          <a:solidFill>
            <a:schemeClr val="accent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64544" y="1697166"/>
            <a:ext cx="492691" cy="485117"/>
          </a:xfrm>
          <a:prstGeom prst="ellipse">
            <a:avLst/>
          </a:prstGeom>
          <a:solidFill>
            <a:schemeClr val="accent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5" idx="6"/>
            <a:endCxn id="30" idx="2"/>
          </p:cNvCxnSpPr>
          <p:nvPr/>
        </p:nvCxnSpPr>
        <p:spPr>
          <a:xfrm flipV="1">
            <a:off x="5472404" y="1235858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6157235" y="1235858"/>
            <a:ext cx="1559261" cy="703867"/>
            <a:chOff x="5925742" y="1235858"/>
            <a:chExt cx="1559261" cy="703867"/>
          </a:xfrm>
        </p:grpSpPr>
        <p:sp>
          <p:nvSpPr>
            <p:cNvPr id="24" name="Oval 23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26" name="Straight Arrow Connector 25"/>
            <p:cNvCxnSpPr>
              <a:stCxn id="19" idx="6"/>
            </p:cNvCxnSpPr>
            <p:nvPr/>
          </p:nvCxnSpPr>
          <p:spPr>
            <a:xfrm>
              <a:off x="5925743" y="1235858"/>
              <a:ext cx="483728" cy="377414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0" idx="6"/>
            </p:cNvCxnSpPr>
            <p:nvPr/>
          </p:nvCxnSpPr>
          <p:spPr>
            <a:xfrm flipV="1">
              <a:off x="5925742" y="1613272"/>
              <a:ext cx="483729" cy="32645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endCxn id="30" idx="2"/>
          </p:cNvCxnSpPr>
          <p:nvPr/>
        </p:nvCxnSpPr>
        <p:spPr>
          <a:xfrm flipV="1">
            <a:off x="5472403" y="1235858"/>
            <a:ext cx="192142" cy="75228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5" idx="6"/>
          </p:cNvCxnSpPr>
          <p:nvPr/>
        </p:nvCxnSpPr>
        <p:spPr>
          <a:xfrm>
            <a:off x="5472404" y="1239709"/>
            <a:ext cx="192140" cy="70001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extLst>
              <a:ext uri="{FF2B5EF4-FFF2-40B4-BE49-F238E27FC236}">
                <a16:creationId xmlns:a16="http://schemas.microsoft.com/office/drawing/2014/main" id="{23706E2C-93FE-6745-8712-B86454D82D3F}"/>
              </a:ext>
            </a:extLst>
          </p:cNvPr>
          <p:cNvSpPr/>
          <p:nvPr/>
        </p:nvSpPr>
        <p:spPr>
          <a:xfrm>
            <a:off x="5472403" y="4402183"/>
            <a:ext cx="682052" cy="561835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7664392" y="1591747"/>
            <a:ext cx="434579" cy="1046950"/>
          </a:xfrm>
          <a:custGeom>
            <a:avLst/>
            <a:gdLst>
              <a:gd name="connsiteX0" fmla="*/ 0 w 775654"/>
              <a:gd name="connsiteY0" fmla="*/ 880 h 1058971"/>
              <a:gd name="connsiteX1" fmla="*/ 679268 w 775654"/>
              <a:gd name="connsiteY1" fmla="*/ 170697 h 1058971"/>
              <a:gd name="connsiteX2" fmla="*/ 770708 w 775654"/>
              <a:gd name="connsiteY2" fmla="*/ 1058971 h 105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5654" h="1058971">
                <a:moveTo>
                  <a:pt x="0" y="880"/>
                </a:moveTo>
                <a:cubicBezTo>
                  <a:pt x="275408" y="-2386"/>
                  <a:pt x="550817" y="-5651"/>
                  <a:pt x="679268" y="170697"/>
                </a:cubicBezTo>
                <a:cubicBezTo>
                  <a:pt x="807719" y="347045"/>
                  <a:pt x="770708" y="1058971"/>
                  <a:pt x="770708" y="1058971"/>
                </a:cubicBezTo>
              </a:path>
            </a:pathLst>
          </a:custGeom>
          <a:noFill/>
          <a:ln w="22225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3385627" y="856307"/>
            <a:ext cx="3094961" cy="1769327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3513909" y="1881051"/>
            <a:ext cx="3034712" cy="197249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766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D655A452-F579-7B44-B7A2-62E90E57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688" y="1984248"/>
            <a:ext cx="12192000" cy="4876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138</a:t>
            </a:fld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E1EE61E-FA66-CC41-BBD6-A652202C7F30}"/>
              </a:ext>
            </a:extLst>
          </p:cNvPr>
          <p:cNvSpPr txBox="1">
            <a:spLocks/>
          </p:cNvSpPr>
          <p:nvPr/>
        </p:nvSpPr>
        <p:spPr>
          <a:xfrm>
            <a:off x="932495" y="320316"/>
            <a:ext cx="11488105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742920" indent="-285738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114295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600136" indent="-228590" algn="l" defTabSz="457182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2057317" indent="-228590" algn="l" defTabSz="457182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Adding layers allows us to model increasingly complex functions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23706E2C-93FE-6745-8712-B86454D82D3F}"/>
              </a:ext>
            </a:extLst>
          </p:cNvPr>
          <p:cNvSpPr/>
          <p:nvPr/>
        </p:nvSpPr>
        <p:spPr>
          <a:xfrm>
            <a:off x="5472403" y="4416951"/>
            <a:ext cx="682052" cy="547067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22326" y="997150"/>
            <a:ext cx="1450078" cy="1188984"/>
            <a:chOff x="4524990" y="977108"/>
            <a:chExt cx="1450078" cy="1188984"/>
          </a:xfrm>
        </p:grpSpPr>
        <p:sp>
          <p:nvSpPr>
            <p:cNvPr id="12" name="Oval 11"/>
            <p:cNvSpPr/>
            <p:nvPr/>
          </p:nvSpPr>
          <p:spPr>
            <a:xfrm>
              <a:off x="4524990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X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482377" y="977108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482376" y="1680975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5017681" y="1219667"/>
              <a:ext cx="464696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017681" y="1597252"/>
              <a:ext cx="464695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Arrow Connector 21"/>
          <p:cNvCxnSpPr/>
          <p:nvPr/>
        </p:nvCxnSpPr>
        <p:spPr>
          <a:xfrm flipV="1">
            <a:off x="5472403" y="1955470"/>
            <a:ext cx="192141" cy="385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472403" y="993299"/>
            <a:ext cx="684833" cy="1188984"/>
            <a:chOff x="5472403" y="993299"/>
            <a:chExt cx="684833" cy="1188984"/>
          </a:xfrm>
        </p:grpSpPr>
        <p:sp>
          <p:nvSpPr>
            <p:cNvPr id="19" name="Oval 1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14" idx="6"/>
              <a:endCxn id="19" idx="2"/>
            </p:cNvCxnSpPr>
            <p:nvPr/>
          </p:nvCxnSpPr>
          <p:spPr>
            <a:xfrm flipV="1">
              <a:off x="5472404" y="1235858"/>
              <a:ext cx="192141" cy="3851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19" idx="2"/>
            </p:cNvCxnSpPr>
            <p:nvPr/>
          </p:nvCxnSpPr>
          <p:spPr>
            <a:xfrm flipV="1">
              <a:off x="5472403" y="1235858"/>
              <a:ext cx="192142" cy="7522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4" idx="6"/>
              <a:endCxn id="20" idx="2"/>
            </p:cNvCxnSpPr>
            <p:nvPr/>
          </p:nvCxnSpPr>
          <p:spPr>
            <a:xfrm>
              <a:off x="5472404" y="1239709"/>
              <a:ext cx="192140" cy="70001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157235" y="995225"/>
            <a:ext cx="725727" cy="1188984"/>
            <a:chOff x="5431509" y="993299"/>
            <a:chExt cx="725727" cy="1188984"/>
          </a:xfrm>
        </p:grpSpPr>
        <p:sp>
          <p:nvSpPr>
            <p:cNvPr id="39" name="Oval 38"/>
            <p:cNvSpPr/>
            <p:nvPr/>
          </p:nvSpPr>
          <p:spPr>
            <a:xfrm>
              <a:off x="5664545" y="993299"/>
              <a:ext cx="492691" cy="485117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664544" y="1697166"/>
              <a:ext cx="492691" cy="485117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19" idx="6"/>
              <a:endCxn id="39" idx="2"/>
            </p:cNvCxnSpPr>
            <p:nvPr/>
          </p:nvCxnSpPr>
          <p:spPr>
            <a:xfrm>
              <a:off x="5431510" y="1233932"/>
              <a:ext cx="233035" cy="1926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0" idx="6"/>
            </p:cNvCxnSpPr>
            <p:nvPr/>
          </p:nvCxnSpPr>
          <p:spPr>
            <a:xfrm flipV="1">
              <a:off x="5431509" y="1235859"/>
              <a:ext cx="233036" cy="70194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19" idx="6"/>
            </p:cNvCxnSpPr>
            <p:nvPr/>
          </p:nvCxnSpPr>
          <p:spPr>
            <a:xfrm>
              <a:off x="5431510" y="1233932"/>
              <a:ext cx="233034" cy="70579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Arrow Connector 43"/>
          <p:cNvCxnSpPr>
            <a:stCxn id="20" idx="6"/>
            <a:endCxn id="40" idx="2"/>
          </p:cNvCxnSpPr>
          <p:nvPr/>
        </p:nvCxnSpPr>
        <p:spPr>
          <a:xfrm>
            <a:off x="6157235" y="1939725"/>
            <a:ext cx="233035" cy="19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6891731" y="1235857"/>
            <a:ext cx="1509936" cy="703867"/>
            <a:chOff x="5975067" y="1235687"/>
            <a:chExt cx="1509936" cy="703867"/>
          </a:xfrm>
        </p:grpSpPr>
        <p:sp>
          <p:nvSpPr>
            <p:cNvPr id="52" name="Oval 51"/>
            <p:cNvSpPr/>
            <p:nvPr/>
          </p:nvSpPr>
          <p:spPr>
            <a:xfrm>
              <a:off x="6409471" y="1354693"/>
              <a:ext cx="492691" cy="485117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188127" y="1407081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5975068" y="1235687"/>
              <a:ext cx="434403" cy="37758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5975067" y="1613272"/>
              <a:ext cx="434404" cy="326282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6902162" y="1591747"/>
              <a:ext cx="326116" cy="550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Freeform 65"/>
          <p:cNvSpPr/>
          <p:nvPr/>
        </p:nvSpPr>
        <p:spPr>
          <a:xfrm>
            <a:off x="8050410" y="1666328"/>
            <a:ext cx="803985" cy="985431"/>
          </a:xfrm>
          <a:custGeom>
            <a:avLst/>
            <a:gdLst>
              <a:gd name="connsiteX0" fmla="*/ 440448 w 803985"/>
              <a:gd name="connsiteY0" fmla="*/ 0 h 1071154"/>
              <a:gd name="connsiteX1" fmla="*/ 793145 w 803985"/>
              <a:gd name="connsiteY1" fmla="*/ 470263 h 1071154"/>
              <a:gd name="connsiteX2" fmla="*/ 74688 w 803985"/>
              <a:gd name="connsiteY2" fmla="*/ 770708 h 1071154"/>
              <a:gd name="connsiteX3" fmla="*/ 22436 w 803985"/>
              <a:gd name="connsiteY3" fmla="*/ 1071154 h 107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3985" h="1071154">
                <a:moveTo>
                  <a:pt x="440448" y="0"/>
                </a:moveTo>
                <a:cubicBezTo>
                  <a:pt x="647276" y="170906"/>
                  <a:pt x="854105" y="341812"/>
                  <a:pt x="793145" y="470263"/>
                </a:cubicBezTo>
                <a:cubicBezTo>
                  <a:pt x="732185" y="598714"/>
                  <a:pt x="203139" y="670560"/>
                  <a:pt x="74688" y="770708"/>
                </a:cubicBezTo>
                <a:cubicBezTo>
                  <a:pt x="-53763" y="870856"/>
                  <a:pt x="22436" y="1071154"/>
                  <a:pt x="22436" y="1071154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3422469" y="796834"/>
            <a:ext cx="3666869" cy="1917855"/>
          </a:xfrm>
          <a:custGeom>
            <a:avLst/>
            <a:gdLst>
              <a:gd name="connsiteX0" fmla="*/ 2962922 w 3094961"/>
              <a:gd name="connsiteY0" fmla="*/ 423853 h 1769327"/>
              <a:gd name="connsiteX1" fmla="*/ 2793104 w 3094961"/>
              <a:gd name="connsiteY1" fmla="*/ 84219 h 1769327"/>
              <a:gd name="connsiteX2" fmla="*/ 311162 w 3094961"/>
              <a:gd name="connsiteY2" fmla="*/ 162596 h 1769327"/>
              <a:gd name="connsiteX3" fmla="*/ 36842 w 3094961"/>
              <a:gd name="connsiteY3" fmla="*/ 1769327 h 176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4961" h="1769327">
                <a:moveTo>
                  <a:pt x="2962922" y="423853"/>
                </a:moveTo>
                <a:cubicBezTo>
                  <a:pt x="3098993" y="275807"/>
                  <a:pt x="3235064" y="127762"/>
                  <a:pt x="2793104" y="84219"/>
                </a:cubicBezTo>
                <a:cubicBezTo>
                  <a:pt x="2351144" y="40676"/>
                  <a:pt x="770539" y="-118255"/>
                  <a:pt x="311162" y="162596"/>
                </a:cubicBezTo>
                <a:cubicBezTo>
                  <a:pt x="-148215" y="443447"/>
                  <a:pt x="36842" y="1769327"/>
                  <a:pt x="36842" y="1769327"/>
                </a:cubicBezTo>
              </a:path>
            </a:pathLst>
          </a:custGeom>
          <a:noFill/>
          <a:ln w="25400"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/>
          <p:cNvSpPr/>
          <p:nvPr/>
        </p:nvSpPr>
        <p:spPr>
          <a:xfrm>
            <a:off x="3513908" y="1982321"/>
            <a:ext cx="3575429" cy="1871222"/>
          </a:xfrm>
          <a:custGeom>
            <a:avLst/>
            <a:gdLst>
              <a:gd name="connsiteX0" fmla="*/ 2913017 w 3034712"/>
              <a:gd name="connsiteY0" fmla="*/ 0 h 1972492"/>
              <a:gd name="connsiteX1" fmla="*/ 2690948 w 3034712"/>
              <a:gd name="connsiteY1" fmla="*/ 457200 h 1972492"/>
              <a:gd name="connsiteX2" fmla="*/ 0 w 3034712"/>
              <a:gd name="connsiteY2" fmla="*/ 1972492 h 197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34712" h="1972492">
                <a:moveTo>
                  <a:pt x="2913017" y="0"/>
                </a:moveTo>
                <a:cubicBezTo>
                  <a:pt x="3044734" y="64225"/>
                  <a:pt x="3176451" y="128451"/>
                  <a:pt x="2690948" y="457200"/>
                </a:cubicBezTo>
                <a:cubicBezTo>
                  <a:pt x="2205445" y="785949"/>
                  <a:pt x="0" y="1972492"/>
                  <a:pt x="0" y="1972492"/>
                </a:cubicBezTo>
              </a:path>
            </a:pathLst>
          </a:custGeom>
          <a:noFill/>
          <a:ln w="25400">
            <a:solidFill>
              <a:schemeClr val="accent6"/>
            </a:solidFill>
            <a:tailEnd type="stealt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06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Multiple Components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00386C-07CD-46D8-B7BE-543B8BAA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58" y="1214773"/>
            <a:ext cx="7372269" cy="43514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CC027-3CD9-EE42-9415-D407FDC4A51D}"/>
              </a:ext>
            </a:extLst>
          </p:cNvPr>
          <p:cNvSpPr txBox="1"/>
          <p:nvPr/>
        </p:nvSpPr>
        <p:spPr>
          <a:xfrm>
            <a:off x="5902420" y="1236908"/>
            <a:ext cx="347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e Mono" panose="020B0509000000000004" pitchFamily="49" charset="0"/>
              </a:rPr>
              <a:t>If x&gt;0: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	return sqrt(x)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else: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	return ‘x must be positive’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773A-B319-FE43-851B-0699C12DBF33}"/>
              </a:ext>
            </a:extLst>
          </p:cNvPr>
          <p:cNvSpPr txBox="1"/>
          <p:nvPr/>
        </p:nvSpPr>
        <p:spPr>
          <a:xfrm>
            <a:off x="7059619" y="2375814"/>
            <a:ext cx="3810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e Mono" panose="020B0509000000000004" pitchFamily="49" charset="0"/>
              </a:rPr>
              <a:t>rf = </a:t>
            </a:r>
            <a:r>
              <a:rPr lang="en-US" sz="1200" dirty="0" err="1">
                <a:latin typeface="Andale Mono" panose="020B0509000000000004" pitchFamily="49" charset="0"/>
              </a:rPr>
              <a:t>RandomForestRegressor</a:t>
            </a:r>
            <a:r>
              <a:rPr lang="en-US" sz="1200" dirty="0">
                <a:latin typeface="Andale Mono" panose="020B0509000000000004" pitchFamily="49" charset="0"/>
              </a:rPr>
              <a:t>(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			</a:t>
            </a:r>
            <a:r>
              <a:rPr lang="en-US" sz="1200" dirty="0" err="1">
                <a:latin typeface="Andale Mono" panose="020B0509000000000004" pitchFamily="49" charset="0"/>
              </a:rPr>
              <a:t>n_estimators</a:t>
            </a:r>
            <a:r>
              <a:rPr lang="en-US" sz="1200" dirty="0">
                <a:latin typeface="Andale Mono" panose="020B0509000000000004" pitchFamily="49" charset="0"/>
              </a:rPr>
              <a:t> = 1000, 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			random_state = 42</a:t>
            </a:r>
            <a:br>
              <a:rPr lang="en-US" sz="1200" dirty="0">
                <a:latin typeface="Andale Mono" panose="020B0509000000000004" pitchFamily="49" charset="0"/>
              </a:rPr>
            </a:br>
            <a:r>
              <a:rPr lang="en-US" sz="1200" dirty="0">
                <a:latin typeface="Andale Mono" panose="020B0509000000000004" pitchFamily="49" charset="0"/>
              </a:rPr>
              <a:t>rf.fit(x_train, y_train);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18E27-8898-494D-A34E-E077A190CAB1}"/>
              </a:ext>
            </a:extLst>
          </p:cNvPr>
          <p:cNvSpPr txBox="1"/>
          <p:nvPr/>
        </p:nvSpPr>
        <p:spPr>
          <a:xfrm>
            <a:off x="8394328" y="3635933"/>
            <a:ext cx="25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ndale Mono" panose="020B0509000000000004" pitchFamily="49" charset="0"/>
              </a:rPr>
              <a:t>model = tf.keras.Sequential()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model.add(tf.keras.layers.Flatten(input_shape=(28, 28)))</a:t>
            </a:r>
          </a:p>
          <a:p>
            <a:r>
              <a:rPr lang="en-US" sz="1200" dirty="0">
                <a:latin typeface="Andale Mono" panose="020B0509000000000004" pitchFamily="49" charset="0"/>
              </a:rPr>
              <a:t>model.add(tf.keras.layers.Dense(154, activation='relu'))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7EF3DE-4B4D-2C44-9364-71DD2EAB2813}"/>
              </a:ext>
            </a:extLst>
          </p:cNvPr>
          <p:cNvSpPr txBox="1"/>
          <p:nvPr/>
        </p:nvSpPr>
        <p:spPr>
          <a:xfrm>
            <a:off x="858071" y="5797175"/>
            <a:ext cx="725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ndale Mono" panose="020B0509000000000004" pitchFamily="49" charset="0"/>
              </a:rPr>
              <a:t>Next: Artificial general intelligence ??</a:t>
            </a:r>
          </a:p>
        </p:txBody>
      </p:sp>
    </p:spTree>
    <p:extLst>
      <p:ext uri="{BB962C8B-B14F-4D97-AF65-F5344CB8AC3E}">
        <p14:creationId xmlns:p14="http://schemas.microsoft.com/office/powerpoint/2010/main" val="3934302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3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 (cont) </a:t>
            </a:r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cxnSp>
        <p:nvCxnSpPr>
          <p:cNvPr id="411" name="Google Shape;411;p13"/>
          <p:cNvCxnSpPr/>
          <p:nvPr/>
        </p:nvCxnSpPr>
        <p:spPr>
          <a:xfrm rot="10800000" flipH="1">
            <a:off x="4023360" y="2246811"/>
            <a:ext cx="4728754" cy="2207623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2" name="Google Shape;412;p13"/>
          <p:cNvSpPr txBox="1"/>
          <p:nvPr/>
        </p:nvSpPr>
        <p:spPr>
          <a:xfrm>
            <a:off x="655958" y="902522"/>
            <a:ext cx="24753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Maybe this one?</a:t>
            </a:r>
            <a:endParaRPr sz="2400" i="1">
              <a:solidFill>
                <a:srgbClr val="3F3F3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13" name="Google Shape;41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25204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artificial neural network (ANN)</a:t>
            </a:r>
          </a:p>
        </p:txBody>
      </p:sp>
      <p:grpSp>
        <p:nvGrpSpPr>
          <p:cNvPr id="196" name="Group 195"/>
          <p:cNvGrpSpPr/>
          <p:nvPr/>
        </p:nvGrpSpPr>
        <p:grpSpPr>
          <a:xfrm>
            <a:off x="2117991" y="1537253"/>
            <a:ext cx="9108778" cy="4433172"/>
            <a:chOff x="2396286" y="1588957"/>
            <a:chExt cx="8457958" cy="4116423"/>
          </a:xfrm>
        </p:grpSpPr>
        <p:sp>
          <p:nvSpPr>
            <p:cNvPr id="181" name="Rectangle 180"/>
            <p:cNvSpPr/>
            <p:nvPr/>
          </p:nvSpPr>
          <p:spPr>
            <a:xfrm>
              <a:off x="2460411" y="2253816"/>
              <a:ext cx="1079292" cy="2043069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911324" y="2610417"/>
              <a:ext cx="1079292" cy="14576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45522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92118" y="1588957"/>
              <a:ext cx="1079292" cy="350769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51699" y="1792586"/>
              <a:ext cx="706970" cy="3029897"/>
              <a:chOff x="4551699" y="1792586"/>
              <a:chExt cx="706970" cy="302989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554581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554237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552043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551699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950047" y="1774480"/>
              <a:ext cx="720561" cy="3029897"/>
              <a:chOff x="4534281" y="1792586"/>
              <a:chExt cx="720561" cy="302989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4541519" y="179258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50754" y="2569676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43334" y="333922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4534281" y="4116313"/>
                <a:ext cx="704088" cy="706170"/>
              </a:xfrm>
              <a:prstGeom prst="ellipse">
                <a:avLst/>
              </a:prstGeom>
              <a:solidFill>
                <a:srgbClr val="F9F9F9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Arrow Connector 14"/>
            <p:cNvCxnSpPr>
              <a:stCxn id="8" idx="6"/>
            </p:cNvCxnSpPr>
            <p:nvPr/>
          </p:nvCxnSpPr>
          <p:spPr>
            <a:xfrm>
              <a:off x="5258669" y="2145671"/>
              <a:ext cx="1702625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8" idx="6"/>
              <a:endCxn id="55" idx="2"/>
            </p:cNvCxnSpPr>
            <p:nvPr/>
          </p:nvCxnSpPr>
          <p:spPr>
            <a:xfrm>
              <a:off x="5258669" y="2145671"/>
              <a:ext cx="1707851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8" idx="6"/>
              <a:endCxn id="62" idx="2"/>
            </p:cNvCxnSpPr>
            <p:nvPr/>
          </p:nvCxnSpPr>
          <p:spPr>
            <a:xfrm>
              <a:off x="5258669" y="2145671"/>
              <a:ext cx="1691378" cy="230562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8" idx="6"/>
              <a:endCxn id="56" idx="2"/>
            </p:cNvCxnSpPr>
            <p:nvPr/>
          </p:nvCxnSpPr>
          <p:spPr>
            <a:xfrm>
              <a:off x="5258669" y="2145671"/>
              <a:ext cx="1700431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endCxn id="52" idx="2"/>
            </p:cNvCxnSpPr>
            <p:nvPr/>
          </p:nvCxnSpPr>
          <p:spPr>
            <a:xfrm flipV="1">
              <a:off x="5245607" y="2127565"/>
              <a:ext cx="1711678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>
              <a:stCxn id="47" idx="6"/>
              <a:endCxn id="56" idx="2"/>
            </p:cNvCxnSpPr>
            <p:nvPr/>
          </p:nvCxnSpPr>
          <p:spPr>
            <a:xfrm>
              <a:off x="5258325" y="2922761"/>
              <a:ext cx="1700775" cy="7514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47" idx="6"/>
              <a:endCxn id="62" idx="2"/>
            </p:cNvCxnSpPr>
            <p:nvPr/>
          </p:nvCxnSpPr>
          <p:spPr>
            <a:xfrm>
              <a:off x="5258325" y="2922761"/>
              <a:ext cx="1691722" cy="152853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>
              <a:stCxn id="47" idx="6"/>
              <a:endCxn id="55" idx="2"/>
            </p:cNvCxnSpPr>
            <p:nvPr/>
          </p:nvCxnSpPr>
          <p:spPr>
            <a:xfrm flipV="1">
              <a:off x="5258325" y="2904655"/>
              <a:ext cx="1708195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>
              <a:stCxn id="48" idx="6"/>
              <a:endCxn id="52" idx="2"/>
            </p:cNvCxnSpPr>
            <p:nvPr/>
          </p:nvCxnSpPr>
          <p:spPr>
            <a:xfrm flipV="1">
              <a:off x="5256131" y="2127565"/>
              <a:ext cx="1701154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48" idx="6"/>
              <a:endCxn id="55" idx="2"/>
            </p:cNvCxnSpPr>
            <p:nvPr/>
          </p:nvCxnSpPr>
          <p:spPr>
            <a:xfrm flipV="1">
              <a:off x="5256131" y="2904655"/>
              <a:ext cx="1710389" cy="78765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>
              <a:stCxn id="48" idx="6"/>
              <a:endCxn id="56" idx="2"/>
            </p:cNvCxnSpPr>
            <p:nvPr/>
          </p:nvCxnSpPr>
          <p:spPr>
            <a:xfrm flipV="1">
              <a:off x="5256131" y="3674202"/>
              <a:ext cx="1702969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48" idx="6"/>
              <a:endCxn id="62" idx="2"/>
            </p:cNvCxnSpPr>
            <p:nvPr/>
          </p:nvCxnSpPr>
          <p:spPr>
            <a:xfrm>
              <a:off x="5256131" y="3692308"/>
              <a:ext cx="1693916" cy="75898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>
              <a:stCxn id="49" idx="6"/>
              <a:endCxn id="62" idx="2"/>
            </p:cNvCxnSpPr>
            <p:nvPr/>
          </p:nvCxnSpPr>
          <p:spPr>
            <a:xfrm flipV="1">
              <a:off x="5255787" y="4451292"/>
              <a:ext cx="1694260" cy="181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>
              <a:stCxn id="49" idx="6"/>
              <a:endCxn id="56" idx="2"/>
            </p:cNvCxnSpPr>
            <p:nvPr/>
          </p:nvCxnSpPr>
          <p:spPr>
            <a:xfrm flipV="1">
              <a:off x="5255787" y="3674202"/>
              <a:ext cx="1703313" cy="79519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9" idx="6"/>
              <a:endCxn id="55" idx="2"/>
            </p:cNvCxnSpPr>
            <p:nvPr/>
          </p:nvCxnSpPr>
          <p:spPr>
            <a:xfrm flipV="1">
              <a:off x="5255787" y="2904655"/>
              <a:ext cx="1710733" cy="156474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49" idx="6"/>
              <a:endCxn id="52" idx="2"/>
            </p:cNvCxnSpPr>
            <p:nvPr/>
          </p:nvCxnSpPr>
          <p:spPr>
            <a:xfrm flipV="1">
              <a:off x="5255787" y="2127565"/>
              <a:ext cx="1701498" cy="234183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36" idx="6"/>
              <a:endCxn id="8" idx="2"/>
            </p:cNvCxnSpPr>
            <p:nvPr/>
          </p:nvCxnSpPr>
          <p:spPr>
            <a:xfrm flipV="1">
              <a:off x="3280125" y="2145671"/>
              <a:ext cx="1274456" cy="7753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36" idx="6"/>
              <a:endCxn id="47" idx="2"/>
            </p:cNvCxnSpPr>
            <p:nvPr/>
          </p:nvCxnSpPr>
          <p:spPr>
            <a:xfrm>
              <a:off x="3280125" y="2921016"/>
              <a:ext cx="1274112" cy="174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36" idx="6"/>
              <a:endCxn id="48" idx="2"/>
            </p:cNvCxnSpPr>
            <p:nvPr/>
          </p:nvCxnSpPr>
          <p:spPr>
            <a:xfrm>
              <a:off x="3280125" y="2921016"/>
              <a:ext cx="1271918" cy="77129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6" idx="6"/>
              <a:endCxn id="49" idx="2"/>
            </p:cNvCxnSpPr>
            <p:nvPr/>
          </p:nvCxnSpPr>
          <p:spPr>
            <a:xfrm>
              <a:off x="3280125" y="2921016"/>
              <a:ext cx="1271574" cy="154838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Oval 135"/>
            <p:cNvSpPr/>
            <p:nvPr/>
          </p:nvSpPr>
          <p:spPr>
            <a:xfrm>
              <a:off x="2630901" y="2596404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2675445" y="3413891"/>
              <a:ext cx="649224" cy="649224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" name="Straight Arrow Connector 145"/>
            <p:cNvCxnSpPr>
              <a:stCxn id="145" idx="6"/>
              <a:endCxn id="8" idx="2"/>
            </p:cNvCxnSpPr>
            <p:nvPr/>
          </p:nvCxnSpPr>
          <p:spPr>
            <a:xfrm flipV="1">
              <a:off x="3324669" y="2145671"/>
              <a:ext cx="1229912" cy="159283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45" idx="6"/>
              <a:endCxn id="47" idx="2"/>
            </p:cNvCxnSpPr>
            <p:nvPr/>
          </p:nvCxnSpPr>
          <p:spPr>
            <a:xfrm flipV="1">
              <a:off x="3324669" y="2922761"/>
              <a:ext cx="1229568" cy="8157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45" idx="6"/>
              <a:endCxn id="48" idx="2"/>
            </p:cNvCxnSpPr>
            <p:nvPr/>
          </p:nvCxnSpPr>
          <p:spPr>
            <a:xfrm flipV="1">
              <a:off x="3324669" y="3692308"/>
              <a:ext cx="1227374" cy="4619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endCxn id="49" idx="2"/>
            </p:cNvCxnSpPr>
            <p:nvPr/>
          </p:nvCxnSpPr>
          <p:spPr>
            <a:xfrm>
              <a:off x="3334849" y="3748390"/>
              <a:ext cx="1216850" cy="72100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Oval 161"/>
            <p:cNvSpPr/>
            <p:nvPr/>
          </p:nvSpPr>
          <p:spPr>
            <a:xfrm>
              <a:off x="9098926" y="2986138"/>
              <a:ext cx="704088" cy="706170"/>
            </a:xfrm>
            <a:prstGeom prst="ellipse">
              <a:avLst/>
            </a:prstGeom>
            <a:solidFill>
              <a:srgbClr val="F9F9F9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3" name="Straight Arrow Connector 162"/>
            <p:cNvCxnSpPr>
              <a:endCxn id="162" idx="2"/>
            </p:cNvCxnSpPr>
            <p:nvPr/>
          </p:nvCxnSpPr>
          <p:spPr>
            <a:xfrm>
              <a:off x="7678028" y="2145671"/>
              <a:ext cx="1420898" cy="11935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>
              <a:stCxn id="55" idx="6"/>
              <a:endCxn id="162" idx="2"/>
            </p:cNvCxnSpPr>
            <p:nvPr/>
          </p:nvCxnSpPr>
          <p:spPr>
            <a:xfrm>
              <a:off x="7670608" y="2904655"/>
              <a:ext cx="1428318" cy="43456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>
              <a:stCxn id="56" idx="6"/>
              <a:endCxn id="162" idx="2"/>
            </p:cNvCxnSpPr>
            <p:nvPr/>
          </p:nvCxnSpPr>
          <p:spPr>
            <a:xfrm flipV="1">
              <a:off x="7663188" y="3339223"/>
              <a:ext cx="1435738" cy="33497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62" idx="6"/>
              <a:endCxn id="162" idx="2"/>
            </p:cNvCxnSpPr>
            <p:nvPr/>
          </p:nvCxnSpPr>
          <p:spPr>
            <a:xfrm flipV="1">
              <a:off x="7654135" y="3339223"/>
              <a:ext cx="1444791" cy="111206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4131315" y="5317889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hidden layer 1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542717" y="5336048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hidden layer 2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8772804" y="4330736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7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output layer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2396286" y="4338685"/>
              <a:ext cx="2081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  <a:latin typeface="Karla" charset="0"/>
                  <a:ea typeface="Karla" charset="0"/>
                  <a:cs typeface="Karla" charset="0"/>
                </a:rPr>
                <a:t>input layer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341026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= Repeated Compositions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93" y="1223729"/>
            <a:ext cx="11300311" cy="4697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02" y="2971800"/>
            <a:ext cx="914400" cy="91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10" y="1571679"/>
            <a:ext cx="914400" cy="91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73" y="4485531"/>
            <a:ext cx="914400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60" y="1931850"/>
            <a:ext cx="9144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4000572"/>
            <a:ext cx="911942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51" y="2966211"/>
            <a:ext cx="918117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1937514"/>
            <a:ext cx="9144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1" y="2958738"/>
            <a:ext cx="914400" cy="914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950" y="3982611"/>
            <a:ext cx="9144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2952793"/>
            <a:ext cx="914400" cy="9113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1928920"/>
            <a:ext cx="914400" cy="914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00" y="3973375"/>
            <a:ext cx="914400" cy="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8089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885" y="1117702"/>
            <a:ext cx="11494052" cy="2111143"/>
          </a:xfrm>
        </p:spPr>
        <p:txBody>
          <a:bodyPr/>
          <a:lstStyle/>
          <a:p>
            <a:r>
              <a:rPr lang="en-US" sz="2400" dirty="0"/>
              <a:t>If the step is proportional to the slope then you avoid overshooting the minimum. How?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142</a:t>
            </a:fld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241BC74-178E-6C48-98BB-1D450BF2A00A}"/>
              </a:ext>
            </a:extLst>
          </p:cNvPr>
          <p:cNvSpPr/>
          <p:nvPr/>
        </p:nvSpPr>
        <p:spPr>
          <a:xfrm>
            <a:off x="2464420" y="2509024"/>
            <a:ext cx="7582829" cy="2408697"/>
          </a:xfrm>
          <a:custGeom>
            <a:avLst/>
            <a:gdLst>
              <a:gd name="connsiteX0" fmla="*/ 0 w 7582829"/>
              <a:gd name="connsiteY0" fmla="*/ 0 h 2408697"/>
              <a:gd name="connsiteX1" fmla="*/ 3479180 w 7582829"/>
              <a:gd name="connsiteY1" fmla="*/ 2408664 h 2408697"/>
              <a:gd name="connsiteX2" fmla="*/ 7582829 w 7582829"/>
              <a:gd name="connsiteY2" fmla="*/ 55756 h 2408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2829" h="2408697">
                <a:moveTo>
                  <a:pt x="0" y="0"/>
                </a:moveTo>
                <a:cubicBezTo>
                  <a:pt x="1107687" y="1199685"/>
                  <a:pt x="2215375" y="2399371"/>
                  <a:pt x="3479180" y="2408664"/>
                </a:cubicBezTo>
                <a:cubicBezTo>
                  <a:pt x="4742985" y="2417957"/>
                  <a:pt x="6852424" y="475785"/>
                  <a:pt x="7582829" y="55756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89DE07-A56B-2D47-B75C-536AF030C7E9}"/>
              </a:ext>
            </a:extLst>
          </p:cNvPr>
          <p:cNvSpPr/>
          <p:nvPr/>
        </p:nvSpPr>
        <p:spPr>
          <a:xfrm>
            <a:off x="3412273" y="3502193"/>
            <a:ext cx="89210" cy="6690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E4F5A39-D5E0-7F4D-A22E-F4B2A47D4A2E}"/>
              </a:ext>
            </a:extLst>
          </p:cNvPr>
          <p:cNvCxnSpPr/>
          <p:nvPr/>
        </p:nvCxnSpPr>
        <p:spPr>
          <a:xfrm>
            <a:off x="2159594" y="2287255"/>
            <a:ext cx="2683777" cy="263046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F6F0D03A-CD0F-2742-9002-EABF0F3C29A0}"/>
              </a:ext>
            </a:extLst>
          </p:cNvPr>
          <p:cNvSpPr/>
          <p:nvPr/>
        </p:nvSpPr>
        <p:spPr>
          <a:xfrm>
            <a:off x="4680533" y="4519959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CB53FC7-FC7F-5D4F-A869-7F7BAEB760D2}"/>
              </a:ext>
            </a:extLst>
          </p:cNvPr>
          <p:cNvCxnSpPr/>
          <p:nvPr/>
        </p:nvCxnSpPr>
        <p:spPr>
          <a:xfrm>
            <a:off x="3501482" y="3883068"/>
            <a:ext cx="2594518" cy="14530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2F2EB78-58A3-5C4F-9726-4028477828B8}"/>
              </a:ext>
            </a:extLst>
          </p:cNvPr>
          <p:cNvCxnSpPr>
            <a:cxnSpLocks/>
          </p:cNvCxnSpPr>
          <p:nvPr/>
        </p:nvCxnSpPr>
        <p:spPr>
          <a:xfrm flipV="1">
            <a:off x="3501483" y="3542876"/>
            <a:ext cx="1235417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1B9FD7-B908-5946-814C-AA00D0DC97B4}"/>
                  </a:ext>
                </a:extLst>
              </p:cNvPr>
              <p:cNvSpPr/>
              <p:nvPr/>
            </p:nvSpPr>
            <p:spPr>
              <a:xfrm>
                <a:off x="3651595" y="2817251"/>
                <a:ext cx="935191" cy="6199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1B9FD7-B908-5946-814C-AA00D0DC97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595" y="2817251"/>
                <a:ext cx="935191" cy="619913"/>
              </a:xfrm>
              <a:prstGeom prst="rect">
                <a:avLst/>
              </a:prstGeom>
              <a:blipFill>
                <a:blip r:embed="rId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CE73A49-3869-8347-ABCE-B4AAED956944}"/>
              </a:ext>
            </a:extLst>
          </p:cNvPr>
          <p:cNvCxnSpPr>
            <a:cxnSpLocks/>
          </p:cNvCxnSpPr>
          <p:nvPr/>
        </p:nvCxnSpPr>
        <p:spPr>
          <a:xfrm flipV="1">
            <a:off x="4736900" y="4579521"/>
            <a:ext cx="835267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6401CB7-B92E-9145-8731-400A7A5C9BBC}"/>
                  </a:ext>
                </a:extLst>
              </p:cNvPr>
              <p:cNvSpPr/>
              <p:nvPr/>
            </p:nvSpPr>
            <p:spPr>
              <a:xfrm>
                <a:off x="4736900" y="3921338"/>
                <a:ext cx="935191" cy="619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6401CB7-B92E-9145-8731-400A7A5C9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900" y="3921338"/>
                <a:ext cx="935191" cy="619913"/>
              </a:xfrm>
              <a:prstGeom prst="rect">
                <a:avLst/>
              </a:prstGeom>
              <a:blipFill>
                <a:blip r:embed="rId3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>
            <a:extLst>
              <a:ext uri="{FF2B5EF4-FFF2-40B4-BE49-F238E27FC236}">
                <a16:creationId xmlns:a16="http://schemas.microsoft.com/office/drawing/2014/main" id="{C1B29D17-EFA5-1D4F-8EB0-F2FAB5F36CA4}"/>
              </a:ext>
            </a:extLst>
          </p:cNvPr>
          <p:cNvSpPr/>
          <p:nvPr/>
        </p:nvSpPr>
        <p:spPr>
          <a:xfrm>
            <a:off x="5559357" y="4837836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CB1995A-683C-E14D-9AFE-0ED603843922}"/>
              </a:ext>
            </a:extLst>
          </p:cNvPr>
          <p:cNvCxnSpPr>
            <a:cxnSpLocks/>
          </p:cNvCxnSpPr>
          <p:nvPr/>
        </p:nvCxnSpPr>
        <p:spPr>
          <a:xfrm>
            <a:off x="4416975" y="4722891"/>
            <a:ext cx="2510232" cy="36692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7F08786-6D5D-AC46-A57D-A2E486A7AF01}"/>
              </a:ext>
            </a:extLst>
          </p:cNvPr>
          <p:cNvCxnSpPr>
            <a:cxnSpLocks/>
          </p:cNvCxnSpPr>
          <p:nvPr/>
        </p:nvCxnSpPr>
        <p:spPr>
          <a:xfrm flipV="1">
            <a:off x="5666849" y="4896326"/>
            <a:ext cx="236482" cy="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A88C60A0-43E6-144A-8390-886BA5B45808}"/>
              </a:ext>
            </a:extLst>
          </p:cNvPr>
          <p:cNvSpPr/>
          <p:nvPr/>
        </p:nvSpPr>
        <p:spPr>
          <a:xfrm>
            <a:off x="5895878" y="4856249"/>
            <a:ext cx="112734" cy="10020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52DC26E-2FC7-A340-BA30-3E7EE22F9869}"/>
                  </a:ext>
                </a:extLst>
              </p:cNvPr>
              <p:cNvSpPr/>
              <p:nvPr/>
            </p:nvSpPr>
            <p:spPr>
              <a:xfrm>
                <a:off x="5584720" y="4184974"/>
                <a:ext cx="935191" cy="6199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charset="0"/>
                            </a:rPr>
                            <m:t>ℒ</m:t>
                          </m:r>
                          <m:r>
                            <a:rPr lang="en-US" i="1">
                              <a:latin typeface="Cambria Math" charset="0"/>
                            </a:rPr>
                            <m:t>(</m:t>
                          </m:r>
                          <m:r>
                            <a:rPr lang="en-US" i="1">
                              <a:latin typeface="Cambria Math" charset="0"/>
                            </a:rPr>
                            <m:t>𝑊</m:t>
                          </m:r>
                          <m:r>
                            <a:rPr lang="en-US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𝑑𝑊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52DC26E-2FC7-A340-BA30-3E7EE22F98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720" y="4184974"/>
                <a:ext cx="935191" cy="619913"/>
              </a:xfrm>
              <a:prstGeom prst="rect">
                <a:avLst/>
              </a:prstGeom>
              <a:blipFill>
                <a:blip r:embed="rId4"/>
                <a:stretch>
                  <a:fillRect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65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7" grpId="0"/>
      <p:bldP spid="29" grpId="0"/>
      <p:bldP spid="32" grpId="0" animBg="1"/>
      <p:bldP spid="44" grpId="0" animBg="1"/>
      <p:bldP spid="46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Hyperparameter tuning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143</a:t>
            </a:fld>
            <a:endParaRPr lang="en-US" dirty="0"/>
          </a:p>
        </p:txBody>
      </p:sp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DC241682-8D5F-E040-A3E5-F213F1000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08" y="1794561"/>
            <a:ext cx="5562600" cy="3860800"/>
          </a:xfrm>
          <a:prstGeom prst="rect">
            <a:avLst/>
          </a:prstGeom>
        </p:spPr>
      </p:pic>
      <p:pic>
        <p:nvPicPr>
          <p:cNvPr id="12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5C6D0303-F891-1F47-832D-A1B102297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00003"/>
            <a:ext cx="5715000" cy="3822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E7B3D5-7BEC-4942-A745-39A58FC37501}"/>
              </a:ext>
            </a:extLst>
          </p:cNvPr>
          <p:cNvSpPr txBox="1"/>
          <p:nvPr/>
        </p:nvSpPr>
        <p:spPr>
          <a:xfrm>
            <a:off x="509287" y="5846383"/>
            <a:ext cx="10743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Anand, Kanav, Wang, Ziqi, Loog, Marco, &amp; Van Gemert, Jan. (2020). Black Magic in Deep Learning: How Human Skill Impacts Network Training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8DA8FB-060F-5D42-9229-11E9483D96A7}"/>
              </a:ext>
            </a:extLst>
          </p:cNvPr>
          <p:cNvSpPr txBox="1"/>
          <p:nvPr/>
        </p:nvSpPr>
        <p:spPr>
          <a:xfrm>
            <a:off x="509286" y="983807"/>
            <a:ext cx="113334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Random search, grid search, developer tools such as `weights and biases’, Bayesian optimization, </a:t>
            </a:r>
            <a:r>
              <a:rPr lang="en-US" sz="2000" b="1" dirty="0"/>
              <a:t>expertise</a:t>
            </a:r>
          </a:p>
        </p:txBody>
      </p:sp>
    </p:spTree>
    <p:extLst>
      <p:ext uri="{BB962C8B-B14F-4D97-AF65-F5344CB8AC3E}">
        <p14:creationId xmlns:p14="http://schemas.microsoft.com/office/powerpoint/2010/main" val="24624224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4" y="1004445"/>
            <a:ext cx="8732394" cy="4925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4" y="2519804"/>
            <a:ext cx="1789452" cy="21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2253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29390" y="963273"/>
            <a:ext cx="11737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Randomly set some neurons and their connections to zero (i.e. “dropped”)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Prevent overfitting by reducing co-adaptation of 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Like training many random sub-networks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291C885F-0B4A-5148-82C2-D50DBCCF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843" y="2250810"/>
            <a:ext cx="7558314" cy="40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80111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EB08-5DBD-324E-A83B-0A5C5B5D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6FB436C6-FBA4-974D-A4B3-83DE739CB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9722" y="1847087"/>
            <a:ext cx="5992556" cy="45214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8FBB2-1D00-DC4B-BEDF-0F4BA34F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146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A0393-6749-B946-ACB3-1069304FF97E}"/>
              </a:ext>
            </a:extLst>
          </p:cNvPr>
          <p:cNvSpPr txBox="1"/>
          <p:nvPr/>
        </p:nvSpPr>
        <p:spPr>
          <a:xfrm>
            <a:off x="1068254" y="983807"/>
            <a:ext cx="11123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Widely used and highly effective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Proposed as an alternative to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ensembling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which is too expensive for neural nets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1734" y="6368516"/>
            <a:ext cx="6130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Slack-Lato" charset="0"/>
                <a:hlinkClick r:id="rId3"/>
              </a:rPr>
              <a:t>http://jmlr.org/papers/volume15/srivastava14a/srivastava14a.pdf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518754" y="4291024"/>
            <a:ext cx="27786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Test error for different architectures with and without dropout. The networks have 2 to 4 hidden layers each with 1024 to 2048 units.</a:t>
            </a:r>
          </a:p>
        </p:txBody>
      </p:sp>
    </p:spTree>
    <p:extLst>
      <p:ext uri="{BB962C8B-B14F-4D97-AF65-F5344CB8AC3E}">
        <p14:creationId xmlns:p14="http://schemas.microsoft.com/office/powerpoint/2010/main" val="107648688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147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4313" y="173355"/>
            <a:ext cx="11856919" cy="598455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FAIRNESS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1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39566E9B-F9A1-0E4B-B3B9-9658588E8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50" y="444843"/>
            <a:ext cx="6528877" cy="5928032"/>
          </a:xfrm>
        </p:spPr>
        <p:txBody>
          <a:bodyPr anchor="t"/>
          <a:lstStyle/>
          <a:p>
            <a:pPr>
              <a:lnSpc>
                <a:spcPct val="150000"/>
              </a:lnSpc>
            </a:pPr>
            <a:r>
              <a:rPr lang="en-US" sz="5400" dirty="0">
                <a:highlight>
                  <a:srgbClr val="FFFC52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highlight>
                  <a:srgbClr val="FFFC52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4000"/>
              </a:lnSpc>
            </a:pPr>
            <a:r>
              <a:rPr lang="en-US" sz="3600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The Tyranny of Algorithmic Bias, and How to End It</a:t>
            </a:r>
          </a:p>
          <a:p>
            <a:pPr>
              <a:lnSpc>
                <a:spcPct val="114000"/>
              </a:lnSpc>
            </a:pPr>
            <a:r>
              <a:rPr lang="en-US" sz="1400" b="0" i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 Work In Progress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03F62D-26EA-6047-9866-9DFAD128DC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b"/>
          <a:lstStyle/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Matthew Finney – Harvard University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CS109a, Fall 2020</a:t>
            </a:r>
          </a:p>
          <a:p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opinions are my own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7E3F5-9F7A-E24E-AD8C-9520DDDD7CA9}"/>
              </a:ext>
            </a:extLst>
          </p:cNvPr>
          <p:cNvGrpSpPr>
            <a:grpSpLocks noChangeAspect="1"/>
          </p:cNvGrpSpPr>
          <p:nvPr/>
        </p:nvGrpSpPr>
        <p:grpSpPr>
          <a:xfrm>
            <a:off x="10786582" y="6128928"/>
            <a:ext cx="903767" cy="505645"/>
            <a:chOff x="3383860" y="4092499"/>
            <a:chExt cx="1774304" cy="1102997"/>
          </a:xfrm>
        </p:grpSpPr>
        <p:pic>
          <p:nvPicPr>
            <p:cNvPr id="17" name="Picture 16" descr="iacs.png">
              <a:extLst>
                <a:ext uri="{FF2B5EF4-FFF2-40B4-BE49-F238E27FC236}">
                  <a16:creationId xmlns:a16="http://schemas.microsoft.com/office/drawing/2014/main" id="{5579FF39-7DC5-1249-8179-98D6DC38F7B9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8" name="Picture 17" descr="harvard.png">
              <a:extLst>
                <a:ext uri="{FF2B5EF4-FFF2-40B4-BE49-F238E27FC236}">
                  <a16:creationId xmlns:a16="http://schemas.microsoft.com/office/drawing/2014/main" id="{32B4620A-B79B-D740-932A-83AD9DDA65CE}"/>
                </a:ext>
              </a:extLst>
            </p:cNvPr>
            <p:cNvPicPr>
              <a:picLocks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3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9C87D7-BB65-2C4B-943B-E18AD14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2010s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1B13-8FEB-E947-9DD4-D95DDF78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7" y="917524"/>
            <a:ext cx="6055416" cy="480631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04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 (cont) </a:t>
            </a:r>
            <a:endParaRPr/>
          </a:p>
        </p:txBody>
      </p:sp>
      <p:sp>
        <p:nvSpPr>
          <p:cNvPr id="419" name="Google Shape;419;p14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cxnSp>
        <p:nvCxnSpPr>
          <p:cNvPr id="420" name="Google Shape;420;p14"/>
          <p:cNvCxnSpPr/>
          <p:nvPr/>
        </p:nvCxnSpPr>
        <p:spPr>
          <a:xfrm rot="10800000" flipH="1">
            <a:off x="4036423" y="2547257"/>
            <a:ext cx="4689566" cy="182880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1" name="Google Shape;421;p14"/>
          <p:cNvSpPr txBox="1"/>
          <p:nvPr/>
        </p:nvSpPr>
        <p:spPr>
          <a:xfrm>
            <a:off x="655958" y="902522"/>
            <a:ext cx="186942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Or this one?</a:t>
            </a:r>
            <a:endParaRPr sz="2400">
              <a:solidFill>
                <a:srgbClr val="3F3F3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422" name="Google Shape;42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57293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9C87D7-BB65-2C4B-943B-E18AD14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2010s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1B13-8FEB-E947-9DD4-D95DDF78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7" y="917524"/>
            <a:ext cx="6055416" cy="480631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DE6A9-5CE7-1447-92A5-B84ABE39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47" y="2029838"/>
            <a:ext cx="7241806" cy="430909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99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9C87D7-BB65-2C4B-943B-E18AD14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2010s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1B13-8FEB-E947-9DD4-D95DDF78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7" y="917524"/>
            <a:ext cx="6055416" cy="480631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DE6A9-5CE7-1447-92A5-B84ABE39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47" y="2029838"/>
            <a:ext cx="7241806" cy="430909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164DB-920B-3A49-9289-35A2DC343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53" y="2128547"/>
            <a:ext cx="5365442" cy="349920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52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9C87D7-BB65-2C4B-943B-E18AD14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2010s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1B13-8FEB-E947-9DD4-D95DDF78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7" y="917524"/>
            <a:ext cx="6055416" cy="480631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DE6A9-5CE7-1447-92A5-B84ABE39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47" y="2029838"/>
            <a:ext cx="7241806" cy="430909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164DB-920B-3A49-9289-35A2DC343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53" y="2128547"/>
            <a:ext cx="5365442" cy="349920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50226-C747-7F46-8A58-05BFBE570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265" y="484550"/>
            <a:ext cx="4429992" cy="5494946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235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9C87D7-BB65-2C4B-943B-E18AD143D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in the 2010s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531B13-8FEB-E947-9DD4-D95DDF78A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07" y="917524"/>
            <a:ext cx="6055416" cy="480631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8DE6A9-5CE7-1447-92A5-B84ABE391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147" y="2029838"/>
            <a:ext cx="7241806" cy="430909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164DB-920B-3A49-9289-35A2DC343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53" y="2128547"/>
            <a:ext cx="5365442" cy="349920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750226-C747-7F46-8A58-05BFBE570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9265" y="484550"/>
            <a:ext cx="4429992" cy="5494946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0A3763-EFCA-704C-932F-99F269F9B1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566" y="712285"/>
            <a:ext cx="3501408" cy="5039475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A98EF7-38C8-9F49-8DB1-70BF1625FD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788" y="1417358"/>
            <a:ext cx="5013664" cy="3336667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6118DE-7EB6-B540-B124-939FD4E62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785" y="1299462"/>
            <a:ext cx="3923446" cy="4129943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5104EF-FA0D-164D-9DE5-4F910A329B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974" y="1428595"/>
            <a:ext cx="3913362" cy="4571886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8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3DE1F3-1C67-8644-895D-05C929E8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The Socially Conscious Data Scientist’s Agenda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58EBBD-2BFC-644F-9FEA-460AC923914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61963" lvl="0" indent="-454025">
              <a:lnSpc>
                <a:spcPct val="125000"/>
              </a:lnSpc>
              <a:spcBef>
                <a:spcPts val="3600"/>
              </a:spcBef>
              <a:buSzPct val="150000"/>
              <a:buFont typeface="+mj-lt"/>
              <a:buAutoNum type="arabicPeriod"/>
              <a:tabLst/>
            </a:pP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We can </a:t>
            </a:r>
            <a:r>
              <a:rPr lang="en-US" sz="2400" dirty="0">
                <a:highlight>
                  <a:srgbClr val="FFFC52"/>
                </a:highlight>
                <a:latin typeface="Lato" panose="020F05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define and measure</a:t>
            </a:r>
            <a:r>
              <a:rPr lang="en-US" sz="2400" dirty="0">
                <a:latin typeface="Lato" panose="020F05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algorithmic bias</a:t>
            </a:r>
          </a:p>
          <a:p>
            <a:pPr marL="461963" lvl="0" indent="-454025">
              <a:lnSpc>
                <a:spcPct val="125000"/>
              </a:lnSpc>
              <a:spcBef>
                <a:spcPts val="3600"/>
              </a:spcBef>
              <a:buSzPct val="150000"/>
              <a:buFont typeface="+mj-lt"/>
              <a:buAutoNum type="arabicPeriod"/>
              <a:tabLst/>
            </a:pP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We can </a:t>
            </a:r>
            <a:r>
              <a:rPr lang="en-US" sz="2400" dirty="0">
                <a:highlight>
                  <a:srgbClr val="FFFC52"/>
                </a:highlight>
                <a:latin typeface="Lato" panose="020F05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isolate the root cause</a:t>
            </a:r>
            <a:r>
              <a:rPr lang="en-US" sz="2400" dirty="0">
                <a:latin typeface="Lato" panose="020F05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of (poor) algorithmic behavior</a:t>
            </a:r>
          </a:p>
          <a:p>
            <a:pPr marL="461963" lvl="0" indent="-454025">
              <a:lnSpc>
                <a:spcPct val="125000"/>
              </a:lnSpc>
              <a:spcBef>
                <a:spcPts val="3600"/>
              </a:spcBef>
              <a:buSzPct val="150000"/>
              <a:buFont typeface="+mj-lt"/>
              <a:buAutoNum type="arabicPeriod"/>
              <a:tabLst/>
            </a:pP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We can </a:t>
            </a:r>
            <a:r>
              <a:rPr lang="en-US" sz="2400" dirty="0">
                <a:highlight>
                  <a:srgbClr val="FFFC52"/>
                </a:highlight>
                <a:latin typeface="Lato" panose="020F05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take action</a:t>
            </a:r>
            <a:r>
              <a:rPr lang="en-US" sz="2400" dirty="0">
                <a:latin typeface="Lato Light" panose="020F0302020204030203" pitchFamily="34" charset="77"/>
                <a:ea typeface="Open Sans Light" panose="020B0306030504020204" pitchFamily="34" charset="0"/>
                <a:cs typeface="Open Sans Light" panose="020B0306030504020204" pitchFamily="34" charset="0"/>
              </a:rPr>
              <a:t> to make algorithms more fair</a:t>
            </a:r>
          </a:p>
        </p:txBody>
      </p:sp>
      <p:pic>
        <p:nvPicPr>
          <p:cNvPr id="19" name="Content Placeholder 18" descr="A picture containing table, room, hat, computer&#10;&#10;Description automatically generated">
            <a:extLst>
              <a:ext uri="{FF2B5EF4-FFF2-40B4-BE49-F238E27FC236}">
                <a16:creationId xmlns:a16="http://schemas.microsoft.com/office/drawing/2014/main" id="{5B534356-2FDA-C248-8EFF-FA82FF7713A9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6678613" y="1665288"/>
            <a:ext cx="4716462" cy="4716462"/>
          </a:xfrm>
        </p:spPr>
      </p:pic>
    </p:spTree>
    <p:extLst>
      <p:ext uri="{BB962C8B-B14F-4D97-AF65-F5344CB8AC3E}">
        <p14:creationId xmlns:p14="http://schemas.microsoft.com/office/powerpoint/2010/main" val="156226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691E-573C-1E47-9498-D08A3601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1" y="1705670"/>
            <a:ext cx="5149136" cy="3187604"/>
          </a:xfrm>
        </p:spPr>
        <p:txBody>
          <a:bodyPr anchor="ctr"/>
          <a:lstStyle/>
          <a:p>
            <a:r>
              <a:rPr lang="en-US" sz="5400" dirty="0">
                <a:ea typeface="Open Sans Light" panose="020B0306030504020204" pitchFamily="34" charset="0"/>
                <a:cs typeface="Open Sans Light" panose="020B0306030504020204" pitchFamily="34" charset="0"/>
              </a:rPr>
              <a:t>What is algorithmic bias?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333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69FB86-5E8D-8A4D-B562-6CA33D5707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the U.S., kidney function measurements are adjusted by race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D8ABD4B-5C10-9745-8384-68F1701B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ECA114-27ED-8D4B-9597-19B3AE6429E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eGFR is the standard-of-care for measuring kidney function</a:t>
            </a:r>
          </a:p>
          <a:p>
            <a:pPr marL="285750" indent="-28575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It’s calculated by measuring the level of creatinine in a blood sample</a:t>
            </a:r>
          </a:p>
          <a:p>
            <a:pPr marL="285750" indent="-28575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Because “African Americans” have higher muscle mass, the CKD-EPI algorithm increases their scores</a:t>
            </a:r>
          </a:p>
          <a:p>
            <a:pPr marL="285750" indent="-285750">
              <a:spcAft>
                <a:spcPts val="2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higher score indicates higher kidney function</a:t>
            </a:r>
          </a:p>
          <a:p>
            <a:pPr marL="285750" indent="-285750">
              <a:spcAft>
                <a:spcPts val="2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Content Placeholder 8" descr="A picture containing shirt, room, hat&#10;&#10;Description automatically generated">
            <a:extLst>
              <a:ext uri="{FF2B5EF4-FFF2-40B4-BE49-F238E27FC236}">
                <a16:creationId xmlns:a16="http://schemas.microsoft.com/office/drawing/2014/main" id="{E7FF8593-4C66-1E44-A74F-04EBCF59F17C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3"/>
          <a:stretch>
            <a:fillRect/>
          </a:stretch>
        </p:blipFill>
        <p:spPr>
          <a:xfrm>
            <a:off x="6383338" y="1950467"/>
            <a:ext cx="5307012" cy="4146103"/>
          </a:xfrm>
        </p:spPr>
      </p:pic>
    </p:spTree>
    <p:extLst>
      <p:ext uri="{BB962C8B-B14F-4D97-AF65-F5344CB8AC3E}">
        <p14:creationId xmlns:p14="http://schemas.microsoft.com/office/powerpoint/2010/main" val="20764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58EEC6-9847-9F4A-BB2C-6FEEB04EE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95AA93-F01D-AA43-BBDA-1074BD85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0" y="317500"/>
            <a:ext cx="11188700" cy="334100"/>
          </a:xfrm>
        </p:spPr>
        <p:txBody>
          <a:bodyPr/>
          <a:lstStyle/>
          <a:p>
            <a:r>
              <a:rPr lang="en-US" dirty="0"/>
              <a:t>The CKD-EPI eGFR equation is racially biased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DC18F-4490-1149-8950-D4EB5601F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556" y="1150062"/>
            <a:ext cx="2389910" cy="30928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611F36-B2CF-F444-BE05-6C5F387A4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011" y="1390320"/>
            <a:ext cx="2587605" cy="342899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71B516-6793-FB40-A1E7-9CFD6515A6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500"/>
          <a:stretch/>
        </p:blipFill>
        <p:spPr>
          <a:xfrm>
            <a:off x="4272622" y="3104819"/>
            <a:ext cx="3620191" cy="218317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D053F4-7FC7-0948-8E87-39A42A472A01}"/>
              </a:ext>
            </a:extLst>
          </p:cNvPr>
          <p:cNvSpPr/>
          <p:nvPr/>
        </p:nvSpPr>
        <p:spPr bwMode="gray">
          <a:xfrm>
            <a:off x="501650" y="5630238"/>
            <a:ext cx="11188700" cy="751512"/>
          </a:xfrm>
          <a:prstGeom prst="rect">
            <a:avLst/>
          </a:prstGeom>
          <a:solidFill>
            <a:schemeClr val="accent4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77"/>
              </a:rPr>
              <a:t>Many people see this as unfair. Can you think of any reasons why?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1207807-724C-394D-AB10-AC0AA7997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749" y="5834260"/>
            <a:ext cx="372140" cy="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13BBB8-7A74-7F40-9EB2-7B568AE98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Two definitions used in the algorithmic community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16955E-513D-9746-B111-8DD818860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fairness?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B05D5-6606-B047-996F-333F16CB120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t"/>
          <a:lstStyle/>
          <a:p>
            <a:r>
              <a:rPr lang="en-US" dirty="0">
                <a:latin typeface="Lato" panose="020F0502020204030203" pitchFamily="34" charset="77"/>
              </a:rPr>
              <a:t>Group Fairness </a:t>
            </a:r>
          </a:p>
          <a:p>
            <a:r>
              <a:rPr lang="en-US" dirty="0"/>
              <a:t>Identifiable groups should be treated similarly to the population as a whole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900" dirty="0"/>
              <a:t>Adapted from Sahil Verma and Julia Rubin. 2018. Fairness Definitions Explained. </a:t>
            </a:r>
            <a:r>
              <a:rPr lang="en-US" sz="900" dirty="0">
                <a:hlinkClick r:id="rId3"/>
              </a:rPr>
              <a:t>https://fairware.cs.umass.edu/papers/Verma.pdf</a:t>
            </a:r>
            <a:r>
              <a:rPr lang="en-US" sz="900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588D09-2C15-2C4A-A639-AB9082B3B77C}"/>
              </a:ext>
            </a:extLst>
          </p:cNvPr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77"/>
              </a:rPr>
              <a:t>Individual Fairness</a:t>
            </a:r>
          </a:p>
          <a:p>
            <a:r>
              <a:rPr lang="en-US" dirty="0"/>
              <a:t>Similar individuals should be treated similarly</a:t>
            </a:r>
          </a:p>
        </p:txBody>
      </p:sp>
    </p:spTree>
    <p:extLst>
      <p:ext uri="{BB962C8B-B14F-4D97-AF65-F5344CB8AC3E}">
        <p14:creationId xmlns:p14="http://schemas.microsoft.com/office/powerpoint/2010/main" val="405816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F725AE-A99A-654F-9872-533CC76AB4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9506BE-23D6-FC4C-8416-4ED900B3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CKD-EPI algorithm Group Fair?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C471F-0413-8F46-9348-1A28A4E902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Group Fairness Definition</a:t>
            </a:r>
          </a:p>
          <a:p>
            <a:r>
              <a:rPr lang="en-US" dirty="0"/>
              <a:t>Protected groups should be treated similarly to </a:t>
            </a:r>
            <a:br>
              <a:rPr lang="en-US" dirty="0"/>
            </a:br>
            <a:r>
              <a:rPr lang="en-US" dirty="0"/>
              <a:t>non-protected groups and the population as a whole</a:t>
            </a:r>
          </a:p>
        </p:txBody>
      </p:sp>
      <p:pic>
        <p:nvPicPr>
          <p:cNvPr id="10" name="Content Placeholder 18">
            <a:extLst>
              <a:ext uri="{FF2B5EF4-FFF2-40B4-BE49-F238E27FC236}">
                <a16:creationId xmlns:a16="http://schemas.microsoft.com/office/drawing/2014/main" id="{0391D883-EC88-E942-9124-61BEAF612FC3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 rotWithShape="1">
          <a:blip r:embed="rId3"/>
          <a:srcRect l="50763" t="39298" b="40144"/>
          <a:stretch/>
        </p:blipFill>
        <p:spPr>
          <a:xfrm>
            <a:off x="7195306" y="2153537"/>
            <a:ext cx="3683075" cy="25534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10DAC1-3D6B-E346-96C2-674F4C3F2F9A}"/>
              </a:ext>
            </a:extLst>
          </p:cNvPr>
          <p:cNvSpPr/>
          <p:nvPr/>
        </p:nvSpPr>
        <p:spPr>
          <a:xfrm>
            <a:off x="7195306" y="4711920"/>
            <a:ext cx="3979182" cy="505395"/>
          </a:xfrm>
          <a:prstGeom prst="rect">
            <a:avLst/>
          </a:prstGeom>
        </p:spPr>
        <p:txBody>
          <a:bodyPr wrap="square" lIns="9144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800" dirty="0">
                <a:latin typeface="Lato Light" panose="020F0302020204030203" pitchFamily="34" charset="77"/>
              </a:rPr>
              <a:t>Source:  Taber et  al., Twenty years of evolving trends in racial disparities for adult kidney transplant recipients. Kidney Int. 2016.</a:t>
            </a:r>
          </a:p>
          <a:p>
            <a:pPr>
              <a:lnSpc>
                <a:spcPct val="114000"/>
              </a:lnSpc>
            </a:pPr>
            <a:endParaRPr lang="en-US" sz="800" dirty="0">
              <a:latin typeface="Lato Light" panose="020F03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382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 (cont) </a:t>
            </a:r>
            <a:endParaRPr/>
          </a:p>
        </p:txBody>
      </p:sp>
      <p:sp>
        <p:nvSpPr>
          <p:cNvPr id="429" name="Google Shape;429;p1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cxnSp>
        <p:nvCxnSpPr>
          <p:cNvPr id="430" name="Google Shape;430;p15"/>
          <p:cNvCxnSpPr/>
          <p:nvPr/>
        </p:nvCxnSpPr>
        <p:spPr>
          <a:xfrm rot="10800000" flipH="1">
            <a:off x="4036423" y="2547257"/>
            <a:ext cx="4689566" cy="1828800"/>
          </a:xfrm>
          <a:prstGeom prst="straightConnector1">
            <a:avLst/>
          </a:prstGeom>
          <a:noFill/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31" name="Google Shape;431;p15"/>
          <p:cNvGrpSpPr/>
          <p:nvPr/>
        </p:nvGrpSpPr>
        <p:grpSpPr>
          <a:xfrm>
            <a:off x="4209305" y="2141448"/>
            <a:ext cx="4360953" cy="2804501"/>
            <a:chOff x="4209305" y="2155736"/>
            <a:chExt cx="4360953" cy="2804501"/>
          </a:xfrm>
        </p:grpSpPr>
        <p:cxnSp>
          <p:nvCxnSpPr>
            <p:cNvPr id="432" name="Google Shape;432;p15"/>
            <p:cNvCxnSpPr/>
            <p:nvPr/>
          </p:nvCxnSpPr>
          <p:spPr>
            <a:xfrm rot="10800000" flipH="1">
              <a:off x="4209305" y="4301256"/>
              <a:ext cx="5108" cy="658981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33" name="Google Shape;433;p15"/>
            <p:cNvCxnSpPr/>
            <p:nvPr/>
          </p:nvCxnSpPr>
          <p:spPr>
            <a:xfrm rot="10800000">
              <a:off x="5245454" y="3419550"/>
              <a:ext cx="0" cy="478144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34" name="Google Shape;434;p15"/>
            <p:cNvCxnSpPr/>
            <p:nvPr/>
          </p:nvCxnSpPr>
          <p:spPr>
            <a:xfrm rot="10800000" flipH="1">
              <a:off x="5413179" y="3831285"/>
              <a:ext cx="1704" cy="305481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35" name="Google Shape;435;p15"/>
            <p:cNvCxnSpPr/>
            <p:nvPr/>
          </p:nvCxnSpPr>
          <p:spPr>
            <a:xfrm rot="10800000" flipH="1">
              <a:off x="6564268" y="3096872"/>
              <a:ext cx="3405" cy="301752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36" name="Google Shape;436;p15"/>
            <p:cNvCxnSpPr/>
            <p:nvPr/>
          </p:nvCxnSpPr>
          <p:spPr>
            <a:xfrm flipH="1">
              <a:off x="8244925" y="2738092"/>
              <a:ext cx="15325" cy="92053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437" name="Google Shape;437;p15"/>
            <p:cNvCxnSpPr/>
            <p:nvPr/>
          </p:nvCxnSpPr>
          <p:spPr>
            <a:xfrm rot="10800000">
              <a:off x="8570258" y="2155736"/>
              <a:ext cx="0" cy="439321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438" name="Google Shape;438;p15"/>
          <p:cNvSpPr txBox="1"/>
          <p:nvPr/>
        </p:nvSpPr>
        <p:spPr>
          <a:xfrm flipH="1">
            <a:off x="783770" y="936194"/>
            <a:ext cx="602197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Question: </a:t>
            </a: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Which line is the best?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First calculate the residuals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134084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F725AE-A99A-654F-9872-533CC76AB4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9506BE-23D6-FC4C-8416-4ED900B3B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CKD-EPI algorithm Individually Fair?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C471F-0413-8F46-9348-1A28A4E9021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b="1" dirty="0"/>
              <a:t>Individual Fairness Definition</a:t>
            </a:r>
          </a:p>
          <a:p>
            <a:r>
              <a:rPr lang="en-US" dirty="0"/>
              <a:t>Similar individuals should be treated similarly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8E49978-AC41-3E4E-8B4F-D22894090F95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/>
          <a:stretch>
            <a:fillRect/>
          </a:stretch>
        </p:blipFill>
        <p:spPr>
          <a:xfrm>
            <a:off x="7214575" y="1665288"/>
            <a:ext cx="3644538" cy="4716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924C95-DA52-7645-95E6-B4D285B4C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830" y="3395845"/>
            <a:ext cx="3581520" cy="119767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F5BCD3-FF3B-704F-B2D6-D572E2416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508" y="712899"/>
            <a:ext cx="3144336" cy="2092602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E5691E-573C-1E47-9498-D08A3601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1" y="1705670"/>
            <a:ext cx="5149136" cy="3187604"/>
          </a:xfrm>
        </p:spPr>
        <p:txBody>
          <a:bodyPr anchor="ctr"/>
          <a:lstStyle/>
          <a:p>
            <a:r>
              <a:rPr lang="en-US" sz="5400" dirty="0">
                <a:ea typeface="Open Sans Light" panose="020B0306030504020204" pitchFamily="34" charset="0"/>
                <a:cs typeface="Open Sans Light" panose="020B0306030504020204" pitchFamily="34" charset="0"/>
              </a:rPr>
              <a:t>Why does this keep happening?</a:t>
            </a:r>
            <a:endParaRPr lang="en-US" sz="4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3BD93-D00F-7340-B137-F7015D6C8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541" y="1353093"/>
            <a:ext cx="1877818" cy="270268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A6167A-EB49-E944-90F4-855A9605D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526" y="2436433"/>
            <a:ext cx="2333999" cy="245684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9E70A-59DB-024A-BCAE-9E1D0501F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6405" y="3888841"/>
            <a:ext cx="1888561" cy="220636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93FAED-0ECF-E54A-BCCE-7C392E211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9422"/>
          <a:stretch/>
        </p:blipFill>
        <p:spPr>
          <a:xfrm>
            <a:off x="6893964" y="4236739"/>
            <a:ext cx="2039137" cy="1112725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79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506E1-4D9B-9646-874D-9536953F8C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FD95B6-7DC5-624E-A13B-79ADE46B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isn’t fairness part of our process?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3916AC-7397-9F45-BC1A-F7144E72E3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We have good intentions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CEA1432-AFEE-514B-B6A9-50A9AF7CAD6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pPr algn="ctr"/>
            <a:r>
              <a:rPr lang="en-US" b="1" dirty="0"/>
              <a:t>… but need mechanisms for action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8BAFD-FFC9-9A46-A99E-DB28378DBD0E}"/>
              </a:ext>
            </a:extLst>
          </p:cNvPr>
          <p:cNvSpPr/>
          <p:nvPr/>
        </p:nvSpPr>
        <p:spPr>
          <a:xfrm>
            <a:off x="6519333" y="2531747"/>
            <a:ext cx="2103120" cy="68580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Hard to define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2267D-DD45-0248-8166-4B40CD103585}"/>
              </a:ext>
            </a:extLst>
          </p:cNvPr>
          <p:cNvSpPr/>
          <p:nvPr/>
        </p:nvSpPr>
        <p:spPr>
          <a:xfrm>
            <a:off x="6519333" y="4834999"/>
            <a:ext cx="210312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Lack of transparency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C5889F-F8B5-AB40-987C-D36125DE7A70}"/>
              </a:ext>
            </a:extLst>
          </p:cNvPr>
          <p:cNvSpPr/>
          <p:nvPr/>
        </p:nvSpPr>
        <p:spPr>
          <a:xfrm>
            <a:off x="6519333" y="3282476"/>
            <a:ext cx="2103120" cy="685800"/>
          </a:xfrm>
          <a:prstGeom prst="rect">
            <a:avLst/>
          </a:prstGeom>
          <a:solidFill>
            <a:schemeClr val="accent1"/>
          </a:solidFill>
        </p:spPr>
        <p:txBody>
          <a:bodyPr wrap="square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Hard to measure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5915D-3703-DA4A-A409-10D558E52559}"/>
              </a:ext>
            </a:extLst>
          </p:cNvPr>
          <p:cNvSpPr/>
          <p:nvPr/>
        </p:nvSpPr>
        <p:spPr>
          <a:xfrm>
            <a:off x="6519333" y="5585604"/>
            <a:ext cx="2103120" cy="685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Lato" panose="020F0502020204030203" pitchFamily="34" charset="77"/>
              </a:rPr>
              <a:t>Lack of accountability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FEF05-952B-0644-B9DD-C75C30114091}"/>
              </a:ext>
            </a:extLst>
          </p:cNvPr>
          <p:cNvSpPr/>
          <p:nvPr/>
        </p:nvSpPr>
        <p:spPr>
          <a:xfrm>
            <a:off x="6547062" y="2188816"/>
            <a:ext cx="2103120" cy="2817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200" b="1" dirty="0">
                <a:latin typeface="Lato Black" panose="020F0502020204030203" pitchFamily="34" charset="77"/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7F6829-E66F-034A-B31E-9AED8E33C703}"/>
              </a:ext>
            </a:extLst>
          </p:cNvPr>
          <p:cNvSpPr/>
          <p:nvPr/>
        </p:nvSpPr>
        <p:spPr>
          <a:xfrm>
            <a:off x="6521556" y="4492068"/>
            <a:ext cx="2103120" cy="2817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200" b="1" dirty="0">
                <a:latin typeface="Lato Black" panose="020F0502020204030203" pitchFamily="34" charset="77"/>
              </a:rPr>
              <a:t>(LACK OF) INCENTIVES</a:t>
            </a:r>
          </a:p>
        </p:txBody>
      </p:sp>
      <p:pic>
        <p:nvPicPr>
          <p:cNvPr id="2050" name="Picture 2" descr="USE Your POWERS For GOOD Superhero Art Print 11x14 by Rob | Superhero art,  Superhero classroom theme, Superhero theme">
            <a:extLst>
              <a:ext uri="{FF2B5EF4-FFF2-40B4-BE49-F238E27FC236}">
                <a16:creationId xmlns:a16="http://schemas.microsoft.com/office/drawing/2014/main" id="{AE6C0AF5-9F65-1544-98E8-44AEEEB6C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10060" r="10257" b="10436"/>
          <a:stretch/>
        </p:blipFill>
        <p:spPr bwMode="auto">
          <a:xfrm>
            <a:off x="2074939" y="2355586"/>
            <a:ext cx="2159001" cy="333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09087E-BFA4-8B4C-91E8-D109EB75421C}"/>
              </a:ext>
            </a:extLst>
          </p:cNvPr>
          <p:cNvSpPr txBox="1"/>
          <p:nvPr/>
        </p:nvSpPr>
        <p:spPr>
          <a:xfrm>
            <a:off x="8798943" y="2974699"/>
            <a:ext cx="2794959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SzPct val="100000"/>
            </a:pPr>
            <a:r>
              <a:rPr lang="en-US" sz="2000" dirty="0">
                <a:latin typeface="Lato Light" panose="020F0302020204030203" pitchFamily="34" charset="77"/>
              </a:rPr>
              <a:t>Fairness is context-specific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F0EC12-AF51-CB4A-9CFE-C0488D7DB3D7}"/>
              </a:ext>
            </a:extLst>
          </p:cNvPr>
          <p:cNvSpPr txBox="1"/>
          <p:nvPr/>
        </p:nvSpPr>
        <p:spPr>
          <a:xfrm>
            <a:off x="8798942" y="5277827"/>
            <a:ext cx="2794959" cy="61555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spcBef>
                <a:spcPts val="200"/>
              </a:spcBef>
              <a:buSzPct val="100000"/>
            </a:pPr>
            <a:r>
              <a:rPr lang="en-US" sz="2000" dirty="0">
                <a:latin typeface="Lato Light" panose="020F0302020204030203" pitchFamily="34" charset="77"/>
              </a:rPr>
              <a:t>No hard business reason to prioritize fairness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3924-9C26-9D45-AF4D-8981025DD3C1}"/>
              </a:ext>
            </a:extLst>
          </p:cNvPr>
          <p:cNvSpPr/>
          <p:nvPr/>
        </p:nvSpPr>
        <p:spPr>
          <a:xfrm>
            <a:off x="951018" y="6432778"/>
            <a:ext cx="10358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5486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Image: Rob Osborne</a:t>
            </a:r>
          </a:p>
        </p:txBody>
      </p:sp>
    </p:spTree>
    <p:extLst>
      <p:ext uri="{BB962C8B-B14F-4D97-AF65-F5344CB8AC3E}">
        <p14:creationId xmlns:p14="http://schemas.microsoft.com/office/powerpoint/2010/main" val="23796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5691E-573C-1E47-9498-D08A3601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1" y="1705670"/>
            <a:ext cx="5149136" cy="3187604"/>
          </a:xfrm>
        </p:spPr>
        <p:txBody>
          <a:bodyPr anchor="ctr"/>
          <a:lstStyle/>
          <a:p>
            <a:r>
              <a:rPr lang="en-US" sz="5400" dirty="0">
                <a:ea typeface="Open Sans Light" panose="020B0306030504020204" pitchFamily="34" charset="0"/>
                <a:cs typeface="Open Sans Light" panose="020B0306030504020204" pitchFamily="34" charset="0"/>
              </a:rPr>
              <a:t>How will we end this?</a:t>
            </a:r>
            <a:endParaRPr lang="en-US" sz="4800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B2C5FCC-0D45-7A4B-A307-4DF811514A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1C0BCE3-8378-084E-A049-DB7641784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363" y="44184"/>
            <a:ext cx="4236749" cy="676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7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245DD8-8732-EC4E-97BB-D85CD7212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3B0D68-6794-0747-A7EE-DC6A807E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Ingredients of an algorithmic decision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0DEE53-7444-A640-B26C-B17F1F40022E}"/>
              </a:ext>
            </a:extLst>
          </p:cNvPr>
          <p:cNvGrpSpPr/>
          <p:nvPr/>
        </p:nvGrpSpPr>
        <p:grpSpPr>
          <a:xfrm>
            <a:off x="1921193" y="1811944"/>
            <a:ext cx="8349614" cy="3234111"/>
            <a:chOff x="1425893" y="2070244"/>
            <a:chExt cx="8349614" cy="32341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8A6ABA-632A-CC43-92FC-C3E779140744}"/>
                </a:ext>
              </a:extLst>
            </p:cNvPr>
            <p:cNvSpPr/>
            <p:nvPr/>
          </p:nvSpPr>
          <p:spPr bwMode="gray">
            <a:xfrm>
              <a:off x="7489507" y="3337265"/>
              <a:ext cx="2286000" cy="1005840"/>
            </a:xfrm>
            <a:prstGeom prst="rect">
              <a:avLst/>
            </a:prstGeom>
            <a:solidFill>
              <a:srgbClr val="ED1B34"/>
            </a:solidFill>
            <a:ln w="19050" algn="ctr">
              <a:solidFill>
                <a:srgbClr val="ED1B34"/>
              </a:solidFill>
              <a:miter lim="800000"/>
              <a:headEnd/>
              <a:tailEnd/>
            </a:ln>
          </p:spPr>
          <p:txBody>
            <a:bodyPr wrap="square" lIns="80010" tIns="80010" rIns="80010" bIns="8001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latin typeface="Lato" panose="020F0502020204030203" pitchFamily="34" charset="77"/>
                </a:rPr>
                <a:t>PROCESS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458FE9-C706-9D4C-BC90-D20D88366198}"/>
                </a:ext>
              </a:extLst>
            </p:cNvPr>
            <p:cNvSpPr/>
            <p:nvPr/>
          </p:nvSpPr>
          <p:spPr bwMode="gray">
            <a:xfrm>
              <a:off x="1425893" y="3337265"/>
              <a:ext cx="2286000" cy="1005840"/>
            </a:xfrm>
            <a:prstGeom prst="rect">
              <a:avLst/>
            </a:prstGeom>
            <a:solidFill>
              <a:schemeClr val="accent5"/>
            </a:solidFill>
            <a:ln w="19050" algn="ctr">
              <a:solidFill>
                <a:schemeClr val="accent5"/>
              </a:solidFill>
              <a:miter lim="800000"/>
              <a:headEnd/>
              <a:tailEnd/>
            </a:ln>
          </p:spPr>
          <p:txBody>
            <a:bodyPr wrap="square" lIns="80010" tIns="80010" rIns="80010" bIns="8001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77"/>
                </a:rPr>
                <a:t>TECHNOLOGY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E58A05-D2AB-4045-8889-DE90B4C87632}"/>
                </a:ext>
              </a:extLst>
            </p:cNvPr>
            <p:cNvSpPr/>
            <p:nvPr/>
          </p:nvSpPr>
          <p:spPr bwMode="gray">
            <a:xfrm>
              <a:off x="4457700" y="3337265"/>
              <a:ext cx="2286000" cy="1005840"/>
            </a:xfrm>
            <a:prstGeom prst="rect">
              <a:avLst/>
            </a:prstGeom>
            <a:solidFill>
              <a:schemeClr val="accent6"/>
            </a:solidFill>
            <a:ln w="19050" algn="ctr">
              <a:solidFill>
                <a:schemeClr val="accent6"/>
              </a:solidFill>
              <a:miter lim="800000"/>
              <a:headEnd/>
              <a:tailEnd/>
            </a:ln>
          </p:spPr>
          <p:txBody>
            <a:bodyPr wrap="square" lIns="80010" tIns="80010" rIns="80010" bIns="8001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77"/>
                </a:rPr>
                <a:t>PEOPLE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CB0D50-7AEF-044F-9A32-CAD12AE59043}"/>
                </a:ext>
              </a:extLst>
            </p:cNvPr>
            <p:cNvSpPr txBox="1"/>
            <p:nvPr/>
          </p:nvSpPr>
          <p:spPr>
            <a:xfrm>
              <a:off x="1425893" y="4350248"/>
              <a:ext cx="2286000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Algorithm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… 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>
                <a:latin typeface="Lato Light" panose="020F0302020204030203" pitchFamily="34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7CEC2-E872-E945-8B9F-779023BCD2DE}"/>
                </a:ext>
              </a:extLst>
            </p:cNvPr>
            <p:cNvSpPr txBox="1"/>
            <p:nvPr/>
          </p:nvSpPr>
          <p:spPr>
            <a:xfrm>
              <a:off x="4457700" y="4350248"/>
              <a:ext cx="2286000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Lato Light" panose="020F0302020204030203" pitchFamily="34" charset="77"/>
                </a:rPr>
                <a:t>Data Analyst/Scientist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Lato Light" panose="020F0302020204030203" pitchFamily="34" charset="77"/>
                </a:rPr>
                <a:t>Business Owner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Lato Light" panose="020F0302020204030203" pitchFamily="34" charset="77"/>
                </a:rPr>
                <a:t>End User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Lato Light" panose="020F0302020204030203" pitchFamily="34" charset="77"/>
                </a:rPr>
                <a:t>…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37A037-86C8-9C44-B244-EEAB3F1724A4}"/>
                </a:ext>
              </a:extLst>
            </p:cNvPr>
            <p:cNvSpPr txBox="1"/>
            <p:nvPr/>
          </p:nvSpPr>
          <p:spPr>
            <a:xfrm>
              <a:off x="7489507" y="4350248"/>
              <a:ext cx="2286000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rgbClr val="ED1B34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Model Training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Evaluation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Application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>
                  <a:latin typeface="Lato Light" panose="020F0302020204030203" pitchFamily="34" charset="77"/>
                </a:rPr>
                <a:t>…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018F59B-CB2E-2B45-A44A-E4CB718F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7750" y="2070244"/>
              <a:ext cx="1485900" cy="118872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9E54060F-829B-F74C-899B-B76D70F34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89557" y="2070244"/>
              <a:ext cx="1485900" cy="1188720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EE01598-BC39-CA47-B376-A8F36EABD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825943" y="2070244"/>
              <a:ext cx="1485900" cy="1188720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B6A64DA-6DE7-6F49-86EA-A707BEB9D85C}"/>
              </a:ext>
            </a:extLst>
          </p:cNvPr>
          <p:cNvSpPr/>
          <p:nvPr/>
        </p:nvSpPr>
        <p:spPr>
          <a:xfrm>
            <a:off x="951018" y="6432778"/>
            <a:ext cx="22429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5486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Icons by Font Awesome licensed under CC BY 4.0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C5627E-5F0E-2D40-8E8F-2F23329DE35C}"/>
              </a:ext>
            </a:extLst>
          </p:cNvPr>
          <p:cNvSpPr/>
          <p:nvPr/>
        </p:nvSpPr>
        <p:spPr bwMode="gray">
          <a:xfrm>
            <a:off x="501650" y="5630238"/>
            <a:ext cx="11188700" cy="751512"/>
          </a:xfrm>
          <a:prstGeom prst="rect">
            <a:avLst/>
          </a:prstGeom>
          <a:solidFill>
            <a:schemeClr val="accent4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77"/>
              </a:rPr>
              <a:t>How can we change these to mitigate algorithmic bias?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E6F0C56-D45F-4749-B44C-B4F771E722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749" y="5834260"/>
            <a:ext cx="372140" cy="37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A049CF-86B7-2840-B5AF-FBC07FF7A4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1651" y="651600"/>
            <a:ext cx="11162349" cy="757255"/>
          </a:xfrm>
        </p:spPr>
        <p:txBody>
          <a:bodyPr/>
          <a:lstStyle/>
          <a:p>
            <a:r>
              <a:rPr lang="en-US" dirty="0"/>
              <a:t>What mechanisms can help us build fair models?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225100-F720-3F44-A403-56EB3A1C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651" y="317500"/>
            <a:ext cx="11162349" cy="334101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DAA62E26-2F69-A244-A57D-AF1858ED4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211" y="2421159"/>
            <a:ext cx="3048000" cy="45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56">
              <a:latin typeface="Lato" panose="020F0502020204030203" pitchFamily="34" charset="77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55B40D95-D65F-A44A-AC30-C2D68D125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211" y="4423169"/>
            <a:ext cx="3048000" cy="45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56">
              <a:latin typeface="Lato" panose="020F0502020204030203" pitchFamily="34" charset="77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6A2AC26-9A3D-254C-ADB6-4FE3CF6CBD33}"/>
              </a:ext>
            </a:extLst>
          </p:cNvPr>
          <p:cNvSpPr txBox="1">
            <a:spLocks/>
          </p:cNvSpPr>
          <p:nvPr/>
        </p:nvSpPr>
        <p:spPr>
          <a:xfrm>
            <a:off x="3036212" y="2496432"/>
            <a:ext cx="3048000" cy="5893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1270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2794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4318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584200" indent="-1270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A commitment to defined and measurable fairness objectives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C6AAF0-D3F7-BA4A-A50E-7F6621983F25}"/>
              </a:ext>
            </a:extLst>
          </p:cNvPr>
          <p:cNvSpPr txBox="1">
            <a:spLocks/>
          </p:cNvSpPr>
          <p:nvPr/>
        </p:nvSpPr>
        <p:spPr>
          <a:xfrm>
            <a:off x="3036211" y="4482108"/>
            <a:ext cx="3048000" cy="5893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1270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2794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4318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584200" indent="-1270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Lato Light" panose="020F0302020204030203" pitchFamily="34" charset="77"/>
              </a:rPr>
              <a:t>An independent, third party review of processes and outcomes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C34A11E-233E-924A-A62D-6A273BE61799}"/>
              </a:ext>
            </a:extLst>
          </p:cNvPr>
          <p:cNvSpPr txBox="1">
            <a:spLocks/>
          </p:cNvSpPr>
          <p:nvPr/>
        </p:nvSpPr>
        <p:spPr>
          <a:xfrm>
            <a:off x="3036211" y="2031270"/>
            <a:ext cx="3048000" cy="4478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1270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2794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4318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584200" indent="-1270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Fairness Statement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499B2AE-C47B-A340-A82C-88670E0C1803}"/>
              </a:ext>
            </a:extLst>
          </p:cNvPr>
          <p:cNvSpPr txBox="1">
            <a:spLocks/>
          </p:cNvSpPr>
          <p:nvPr/>
        </p:nvSpPr>
        <p:spPr>
          <a:xfrm>
            <a:off x="3036211" y="4034234"/>
            <a:ext cx="3048000" cy="44787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1270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2794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200" b="0" i="0" kern="120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431800" indent="-127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584200" indent="-1270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200" b="0" i="0" kern="1200" baseline="0" dirty="0" smtClean="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Algorithmic Practice Audit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79ABE-1DF5-4A48-9899-8E0DA9734BBD}"/>
              </a:ext>
            </a:extLst>
          </p:cNvPr>
          <p:cNvSpPr/>
          <p:nvPr/>
        </p:nvSpPr>
        <p:spPr>
          <a:xfrm>
            <a:off x="501651" y="2092419"/>
            <a:ext cx="22860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sz="2000">
                <a:solidFill>
                  <a:schemeClr val="bg1"/>
                </a:solidFill>
                <a:latin typeface="Lato" panose="020F0502020204030203" pitchFamily="34" charset="77"/>
              </a:rPr>
              <a:t>Hard to define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BAA73B-6BDF-8549-9A57-8670907389C0}"/>
              </a:ext>
            </a:extLst>
          </p:cNvPr>
          <p:cNvSpPr/>
          <p:nvPr/>
        </p:nvSpPr>
        <p:spPr>
          <a:xfrm>
            <a:off x="501651" y="4079558"/>
            <a:ext cx="2286000" cy="812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sz="2000">
                <a:solidFill>
                  <a:schemeClr val="bg1"/>
                </a:solidFill>
                <a:latin typeface="Lato" panose="020F0502020204030203" pitchFamily="34" charset="77"/>
              </a:rPr>
              <a:t>Lack of transparency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83DCC1-4E28-1343-A7F7-A40FC4C7E56A}"/>
              </a:ext>
            </a:extLst>
          </p:cNvPr>
          <p:cNvSpPr/>
          <p:nvPr/>
        </p:nvSpPr>
        <p:spPr>
          <a:xfrm>
            <a:off x="501651" y="3037567"/>
            <a:ext cx="2286000" cy="812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sz="2000">
                <a:solidFill>
                  <a:schemeClr val="bg1"/>
                </a:solidFill>
                <a:latin typeface="Lato" panose="020F0502020204030203" pitchFamily="34" charset="77"/>
              </a:rPr>
              <a:t>Hard to measure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8DEAA0-F180-1E4D-9E43-89A1953D6FF4}"/>
              </a:ext>
            </a:extLst>
          </p:cNvPr>
          <p:cNvSpPr/>
          <p:nvPr/>
        </p:nvSpPr>
        <p:spPr>
          <a:xfrm>
            <a:off x="501651" y="4990721"/>
            <a:ext cx="2286000" cy="812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/>
          <a:p>
            <a:r>
              <a:rPr lang="en-US" sz="2000">
                <a:solidFill>
                  <a:schemeClr val="bg1"/>
                </a:solidFill>
                <a:latin typeface="Lato" panose="020F0502020204030203" pitchFamily="34" charset="77"/>
              </a:rPr>
              <a:t>Lack of accountability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715F6A-9A99-684A-A585-A853093348DF}"/>
              </a:ext>
            </a:extLst>
          </p:cNvPr>
          <p:cNvSpPr/>
          <p:nvPr/>
        </p:nvSpPr>
        <p:spPr>
          <a:xfrm>
            <a:off x="503874" y="1749490"/>
            <a:ext cx="2286000" cy="2817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400" b="1">
                <a:latin typeface="Lato" panose="020F0502020204030203" pitchFamily="34" charset="77"/>
              </a:rPr>
              <a:t>CHALLENGES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061AFF6-2D16-DD4D-AD17-E4531E5D5B07}"/>
              </a:ext>
            </a:extLst>
          </p:cNvPr>
          <p:cNvSpPr/>
          <p:nvPr/>
        </p:nvSpPr>
        <p:spPr>
          <a:xfrm>
            <a:off x="3036211" y="1755040"/>
            <a:ext cx="3048000" cy="2817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400" b="1" dirty="0">
                <a:latin typeface="Lato" panose="020F0502020204030203" pitchFamily="34" charset="77"/>
              </a:rPr>
              <a:t>PROPOSED APPROACH</a:t>
            </a:r>
          </a:p>
        </p:txBody>
      </p:sp>
      <p:pic>
        <p:nvPicPr>
          <p:cNvPr id="19" name="Content Placeholder 13">
            <a:extLst>
              <a:ext uri="{FF2B5EF4-FFF2-40B4-BE49-F238E27FC236}">
                <a16:creationId xmlns:a16="http://schemas.microsoft.com/office/drawing/2014/main" id="{EB9C397E-0A97-844C-8298-5A129658D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338" y="1900714"/>
            <a:ext cx="5307012" cy="42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1F71C-4109-A747-81F5-CF51C89C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you do to create fair algorithms?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3F116E-6F3A-664D-B4B4-C9230744C615}"/>
              </a:ext>
            </a:extLst>
          </p:cNvPr>
          <p:cNvSpPr/>
          <p:nvPr/>
        </p:nvSpPr>
        <p:spPr bwMode="gray">
          <a:xfrm>
            <a:off x="501650" y="5109120"/>
            <a:ext cx="11188700" cy="1097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0010" tIns="80010" rIns="80010" bIns="8001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015824-3AF3-DE43-99A6-E4A4C7615E2F}"/>
              </a:ext>
            </a:extLst>
          </p:cNvPr>
          <p:cNvSpPr/>
          <p:nvPr/>
        </p:nvSpPr>
        <p:spPr bwMode="gray">
          <a:xfrm>
            <a:off x="501651" y="2411363"/>
            <a:ext cx="11188700" cy="109728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80010" tIns="80010" rIns="80010" bIns="8001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F12F1-B54F-4E49-92CF-5E3CA8F1CE23}"/>
              </a:ext>
            </a:extLst>
          </p:cNvPr>
          <p:cNvSpPr txBox="1"/>
          <p:nvPr/>
        </p:nvSpPr>
        <p:spPr>
          <a:xfrm>
            <a:off x="3470815" y="5334595"/>
            <a:ext cx="342900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180"/>
              </a:spcBef>
              <a:buSzPct val="100000"/>
            </a:pPr>
            <a:r>
              <a:rPr lang="en-US" sz="1800" dirty="0">
                <a:latin typeface="Lato Light" panose="020F0302020204030203" pitchFamily="34" charset="77"/>
              </a:rPr>
              <a:t>Do you have mechanisms to ensure algorithmic fairness?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C5CB5-5940-9C44-9176-AF23F9B7B942}"/>
              </a:ext>
            </a:extLst>
          </p:cNvPr>
          <p:cNvSpPr txBox="1"/>
          <p:nvPr/>
        </p:nvSpPr>
        <p:spPr>
          <a:xfrm>
            <a:off x="3470815" y="2498338"/>
            <a:ext cx="3429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180"/>
              </a:spcBef>
              <a:buSzPct val="100000"/>
            </a:pPr>
            <a:r>
              <a:rPr lang="en-US" sz="1800" dirty="0">
                <a:latin typeface="Lato Light" panose="020F0302020204030203" pitchFamily="34" charset="77"/>
              </a:rPr>
              <a:t>Are you following existing technical best practices, and using classes of fair algorithms?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EBE3DC-1A07-6A4B-99D2-8F1B04962C21}"/>
              </a:ext>
            </a:extLst>
          </p:cNvPr>
          <p:cNvSpPr/>
          <p:nvPr/>
        </p:nvSpPr>
        <p:spPr bwMode="gray">
          <a:xfrm>
            <a:off x="501650" y="5109120"/>
            <a:ext cx="2514600" cy="1097280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square" lIns="80010" tIns="80010" rIns="80010" bIns="8001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77"/>
              </a:rPr>
              <a:t>PROCESS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8EC57E-FBF9-DA4D-9814-AE5D3F5B251D}"/>
              </a:ext>
            </a:extLst>
          </p:cNvPr>
          <p:cNvSpPr/>
          <p:nvPr/>
        </p:nvSpPr>
        <p:spPr bwMode="gray">
          <a:xfrm>
            <a:off x="501650" y="2412663"/>
            <a:ext cx="2514600" cy="1097280"/>
          </a:xfrm>
          <a:prstGeom prst="rect">
            <a:avLst/>
          </a:prstGeom>
          <a:solidFill>
            <a:schemeClr val="accent5"/>
          </a:solidFill>
          <a:ln w="19050" algn="ctr">
            <a:noFill/>
            <a:miter lim="800000"/>
            <a:headEnd/>
            <a:tailEnd/>
          </a:ln>
        </p:spPr>
        <p:txBody>
          <a:bodyPr wrap="square" lIns="80010" tIns="80010" rIns="80010" bIns="8001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r>
              <a:rPr lang="en-US" sz="2000" b="1">
                <a:solidFill>
                  <a:schemeClr val="bg1"/>
                </a:solidFill>
                <a:latin typeface="Lato" panose="020F0502020204030203" pitchFamily="34" charset="77"/>
              </a:rPr>
              <a:t>TECHNOLOGY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5D984F-9DA0-7B47-B42D-C880DA02F443}"/>
              </a:ext>
            </a:extLst>
          </p:cNvPr>
          <p:cNvGrpSpPr/>
          <p:nvPr/>
        </p:nvGrpSpPr>
        <p:grpSpPr>
          <a:xfrm>
            <a:off x="501650" y="3760242"/>
            <a:ext cx="11188700" cy="1097280"/>
            <a:chOff x="501650" y="3692351"/>
            <a:chExt cx="11188700" cy="10972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66EFFE-660A-CA46-8469-6FADF39BEFE2}"/>
                </a:ext>
              </a:extLst>
            </p:cNvPr>
            <p:cNvSpPr/>
            <p:nvPr/>
          </p:nvSpPr>
          <p:spPr bwMode="gray">
            <a:xfrm>
              <a:off x="501650" y="3692351"/>
              <a:ext cx="11188700" cy="109728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0010" tIns="80010" rIns="80010" bIns="8001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249F7F-559D-AF44-8E52-3045DA7329CB}"/>
                </a:ext>
              </a:extLst>
            </p:cNvPr>
            <p:cNvSpPr txBox="1"/>
            <p:nvPr/>
          </p:nvSpPr>
          <p:spPr>
            <a:xfrm>
              <a:off x="3470815" y="3779326"/>
              <a:ext cx="3429000" cy="92333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/>
            <a:p>
              <a:pPr>
                <a:spcBef>
                  <a:spcPts val="180"/>
                </a:spcBef>
                <a:buSzPct val="100000"/>
              </a:pPr>
              <a:r>
                <a:rPr lang="en-US" sz="1800" dirty="0">
                  <a:latin typeface="Lato Light" panose="020F0302020204030203" pitchFamily="34" charset="77"/>
                </a:rPr>
                <a:t>Are your data and tech teams representative of your customers and stakeholders?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B5C82F-C21B-8B4B-8871-4F583A579832}"/>
                </a:ext>
              </a:extLst>
            </p:cNvPr>
            <p:cNvSpPr/>
            <p:nvPr/>
          </p:nvSpPr>
          <p:spPr bwMode="gray">
            <a:xfrm>
              <a:off x="501650" y="3692351"/>
              <a:ext cx="2514600" cy="1097280"/>
            </a:xfrm>
            <a:prstGeom prst="rect">
              <a:avLst/>
            </a:prstGeom>
            <a:solidFill>
              <a:schemeClr val="accent6"/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0010" tIns="80010" rIns="80010" bIns="8001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latin typeface="Lato" panose="020F0502020204030203" pitchFamily="34" charset="77"/>
                </a:rPr>
                <a:t>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167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4313" y="173355"/>
            <a:ext cx="11856919" cy="5984558"/>
          </a:xfrm>
          <a:prstGeom prst="ellipse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MEMES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50184D-F58E-3D40-A3E4-C80221A2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168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BD2F3-8F2C-F94F-BD78-05187248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98" y="414779"/>
            <a:ext cx="5579386" cy="5519393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">
            <a:extLst>
              <a:ext uri="{FF2B5EF4-FFF2-40B4-BE49-F238E27FC236}">
                <a16:creationId xmlns:a16="http://schemas.microsoft.com/office/drawing/2014/main" id="{7CC0FD2F-E872-2A47-902E-B9A2AFCCB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36" y="1187776"/>
            <a:ext cx="6051465" cy="46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8110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50184D-F58E-3D40-A3E4-C80221A2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169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54D91-CDD0-1C42-8E17-53B82C26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90" y="540782"/>
            <a:ext cx="5645110" cy="1823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E4048-6FF5-4644-B265-3C40552EF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862" y="301657"/>
            <a:ext cx="5444276" cy="3424647"/>
          </a:xfrm>
          <a:prstGeom prst="rect">
            <a:avLst/>
          </a:prstGeom>
        </p:spPr>
      </p:pic>
      <p:pic>
        <p:nvPicPr>
          <p:cNvPr id="6" name="Google Shape;117;p16">
            <a:extLst>
              <a:ext uri="{FF2B5EF4-FFF2-40B4-BE49-F238E27FC236}">
                <a16:creationId xmlns:a16="http://schemas.microsoft.com/office/drawing/2014/main" id="{0C1B97D1-3C3A-8A41-891A-561858F1237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761" y="2713321"/>
            <a:ext cx="4631814" cy="3603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EC94DC-9CA8-0144-ACDE-A4A5EB06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604" y="3871301"/>
            <a:ext cx="3766754" cy="252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 (cont) </a:t>
            </a:r>
            <a:endParaRPr/>
          </a:p>
        </p:txBody>
      </p:sp>
      <p:sp>
        <p:nvSpPr>
          <p:cNvPr id="445" name="Google Shape;445;p16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531717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43" t="-9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446" name="Google Shape;446;p1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47" name="Google Shape;44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7200" y="1861287"/>
            <a:ext cx="8839200" cy="1005840"/>
          </a:xfrm>
          <a:prstGeom prst="rect">
            <a:avLst/>
          </a:prstGeom>
          <a:solidFill>
            <a:srgbClr val="CFDCE8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8" name="Google Shape;44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4480" y="5324910"/>
            <a:ext cx="4003040" cy="731520"/>
          </a:xfrm>
          <a:prstGeom prst="rect">
            <a:avLst/>
          </a:prstGeom>
          <a:solidFill>
            <a:srgbClr val="CFDCE8"/>
          </a:solidFill>
          <a:ln w="127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68088696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D441D-BEFA-9D4A-9E50-D4B3496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170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1D4B8-E04F-ED4F-B382-84178A83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415925"/>
            <a:ext cx="6350000" cy="635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94CE7-E111-9649-8D88-B6FA3F511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681" y="830935"/>
            <a:ext cx="4349767" cy="49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994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D441D-BEFA-9D4A-9E50-D4B3496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171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5D553983-4F4E-774C-BD9F-13195A9E5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8" y="198199"/>
            <a:ext cx="5085477" cy="28343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3AB7D-52E8-784A-AEE6-8AA583645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036" y="1005427"/>
            <a:ext cx="6267016" cy="4847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FF021-694D-1E4B-B9AA-09D00C124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20" y="3428999"/>
            <a:ext cx="4127731" cy="27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4789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D441D-BEFA-9D4A-9E50-D4B3496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172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DA1F9-F6F9-CF44-ACA4-A3D4A3643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26" y="228297"/>
            <a:ext cx="4844974" cy="3131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F10A1-C4A5-8446-BB66-6BC466FB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425"/>
            <a:ext cx="6680200" cy="6413500"/>
          </a:xfrm>
          <a:prstGeom prst="rect">
            <a:avLst/>
          </a:prstGeom>
        </p:spPr>
      </p:pic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55EC0854-CA4A-624C-A661-FE7C3A3A7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558" y="3451470"/>
            <a:ext cx="4464242" cy="31318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42344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D441D-BEFA-9D4A-9E50-D4B3496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AA40B-AB16-4E4B-9845-32BC58970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970" y="245789"/>
            <a:ext cx="5885830" cy="5156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D7AE51-36FB-534F-9248-A0244154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169" y="0"/>
            <a:ext cx="62992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244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FD441D-BEFA-9D4A-9E50-D4B34963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174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80B99-9D54-A247-99FB-E4FB62CD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68" y="612153"/>
            <a:ext cx="34925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FFA26-5748-AE49-9C5A-BED2A1425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164" y="92075"/>
            <a:ext cx="5248635" cy="607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551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Courses Related to Data Science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496" y="983807"/>
            <a:ext cx="10327008" cy="541699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CS 109B: Advanced Topics in Data Science </a:t>
            </a:r>
          </a:p>
          <a:p>
            <a:pPr marL="1085820" lvl="1" indent="-342900">
              <a:buFont typeface="Arial" panose="020B0604020202020204" pitchFamily="34" charset="0"/>
              <a:buChar char="•"/>
            </a:pPr>
            <a:r>
              <a:rPr lang="en-US" sz="2200" b="1" dirty="0"/>
              <a:t>https://</a:t>
            </a:r>
            <a:r>
              <a:rPr lang="en-US" sz="2200" b="1" dirty="0" err="1"/>
              <a:t>harvard-iacs.github.io</a:t>
            </a:r>
            <a:r>
              <a:rPr lang="en-US" sz="2200" b="1" dirty="0"/>
              <a:t>/2020-CS109B/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 171: Visualizations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 181/281: Machine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 182: Artificial Intelligence (AI)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CS 205:  Distributive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Stat 110/210: Probability Theory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Stat 111/211: Statistical Inference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Stat 139: Linear Models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Stat 149: Generalized Linear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Stat 195: Intro to Statistical Machine Learning</a:t>
            </a:r>
          </a:p>
          <a:p>
            <a:r>
              <a:rPr lang="en-US" sz="2200" dirty="0"/>
              <a:t>This list is not exhaustive!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Machine Learning and Data Science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01A7-26FA-EB49-A36A-F0213B9A1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Kaggle enterprise executive summary report </a:t>
            </a:r>
            <a:endParaRPr lang="en-US" dirty="0"/>
          </a:p>
          <a:p>
            <a:r>
              <a:rPr lang="en-US" dirty="0"/>
              <a:t>Kaggle surveyed its community of data enthusiasts to share trends within a quickly growing field.</a:t>
            </a:r>
          </a:p>
          <a:p>
            <a:endParaRPr lang="en-US" dirty="0"/>
          </a:p>
          <a:p>
            <a:r>
              <a:rPr lang="en-US" dirty="0"/>
              <a:t>Based on responses from 20,036 Kaggle members, they’ve created a report focused on the 13% (2,675 respondents) who are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currently employed </a:t>
            </a:r>
            <a:r>
              <a:rPr lang="en-US" dirty="0"/>
              <a:t>as data scientists.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478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Gender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177</a:t>
            </a:fld>
            <a:endParaRPr lang="en-US"/>
          </a:p>
        </p:txBody>
      </p:sp>
      <p:pic>
        <p:nvPicPr>
          <p:cNvPr id="8" name="Content Placeholder 7" descr="Chart, bar chart&#10;&#10;Description automatically generated">
            <a:extLst>
              <a:ext uri="{FF2B5EF4-FFF2-40B4-BE49-F238E27FC236}">
                <a16:creationId xmlns:a16="http://schemas.microsoft.com/office/drawing/2014/main" id="{92304835-6F48-4C46-9ED2-D21E6ED570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6971" y="1403947"/>
            <a:ext cx="7193834" cy="4747690"/>
          </a:xfrm>
        </p:spPr>
      </p:pic>
    </p:spTree>
    <p:extLst>
      <p:ext uri="{BB962C8B-B14F-4D97-AF65-F5344CB8AC3E}">
        <p14:creationId xmlns:p14="http://schemas.microsoft.com/office/powerpoint/2010/main" val="406704785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Age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9345D-A68B-F342-87B3-7EF491103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976" y="1077835"/>
            <a:ext cx="6963886" cy="49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9069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Nationalities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179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53EC9-0E3E-6F4B-8ED1-43E486B29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031" y="1353499"/>
            <a:ext cx="9473938" cy="467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96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794" y="2631854"/>
            <a:ext cx="5486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17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coefficients: brute force</a:t>
            </a:r>
            <a:endParaRPr/>
          </a:p>
        </p:txBody>
      </p:sp>
      <p:sp>
        <p:nvSpPr>
          <p:cNvPr id="456" name="Google Shape;456;p1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57" name="Google Shape;457;p17"/>
          <p:cNvSpPr txBox="1"/>
          <p:nvPr/>
        </p:nvSpPr>
        <p:spPr>
          <a:xfrm>
            <a:off x="2901450" y="1120825"/>
            <a:ext cx="63891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Karla"/>
                <a:ea typeface="Karla"/>
                <a:cs typeface="Karla"/>
                <a:sym typeface="Karla"/>
              </a:rPr>
              <a:t>A way to estimate is to calculate the loss function for every possible beta_0 and beta_1 . Then select the betas where the loss function is at the minimum.</a:t>
            </a: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Karla"/>
              <a:ea typeface="Karla"/>
              <a:cs typeface="Karla"/>
              <a:sym typeface="Kar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Karla"/>
                <a:ea typeface="Karla"/>
                <a:cs typeface="Karla"/>
                <a:sym typeface="Karla"/>
              </a:rPr>
              <a:t>E.g. the loss function for different beta_1s when beta_0 is fixed to be 6:</a:t>
            </a:r>
            <a:endParaRPr sz="1800"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277175208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Education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180</a:t>
            </a:fld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E16DC6CA-8569-AE46-AC88-2D42B5A1D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230" y="1060442"/>
            <a:ext cx="7202988" cy="526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824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Salary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181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8604103B-35B6-3F40-826A-D77A45DF5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51" y="1243077"/>
            <a:ext cx="6466249" cy="53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8136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Salary by Country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182</a:t>
            </a:fld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CA2C0C4C-9D38-5F4F-9A2A-78D2E23D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54" y="1206916"/>
            <a:ext cx="7262317" cy="54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7060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Methods and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183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6E4EEFD4-90A9-CE43-A61A-23E7DA29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097" y="933539"/>
            <a:ext cx="6710903" cy="57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633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85D91-6B1C-9C4C-BF6B-C20BE84DE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findings: ML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880D8-AB4E-EC4F-B890-D47B76F72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184</a:t>
            </a:fld>
            <a:endParaRPr lang="en-US"/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D5031D54-2BBD-F240-88C6-43E2B627F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888" y="983807"/>
            <a:ext cx="6103202" cy="57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862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1724"/>
            <a:ext cx="10972800" cy="767276"/>
          </a:xfrm>
        </p:spPr>
        <p:txBody>
          <a:bodyPr/>
          <a:lstStyle/>
          <a:p>
            <a:r>
              <a:rPr lang="en-US" dirty="0"/>
              <a:t>Thank You!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8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8"/>
          <p:cNvSpPr txBox="1"/>
          <p:nvPr/>
        </p:nvSpPr>
        <p:spPr>
          <a:xfrm>
            <a:off x="872951" y="1100442"/>
            <a:ext cx="10346984" cy="528131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882" t="-923" r="-152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Estimate of the regression coefficients: exact method </a:t>
            </a:r>
            <a:endParaRPr/>
          </a:p>
        </p:txBody>
      </p:sp>
      <p:sp>
        <p:nvSpPr>
          <p:cNvPr id="464" name="Google Shape;464;p1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pSp>
        <p:nvGrpSpPr>
          <p:cNvPr id="465" name="Google Shape;465;p18"/>
          <p:cNvGrpSpPr/>
          <p:nvPr/>
        </p:nvGrpSpPr>
        <p:grpSpPr>
          <a:xfrm>
            <a:off x="3990575" y="2543179"/>
            <a:ext cx="4343400" cy="1800225"/>
            <a:chOff x="3714751" y="2271711"/>
            <a:chExt cx="4343400" cy="1800225"/>
          </a:xfrm>
        </p:grpSpPr>
        <p:sp>
          <p:nvSpPr>
            <p:cNvPr id="466" name="Google Shape;466;p18"/>
            <p:cNvSpPr/>
            <p:nvPr/>
          </p:nvSpPr>
          <p:spPr>
            <a:xfrm>
              <a:off x="3714751" y="2271711"/>
              <a:ext cx="4343400" cy="1800225"/>
            </a:xfrm>
            <a:prstGeom prst="rect">
              <a:avLst/>
            </a:prstGeom>
            <a:solidFill>
              <a:schemeClr val="accent1">
                <a:alpha val="12941"/>
              </a:schemeClr>
            </a:solidFill>
            <a:ln w="952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" name="Google Shape;467;p18"/>
            <p:cNvGrpSpPr/>
            <p:nvPr/>
          </p:nvGrpSpPr>
          <p:grpSpPr>
            <a:xfrm>
              <a:off x="3993314" y="2434223"/>
              <a:ext cx="3821947" cy="1539688"/>
              <a:chOff x="3993316" y="2434223"/>
              <a:chExt cx="3821947" cy="1539688"/>
            </a:xfrm>
          </p:grpSpPr>
          <p:pic>
            <p:nvPicPr>
              <p:cNvPr id="468" name="Google Shape;468;p18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016044" y="3571206"/>
                <a:ext cx="1936815" cy="4027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9" name="Google Shape;469;p1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993316" y="2434223"/>
                <a:ext cx="3821947" cy="8781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70" name="Google Shape;47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0212" y="5231763"/>
            <a:ext cx="2292462" cy="454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32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90784F-5DBA-9D45-B664-F60B1ADB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5ACED1-4FF6-EB4B-891F-380D40945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489" y="25328"/>
            <a:ext cx="8836910" cy="131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2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00169 -0.9136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9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9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477" name="Google Shape;477;p19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478" name="Google Shape;478;p19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479" name="Google Shape;479;p19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480" name="Google Shape;480;p19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481" name="Google Shape;481;p19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9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483" name="Google Shape;483;p19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484" name="Google Shape;484;p19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9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486" name="Google Shape;486;p19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487" name="Google Shape;487;p19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488" name="Google Shape;488;p19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489" name="Google Shape;489;p19"/>
          <p:cNvCxnSpPr>
            <a:stCxn id="476" idx="4"/>
            <a:endCxn id="475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0" name="Google Shape;490;p19"/>
          <p:cNvCxnSpPr>
            <a:stCxn id="480" idx="7"/>
            <a:endCxn id="476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1" name="Google Shape;491;p19"/>
          <p:cNvCxnSpPr>
            <a:stCxn id="477" idx="5"/>
            <a:endCxn id="476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2" name="Google Shape;492;p19"/>
          <p:cNvCxnSpPr>
            <a:stCxn id="476" idx="5"/>
            <a:endCxn id="481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493" name="Google Shape;493;p19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494" name="Google Shape;494;p19"/>
          <p:cNvCxnSpPr>
            <a:stCxn id="493" idx="4"/>
            <a:endCxn id="481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5" name="Google Shape;495;p19"/>
          <p:cNvCxnSpPr>
            <a:stCxn id="493" idx="3"/>
            <a:endCxn id="475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6" name="Google Shape;496;p19"/>
          <p:cNvCxnSpPr>
            <a:stCxn id="478" idx="4"/>
            <a:endCxn id="476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7" name="Google Shape;497;p19"/>
          <p:cNvCxnSpPr>
            <a:stCxn id="479" idx="3"/>
            <a:endCxn id="476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8" name="Google Shape;498;p19"/>
          <p:cNvCxnSpPr>
            <a:stCxn id="482" idx="2"/>
            <a:endCxn id="476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499" name="Google Shape;499;p19"/>
          <p:cNvCxnSpPr>
            <a:stCxn id="483" idx="5"/>
            <a:endCxn id="493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0" name="Google Shape;500;p19"/>
          <p:cNvCxnSpPr>
            <a:stCxn id="486" idx="4"/>
            <a:endCxn id="493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1" name="Google Shape;501;p19"/>
          <p:cNvCxnSpPr>
            <a:stCxn id="485" idx="3"/>
            <a:endCxn id="493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2" name="Google Shape;502;p19"/>
          <p:cNvCxnSpPr>
            <a:stCxn id="484" idx="2"/>
            <a:endCxn id="493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03" name="Google Shape;503;p19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504" name="Google Shape;504;p19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505" name="Google Shape;505;p19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506" name="Google Shape;506;p19"/>
          <p:cNvCxnSpPr>
            <a:stCxn id="503" idx="0"/>
            <a:endCxn id="480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7" name="Google Shape;507;p19"/>
          <p:cNvCxnSpPr>
            <a:stCxn id="503" idx="7"/>
            <a:endCxn id="475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8" name="Google Shape;508;p19"/>
          <p:cNvCxnSpPr>
            <a:stCxn id="487" idx="0"/>
            <a:endCxn id="475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09" name="Google Shape;509;p19"/>
          <p:cNvCxnSpPr>
            <a:stCxn id="487" idx="0"/>
            <a:endCxn id="481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0" name="Google Shape;510;p19"/>
          <p:cNvCxnSpPr>
            <a:stCxn id="504" idx="0"/>
            <a:endCxn id="475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1" name="Google Shape;511;p19"/>
          <p:cNvCxnSpPr>
            <a:stCxn id="504" idx="0"/>
            <a:endCxn id="481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2" name="Google Shape;512;p19"/>
          <p:cNvCxnSpPr>
            <a:stCxn id="488" idx="0"/>
            <a:endCxn id="481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13" name="Google Shape;513;p19"/>
          <p:cNvCxnSpPr>
            <a:stCxn id="505" idx="2"/>
            <a:endCxn id="481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14" name="Google Shape;514;p1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cxnSp>
        <p:nvCxnSpPr>
          <p:cNvPr id="515" name="Google Shape;515;p19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94721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0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0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522" name="Google Shape;522;p20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523" name="Google Shape;523;p20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524" name="Google Shape;524;p20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525" name="Google Shape;525;p20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526" name="Google Shape;526;p2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0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528" name="Google Shape;528;p20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529" name="Google Shape;529;p20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20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531" name="Google Shape;531;p20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532" name="Google Shape;532;p20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533" name="Google Shape;533;p20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534" name="Google Shape;534;p20"/>
          <p:cNvCxnSpPr>
            <a:stCxn id="521" idx="4"/>
            <a:endCxn id="520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35" name="Google Shape;535;p20"/>
          <p:cNvCxnSpPr>
            <a:stCxn id="525" idx="7"/>
            <a:endCxn id="521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36" name="Google Shape;536;p20"/>
          <p:cNvCxnSpPr>
            <a:stCxn id="522" idx="5"/>
            <a:endCxn id="521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37" name="Google Shape;537;p20"/>
          <p:cNvCxnSpPr>
            <a:stCxn id="521" idx="5"/>
            <a:endCxn id="526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38" name="Google Shape;538;p20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539" name="Google Shape;539;p20"/>
          <p:cNvCxnSpPr>
            <a:stCxn id="538" idx="4"/>
            <a:endCxn id="526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0" name="Google Shape;540;p20"/>
          <p:cNvCxnSpPr>
            <a:stCxn id="538" idx="3"/>
            <a:endCxn id="520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1" name="Google Shape;541;p20"/>
          <p:cNvCxnSpPr>
            <a:stCxn id="523" idx="4"/>
            <a:endCxn id="521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2" name="Google Shape;542;p20"/>
          <p:cNvCxnSpPr>
            <a:stCxn id="524" idx="3"/>
            <a:endCxn id="521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3" name="Google Shape;543;p20"/>
          <p:cNvCxnSpPr>
            <a:stCxn id="527" idx="2"/>
            <a:endCxn id="521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4" name="Google Shape;544;p20"/>
          <p:cNvCxnSpPr>
            <a:stCxn id="528" idx="5"/>
            <a:endCxn id="538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5" name="Google Shape;545;p20"/>
          <p:cNvCxnSpPr>
            <a:stCxn id="531" idx="4"/>
            <a:endCxn id="538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6" name="Google Shape;546;p20"/>
          <p:cNvCxnSpPr>
            <a:stCxn id="530" idx="3"/>
            <a:endCxn id="538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7" name="Google Shape;547;p20"/>
          <p:cNvCxnSpPr>
            <a:stCxn id="529" idx="2"/>
            <a:endCxn id="538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48" name="Google Shape;548;p20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549" name="Google Shape;549;p20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550" name="Google Shape;550;p20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551" name="Google Shape;551;p20"/>
          <p:cNvCxnSpPr>
            <a:stCxn id="548" idx="0"/>
            <a:endCxn id="525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2" name="Google Shape;552;p20"/>
          <p:cNvCxnSpPr>
            <a:stCxn id="548" idx="7"/>
            <a:endCxn id="520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3" name="Google Shape;553;p20"/>
          <p:cNvCxnSpPr>
            <a:stCxn id="532" idx="0"/>
            <a:endCxn id="520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4" name="Google Shape;554;p20"/>
          <p:cNvCxnSpPr>
            <a:stCxn id="532" idx="0"/>
            <a:endCxn id="526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5" name="Google Shape;555;p20"/>
          <p:cNvCxnSpPr>
            <a:stCxn id="549" idx="0"/>
            <a:endCxn id="520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6" name="Google Shape;556;p20"/>
          <p:cNvCxnSpPr>
            <a:stCxn id="549" idx="0"/>
            <a:endCxn id="526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7" name="Google Shape;557;p20"/>
          <p:cNvCxnSpPr>
            <a:stCxn id="533" idx="0"/>
            <a:endCxn id="526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58" name="Google Shape;558;p20"/>
          <p:cNvCxnSpPr>
            <a:stCxn id="550" idx="2"/>
            <a:endCxn id="526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559" name="Google Shape;559;p2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cxnSp>
        <p:nvCxnSpPr>
          <p:cNvPr id="560" name="Google Shape;560;p20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699655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568" name="Google Shape;568;p21"/>
          <p:cNvSpPr txBox="1"/>
          <p:nvPr/>
        </p:nvSpPr>
        <p:spPr>
          <a:xfrm>
            <a:off x="833415" y="950445"/>
            <a:ext cx="10327008" cy="87964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69" name="Google Shape;569;p21"/>
          <p:cNvSpPr txBox="1"/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In our magical realisms, we can now sample multiple times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70" name="Google Shape;57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104" y="1755648"/>
            <a:ext cx="10058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162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576" name="Google Shape;576;p22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577" name="Google Shape;577;p2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78" name="Google Shape;578;p22"/>
          <p:cNvSpPr txBox="1"/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Another sample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79" name="Google Shape;57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104" y="1755648"/>
            <a:ext cx="10058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578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3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586" name="Google Shape;586;p23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587" name="Google Shape;587;p2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88" name="Google Shape;588;p23"/>
          <p:cNvSpPr txBox="1"/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Another sample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104" y="1755648"/>
            <a:ext cx="10058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667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104" y="1755648"/>
            <a:ext cx="100584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24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597" name="Google Shape;597;p24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598" name="Google Shape;598;p24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599" name="Google Shape;599;p24"/>
          <p:cNvSpPr txBox="1"/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And another sample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15795717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5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606" name="Google Shape;606;p25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607" name="Google Shape;607;p2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608" name="Google Shape;608;p25"/>
          <p:cNvSpPr txBox="1"/>
          <p:nvPr/>
        </p:nvSpPr>
        <p:spPr>
          <a:xfrm>
            <a:off x="833415" y="983807"/>
            <a:ext cx="10327008" cy="87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Repeat this for 100 times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id="609" name="Google Shape;60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104" y="1755648"/>
            <a:ext cx="100584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64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9369" y="2167434"/>
            <a:ext cx="65151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26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617" name="Google Shape;617;p26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</p:txBody>
      </p:sp>
      <p:sp>
        <p:nvSpPr>
          <p:cNvPr id="618" name="Google Shape;618;p2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619" name="Google Shape;619;p26"/>
          <p:cNvSpPr txBox="1"/>
          <p:nvPr/>
        </p:nvSpPr>
        <p:spPr>
          <a:xfrm>
            <a:off x="833414" y="983807"/>
            <a:ext cx="11009293" cy="87964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884" t="-5515" b="-6551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20" name="Google Shape;620;p26"/>
          <p:cNvSpPr txBox="1"/>
          <p:nvPr/>
        </p:nvSpPr>
        <p:spPr>
          <a:xfrm>
            <a:off x="7132320" y="3270323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688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2403" y="1963057"/>
            <a:ext cx="65151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7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Karla"/>
              <a:buNone/>
            </a:pPr>
            <a:r>
              <a:rPr lang="en-US">
                <a:solidFill>
                  <a:srgbClr val="3F3F3F"/>
                </a:solidFill>
              </a:rPr>
              <a:t>Confidence intervals for the predictors estimates (cont)</a:t>
            </a:r>
            <a:endParaRPr/>
          </a:p>
        </p:txBody>
      </p:sp>
      <p:sp>
        <p:nvSpPr>
          <p:cNvPr id="628" name="Google Shape;628;p27"/>
          <p:cNvSpPr txBox="1">
            <a:spLocks noGrp="1"/>
          </p:cNvSpPr>
          <p:nvPr>
            <p:ph type="body" idx="1"/>
          </p:nvPr>
        </p:nvSpPr>
        <p:spPr>
          <a:xfrm>
            <a:off x="1186415" y="694183"/>
            <a:ext cx="10326900" cy="21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endParaRPr/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Clr>
                <a:srgbClr val="464646"/>
              </a:buClr>
              <a:buSzPts val="2800"/>
              <a:buNone/>
            </a:pPr>
            <a:r>
              <a:rPr lang="en-US" sz="2400"/>
              <a:t>Finally we can calculate the confidence intervals, which are the ranges of values such that the true value of is contained in this interval with n percent probability.</a:t>
            </a:r>
            <a:endParaRPr sz="2400"/>
          </a:p>
        </p:txBody>
      </p:sp>
      <p:sp>
        <p:nvSpPr>
          <p:cNvPr id="629" name="Google Shape;629;p2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cxnSp>
        <p:nvCxnSpPr>
          <p:cNvPr id="630" name="Google Shape;630;p27"/>
          <p:cNvCxnSpPr/>
          <p:nvPr/>
        </p:nvCxnSpPr>
        <p:spPr>
          <a:xfrm>
            <a:off x="5413827" y="2989943"/>
            <a:ext cx="1538514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631" name="Google Shape;631;p27"/>
          <p:cNvCxnSpPr/>
          <p:nvPr/>
        </p:nvCxnSpPr>
        <p:spPr>
          <a:xfrm rot="10800000" flipH="1">
            <a:off x="4855027" y="2714171"/>
            <a:ext cx="2692400" cy="725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632" name="Google Shape;632;p27"/>
          <p:cNvSpPr txBox="1"/>
          <p:nvPr/>
        </p:nvSpPr>
        <p:spPr>
          <a:xfrm>
            <a:off x="6969625" y="2805277"/>
            <a:ext cx="583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68%</a:t>
            </a:r>
            <a:endParaRPr/>
          </a:p>
        </p:txBody>
      </p:sp>
      <p:sp>
        <p:nvSpPr>
          <p:cNvPr id="633" name="Google Shape;633;p27"/>
          <p:cNvSpPr txBox="1"/>
          <p:nvPr/>
        </p:nvSpPr>
        <p:spPr>
          <a:xfrm>
            <a:off x="7554787" y="2554383"/>
            <a:ext cx="58381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95%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6760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0247" y="1987654"/>
            <a:ext cx="6515100" cy="43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296607" y="3626884"/>
            <a:ext cx="3486239" cy="70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28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325" t="-6397" b="-63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41" name="Google Shape;641;p2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cxnSp>
        <p:nvCxnSpPr>
          <p:cNvPr id="642" name="Google Shape;642;p28"/>
          <p:cNvCxnSpPr/>
          <p:nvPr/>
        </p:nvCxnSpPr>
        <p:spPr>
          <a:xfrm>
            <a:off x="6768791" y="2520175"/>
            <a:ext cx="22301" cy="2966225"/>
          </a:xfrm>
          <a:prstGeom prst="straightConnector1">
            <a:avLst/>
          </a:prstGeom>
          <a:noFill/>
          <a:ln w="25400" cap="flat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43" name="Google Shape;643;p28"/>
          <p:cNvSpPr txBox="1"/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Below we show all regression lines for a thousand of such bootstrapped samples.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44" name="Google Shape;644;p28"/>
          <p:cNvSpPr txBox="1"/>
          <p:nvPr/>
        </p:nvSpPr>
        <p:spPr>
          <a:xfrm>
            <a:off x="777577" y="1577263"/>
            <a:ext cx="10317886" cy="79972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944" t="-3051" r="-354" b="-229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83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784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Google Shape;6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972074" y="3269807"/>
            <a:ext cx="5486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0247" y="1987654"/>
            <a:ext cx="65151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9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325" t="-6397" b="-63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52" name="Google Shape;652;p2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cxnSp>
        <p:nvCxnSpPr>
          <p:cNvPr id="653" name="Google Shape;653;p29"/>
          <p:cNvCxnSpPr/>
          <p:nvPr/>
        </p:nvCxnSpPr>
        <p:spPr>
          <a:xfrm>
            <a:off x="6768791" y="2520175"/>
            <a:ext cx="22301" cy="2966225"/>
          </a:xfrm>
          <a:prstGeom prst="straightConnector1">
            <a:avLst/>
          </a:prstGeom>
          <a:noFill/>
          <a:ln w="25400" cap="flat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54" name="Google Shape;654;p29"/>
          <p:cNvSpPr txBox="1"/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Below we show all regression lines for a thousand of such sub-samples.  </a:t>
            </a:r>
            <a:endParaRPr/>
          </a:p>
        </p:txBody>
      </p:sp>
      <p:sp>
        <p:nvSpPr>
          <p:cNvPr id="655" name="Google Shape;655;p29"/>
          <p:cNvSpPr txBox="1"/>
          <p:nvPr/>
        </p:nvSpPr>
        <p:spPr>
          <a:xfrm>
            <a:off x="777577" y="1225166"/>
            <a:ext cx="10317886" cy="79972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944" t="-3051" r="-354" b="-229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5565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977437" y="3275638"/>
            <a:ext cx="5486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30247" y="1987654"/>
            <a:ext cx="6515100" cy="4343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0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l="-1325" t="-6397" b="-63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63" name="Google Shape;663;p3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  <p:cxnSp>
        <p:nvCxnSpPr>
          <p:cNvPr id="664" name="Google Shape;664;p30"/>
          <p:cNvCxnSpPr/>
          <p:nvPr/>
        </p:nvCxnSpPr>
        <p:spPr>
          <a:xfrm>
            <a:off x="6768791" y="2520175"/>
            <a:ext cx="22301" cy="2966225"/>
          </a:xfrm>
          <a:prstGeom prst="straightConnector1">
            <a:avLst/>
          </a:prstGeom>
          <a:noFill/>
          <a:ln w="25400" cap="flat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65" name="Google Shape;665;p30"/>
          <p:cNvSpPr txBox="1"/>
          <p:nvPr/>
        </p:nvSpPr>
        <p:spPr>
          <a:xfrm>
            <a:off x="777577" y="825304"/>
            <a:ext cx="10317886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Below we show all regression lines for a thousand of such sub-samples.  </a:t>
            </a:r>
            <a:endParaRPr/>
          </a:p>
        </p:txBody>
      </p:sp>
      <p:sp>
        <p:nvSpPr>
          <p:cNvPr id="666" name="Google Shape;666;p30"/>
          <p:cNvSpPr txBox="1"/>
          <p:nvPr/>
        </p:nvSpPr>
        <p:spPr>
          <a:xfrm>
            <a:off x="777577" y="1225166"/>
            <a:ext cx="10317886" cy="799725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944" t="-3051" r="-354" b="-2290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070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325" t="-6397" b="-63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72" name="Google Shape;672;p3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  <p:sp>
        <p:nvSpPr>
          <p:cNvPr id="673" name="Google Shape;673;p31"/>
          <p:cNvSpPr txBox="1"/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973" t="-3028" r="-1580" b="-219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grpSp>
        <p:nvGrpSpPr>
          <p:cNvPr id="674" name="Google Shape;674;p31"/>
          <p:cNvGrpSpPr/>
          <p:nvPr/>
        </p:nvGrpSpPr>
        <p:grpSpPr>
          <a:xfrm>
            <a:off x="2501218" y="1944111"/>
            <a:ext cx="6515100" cy="4343400"/>
            <a:chOff x="2501218" y="1944111"/>
            <a:chExt cx="6515100" cy="4343400"/>
          </a:xfrm>
        </p:grpSpPr>
        <p:pic>
          <p:nvPicPr>
            <p:cNvPr id="675" name="Google Shape;675;p3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01218" y="1944111"/>
              <a:ext cx="6515100" cy="434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6" name="Google Shape;676;p31"/>
            <p:cNvSpPr txBox="1"/>
            <p:nvPr/>
          </p:nvSpPr>
          <p:spPr>
            <a:xfrm>
              <a:off x="4499430" y="2662139"/>
              <a:ext cx="1320800" cy="38491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3684" t="-7934" r="-12440" b="-2539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2577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584118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325" t="-10397" b="-23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83" name="Google Shape;683;p3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sp>
        <p:nvSpPr>
          <p:cNvPr id="684" name="Google Shape;684;p32"/>
          <p:cNvSpPr txBox="1"/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85" name="Google Shape;685;p32"/>
          <p:cNvSpPr txBox="1"/>
          <p:nvPr/>
        </p:nvSpPr>
        <p:spPr>
          <a:xfrm>
            <a:off x="463480" y="816842"/>
            <a:ext cx="10020439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  <p:extLst>
      <p:ext uri="{BB962C8B-B14F-4D97-AF65-F5344CB8AC3E}">
        <p14:creationId xmlns:p14="http://schemas.microsoft.com/office/powerpoint/2010/main" val="65728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1581912"/>
            <a:ext cx="9144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3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325" t="-10397" b="-23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692" name="Google Shape;692;p3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693" name="Google Shape;693;p33"/>
          <p:cNvSpPr txBox="1"/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694" name="Google Shape;694;p33"/>
          <p:cNvSpPr/>
          <p:nvPr/>
        </p:nvSpPr>
        <p:spPr>
          <a:xfrm flipH="1">
            <a:off x="8893248" y="2980164"/>
            <a:ext cx="610116" cy="1344948"/>
          </a:xfrm>
          <a:custGeom>
            <a:avLst/>
            <a:gdLst/>
            <a:ahLst/>
            <a:cxnLst/>
            <a:rect l="l" t="t" r="r" b="b"/>
            <a:pathLst>
              <a:path w="417351" h="1060397" extrusionOk="0">
                <a:moveTo>
                  <a:pt x="0" y="0"/>
                </a:moveTo>
                <a:cubicBezTo>
                  <a:pt x="42262" y="133190"/>
                  <a:pt x="84525" y="266380"/>
                  <a:pt x="145997" y="338098"/>
                </a:cubicBezTo>
                <a:cubicBezTo>
                  <a:pt x="207469" y="409816"/>
                  <a:pt x="325291" y="395728"/>
                  <a:pt x="368834" y="430306"/>
                </a:cubicBezTo>
                <a:cubicBezTo>
                  <a:pt x="412377" y="464884"/>
                  <a:pt x="430306" y="510989"/>
                  <a:pt x="407254" y="545567"/>
                </a:cubicBezTo>
                <a:cubicBezTo>
                  <a:pt x="384202" y="580145"/>
                  <a:pt x="283028" y="590390"/>
                  <a:pt x="230521" y="637775"/>
                </a:cubicBezTo>
                <a:cubicBezTo>
                  <a:pt x="178014" y="685160"/>
                  <a:pt x="129349" y="759439"/>
                  <a:pt x="92209" y="829876"/>
                </a:cubicBezTo>
                <a:cubicBezTo>
                  <a:pt x="55070" y="900313"/>
                  <a:pt x="7684" y="1060397"/>
                  <a:pt x="7684" y="1060397"/>
                </a:cubicBezTo>
              </a:path>
            </a:pathLst>
          </a:custGeom>
          <a:noFill/>
          <a:ln w="127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5" name="Google Shape;69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450" y="1134200"/>
            <a:ext cx="1002030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5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4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1325" t="-10397" b="-23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200"/>
              <a:buFont typeface="Karla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701" name="Google Shape;701;p34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702" name="Google Shape;702;p34"/>
          <p:cNvSpPr txBox="1"/>
          <p:nvPr/>
        </p:nvSpPr>
        <p:spPr>
          <a:xfrm>
            <a:off x="777577" y="983807"/>
            <a:ext cx="10020439" cy="79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/>
          </a:p>
          <a:p>
            <a: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464646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endParaRPr sz="2400">
              <a:solidFill>
                <a:srgbClr val="464646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03" name="Google Shape;703;p34"/>
          <p:cNvSpPr txBox="1"/>
          <p:nvPr/>
        </p:nvSpPr>
        <p:spPr>
          <a:xfrm>
            <a:off x="463480" y="816842"/>
            <a:ext cx="10020439" cy="79972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790" t="-7633" b="-8854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pic>
        <p:nvPicPr>
          <p:cNvPr id="704" name="Google Shape;704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4952" y="1581912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8312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5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35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711" name="Google Shape;711;p35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712" name="Google Shape;712;p3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713" name="Google Shape;713;p35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714" name="Google Shape;714;p35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715" name="Google Shape;715;p35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35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717" name="Google Shape;717;p35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718" name="Google Shape;718;p35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35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720" name="Google Shape;720;p3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721" name="Google Shape;721;p35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722" name="Google Shape;722;p35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723" name="Google Shape;723;p35"/>
          <p:cNvCxnSpPr>
            <a:stCxn id="710" idx="4"/>
            <a:endCxn id="709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24" name="Google Shape;724;p35"/>
          <p:cNvCxnSpPr>
            <a:stCxn id="714" idx="7"/>
            <a:endCxn id="710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25" name="Google Shape;725;p35"/>
          <p:cNvCxnSpPr>
            <a:stCxn id="711" idx="5"/>
            <a:endCxn id="710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26" name="Google Shape;726;p35"/>
          <p:cNvCxnSpPr>
            <a:stCxn id="710" idx="5"/>
            <a:endCxn id="715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27" name="Google Shape;727;p35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728" name="Google Shape;728;p35"/>
          <p:cNvCxnSpPr>
            <a:stCxn id="727" idx="4"/>
            <a:endCxn id="715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29" name="Google Shape;729;p35"/>
          <p:cNvCxnSpPr>
            <a:stCxn id="727" idx="3"/>
            <a:endCxn id="709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0" name="Google Shape;730;p35"/>
          <p:cNvCxnSpPr>
            <a:stCxn id="712" idx="4"/>
            <a:endCxn id="710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1" name="Google Shape;731;p35"/>
          <p:cNvCxnSpPr>
            <a:stCxn id="713" idx="3"/>
            <a:endCxn id="710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2" name="Google Shape;732;p35"/>
          <p:cNvCxnSpPr>
            <a:stCxn id="716" idx="2"/>
            <a:endCxn id="710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3" name="Google Shape;733;p35"/>
          <p:cNvCxnSpPr>
            <a:stCxn id="717" idx="5"/>
            <a:endCxn id="727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4" name="Google Shape;734;p35"/>
          <p:cNvCxnSpPr>
            <a:stCxn id="720" idx="4"/>
            <a:endCxn id="727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5" name="Google Shape;735;p35"/>
          <p:cNvCxnSpPr>
            <a:stCxn id="719" idx="3"/>
            <a:endCxn id="727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36" name="Google Shape;736;p35"/>
          <p:cNvCxnSpPr>
            <a:stCxn id="718" idx="2"/>
            <a:endCxn id="727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37" name="Google Shape;737;p35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738" name="Google Shape;738;p35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739" name="Google Shape;739;p35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740" name="Google Shape;740;p35"/>
          <p:cNvCxnSpPr>
            <a:stCxn id="737" idx="0"/>
            <a:endCxn id="714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1" name="Google Shape;741;p35"/>
          <p:cNvCxnSpPr>
            <a:stCxn id="737" idx="7"/>
            <a:endCxn id="709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2" name="Google Shape;742;p35"/>
          <p:cNvCxnSpPr>
            <a:stCxn id="721" idx="0"/>
            <a:endCxn id="709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3" name="Google Shape;743;p35"/>
          <p:cNvCxnSpPr>
            <a:stCxn id="721" idx="0"/>
            <a:endCxn id="715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4" name="Google Shape;744;p35"/>
          <p:cNvCxnSpPr>
            <a:stCxn id="738" idx="0"/>
            <a:endCxn id="709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5" name="Google Shape;745;p35"/>
          <p:cNvCxnSpPr>
            <a:stCxn id="738" idx="0"/>
            <a:endCxn id="715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6" name="Google Shape;746;p35"/>
          <p:cNvCxnSpPr>
            <a:stCxn id="722" idx="0"/>
            <a:endCxn id="715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47" name="Google Shape;747;p35"/>
          <p:cNvCxnSpPr>
            <a:stCxn id="739" idx="2"/>
            <a:endCxn id="715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48" name="Google Shape;748;p3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cxnSp>
        <p:nvCxnSpPr>
          <p:cNvPr id="749" name="Google Shape;749;p35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0085553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6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36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756" name="Google Shape;756;p36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757" name="Google Shape;757;p36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758" name="Google Shape;758;p36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759" name="Google Shape;759;p36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760" name="Google Shape;760;p36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36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762" name="Google Shape;762;p36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763" name="Google Shape;763;p36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36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765" name="Google Shape;765;p36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766" name="Google Shape;766;p3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767" name="Google Shape;767;p36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768" name="Google Shape;768;p36"/>
          <p:cNvCxnSpPr>
            <a:stCxn id="755" idx="4"/>
            <a:endCxn id="754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69" name="Google Shape;769;p36"/>
          <p:cNvCxnSpPr>
            <a:stCxn id="759" idx="7"/>
            <a:endCxn id="755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0" name="Google Shape;770;p36"/>
          <p:cNvCxnSpPr>
            <a:stCxn id="756" idx="5"/>
            <a:endCxn id="755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1" name="Google Shape;771;p36"/>
          <p:cNvCxnSpPr>
            <a:stCxn id="755" idx="5"/>
            <a:endCxn id="760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72" name="Google Shape;772;p36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773" name="Google Shape;773;p36"/>
          <p:cNvCxnSpPr>
            <a:stCxn id="772" idx="4"/>
            <a:endCxn id="760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4" name="Google Shape;774;p36"/>
          <p:cNvCxnSpPr>
            <a:stCxn id="772" idx="3"/>
            <a:endCxn id="754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5" name="Google Shape;775;p36"/>
          <p:cNvCxnSpPr>
            <a:stCxn id="757" idx="4"/>
            <a:endCxn id="755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6" name="Google Shape;776;p36"/>
          <p:cNvCxnSpPr>
            <a:stCxn id="758" idx="3"/>
            <a:endCxn id="755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7" name="Google Shape;777;p36"/>
          <p:cNvCxnSpPr>
            <a:stCxn id="761" idx="2"/>
            <a:endCxn id="755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8" name="Google Shape;778;p36"/>
          <p:cNvCxnSpPr>
            <a:stCxn id="762" idx="5"/>
            <a:endCxn id="772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79" name="Google Shape;779;p36"/>
          <p:cNvCxnSpPr>
            <a:stCxn id="765" idx="4"/>
            <a:endCxn id="772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0" name="Google Shape;780;p36"/>
          <p:cNvCxnSpPr>
            <a:stCxn id="764" idx="3"/>
            <a:endCxn id="772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1" name="Google Shape;781;p36"/>
          <p:cNvCxnSpPr>
            <a:stCxn id="763" idx="2"/>
            <a:endCxn id="772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82" name="Google Shape;782;p36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783" name="Google Shape;783;p36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784" name="Google Shape;784;p36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785" name="Google Shape;785;p36"/>
          <p:cNvCxnSpPr>
            <a:stCxn id="782" idx="0"/>
            <a:endCxn id="759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6" name="Google Shape;786;p36"/>
          <p:cNvCxnSpPr>
            <a:stCxn id="782" idx="7"/>
            <a:endCxn id="754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7" name="Google Shape;787;p36"/>
          <p:cNvCxnSpPr>
            <a:stCxn id="766" idx="0"/>
            <a:endCxn id="754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8" name="Google Shape;788;p36"/>
          <p:cNvCxnSpPr>
            <a:stCxn id="766" idx="0"/>
            <a:endCxn id="760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89" name="Google Shape;789;p36"/>
          <p:cNvCxnSpPr>
            <a:stCxn id="783" idx="0"/>
            <a:endCxn id="754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90" name="Google Shape;790;p36"/>
          <p:cNvCxnSpPr>
            <a:stCxn id="783" idx="0"/>
            <a:endCxn id="760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91" name="Google Shape;791;p36"/>
          <p:cNvCxnSpPr>
            <a:stCxn id="767" idx="0"/>
            <a:endCxn id="760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792" name="Google Shape;792;p36"/>
          <p:cNvCxnSpPr>
            <a:stCxn id="784" idx="2"/>
            <a:endCxn id="760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793" name="Google Shape;793;p3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cxnSp>
        <p:nvCxnSpPr>
          <p:cNvPr id="794" name="Google Shape;794;p36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72229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7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Cross Validation</a:t>
            </a:r>
            <a:endParaRPr/>
          </a:p>
        </p:txBody>
      </p:sp>
      <p:sp>
        <p:nvSpPr>
          <p:cNvPr id="800" name="Google Shape;800;p3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pic>
        <p:nvPicPr>
          <p:cNvPr id="801" name="Google Shape;80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1529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38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Cross Validation</a:t>
            </a:r>
            <a:endParaRPr/>
          </a:p>
        </p:txBody>
      </p:sp>
      <p:sp>
        <p:nvSpPr>
          <p:cNvPr id="807" name="Google Shape;807;p3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  <p:pic>
        <p:nvPicPr>
          <p:cNvPr id="808" name="Google Shape;80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58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6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39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Cross Validation</a:t>
            </a:r>
            <a:endParaRPr/>
          </a:p>
        </p:txBody>
      </p:sp>
      <p:sp>
        <p:nvSpPr>
          <p:cNvPr id="814" name="Google Shape;814;p3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  <p:sp>
        <p:nvSpPr>
          <p:cNvPr id="815" name="Google Shape;815;p39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6" name="Google Shape;8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693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0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Cross Validation</a:t>
            </a:r>
            <a:endParaRPr/>
          </a:p>
        </p:txBody>
      </p:sp>
      <p:sp>
        <p:nvSpPr>
          <p:cNvPr id="822" name="Google Shape;822;p4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  <p:sp>
        <p:nvSpPr>
          <p:cNvPr id="823" name="Google Shape;823;p40"/>
          <p:cNvSpPr/>
          <p:nvPr/>
        </p:nvSpPr>
        <p:spPr>
          <a:xfrm>
            <a:off x="6003235" y="5115339"/>
            <a:ext cx="344556" cy="23853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4" name="Google Shape;82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068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Validation</a:t>
            </a:r>
            <a:endParaRPr/>
          </a:p>
        </p:txBody>
      </p:sp>
      <p:sp>
        <p:nvSpPr>
          <p:cNvPr id="831" name="Google Shape;831;p4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pic>
        <p:nvPicPr>
          <p:cNvPr id="832" name="Google Shape;83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9528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4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Cross Validation</a:t>
            </a:r>
            <a:endParaRPr/>
          </a:p>
        </p:txBody>
      </p:sp>
      <p:sp>
        <p:nvSpPr>
          <p:cNvPr id="838" name="Google Shape;838;p4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pic>
        <p:nvPicPr>
          <p:cNvPr id="839" name="Google Shape;83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5337" y="1497252"/>
            <a:ext cx="7770803" cy="4390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853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43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846" name="Google Shape;846;p43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847" name="Google Shape;847;p43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 sz="1300"/>
          </a:p>
        </p:txBody>
      </p:sp>
      <p:sp>
        <p:nvSpPr>
          <p:cNvPr id="848" name="Google Shape;848;p43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849" name="Google Shape;849;p43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850" name="Google Shape;850;p43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3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852" name="Google Shape;852;p43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853" name="Google Shape;853;p4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43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855" name="Google Shape;855;p43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856" name="Google Shape;856;p43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857" name="Google Shape;857;p43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858" name="Google Shape;858;p43"/>
          <p:cNvCxnSpPr>
            <a:stCxn id="845" idx="4"/>
            <a:endCxn id="844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59" name="Google Shape;859;p43"/>
          <p:cNvCxnSpPr>
            <a:stCxn id="849" idx="7"/>
            <a:endCxn id="845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0" name="Google Shape;860;p43"/>
          <p:cNvCxnSpPr>
            <a:stCxn id="846" idx="5"/>
            <a:endCxn id="845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1" name="Google Shape;861;p43"/>
          <p:cNvCxnSpPr>
            <a:stCxn id="845" idx="5"/>
            <a:endCxn id="850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62" name="Google Shape;862;p43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863" name="Google Shape;863;p43"/>
          <p:cNvCxnSpPr>
            <a:stCxn id="862" idx="4"/>
            <a:endCxn id="850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4" name="Google Shape;864;p43"/>
          <p:cNvCxnSpPr>
            <a:stCxn id="862" idx="3"/>
            <a:endCxn id="844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5" name="Google Shape;865;p43"/>
          <p:cNvCxnSpPr>
            <a:stCxn id="847" idx="4"/>
            <a:endCxn id="845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6" name="Google Shape;866;p43"/>
          <p:cNvCxnSpPr>
            <a:stCxn id="848" idx="3"/>
            <a:endCxn id="845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7" name="Google Shape;867;p43"/>
          <p:cNvCxnSpPr>
            <a:stCxn id="851" idx="2"/>
            <a:endCxn id="845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8" name="Google Shape;868;p43"/>
          <p:cNvCxnSpPr>
            <a:stCxn id="852" idx="5"/>
            <a:endCxn id="862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69" name="Google Shape;869;p43"/>
          <p:cNvCxnSpPr>
            <a:stCxn id="855" idx="4"/>
            <a:endCxn id="862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0" name="Google Shape;870;p43"/>
          <p:cNvCxnSpPr>
            <a:stCxn id="854" idx="3"/>
            <a:endCxn id="862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1" name="Google Shape;871;p43"/>
          <p:cNvCxnSpPr>
            <a:stCxn id="853" idx="2"/>
            <a:endCxn id="862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72" name="Google Shape;872;p43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873" name="Google Shape;873;p43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874" name="Google Shape;874;p43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875" name="Google Shape;875;p43"/>
          <p:cNvCxnSpPr>
            <a:stCxn id="872" idx="0"/>
            <a:endCxn id="849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6" name="Google Shape;876;p43"/>
          <p:cNvCxnSpPr>
            <a:stCxn id="872" idx="7"/>
            <a:endCxn id="844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7" name="Google Shape;877;p43"/>
          <p:cNvCxnSpPr>
            <a:stCxn id="856" idx="0"/>
            <a:endCxn id="844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8" name="Google Shape;878;p43"/>
          <p:cNvCxnSpPr>
            <a:stCxn id="856" idx="0"/>
            <a:endCxn id="850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79" name="Google Shape;879;p43"/>
          <p:cNvCxnSpPr>
            <a:stCxn id="873" idx="0"/>
            <a:endCxn id="844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80" name="Google Shape;880;p43"/>
          <p:cNvCxnSpPr>
            <a:stCxn id="873" idx="0"/>
            <a:endCxn id="850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81" name="Google Shape;881;p43"/>
          <p:cNvCxnSpPr>
            <a:stCxn id="857" idx="0"/>
            <a:endCxn id="850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882" name="Google Shape;882;p43"/>
          <p:cNvCxnSpPr>
            <a:stCxn id="874" idx="2"/>
            <a:endCxn id="850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883" name="Google Shape;883;p4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cxnSp>
        <p:nvCxnSpPr>
          <p:cNvPr id="884" name="Google Shape;884;p43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81533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44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44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891" name="Google Shape;891;p4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892" name="Google Shape;892;p44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893" name="Google Shape;893;p44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894" name="Google Shape;894;p44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895" name="Google Shape;895;p44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4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897" name="Google Shape;897;p44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898" name="Google Shape;898;p44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900" name="Google Shape;900;p44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901" name="Google Shape;901;p44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902" name="Google Shape;902;p44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903" name="Google Shape;903;p44"/>
          <p:cNvCxnSpPr>
            <a:stCxn id="890" idx="4"/>
            <a:endCxn id="889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04" name="Google Shape;904;p44"/>
          <p:cNvCxnSpPr>
            <a:stCxn id="894" idx="7"/>
            <a:endCxn id="890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05" name="Google Shape;905;p44"/>
          <p:cNvCxnSpPr>
            <a:stCxn id="891" idx="5"/>
            <a:endCxn id="890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06" name="Google Shape;906;p44"/>
          <p:cNvCxnSpPr>
            <a:stCxn id="890" idx="5"/>
            <a:endCxn id="895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07" name="Google Shape;907;p44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908" name="Google Shape;908;p44"/>
          <p:cNvCxnSpPr>
            <a:stCxn id="907" idx="4"/>
            <a:endCxn id="895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09" name="Google Shape;909;p44"/>
          <p:cNvCxnSpPr>
            <a:stCxn id="907" idx="3"/>
            <a:endCxn id="889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0" name="Google Shape;910;p44"/>
          <p:cNvCxnSpPr>
            <a:stCxn id="892" idx="4"/>
            <a:endCxn id="890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1" name="Google Shape;911;p44"/>
          <p:cNvCxnSpPr>
            <a:stCxn id="893" idx="3"/>
            <a:endCxn id="890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2" name="Google Shape;912;p44"/>
          <p:cNvCxnSpPr>
            <a:stCxn id="896" idx="2"/>
            <a:endCxn id="890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3" name="Google Shape;913;p44"/>
          <p:cNvCxnSpPr>
            <a:stCxn id="897" idx="5"/>
            <a:endCxn id="907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4" name="Google Shape;914;p44"/>
          <p:cNvCxnSpPr>
            <a:stCxn id="900" idx="4"/>
            <a:endCxn id="907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5" name="Google Shape;915;p44"/>
          <p:cNvCxnSpPr>
            <a:stCxn id="899" idx="3"/>
            <a:endCxn id="907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16" name="Google Shape;916;p44"/>
          <p:cNvCxnSpPr>
            <a:stCxn id="898" idx="2"/>
            <a:endCxn id="907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17" name="Google Shape;917;p44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918" name="Google Shape;918;p44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919" name="Google Shape;919;p44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920" name="Google Shape;920;p44"/>
          <p:cNvCxnSpPr>
            <a:stCxn id="917" idx="0"/>
            <a:endCxn id="894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1" name="Google Shape;921;p44"/>
          <p:cNvCxnSpPr>
            <a:stCxn id="917" idx="7"/>
            <a:endCxn id="889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2" name="Google Shape;922;p44"/>
          <p:cNvCxnSpPr>
            <a:stCxn id="901" idx="0"/>
            <a:endCxn id="889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3" name="Google Shape;923;p44"/>
          <p:cNvCxnSpPr>
            <a:stCxn id="901" idx="0"/>
            <a:endCxn id="895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4" name="Google Shape;924;p44"/>
          <p:cNvCxnSpPr>
            <a:stCxn id="918" idx="0"/>
            <a:endCxn id="889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5" name="Google Shape;925;p44"/>
          <p:cNvCxnSpPr>
            <a:stCxn id="918" idx="0"/>
            <a:endCxn id="895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6" name="Google Shape;926;p44"/>
          <p:cNvCxnSpPr>
            <a:stCxn id="902" idx="0"/>
            <a:endCxn id="895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27" name="Google Shape;927;p44"/>
          <p:cNvCxnSpPr>
            <a:stCxn id="919" idx="2"/>
            <a:endCxn id="895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28" name="Google Shape;928;p44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cxnSp>
        <p:nvCxnSpPr>
          <p:cNvPr id="929" name="Google Shape;929;p44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30630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4" name="Google Shape;934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6473" y="0"/>
            <a:ext cx="6479721" cy="6621613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p4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687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Google Shape;94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0221" y="1129966"/>
            <a:ext cx="7338758" cy="4609098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4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7619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47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7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948" name="Google Shape;948;p47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949" name="Google Shape;949;p47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950" name="Google Shape;950;p4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951" name="Google Shape;951;p47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952" name="Google Shape;952;p47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7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954" name="Google Shape;954;p47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955" name="Google Shape;955;p47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6" name="Google Shape;956;p47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957" name="Google Shape;957;p47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958" name="Google Shape;958;p47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959" name="Google Shape;959;p4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960" name="Google Shape;960;p47"/>
          <p:cNvCxnSpPr>
            <a:stCxn id="947" idx="4"/>
            <a:endCxn id="946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1" name="Google Shape;961;p47"/>
          <p:cNvCxnSpPr>
            <a:stCxn id="951" idx="7"/>
            <a:endCxn id="947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2" name="Google Shape;962;p47"/>
          <p:cNvCxnSpPr>
            <a:stCxn id="948" idx="5"/>
            <a:endCxn id="947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3" name="Google Shape;963;p47"/>
          <p:cNvCxnSpPr>
            <a:stCxn id="947" idx="5"/>
            <a:endCxn id="952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64" name="Google Shape;964;p47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965" name="Google Shape;965;p47"/>
          <p:cNvCxnSpPr>
            <a:stCxn id="964" idx="4"/>
            <a:endCxn id="952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6" name="Google Shape;966;p47"/>
          <p:cNvCxnSpPr>
            <a:stCxn id="964" idx="3"/>
            <a:endCxn id="946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7" name="Google Shape;967;p47"/>
          <p:cNvCxnSpPr>
            <a:stCxn id="949" idx="4"/>
            <a:endCxn id="947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8" name="Google Shape;968;p47"/>
          <p:cNvCxnSpPr>
            <a:stCxn id="950" idx="3"/>
            <a:endCxn id="947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69" name="Google Shape;969;p47"/>
          <p:cNvCxnSpPr>
            <a:stCxn id="953" idx="2"/>
            <a:endCxn id="947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0" name="Google Shape;970;p47"/>
          <p:cNvCxnSpPr>
            <a:stCxn id="954" idx="5"/>
            <a:endCxn id="964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1" name="Google Shape;971;p47"/>
          <p:cNvCxnSpPr>
            <a:stCxn id="957" idx="4"/>
            <a:endCxn id="964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2" name="Google Shape;972;p47"/>
          <p:cNvCxnSpPr>
            <a:stCxn id="956" idx="3"/>
            <a:endCxn id="964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3" name="Google Shape;973;p47"/>
          <p:cNvCxnSpPr>
            <a:stCxn id="955" idx="2"/>
            <a:endCxn id="964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74" name="Google Shape;974;p47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975" name="Google Shape;975;p47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976" name="Google Shape;976;p47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977" name="Google Shape;977;p47"/>
          <p:cNvCxnSpPr>
            <a:stCxn id="974" idx="0"/>
            <a:endCxn id="951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8" name="Google Shape;978;p47"/>
          <p:cNvCxnSpPr>
            <a:stCxn id="974" idx="7"/>
            <a:endCxn id="946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79" name="Google Shape;979;p47"/>
          <p:cNvCxnSpPr>
            <a:stCxn id="958" idx="0"/>
            <a:endCxn id="946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80" name="Google Shape;980;p47"/>
          <p:cNvCxnSpPr>
            <a:stCxn id="958" idx="0"/>
            <a:endCxn id="952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81" name="Google Shape;981;p47"/>
          <p:cNvCxnSpPr>
            <a:stCxn id="975" idx="0"/>
            <a:endCxn id="946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82" name="Google Shape;982;p47"/>
          <p:cNvCxnSpPr>
            <a:stCxn id="975" idx="0"/>
            <a:endCxn id="952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83" name="Google Shape;983;p47"/>
          <p:cNvCxnSpPr>
            <a:stCxn id="959" idx="0"/>
            <a:endCxn id="952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984" name="Google Shape;984;p47"/>
          <p:cNvCxnSpPr>
            <a:stCxn id="976" idx="2"/>
            <a:endCxn id="952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85" name="Google Shape;985;p4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cxnSp>
        <p:nvCxnSpPr>
          <p:cNvPr id="986" name="Google Shape;986;p47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381758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8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8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993" name="Google Shape;993;p48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994" name="Google Shape;994;p48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995" name="Google Shape;995;p48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996" name="Google Shape;996;p4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997" name="Google Shape;997;p48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48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999" name="Google Shape;999;p48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1000" name="Google Shape;1000;p48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48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1002" name="Google Shape;1002;p48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1003" name="Google Shape;1003;p48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1004" name="Google Shape;1004;p48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1005" name="Google Shape;1005;p48"/>
          <p:cNvCxnSpPr>
            <a:stCxn id="992" idx="4"/>
            <a:endCxn id="991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06" name="Google Shape;1006;p48"/>
          <p:cNvCxnSpPr>
            <a:stCxn id="996" idx="7"/>
            <a:endCxn id="992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07" name="Google Shape;1007;p48"/>
          <p:cNvCxnSpPr>
            <a:stCxn id="993" idx="5"/>
            <a:endCxn id="992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08" name="Google Shape;1008;p48"/>
          <p:cNvCxnSpPr>
            <a:stCxn id="992" idx="5"/>
            <a:endCxn id="997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009" name="Google Shape;1009;p48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1010" name="Google Shape;1010;p48"/>
          <p:cNvCxnSpPr>
            <a:stCxn id="1009" idx="4"/>
            <a:endCxn id="997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1" name="Google Shape;1011;p48"/>
          <p:cNvCxnSpPr>
            <a:stCxn id="1009" idx="3"/>
            <a:endCxn id="991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2" name="Google Shape;1012;p48"/>
          <p:cNvCxnSpPr>
            <a:stCxn id="994" idx="4"/>
            <a:endCxn id="992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3" name="Google Shape;1013;p48"/>
          <p:cNvCxnSpPr>
            <a:stCxn id="995" idx="3"/>
            <a:endCxn id="992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4" name="Google Shape;1014;p48"/>
          <p:cNvCxnSpPr>
            <a:stCxn id="998" idx="2"/>
            <a:endCxn id="992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5" name="Google Shape;1015;p48"/>
          <p:cNvCxnSpPr>
            <a:stCxn id="999" idx="5"/>
            <a:endCxn id="1009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6" name="Google Shape;1016;p48"/>
          <p:cNvCxnSpPr>
            <a:stCxn id="1002" idx="4"/>
            <a:endCxn id="1009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7" name="Google Shape;1017;p48"/>
          <p:cNvCxnSpPr>
            <a:stCxn id="1001" idx="3"/>
            <a:endCxn id="1009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18" name="Google Shape;1018;p48"/>
          <p:cNvCxnSpPr>
            <a:stCxn id="1000" idx="2"/>
            <a:endCxn id="1009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019" name="Google Shape;1019;p48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1020" name="Google Shape;1020;p48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1021" name="Google Shape;1021;p48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1022" name="Google Shape;1022;p48"/>
          <p:cNvCxnSpPr>
            <a:stCxn id="1019" idx="0"/>
            <a:endCxn id="996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3" name="Google Shape;1023;p48"/>
          <p:cNvCxnSpPr>
            <a:stCxn id="1019" idx="7"/>
            <a:endCxn id="991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4" name="Google Shape;1024;p48"/>
          <p:cNvCxnSpPr>
            <a:stCxn id="1003" idx="0"/>
            <a:endCxn id="991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5" name="Google Shape;1025;p48"/>
          <p:cNvCxnSpPr>
            <a:stCxn id="1003" idx="0"/>
            <a:endCxn id="997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6" name="Google Shape;1026;p48"/>
          <p:cNvCxnSpPr>
            <a:stCxn id="1020" idx="0"/>
            <a:endCxn id="991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7" name="Google Shape;1027;p48"/>
          <p:cNvCxnSpPr>
            <a:stCxn id="1020" idx="0"/>
            <a:endCxn id="997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8" name="Google Shape;1028;p48"/>
          <p:cNvCxnSpPr>
            <a:stCxn id="1004" idx="0"/>
            <a:endCxn id="997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029" name="Google Shape;1029;p48"/>
          <p:cNvCxnSpPr>
            <a:stCxn id="1021" idx="2"/>
            <a:endCxn id="997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030" name="Google Shape;1030;p4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cxnSp>
        <p:nvCxnSpPr>
          <p:cNvPr id="1031" name="Google Shape;1031;p48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89243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2717" y="1509164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"/>
          <p:cNvSpPr txBox="1">
            <a:spLocks noGrp="1"/>
          </p:cNvSpPr>
          <p:nvPr>
            <p:ph type="title"/>
          </p:nvPr>
        </p:nvSpPr>
        <p:spPr>
          <a:xfrm>
            <a:off x="337100" y="26436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Simple Prediction Model (KNN)</a:t>
            </a:r>
            <a:endParaRPr/>
          </a:p>
        </p:txBody>
      </p:sp>
      <p:sp>
        <p:nvSpPr>
          <p:cNvPr id="204" name="Google Shape;204;p4"/>
          <p:cNvSpPr txBox="1">
            <a:spLocks noGrp="1"/>
          </p:cNvSpPr>
          <p:nvPr>
            <p:ph type="sldNum" idx="12"/>
          </p:nvPr>
        </p:nvSpPr>
        <p:spPr>
          <a:xfrm>
            <a:off x="8558066" y="637888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05" name="Google Shape;205;p4"/>
          <p:cNvSpPr txBox="1"/>
          <p:nvPr/>
        </p:nvSpPr>
        <p:spPr>
          <a:xfrm>
            <a:off x="7140170" y="637888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p4"/>
          <p:cNvGrpSpPr/>
          <p:nvPr/>
        </p:nvGrpSpPr>
        <p:grpSpPr>
          <a:xfrm>
            <a:off x="7415886" y="1996406"/>
            <a:ext cx="4571159" cy="3559483"/>
            <a:chOff x="7428078" y="1948576"/>
            <a:chExt cx="4571159" cy="3559483"/>
          </a:xfrm>
        </p:grpSpPr>
        <p:sp>
          <p:nvSpPr>
            <p:cNvPr id="207" name="Google Shape;207;p4"/>
            <p:cNvSpPr txBox="1"/>
            <p:nvPr/>
          </p:nvSpPr>
          <p:spPr>
            <a:xfrm>
              <a:off x="9472486" y="1948576"/>
              <a:ext cx="2526751" cy="9661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173" t="-3164" b="-632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grpSp>
          <p:nvGrpSpPr>
            <p:cNvPr id="208" name="Google Shape;208;p4"/>
            <p:cNvGrpSpPr/>
            <p:nvPr/>
          </p:nvGrpSpPr>
          <p:grpSpPr>
            <a:xfrm>
              <a:off x="7428078" y="2018942"/>
              <a:ext cx="573106" cy="3489117"/>
              <a:chOff x="7428078" y="2018942"/>
              <a:chExt cx="573106" cy="3489117"/>
            </a:xfrm>
          </p:grpSpPr>
          <p:sp>
            <p:nvSpPr>
              <p:cNvPr id="209" name="Google Shape;209;p4"/>
              <p:cNvSpPr/>
              <p:nvPr/>
            </p:nvSpPr>
            <p:spPr>
              <a:xfrm>
                <a:off x="7628351" y="5035463"/>
                <a:ext cx="114130" cy="109728"/>
              </a:xfrm>
              <a:prstGeom prst="ellipse">
                <a:avLst/>
              </a:prstGeom>
              <a:solidFill>
                <a:srgbClr val="C00000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7428078" y="2018942"/>
                <a:ext cx="573106" cy="3489117"/>
                <a:chOff x="7428078" y="2131956"/>
                <a:chExt cx="573106" cy="3489117"/>
              </a:xfrm>
            </p:grpSpPr>
            <p:sp>
              <p:nvSpPr>
                <p:cNvPr id="211" name="Google Shape;211;p4"/>
                <p:cNvSpPr txBox="1"/>
                <p:nvPr/>
              </p:nvSpPr>
              <p:spPr>
                <a:xfrm>
                  <a:off x="7428078" y="5130874"/>
                  <a:ext cx="573106" cy="490199"/>
                </a:xfrm>
                <a:prstGeom prst="rect">
                  <a:avLst/>
                </a:prstGeom>
                <a:blipFill rotWithShape="1">
                  <a:blip r:embed="rId5">
                    <a:alphaModFix/>
                  </a:blip>
                  <a:stretch>
                    <a:fillRect b="-6172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7665929" y="2131956"/>
                  <a:ext cx="50104" cy="3006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04" h="3006247" extrusionOk="0">
                      <a:moveTo>
                        <a:pt x="37578" y="3006247"/>
                      </a:moveTo>
                      <a:cubicBezTo>
                        <a:pt x="41753" y="2275562"/>
                        <a:pt x="50104" y="1544889"/>
                        <a:pt x="50104" y="814192"/>
                      </a:cubicBezTo>
                      <a:cubicBezTo>
                        <a:pt x="50104" y="792902"/>
                        <a:pt x="40219" y="772688"/>
                        <a:pt x="37578" y="751562"/>
                      </a:cubicBezTo>
                      <a:cubicBezTo>
                        <a:pt x="31858" y="705800"/>
                        <a:pt x="29880" y="659641"/>
                        <a:pt x="25052" y="613776"/>
                      </a:cubicBezTo>
                      <a:cubicBezTo>
                        <a:pt x="21528" y="580298"/>
                        <a:pt x="16701" y="546971"/>
                        <a:pt x="12526" y="513568"/>
                      </a:cubicBezTo>
                      <a:cubicBezTo>
                        <a:pt x="8351" y="396658"/>
                        <a:pt x="0" y="279823"/>
                        <a:pt x="0" y="162839"/>
                      </a:cubicBezTo>
                      <a:cubicBezTo>
                        <a:pt x="0" y="145624"/>
                        <a:pt x="11206" y="129900"/>
                        <a:pt x="12526" y="112735"/>
                      </a:cubicBezTo>
                      <a:cubicBezTo>
                        <a:pt x="15408" y="75267"/>
                        <a:pt x="12526" y="37578"/>
                        <a:pt x="12526" y="0"/>
                      </a:cubicBezTo>
                    </a:path>
                  </a:pathLst>
                </a:custGeom>
                <a:solidFill>
                  <a:srgbClr val="F9F9F9"/>
                </a:soli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chemeClr val="dk1">
                      <a:alpha val="34901"/>
                    </a:scheme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13" name="Google Shape;213;p4"/>
          <p:cNvGrpSpPr/>
          <p:nvPr/>
        </p:nvGrpSpPr>
        <p:grpSpPr>
          <a:xfrm>
            <a:off x="7206836" y="3461251"/>
            <a:ext cx="3908903" cy="1374497"/>
            <a:chOff x="7219028" y="3413421"/>
            <a:chExt cx="3908903" cy="1374497"/>
          </a:xfrm>
        </p:grpSpPr>
        <p:sp>
          <p:nvSpPr>
            <p:cNvPr id="214" name="Google Shape;214;p4"/>
            <p:cNvSpPr/>
            <p:nvPr/>
          </p:nvSpPr>
          <p:spPr>
            <a:xfrm>
              <a:off x="7628351" y="3532484"/>
              <a:ext cx="200417" cy="2217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4"/>
            <p:cNvSpPr txBox="1"/>
            <p:nvPr/>
          </p:nvSpPr>
          <p:spPr>
            <a:xfrm>
              <a:off x="9473183" y="4397170"/>
              <a:ext cx="1654748" cy="390748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951" t="-6249" b="-2031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219028" y="3413421"/>
              <a:ext cx="462755" cy="39074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562" r="-14471" b="-312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5495723" y="2747596"/>
            <a:ext cx="6060089" cy="1430651"/>
            <a:chOff x="5507915" y="2699766"/>
            <a:chExt cx="6060089" cy="1430651"/>
          </a:xfrm>
        </p:grpSpPr>
        <p:grpSp>
          <p:nvGrpSpPr>
            <p:cNvPr id="218" name="Google Shape;218;p4"/>
            <p:cNvGrpSpPr/>
            <p:nvPr/>
          </p:nvGrpSpPr>
          <p:grpSpPr>
            <a:xfrm>
              <a:off x="6601216" y="2699766"/>
              <a:ext cx="4966788" cy="1221745"/>
              <a:chOff x="6601216" y="2781958"/>
              <a:chExt cx="4966788" cy="1221745"/>
            </a:xfrm>
          </p:grpSpPr>
          <p:cxnSp>
            <p:nvCxnSpPr>
              <p:cNvPr id="219" name="Google Shape;219;p4"/>
              <p:cNvCxnSpPr/>
              <p:nvPr/>
            </p:nvCxnSpPr>
            <p:spPr>
              <a:xfrm rot="10800000">
                <a:off x="6601216" y="3167669"/>
                <a:ext cx="111412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20" name="Google Shape;220;p4"/>
              <p:cNvCxnSpPr/>
              <p:nvPr/>
            </p:nvCxnSpPr>
            <p:spPr>
              <a:xfrm>
                <a:off x="7742481" y="3750554"/>
                <a:ext cx="474593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21" name="Google Shape;221;p4"/>
              <p:cNvSpPr txBox="1"/>
              <p:nvPr/>
            </p:nvSpPr>
            <p:spPr>
              <a:xfrm>
                <a:off x="9472486" y="2781958"/>
                <a:ext cx="2095518" cy="1221745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l="-2615" t="-2999" r="-29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</p:grpSp>
        <p:cxnSp>
          <p:nvCxnSpPr>
            <p:cNvPr id="222" name="Google Shape;222;p4"/>
            <p:cNvCxnSpPr/>
            <p:nvPr/>
          </p:nvCxnSpPr>
          <p:spPr>
            <a:xfrm rot="10800000">
              <a:off x="5507915" y="4130417"/>
              <a:ext cx="2181913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23" name="Google Shape;223;p4"/>
          <p:cNvGrpSpPr/>
          <p:nvPr/>
        </p:nvGrpSpPr>
        <p:grpSpPr>
          <a:xfrm>
            <a:off x="7784887" y="3139592"/>
            <a:ext cx="3898431" cy="1831009"/>
            <a:chOff x="7797079" y="3091762"/>
            <a:chExt cx="3898431" cy="1831009"/>
          </a:xfrm>
        </p:grpSpPr>
        <p:grpSp>
          <p:nvGrpSpPr>
            <p:cNvPr id="224" name="Google Shape;224;p4"/>
            <p:cNvGrpSpPr/>
            <p:nvPr/>
          </p:nvGrpSpPr>
          <p:grpSpPr>
            <a:xfrm>
              <a:off x="8104340" y="3424027"/>
              <a:ext cx="3591170" cy="1498744"/>
              <a:chOff x="8104340" y="3424027"/>
              <a:chExt cx="3591170" cy="1498744"/>
            </a:xfrm>
          </p:grpSpPr>
          <p:sp>
            <p:nvSpPr>
              <p:cNvPr id="225" name="Google Shape;225;p4"/>
              <p:cNvSpPr/>
              <p:nvPr/>
            </p:nvSpPr>
            <p:spPr>
              <a:xfrm>
                <a:off x="8104340" y="3494418"/>
                <a:ext cx="375781" cy="426229"/>
              </a:xfrm>
              <a:custGeom>
                <a:avLst/>
                <a:gdLst/>
                <a:ahLst/>
                <a:cxnLst/>
                <a:rect l="l" t="t" r="r" b="b"/>
                <a:pathLst>
                  <a:path w="375781" h="426229" extrusionOk="0">
                    <a:moveTo>
                      <a:pt x="162838" y="344"/>
                    </a:moveTo>
                    <a:cubicBezTo>
                      <a:pt x="135698" y="-3831"/>
                      <a:pt x="37235" y="31153"/>
                      <a:pt x="25052" y="37922"/>
                    </a:cubicBezTo>
                    <a:cubicBezTo>
                      <a:pt x="11892" y="45233"/>
                      <a:pt x="8351" y="62974"/>
                      <a:pt x="0" y="75500"/>
                    </a:cubicBezTo>
                    <a:cubicBezTo>
                      <a:pt x="5272" y="149302"/>
                      <a:pt x="-5841" y="244024"/>
                      <a:pt x="37578" y="313494"/>
                    </a:cubicBezTo>
                    <a:cubicBezTo>
                      <a:pt x="46967" y="328516"/>
                      <a:pt x="63815" y="337463"/>
                      <a:pt x="75156" y="351072"/>
                    </a:cubicBezTo>
                    <a:cubicBezTo>
                      <a:pt x="84794" y="362637"/>
                      <a:pt x="88453" y="379245"/>
                      <a:pt x="100208" y="388650"/>
                    </a:cubicBezTo>
                    <a:cubicBezTo>
                      <a:pt x="110518" y="396898"/>
                      <a:pt x="125650" y="395976"/>
                      <a:pt x="137786" y="401177"/>
                    </a:cubicBezTo>
                    <a:cubicBezTo>
                      <a:pt x="154949" y="408533"/>
                      <a:pt x="171189" y="417878"/>
                      <a:pt x="187890" y="426229"/>
                    </a:cubicBezTo>
                    <a:cubicBezTo>
                      <a:pt x="223998" y="421716"/>
                      <a:pt x="303824" y="423029"/>
                      <a:pt x="338202" y="388650"/>
                    </a:cubicBezTo>
                    <a:cubicBezTo>
                      <a:pt x="347538" y="379314"/>
                      <a:pt x="344823" y="362882"/>
                      <a:pt x="350728" y="351072"/>
                    </a:cubicBezTo>
                    <a:cubicBezTo>
                      <a:pt x="357461" y="337607"/>
                      <a:pt x="367430" y="326020"/>
                      <a:pt x="375781" y="313494"/>
                    </a:cubicBezTo>
                    <a:cubicBezTo>
                      <a:pt x="371606" y="284267"/>
                      <a:pt x="376459" y="252219"/>
                      <a:pt x="363255" y="225812"/>
                    </a:cubicBezTo>
                    <a:cubicBezTo>
                      <a:pt x="337190" y="173683"/>
                      <a:pt x="287949" y="163033"/>
                      <a:pt x="250520" y="125604"/>
                    </a:cubicBezTo>
                    <a:cubicBezTo>
                      <a:pt x="167013" y="42097"/>
                      <a:pt x="288098" y="129779"/>
                      <a:pt x="187890" y="62974"/>
                    </a:cubicBezTo>
                    <a:cubicBezTo>
                      <a:pt x="174044" y="21435"/>
                      <a:pt x="189978" y="4519"/>
                      <a:pt x="162838" y="344"/>
                    </a:cubicBezTo>
                    <a:close/>
                  </a:path>
                </a:pathLst>
              </a:custGeom>
              <a:noFill/>
              <a:ln w="222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 txBox="1"/>
              <p:nvPr/>
            </p:nvSpPr>
            <p:spPr>
              <a:xfrm>
                <a:off x="9473183" y="3424027"/>
                <a:ext cx="2222327" cy="1498744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l="-219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</p:grpSp>
        <p:sp>
          <p:nvSpPr>
            <p:cNvPr id="227" name="Google Shape;227;p4"/>
            <p:cNvSpPr txBox="1"/>
            <p:nvPr/>
          </p:nvSpPr>
          <p:spPr>
            <a:xfrm>
              <a:off x="7797079" y="3091762"/>
              <a:ext cx="983667" cy="390748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-937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grpSp>
        <p:nvGrpSpPr>
          <p:cNvPr id="228" name="Google Shape;228;p4"/>
          <p:cNvGrpSpPr/>
          <p:nvPr/>
        </p:nvGrpSpPr>
        <p:grpSpPr>
          <a:xfrm>
            <a:off x="4267198" y="2214889"/>
            <a:ext cx="4290868" cy="2807420"/>
            <a:chOff x="4267198" y="2214889"/>
            <a:chExt cx="4290868" cy="2807420"/>
          </a:xfrm>
        </p:grpSpPr>
        <p:cxnSp>
          <p:nvCxnSpPr>
            <p:cNvPr id="229" name="Google Shape;229;p4"/>
            <p:cNvCxnSpPr/>
            <p:nvPr/>
          </p:nvCxnSpPr>
          <p:spPr>
            <a:xfrm>
              <a:off x="7703144" y="2214889"/>
              <a:ext cx="854922" cy="3017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0" name="Google Shape;230;p4"/>
            <p:cNvCxnSpPr/>
            <p:nvPr/>
          </p:nvCxnSpPr>
          <p:spPr>
            <a:xfrm flipH="1">
              <a:off x="5301574" y="3433868"/>
              <a:ext cx="2401570" cy="9728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1" name="Google Shape;231;p4"/>
            <p:cNvCxnSpPr/>
            <p:nvPr/>
          </p:nvCxnSpPr>
          <p:spPr>
            <a:xfrm rot="10800000">
              <a:off x="4610911" y="4026845"/>
              <a:ext cx="3042826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2" name="Google Shape;232;p4"/>
            <p:cNvCxnSpPr/>
            <p:nvPr/>
          </p:nvCxnSpPr>
          <p:spPr>
            <a:xfrm rot="10800000">
              <a:off x="4270443" y="4480800"/>
              <a:ext cx="3432701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33" name="Google Shape;233;p4"/>
            <p:cNvCxnSpPr/>
            <p:nvPr/>
          </p:nvCxnSpPr>
          <p:spPr>
            <a:xfrm rot="10800000">
              <a:off x="4267198" y="5022309"/>
              <a:ext cx="3432701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509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9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37" name="Google Shape;1037;p4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pic>
        <p:nvPicPr>
          <p:cNvPr id="1038" name="Google Shape;103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2938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Google Shape;104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50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45" name="Google Shape;1045;p5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264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5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51" name="Google Shape;1051;p5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pic>
        <p:nvPicPr>
          <p:cNvPr id="1052" name="Google Shape;105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7403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Linear models: 20 data points per line 2000 simulations</a:t>
            </a:r>
            <a:endParaRPr/>
          </a:p>
        </p:txBody>
      </p:sp>
      <p:sp>
        <p:nvSpPr>
          <p:cNvPr id="1058" name="Google Shape;1058;p5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pic>
        <p:nvPicPr>
          <p:cNvPr id="1059" name="Google Shape;105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12839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3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65" name="Google Shape;1065;p5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pic>
        <p:nvPicPr>
          <p:cNvPr id="1066" name="Google Shape;106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16002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416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54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72" name="Google Shape;1072;p54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pic>
        <p:nvPicPr>
          <p:cNvPr id="1073" name="Google Shape;107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16002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068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55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79" name="Google Shape;1079;p5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pic>
        <p:nvPicPr>
          <p:cNvPr id="1080" name="Google Shape;1080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2800" y="1600200"/>
            <a:ext cx="54864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246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56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800"/>
              <a:buFont typeface="Karla"/>
              <a:buNone/>
            </a:pPr>
            <a:r>
              <a:rPr lang="en-US" sz="2800"/>
              <a:t>Poly 10 degree models : 20 data points per line 2000 simulations</a:t>
            </a:r>
            <a:endParaRPr/>
          </a:p>
        </p:txBody>
      </p:sp>
      <p:sp>
        <p:nvSpPr>
          <p:cNvPr id="1086" name="Google Shape;1086;p5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  <p:pic>
        <p:nvPicPr>
          <p:cNvPr id="1087" name="Google Shape;1087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1143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2623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57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Bias vs Variance</a:t>
            </a:r>
            <a:endParaRPr/>
          </a:p>
        </p:txBody>
      </p:sp>
      <p:sp>
        <p:nvSpPr>
          <p:cNvPr id="1093" name="Google Shape;1093;p57"/>
          <p:cNvSpPr txBox="1">
            <a:spLocks noGrp="1"/>
          </p:cNvSpPr>
          <p:nvPr>
            <p:ph type="body" idx="1"/>
          </p:nvPr>
        </p:nvSpPr>
        <p:spPr>
          <a:xfrm>
            <a:off x="833415" y="983807"/>
            <a:ext cx="10327008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 b="1"/>
              <a:t>Left</a:t>
            </a:r>
            <a:r>
              <a:rPr lang="en-US" sz="2400"/>
              <a:t>: 2000 best fit straight lines, each fitted on a different 20 point training set. </a:t>
            </a: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 b="1"/>
              <a:t>Right</a:t>
            </a:r>
            <a:r>
              <a:rPr lang="en-US" sz="2400"/>
              <a:t>: Best-fit models using degree 10 polynomial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</p:txBody>
      </p:sp>
      <p:sp>
        <p:nvSpPr>
          <p:cNvPr id="1094" name="Google Shape;1094;p5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  <p:pic>
        <p:nvPicPr>
          <p:cNvPr id="1095" name="Google Shape;109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59000"/>
            <a:ext cx="6858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2835" y="215900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8486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58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Regularization: An Overview</a:t>
            </a:r>
            <a:endParaRPr/>
          </a:p>
        </p:txBody>
      </p:sp>
      <p:sp>
        <p:nvSpPr>
          <p:cNvPr id="1102" name="Google Shape;1102;p58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944" t="-2303" r="-1534" b="-10922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1103" name="Google Shape;1103;p5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pic>
        <p:nvPicPr>
          <p:cNvPr id="1104" name="Google Shape;110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2859" y="2812538"/>
            <a:ext cx="4148119" cy="404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83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38"/>
            <a:ext cx="6858002" cy="457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5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Simple Prediction Model</a:t>
            </a:r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41" name="Google Shape;241;p5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655958" y="921765"/>
            <a:ext cx="3554050" cy="46166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2743" t="-10524" b="-289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01506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9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LASSO Regression</a:t>
            </a:r>
            <a:endParaRPr/>
          </a:p>
        </p:txBody>
      </p:sp>
      <p:sp>
        <p:nvSpPr>
          <p:cNvPr id="1110" name="Google Shape;1110;p59"/>
          <p:cNvSpPr txBox="1">
            <a:spLocks noGrp="1"/>
          </p:cNvSpPr>
          <p:nvPr>
            <p:ph type="body" idx="1"/>
          </p:nvPr>
        </p:nvSpPr>
        <p:spPr>
          <a:xfrm>
            <a:off x="833414" y="1177758"/>
            <a:ext cx="10644711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/>
              <a:t>Since we wish to discourage extreme values in model parameter, we need to choose a regularization term that penalizes parameter magnitudes. For our loss function, we will again use MSE.</a:t>
            </a:r>
            <a:endParaRPr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/>
              <a:t>Together our regularized loss function is:</a:t>
            </a:r>
            <a:endParaRPr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/>
              <a:t>Note that              is the </a:t>
            </a:r>
            <a:r>
              <a:rPr lang="en-US" sz="2400" b="1" i="1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400" b="1" baseline="-25000"/>
              <a:t>1 </a:t>
            </a:r>
            <a:r>
              <a:rPr lang="en-US" sz="2400"/>
              <a:t>norm of the vector </a:t>
            </a:r>
            <a:r>
              <a:rPr lang="en-US" sz="2400" b="1" i="1"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endParaRPr sz="2400"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16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</p:txBody>
      </p:sp>
      <p:sp>
        <p:nvSpPr>
          <p:cNvPr id="1111" name="Google Shape;1111;p59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  <p:pic>
        <p:nvPicPr>
          <p:cNvPr id="1112" name="Google Shape;111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8303" y="3071469"/>
            <a:ext cx="6716629" cy="1066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2447" y="4160785"/>
            <a:ext cx="711700" cy="72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0542" y="4987216"/>
            <a:ext cx="2412152" cy="11590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251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60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Ridge Regression</a:t>
            </a:r>
            <a:endParaRPr/>
          </a:p>
        </p:txBody>
      </p:sp>
      <p:sp>
        <p:nvSpPr>
          <p:cNvPr id="1120" name="Google Shape;1120;p60"/>
          <p:cNvSpPr txBox="1">
            <a:spLocks noGrp="1"/>
          </p:cNvSpPr>
          <p:nvPr>
            <p:ph type="body" idx="1"/>
          </p:nvPr>
        </p:nvSpPr>
        <p:spPr>
          <a:xfrm>
            <a:off x="833415" y="1177758"/>
            <a:ext cx="10632680" cy="2111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/>
              <a:t>Alternatively, we can choose a regularization term that penalizes the squares of the parameter magnitudes. Then, our regularized loss function is: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r>
              <a:rPr lang="en-US" sz="2400"/>
              <a:t>Note that               is the </a:t>
            </a:r>
            <a:r>
              <a:rPr lang="en-US" sz="2400" b="1" i="1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400" b="1" baseline="-25000"/>
              <a:t>2 </a:t>
            </a:r>
            <a:r>
              <a:rPr lang="en-US" sz="2400"/>
              <a:t>norm of the vector </a:t>
            </a:r>
            <a:r>
              <a:rPr lang="en-US" sz="2400" b="1" i="1">
                <a:latin typeface="Noto Sans Symbols"/>
                <a:ea typeface="Noto Sans Symbols"/>
                <a:cs typeface="Noto Sans Symbols"/>
                <a:sym typeface="Noto Sans Symbols"/>
              </a:rPr>
              <a:t>β</a:t>
            </a:r>
            <a:endParaRPr/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 b="1" i="1">
              <a:latin typeface="Noto Sans Symbols"/>
              <a:ea typeface="Noto Sans Symbols"/>
              <a:cs typeface="Noto Sans Symbols"/>
              <a:sym typeface="Noto Sans Symbols"/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</a:pPr>
            <a:endParaRPr sz="2400"/>
          </a:p>
        </p:txBody>
      </p:sp>
      <p:sp>
        <p:nvSpPr>
          <p:cNvPr id="1121" name="Google Shape;1121;p60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pic>
        <p:nvPicPr>
          <p:cNvPr id="1122" name="Google Shape;1122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165" y="2242626"/>
            <a:ext cx="6731669" cy="1142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1414" y="3553264"/>
            <a:ext cx="813758" cy="716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1952" y="4626818"/>
            <a:ext cx="2181058" cy="1131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0342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" name="Google Shape;1129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406303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0" name="Google Shape;1130;p61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Ridge regularization with </a:t>
            </a:r>
            <a:r>
              <a:rPr lang="en-US" b="1"/>
              <a:t>validation</a:t>
            </a:r>
            <a:r>
              <a:rPr lang="en-US"/>
              <a:t> only: step by step	</a:t>
            </a:r>
            <a:endParaRPr/>
          </a:p>
        </p:txBody>
      </p:sp>
      <p:sp>
        <p:nvSpPr>
          <p:cNvPr id="1131" name="Google Shape;1131;p61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0792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62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Ridge regularization with </a:t>
            </a:r>
            <a:r>
              <a:rPr lang="en-US" b="1"/>
              <a:t>validation</a:t>
            </a:r>
            <a:r>
              <a:rPr lang="en-US"/>
              <a:t> only: step by step	</a:t>
            </a:r>
            <a:endParaRPr/>
          </a:p>
        </p:txBody>
      </p:sp>
      <p:sp>
        <p:nvSpPr>
          <p:cNvPr id="1137" name="Google Shape;1137;p62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  <p:pic>
        <p:nvPicPr>
          <p:cNvPr id="1138" name="Google Shape;113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406303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965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63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Regression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6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Learning</a:t>
            </a:r>
            <a:endParaRPr/>
          </a:p>
        </p:txBody>
      </p:sp>
      <p:sp>
        <p:nvSpPr>
          <p:cNvPr id="1145" name="Google Shape;1145;p63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Uncertainty in model and prediction </a:t>
            </a:r>
            <a:endParaRPr/>
          </a:p>
        </p:txBody>
      </p:sp>
      <p:sp>
        <p:nvSpPr>
          <p:cNvPr id="1146" name="Google Shape;1146;p63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Cross validation </a:t>
            </a:r>
            <a:endParaRPr/>
          </a:p>
        </p:txBody>
      </p:sp>
      <p:sp>
        <p:nvSpPr>
          <p:cNvPr id="1147" name="Google Shape;1147;p63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Overfitting: Variance &amp; Bias</a:t>
            </a:r>
            <a:endParaRPr/>
          </a:p>
        </p:txBody>
      </p:sp>
      <p:sp>
        <p:nvSpPr>
          <p:cNvPr id="1148" name="Google Shape;1148;p63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762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Methods of regularization: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Lasso and Ridge</a:t>
            </a:r>
            <a:endParaRPr/>
          </a:p>
        </p:txBody>
      </p:sp>
      <p:sp>
        <p:nvSpPr>
          <p:cNvPr id="1149" name="Google Shape;1149;p63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Classification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0" name="Google Shape;1150;p63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rgbClr val="FBD4B4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PCA &amp; dimensionality reduction </a:t>
            </a:r>
            <a:endParaRPr/>
          </a:p>
        </p:txBody>
      </p:sp>
      <p:sp>
        <p:nvSpPr>
          <p:cNvPr id="1151" name="Google Shape;1151;p63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Pandas</a:t>
            </a:r>
            <a:endParaRPr/>
          </a:p>
        </p:txBody>
      </p:sp>
      <p:sp>
        <p:nvSpPr>
          <p:cNvPr id="1152" name="Google Shape;1152;p6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Matplotlib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63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Scikit-Learn</a:t>
            </a:r>
            <a:endParaRPr/>
          </a:p>
        </p:txBody>
      </p:sp>
      <p:sp>
        <p:nvSpPr>
          <p:cNvPr id="1154" name="Google Shape;1154;p63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NumPy</a:t>
            </a:r>
            <a:endParaRPr/>
          </a:p>
        </p:txBody>
      </p:sp>
      <p:sp>
        <p:nvSpPr>
          <p:cNvPr id="1155" name="Google Shape;1155;p63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Trees </a:t>
            </a:r>
            <a:endParaRPr/>
          </a:p>
        </p:txBody>
      </p:sp>
      <p:sp>
        <p:nvSpPr>
          <p:cNvPr id="1156" name="Google Shape;1156;p63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Neural Networks </a:t>
            </a:r>
            <a:endParaRPr/>
          </a:p>
        </p:txBody>
      </p:sp>
      <p:cxnSp>
        <p:nvCxnSpPr>
          <p:cNvPr id="1157" name="Google Shape;1157;p63"/>
          <p:cNvCxnSpPr>
            <a:stCxn id="1144" idx="4"/>
            <a:endCxn id="1143" idx="0"/>
          </p:cNvCxnSpPr>
          <p:nvPr/>
        </p:nvCxnSpPr>
        <p:spPr>
          <a:xfrm>
            <a:off x="3438044" y="2258063"/>
            <a:ext cx="643800" cy="8568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58" name="Google Shape;1158;p63"/>
          <p:cNvCxnSpPr>
            <a:stCxn id="1148" idx="7"/>
            <a:endCxn id="1144" idx="2"/>
          </p:cNvCxnSpPr>
          <p:nvPr/>
        </p:nvCxnSpPr>
        <p:spPr>
          <a:xfrm rot="10800000" flipH="1">
            <a:off x="1966879" y="1821262"/>
            <a:ext cx="421200" cy="6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ot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59" name="Google Shape;1159;p63"/>
          <p:cNvCxnSpPr>
            <a:stCxn id="1145" idx="5"/>
            <a:endCxn id="1144" idx="1"/>
          </p:cNvCxnSpPr>
          <p:nvPr/>
        </p:nvCxnSpPr>
        <p:spPr>
          <a:xfrm>
            <a:off x="1947849" y="1275390"/>
            <a:ext cx="747600" cy="2370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0" name="Google Shape;1160;p63"/>
          <p:cNvCxnSpPr>
            <a:stCxn id="1144" idx="5"/>
            <a:endCxn id="1149" idx="1"/>
          </p:cNvCxnSpPr>
          <p:nvPr/>
        </p:nvCxnSpPr>
        <p:spPr>
          <a:xfrm>
            <a:off x="4180533" y="2130104"/>
            <a:ext cx="2600100" cy="1187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61" name="Google Shape;1161;p63"/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rgbClr val="8CB3E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Computing Tools</a:t>
            </a:r>
            <a:endParaRPr/>
          </a:p>
        </p:txBody>
      </p:sp>
      <p:cxnSp>
        <p:nvCxnSpPr>
          <p:cNvPr id="1162" name="Google Shape;1162;p63"/>
          <p:cNvCxnSpPr>
            <a:stCxn id="1161" idx="4"/>
            <a:endCxn id="1149" idx="7"/>
          </p:cNvCxnSpPr>
          <p:nvPr/>
        </p:nvCxnSpPr>
        <p:spPr>
          <a:xfrm flipH="1">
            <a:off x="8366657" y="2488255"/>
            <a:ext cx="618600" cy="829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3" name="Google Shape;1163;p63"/>
          <p:cNvCxnSpPr>
            <a:stCxn id="1161" idx="3"/>
            <a:endCxn id="1143" idx="7"/>
          </p:cNvCxnSpPr>
          <p:nvPr/>
        </p:nvCxnSpPr>
        <p:spPr>
          <a:xfrm flipH="1">
            <a:off x="4875026" y="2327980"/>
            <a:ext cx="3459000" cy="975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4" name="Google Shape;1164;p63"/>
          <p:cNvCxnSpPr>
            <a:stCxn id="1146" idx="4"/>
            <a:endCxn id="1144" idx="0"/>
          </p:cNvCxnSpPr>
          <p:nvPr/>
        </p:nvCxnSpPr>
        <p:spPr>
          <a:xfrm>
            <a:off x="3118948" y="992052"/>
            <a:ext cx="319200" cy="39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5" name="Google Shape;1165;p63"/>
          <p:cNvCxnSpPr>
            <a:stCxn id="1147" idx="3"/>
            <a:endCxn id="1144" idx="7"/>
          </p:cNvCxnSpPr>
          <p:nvPr/>
        </p:nvCxnSpPr>
        <p:spPr>
          <a:xfrm flipH="1">
            <a:off x="4180383" y="935777"/>
            <a:ext cx="86700" cy="576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6" name="Google Shape;1166;p63"/>
          <p:cNvCxnSpPr>
            <a:stCxn id="1150" idx="2"/>
            <a:endCxn id="1144" idx="6"/>
          </p:cNvCxnSpPr>
          <p:nvPr/>
        </p:nvCxnSpPr>
        <p:spPr>
          <a:xfrm flipH="1">
            <a:off x="4488144" y="1672936"/>
            <a:ext cx="353400" cy="148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7" name="Google Shape;1167;p63"/>
          <p:cNvCxnSpPr>
            <a:stCxn id="1151" idx="5"/>
            <a:endCxn id="1161" idx="1"/>
          </p:cNvCxnSpPr>
          <p:nvPr/>
        </p:nvCxnSpPr>
        <p:spPr>
          <a:xfrm>
            <a:off x="8048916" y="969740"/>
            <a:ext cx="285000" cy="584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8" name="Google Shape;1168;p63"/>
          <p:cNvCxnSpPr>
            <a:stCxn id="1154" idx="4"/>
            <a:endCxn id="1161" idx="0"/>
          </p:cNvCxnSpPr>
          <p:nvPr/>
        </p:nvCxnSpPr>
        <p:spPr>
          <a:xfrm flipH="1">
            <a:off x="8985314" y="1064788"/>
            <a:ext cx="95400" cy="329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69" name="Google Shape;1169;p63"/>
          <p:cNvCxnSpPr>
            <a:stCxn id="1153" idx="3"/>
            <a:endCxn id="1161" idx="7"/>
          </p:cNvCxnSpPr>
          <p:nvPr/>
        </p:nvCxnSpPr>
        <p:spPr>
          <a:xfrm flipH="1">
            <a:off x="9636625" y="1136874"/>
            <a:ext cx="519900" cy="417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0" name="Google Shape;1170;p63"/>
          <p:cNvCxnSpPr>
            <a:stCxn id="1152" idx="2"/>
            <a:endCxn id="1161" idx="6"/>
          </p:cNvCxnSpPr>
          <p:nvPr/>
        </p:nvCxnSpPr>
        <p:spPr>
          <a:xfrm rot="10800000">
            <a:off x="9906359" y="1941039"/>
            <a:ext cx="4398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71" name="Google Shape;1171;p63"/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rgbClr val="E5B8B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Linear </a:t>
            </a:r>
            <a:endParaRPr/>
          </a:p>
        </p:txBody>
      </p:sp>
      <p:sp>
        <p:nvSpPr>
          <p:cNvPr id="1172" name="Google Shape;1172;p63"/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rgbClr val="CCC0D9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KNN </a:t>
            </a:r>
            <a:endParaRPr/>
          </a:p>
        </p:txBody>
      </p:sp>
      <p:sp>
        <p:nvSpPr>
          <p:cNvPr id="1173" name="Google Shape;1173;p63"/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rgbClr val="C2D59B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 </a:t>
            </a:r>
            <a:endParaRPr/>
          </a:p>
        </p:txBody>
      </p:sp>
      <p:cxnSp>
        <p:nvCxnSpPr>
          <p:cNvPr id="1174" name="Google Shape;1174;p63"/>
          <p:cNvCxnSpPr>
            <a:stCxn id="1171" idx="0"/>
            <a:endCxn id="1148" idx="4"/>
          </p:cNvCxnSpPr>
          <p:nvPr/>
        </p:nvCxnSpPr>
        <p:spPr>
          <a:xfrm rot="10800000">
            <a:off x="1163909" y="3128997"/>
            <a:ext cx="46200" cy="5976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5" name="Google Shape;1175;p63"/>
          <p:cNvCxnSpPr>
            <a:stCxn id="1171" idx="7"/>
            <a:endCxn id="1143" idx="2"/>
          </p:cNvCxnSpPr>
          <p:nvPr/>
        </p:nvCxnSpPr>
        <p:spPr>
          <a:xfrm rot="10800000" flipH="1">
            <a:off x="1775949" y="3757707"/>
            <a:ext cx="1184400" cy="130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6" name="Google Shape;1176;p63"/>
          <p:cNvCxnSpPr>
            <a:stCxn id="1155" idx="0"/>
            <a:endCxn id="1143" idx="4"/>
          </p:cNvCxnSpPr>
          <p:nvPr/>
        </p:nvCxnSpPr>
        <p:spPr>
          <a:xfrm rot="10800000">
            <a:off x="4081928" y="4400698"/>
            <a:ext cx="300" cy="932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7" name="Google Shape;1177;p63"/>
          <p:cNvCxnSpPr>
            <a:stCxn id="1155" idx="0"/>
            <a:endCxn id="1149" idx="3"/>
          </p:cNvCxnSpPr>
          <p:nvPr/>
        </p:nvCxnSpPr>
        <p:spPr>
          <a:xfrm rot="10800000" flipH="1">
            <a:off x="4082228" y="4226698"/>
            <a:ext cx="2698200" cy="11064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8" name="Google Shape;1178;p63"/>
          <p:cNvCxnSpPr>
            <a:stCxn id="1172" idx="0"/>
            <a:endCxn id="1143" idx="5"/>
          </p:cNvCxnSpPr>
          <p:nvPr/>
        </p:nvCxnSpPr>
        <p:spPr>
          <a:xfrm rot="10800000">
            <a:off x="4874843" y="4212256"/>
            <a:ext cx="948600" cy="10977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79" name="Google Shape;1179;p63"/>
          <p:cNvCxnSpPr>
            <a:stCxn id="1172" idx="0"/>
            <a:endCxn id="1149" idx="3"/>
          </p:cNvCxnSpPr>
          <p:nvPr/>
        </p:nvCxnSpPr>
        <p:spPr>
          <a:xfrm rot="10800000" flipH="1">
            <a:off x="5823443" y="4226656"/>
            <a:ext cx="957000" cy="1083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80" name="Google Shape;1180;p63"/>
          <p:cNvCxnSpPr>
            <a:stCxn id="1156" idx="0"/>
            <a:endCxn id="1149" idx="4"/>
          </p:cNvCxnSpPr>
          <p:nvPr/>
        </p:nvCxnSpPr>
        <p:spPr>
          <a:xfrm rot="10800000">
            <a:off x="7573581" y="4414981"/>
            <a:ext cx="0" cy="8751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181" name="Google Shape;1181;p63"/>
          <p:cNvCxnSpPr>
            <a:stCxn id="1173" idx="2"/>
            <a:endCxn id="1149" idx="6"/>
          </p:cNvCxnSpPr>
          <p:nvPr/>
        </p:nvCxnSpPr>
        <p:spPr>
          <a:xfrm rot="10800000">
            <a:off x="8695168" y="3771973"/>
            <a:ext cx="7473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182" name="Google Shape;1182;p63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/>
          </a:p>
        </p:txBody>
      </p:sp>
      <p:sp>
        <p:nvSpPr>
          <p:cNvPr id="1183" name="Google Shape;1183;p63"/>
          <p:cNvSpPr/>
          <p:nvPr/>
        </p:nvSpPr>
        <p:spPr>
          <a:xfrm>
            <a:off x="9964291" y="5543287"/>
            <a:ext cx="1204217" cy="802793"/>
          </a:xfrm>
          <a:prstGeom prst="ellipse">
            <a:avLst/>
          </a:prstGeom>
          <a:solidFill>
            <a:srgbClr val="B6DDE7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Experimental Design &amp; Causal Inference</a:t>
            </a:r>
            <a:endParaRPr/>
          </a:p>
        </p:txBody>
      </p:sp>
      <p:cxnSp>
        <p:nvCxnSpPr>
          <p:cNvPr id="1184" name="Google Shape;1184;p63"/>
          <p:cNvCxnSpPr/>
          <p:nvPr/>
        </p:nvCxnSpPr>
        <p:spPr>
          <a:xfrm rot="10800000">
            <a:off x="4874984" y="4212394"/>
            <a:ext cx="2698597" cy="10776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5144694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65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8381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Intuition Behind PCA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Top PCA components capture the most of amount of variation (interesting features) of the data. </a:t>
            </a:r>
          </a:p>
          <a:p>
            <a:r>
              <a:rPr lang="en-US" dirty="0"/>
              <a:t>Each component is a linear combination of the original predictors - we visualize them as vectors in the feature space.</a:t>
            </a:r>
          </a:p>
          <a:p>
            <a:endParaRPr lang="en-US" dirty="0"/>
          </a:p>
        </p:txBody>
      </p:sp>
      <p:pic>
        <p:nvPicPr>
          <p:cNvPr id="25601" name="Picture 1" descr="page17image3819904">
            <a:extLst>
              <a:ext uri="{FF2B5EF4-FFF2-40B4-BE49-F238E27FC236}">
                <a16:creationId xmlns:a16="http://schemas.microsoft.com/office/drawing/2014/main" id="{D56F5ECF-BE71-4642-8439-7AAFDD0E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1164" y="3203347"/>
            <a:ext cx="3006436" cy="29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144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Intuition Behind PCA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Transforming our observed data means projecting our dataset onto the space defined by the top </a:t>
            </a:r>
            <a:r>
              <a:rPr lang="en-US" i="1" dirty="0"/>
              <a:t>m</a:t>
            </a:r>
            <a:r>
              <a:rPr lang="en-US" dirty="0"/>
              <a:t> PCA components, these components are our new predictors.</a:t>
            </a:r>
          </a:p>
        </p:txBody>
      </p:sp>
      <p:pic>
        <p:nvPicPr>
          <p:cNvPr id="24577" name="Picture 1" descr="page18image3838720">
            <a:extLst>
              <a:ext uri="{FF2B5EF4-FFF2-40B4-BE49-F238E27FC236}">
                <a16:creationId xmlns:a16="http://schemas.microsoft.com/office/drawing/2014/main" id="{2CEFA50B-3A72-0844-AD41-61051C60D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19" y="2615609"/>
            <a:ext cx="3589514" cy="35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220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Framework For Dimensionality Reduction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3807"/>
                <a:ext cx="10327008" cy="5569393"/>
              </a:xfrm>
            </p:spPr>
            <p:txBody>
              <a:bodyPr/>
              <a:lstStyle/>
              <a:p>
                <a:r>
                  <a:rPr lang="en-US" sz="2400" dirty="0"/>
                  <a:t>One way to reduce the dimensions of the feature space is to create a new, smaller set of predictors by taking linear combinations of the original predictors.</a:t>
                </a:r>
              </a:p>
              <a:p>
                <a:r>
                  <a:rPr lang="en-US" sz="2400" dirty="0"/>
                  <a:t>We choose </a:t>
                </a:r>
                <a:r>
                  <a:rPr lang="en-US" sz="2400" i="1" dirty="0"/>
                  <a:t>Z</a:t>
                </a:r>
                <a:r>
                  <a:rPr lang="en-US" sz="2400" baseline="-25000" dirty="0"/>
                  <a:t>1</a:t>
                </a:r>
                <a:r>
                  <a:rPr lang="en-US" sz="2400" dirty="0"/>
                  <a:t>, </a:t>
                </a:r>
                <a:r>
                  <a:rPr lang="en-US" sz="2400" i="1" dirty="0"/>
                  <a:t>Z</a:t>
                </a:r>
                <a:r>
                  <a:rPr lang="en-US" sz="2400" baseline="-25000" dirty="0"/>
                  <a:t>2</a:t>
                </a:r>
                <a:r>
                  <a:rPr lang="en-US" sz="2400" dirty="0"/>
                  <a:t>,…, </a:t>
                </a:r>
                <a:r>
                  <a:rPr lang="en-US" sz="2400" i="1" dirty="0" err="1"/>
                  <a:t>Z</a:t>
                </a:r>
                <a:r>
                  <a:rPr lang="en-US" sz="2400" i="1" baseline="-25000" dirty="0" err="1"/>
                  <a:t>m</a:t>
                </a:r>
                <a:r>
                  <a:rPr lang="en-US" sz="2400" dirty="0"/>
                  <a:t>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/>
                  <a:t> and where each </a:t>
                </a:r>
                <a:r>
                  <a:rPr lang="en-US" sz="2400" i="1" dirty="0"/>
                  <a:t>Z</a:t>
                </a:r>
                <a:r>
                  <a:rPr lang="en-US" sz="2400" i="1" baseline="-25000" dirty="0"/>
                  <a:t>i</a:t>
                </a:r>
                <a:r>
                  <a:rPr lang="en-US" sz="2400" dirty="0"/>
                  <a:t> is a linear combination of the original </a:t>
                </a:r>
                <a:r>
                  <a:rPr lang="en-US" sz="2400" i="1" dirty="0"/>
                  <a:t>p</a:t>
                </a:r>
                <a:r>
                  <a:rPr lang="en-US" sz="2400" dirty="0"/>
                  <a:t> predictors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for fixed constants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sz="2400" dirty="0"/>
                  <a:t>.  Then we can build a linear regression regression model using the new predictors</a:t>
                </a:r>
              </a:p>
              <a:p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400" dirty="0"/>
              </a:p>
              <a:p>
                <a:endParaRPr lang="en-US" sz="1200" dirty="0"/>
              </a:p>
              <a:p>
                <a:r>
                  <a:rPr lang="en-US" sz="2400" dirty="0"/>
                  <a:t>Notice that this model has a smaller number (</a:t>
                </a:r>
                <a:r>
                  <a:rPr lang="en-US" sz="2400" i="1" dirty="0"/>
                  <a:t>m</a:t>
                </a:r>
                <a:r>
                  <a:rPr lang="en-US" sz="2400" dirty="0"/>
                  <a:t>+1 &lt; </a:t>
                </a:r>
                <a:r>
                  <a:rPr lang="en-US" sz="2400" i="1" dirty="0"/>
                  <a:t>p</a:t>
                </a:r>
                <a:r>
                  <a:rPr lang="en-US" sz="2400" dirty="0"/>
                  <a:t>+1) of parameters.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3807"/>
                <a:ext cx="10327008" cy="5569393"/>
              </a:xfrm>
              <a:blipFill>
                <a:blip r:embed="rId2"/>
                <a:stretch>
                  <a:fillRect l="-860" t="-682" r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0350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 behind PCA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</p:spPr>
            <p:txBody>
              <a:bodyPr/>
              <a:lstStyle/>
              <a:p>
                <a:r>
                  <a:rPr lang="en-US" dirty="0"/>
                  <a:t>PCA is a well-known result from linear algebra.  Let </a:t>
                </a:r>
                <a:r>
                  <a:rPr lang="en-US" b="1" dirty="0"/>
                  <a:t>Z</a:t>
                </a:r>
                <a:r>
                  <a:rPr lang="en-US" dirty="0"/>
                  <a:t> be the </a:t>
                </a:r>
                <a:r>
                  <a:rPr lang="en-US" i="1" dirty="0"/>
                  <a:t>n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consisting of columns </a:t>
                </a:r>
                <a:r>
                  <a:rPr lang="en-US" i="1" dirty="0"/>
                  <a:t>Z</a:t>
                </a:r>
                <a:r>
                  <a:rPr lang="en-US" baseline="-25000" dirty="0"/>
                  <a:t>1</a:t>
                </a:r>
                <a:r>
                  <a:rPr lang="en-US" dirty="0"/>
                  <a:t>,…, </a:t>
                </a:r>
                <a:r>
                  <a:rPr lang="en-US" i="1" dirty="0" err="1"/>
                  <a:t>Z</a:t>
                </a:r>
                <a:r>
                  <a:rPr lang="en-US" i="1" baseline="-25000" dirty="0" err="1"/>
                  <a:t>p</a:t>
                </a:r>
                <a:r>
                  <a:rPr lang="en-US" i="1" baseline="-25000" dirty="0"/>
                  <a:t> </a:t>
                </a:r>
                <a:r>
                  <a:rPr lang="en-US" dirty="0"/>
                  <a:t>(the resulting PCA vectors), </a:t>
                </a:r>
                <a:r>
                  <a:rPr lang="en-US" b="1" dirty="0"/>
                  <a:t>X</a:t>
                </a:r>
                <a:r>
                  <a:rPr lang="en-US" dirty="0"/>
                  <a:t> be the </a:t>
                </a:r>
                <a:r>
                  <a:rPr lang="en-US" i="1" dirty="0"/>
                  <a:t>n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of </a:t>
                </a:r>
                <a:r>
                  <a:rPr lang="en-US" i="1" dirty="0"/>
                  <a:t>X</a:t>
                </a:r>
                <a:r>
                  <a:rPr lang="en-US" baseline="-25000" dirty="0"/>
                  <a:t>1</a:t>
                </a:r>
                <a:r>
                  <a:rPr lang="en-US" dirty="0"/>
                  <a:t>,…, </a:t>
                </a:r>
                <a:r>
                  <a:rPr lang="en-US" i="1" dirty="0" err="1"/>
                  <a:t>X</a:t>
                </a:r>
                <a:r>
                  <a:rPr lang="en-US" i="1" baseline="-25000" dirty="0" err="1"/>
                  <a:t>p</a:t>
                </a:r>
                <a:r>
                  <a:rPr lang="en-US" i="1" baseline="-25000" dirty="0"/>
                  <a:t> </a:t>
                </a:r>
                <a:r>
                  <a:rPr lang="en-US" dirty="0"/>
                  <a:t>of the original data variables (each standardized to have mean zero and variance one, and without the intercept), and let </a:t>
                </a:r>
                <a:r>
                  <a:rPr lang="en-US" b="1" dirty="0"/>
                  <a:t>W</a:t>
                </a:r>
                <a:r>
                  <a:rPr lang="en-US" dirty="0"/>
                  <a:t> be the </a:t>
                </a:r>
                <a:r>
                  <a:rPr lang="en-US" i="1" dirty="0"/>
                  <a:t>p </a:t>
                </a:r>
                <a:r>
                  <a:rPr lang="en-US" dirty="0"/>
                  <a:t>x</a:t>
                </a:r>
                <a:r>
                  <a:rPr lang="en-US" i="1" dirty="0"/>
                  <a:t> p</a:t>
                </a:r>
                <a:r>
                  <a:rPr lang="en-US" dirty="0"/>
                  <a:t> matrix whose columns are the eigenvectors of the square matrix </a:t>
                </a:r>
                <a:r>
                  <a:rPr lang="en-US" b="1" dirty="0"/>
                  <a:t>X</a:t>
                </a:r>
                <a14:m>
                  <m:oMath xmlns:m="http://schemas.openxmlformats.org/officeDocument/2006/math">
                    <m:r>
                      <a:rPr lang="en-US" b="0" i="1" baseline="3000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b="1" dirty="0"/>
                  <a:t>X</a:t>
                </a:r>
                <a:r>
                  <a:rPr lang="en-US" dirty="0"/>
                  <a:t>, then:</a:t>
                </a:r>
              </a:p>
              <a:p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  <a:blipFill>
                <a:blip r:embed="rId2"/>
                <a:stretch>
                  <a:fillRect l="-1229" t="-1179" r="-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95CB5E0-F1E8-F548-8DA0-29FEA7F16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419" y="4384386"/>
            <a:ext cx="39370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6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1" y="1461334"/>
            <a:ext cx="6857999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Extend the Prediction Model</a:t>
            </a:r>
            <a:endParaRPr/>
          </a:p>
        </p:txBody>
      </p:sp>
      <p:sp>
        <p:nvSpPr>
          <p:cNvPr id="250" name="Google Shape;250;p6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51" name="Google Shape;251;p6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2" name="Google Shape;252;p6"/>
          <p:cNvGrpSpPr/>
          <p:nvPr/>
        </p:nvGrpSpPr>
        <p:grpSpPr>
          <a:xfrm>
            <a:off x="7428078" y="1948576"/>
            <a:ext cx="4571159" cy="3559483"/>
            <a:chOff x="7428078" y="1948576"/>
            <a:chExt cx="4571159" cy="3559483"/>
          </a:xfrm>
        </p:grpSpPr>
        <p:sp>
          <p:nvSpPr>
            <p:cNvPr id="253" name="Google Shape;253;p6"/>
            <p:cNvSpPr txBox="1"/>
            <p:nvPr/>
          </p:nvSpPr>
          <p:spPr>
            <a:xfrm>
              <a:off x="9472486" y="1948576"/>
              <a:ext cx="2526751" cy="9661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173" t="-3164" b="-569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grpSp>
          <p:nvGrpSpPr>
            <p:cNvPr id="254" name="Google Shape;254;p6"/>
            <p:cNvGrpSpPr/>
            <p:nvPr/>
          </p:nvGrpSpPr>
          <p:grpSpPr>
            <a:xfrm>
              <a:off x="7428078" y="2018942"/>
              <a:ext cx="573106" cy="3489117"/>
              <a:chOff x="7428078" y="2018942"/>
              <a:chExt cx="573106" cy="3489117"/>
            </a:xfrm>
          </p:grpSpPr>
          <p:sp>
            <p:nvSpPr>
              <p:cNvPr id="255" name="Google Shape;255;p6"/>
              <p:cNvSpPr/>
              <p:nvPr/>
            </p:nvSpPr>
            <p:spPr>
              <a:xfrm>
                <a:off x="7628351" y="5035463"/>
                <a:ext cx="114130" cy="109728"/>
              </a:xfrm>
              <a:prstGeom prst="ellipse">
                <a:avLst/>
              </a:prstGeom>
              <a:solidFill>
                <a:srgbClr val="C00000"/>
              </a:solidFill>
              <a:ln w="9525" cap="flat" cmpd="sng">
                <a:solidFill>
                  <a:srgbClr val="4A7DB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6" name="Google Shape;256;p6"/>
              <p:cNvGrpSpPr/>
              <p:nvPr/>
            </p:nvGrpSpPr>
            <p:grpSpPr>
              <a:xfrm>
                <a:off x="7428078" y="2018942"/>
                <a:ext cx="573106" cy="3489117"/>
                <a:chOff x="7428078" y="2131956"/>
                <a:chExt cx="573106" cy="3489117"/>
              </a:xfrm>
            </p:grpSpPr>
            <p:sp>
              <p:nvSpPr>
                <p:cNvPr id="257" name="Google Shape;257;p6"/>
                <p:cNvSpPr txBox="1"/>
                <p:nvPr/>
              </p:nvSpPr>
              <p:spPr>
                <a:xfrm>
                  <a:off x="7428078" y="5130874"/>
                  <a:ext cx="573106" cy="490199"/>
                </a:xfrm>
                <a:prstGeom prst="rect">
                  <a:avLst/>
                </a:prstGeom>
                <a:blipFill rotWithShape="1">
                  <a:blip r:embed="rId5">
                    <a:alphaModFix/>
                  </a:blip>
                  <a:stretch>
                    <a:fillRect b="-6172"/>
                  </a:stretch>
                </a:blip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>
                      <a:latin typeface="Calibri"/>
                      <a:ea typeface="Calibri"/>
                      <a:cs typeface="Calibri"/>
                      <a:sym typeface="Calibri"/>
                    </a:rPr>
                    <a:t> </a:t>
                  </a:r>
                  <a:endParaRPr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7665929" y="2131956"/>
                  <a:ext cx="50104" cy="3006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04" h="3006247" extrusionOk="0">
                      <a:moveTo>
                        <a:pt x="37578" y="3006247"/>
                      </a:moveTo>
                      <a:cubicBezTo>
                        <a:pt x="41753" y="2275562"/>
                        <a:pt x="50104" y="1544889"/>
                        <a:pt x="50104" y="814192"/>
                      </a:cubicBezTo>
                      <a:cubicBezTo>
                        <a:pt x="50104" y="792902"/>
                        <a:pt x="40219" y="772688"/>
                        <a:pt x="37578" y="751562"/>
                      </a:cubicBezTo>
                      <a:cubicBezTo>
                        <a:pt x="31858" y="705800"/>
                        <a:pt x="29880" y="659641"/>
                        <a:pt x="25052" y="613776"/>
                      </a:cubicBezTo>
                      <a:cubicBezTo>
                        <a:pt x="21528" y="580298"/>
                        <a:pt x="16701" y="546971"/>
                        <a:pt x="12526" y="513568"/>
                      </a:cubicBezTo>
                      <a:cubicBezTo>
                        <a:pt x="8351" y="396658"/>
                        <a:pt x="0" y="279823"/>
                        <a:pt x="0" y="162839"/>
                      </a:cubicBezTo>
                      <a:cubicBezTo>
                        <a:pt x="0" y="145624"/>
                        <a:pt x="11206" y="129900"/>
                        <a:pt x="12526" y="112735"/>
                      </a:cubicBezTo>
                      <a:cubicBezTo>
                        <a:pt x="15408" y="75267"/>
                        <a:pt x="12526" y="37578"/>
                        <a:pt x="12526" y="0"/>
                      </a:cubicBezTo>
                    </a:path>
                  </a:pathLst>
                </a:custGeom>
                <a:solidFill>
                  <a:srgbClr val="F9F9F9"/>
                </a:solidFill>
                <a:ln w="9525" cap="flat" cmpd="sng">
                  <a:solidFill>
                    <a:srgbClr val="4A7DBA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40000" dist="23000" dir="5400000" rotWithShape="0">
                    <a:schemeClr val="dk1">
                      <a:alpha val="34901"/>
                    </a:scheme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9" name="Google Shape;259;p6"/>
          <p:cNvGrpSpPr/>
          <p:nvPr/>
        </p:nvGrpSpPr>
        <p:grpSpPr>
          <a:xfrm>
            <a:off x="7210402" y="3192493"/>
            <a:ext cx="4505647" cy="1825367"/>
            <a:chOff x="7210402" y="3192493"/>
            <a:chExt cx="4505647" cy="1825367"/>
          </a:xfrm>
        </p:grpSpPr>
        <p:sp>
          <p:nvSpPr>
            <p:cNvPr id="260" name="Google Shape;260;p6"/>
            <p:cNvSpPr/>
            <p:nvPr/>
          </p:nvSpPr>
          <p:spPr>
            <a:xfrm>
              <a:off x="7628351" y="3241396"/>
              <a:ext cx="200417" cy="2217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 w="9525" cap="flat" cmpd="sng">
              <a:solidFill>
                <a:srgbClr val="4A7DB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6"/>
            <p:cNvSpPr txBox="1"/>
            <p:nvPr/>
          </p:nvSpPr>
          <p:spPr>
            <a:xfrm>
              <a:off x="9472486" y="4534394"/>
              <a:ext cx="2243563" cy="483466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445" t="-79739" r="-11956" b="-13163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7210402" y="3192493"/>
              <a:ext cx="462755" cy="390748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1562" r="-13156" b="-3124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</p:grpSp>
      <p:grpSp>
        <p:nvGrpSpPr>
          <p:cNvPr id="263" name="Google Shape;263;p6"/>
          <p:cNvGrpSpPr/>
          <p:nvPr/>
        </p:nvGrpSpPr>
        <p:grpSpPr>
          <a:xfrm>
            <a:off x="5507915" y="2699766"/>
            <a:ext cx="6060089" cy="1430651"/>
            <a:chOff x="5507915" y="2699766"/>
            <a:chExt cx="6060089" cy="1430651"/>
          </a:xfrm>
        </p:grpSpPr>
        <p:grpSp>
          <p:nvGrpSpPr>
            <p:cNvPr id="264" name="Google Shape;264;p6"/>
            <p:cNvGrpSpPr/>
            <p:nvPr/>
          </p:nvGrpSpPr>
          <p:grpSpPr>
            <a:xfrm>
              <a:off x="6601216" y="2699766"/>
              <a:ext cx="4966788" cy="1221745"/>
              <a:chOff x="6601216" y="2781958"/>
              <a:chExt cx="4966788" cy="1221745"/>
            </a:xfrm>
          </p:grpSpPr>
          <p:cxnSp>
            <p:nvCxnSpPr>
              <p:cNvPr id="265" name="Google Shape;265;p6"/>
              <p:cNvCxnSpPr/>
              <p:nvPr/>
            </p:nvCxnSpPr>
            <p:spPr>
              <a:xfrm rot="10800000">
                <a:off x="6601216" y="3167669"/>
                <a:ext cx="1114120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266" name="Google Shape;266;p6"/>
              <p:cNvCxnSpPr/>
              <p:nvPr/>
            </p:nvCxnSpPr>
            <p:spPr>
              <a:xfrm>
                <a:off x="7742481" y="3750554"/>
                <a:ext cx="474593" cy="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3F3F3F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67" name="Google Shape;267;p6"/>
              <p:cNvSpPr txBox="1"/>
              <p:nvPr/>
            </p:nvSpPr>
            <p:spPr>
              <a:xfrm>
                <a:off x="9472486" y="2781958"/>
                <a:ext cx="2095518" cy="1221745"/>
              </a:xfrm>
              <a:prstGeom prst="rect">
                <a:avLst/>
              </a:prstGeom>
              <a:blipFill rotWithShape="1">
                <a:blip r:embed="rId8">
                  <a:alphaModFix/>
                </a:blip>
                <a:stretch>
                  <a:fillRect l="-2615" t="-2999" r="-29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</p:grpSp>
        <p:cxnSp>
          <p:nvCxnSpPr>
            <p:cNvPr id="268" name="Google Shape;268;p6"/>
            <p:cNvCxnSpPr/>
            <p:nvPr/>
          </p:nvCxnSpPr>
          <p:spPr>
            <a:xfrm rot="10800000">
              <a:off x="5507915" y="4130417"/>
              <a:ext cx="2181913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grpSp>
        <p:nvGrpSpPr>
          <p:cNvPr id="269" name="Google Shape;269;p6"/>
          <p:cNvGrpSpPr/>
          <p:nvPr/>
        </p:nvGrpSpPr>
        <p:grpSpPr>
          <a:xfrm>
            <a:off x="6454592" y="2855245"/>
            <a:ext cx="5445382" cy="2092987"/>
            <a:chOff x="6454592" y="2855245"/>
            <a:chExt cx="5445382" cy="2092987"/>
          </a:xfrm>
        </p:grpSpPr>
        <p:grpSp>
          <p:nvGrpSpPr>
            <p:cNvPr id="270" name="Google Shape;270;p6"/>
            <p:cNvGrpSpPr/>
            <p:nvPr/>
          </p:nvGrpSpPr>
          <p:grpSpPr>
            <a:xfrm>
              <a:off x="8104340" y="3444807"/>
              <a:ext cx="3795634" cy="1503425"/>
              <a:chOff x="8104340" y="3444807"/>
              <a:chExt cx="3795634" cy="1503425"/>
            </a:xfrm>
          </p:grpSpPr>
          <p:sp>
            <p:nvSpPr>
              <p:cNvPr id="271" name="Google Shape;271;p6"/>
              <p:cNvSpPr txBox="1"/>
              <p:nvPr/>
            </p:nvSpPr>
            <p:spPr>
              <a:xfrm>
                <a:off x="9472486" y="3444807"/>
                <a:ext cx="2427488" cy="1503425"/>
              </a:xfrm>
              <a:prstGeom prst="rect">
                <a:avLst/>
              </a:prstGeom>
              <a:blipFill rotWithShape="1">
                <a:blip r:embed="rId9">
                  <a:alphaModFix/>
                </a:blip>
                <a:stretch>
                  <a:fillRect l="-2260"/>
                </a:stretch>
              </a:blip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latin typeface="Calibri"/>
                    <a:ea typeface="Calibri"/>
                    <a:cs typeface="Calibri"/>
                    <a:sym typeface="Calibri"/>
                  </a:rPr>
                  <a:t> </a:t>
                </a:r>
                <a:endParaRPr/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8104340" y="3494418"/>
                <a:ext cx="375781" cy="426229"/>
              </a:xfrm>
              <a:custGeom>
                <a:avLst/>
                <a:gdLst/>
                <a:ahLst/>
                <a:cxnLst/>
                <a:rect l="l" t="t" r="r" b="b"/>
                <a:pathLst>
                  <a:path w="375781" h="426229" extrusionOk="0">
                    <a:moveTo>
                      <a:pt x="162838" y="344"/>
                    </a:moveTo>
                    <a:cubicBezTo>
                      <a:pt x="135698" y="-3831"/>
                      <a:pt x="37235" y="31153"/>
                      <a:pt x="25052" y="37922"/>
                    </a:cubicBezTo>
                    <a:cubicBezTo>
                      <a:pt x="11892" y="45233"/>
                      <a:pt x="8351" y="62974"/>
                      <a:pt x="0" y="75500"/>
                    </a:cubicBezTo>
                    <a:cubicBezTo>
                      <a:pt x="5272" y="149302"/>
                      <a:pt x="-5841" y="244024"/>
                      <a:pt x="37578" y="313494"/>
                    </a:cubicBezTo>
                    <a:cubicBezTo>
                      <a:pt x="46967" y="328516"/>
                      <a:pt x="63815" y="337463"/>
                      <a:pt x="75156" y="351072"/>
                    </a:cubicBezTo>
                    <a:cubicBezTo>
                      <a:pt x="84794" y="362637"/>
                      <a:pt x="88453" y="379245"/>
                      <a:pt x="100208" y="388650"/>
                    </a:cubicBezTo>
                    <a:cubicBezTo>
                      <a:pt x="110518" y="396898"/>
                      <a:pt x="125650" y="395976"/>
                      <a:pt x="137786" y="401177"/>
                    </a:cubicBezTo>
                    <a:cubicBezTo>
                      <a:pt x="154949" y="408533"/>
                      <a:pt x="171189" y="417878"/>
                      <a:pt x="187890" y="426229"/>
                    </a:cubicBezTo>
                    <a:cubicBezTo>
                      <a:pt x="223998" y="421716"/>
                      <a:pt x="303824" y="423029"/>
                      <a:pt x="338202" y="388650"/>
                    </a:cubicBezTo>
                    <a:cubicBezTo>
                      <a:pt x="347538" y="379314"/>
                      <a:pt x="344823" y="362882"/>
                      <a:pt x="350728" y="351072"/>
                    </a:cubicBezTo>
                    <a:cubicBezTo>
                      <a:pt x="357461" y="337607"/>
                      <a:pt x="367430" y="326020"/>
                      <a:pt x="375781" y="313494"/>
                    </a:cubicBezTo>
                    <a:cubicBezTo>
                      <a:pt x="371606" y="284267"/>
                      <a:pt x="376459" y="252219"/>
                      <a:pt x="363255" y="225812"/>
                    </a:cubicBezTo>
                    <a:cubicBezTo>
                      <a:pt x="337190" y="173683"/>
                      <a:pt x="287949" y="163033"/>
                      <a:pt x="250520" y="125604"/>
                    </a:cubicBezTo>
                    <a:cubicBezTo>
                      <a:pt x="167013" y="42097"/>
                      <a:pt x="288098" y="129779"/>
                      <a:pt x="187890" y="62974"/>
                    </a:cubicBezTo>
                    <a:cubicBezTo>
                      <a:pt x="174044" y="21435"/>
                      <a:pt x="189978" y="4519"/>
                      <a:pt x="162838" y="344"/>
                    </a:cubicBezTo>
                    <a:close/>
                  </a:path>
                </a:pathLst>
              </a:custGeom>
              <a:noFill/>
              <a:ln w="222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3" name="Google Shape;273;p6"/>
            <p:cNvSpPr/>
            <p:nvPr/>
          </p:nvSpPr>
          <p:spPr>
            <a:xfrm>
              <a:off x="6454592" y="2855245"/>
              <a:ext cx="375781" cy="426229"/>
            </a:xfrm>
            <a:custGeom>
              <a:avLst/>
              <a:gdLst/>
              <a:ahLst/>
              <a:cxnLst/>
              <a:rect l="l" t="t" r="r" b="b"/>
              <a:pathLst>
                <a:path w="375781" h="426229" extrusionOk="0">
                  <a:moveTo>
                    <a:pt x="162838" y="344"/>
                  </a:moveTo>
                  <a:cubicBezTo>
                    <a:pt x="135698" y="-3831"/>
                    <a:pt x="37235" y="31153"/>
                    <a:pt x="25052" y="37922"/>
                  </a:cubicBezTo>
                  <a:cubicBezTo>
                    <a:pt x="11892" y="45233"/>
                    <a:pt x="8351" y="62974"/>
                    <a:pt x="0" y="75500"/>
                  </a:cubicBezTo>
                  <a:cubicBezTo>
                    <a:pt x="5272" y="149302"/>
                    <a:pt x="-5841" y="244024"/>
                    <a:pt x="37578" y="313494"/>
                  </a:cubicBezTo>
                  <a:cubicBezTo>
                    <a:pt x="46967" y="328516"/>
                    <a:pt x="63815" y="337463"/>
                    <a:pt x="75156" y="351072"/>
                  </a:cubicBezTo>
                  <a:cubicBezTo>
                    <a:pt x="84794" y="362637"/>
                    <a:pt x="88453" y="379245"/>
                    <a:pt x="100208" y="388650"/>
                  </a:cubicBezTo>
                  <a:cubicBezTo>
                    <a:pt x="110518" y="396898"/>
                    <a:pt x="125650" y="395976"/>
                    <a:pt x="137786" y="401177"/>
                  </a:cubicBezTo>
                  <a:cubicBezTo>
                    <a:pt x="154949" y="408533"/>
                    <a:pt x="171189" y="417878"/>
                    <a:pt x="187890" y="426229"/>
                  </a:cubicBezTo>
                  <a:cubicBezTo>
                    <a:pt x="223998" y="421716"/>
                    <a:pt x="303824" y="423029"/>
                    <a:pt x="338202" y="388650"/>
                  </a:cubicBezTo>
                  <a:cubicBezTo>
                    <a:pt x="347538" y="379314"/>
                    <a:pt x="344823" y="362882"/>
                    <a:pt x="350728" y="351072"/>
                  </a:cubicBezTo>
                  <a:cubicBezTo>
                    <a:pt x="357461" y="337607"/>
                    <a:pt x="367430" y="326020"/>
                    <a:pt x="375781" y="313494"/>
                  </a:cubicBezTo>
                  <a:cubicBezTo>
                    <a:pt x="371606" y="284267"/>
                    <a:pt x="376459" y="252219"/>
                    <a:pt x="363255" y="225812"/>
                  </a:cubicBezTo>
                  <a:cubicBezTo>
                    <a:pt x="337190" y="173683"/>
                    <a:pt x="287949" y="163033"/>
                    <a:pt x="250520" y="125604"/>
                  </a:cubicBezTo>
                  <a:cubicBezTo>
                    <a:pt x="167013" y="42097"/>
                    <a:pt x="288098" y="129779"/>
                    <a:pt x="187890" y="62974"/>
                  </a:cubicBezTo>
                  <a:cubicBezTo>
                    <a:pt x="174044" y="21435"/>
                    <a:pt x="189978" y="4519"/>
                    <a:pt x="162838" y="344"/>
                  </a:cubicBezTo>
                  <a:close/>
                </a:path>
              </a:pathLst>
            </a:custGeom>
            <a:noFill/>
            <a:ln w="222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6"/>
          <p:cNvGrpSpPr/>
          <p:nvPr/>
        </p:nvGrpSpPr>
        <p:grpSpPr>
          <a:xfrm>
            <a:off x="4267198" y="2214889"/>
            <a:ext cx="4290868" cy="2807420"/>
            <a:chOff x="4267198" y="2214889"/>
            <a:chExt cx="4290868" cy="2807420"/>
          </a:xfrm>
        </p:grpSpPr>
        <p:cxnSp>
          <p:nvCxnSpPr>
            <p:cNvPr id="275" name="Google Shape;275;p6"/>
            <p:cNvCxnSpPr/>
            <p:nvPr/>
          </p:nvCxnSpPr>
          <p:spPr>
            <a:xfrm>
              <a:off x="7703144" y="2214889"/>
              <a:ext cx="854922" cy="3017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6" name="Google Shape;276;p6"/>
            <p:cNvCxnSpPr/>
            <p:nvPr/>
          </p:nvCxnSpPr>
          <p:spPr>
            <a:xfrm flipH="1">
              <a:off x="5301574" y="3433868"/>
              <a:ext cx="2401570" cy="9728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7" name="Google Shape;277;p6"/>
            <p:cNvCxnSpPr/>
            <p:nvPr/>
          </p:nvCxnSpPr>
          <p:spPr>
            <a:xfrm rot="10800000">
              <a:off x="4610911" y="4026845"/>
              <a:ext cx="3042826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8" name="Google Shape;278;p6"/>
            <p:cNvCxnSpPr/>
            <p:nvPr/>
          </p:nvCxnSpPr>
          <p:spPr>
            <a:xfrm rot="10800000">
              <a:off x="4270443" y="4480800"/>
              <a:ext cx="3432701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79" name="Google Shape;279;p6"/>
            <p:cNvCxnSpPr/>
            <p:nvPr/>
          </p:nvCxnSpPr>
          <p:spPr>
            <a:xfrm rot="10800000">
              <a:off x="4267198" y="5022309"/>
              <a:ext cx="3432701" cy="0"/>
            </a:xfrm>
            <a:prstGeom prst="straightConnector1">
              <a:avLst/>
            </a:prstGeom>
            <a:noFill/>
            <a:ln w="25400" cap="flat" cmpd="sng">
              <a:solidFill>
                <a:srgbClr val="3F3F3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551479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70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253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71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9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72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63337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73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856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Simpler Classification Problem: Binary Response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could go wrong with this linear regression model? </a:t>
            </a:r>
          </a:p>
          <a:p>
            <a:r>
              <a:rPr lang="en-US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67" y="1711796"/>
            <a:ext cx="6712037" cy="44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477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Pavlos Game #45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5" y="2082113"/>
            <a:ext cx="5486400" cy="3657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45410" y="1411485"/>
            <a:ext cx="9097298" cy="4328228"/>
            <a:chOff x="2745410" y="1411485"/>
            <a:chExt cx="9097298" cy="4328228"/>
          </a:xfrm>
        </p:grpSpPr>
        <p:grpSp>
          <p:nvGrpSpPr>
            <p:cNvPr id="3" name="Group 2"/>
            <p:cNvGrpSpPr/>
            <p:nvPr/>
          </p:nvGrpSpPr>
          <p:grpSpPr>
            <a:xfrm>
              <a:off x="5400790" y="2082113"/>
              <a:ext cx="6441918" cy="3657600"/>
              <a:chOff x="5400790" y="2082113"/>
              <a:chExt cx="6441918" cy="3657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6308" y="2082113"/>
                <a:ext cx="5486400" cy="3657600"/>
              </a:xfrm>
              <a:prstGeom prst="rect">
                <a:avLst/>
              </a:prstGeom>
            </p:spPr>
          </p:pic>
          <p:sp>
            <p:nvSpPr>
              <p:cNvPr id="12" name="Right Arrow 11"/>
              <p:cNvSpPr/>
              <p:nvPr/>
            </p:nvSpPr>
            <p:spPr>
              <a:xfrm>
                <a:off x="5498757" y="3466756"/>
                <a:ext cx="857551" cy="494270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096" t="-2174" r="-8280" b="-326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2745410" y="1411485"/>
              <a:ext cx="6364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Karla" charset="0"/>
                  <a:ea typeface="Karla" charset="0"/>
                  <a:cs typeface="Karla" charset="0"/>
                </a:rPr>
                <a:t>Think of a function that would do this for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88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76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48069" y="983807"/>
            <a:ext cx="8521148" cy="5593231"/>
            <a:chOff x="1364974" y="600169"/>
            <a:chExt cx="9692948" cy="6362394"/>
          </a:xfrm>
        </p:grpSpPr>
        <p:grpSp>
          <p:nvGrpSpPr>
            <p:cNvPr id="16" name="Group 15"/>
            <p:cNvGrpSpPr/>
            <p:nvPr/>
          </p:nvGrpSpPr>
          <p:grpSpPr>
            <a:xfrm>
              <a:off x="1364974" y="600169"/>
              <a:ext cx="9692948" cy="6362394"/>
              <a:chOff x="283904" y="2040834"/>
              <a:chExt cx="10694505" cy="712967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83904" y="2040834"/>
                <a:ext cx="10694505" cy="7129670"/>
                <a:chOff x="2332382" y="1411694"/>
                <a:chExt cx="7026459" cy="468430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2382" y="1411694"/>
                  <a:ext cx="7026459" cy="4684306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5526892" y="2994991"/>
                  <a:ext cx="773850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5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12794" y="1205948"/>
              <a:ext cx="1151763" cy="83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/>
          <p:cNvSpPr/>
          <p:nvPr/>
        </p:nvSpPr>
        <p:spPr>
          <a:xfrm rot="1016666">
            <a:off x="6679097" y="3154016"/>
            <a:ext cx="516835" cy="530087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13042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84031" y="1337535"/>
                <a:ext cx="6980679" cy="2203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Mass Function (PMF):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=1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=0)=1−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28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31" y="1337535"/>
                <a:ext cx="6980679" cy="2203104"/>
              </a:xfrm>
              <a:prstGeom prst="rect">
                <a:avLst/>
              </a:prstGeom>
              <a:blipFill>
                <a:blip r:embed="rId2"/>
                <a:stretch>
                  <a:fillRect l="-1270" t="-1714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84031" y="3645581"/>
                <a:ext cx="8217877" cy="2765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/>
                    </a:solidFill>
                    <a:latin typeface="Cambria Math" charset="0"/>
                  </a:rPr>
                  <a:t>where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</a:rPr>
                  <a:t>:</a:t>
                </a:r>
                <a:endParaRPr lang="en-US" sz="2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=1</m:t>
                          </m:r>
                        </m:e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𝑋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mr-IN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 therefore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depends on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X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.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Thus not every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the same for each individual measurement. 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031" y="3645581"/>
                <a:ext cx="8217877" cy="2765181"/>
              </a:xfrm>
              <a:prstGeom prst="rect">
                <a:avLst/>
              </a:prstGeom>
              <a:blipFill>
                <a:blip r:embed="rId3"/>
                <a:stretch>
                  <a:fillRect l="-1080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55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Likelihood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8593" y="1117672"/>
            <a:ext cx="10574814" cy="2111143"/>
          </a:xfrm>
        </p:spPr>
        <p:txBody>
          <a:bodyPr/>
          <a:lstStyle/>
          <a:p>
            <a:r>
              <a:rPr lang="en-US" sz="2400" dirty="0"/>
              <a:t>The likelihood of a single observation for </a:t>
            </a:r>
            <a:r>
              <a:rPr lang="en-US" sz="2400" i="1" dirty="0"/>
              <a:t>p</a:t>
            </a:r>
            <a:r>
              <a:rPr lang="en-US" sz="2400" dirty="0"/>
              <a:t> given </a:t>
            </a:r>
            <a:r>
              <a:rPr lang="en-US" sz="2400" i="1" dirty="0"/>
              <a:t>x and y </a:t>
            </a:r>
            <a:r>
              <a:rPr lang="en-US" sz="2400" dirty="0"/>
              <a:t> is: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Given the observations are independent, what is the likelihood function for </a:t>
            </a:r>
            <a:r>
              <a:rPr lang="en-US" sz="2400" i="1" dirty="0"/>
              <a:t>p</a:t>
            </a:r>
            <a:r>
              <a:rPr lang="en-US" sz="2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blipFill>
                <a:blip r:embed="rId4"/>
                <a:stretch>
                  <a:fillRect t="-144792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1714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Loss Function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18124" y="2704706"/>
            <a:ext cx="1092458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How do we minimize this?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Differentiate, equate to zero and solve for it!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But </a:t>
            </a:r>
            <a:r>
              <a:rPr lang="en-US" sz="2400" dirty="0" err="1"/>
              <a:t>jeeze</a:t>
            </a:r>
            <a:r>
              <a:rPr lang="en-US" sz="2400" dirty="0"/>
              <a:t> does this look messy?!  It will not necessarily have a closed form solution.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 So how do we determine the parameter estimates?  Through an iterative approach (we will talk about this </a:t>
            </a:r>
            <a:r>
              <a:rPr lang="en-US" sz="2400" i="1" dirty="0"/>
              <a:t>at length </a:t>
            </a:r>
            <a:r>
              <a:rPr lang="en-US" sz="2400" dirty="0"/>
              <a:t>in future lectures).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8124" y="1084785"/>
                <a:ext cx="10816677" cy="9709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26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6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en-US" sz="260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6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6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60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mr-IN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(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+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)</m:t>
                                              </m:r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26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func>
                                        <m:funcPr>
                                          <m:ctrlPr>
                                            <a:rPr lang="en-US" sz="26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60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mr-IN" sz="2600" i="1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6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1−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mr-IN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6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1+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𝑒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6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lang="en-US" sz="2600" b="0" i="1" smtClean="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(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600" b="0" i="1" smtClean="0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6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𝛽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600" b="0" i="1" smtClean="0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0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600" b="0" i="1" smtClean="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+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6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sSub>
                                                            <m:sSubPr>
                                                              <m:ctrlPr>
                                                                <a:rPr lang="en-US" sz="2600" i="1">
                                                                  <a:solidFill>
                                                                    <a:schemeClr val="tx1">
                                                                      <a:lumMod val="75000"/>
                                                                      <a:lumOff val="25000"/>
                                                                    </a:schemeClr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</m:ctrlPr>
                                                            </m:sSubPr>
                                                            <m:e>
                                                              <m:r>
                                                                <a:rPr lang="en-US" sz="2600" i="1">
                                                                  <a:solidFill>
                                                                    <a:schemeClr val="tx1">
                                                                      <a:lumMod val="75000"/>
                                                                      <a:lumOff val="25000"/>
                                                                    </a:schemeClr>
                                                                  </a:solidFill>
                                                                  <a:latin typeface="Cambria Math" charset="0"/>
                                                                </a:rPr>
                                                                <m:t>𝛽</m:t>
                                                              </m:r>
                                                            </m:e>
                                                            <m:sub>
                                                              <m:r>
                                                                <a:rPr lang="en-US" sz="2600" b="0" i="1" smtClean="0">
                                                                  <a:solidFill>
                                                                    <a:schemeClr val="tx1">
                                                                      <a:lumMod val="75000"/>
                                                                      <a:lumOff val="25000"/>
                                                                    </a:schemeClr>
                                                                  </a:solidFill>
                                                                  <a:latin typeface="Cambria Math" panose="02040503050406030204" pitchFamily="18" charset="0"/>
                                                                </a:rPr>
                                                                <m:t>1</m:t>
                                                              </m:r>
                                                            </m:sub>
                                                          </m:sSub>
                                                          <m:r>
                                                            <a:rPr lang="en-US" sz="26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6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600" b="0" i="1" smtClean="0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)</m:t>
                                                      </m:r>
                                                    </m:sup>
                                                  </m:sSup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  <m:sub>
                              <m:r>
                                <a:rPr lang="en-US" sz="26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24" y="1084785"/>
                <a:ext cx="10816677" cy="970907"/>
              </a:xfrm>
              <a:prstGeom prst="rect">
                <a:avLst/>
              </a:prstGeom>
              <a:blipFill>
                <a:blip r:embed="rId2"/>
                <a:stretch>
                  <a:fillRect t="-144872" r="-352" b="-20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97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40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Simple Prediction Models </a:t>
            </a:r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88" name="Google Shape;288;p7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2732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with two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14" y="983807"/>
            <a:ext cx="11314093" cy="2111143"/>
          </a:xfrm>
        </p:spPr>
        <p:txBody>
          <a:bodyPr/>
          <a:lstStyle/>
          <a:p>
            <a:r>
              <a:rPr lang="en-US" sz="2400" dirty="0"/>
              <a:t>How can we estimate a classifier, based on logistic regression, for the following plot?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74" y="1771319"/>
            <a:ext cx="5343386" cy="49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693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Earlier we saw the general form of </a:t>
                </a:r>
                <a:r>
                  <a:rPr lang="en-US" sz="2400" i="1" dirty="0"/>
                  <a:t>simple</a:t>
                </a:r>
                <a:r>
                  <a:rPr lang="en-US" sz="2400" dirty="0"/>
                  <a:t> logistic regression, meaning when there is just one predictor used in the model. What was the model statement (in terms of linear predictors)?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Multiple logistic regression is a generalization to multiple predictors.  More specifically we can define a multiple logistic regression model to predict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=1)</m:t>
                    </m:r>
                  </m:oMath>
                </a14:m>
                <a:r>
                  <a:rPr lang="en-US" sz="2400" dirty="0"/>
                  <a:t> as such: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59" b="-80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48" y="2670991"/>
            <a:ext cx="4852504" cy="811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83" y="5168347"/>
            <a:ext cx="7786233" cy="7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66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246962" cy="4717433"/>
              </a:xfrm>
            </p:spPr>
            <p:txBody>
              <a:bodyPr/>
              <a:lstStyle/>
              <a:p>
                <a:r>
                  <a:rPr lang="en-US" sz="2600" dirty="0"/>
                  <a:t>A penalty factor can then be added to this loss function and results in a new loss function that penalizes large values of the parameters: </a:t>
                </a:r>
              </a:p>
              <a:p>
                <a:endParaRPr lang="en-US" sz="2600" dirty="0">
                  <a:effectLst/>
                </a:endParaRPr>
              </a:p>
              <a:p>
                <a:endParaRPr lang="en-US" sz="2600" dirty="0"/>
              </a:p>
              <a:p>
                <a:endParaRPr lang="en-US" sz="2600" dirty="0">
                  <a:effectLst/>
                </a:endParaRPr>
              </a:p>
              <a:p>
                <a:r>
                  <a:rPr lang="en-US" sz="2600" dirty="0"/>
                  <a:t>The result is just like in linear regression: shrink the parameter estimates towards zero. </a:t>
                </a:r>
              </a:p>
              <a:p>
                <a:r>
                  <a:rPr lang="en-US" sz="2600" dirty="0"/>
                  <a:t>In practice, the intercept is usually not part of the penalty factor.</a:t>
                </a:r>
              </a:p>
              <a:p>
                <a:r>
                  <a:rPr lang="en-US" sz="2600" dirty="0"/>
                  <a:t>Note: the </a:t>
                </a:r>
                <a:r>
                  <a:rPr lang="en-US" sz="2600" dirty="0" err="1"/>
                  <a:t>sklearn</a:t>
                </a:r>
                <a:r>
                  <a:rPr lang="en-US" sz="2600" dirty="0"/>
                  <a:t> package uses a different tuning parameter: instead of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l-GR" sz="2600" dirty="0"/>
                  <a:t> </a:t>
                </a:r>
                <a:r>
                  <a:rPr lang="en-US" sz="2600" dirty="0"/>
                  <a:t>they use a constant that is essentially </a:t>
                </a:r>
                <a14:m>
                  <m:oMath xmlns:m="http://schemas.openxmlformats.org/officeDocument/2006/math"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l-GR" sz="2600" dirty="0"/>
                  <a:t>. </a:t>
                </a:r>
              </a:p>
              <a:p>
                <a:endParaRPr lang="en-US" sz="2600" dirty="0"/>
              </a:p>
              <a:p>
                <a:endParaRPr lang="en-US" sz="26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246962" cy="4717433"/>
              </a:xfrm>
              <a:blipFill>
                <a:blip r:embed="rId2"/>
                <a:stretch>
                  <a:fillRect l="-991" t="-1075" b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1CE037-34A6-6642-939C-064D3D37F7CE}"/>
                  </a:ext>
                </a:extLst>
              </p:cNvPr>
              <p:cNvSpPr/>
              <p:nvPr/>
            </p:nvSpPr>
            <p:spPr>
              <a:xfrm>
                <a:off x="2775159" y="2181602"/>
                <a:ext cx="7917039" cy="12661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m:rPr>
                              <m:sty m:val="p"/>
                            </m:rPr>
                            <a:rPr lang="en-US" sz="240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lim>
                      </m:limLow>
                      <m:r>
                        <a:rPr lang="en-US" sz="2400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ln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dirty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</m:nary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nary>
                            <m:naryPr>
                              <m:chr m:val="∑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51CE037-34A6-6642-939C-064D3D37F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159" y="2181602"/>
                <a:ext cx="7917039" cy="1266180"/>
              </a:xfrm>
              <a:prstGeom prst="rect">
                <a:avLst/>
              </a:prstGeom>
              <a:blipFill>
                <a:blip r:embed="rId3"/>
                <a:stretch>
                  <a:fillRect t="-87000" r="-321" b="-1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32286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Testing in Classification (cont.) 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4717433"/>
              </a:xfrm>
            </p:spPr>
            <p:txBody>
              <a:bodyPr/>
              <a:lstStyle/>
              <a:p>
                <a:r>
                  <a:rPr lang="en-US" sz="2600" dirty="0"/>
                  <a:t>Bayes’ theorem can be rewritten for classification: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2600" i="1" dirty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=1)+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6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6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=0)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r>
                  <a:rPr lang="en-US" sz="2600" dirty="0"/>
                  <a:t>These probability quantities can then be defined as: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i="1" dirty="0"/>
                  <a:t>Sensitivity</a:t>
                </a:r>
                <a:r>
                  <a:rPr lang="en-US" sz="2600" dirty="0"/>
                  <a:t>: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i="1" dirty="0"/>
                  <a:t>Specificity</a:t>
                </a:r>
                <a:r>
                  <a:rPr lang="en-US" sz="2600" dirty="0"/>
                  <a:t>: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sz="2600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6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i="1" dirty="0"/>
                  <a:t>Prevalence</a:t>
                </a:r>
                <a:r>
                  <a:rPr lang="en-US" sz="2600" dirty="0"/>
                  <a:t>: </a:t>
                </a:r>
                <a14:m>
                  <m:oMath xmlns:m="http://schemas.openxmlformats.org/officeDocument/2006/math">
                    <m:r>
                      <a:rPr lang="en-US" sz="260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6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i="1" dirty="0"/>
                  <a:t>Positive Predictive Value</a:t>
                </a:r>
                <a:r>
                  <a:rPr lang="en-US" sz="2600" dirty="0"/>
                  <a:t>: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̂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600" i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600" i="1" dirty="0"/>
                  <a:t>Negative Predictive Value</a:t>
                </a:r>
                <a:r>
                  <a:rPr lang="en-US" sz="2600" dirty="0"/>
                  <a:t>: 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600" b="0" i="1" smtClean="0">
                        <a:latin typeface="Cambria Math" panose="02040503050406030204" pitchFamily="18" charset="0"/>
                      </a:rPr>
                      <m:t>=0|</m:t>
                    </m:r>
                    <m:acc>
                      <m:accPr>
                        <m:chr m:val="̂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6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60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US" sz="2600" dirty="0"/>
              </a:p>
              <a:p>
                <a:r>
                  <a:rPr lang="en-US" sz="2600" dirty="0"/>
                  <a:t>How do positive and negative predictive values relate? Be careful... </a:t>
                </a:r>
                <a:endParaRPr lang="en-US" sz="26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4717433"/>
              </a:xfrm>
              <a:blipFill>
                <a:blip r:embed="rId2"/>
                <a:stretch>
                  <a:fillRect l="-983" t="-1075" b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13019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 Example </a:t>
            </a:r>
            <a:endParaRPr lang="en-US" dirty="0"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79DA5-B6AD-A14E-A3BB-A6013BF78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31" y="1897703"/>
            <a:ext cx="4969476" cy="34537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6D9107-1D5C-8148-BC8C-4F4B466053EF}"/>
              </a:ext>
            </a:extLst>
          </p:cNvPr>
          <p:cNvSpPr/>
          <p:nvPr/>
        </p:nvSpPr>
        <p:spPr>
          <a:xfrm>
            <a:off x="5411449" y="983807"/>
            <a:ext cx="6780551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Radio Operator Characteristics (ROC) curve illustrates the trade-off for all possible thresholds chosen for the two types of error (or correct classification). </a:t>
            </a:r>
          </a:p>
          <a:p>
            <a:endParaRPr lang="en-US" sz="900" dirty="0"/>
          </a:p>
          <a:p>
            <a:r>
              <a:rPr lang="en-US" sz="2400" dirty="0"/>
              <a:t>The vertical axis displays the true positive predictive value and the horizontal axis depicts the true negative predictive value. </a:t>
            </a:r>
          </a:p>
          <a:p>
            <a:endParaRPr lang="en-US" sz="900" dirty="0"/>
          </a:p>
          <a:p>
            <a:r>
              <a:rPr lang="en-US" sz="2400" dirty="0"/>
              <a:t>The overall performance of a classifier, calculated over all possible thresholds, is given by the </a:t>
            </a:r>
            <a:r>
              <a:rPr lang="en-US" sz="2400" b="1" dirty="0"/>
              <a:t>area under the ROC curve </a:t>
            </a:r>
            <a:r>
              <a:rPr lang="en-US" sz="2400" dirty="0"/>
              <a:t>(AUC). </a:t>
            </a:r>
          </a:p>
          <a:p>
            <a:endParaRPr lang="en-US" sz="900" dirty="0"/>
          </a:p>
          <a:p>
            <a:r>
              <a:rPr lang="en-US" sz="2400" dirty="0"/>
              <a:t>An ideal ROC curve will hug the top left corner, so the larger the AUC the better the classifier. </a:t>
            </a:r>
          </a:p>
        </p:txBody>
      </p:sp>
    </p:spTree>
    <p:extLst>
      <p:ext uri="{BB962C8B-B14F-4D97-AF65-F5344CB8AC3E}">
        <p14:creationId xmlns:p14="http://schemas.microsoft.com/office/powerpoint/2010/main" val="18213716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Multinomial Logistic Regression: the model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3807"/>
                <a:ext cx="10604606" cy="5256571"/>
              </a:xfrm>
            </p:spPr>
            <p:txBody>
              <a:bodyPr/>
              <a:lstStyle/>
              <a:p>
                <a:r>
                  <a:rPr lang="en-US" dirty="0"/>
                  <a:t>To predict </a:t>
                </a:r>
                <a:r>
                  <a:rPr lang="en-US" i="1" dirty="0"/>
                  <a:t>K</a:t>
                </a:r>
                <a:r>
                  <a:rPr lang="en-US" dirty="0"/>
                  <a:t> classes (</a:t>
                </a:r>
                <a:r>
                  <a:rPr lang="en-US" i="1" dirty="0"/>
                  <a:t>K</a:t>
                </a:r>
                <a:r>
                  <a:rPr lang="en-US" dirty="0"/>
                  <a:t> &gt; 2) from a set of predictors </a:t>
                </a:r>
                <a:r>
                  <a:rPr lang="en-US" i="1" dirty="0"/>
                  <a:t>X</a:t>
                </a:r>
                <a:r>
                  <a:rPr lang="en-US" dirty="0"/>
                  <a:t>, a multinomial logistic regression can be fit:</a:t>
                </a:r>
              </a:p>
              <a:p>
                <a:endParaRPr lang="en-US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effectLst/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=2)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r>
                  <a:rPr lang="en-US" dirty="0"/>
                  <a:t>Each separate model can be fit as independent standard logistic regression models! 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3807"/>
                <a:ext cx="10604606" cy="5256571"/>
              </a:xfrm>
              <a:blipFill>
                <a:blip r:embed="rId2"/>
                <a:stretch>
                  <a:fillRect l="-1196" t="-964" b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3112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vs. Rest (</a:t>
            </a:r>
            <a:r>
              <a:rPr lang="en-US" dirty="0" err="1"/>
              <a:t>OvR</a:t>
            </a:r>
            <a:r>
              <a:rPr lang="en-US" dirty="0"/>
              <a:t>) Logistic Regression: the model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983807"/>
                <a:ext cx="10604606" cy="5256571"/>
              </a:xfrm>
            </p:spPr>
            <p:txBody>
              <a:bodyPr/>
              <a:lstStyle/>
              <a:p>
                <a:r>
                  <a:rPr lang="en-US" dirty="0"/>
                  <a:t>To predict </a:t>
                </a:r>
                <a:r>
                  <a:rPr lang="en-US" i="1" dirty="0"/>
                  <a:t>K</a:t>
                </a:r>
                <a:r>
                  <a:rPr lang="en-US" dirty="0"/>
                  <a:t> classes (</a:t>
                </a:r>
                <a:r>
                  <a:rPr lang="en-US" i="1" dirty="0"/>
                  <a:t>K</a:t>
                </a:r>
                <a:r>
                  <a:rPr lang="en-US" dirty="0"/>
                  <a:t> &gt; 2) from a set of predictors </a:t>
                </a:r>
                <a:r>
                  <a:rPr lang="en-US" i="1" dirty="0"/>
                  <a:t>X</a:t>
                </a:r>
                <a:r>
                  <a:rPr lang="en-US" dirty="0"/>
                  <a:t>, a multinomial logistic regression can be fit:</a:t>
                </a:r>
              </a:p>
              <a:p>
                <a:endParaRPr lang="en-US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effectLst/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0,1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=2)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dirty="0">
                  <a:effectLst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effectLst/>
                </a:endParaRPr>
              </a:p>
              <a:p>
                <a:r>
                  <a:rPr lang="en-US" dirty="0"/>
                  <a:t>Again, each separate model can be fit as independent standard logistic regression models! 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983807"/>
                <a:ext cx="10604606" cy="5256571"/>
              </a:xfrm>
              <a:blipFill>
                <a:blip r:embed="rId2"/>
                <a:stretch>
                  <a:fillRect l="-1196" t="-964" b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5150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AFB4-43BC-5A49-9604-5B67FEE4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D3D61-F093-2144-9EA8-7FDB7615802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510860" cy="2451267"/>
              </a:xfrm>
            </p:spPr>
            <p:txBody>
              <a:bodyPr/>
              <a:lstStyle/>
              <a:p>
                <a:r>
                  <a:rPr lang="en-US" sz="2600" dirty="0"/>
                  <a:t>So how do we convert a set of probability estimates from separate models to one set of probability estimates?</a:t>
                </a:r>
              </a:p>
              <a:p>
                <a:r>
                  <a:rPr lang="en-US" sz="2600" dirty="0"/>
                  <a:t>The </a:t>
                </a:r>
                <a:r>
                  <a:rPr lang="en-US" sz="2600" b="1" i="1" dirty="0" err="1"/>
                  <a:t>softmax</a:t>
                </a:r>
                <a:r>
                  <a:rPr lang="en-US" sz="2600" dirty="0"/>
                  <a:t> function is used.  That is, the weights are just normalized for each predicted probability.  AKA, predict the 3 class probabilities from each of the 3 models, and just rescale so they add up to 1.</a:t>
                </a:r>
              </a:p>
              <a:p>
                <a:r>
                  <a:rPr lang="en-US" sz="2600" dirty="0"/>
                  <a:t>Mathematically that is:</a:t>
                </a:r>
              </a:p>
              <a:p>
                <a:endParaRPr lang="en-US" sz="2600" dirty="0"/>
              </a:p>
              <a:p>
                <a:endParaRPr lang="en-US" sz="2600" dirty="0"/>
              </a:p>
              <a:p>
                <a:endParaRPr lang="en-US" sz="2600" dirty="0"/>
              </a:p>
              <a:p>
                <a:r>
                  <a:rPr lang="en-US" sz="26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600" dirty="0"/>
                  <a:t> is the vector of predictors for that observation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acc>
                              <m:accPr>
                                <m:chr m:val="⃗"/>
                                <m:ctrlPr>
                                  <a:rPr lang="en-US" sz="2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</m:acc>
                      </m:e>
                      <m:sub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are the associated logistic regression coefficient estimates.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0D3D61-F093-2144-9EA8-7FDB7615802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510860" cy="2451267"/>
              </a:xfrm>
              <a:blipFill>
                <a:blip r:embed="rId2"/>
                <a:stretch>
                  <a:fillRect l="-966" t="-2062" r="-845" b="-1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0608F-2C92-E049-B34D-00262DF3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87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B65CC-2D7C-9A48-A2FC-9FC279CF7F30}"/>
                  </a:ext>
                </a:extLst>
              </p:cNvPr>
              <p:cNvSpPr txBox="1"/>
              <p:nvPr/>
            </p:nvSpPr>
            <p:spPr>
              <a:xfrm>
                <a:off x="3888929" y="3849807"/>
                <a:ext cx="4167936" cy="1441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3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3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0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0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  <m:sub>
                                  <m: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0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p>
                                    <m:sSupPr>
                                      <m:ctrlP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30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30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0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30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30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30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</m:acc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30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3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12B65CC-2D7C-9A48-A2FC-9FC279CF7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929" y="3849807"/>
                <a:ext cx="4167936" cy="1441613"/>
              </a:xfrm>
              <a:prstGeom prst="rect">
                <a:avLst/>
              </a:prstGeom>
              <a:blipFill>
                <a:blip r:embed="rId3"/>
                <a:stretch>
                  <a:fillRect l="-1520" t="-1739" r="-304" b="-7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940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and Regularization in multiclass settings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8569149F-7A4F-5647-A25B-F4EDF17C13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7"/>
                <a:ext cx="10845238" cy="4453021"/>
              </a:xfrm>
            </p:spPr>
            <p:txBody>
              <a:bodyPr/>
              <a:lstStyle/>
              <a:p>
                <a:r>
                  <a:rPr lang="en-US" dirty="0"/>
                  <a:t>There is no difference in the approach to estimating the coefficients in the multiclass setting: we maximize the log-likelihood (or minimize negative log-likelihood).</a:t>
                </a:r>
              </a:p>
              <a:p>
                <a:r>
                  <a:rPr lang="en-US" dirty="0"/>
                  <a:t>This combined negative log-likelihood of all </a:t>
                </a:r>
                <a:r>
                  <a:rPr lang="en-US" i="1" dirty="0"/>
                  <a:t>K</a:t>
                </a:r>
                <a:r>
                  <a:rPr lang="en-US" dirty="0"/>
                  <a:t> classes is sometimes called the </a:t>
                </a:r>
                <a:r>
                  <a:rPr lang="en-US" b="1" dirty="0"/>
                  <a:t>multiclass cross-entropy</a:t>
                </a:r>
                <a:r>
                  <a:rPr lang="en-US" dirty="0"/>
                  <a:t>:</a:t>
                </a:r>
                <a:endParaRPr lang="en-US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𝟙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𝟙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(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))</m:t>
                                  </m:r>
                                </m:e>
                              </m:func>
                            </m:e>
                          </m:nary>
                        </m:e>
                      </m:nary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And regularization can be done like always: add on a penalty term to this loss function based on L1 (sum of the absolute values) or L2 (sum of squares) norms.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3">
                <a:extLst>
                  <a:ext uri="{FF2B5EF4-FFF2-40B4-BE49-F238E27FC236}">
                    <a16:creationId xmlns:a16="http://schemas.microsoft.com/office/drawing/2014/main" id="{8569149F-7A4F-5647-A25B-F4EDF17C13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7"/>
                <a:ext cx="10845238" cy="4453021"/>
              </a:xfrm>
              <a:blipFill>
                <a:blip r:embed="rId2"/>
                <a:stretch>
                  <a:fillRect l="-1404" t="-1425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49832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</a:t>
            </a:r>
            <a:r>
              <a:rPr lang="en-US" dirty="0"/>
              <a:t>-NN for Classification: formal definition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</p:spPr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i="1" dirty="0"/>
                  <a:t>k</a:t>
                </a:r>
                <a:r>
                  <a:rPr lang="en-US" dirty="0"/>
                  <a:t>-NN classifier first identifies the </a:t>
                </a:r>
                <a:r>
                  <a:rPr lang="en-US" i="1" dirty="0"/>
                  <a:t>k</a:t>
                </a:r>
                <a:r>
                  <a:rPr lang="en-US" dirty="0"/>
                  <a:t> points in the training data that are closest to 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represented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 It then estimates the conditional probability for class </a:t>
                </a:r>
                <a:r>
                  <a:rPr lang="en-US" i="1" dirty="0"/>
                  <a:t>j</a:t>
                </a:r>
                <a:r>
                  <a:rPr lang="en-US" dirty="0"/>
                  <a:t> as the fraction of points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whose response values equal </a:t>
                </a:r>
                <a:r>
                  <a:rPr lang="en-US" i="1" dirty="0"/>
                  <a:t>j</a:t>
                </a:r>
                <a:r>
                  <a:rPr lang="en-US" dirty="0"/>
                  <a:t>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Then, the </a:t>
                </a:r>
                <a:r>
                  <a:rPr lang="en-US" i="1" dirty="0"/>
                  <a:t>k</a:t>
                </a:r>
                <a:r>
                  <a:rPr lang="en-US" dirty="0"/>
                  <a:t>-NN classifier predicts this new observation, </a:t>
                </a:r>
                <a:r>
                  <a:rPr lang="en-US" i="1" dirty="0"/>
                  <a:t>x</a:t>
                </a:r>
                <a:r>
                  <a:rPr lang="en-US" baseline="-25000" dirty="0"/>
                  <a:t>0</a:t>
                </a:r>
                <a:r>
                  <a:rPr lang="en-US" dirty="0"/>
                  <a:t>, to be in the class with largest estimated probability. </a:t>
                </a:r>
                <a:endParaRPr lang="en-US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375442"/>
              </a:xfrm>
              <a:blipFill>
                <a:blip r:embed="rId2"/>
                <a:stretch>
                  <a:fillRect l="-1229" t="-1179" r="-1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E73B4-D7EC-2B49-8AE9-01DB526CE567}"/>
                  </a:ext>
                </a:extLst>
              </p:cNvPr>
              <p:cNvSpPr txBox="1"/>
              <p:nvPr/>
            </p:nvSpPr>
            <p:spPr>
              <a:xfrm>
                <a:off x="3505339" y="3128034"/>
                <a:ext cx="4983159" cy="1020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5E73B4-D7EC-2B49-8AE9-01DB526CE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339" y="3128034"/>
                <a:ext cx="4983159" cy="1020664"/>
              </a:xfrm>
              <a:prstGeom prst="rect">
                <a:avLst/>
              </a:prstGeom>
              <a:blipFill>
                <a:blip r:embed="rId3"/>
                <a:stretch>
                  <a:fillRect l="-1020" t="-139024" r="-1786" b="-187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18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5184" y="1463040"/>
            <a:ext cx="685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8"/>
          <p:cNvSpPr txBox="1"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3200"/>
              <a:buFont typeface="Karla"/>
              <a:buNone/>
            </a:pPr>
            <a:r>
              <a:rPr lang="en-US"/>
              <a:t>Simple Prediction Models </a:t>
            </a:r>
            <a:endParaRPr/>
          </a:p>
        </p:txBody>
      </p:sp>
      <p:sp>
        <p:nvSpPr>
          <p:cNvPr id="296" name="Google Shape;296;p8"/>
          <p:cNvSpPr txBox="1">
            <a:spLocks noGrp="1"/>
          </p:cNvSpPr>
          <p:nvPr>
            <p:ph type="sldNum" idx="12"/>
          </p:nvPr>
        </p:nvSpPr>
        <p:spPr>
          <a:xfrm>
            <a:off x="9144000" y="640080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97" name="Google Shape;297;p8"/>
          <p:cNvSpPr txBox="1"/>
          <p:nvPr/>
        </p:nvSpPr>
        <p:spPr>
          <a:xfrm>
            <a:off x="7152362" y="633105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 txBox="1"/>
          <p:nvPr/>
        </p:nvSpPr>
        <p:spPr>
          <a:xfrm>
            <a:off x="655958" y="902522"/>
            <a:ext cx="63145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F3F3F"/>
                </a:solidFill>
                <a:latin typeface="Karla"/>
                <a:ea typeface="Karla"/>
                <a:cs typeface="Karla"/>
                <a:sym typeface="Karla"/>
              </a:rPr>
              <a:t>We can try different k-models on more data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25266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04227-0814-5D40-AAE2-74BC8571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Probabilities in </a:t>
            </a:r>
            <a:r>
              <a:rPr lang="en-US" i="1" dirty="0"/>
              <a:t>k</a:t>
            </a:r>
            <a:r>
              <a:rPr lang="en-US" dirty="0"/>
              <a:t>-NN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C6689-1C93-5640-9DB1-BB5AFD64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CB1828-177B-8242-A62C-AB13863EA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834" y="1356401"/>
            <a:ext cx="6284332" cy="43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8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Classification: Concept Checks</a:t>
            </a:r>
            <a:endParaRPr lang="en-US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83873-9D99-1A48-AA62-2E340E1007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5130445"/>
              </a:xfrm>
            </p:spPr>
            <p:txBody>
              <a:bodyPr/>
              <a:lstStyle/>
              <a:p>
                <a:r>
                  <a:rPr lang="en-US" sz="2400" dirty="0"/>
                  <a:t>What is the interpretation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in a multiple logistic regression problem?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How is the loss function minimized in logistic regression?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happens in logistic regression when there is </a:t>
                </a:r>
                <a:r>
                  <a:rPr lang="en-US" sz="2400" i="1" dirty="0"/>
                  <a:t>perfect separation</a:t>
                </a:r>
                <a:r>
                  <a:rPr lang="en-US" sz="2400" dirty="0"/>
                  <a:t>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Why are the logistic regression classification boundaries linear?  How can this be adapted to be non-linear?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is the loss function that is penalized in regularized multiple logistic regression? </a:t>
                </a:r>
                <a:endParaRPr lang="en-US" sz="2400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1483873-9D99-1A48-AA62-2E340E1007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5130445"/>
              </a:xfrm>
              <a:blipFill>
                <a:blip r:embed="rId2"/>
                <a:stretch>
                  <a:fillRect l="-860" t="-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508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B7FBD-E688-B941-8B82-31BE2440C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Classification: Concept </a:t>
            </a:r>
            <a:r>
              <a:rPr lang="en-US" dirty="0"/>
              <a:t>Checks (cont.)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83873-9D99-1A48-AA62-2E340E100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28" y="983807"/>
            <a:ext cx="11266280" cy="5130445"/>
          </a:xfrm>
        </p:spPr>
        <p:txBody>
          <a:bodyPr/>
          <a:lstStyle/>
          <a:p>
            <a:r>
              <a:rPr lang="en-US" sz="2400" dirty="0">
                <a:effectLst/>
              </a:rPr>
              <a:t>Should predictors be standardized in </a:t>
            </a:r>
            <a:r>
              <a:rPr lang="en-US" sz="2400" i="1" dirty="0">
                <a:effectLst/>
              </a:rPr>
              <a:t>k</a:t>
            </a:r>
            <a:r>
              <a:rPr lang="en-US" sz="2400" dirty="0">
                <a:effectLst/>
              </a:rPr>
              <a:t>-NN?  How can categorical predictors be handled?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How can probability predictions be made in </a:t>
            </a:r>
            <a:r>
              <a:rPr lang="en-US" sz="2400" i="1" dirty="0">
                <a:effectLst/>
              </a:rPr>
              <a:t>k</a:t>
            </a:r>
            <a:r>
              <a:rPr lang="en-US" sz="2400" dirty="0">
                <a:effectLst/>
              </a:rPr>
              <a:t>-NN classification?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When is PCA used most commonly in practice?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Is the first PCA component going to be the best predictor in a PCR regression?  Why?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How many PCA components should be used in a PCR egression?</a:t>
            </a:r>
          </a:p>
          <a:p>
            <a:endParaRPr lang="en-US" sz="2400" dirty="0"/>
          </a:p>
          <a:p>
            <a:r>
              <a:rPr lang="en-US" sz="2400" dirty="0">
                <a:effectLst/>
              </a:rPr>
              <a:t>How can the coefficient estimates be interpreted in a regression fit on PCA component vectors?</a:t>
            </a:r>
          </a:p>
          <a:p>
            <a:endParaRPr lang="en-US" sz="2400" dirty="0"/>
          </a:p>
          <a:p>
            <a:endParaRPr lang="en-US" sz="2400" dirty="0"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45CB2-BF6F-6E49-AC61-7BDDE2E02F5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540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93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743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Missingness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There are 3 major types of missingness to be concerned about: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Missing Completely at Random (MCAR) </a:t>
            </a:r>
            <a:r>
              <a:rPr lang="en-US" dirty="0"/>
              <a:t>- the probability of missingness in a variable is the same for all units.  Like randomly poking holes in a data set.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Missing at Random (MAR) </a:t>
            </a:r>
            <a:r>
              <a:rPr lang="en-US" dirty="0"/>
              <a:t>- the probability of missingness in a variable depends only on available information (in other predictors).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Missing Not at Random (MNAR) </a:t>
            </a:r>
            <a:r>
              <a:rPr lang="en-US" dirty="0"/>
              <a:t>- the probability of missingness depends on information that has not been recorded and this information also predicts the missing values.</a:t>
            </a:r>
          </a:p>
          <a:p>
            <a:r>
              <a:rPr lang="en-US" dirty="0"/>
              <a:t>What are examples of each these 3 types?</a:t>
            </a:r>
          </a:p>
        </p:txBody>
      </p:sp>
    </p:spTree>
    <p:extLst>
      <p:ext uri="{BB962C8B-B14F-4D97-AF65-F5344CB8AC3E}">
        <p14:creationId xmlns:p14="http://schemas.microsoft.com/office/powerpoint/2010/main" val="35848117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Imputation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3415" y="1077398"/>
                <a:ext cx="10327008" cy="5375442"/>
              </a:xfrm>
            </p:spPr>
            <p:txBody>
              <a:bodyPr/>
              <a:lstStyle/>
              <a:p>
                <a:r>
                  <a:rPr lang="en-US" sz="2400" dirty="0"/>
                  <a:t>There are several different approaches to imputing missing values: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Impute the mean or median </a:t>
                </a:r>
                <a:r>
                  <a:rPr lang="en-US" sz="2400" dirty="0"/>
                  <a:t>(quantitative) or most common class (categorical) for all missing values in a variable.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Create a new variable that is an </a:t>
                </a:r>
                <a:r>
                  <a:rPr lang="en-US" sz="2400" b="1" dirty="0"/>
                  <a:t>indicator of missingness</a:t>
                </a:r>
                <a:r>
                  <a:rPr lang="en-US" sz="2400" dirty="0"/>
                  <a:t>, and include it in any model to predict the response (also plug in zero or the mean in the actual variable).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Hot deck imputation</a:t>
                </a:r>
                <a:r>
                  <a:rPr lang="en-US" sz="2400" dirty="0"/>
                  <a:t>: for each missing entry, randomly select an observed entry in the variable and plug it in.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Model the imputation</a:t>
                </a:r>
                <a:r>
                  <a:rPr lang="en-US" sz="2400" dirty="0"/>
                  <a:t>: plug in predicted values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) from a model based on the other observed predictors.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b="1" dirty="0"/>
                  <a:t>Model the imputation with uncertainty</a:t>
                </a:r>
                <a:r>
                  <a:rPr lang="en-US" sz="2400" dirty="0"/>
                  <a:t>: plug in predicted values plus randomness (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400" dirty="0"/>
                  <a:t>) from a model based on the other observed predictors.</a:t>
                </a:r>
              </a:p>
              <a:p>
                <a:r>
                  <a:rPr lang="en-US" sz="2400" dirty="0"/>
                  <a:t>What are the advantages and disadvantages of each approach?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7A077A-CF01-CE4C-8CDE-1753640AE0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077398"/>
                <a:ext cx="10327008" cy="5375442"/>
              </a:xfrm>
              <a:blipFill>
                <a:blip r:embed="rId2"/>
                <a:stretch>
                  <a:fillRect l="-860" t="-708" r="-1229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441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Schematic: imputation through modeling 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A077A-CF01-CE4C-8CDE-1753640AE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375442"/>
          </a:xfrm>
        </p:spPr>
        <p:txBody>
          <a:bodyPr/>
          <a:lstStyle/>
          <a:p>
            <a:r>
              <a:rPr lang="en-US" dirty="0"/>
              <a:t>How do we use models to fill in missing data? Using </a:t>
            </a:r>
            <a:r>
              <a:rPr lang="en-US" i="1" dirty="0"/>
              <a:t>k</a:t>
            </a:r>
            <a:r>
              <a:rPr lang="en-US" dirty="0"/>
              <a:t>-NN for </a:t>
            </a:r>
            <a:r>
              <a:rPr lang="en-US" i="1" dirty="0"/>
              <a:t>k</a:t>
            </a:r>
            <a:r>
              <a:rPr lang="en-US" dirty="0"/>
              <a:t> = 2? </a:t>
            </a:r>
            <a:endParaRPr lang="en-US" dirty="0">
              <a:effectLst/>
            </a:endParaRPr>
          </a:p>
        </p:txBody>
      </p:sp>
      <p:pic>
        <p:nvPicPr>
          <p:cNvPr id="14337" name="Picture 1" descr="page51image1769568">
            <a:extLst>
              <a:ext uri="{FF2B5EF4-FFF2-40B4-BE49-F238E27FC236}">
                <a16:creationId xmlns:a16="http://schemas.microsoft.com/office/drawing/2014/main" id="{EA5EFAEA-4940-9A4F-B65C-CAFB5ABA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799" y="1704110"/>
            <a:ext cx="3011055" cy="45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7732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6E8E-B179-AA4A-A799-907EA6843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Imputation through modeling with uncertainty: an illustration </a:t>
            </a:r>
            <a:endParaRPr lang="en-US" dirty="0">
              <a:effectLst/>
            </a:endParaRPr>
          </a:p>
        </p:txBody>
      </p:sp>
      <p:pic>
        <p:nvPicPr>
          <p:cNvPr id="17409" name="Picture 1" descr="page56image1828256">
            <a:extLst>
              <a:ext uri="{FF2B5EF4-FFF2-40B4-BE49-F238E27FC236}">
                <a16:creationId xmlns:a16="http://schemas.microsoft.com/office/drawing/2014/main" id="{7C90992F-0713-9B4D-B840-8170ADEB72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89" y="1773381"/>
            <a:ext cx="937542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9310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960347" y="3114831"/>
            <a:ext cx="2243137" cy="12858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388005" y="1384303"/>
            <a:ext cx="2100077" cy="873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Statistical Learning</a:t>
            </a:r>
          </a:p>
        </p:txBody>
      </p:sp>
      <p:sp>
        <p:nvSpPr>
          <p:cNvPr id="5" name="Oval 4"/>
          <p:cNvSpPr/>
          <p:nvPr/>
        </p:nvSpPr>
        <p:spPr>
          <a:xfrm>
            <a:off x="33213" y="87443"/>
            <a:ext cx="2243136" cy="139176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Uncertainty in model and prediction </a:t>
            </a:r>
          </a:p>
        </p:txBody>
      </p:sp>
      <p:sp>
        <p:nvSpPr>
          <p:cNvPr id="6" name="Oval 5"/>
          <p:cNvSpPr/>
          <p:nvPr/>
        </p:nvSpPr>
        <p:spPr>
          <a:xfrm>
            <a:off x="2323617" y="56594"/>
            <a:ext cx="1590663" cy="93545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Cross validation </a:t>
            </a:r>
          </a:p>
        </p:txBody>
      </p:sp>
      <p:sp>
        <p:nvSpPr>
          <p:cNvPr id="8" name="Oval 7"/>
          <p:cNvSpPr/>
          <p:nvPr/>
        </p:nvSpPr>
        <p:spPr>
          <a:xfrm>
            <a:off x="3982140" y="51882"/>
            <a:ext cx="1945717" cy="103554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Overfitting: Variance &amp; Bias</a:t>
            </a:r>
          </a:p>
        </p:txBody>
      </p:sp>
      <p:sp>
        <p:nvSpPr>
          <p:cNvPr id="9" name="Oval 8"/>
          <p:cNvSpPr/>
          <p:nvPr/>
        </p:nvSpPr>
        <p:spPr>
          <a:xfrm>
            <a:off x="28604" y="1669990"/>
            <a:ext cx="2270831" cy="145904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Methods of regularization: </a:t>
            </a:r>
          </a:p>
          <a:p>
            <a:pPr algn="ctr"/>
            <a:r>
              <a:rPr lang="en-US" dirty="0"/>
              <a:t>Lasso and Ridge</a:t>
            </a:r>
          </a:p>
        </p:txBody>
      </p:sp>
      <p:sp>
        <p:nvSpPr>
          <p:cNvPr id="11" name="Oval 10"/>
          <p:cNvSpPr/>
          <p:nvPr/>
        </p:nvSpPr>
        <p:spPr>
          <a:xfrm>
            <a:off x="6452013" y="3129036"/>
            <a:ext cx="2243136" cy="12858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Classification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41544" y="1070817"/>
            <a:ext cx="2243136" cy="12042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PCA &amp; dimensionality reduction </a:t>
            </a:r>
          </a:p>
        </p:txBody>
      </p:sp>
      <p:sp>
        <p:nvSpPr>
          <p:cNvPr id="13" name="Oval 12"/>
          <p:cNvSpPr/>
          <p:nvPr/>
        </p:nvSpPr>
        <p:spPr>
          <a:xfrm>
            <a:off x="6996746" y="116198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Pandas</a:t>
            </a:r>
          </a:p>
        </p:txBody>
      </p:sp>
      <p:sp>
        <p:nvSpPr>
          <p:cNvPr id="14" name="Oval 13"/>
          <p:cNvSpPr/>
          <p:nvPr/>
        </p:nvSpPr>
        <p:spPr>
          <a:xfrm>
            <a:off x="10346159" y="1441046"/>
            <a:ext cx="1725073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Matplotlib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9976001" y="283332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16" name="Oval 15"/>
          <p:cNvSpPr/>
          <p:nvPr/>
        </p:nvSpPr>
        <p:spPr>
          <a:xfrm>
            <a:off x="8464367" y="64801"/>
            <a:ext cx="1232694" cy="99998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NumPy</a:t>
            </a:r>
          </a:p>
        </p:txBody>
      </p:sp>
      <p:sp>
        <p:nvSpPr>
          <p:cNvPr id="17" name="Oval 16"/>
          <p:cNvSpPr/>
          <p:nvPr/>
        </p:nvSpPr>
        <p:spPr>
          <a:xfrm>
            <a:off x="3289472" y="5333098"/>
            <a:ext cx="1585512" cy="98131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Trees </a:t>
            </a:r>
          </a:p>
        </p:txBody>
      </p:sp>
      <p:sp>
        <p:nvSpPr>
          <p:cNvPr id="18" name="Oval 17"/>
          <p:cNvSpPr/>
          <p:nvPr/>
        </p:nvSpPr>
        <p:spPr>
          <a:xfrm>
            <a:off x="6780825" y="5290081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Neural Networks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D990E1-A7CA-0F4F-AF97-90CFC8B3CBD1}"/>
              </a:ext>
            </a:extLst>
          </p:cNvPr>
          <p:cNvCxnSpPr>
            <a:stCxn id="4" idx="4"/>
            <a:endCxn id="3" idx="0"/>
          </p:cNvCxnSpPr>
          <p:nvPr/>
        </p:nvCxnSpPr>
        <p:spPr>
          <a:xfrm>
            <a:off x="3438044" y="2258063"/>
            <a:ext cx="643872" cy="8567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16F65D8-F975-9C45-9593-5CAD330BB5F3}"/>
              </a:ext>
            </a:extLst>
          </p:cNvPr>
          <p:cNvCxnSpPr>
            <a:cxnSpLocks/>
            <a:stCxn id="9" idx="7"/>
            <a:endCxn id="4" idx="2"/>
          </p:cNvCxnSpPr>
          <p:nvPr/>
        </p:nvCxnSpPr>
        <p:spPr>
          <a:xfrm flipV="1">
            <a:off x="1966879" y="1821183"/>
            <a:ext cx="421126" cy="62479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F8215BB-1081-BF48-9C2C-8CDC7EB1BC8E}"/>
              </a:ext>
            </a:extLst>
          </p:cNvPr>
          <p:cNvCxnSpPr>
            <a:stCxn id="5" idx="5"/>
            <a:endCxn id="4" idx="1"/>
          </p:cNvCxnSpPr>
          <p:nvPr/>
        </p:nvCxnSpPr>
        <p:spPr>
          <a:xfrm>
            <a:off x="1947849" y="1275390"/>
            <a:ext cx="747705" cy="236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939EBDE-7FA4-A541-B7A1-6336F218904F}"/>
              </a:ext>
            </a:extLst>
          </p:cNvPr>
          <p:cNvCxnSpPr>
            <a:cxnSpLocks/>
            <a:stCxn id="4" idx="5"/>
            <a:endCxn id="11" idx="1"/>
          </p:cNvCxnSpPr>
          <p:nvPr/>
        </p:nvCxnSpPr>
        <p:spPr>
          <a:xfrm>
            <a:off x="4180533" y="2130104"/>
            <a:ext cx="2599980" cy="11872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0A38CC41-BBC0-1A45-8387-073322E012D7}"/>
              </a:ext>
            </a:extLst>
          </p:cNvPr>
          <p:cNvSpPr/>
          <p:nvPr/>
        </p:nvSpPr>
        <p:spPr>
          <a:xfrm>
            <a:off x="8064278" y="1393826"/>
            <a:ext cx="1841957" cy="109442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Computing Tools</a:t>
            </a:r>
          </a:p>
        </p:txBody>
      </p: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FB03051D-FEF4-B940-AB8B-AF6588B32FE1}"/>
              </a:ext>
            </a:extLst>
          </p:cNvPr>
          <p:cNvCxnSpPr>
            <a:cxnSpLocks/>
            <a:stCxn id="125" idx="4"/>
            <a:endCxn id="11" idx="7"/>
          </p:cNvCxnSpPr>
          <p:nvPr/>
        </p:nvCxnSpPr>
        <p:spPr>
          <a:xfrm flipH="1">
            <a:off x="8366649" y="2488255"/>
            <a:ext cx="618608" cy="829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BB4F7C73-0600-E04A-AF6F-3A111757D58B}"/>
              </a:ext>
            </a:extLst>
          </p:cNvPr>
          <p:cNvCxnSpPr>
            <a:cxnSpLocks/>
            <a:stCxn id="125" idx="3"/>
            <a:endCxn id="3" idx="7"/>
          </p:cNvCxnSpPr>
          <p:nvPr/>
        </p:nvCxnSpPr>
        <p:spPr>
          <a:xfrm flipH="1">
            <a:off x="4874984" y="2327980"/>
            <a:ext cx="3459042" cy="9751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9CB367A1-32AB-F74A-B554-7059449FADB0}"/>
              </a:ext>
            </a:extLst>
          </p:cNvPr>
          <p:cNvCxnSpPr>
            <a:cxnSpLocks/>
            <a:stCxn id="6" idx="4"/>
            <a:endCxn id="4" idx="0"/>
          </p:cNvCxnSpPr>
          <p:nvPr/>
        </p:nvCxnSpPr>
        <p:spPr>
          <a:xfrm>
            <a:off x="3118949" y="992052"/>
            <a:ext cx="319095" cy="39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408E805-EEE6-7F43-8E85-F4F6D7B857C4}"/>
              </a:ext>
            </a:extLst>
          </p:cNvPr>
          <p:cNvCxnSpPr>
            <a:cxnSpLocks/>
            <a:stCxn id="8" idx="3"/>
            <a:endCxn id="4" idx="7"/>
          </p:cNvCxnSpPr>
          <p:nvPr/>
        </p:nvCxnSpPr>
        <p:spPr>
          <a:xfrm flipH="1">
            <a:off x="4180533" y="935778"/>
            <a:ext cx="86551" cy="576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22BE1F98-14F0-BD4F-8974-3A2C438F7347}"/>
              </a:ext>
            </a:extLst>
          </p:cNvPr>
          <p:cNvCxnSpPr>
            <a:cxnSpLocks/>
            <a:stCxn id="12" idx="2"/>
            <a:endCxn id="4" idx="6"/>
          </p:cNvCxnSpPr>
          <p:nvPr/>
        </p:nvCxnSpPr>
        <p:spPr>
          <a:xfrm flipH="1">
            <a:off x="4488082" y="1672936"/>
            <a:ext cx="353462" cy="1482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43DE0FB5-605B-2442-BDB4-500DA3357F55}"/>
              </a:ext>
            </a:extLst>
          </p:cNvPr>
          <p:cNvCxnSpPr>
            <a:cxnSpLocks/>
            <a:stCxn id="13" idx="5"/>
            <a:endCxn id="125" idx="1"/>
          </p:cNvCxnSpPr>
          <p:nvPr/>
        </p:nvCxnSpPr>
        <p:spPr>
          <a:xfrm>
            <a:off x="8048916" y="969740"/>
            <a:ext cx="285110" cy="5843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766B88F7-4A2B-604B-B9CF-75C53F53BF8C}"/>
              </a:ext>
            </a:extLst>
          </p:cNvPr>
          <p:cNvCxnSpPr>
            <a:cxnSpLocks/>
            <a:stCxn id="16" idx="4"/>
            <a:endCxn id="125" idx="0"/>
          </p:cNvCxnSpPr>
          <p:nvPr/>
        </p:nvCxnSpPr>
        <p:spPr>
          <a:xfrm flipH="1">
            <a:off x="8985257" y="1064788"/>
            <a:ext cx="95457" cy="3290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1C180F75-A22F-E249-AAE3-A299EE4957A2}"/>
              </a:ext>
            </a:extLst>
          </p:cNvPr>
          <p:cNvCxnSpPr>
            <a:cxnSpLocks/>
            <a:stCxn id="15" idx="3"/>
            <a:endCxn id="125" idx="7"/>
          </p:cNvCxnSpPr>
          <p:nvPr/>
        </p:nvCxnSpPr>
        <p:spPr>
          <a:xfrm flipH="1">
            <a:off x="9636487" y="1136874"/>
            <a:ext cx="520038" cy="417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82C77B47-028A-584D-B335-E5B391079A1A}"/>
              </a:ext>
            </a:extLst>
          </p:cNvPr>
          <p:cNvCxnSpPr>
            <a:cxnSpLocks/>
            <a:stCxn id="14" idx="2"/>
            <a:endCxn id="125" idx="6"/>
          </p:cNvCxnSpPr>
          <p:nvPr/>
        </p:nvCxnSpPr>
        <p:spPr>
          <a:xfrm flipH="1">
            <a:off x="9906235" y="1941040"/>
            <a:ext cx="43992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0" name="Oval 219">
            <a:extLst>
              <a:ext uri="{FF2B5EF4-FFF2-40B4-BE49-F238E27FC236}">
                <a16:creationId xmlns:a16="http://schemas.microsoft.com/office/drawing/2014/main" id="{AC00FAD6-E7F4-5642-AB25-35E9AFF332EA}"/>
              </a:ext>
            </a:extLst>
          </p:cNvPr>
          <p:cNvSpPr/>
          <p:nvPr/>
        </p:nvSpPr>
        <p:spPr>
          <a:xfrm>
            <a:off x="409891" y="3726597"/>
            <a:ext cx="1600437" cy="110354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Linear </a:t>
            </a: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242E7FCE-20B3-3A49-A454-D07B9E5796CC}"/>
              </a:ext>
            </a:extLst>
          </p:cNvPr>
          <p:cNvSpPr/>
          <p:nvPr/>
        </p:nvSpPr>
        <p:spPr>
          <a:xfrm>
            <a:off x="5030687" y="5309956"/>
            <a:ext cx="1585512" cy="98131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KNN 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279C588F-2091-2C49-AA4D-B0C13FDE728A}"/>
              </a:ext>
            </a:extLst>
          </p:cNvPr>
          <p:cNvSpPr/>
          <p:nvPr/>
        </p:nvSpPr>
        <p:spPr>
          <a:xfrm>
            <a:off x="9442468" y="3220202"/>
            <a:ext cx="1585512" cy="110354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Logistic 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798F050-3D80-0449-A709-BAF8D89C828C}"/>
              </a:ext>
            </a:extLst>
          </p:cNvPr>
          <p:cNvCxnSpPr>
            <a:cxnSpLocks/>
            <a:stCxn id="220" idx="0"/>
            <a:endCxn id="9" idx="4"/>
          </p:cNvCxnSpPr>
          <p:nvPr/>
        </p:nvCxnSpPr>
        <p:spPr>
          <a:xfrm flipH="1" flipV="1">
            <a:off x="1164020" y="3129036"/>
            <a:ext cx="46090" cy="5975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C5DD9D26-F6BF-584F-840E-CDD9CCC813A6}"/>
              </a:ext>
            </a:extLst>
          </p:cNvPr>
          <p:cNvCxnSpPr>
            <a:cxnSpLocks/>
            <a:stCxn id="220" idx="7"/>
            <a:endCxn id="3" idx="2"/>
          </p:cNvCxnSpPr>
          <p:nvPr/>
        </p:nvCxnSpPr>
        <p:spPr>
          <a:xfrm flipV="1">
            <a:off x="1775949" y="3757769"/>
            <a:ext cx="1184398" cy="1304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B4A4C60D-47A0-2040-8F30-F918152A8D73}"/>
              </a:ext>
            </a:extLst>
          </p:cNvPr>
          <p:cNvCxnSpPr>
            <a:stCxn id="17" idx="0"/>
            <a:endCxn id="3" idx="4"/>
          </p:cNvCxnSpPr>
          <p:nvPr/>
        </p:nvCxnSpPr>
        <p:spPr>
          <a:xfrm flipH="1" flipV="1">
            <a:off x="4081916" y="4400706"/>
            <a:ext cx="312" cy="93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9970806-C7F1-2245-8871-4BD27304C1FE}"/>
              </a:ext>
            </a:extLst>
          </p:cNvPr>
          <p:cNvCxnSpPr>
            <a:stCxn id="17" idx="0"/>
            <a:endCxn id="11" idx="3"/>
          </p:cNvCxnSpPr>
          <p:nvPr/>
        </p:nvCxnSpPr>
        <p:spPr>
          <a:xfrm flipV="1">
            <a:off x="4082228" y="4226598"/>
            <a:ext cx="2698285" cy="11065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B44BE0E3-38AC-4C43-B6F4-2E75051378F2}"/>
              </a:ext>
            </a:extLst>
          </p:cNvPr>
          <p:cNvCxnSpPr>
            <a:stCxn id="221" idx="0"/>
            <a:endCxn id="3" idx="5"/>
          </p:cNvCxnSpPr>
          <p:nvPr/>
        </p:nvCxnSpPr>
        <p:spPr>
          <a:xfrm flipH="1" flipV="1">
            <a:off x="4874984" y="4212394"/>
            <a:ext cx="948459" cy="10975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>
            <a:extLst>
              <a:ext uri="{FF2B5EF4-FFF2-40B4-BE49-F238E27FC236}">
                <a16:creationId xmlns:a16="http://schemas.microsoft.com/office/drawing/2014/main" id="{631769FC-9784-1F43-9FB5-F30325BC3200}"/>
              </a:ext>
            </a:extLst>
          </p:cNvPr>
          <p:cNvCxnSpPr>
            <a:stCxn id="221" idx="0"/>
            <a:endCxn id="11" idx="3"/>
          </p:cNvCxnSpPr>
          <p:nvPr/>
        </p:nvCxnSpPr>
        <p:spPr>
          <a:xfrm flipV="1">
            <a:off x="5823443" y="4226598"/>
            <a:ext cx="957070" cy="1083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12C9F00E-FF54-624A-A412-389AEB0199E3}"/>
              </a:ext>
            </a:extLst>
          </p:cNvPr>
          <p:cNvCxnSpPr>
            <a:stCxn id="18" idx="0"/>
            <a:endCxn id="11" idx="4"/>
          </p:cNvCxnSpPr>
          <p:nvPr/>
        </p:nvCxnSpPr>
        <p:spPr>
          <a:xfrm flipV="1">
            <a:off x="7573581" y="4414910"/>
            <a:ext cx="0" cy="8751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898A79A1-DBE8-B14C-A3B3-2D01E211F16B}"/>
              </a:ext>
            </a:extLst>
          </p:cNvPr>
          <p:cNvCxnSpPr>
            <a:cxnSpLocks/>
            <a:stCxn id="222" idx="2"/>
            <a:endCxn id="11" idx="6"/>
          </p:cNvCxnSpPr>
          <p:nvPr/>
        </p:nvCxnSpPr>
        <p:spPr>
          <a:xfrm flipH="1">
            <a:off x="8695149" y="3771973"/>
            <a:ext cx="7473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4" name="Slide Number Placeholder 3">
            <a:extLst>
              <a:ext uri="{FF2B5EF4-FFF2-40B4-BE49-F238E27FC236}">
                <a16:creationId xmlns:a16="http://schemas.microsoft.com/office/drawing/2014/main" id="{13CF0711-7CA3-C44B-973C-571234E36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7445CB2-BF6F-6E49-AC61-7BDDE2E02F5B}" type="slidenum">
              <a:rPr lang="en-US" smtClean="0"/>
              <a:t>98</a:t>
            </a:fld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4F266C-9C4B-1345-A83D-AC8A967A9888}"/>
              </a:ext>
            </a:extLst>
          </p:cNvPr>
          <p:cNvCxnSpPr/>
          <p:nvPr/>
        </p:nvCxnSpPr>
        <p:spPr>
          <a:xfrm flipH="1" flipV="1">
            <a:off x="4874984" y="4212394"/>
            <a:ext cx="2698597" cy="10776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42071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ABBF-CE1E-8A4C-92D8-393D0291D808}" type="slidenum">
              <a:rPr lang="en-US" smtClean="0"/>
              <a:t>99</a:t>
            </a:fld>
            <a:endParaRPr lang="en-US"/>
          </a:p>
        </p:txBody>
      </p:sp>
      <p:pic>
        <p:nvPicPr>
          <p:cNvPr id="1028" name="Picture 4" descr="andas Basics – THE LITTLE STEPS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6"/>
            <a:ext cx="12192000" cy="665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45079"/>
      </p:ext>
    </p:extLst>
  </p:cSld>
  <p:clrMapOvr>
    <a:masterClrMapping/>
  </p:clrMapOvr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8925</TotalTime>
  <Words>5224</Words>
  <Application>Microsoft Macintosh PowerPoint</Application>
  <PresentationFormat>Widescreen</PresentationFormat>
  <Paragraphs>1195</Paragraphs>
  <Slides>185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185</vt:i4>
      </vt:variant>
    </vt:vector>
  </HeadingPairs>
  <TitlesOfParts>
    <vt:vector size="200" baseType="lpstr">
      <vt:lpstr>Andale Mono</vt:lpstr>
      <vt:lpstr>Arial</vt:lpstr>
      <vt:lpstr>Calibri</vt:lpstr>
      <vt:lpstr>Cambria Math</vt:lpstr>
      <vt:lpstr>Courier</vt:lpstr>
      <vt:lpstr>Karla</vt:lpstr>
      <vt:lpstr>Lato</vt:lpstr>
      <vt:lpstr>Lato Black</vt:lpstr>
      <vt:lpstr>Lato Light</vt:lpstr>
      <vt:lpstr>Noto Sans Symbols</vt:lpstr>
      <vt:lpstr>Open Sans</vt:lpstr>
      <vt:lpstr>Open Sans Light</vt:lpstr>
      <vt:lpstr>Slack-Lato</vt:lpstr>
      <vt:lpstr>Wingdings 2</vt:lpstr>
      <vt:lpstr>GEC_template</vt:lpstr>
      <vt:lpstr>Lecture 36: Review</vt:lpstr>
      <vt:lpstr>PowerPoint Presentation</vt:lpstr>
      <vt:lpstr>PowerPoint Presentation</vt:lpstr>
      <vt:lpstr>PowerPoint Presentation</vt:lpstr>
      <vt:lpstr>Simple Prediction Model (KNN)</vt:lpstr>
      <vt:lpstr>Simple Prediction Model</vt:lpstr>
      <vt:lpstr>Extend the Prediction Model</vt:lpstr>
      <vt:lpstr>Simple Prediction Models </vt:lpstr>
      <vt:lpstr>Simple Prediction Models </vt:lpstr>
      <vt:lpstr>PowerPoint Presentation</vt:lpstr>
      <vt:lpstr>PowerPoint Presentation</vt:lpstr>
      <vt:lpstr>Estimate of the regression coefficients</vt:lpstr>
      <vt:lpstr>Estimate of the regression coefficients (cont)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 (cont) </vt:lpstr>
      <vt:lpstr>Estimate of the regression coefficients: brute force</vt:lpstr>
      <vt:lpstr>Estimate of the regression coefficients: exact method </vt:lpstr>
      <vt:lpstr>PowerPoint Presentation</vt:lpstr>
      <vt:lpstr>PowerPoint Presentation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Confidence intervals for the predictors estimates (cont)</vt:lpstr>
      <vt:lpstr> </vt:lpstr>
      <vt:lpstr> </vt:lpstr>
      <vt:lpstr> </vt:lpstr>
      <vt:lpstr> </vt:lpstr>
      <vt:lpstr> </vt:lpstr>
      <vt:lpstr> </vt:lpstr>
      <vt:lpstr> </vt:lpstr>
      <vt:lpstr>PowerPoint Presentation</vt:lpstr>
      <vt:lpstr>PowerPoint Presentation</vt:lpstr>
      <vt:lpstr>Cross Validation</vt:lpstr>
      <vt:lpstr>Cross Validation</vt:lpstr>
      <vt:lpstr>Cross Validation</vt:lpstr>
      <vt:lpstr>Cross Validation</vt:lpstr>
      <vt:lpstr>Validation</vt:lpstr>
      <vt:lpstr>Cross 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Bias vs Variance</vt:lpstr>
      <vt:lpstr>Bias vs Variance</vt:lpstr>
      <vt:lpstr>Bias vs Variance</vt:lpstr>
      <vt:lpstr>Linear models: 20 data points per line 2000 simulations</vt:lpstr>
      <vt:lpstr>Bias vs Variance</vt:lpstr>
      <vt:lpstr>Bias vs Variance</vt:lpstr>
      <vt:lpstr>Bias vs Variance</vt:lpstr>
      <vt:lpstr>Poly 10 degree models : 20 data points per line 2000 simulations</vt:lpstr>
      <vt:lpstr>Bias vs Variance</vt:lpstr>
      <vt:lpstr>Regularization: An Overview</vt:lpstr>
      <vt:lpstr>LASSO Regression</vt:lpstr>
      <vt:lpstr>Ridge Regression</vt:lpstr>
      <vt:lpstr>Ridge regularization with validation only: step by step </vt:lpstr>
      <vt:lpstr>Ridge regularization with validation only: step by step </vt:lpstr>
      <vt:lpstr>PowerPoint Presentation</vt:lpstr>
      <vt:lpstr>PowerPoint Presentation</vt:lpstr>
      <vt:lpstr>The Intuition Behind PCA</vt:lpstr>
      <vt:lpstr>The Intuition Behind PCA (cont.)</vt:lpstr>
      <vt:lpstr>A Framework For Dimensionality Reduction</vt:lpstr>
      <vt:lpstr>The Math behind PCA</vt:lpstr>
      <vt:lpstr>PowerPoint Presentation</vt:lpstr>
      <vt:lpstr>PowerPoint Presentation</vt:lpstr>
      <vt:lpstr>PowerPoint Presentation</vt:lpstr>
      <vt:lpstr>PowerPoint Presentation</vt:lpstr>
      <vt:lpstr>Even Simpler Classification Problem: Binary Response (cont)</vt:lpstr>
      <vt:lpstr>Pavlos Game #45</vt:lpstr>
      <vt:lpstr>Logistic Regression</vt:lpstr>
      <vt:lpstr>Estimation in Logistic Regression</vt:lpstr>
      <vt:lpstr> Likelihood</vt:lpstr>
      <vt:lpstr> Loss Function</vt:lpstr>
      <vt:lpstr>Classifier with two predictors</vt:lpstr>
      <vt:lpstr>Multiple Logistic Regression</vt:lpstr>
      <vt:lpstr>Regularization in Logistic Regression</vt:lpstr>
      <vt:lpstr>Diagnostic Testing in Classification (cont.) </vt:lpstr>
      <vt:lpstr>ROC Curve Example </vt:lpstr>
      <vt:lpstr>Multinomial Logistic Regression: the model</vt:lpstr>
      <vt:lpstr>One vs. Rest (OvR) Logistic Regression: the model</vt:lpstr>
      <vt:lpstr>Softmax</vt:lpstr>
      <vt:lpstr>Estimation and Regularization in multiclass settings</vt:lpstr>
      <vt:lpstr>k-NN for Classification: formal definition   </vt:lpstr>
      <vt:lpstr>Estimated Probabilities in k-NN Classification</vt:lpstr>
      <vt:lpstr>Classification: Concept Checks</vt:lpstr>
      <vt:lpstr>Classification: Concept Checks (cont.)</vt:lpstr>
      <vt:lpstr>PowerPoint Presentation</vt:lpstr>
      <vt:lpstr>Types of Missingness</vt:lpstr>
      <vt:lpstr>Imputation Methods</vt:lpstr>
      <vt:lpstr>Schematic: imputation through modeling </vt:lpstr>
      <vt:lpstr>Imputation through modeling with uncertainty: an illustration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  DECISION TREE</vt:lpstr>
      <vt:lpstr>PowerPoint Presentation</vt:lpstr>
      <vt:lpstr>The Geometry of Flow Charts</vt:lpstr>
      <vt:lpstr>Considerations</vt:lpstr>
      <vt:lpstr>Considerations</vt:lpstr>
      <vt:lpstr>BAGGING</vt:lpstr>
      <vt:lpstr>Bootstrap Aggregating</vt:lpstr>
      <vt:lpstr>Combine them? 2 magic realisms</vt:lpstr>
      <vt:lpstr>Combine them? 20 magic realisms</vt:lpstr>
      <vt:lpstr>Combine them? 100 magic realisms</vt:lpstr>
      <vt:lpstr>Bagging (regression)</vt:lpstr>
      <vt:lpstr>Bagging (classification)</vt:lpstr>
      <vt:lpstr>Bootstrap Aggregating</vt:lpstr>
      <vt:lpstr>RANDOM   FORESTS</vt:lpstr>
      <vt:lpstr>Random Forests</vt:lpstr>
      <vt:lpstr>Random Forests</vt:lpstr>
      <vt:lpstr>BOOSTING</vt:lpstr>
      <vt:lpstr>Motivation for Boosting </vt:lpstr>
      <vt:lpstr>Gradient Boosting </vt:lpstr>
      <vt:lpstr>Gradient Boosting: the algorithm </vt:lpstr>
      <vt:lpstr>Gradient Boosting: the algorithm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Gradient Boosting: illustration </vt:lpstr>
      <vt:lpstr>PowerPoint Presentation</vt:lpstr>
      <vt:lpstr>Build our first ANN</vt:lpstr>
      <vt:lpstr>PowerPoint Presentation</vt:lpstr>
      <vt:lpstr>PowerPoint Presentation</vt:lpstr>
      <vt:lpstr>PowerPoint Presentation</vt:lpstr>
      <vt:lpstr>PowerPoint Presentation</vt:lpstr>
      <vt:lpstr>Learning Multiple Components</vt:lpstr>
      <vt:lpstr>Anatomy of artificial neural network (ANN)</vt:lpstr>
      <vt:lpstr>Depth = Repeated Compositions</vt:lpstr>
      <vt:lpstr>Gradient Descent (cont.)</vt:lpstr>
      <vt:lpstr>Hyperparameter tuning</vt:lpstr>
      <vt:lpstr>Data Augmentation</vt:lpstr>
      <vt:lpstr>Dropout</vt:lpstr>
      <vt:lpstr>Dropout</vt:lpstr>
      <vt:lpstr>PowerPoint Presentation</vt:lpstr>
      <vt:lpstr>PowerPoint Presentation</vt:lpstr>
      <vt:lpstr>AI in the 2010s</vt:lpstr>
      <vt:lpstr>AI in the 2010s</vt:lpstr>
      <vt:lpstr>AI in the 2010s</vt:lpstr>
      <vt:lpstr>AI in the 2010s</vt:lpstr>
      <vt:lpstr>AI in the 2010s</vt:lpstr>
      <vt:lpstr>The Socially Conscious Data Scientist’s Agenda</vt:lpstr>
      <vt:lpstr>What is algorithmic bias?</vt:lpstr>
      <vt:lpstr>Case study</vt:lpstr>
      <vt:lpstr>The CKD-EPI eGFR equation is racially biased</vt:lpstr>
      <vt:lpstr>What is fairness?</vt:lpstr>
      <vt:lpstr>Is the CKD-EPI algorithm Group Fair?</vt:lpstr>
      <vt:lpstr>Is the CKD-EPI algorithm Individually Fair?</vt:lpstr>
      <vt:lpstr>Why does this keep happening?</vt:lpstr>
      <vt:lpstr>Why isn’t fairness part of our process?</vt:lpstr>
      <vt:lpstr>How will we end this?</vt:lpstr>
      <vt:lpstr>Ingredients of an algorithmic decision</vt:lpstr>
      <vt:lpstr>Process</vt:lpstr>
      <vt:lpstr>What will you do to create fair algorithms?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Courses Related to Data Science</vt:lpstr>
      <vt:lpstr>State of Machine Learning and Data Science 2020</vt:lpstr>
      <vt:lpstr>Key findings: Gender  </vt:lpstr>
      <vt:lpstr>Key findings: Age  </vt:lpstr>
      <vt:lpstr>Key findings: Nationalities  </vt:lpstr>
      <vt:lpstr>Key findings: Education  </vt:lpstr>
      <vt:lpstr>Key findings: Salary  </vt:lpstr>
      <vt:lpstr>Key findings: Salary by Country  </vt:lpstr>
      <vt:lpstr>Key findings: Methods and Algorithms</vt:lpstr>
      <vt:lpstr>Key findings: ML Frameworks</vt:lpstr>
      <vt:lpstr>Thank You! </vt:lpstr>
    </vt:vector>
  </TitlesOfParts>
  <Company>Harvard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Feedforward Networks</dc:title>
  <dc:creator>Harikrishna Narasimhan</dc:creator>
  <cp:lastModifiedBy>Protopapas, Pavlos</cp:lastModifiedBy>
  <cp:revision>410</cp:revision>
  <cp:lastPrinted>2019-12-02T18:12:01Z</cp:lastPrinted>
  <dcterms:created xsi:type="dcterms:W3CDTF">2017-11-02T16:57:55Z</dcterms:created>
  <dcterms:modified xsi:type="dcterms:W3CDTF">2020-12-02T13:48:34Z</dcterms:modified>
</cp:coreProperties>
</file>