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5" r:id="rId1"/>
  </p:sldMasterIdLst>
  <p:notesMasterIdLst>
    <p:notesMasterId r:id="rId18"/>
  </p:notesMasterIdLst>
  <p:handoutMasterIdLst>
    <p:handoutMasterId r:id="rId19"/>
  </p:handoutMasterIdLst>
  <p:sldIdLst>
    <p:sldId id="541" r:id="rId2"/>
    <p:sldId id="542" r:id="rId3"/>
    <p:sldId id="343" r:id="rId4"/>
    <p:sldId id="308" r:id="rId5"/>
    <p:sldId id="290" r:id="rId6"/>
    <p:sldId id="292" r:id="rId7"/>
    <p:sldId id="543" r:id="rId8"/>
    <p:sldId id="544" r:id="rId9"/>
    <p:sldId id="545" r:id="rId10"/>
    <p:sldId id="535" r:id="rId11"/>
    <p:sldId id="536" r:id="rId12"/>
    <p:sldId id="537" r:id="rId13"/>
    <p:sldId id="538" r:id="rId14"/>
    <p:sldId id="539" r:id="rId15"/>
    <p:sldId id="540" r:id="rId16"/>
    <p:sldId id="62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8FAF8"/>
    <a:srgbClr val="92E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/>
    <p:restoredTop sz="92925"/>
  </p:normalViewPr>
  <p:slideViewPr>
    <p:cSldViewPr snapToGrid="0" snapToObjects="1" showGuides="1">
      <p:cViewPr varScale="1">
        <p:scale>
          <a:sx n="114" d="100"/>
          <a:sy n="114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7A8B4C-AE42-BD45-B100-E10F3CFC00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AACB7-7D90-7C49-BB66-33EF7554EE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B0793-2E9F-8845-B52B-3A0EC8B0F372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AE0D9-E71E-A642-84A2-184DD3596D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C25F7-404D-F849-AACC-2CC8A9BE4F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434F2-DAC5-154E-9E0B-D860FB6B0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3C18D-7D5D-9E47-A0FC-BBD26D0E1D9B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C1623-6B39-8543-823A-29D9E60F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7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63235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867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086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251-9293-E549-ADD9-CEA99722651D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53DC9-6419-0C4D-92DA-7779587C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C282B-2DC8-0C4D-A2BD-A7793C3F1C7D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>
              <a:extLst>
                <a:ext uri="{FF2B5EF4-FFF2-40B4-BE49-F238E27FC236}">
                  <a16:creationId xmlns:a16="http://schemas.microsoft.com/office/drawing/2014/main" id="{359D76BA-4756-B543-AB2E-9711025A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>
              <a:extLst>
                <a:ext uri="{FF2B5EF4-FFF2-40B4-BE49-F238E27FC236}">
                  <a16:creationId xmlns:a16="http://schemas.microsoft.com/office/drawing/2014/main" id="{CEA9405C-CCAF-E641-B4B8-6B81C2984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B3E0E9-2BE1-4941-ADBD-82F186E49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5DD222-190E-C24D-B6DC-9CCAAEE0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FF81F-3676-1E47-9C6A-1193B8C5C2F1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21" name="Picture 20" descr="iacs.png">
              <a:extLst>
                <a:ext uri="{FF2B5EF4-FFF2-40B4-BE49-F238E27FC236}">
                  <a16:creationId xmlns:a16="http://schemas.microsoft.com/office/drawing/2014/main" id="{A75DE9F9-E572-294B-AED3-AF9F11728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22" name="Picture 21" descr="harvard.png">
              <a:extLst>
                <a:ext uri="{FF2B5EF4-FFF2-40B4-BE49-F238E27FC236}">
                  <a16:creationId xmlns:a16="http://schemas.microsoft.com/office/drawing/2014/main" id="{4E5E182E-73F3-6243-AC68-4DA694E90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115D005-06A6-1240-883E-570EA6520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407A3A-1A34-CF4A-A1C2-DF39D416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4A85B1-A2BE-5A49-A892-33706E9F0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A0FFE6-8AB1-C348-B3F5-29FAC7066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EFA31E-6FAF-CB40-8449-8C551515E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96F556-7531-7B45-A9EF-ED4471480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746" y="6400800"/>
            <a:ext cx="2287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02C3B3-747A-2E4F-97C8-A55E92FCEF75}"/>
              </a:ext>
            </a:extLst>
          </p:cNvPr>
          <p:cNvSpPr txBox="1">
            <a:spLocks/>
          </p:cNvSpPr>
          <p:nvPr/>
        </p:nvSpPr>
        <p:spPr>
          <a:xfrm>
            <a:off x="9091861" y="640881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54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CDFB08-7262-2042-87D1-BF1088231FAE}"/>
              </a:ext>
            </a:extLst>
          </p:cNvPr>
          <p:cNvSpPr txBox="1">
            <a:spLocks/>
          </p:cNvSpPr>
          <p:nvPr/>
        </p:nvSpPr>
        <p:spPr>
          <a:xfrm>
            <a:off x="9152020" y="64088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459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77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9222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9667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17095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88999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3765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2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8" r:id="rId12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660.png"/><Relationship Id="rId7" Type="http://schemas.openxmlformats.org/officeDocument/2006/relationships/image" Target="../media/image7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Relationship Id="rId9" Type="http://schemas.openxmlformats.org/officeDocument/2006/relationships/image" Target="../media/image7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witter.com/wdaali999/status/1161973951565881345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witter.com/i/status/116197395156588134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1.png"/><Relationship Id="rId4" Type="http://schemas.openxmlformats.org/officeDocument/2006/relationships/image" Target="../media/image4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E306-DDCD-4F49-A9FD-F3C755A1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58975"/>
            <a:ext cx="10363200" cy="1470025"/>
          </a:xfrm>
          <a:prstGeom prst="rect">
            <a:avLst/>
          </a:prstGeom>
        </p:spPr>
        <p:txBody>
          <a:bodyPr/>
          <a:lstStyle/>
          <a:p>
            <a:br>
              <a:rPr lang="en-US" sz="2800" dirty="0"/>
            </a:br>
            <a:r>
              <a:rPr lang="en-US" sz="3600" dirty="0"/>
              <a:t>Ridge and Lasso - Hyperparameters</a:t>
            </a:r>
          </a:p>
        </p:txBody>
      </p:sp>
    </p:spTree>
    <p:extLst>
      <p:ext uri="{BB962C8B-B14F-4D97-AF65-F5344CB8AC3E}">
        <p14:creationId xmlns:p14="http://schemas.microsoft.com/office/powerpoint/2010/main" val="286267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regularization with only </a:t>
            </a:r>
            <a:r>
              <a:rPr lang="en-US" b="1" dirty="0"/>
              <a:t>validation</a:t>
            </a:r>
            <a:r>
              <a:rPr lang="en-US" dirty="0"/>
              <a:t> : step by step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408" y="2122016"/>
                <a:ext cx="11200300" cy="2111143"/>
              </a:xfrm>
            </p:spPr>
            <p:txBody>
              <a:bodyPr>
                <a:noAutofit/>
              </a:bodyPr>
              <a:lstStyle/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split data into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𝑡𝑟𝑎𝑖𝑛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𝑣𝑎𝑙𝑖𝑑𝑎𝑡𝑖𝑜𝑛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𝑡𝑒𝑠𝑡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}</m:t>
                    </m:r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 </m:t>
                    </m:r>
                  </m:oMath>
                </a14:m>
                <a:endParaRPr lang="en-US" sz="200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for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𝜆</m:t>
                    </m:r>
                    <m:r>
                      <a:rPr lang="en-US" sz="20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  <a:ea typeface="Courier" charset="0"/>
                        <a:cs typeface="Courier" charset="0"/>
                      </a:rPr>
                      <m:t>in</m:t>
                    </m:r>
                    <m:r>
                      <a:rPr lang="en-US" sz="2000" b="0" i="1" smtClean="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: </m:t>
                    </m:r>
                  </m:oMath>
                </a14:m>
                <a:endParaRPr lang="en-US" sz="2000" b="0" dirty="0"/>
              </a:p>
              <a:p>
                <a:pPr marL="1200120" lvl="1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determine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𝛽</m:t>
                    </m:r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that minimizes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𝑟𝑖𝑑𝑔𝑒</m:t>
                        </m:r>
                      </m:sub>
                    </m:sSub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𝑅𝑖𝑑𝑔𝑒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𝜆</m:t>
                        </m:r>
                      </m:e>
                    </m:d>
                    <m:r>
                      <a:rPr lang="en-US" sz="2000" b="0" i="0" dirty="0" smtClean="0">
                        <a:latin typeface="Cambria Math" charset="0"/>
                        <a:ea typeface="Courier" charset="0"/>
                        <a:cs typeface="Courier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ourier" charset="0"/>
                                    <a:cs typeface="Courier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charset="0"/>
                                    <a:ea typeface="Courier" charset="0"/>
                                    <a:cs typeface="Courier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charset="0"/>
                                    <a:ea typeface="Courier" charset="0"/>
                                    <a:cs typeface="Courier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X</m:t>
                            </m:r>
                            <m:r>
                              <a:rPr lang="en-US" sz="2000" b="0" i="0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𝑇</m:t>
                        </m:r>
                      </m:sup>
                    </m:sSup>
                    <m:r>
                      <a:rPr lang="en-US" sz="2000" b="0" i="1" dirty="0" smtClean="0">
                        <a:latin typeface="Cambria Math" charset="0"/>
                        <a:ea typeface="Courier" charset="0"/>
                        <a:cs typeface="Courier" charset="0"/>
                      </a:rPr>
                      <m:t>𝑌</m:t>
                    </m:r>
                  </m:oMath>
                </a14:m>
                <a:r>
                  <a:rPr lang="en-US" sz="2000" dirty="0"/>
                  <a:t> , </a:t>
                </a: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using the train data</a:t>
                </a:r>
                <a:r>
                  <a:rPr lang="en-US" sz="2000" dirty="0"/>
                  <a:t>.</a:t>
                </a:r>
              </a:p>
              <a:p>
                <a:pPr marL="1200120" lvl="1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record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𝑀𝑆𝐸</m:t>
                        </m:r>
                      </m:sub>
                      <m:sup/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using validation data.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select</a:t>
                </a:r>
                <a:r>
                  <a:rPr lang="en-US" sz="2000" dirty="0"/>
                  <a:t>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  <m:r>
                      <a:rPr lang="en-US" sz="20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that minimizes the </a:t>
                </a:r>
                <a:r>
                  <a:rPr lang="en-US" sz="2000" i="1" dirty="0"/>
                  <a:t>MSE</a:t>
                </a:r>
                <a:r>
                  <a:rPr lang="en-US" sz="2000" dirty="0"/>
                  <a:t> loss on the validation data, </a:t>
                </a:r>
                <a:endParaRPr lang="en-US" sz="2000" b="0" i="1" dirty="0">
                  <a:latin typeface="Cambria Math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𝑟𝑖𝑑𝑔𝑒</m:t>
                          </m:r>
                        </m:sub>
                      </m:sSub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𝜆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𝑀𝑆𝐸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 startAt="4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Refit the model using both </a:t>
                </a:r>
                <a:r>
                  <a:rPr lang="en-US" sz="2000" dirty="0"/>
                  <a:t>train and validation data, </a:t>
                </a: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𝑡𝑟𝑎𝑖𝑛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𝑣𝑎𝑙𝑖𝑑𝑎𝑡𝑖𝑜𝑛</m:t>
                        </m:r>
                      </m:sub>
                    </m:sSub>
                  </m:oMath>
                </a14:m>
                <a:r>
                  <a:rPr lang="en-US" sz="2000" dirty="0"/>
                  <a:t> }, now using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𝑟𝑖𝑑𝑔𝑒</m:t>
                        </m:r>
                      </m:sub>
                    </m:sSub>
                  </m:oMath>
                </a14:m>
                <a:r>
                  <a:rPr lang="en-US" sz="2000" dirty="0"/>
                  <a:t>,   resulting to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  <a:ea typeface="Courier" charset="0"/>
                        <a:cs typeface="Courier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𝑟𝑖𝑑𝑔𝑒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𝑟𝑖𝑑𝑔𝑒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 startAt="4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report MSE or R</a:t>
                </a:r>
                <a:r>
                  <a:rPr lang="en-US" sz="2000" baseline="30000" dirty="0">
                    <a:latin typeface="Courier" charset="0"/>
                    <a:ea typeface="Courier" charset="0"/>
                    <a:cs typeface="Courier" charset="0"/>
                  </a:rPr>
                  <a:t>2 </a:t>
                </a: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given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𝑟</m:t>
                        </m:r>
                        <m:r>
                          <a:rPr lang="en-US" sz="20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𝑖𝑑𝑔𝑒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𝑟</m:t>
                            </m:r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𝑖𝑑𝑔𝑒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latin typeface="Courier" charset="0"/>
                  <a:ea typeface="Courier" charset="0"/>
                  <a:cs typeface="Courier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408" y="2122016"/>
                <a:ext cx="11200300" cy="2111143"/>
              </a:xfrm>
              <a:blipFill>
                <a:blip r:embed="rId2"/>
                <a:stretch>
                  <a:fillRect l="-340" t="-1796" b="-1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6ACAFA-741B-564A-8DC8-F4738FE491D6}"/>
                  </a:ext>
                </a:extLst>
              </p:cNvPr>
              <p:cNvSpPr txBox="1"/>
              <p:nvPr/>
            </p:nvSpPr>
            <p:spPr>
              <a:xfrm>
                <a:off x="642408" y="983807"/>
                <a:ext cx="11302665" cy="9596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222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For ridge regression there exist an analytical solution for the coefficients: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𝑅𝑖𝑑𝑔𝑒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𝜆</m:t>
                        </m:r>
                      </m:e>
                    </m:d>
                    <m:r>
                      <a:rPr lang="en-US" sz="2400" dirty="0">
                        <a:latin typeface="Cambria Math" charset="0"/>
                        <a:ea typeface="Courier" charset="0"/>
                        <a:cs typeface="Courier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ourier" charset="0"/>
                                    <a:cs typeface="Courier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charset="0"/>
                                    <a:ea typeface="Courier" charset="0"/>
                                    <a:cs typeface="Courier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charset="0"/>
                                    <a:ea typeface="Courier" charset="0"/>
                                    <a:cs typeface="Courier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X</m:t>
                            </m:r>
                            <m:r>
                              <a:rPr lang="en-US" sz="2400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  <m:r>
                              <a:rPr lang="en-US" sz="24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𝑋</m:t>
                        </m:r>
                      </m:e>
                      <m:sup>
                        <m:r>
                          <a:rPr lang="en-US" sz="24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𝑇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  <a:ea typeface="Courier" charset="0"/>
                        <a:cs typeface="Courier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6ACAFA-741B-564A-8DC8-F4738FE49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08" y="983807"/>
                <a:ext cx="11302665" cy="959686"/>
              </a:xfrm>
              <a:prstGeom prst="rect">
                <a:avLst/>
              </a:prstGeom>
              <a:blipFill>
                <a:blip r:embed="rId3"/>
                <a:stretch>
                  <a:fillRect l="-673" t="-3846" b="-3846"/>
                </a:stretch>
              </a:blipFill>
              <a:ln w="2222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9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06303"/>
            <a:ext cx="6858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regularization with </a:t>
            </a:r>
            <a:r>
              <a:rPr lang="en-US" b="1" dirty="0"/>
              <a:t>validation</a:t>
            </a:r>
            <a:r>
              <a:rPr lang="en-US" dirty="0"/>
              <a:t> only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3272" y="3163278"/>
            <a:ext cx="118754" cy="30875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</a:t>
            </a: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4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 regularization with </a:t>
            </a:r>
            <a:r>
              <a:rPr lang="en-US" b="1" dirty="0"/>
              <a:t>validation</a:t>
            </a:r>
            <a:r>
              <a:rPr lang="en-US" dirty="0"/>
              <a:t> only: step by step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0448" y="2186360"/>
                <a:ext cx="10644609" cy="4260739"/>
              </a:xfrm>
            </p:spPr>
            <p:txBody>
              <a:bodyPr>
                <a:noAutofit/>
              </a:bodyPr>
              <a:lstStyle/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split data into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𝑡𝑟𝑎𝑖𝑛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𝑣𝑎𝑙𝑖𝑑𝑎𝑡𝑖𝑜𝑛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𝑡𝑒𝑠𝑡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}</m:t>
                    </m:r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 </m:t>
                    </m:r>
                  </m:oMath>
                </a14:m>
                <a:endParaRPr lang="en-US" sz="200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for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𝜆</m:t>
                    </m:r>
                    <m:r>
                      <a:rPr lang="en-US" sz="20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  <a:ea typeface="Courier" charset="0"/>
                        <a:cs typeface="Courier" charset="0"/>
                      </a:rPr>
                      <m:t>in</m:t>
                    </m:r>
                    <m:r>
                      <a:rPr lang="en-US" sz="2000" b="0" i="1" smtClean="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: </m:t>
                    </m:r>
                  </m:oMath>
                </a14:m>
                <a:endParaRPr lang="en-US" sz="2000" b="0" dirty="0"/>
              </a:p>
              <a:p>
                <a:pPr marL="1200120" lvl="1" indent="-457200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determine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𝛽</m:t>
                    </m:r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that minimizes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𝑙𝑎𝑠𝑠𝑜</m:t>
                        </m:r>
                      </m:sub>
                    </m:sSub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𝑙𝑎𝑠𝑠𝑜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000" dirty="0"/>
                  <a:t>, using the train data. </a:t>
                </a:r>
                <a:r>
                  <a:rPr lang="en-US" sz="2000" b="1" dirty="0"/>
                  <a:t>This is done using a solver. </a:t>
                </a:r>
              </a:p>
              <a:p>
                <a:pPr marL="1200120" lvl="1" indent="-457200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record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𝑀𝑆𝐸</m:t>
                        </m:r>
                      </m:sub>
                      <m:sup/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using validation data.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select</a:t>
                </a:r>
                <a:r>
                  <a:rPr lang="en-US" sz="2000" dirty="0"/>
                  <a:t>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  <m:r>
                      <a:rPr lang="en-US" sz="20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that minimizes the </a:t>
                </a:r>
                <a:r>
                  <a:rPr lang="en-US" sz="2000" i="1" dirty="0"/>
                  <a:t>MSE</a:t>
                </a:r>
                <a:r>
                  <a:rPr lang="en-US" sz="2000" dirty="0"/>
                  <a:t> loss on the validation data,  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𝑙𝑎𝑠𝑠𝑜</m:t>
                        </m:r>
                      </m:sub>
                    </m:sSub>
                    <m:r>
                      <a:rPr lang="en-US" sz="2000" b="0" i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argmin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</m:sub>
                    </m:sSub>
                    <m:r>
                      <a:rPr lang="en-US" sz="2000" b="0" i="0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𝑀𝑆𝐸</m:t>
                        </m:r>
                      </m:sub>
                      <m:sup/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 startAt="4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Refit the model using both </a:t>
                </a:r>
                <a:r>
                  <a:rPr lang="en-US" sz="2000" dirty="0"/>
                  <a:t>train and validation data, </a:t>
                </a: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𝑡𝑟𝑎𝑖𝑛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𝑣𝑎𝑙𝑖𝑑𝑎𝑡𝑖𝑜𝑛</m:t>
                        </m:r>
                      </m:sub>
                    </m:sSub>
                  </m:oMath>
                </a14:m>
                <a:r>
                  <a:rPr lang="en-US" sz="2000" dirty="0"/>
                  <a:t> }, now using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𝐿𝑎𝑠𝑠𝑜</m:t>
                        </m:r>
                      </m:sub>
                    </m:sSub>
                  </m:oMath>
                </a14:m>
                <a:r>
                  <a:rPr lang="en-US" sz="2000" dirty="0"/>
                  <a:t>, resulting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𝑙𝑎𝑠𝑠𝑜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𝑙𝑎𝑠𝑠𝑜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 startAt="4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report MSE or R</a:t>
                </a:r>
                <a:r>
                  <a:rPr lang="en-US" sz="2000" baseline="30000" dirty="0">
                    <a:latin typeface="Courier" charset="0"/>
                    <a:ea typeface="Courier" charset="0"/>
                    <a:cs typeface="Courier" charset="0"/>
                  </a:rPr>
                  <a:t>2 </a:t>
                </a: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given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𝑙𝑎𝑠𝑠𝑜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𝑙𝑎𝑠𝑠𝑜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latin typeface="Courier" charset="0"/>
                  <a:ea typeface="Courier" charset="0"/>
                  <a:cs typeface="Courier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0448" y="2186360"/>
                <a:ext cx="10644609" cy="4260739"/>
              </a:xfrm>
              <a:blipFill>
                <a:blip r:embed="rId2"/>
                <a:stretch>
                  <a:fillRect l="-357" t="-893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51EE7-F062-804B-B273-E4994F236D5D}"/>
              </a:ext>
            </a:extLst>
          </p:cNvPr>
          <p:cNvSpPr txBox="1"/>
          <p:nvPr/>
        </p:nvSpPr>
        <p:spPr>
          <a:xfrm>
            <a:off x="770449" y="983807"/>
            <a:ext cx="10491717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</a:rPr>
              <a:t>For Lasso regression, there is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</a:rPr>
              <a:t>no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</a:rPr>
              <a:t> analytical solution for the coefficients, so we use 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</a:rPr>
              <a:t>solver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50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regularization with </a:t>
            </a:r>
            <a:r>
              <a:rPr lang="en-US" b="1" dirty="0"/>
              <a:t>CV</a:t>
            </a:r>
            <a:r>
              <a:rPr lang="en-US" dirty="0"/>
              <a:t>: step by step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5003" y="989759"/>
                <a:ext cx="11021993" cy="2111143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from data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split the rest of data into K folds,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{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𝑡𝑟𝑎𝑖𝑛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𝑣𝑎𝑙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}</m:t>
                    </m:r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 </m:t>
                    </m:r>
                  </m:oMath>
                </a14:m>
                <a:endParaRPr lang="en-US" sz="200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for </a:t>
                </a:r>
                <a:r>
                  <a:rPr lang="en-US" sz="2000" i="1" dirty="0">
                    <a:latin typeface="Courier" charset="0"/>
                    <a:ea typeface="Courier" charset="0"/>
                    <a:cs typeface="Courier" charset="0"/>
                  </a:rPr>
                  <a:t>k</a:t>
                </a: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1,</m:t>
                        </m:r>
                        <m:r>
                          <a:rPr lang="en-US" sz="2000" i="1">
                            <a:latin typeface="Cambria Math" charset="0"/>
                          </a:rPr>
                          <m:t>…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𝐾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 </m:t>
                    </m:r>
                  </m:oMath>
                </a14:m>
                <a:endParaRPr lang="en-US" sz="200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1200120" lvl="1" indent="-457200"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𝜆</m:t>
                    </m:r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  <a:ea typeface="Courier" charset="0"/>
                        <a:cs typeface="Courier" charset="0"/>
                      </a:rPr>
                      <m:t>in</m:t>
                    </m:r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0,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: </m:t>
                    </m:r>
                  </m:oMath>
                </a14:m>
                <a:endParaRPr lang="en-US" sz="1800" b="0" dirty="0"/>
              </a:p>
              <a:p>
                <a:pPr marL="1600154" lvl="2" indent="-457200">
                  <a:buFont typeface="+mj-lt"/>
                  <a:buAutoNum type="alphaUcPeriod"/>
                </a:pPr>
                <a:r>
                  <a:rPr lang="en-US" sz="1800" dirty="0">
                    <a:latin typeface="Courier" charset="0"/>
                    <a:ea typeface="Courier" charset="0"/>
                    <a:cs typeface="Courier" charset="0"/>
                  </a:rPr>
                  <a:t>determine the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  <a:ea typeface="Courier" charset="0"/>
                        <a:cs typeface="Courier" charset="0"/>
                      </a:rPr>
                      <m:t>𝛽</m:t>
                    </m:r>
                  </m:oMath>
                </a14:m>
                <a:r>
                  <a:rPr lang="en-US" sz="1800" dirty="0">
                    <a:latin typeface="Courier" charset="0"/>
                    <a:ea typeface="Courier" charset="0"/>
                    <a:cs typeface="Courier" charset="0"/>
                  </a:rPr>
                  <a:t> that minimizes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𝑟𝑖𝑑𝑔𝑒</m:t>
                        </m:r>
                      </m:sub>
                    </m:sSub>
                  </m:oMath>
                </a14:m>
                <a:r>
                  <a:rPr lang="en-US" sz="1800" dirty="0">
                    <a:latin typeface="Courier" charset="0"/>
                    <a:ea typeface="Courier" charset="0"/>
                    <a:cs typeface="Couri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𝑟</m:t>
                        </m:r>
                        <m:r>
                          <a:rPr lang="en-US" sz="18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𝑖𝑑𝑔𝑒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𝜆</m:t>
                        </m:r>
                        <m:r>
                          <a:rPr lang="en-US" sz="1800" b="0" i="1" dirty="0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𝑘</m:t>
                        </m:r>
                      </m:e>
                    </m:d>
                    <m:r>
                      <a:rPr lang="en-US" sz="1800" dirty="0">
                        <a:latin typeface="Cambria Math" charset="0"/>
                        <a:ea typeface="Courier" charset="0"/>
                        <a:cs typeface="Courier" charset="0"/>
                      </a:rPr>
                      <m:t>=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Courier" charset="0"/>
                                    <a:cs typeface="Courier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dirty="0">
                                    <a:latin typeface="Cambria Math" charset="0"/>
                                    <a:ea typeface="Courier" charset="0"/>
                                    <a:cs typeface="Courier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800" dirty="0">
                                    <a:latin typeface="Cambria Math" charset="0"/>
                                    <a:ea typeface="Courier" charset="0"/>
                                    <a:cs typeface="Courier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1800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X</m:t>
                            </m:r>
                            <m:r>
                              <a:rPr lang="en-US" sz="1800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+</m:t>
                            </m:r>
                            <m:r>
                              <a:rPr lang="en-US" sz="18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  <m:r>
                              <a:rPr lang="en-US" sz="18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𝑋</m:t>
                        </m:r>
                      </m:e>
                      <m:sup>
                        <m:r>
                          <a:rPr lang="en-US" sz="18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𝑇</m:t>
                        </m:r>
                      </m:sup>
                    </m:sSup>
                    <m:r>
                      <a:rPr lang="en-US" sz="1800" i="1" dirty="0">
                        <a:latin typeface="Cambria Math" charset="0"/>
                        <a:ea typeface="Courier" charset="0"/>
                        <a:cs typeface="Courier" charset="0"/>
                      </a:rPr>
                      <m:t>𝑌</m:t>
                    </m:r>
                  </m:oMath>
                </a14:m>
                <a:r>
                  <a:rPr lang="en-US" sz="1800" dirty="0"/>
                  <a:t> , using the train data of the fold,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18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18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𝑡𝑟𝑎𝑖𝑛</m:t>
                        </m:r>
                      </m:sub>
                      <m:sup>
                        <m:r>
                          <a:rPr lang="en-US" sz="18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−</m:t>
                        </m:r>
                        <m:r>
                          <a:rPr lang="en-US" sz="18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800" dirty="0"/>
                  <a:t>.</a:t>
                </a:r>
              </a:p>
              <a:p>
                <a:pPr marL="1600154" lvl="2" indent="-457200">
                  <a:buFont typeface="+mj-lt"/>
                  <a:buAutoNum type="alphaUcPeriod"/>
                </a:pPr>
                <a:r>
                  <a:rPr lang="en-US" sz="1800" dirty="0">
                    <a:latin typeface="Courier" charset="0"/>
                    <a:ea typeface="Courier" charset="0"/>
                    <a:cs typeface="Courier" charset="0"/>
                  </a:rPr>
                  <a:t>record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𝑀𝑆𝐸</m:t>
                        </m:r>
                      </m:sub>
                      <m:sup/>
                    </m:sSub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𝜆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latin typeface="Courier" charset="0"/>
                    <a:ea typeface="Courier" charset="0"/>
                    <a:cs typeface="Courier" charset="0"/>
                  </a:rPr>
                  <a:t>using the validation data of the fold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18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𝑣𝑎𝑙</m:t>
                        </m:r>
                      </m:sub>
                      <m:sup>
                        <m:r>
                          <a:rPr lang="en-US" sz="18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180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r>
                  <a:rPr lang="en-US" sz="1600" dirty="0">
                    <a:latin typeface="Courier" charset="0"/>
                    <a:ea typeface="Courier" charset="0"/>
                    <a:cs typeface="Courier" charset="0"/>
                  </a:rPr>
                  <a:t>At this point we have a 2-D matrix, rows are for different k, and columns are for different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Courier" charset="0"/>
                        <a:cs typeface="Courier" charset="0"/>
                      </a:rPr>
                      <m:t>𝜆</m:t>
                    </m:r>
                  </m:oMath>
                </a14:m>
                <a:r>
                  <a:rPr lang="en-US" sz="1600" dirty="0">
                    <a:latin typeface="Courier" charset="0"/>
                    <a:ea typeface="Courier" charset="0"/>
                    <a:cs typeface="Courier" charset="0"/>
                  </a:rPr>
                  <a:t> values.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Average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𝑀𝑆𝐸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𝜆</m:t>
                    </m:r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,</m:t>
                    </m:r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𝑘</m:t>
                    </m:r>
                    <m:r>
                      <a:rPr lang="en-US" sz="2000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𝜆</m:t>
                    </m:r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ourier" charset="0"/>
                                    <a:cs typeface="Courier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dirty="0" smtClean="0">
                                    <a:latin typeface="Cambria Math" charset="0"/>
                                    <a:ea typeface="Courier" charset="0"/>
                                    <a:cs typeface="Courier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𝑀𝑆𝐸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</m:e>
                        </m:d>
                      </m:e>
                      <m:sub/>
                    </m:sSub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.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Find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𝜆</m:t>
                    </m:r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that minimizes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Courier" charset="0"/>
                                    <a:cs typeface="Courier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charset="0"/>
                                    <a:ea typeface="Courier" charset="0"/>
                                    <a:cs typeface="Courier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𝑀𝑆𝐸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</m:e>
                        </m:d>
                      </m:e>
                      <m:sub/>
                    </m:sSub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,  resulting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𝑟𝑖𝑑𝑔𝑒</m:t>
                        </m:r>
                      </m:sub>
                    </m:sSub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Refit the model using the full </a:t>
                </a:r>
                <a:r>
                  <a:rPr lang="en-US" sz="2000" dirty="0"/>
                  <a:t>training data, </a:t>
                </a: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𝑡𝑟𝑎𝑖𝑛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ourier" charset="0"/>
                        <a:cs typeface="Courier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𝑣𝑎𝑙</m:t>
                        </m:r>
                      </m:sub>
                    </m:sSub>
                  </m:oMath>
                </a14:m>
                <a:r>
                  <a:rPr lang="en-US" sz="2000" dirty="0"/>
                  <a:t> },  resulting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  <a:ea typeface="Courier" charset="0"/>
                        <a:cs typeface="Courier" charset="0"/>
                      </a:rPr>
                      <m:t>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𝛽</m:t>
                            </m:r>
                          </m:e>
                        </m:acc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 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𝑟</m:t>
                        </m:r>
                        <m:r>
                          <a:rPr lang="en-US" sz="20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𝑖𝑑𝑔𝑒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𝑟</m:t>
                            </m:r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𝑖𝑑𝑔𝑒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report MSE or R</a:t>
                </a:r>
                <a:r>
                  <a:rPr lang="en-US" sz="2000" baseline="30000" dirty="0">
                    <a:latin typeface="Courier" charset="0"/>
                    <a:ea typeface="Courier" charset="0"/>
                    <a:cs typeface="Courier" charset="0"/>
                  </a:rPr>
                  <a:t>2 </a:t>
                </a:r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sz="2000" dirty="0">
                    <a:latin typeface="Courier" charset="0"/>
                    <a:ea typeface="Courier" charset="0"/>
                    <a:cs typeface="Courier" charset="0"/>
                  </a:rPr>
                  <a:t> given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𝑟</m:t>
                        </m:r>
                        <m:r>
                          <a:rPr lang="en-US" sz="2000" i="1" dirty="0">
                            <a:latin typeface="Cambria Math" charset="0"/>
                            <a:ea typeface="Courier" charset="0"/>
                            <a:cs typeface="Courier" charset="0"/>
                          </a:rPr>
                          <m:t>𝑖𝑑𝑔𝑒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𝑟</m:t>
                            </m:r>
                            <m:r>
                              <a:rPr lang="en-US" sz="2000" i="1" dirty="0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𝑖𝑑𝑔𝑒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>
                  <a:latin typeface="Courier" charset="0"/>
                  <a:ea typeface="Courier" charset="0"/>
                  <a:cs typeface="Courier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003" y="989759"/>
                <a:ext cx="11021993" cy="2111143"/>
              </a:xfrm>
              <a:blipFill>
                <a:blip r:embed="rId2"/>
                <a:stretch>
                  <a:fillRect l="-346" t="-1190" b="-14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9258126" y="84909"/>
              <a:ext cx="2779649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33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44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18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4836088"/>
                  </p:ext>
                </p:extLst>
              </p:nvPr>
            </p:nvGraphicFramePr>
            <p:xfrm>
              <a:off x="9258126" y="84909"/>
              <a:ext cx="2779649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/>
                    <a:gridCol w="576580"/>
                    <a:gridCol w="473329"/>
                    <a:gridCol w="576580"/>
                    <a:gridCol w="57658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053" t="-8333" r="-283158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8052" t="-8333" r="-249351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2105" t="-8333" r="-2105" b="-40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53" t="-108333" r="-383158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53" t="-204918" r="-383158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53" t="-410000" r="-38315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9175198" y="69407"/>
              <a:ext cx="2882900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44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18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094933"/>
                  </p:ext>
                </p:extLst>
              </p:nvPr>
            </p:nvGraphicFramePr>
            <p:xfrm>
              <a:off x="9175198" y="69407"/>
              <a:ext cx="2882900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/>
                    <a:gridCol w="576580"/>
                    <a:gridCol w="576580"/>
                    <a:gridCol w="576580"/>
                    <a:gridCol w="57658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053" t="-8333" r="-301053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3191" t="-8333" r="-20425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000" t="-8333" r="-2105" b="-4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53" t="-108333" r="-401053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53" t="-204918" r="-4010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53" t="-410000" r="-40105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9175198" y="53905"/>
              <a:ext cx="2882900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44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18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30548"/>
                  </p:ext>
                </p:extLst>
              </p:nvPr>
            </p:nvGraphicFramePr>
            <p:xfrm>
              <a:off x="9175198" y="53905"/>
              <a:ext cx="2882900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/>
                    <a:gridCol w="576580"/>
                    <a:gridCol w="576580"/>
                    <a:gridCol w="576580"/>
                    <a:gridCol w="57658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1053" t="-8333" r="-301053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3191" t="-8333" r="-20425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0000" t="-8333" r="-2105" b="-4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53" t="-108333" r="-401053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53" t="-204918" r="-4010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53" t="-410000" r="-40105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9195519" y="77477"/>
              <a:ext cx="2882900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18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0127"/>
                  </p:ext>
                </p:extLst>
              </p:nvPr>
            </p:nvGraphicFramePr>
            <p:xfrm>
              <a:off x="9195519" y="77477"/>
              <a:ext cx="2882900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/>
                    <a:gridCol w="576580"/>
                    <a:gridCol w="576580"/>
                    <a:gridCol w="576580"/>
                    <a:gridCol w="57658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053" t="-8333" r="-301053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3191" t="-8333" r="-20425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0000" t="-8333" r="-2105" b="-4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53" t="-108333" r="-401053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053" t="-108333" r="-301053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53" t="-204918" r="-4010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53" t="-410000" r="-40105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9185359" y="69407"/>
              <a:ext cx="2882900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18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380501"/>
                  </p:ext>
                </p:extLst>
              </p:nvPr>
            </p:nvGraphicFramePr>
            <p:xfrm>
              <a:off x="9185359" y="69407"/>
              <a:ext cx="2882900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/>
                    <a:gridCol w="576580"/>
                    <a:gridCol w="576580"/>
                    <a:gridCol w="576580"/>
                    <a:gridCol w="57658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053" t="-8333" r="-30105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3191" t="-8333" r="-20425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00000" t="-8333" r="-2105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53" t="-108333" r="-40105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053" t="-108333" r="-30105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3191" t="-108333" r="-204255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53" t="-204918" r="-401053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053" t="-204918" r="-301053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53" t="-410000" r="-40105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9205679" y="84909"/>
              <a:ext cx="2882900" cy="2194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18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E[]</a:t>
                          </a: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𝑳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11510"/>
                  </p:ext>
                </p:extLst>
              </p:nvPr>
            </p:nvGraphicFramePr>
            <p:xfrm>
              <a:off x="9205679" y="84909"/>
              <a:ext cx="2882900" cy="2194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/>
                    <a:gridCol w="576580"/>
                    <a:gridCol w="576580"/>
                    <a:gridCol w="576580"/>
                    <a:gridCol w="57658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053" t="-8333" r="-301053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03191" t="-8333" r="-204255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00000" t="-8333" r="-2105" b="-528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53" t="-108333" r="-401053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053" t="-108333" r="-301053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03191" t="-108333" r="-204255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53" t="-204918" r="-401053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053" t="-204918" r="-301053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53" t="-410000" r="-40105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E[]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1053" t="-510000" r="-30105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03191" t="-510000" r="-20425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00000" t="-510000" r="-210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/>
            </p:nvGraphicFramePr>
            <p:xfrm>
              <a:off x="9205679" y="53905"/>
              <a:ext cx="2882900" cy="2194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765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18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4419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E[]</a:t>
                          </a: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06570"/>
                  </p:ext>
                </p:extLst>
              </p:nvPr>
            </p:nvGraphicFramePr>
            <p:xfrm>
              <a:off x="9205679" y="53905"/>
              <a:ext cx="2882900" cy="2194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76580"/>
                    <a:gridCol w="576580"/>
                    <a:gridCol w="576580"/>
                    <a:gridCol w="576580"/>
                    <a:gridCol w="57658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053" t="-8333" r="-301053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03191" t="-8333" r="-204255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00000" t="-8333" r="-2105" b="-528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53" t="-108333" r="-401053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053" t="-108333" r="-301053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03191" t="-108333" r="-204255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53" t="-204918" r="-401053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053" t="-204918" r="-301053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mr-IN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53" t="-410000" r="-40105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E[]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053" t="-510000" r="-30105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03191" t="-510000" r="-20425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mr-I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00000" t="-510000" r="-210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38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regularization with </a:t>
            </a:r>
            <a:r>
              <a:rPr lang="en-US" b="1" dirty="0"/>
              <a:t>cross-validation</a:t>
            </a:r>
            <a:r>
              <a:rPr lang="en-US" dirty="0"/>
              <a:t> only: step by step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8605"/>
            <a:ext cx="6858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3272" y="3163278"/>
            <a:ext cx="118754" cy="30875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</a:t>
            </a: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1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2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191A4-BB47-574D-A0FE-FB5004BD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16</a:t>
            </a:fld>
            <a:endParaRPr lang="en-US"/>
          </a:p>
        </p:txBody>
      </p:sp>
      <p:sp>
        <p:nvSpPr>
          <p:cNvPr id="3" name="Each session held by the instructor is capped at 90 minutes twice a week.…">
            <a:extLst>
              <a:ext uri="{FF2B5EF4-FFF2-40B4-BE49-F238E27FC236}">
                <a16:creationId xmlns:a16="http://schemas.microsoft.com/office/drawing/2014/main" id="{34EFD4C9-E7FD-3743-8D36-D5AA8738DCA7}"/>
              </a:ext>
            </a:extLst>
          </p:cNvPr>
          <p:cNvSpPr txBox="1"/>
          <p:nvPr/>
        </p:nvSpPr>
        <p:spPr>
          <a:xfrm>
            <a:off x="716479" y="1668780"/>
            <a:ext cx="4069278" cy="53140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pPr marL="12700" indent="-285750" defTabSz="1219169">
              <a:spcBef>
                <a:spcPts val="1200"/>
              </a:spcBef>
              <a:buSzPct val="150000"/>
              <a:buFont typeface=".Apple Color Emoji UI"/>
              <a:buChar char="👉🏻"/>
              <a:defRPr sz="4000"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endParaRPr sz="1600" dirty="0">
              <a:latin typeface="Chalkboard SE" panose="03050602040202020205" pitchFamily="66" charset="77"/>
            </a:endParaRPr>
          </a:p>
          <a:p>
            <a:pPr marL="260927" indent="-285750" defTabSz="1219169">
              <a:spcBef>
                <a:spcPts val="1200"/>
              </a:spcBef>
              <a:buSzPct val="150000"/>
              <a:buFont typeface=".Apple Color Emoji UI"/>
              <a:buChar char="👉🏻"/>
              <a:defRPr sz="4000"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r>
              <a:rPr lang="en-US" sz="1600" b="1" dirty="0">
                <a:latin typeface="Chalkboard SE" panose="03050602040202020205" pitchFamily="66" charset="77"/>
              </a:rPr>
              <a:t> </a:t>
            </a:r>
            <a:r>
              <a:rPr lang="en-US" sz="1600" dirty="0">
                <a:latin typeface="Chalkboard SE" panose="03050602040202020205" pitchFamily="66" charset="77"/>
              </a:rPr>
              <a:t>Today’s lucky student: </a:t>
            </a:r>
          </a:p>
          <a:p>
            <a:pPr defTabSz="1219169">
              <a:spcBef>
                <a:spcPts val="1200"/>
              </a:spcBef>
              <a:buSzPct val="150000"/>
              <a:defRPr sz="4000"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r>
              <a:rPr lang="en-US" sz="1600" dirty="0">
                <a:latin typeface="Chalkboard SE" panose="03050602040202020205" pitchFamily="66" charset="77"/>
              </a:rPr>
              <a:t>     Student with the most letters in their name (first and last).</a:t>
            </a:r>
          </a:p>
          <a:p>
            <a:pPr defTabSz="1219169">
              <a:spcBef>
                <a:spcPts val="1200"/>
              </a:spcBef>
              <a:buSzPct val="150000"/>
              <a:defRPr sz="4000"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r>
              <a:rPr lang="en-US" sz="1600" dirty="0">
                <a:latin typeface="Chalkboard SE" panose="03050602040202020205" pitchFamily="66" charset="77"/>
              </a:rPr>
              <a:t>	 </a:t>
            </a:r>
          </a:p>
          <a:p>
            <a:pPr marL="260927" indent="-285750" defTabSz="1219169">
              <a:spcBef>
                <a:spcPts val="1200"/>
              </a:spcBef>
              <a:buSzPct val="150000"/>
              <a:buFont typeface=".Apple Color Emoji UI"/>
              <a:buChar char="👉🏻"/>
              <a:defRPr sz="4000"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r>
              <a:rPr lang="en-US" sz="1600" b="1" dirty="0">
                <a:latin typeface="Chalkboard SE" panose="03050602040202020205" pitchFamily="66" charset="77"/>
              </a:rPr>
              <a:t> Instructions: </a:t>
            </a:r>
            <a:r>
              <a:rPr lang="en-US" sz="1600" dirty="0">
                <a:latin typeface="Chalkboard SE" panose="03050602040202020205" pitchFamily="66" charset="77"/>
              </a:rPr>
              <a:t> </a:t>
            </a:r>
          </a:p>
          <a:p>
            <a:pPr marL="432377" lvl="1" defTabSz="1219169">
              <a:spcBef>
                <a:spcPts val="1200"/>
              </a:spcBef>
              <a:buSzPct val="150000"/>
              <a:defRPr sz="4000"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r>
              <a:rPr lang="en-US" sz="1600" dirty="0">
                <a:latin typeface="Chalkboard SE" panose="03050602040202020205" pitchFamily="66" charset="77"/>
                <a:sym typeface="Canela Deck Regular"/>
              </a:rPr>
              <a:t>Watch the video and then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  <a:sym typeface="Canela Deck Regular"/>
              </a:rPr>
              <a:t>go to your rooms</a:t>
            </a:r>
          </a:p>
          <a:p>
            <a:pPr defTabSz="1219169">
              <a:spcBef>
                <a:spcPts val="1200"/>
              </a:spcBef>
              <a:buSzPct val="150000"/>
              <a:defRPr sz="4000"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r>
              <a:rPr lang="en-US" sz="1600" dirty="0">
                <a:latin typeface="Chalkboard SE" panose="03050602040202020205" pitchFamily="66" charset="77"/>
              </a:rPr>
              <a:t> </a:t>
            </a:r>
          </a:p>
          <a:p>
            <a:pPr marL="260927" indent="-285750" defTabSz="1219169">
              <a:spcBef>
                <a:spcPts val="1200"/>
              </a:spcBef>
              <a:buSzPct val="150000"/>
              <a:buFont typeface=".Apple Color Emoji UI"/>
              <a:buChar char="👉🏻"/>
              <a:defRPr sz="4000"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endParaRPr lang="en-US" sz="1600" dirty="0">
              <a:latin typeface="Chalkboard SE" panose="03050602040202020205" pitchFamily="66" charset="77"/>
            </a:endParaRPr>
          </a:p>
          <a:p>
            <a:pPr marL="260927" indent="-285750" defTabSz="1219169">
              <a:spcBef>
                <a:spcPts val="1200"/>
              </a:spcBef>
              <a:buSzPct val="150000"/>
              <a:buFont typeface=".Apple Color Emoji UI"/>
              <a:buChar char="👉🏻"/>
              <a:defRPr sz="4000">
                <a:latin typeface="Canela Deck Regular"/>
                <a:ea typeface="Canela Deck Regular"/>
                <a:cs typeface="Canela Deck Regular"/>
                <a:sym typeface="Canela Deck Regular"/>
              </a:defRPr>
            </a:pPr>
            <a:endParaRPr lang="en-US" sz="1600" dirty="0">
              <a:latin typeface="Chalkboard SE" panose="03050602040202020205" pitchFamily="66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73F6A1-A855-0F44-ABCF-ABA0A33B1C07}"/>
              </a:ext>
            </a:extLst>
          </p:cNvPr>
          <p:cNvSpPr/>
          <p:nvPr/>
        </p:nvSpPr>
        <p:spPr>
          <a:xfrm>
            <a:off x="609600" y="279400"/>
            <a:ext cx="10972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 fontScale="92500" lnSpcReduction="20000"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en-US" sz="8300" spc="-42" dirty="0">
                <a:latin typeface="Delivery Note DEMO" pitchFamily="2" charset="77"/>
                <a:sym typeface="Canela Bold"/>
              </a:rPr>
              <a:t>What to do? </a:t>
            </a:r>
            <a:r>
              <a:rPr lang="en-US" sz="4800" spc="-42" dirty="0">
                <a:sym typeface="Canela Bold"/>
              </a:rPr>
              <a:t>🤔 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C72AA6D1-B6AB-204A-9F3E-82884D244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37" y="1668780"/>
            <a:ext cx="6316457" cy="3520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6A5C61-157F-7E43-92C3-C5B970F2793E}"/>
              </a:ext>
            </a:extLst>
          </p:cNvPr>
          <p:cNvSpPr txBox="1"/>
          <p:nvPr/>
        </p:nvSpPr>
        <p:spPr>
          <a:xfrm>
            <a:off x="6311591" y="5425678"/>
            <a:ext cx="508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twitter.com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i</a:t>
            </a:r>
            <a:r>
              <a:rPr lang="en-US" dirty="0">
                <a:hlinkClick r:id="rId4"/>
              </a:rPr>
              <a:t>/status/1161973951565881345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43B88-077B-CC46-B61F-DB595229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E803A-E054-BC48-820F-09927CC7838A}"/>
              </a:ext>
            </a:extLst>
          </p:cNvPr>
          <p:cNvSpPr txBox="1"/>
          <p:nvPr/>
        </p:nvSpPr>
        <p:spPr>
          <a:xfrm>
            <a:off x="1951463" y="57986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Discussion: </a:t>
            </a:r>
          </a:p>
        </p:txBody>
      </p:sp>
    </p:spTree>
    <p:extLst>
      <p:ext uri="{BB962C8B-B14F-4D97-AF65-F5344CB8AC3E}">
        <p14:creationId xmlns:p14="http://schemas.microsoft.com/office/powerpoint/2010/main" val="320749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vs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983807"/>
            <a:ext cx="10327008" cy="2111143"/>
          </a:xfrm>
        </p:spPr>
        <p:txBody>
          <a:bodyPr/>
          <a:lstStyle/>
          <a:p>
            <a:r>
              <a:rPr lang="en-US" sz="2400" b="1" dirty="0"/>
              <a:t>Left</a:t>
            </a:r>
            <a:r>
              <a:rPr lang="en-US" sz="2400" dirty="0"/>
              <a:t>: 2000 best fit straight lines, each fitted on a different 20 point training set. </a:t>
            </a:r>
          </a:p>
          <a:p>
            <a:r>
              <a:rPr lang="en-US" sz="2400" b="1" dirty="0"/>
              <a:t>Right</a:t>
            </a:r>
            <a:r>
              <a:rPr lang="en-US" sz="2400" dirty="0"/>
              <a:t>: Best-fit models using degree 10 polynomial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12" y="2124179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6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vs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Left</a:t>
            </a:r>
            <a:r>
              <a:rPr lang="en-US" sz="2400" dirty="0"/>
              <a:t>: Linear regression coefficients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Right</a:t>
            </a:r>
            <a:r>
              <a:rPr lang="en-US" sz="2400" dirty="0"/>
              <a:t>: Poly regression of order 10 coefficients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88937"/>
            <a:ext cx="6858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92" y="1828800"/>
            <a:ext cx="6858000" cy="4572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63847" y="2041742"/>
            <a:ext cx="663879" cy="651354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4643" y="5617028"/>
            <a:ext cx="5078186" cy="489857"/>
          </a:xfrm>
          <a:prstGeom prst="rect">
            <a:avLst/>
          </a:prstGeom>
          <a:solidFill>
            <a:srgbClr val="F8FAF8"/>
          </a:solidFill>
          <a:ln>
            <a:noFill/>
          </a:ln>
          <a:effectLst>
            <a:outerShdw blurRad="50800" dist="50800" dir="5400000" algn="ctr" rotWithShape="0">
              <a:srgbClr val="F9F9F9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6540" y="5700430"/>
                <a:ext cx="3765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540" y="5700430"/>
                <a:ext cx="376513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9836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28242" y="5682928"/>
                <a:ext cx="3618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42" y="5682928"/>
                <a:ext cx="361830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11864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105080" y="5684688"/>
            <a:ext cx="5078186" cy="120307"/>
          </a:xfrm>
          <a:prstGeom prst="rect">
            <a:avLst/>
          </a:prstGeom>
          <a:solidFill>
            <a:srgbClr val="F8FAF8"/>
          </a:solidFill>
          <a:ln>
            <a:noFill/>
          </a:ln>
          <a:effectLst>
            <a:outerShdw blurRad="50800" dist="50800" dir="5400000" algn="ctr" rotWithShape="0">
              <a:srgbClr val="F9F9F9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4" y="1177758"/>
            <a:ext cx="10644711" cy="211114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Since we wish to discourage extreme values in model parameter, we need to choose a regularization term that penalizes parameter magnitudes. For our loss function, we will again use MSE.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Together our regularized loss function is: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Note that              is the </a:t>
            </a:r>
            <a:r>
              <a:rPr lang="en-US" sz="2400" b="1" i="1" dirty="0">
                <a:latin typeface="STIXGeneral" charset="0"/>
                <a:ea typeface="STIXGeneral" charset="0"/>
                <a:cs typeface="STIXGeneral" charset="0"/>
              </a:rPr>
              <a:t>l</a:t>
            </a:r>
            <a:r>
              <a:rPr lang="en-US" sz="2400" b="1" baseline="-25000" dirty="0"/>
              <a:t>1 </a:t>
            </a:r>
            <a:r>
              <a:rPr lang="en-US" sz="2400" dirty="0"/>
              <a:t>norm of the vector </a:t>
            </a:r>
            <a:r>
              <a:rPr lang="en-US" sz="2400" b="1" i="1" dirty="0">
                <a:latin typeface="Symbol" charset="2"/>
                <a:ea typeface="Symbol" charset="2"/>
                <a:cs typeface="Symbol" charset="2"/>
              </a:rPr>
              <a:t>b</a:t>
            </a: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303" y="3071469"/>
            <a:ext cx="6716629" cy="1066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447" y="4160785"/>
            <a:ext cx="711700" cy="724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542" y="4987216"/>
            <a:ext cx="2412152" cy="11590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87553" y="3805518"/>
            <a:ext cx="766482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632680" cy="2111143"/>
          </a:xfrm>
        </p:spPr>
        <p:txBody>
          <a:bodyPr>
            <a:noAutofit/>
          </a:bodyPr>
          <a:lstStyle/>
          <a:p>
            <a:r>
              <a:rPr lang="en-US" sz="2400" dirty="0"/>
              <a:t>Alternatively, we can choose a regularization term that penalizes the squares of the parameter magnitudes. Then, our regularized loss function is: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Note that               is the square of the </a:t>
            </a:r>
            <a:r>
              <a:rPr lang="en-US" sz="2400" b="1" i="1" dirty="0">
                <a:latin typeface="STIXGeneral" charset="0"/>
                <a:ea typeface="STIXGeneral" charset="0"/>
                <a:cs typeface="STIXGeneral" charset="0"/>
              </a:rPr>
              <a:t>l</a:t>
            </a:r>
            <a:r>
              <a:rPr lang="en-US" sz="2400" b="1" baseline="-25000" dirty="0"/>
              <a:t>2  </a:t>
            </a:r>
            <a:r>
              <a:rPr lang="en-US" sz="2400" dirty="0"/>
              <a:t>norm of the vector </a:t>
            </a:r>
            <a:r>
              <a:rPr lang="en-US" sz="2400" b="1" i="1" dirty="0">
                <a:latin typeface="Symbol" charset="2"/>
                <a:ea typeface="Symbol" charset="2"/>
                <a:cs typeface="Symbol" charset="2"/>
              </a:rPr>
              <a:t>b</a:t>
            </a:r>
          </a:p>
          <a:p>
            <a:endParaRPr lang="en-US" sz="2400" b="1" i="1" dirty="0">
              <a:latin typeface="Symbol" charset="2"/>
              <a:ea typeface="Symbol" charset="2"/>
              <a:cs typeface="Symbol" charset="2"/>
            </a:endParaRP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65" y="2242626"/>
            <a:ext cx="6731669" cy="1142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14" y="3553264"/>
            <a:ext cx="813758" cy="716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952" y="4626818"/>
            <a:ext cx="2181058" cy="11312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69942" y="3025652"/>
            <a:ext cx="766482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2A2DDF-B4BF-1048-855F-1DED365B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7792D8-A696-494A-AB08-64B381FE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8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FCEE-0942-5D49-9FE9-857EF13A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4685"/>
      </p:ext>
    </p:extLst>
  </p:cSld>
  <p:clrMapOvr>
    <a:masterClrMapping/>
  </p:clrMapOvr>
</p:sld>
</file>

<file path=ppt/theme/theme1.xml><?xml version="1.0" encoding="utf-8"?>
<a:theme xmlns:a="http://schemas.openxmlformats.org/drawingml/2006/main" name="2_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Lecture12_Regularization_Comparison</Template>
  <TotalTime>11942</TotalTime>
  <Words>742</Words>
  <Application>Microsoft Macintosh PowerPoint</Application>
  <PresentationFormat>Widescreen</PresentationFormat>
  <Paragraphs>196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.Apple Color Emoji UI</vt:lpstr>
      <vt:lpstr>Arial</vt:lpstr>
      <vt:lpstr>Calibri</vt:lpstr>
      <vt:lpstr>Cambria Math</vt:lpstr>
      <vt:lpstr>Chalkboard SE</vt:lpstr>
      <vt:lpstr>Courier</vt:lpstr>
      <vt:lpstr>Delivery Note DEMO</vt:lpstr>
      <vt:lpstr>Karla</vt:lpstr>
      <vt:lpstr>STIXGeneral</vt:lpstr>
      <vt:lpstr>Symbol</vt:lpstr>
      <vt:lpstr>2_GEC_template</vt:lpstr>
      <vt:lpstr> Ridge and Lasso - Hyperparameters</vt:lpstr>
      <vt:lpstr>PowerPoint Presentation</vt:lpstr>
      <vt:lpstr>Bias vs Variance</vt:lpstr>
      <vt:lpstr>Bias vs Variance</vt:lpstr>
      <vt:lpstr>LASSO Regression</vt:lpstr>
      <vt:lpstr>Ridge Regression</vt:lpstr>
      <vt:lpstr>PowerPoint Presentation</vt:lpstr>
      <vt:lpstr>PowerPoint Presentation</vt:lpstr>
      <vt:lpstr>PowerPoint Presentation</vt:lpstr>
      <vt:lpstr>Ridge regularization with only validation : step by step </vt:lpstr>
      <vt:lpstr>Ridge regularization with validation only </vt:lpstr>
      <vt:lpstr>Lasso regularization with validation only: step by step </vt:lpstr>
      <vt:lpstr>Ridge regularization with CV: step by step </vt:lpstr>
      <vt:lpstr>Ridge regularization with cross-validation only: step by step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Protopapas, Pavlos</cp:lastModifiedBy>
  <cp:revision>212</cp:revision>
  <cp:lastPrinted>2019-09-30T17:09:05Z</cp:lastPrinted>
  <dcterms:created xsi:type="dcterms:W3CDTF">2018-07-11T02:31:23Z</dcterms:created>
  <dcterms:modified xsi:type="dcterms:W3CDTF">2020-09-30T04:21:07Z</dcterms:modified>
</cp:coreProperties>
</file>