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083" r:id="rId1"/>
    <p:sldMasterId id="2147484092" r:id="rId2"/>
    <p:sldMasterId id="2147484109" r:id="rId3"/>
    <p:sldMasterId id="2147484125" r:id="rId4"/>
    <p:sldMasterId id="2147484137" r:id="rId5"/>
    <p:sldMasterId id="2147484149" r:id="rId6"/>
    <p:sldMasterId id="2147484161" r:id="rId7"/>
  </p:sldMasterIdLst>
  <p:notesMasterIdLst>
    <p:notesMasterId r:id="rId21"/>
  </p:notesMasterIdLst>
  <p:sldIdLst>
    <p:sldId id="256" r:id="rId8"/>
    <p:sldId id="568" r:id="rId9"/>
    <p:sldId id="569" r:id="rId10"/>
    <p:sldId id="570" r:id="rId11"/>
    <p:sldId id="571" r:id="rId12"/>
    <p:sldId id="572" r:id="rId13"/>
    <p:sldId id="573" r:id="rId14"/>
    <p:sldId id="574" r:id="rId15"/>
    <p:sldId id="607" r:id="rId16"/>
    <p:sldId id="575" r:id="rId17"/>
    <p:sldId id="586" r:id="rId18"/>
    <p:sldId id="587" r:id="rId19"/>
    <p:sldId id="60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CE8"/>
    <a:srgbClr val="1E7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928" y="176"/>
      </p:cViewPr>
      <p:guideLst>
        <p:guide orient="horz" pos="22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os protopapas" userId="74894_tp_dropbox" providerId="OAuth2" clId="{42644174-9D40-FA48-B87A-BF8A34111F07}"/>
    <pc:docChg chg="custSel modSld">
      <pc:chgData name="pavlos protopapas" userId="74894_tp_dropbox" providerId="OAuth2" clId="{42644174-9D40-FA48-B87A-BF8A34111F07}" dt="2020-07-30T13:47:44.129" v="3" actId="7634"/>
      <pc:docMkLst>
        <pc:docMk/>
      </pc:docMkLst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132168883" sldId="317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132168883" sldId="317"/>
            <ac:inkMk id="3" creationId="{519F82D1-DCED-6B46-94B8-9A4D0025EB9D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667349745" sldId="329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667349745" sldId="329"/>
            <ac:inkMk id="3" creationId="{240878E5-6955-3341-B7C5-276A71281875}"/>
          </ac:inkMkLst>
        </pc:inkChg>
      </pc:sldChg>
      <pc:sldChg chg="modSp">
        <pc:chgData name="pavlos protopapas" userId="74894_tp_dropbox" providerId="OAuth2" clId="{42644174-9D40-FA48-B87A-BF8A34111F07}" dt="2020-07-28T12:03:25.521" v="2" actId="1076"/>
        <pc:sldMkLst>
          <pc:docMk/>
          <pc:sldMk cId="1100627429" sldId="335"/>
        </pc:sldMkLst>
        <pc:picChg chg="mod">
          <ac:chgData name="pavlos protopapas" userId="74894_tp_dropbox" providerId="OAuth2" clId="{42644174-9D40-FA48-B87A-BF8A34111F07}" dt="2020-07-28T12:03:25.521" v="2" actId="1076"/>
          <ac:picMkLst>
            <pc:docMk/>
            <pc:sldMk cId="1100627429" sldId="335"/>
            <ac:picMk id="7" creationId="{3E20DF78-2640-8D4E-B418-09D4DB7BE0B5}"/>
          </ac:picMkLst>
        </pc:pic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2107957701" sldId="351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2107957701" sldId="351"/>
            <ac:inkMk id="3" creationId="{65E19769-27DE-7F4F-9154-D34819132C80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592840591" sldId="432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592840591" sldId="432"/>
            <ac:inkMk id="3" creationId="{A0091504-7F6B-FE46-9ED1-9FD56C857E95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107140321" sldId="434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107140321" sldId="434"/>
            <ac:inkMk id="5" creationId="{2C465CAA-61A4-2C45-95F9-550947E1A47A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40063743" sldId="446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40063743" sldId="446"/>
            <ac:inkMk id="5" creationId="{DA090197-6E97-A44A-B7F7-3E6A4893E23F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672864398" sldId="550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672864398" sldId="550"/>
            <ac:inkMk id="4" creationId="{636E8D79-E3C5-824E-96F5-DF58760348F6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410976653" sldId="559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410976653" sldId="559"/>
            <ac:inkMk id="5" creationId="{E1476490-6CB0-2F4A-A023-D2230D42AC09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1239326852" sldId="568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1239326852" sldId="568"/>
            <ac:inkMk id="3" creationId="{93DBA652-F65C-D443-8C26-1D3F378C37AA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922509311" sldId="569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922509311" sldId="569"/>
            <ac:inkMk id="5" creationId="{F9BD2A11-BEED-B74B-A709-389048665399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250498056" sldId="571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250498056" sldId="571"/>
            <ac:inkMk id="3" creationId="{36188E3E-D7A9-D34F-988B-2520461D7B15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925495846" sldId="574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925495846" sldId="574"/>
            <ac:inkMk id="7" creationId="{D47B74DE-6B6E-4540-B50B-D4A2CCD974F1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1113531282" sldId="575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1113531282" sldId="575"/>
            <ac:inkMk id="3" creationId="{BA88E74B-2B24-974A-8A93-2775E8C441EE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1362206193" sldId="576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362206193" sldId="576"/>
            <ac:inkMk id="3" creationId="{6B33C591-C210-A143-982B-84B41375E24A}"/>
          </ac:inkMkLst>
        </pc:inkChg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1362206193" sldId="576"/>
            <ac:inkMk id="4" creationId="{59DAA4D3-ECBB-AD4C-B774-7D25688E827E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2087214896" sldId="577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2087214896" sldId="577"/>
            <ac:inkMk id="3" creationId="{AE364B83-ACE3-164B-8969-78195C634FF3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1971113136" sldId="578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971113136" sldId="578"/>
            <ac:inkMk id="13" creationId="{2A04E742-5D18-BA49-AB2B-C6EABD3580A5}"/>
          </ac:inkMkLst>
        </pc:inkChg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1971113136" sldId="578"/>
            <ac:inkMk id="14" creationId="{306F5874-A419-434A-9B70-EA81A2D952BD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311595842" sldId="586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311595842" sldId="586"/>
            <ac:inkMk id="3" creationId="{6B57D195-3F10-D24C-A99E-AF8795141EF5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495793336" sldId="587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495793336" sldId="587"/>
            <ac:inkMk id="5" creationId="{E8C881B0-695E-D64B-BF59-4464D302BB85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345722552" sldId="597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345722552" sldId="597"/>
            <ac:inkMk id="6" creationId="{BD1E5FE8-7D4B-4B46-9B9F-238A667C7EBD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2028205999" sldId="598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2028205999" sldId="598"/>
            <ac:inkMk id="4" creationId="{A2B502EF-2D16-8846-8ACE-52D7D806F2C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1T18:19:16.883"/>
    </inkml:context>
    <inkml:brush xml:id="br0">
      <inkml:brushProperty name="height" value="0.053" units="cm"/>
      <inkml:brushProperty name="color" value="#FF0000"/>
    </inkml:brush>
  </inkml:definitions>
  <inkml:trace contextRef="#ctx0" brushRef="#br0">11041 13507 15678,'0'-13'-3392,"0"6"3395,0 1 0,2 6 370,2 0 0,-1 0-178,5 0 1,-3 0-43,3 0 0,1 0-35,3 0 1,1 0 0,0 0-1,0-1 71,0-4 1,0 2-1,-1-5 1,1-1 14,0 2 0,0-3 0,0 5 0,-1-1 18,1 0 0,0-2 0,0 2 0,0 0-102,-1 1 0,6-4 1,0 3-1,2 1 1,1-2-67,-1-1 0,3 4 0,-5-3 0,2 0 0,3 0 27,1-3 0,1 3 0,-3-2 0,0-1 0,0 0 18,3 2 0,5-2 0,-2 4 0,-1 0-56,0 1 1,-4-4 0,7 4 0,-5-1 0,-2-1-62,-2 0 0,1 2 0,3-2 0,0 0-39,-4 0 1,3 3 0,-2-5 0,2 1 49,1 1 0,-3-3 1,-1 4-1,0 0-4,-1 1 1,3-1 0,-4 3 0,-1-3 0,2 1-12,0-1 0,1 0 1,5 2-1,0-3-19,-1 0 0,-1-5 0,-1 4 0,-2-4 0,1 1 29,-2 3 0,4-4 0,-4 5 0,0-1 43,-3-1 0,-3 5 1,-1-5-1,0 1 0,0 1 1,-2 1 18,-3 0 0,4 5 0,-4-5 1,4 2-27,1 0 1,-1-2 0,1 3 0,1-1-27,3 1 1,-1-3 0,4 0 0,0-1 45,0-3 0,1 3 0,5-1 0,-1-2 0,1-2 60,0 0 1,-1 3 0,1 1 0,0-2-67,-1-2 0,1 4 0,-1-1 0,1 1 0,0 1-87,-1 2 1,1 0 0,0-1 0,-1 0 0,1 0-44,-1 4 0,7-4 1,2 0-1,1-1 1,2-3 86,2-1 0,-2 1 0,8-2 0,1-2 87,-1 0 1,-2 0 0,3 1-1,-2 0-34,-3 0 0,3-1 0,-1 0 0,-2-2 0,-1 2-41,-2-2 0,1 2 0,-2 4 0,-2 2-21,0-2 0,-7-2 1,2 1-1,-3 1 1,-1 1-2,-1 0 1,1 1 0,0 0-1,-1-2 42,1-1 1,-5 2 0,0 0 0,2 0-1,1-3 80,2-1 0,0 1 1,-1-1-1,1 0 0,0 0-28,-1 0 0,5 1 1,0 0-1,-2 2-37,-1 2 1,-1-1 0,0-4 0,-1 2-26,1 2 0,-2-2 0,-1 4 0,-2-2-32,2 1 1,0 4 0,-1-4 0,0 1 0,1 2 30,1-1 0,1-4 0,1 3 0,0-2 1,-1 1 30,1-2 1,1-2 0,1 0 0,4-3 0,-1 0 5,0-2 0,5-2 0,-2 4 0,3-2 0,2-1-36,-1 0 1,0 4 0,1-5 0,1 2-14,2 0 1,-2 0 0,3 4 0,-3 0 1,-2 1 0,1-1 0,-1 0 1,2 0-23,3 0 0,-4 3 0,6-1 0,-1-3 34,3 0 0,2-5 1,3 1-1,-1-1 25,0 1 1,5-4 0,-1 4-1,1-1 1,-1-1-13,1 1 1,1 1 0,-5-1 0,2 0 0,-2 3-27,-3 2 0,3 1 0,-8 1 1,0 0-27,0 4 0,-1-4 1,-5 5-1,2-1 0,1 1-16,2 1 0,4-4 0,-3 1 0,0-2 0,2-2 7,-1 0 1,6-5 0,5-2 0,-1-1 20,2-1 33,-4 1 1,10-5 0,-5 2 0,0 1 22,-2 2 0,-1 5 1,-2-2-1,-3 1 0,0 0-26,-1 1 0,-2 2 1,0 1-1,0 0 1,0 2-46,0 2 1,-1-2-1,2 2 1,-1-2-1,3-2-93,4 0 1,0-4 0,5-1-1,-1-1 122,0 1 1,-2-6 0,3 0 0,3-5-20,0 1 1,2-4 0,0 1 0,2 0 39,-32 15 0,0 0 0,-1-1 0,0 0 0,0 2 1,1 0-1,28-12 103,-2 5 1,0-3 0,4 6 0,1-3-1,2 2 1,1 0-119,-1 0 0,3 5 1,-2-2-1,1 1-63,0-1 0,-2 1 1,-31 7-1,-1-2 1,35-8-1,-1-1-81,-34 9 1,-1-1 0,32-12 0,-32 11-1,0 0 1,30-12 0,-3-1 57,-1 0 0,-2-4 0,4 1 0,-4 0 0,-1 2-2,-3 1 1,-6 5 0,-2 0 0,-3-1 43,-6 3 0,0 0 0,-8 6 1,0 2-1,-3 1-393,-5 1 0,2 7 0,-6-3 324,-2 4 1,0 12-1,-3 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1T18:19:17.120"/>
    </inkml:context>
    <inkml:brush xml:id="br0">
      <inkml:brushProperty name="height" value="0.053" units="cm"/>
      <inkml:brushProperty name="color" value="#FF0000"/>
    </inkml:brush>
  </inkml:definitions>
  <inkml:trace contextRef="#ctx0" brushRef="#br0">26950 9999 8241,'-9'0'-993,"1"0"2170,5 0 773,-3 0-1571,18 0 0,-8 0 0,9 0 0,-2 0 0,2 1 0,4 2-179,4 1 1,5 0-1,4-4 1,4 0-229,3 0 0,0 0 0,0 0 0,-1 0 0,1 0 0,-3 0-114,-2 0 1,-2 0-1,-5-1 1,-4-2-104,-4-1 0,-3 0 0,-2 2 159,-4-2 1,-2 1-133,-6-5 1,-2 5-1,-2-1 1,-4 2-151,-4 2 0,-1-4 0,1 0 1,-1 1-1,0 1-476,0 2 0,0 0 1,1 0 843,-1 0 0,0 0 0,0 0 0</inkml:trace>
  <inkml:trace contextRef="#ctx0" brushRef="#br0" timeOffset="1">27014 9947 8029,'8'0'-53,"1"0"388,0-5 0,3 3 1,1-3 221,0-1 0,0 5 0,0-4 1441,-1 4-1589,-4 1 1,-4 1-1,-10 4-356,-7 3 1,-5-1 0,-8 2-1,-1 1-67,-3 1 0,2 2 1,-5-2-1,2-1 65,2-1 1,4-2-1,3 3 1,5-3 328,3-1-370,7 4 0,3-9 1,9 3-1,8-2 25,7-2 1,4 0 0,2 0-27,-1 0 1,5 0 0,0 0-1,-1 0 1,-1 0-412,2 0 0,-3 1 402,3 3 0,8 9 0,2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916D4-D3FC-7E44-806B-AFE67B3FD2D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87189-9274-814D-9CD5-CBA9E19E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 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742389-4678-0B4D-B835-4EC463236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33D2A4-8940-6841-B8BA-DA4C5561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Protopapas,</a:t>
            </a:r>
            <a:r>
              <a:rPr lang="en-US" sz="24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Kevin Rader and Chris Tanner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00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5746" y="6400800"/>
            <a:ext cx="2287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</p:spTree>
    <p:extLst>
      <p:ext uri="{BB962C8B-B14F-4D97-AF65-F5344CB8AC3E}">
        <p14:creationId xmlns:p14="http://schemas.microsoft.com/office/powerpoint/2010/main" val="127730887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036236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F879C-60C9-3844-B1D1-BD1203BA389D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1455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49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711933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01F1915-DF22-B648-B466-5BB3418C9EDF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7722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C307B62-F89D-804C-A2AD-528641712966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94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B084A-62BB-9048-809F-5976D4EB9059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927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5E192-D814-F042-BA99-66D81AEAD6F8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458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78C72DE-9326-494D-BF1E-91B8CB28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D28800E-F74C-3E4F-BDAE-59A99B1BE319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C36D0B-EE15-CD48-A434-E143EC72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B1F4207-B4D7-3A4B-AEA5-982E2C5935F3}"/>
              </a:ext>
            </a:extLst>
          </p:cNvPr>
          <p:cNvSpPr txBox="1">
            <a:spLocks/>
          </p:cNvSpPr>
          <p:nvPr/>
        </p:nvSpPr>
        <p:spPr>
          <a:xfrm>
            <a:off x="8737600" y="63692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7080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9EC7B-8042-F14A-A6A2-3FDE01AEEBA6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0390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1EFB4-09FF-7B45-B06C-AFD722A1A7CC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029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53DC9-6419-0C4D-92DA-7779587C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6C282B-2DC8-0C4D-A2BD-A7793C3F1C7D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>
              <a:extLst>
                <a:ext uri="{FF2B5EF4-FFF2-40B4-BE49-F238E27FC236}">
                  <a16:creationId xmlns:a16="http://schemas.microsoft.com/office/drawing/2014/main" id="{359D76BA-4756-B543-AB2E-9711025A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>
              <a:extLst>
                <a:ext uri="{FF2B5EF4-FFF2-40B4-BE49-F238E27FC236}">
                  <a16:creationId xmlns:a16="http://schemas.microsoft.com/office/drawing/2014/main" id="{CEA9405C-CCAF-E641-B4B8-6B81C2984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3B3E0E9-2BE1-4941-ADBD-82F186E49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5DD222-190E-C24D-B6DC-9CCAAEE06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E3FF81F-3676-1E47-9C6A-1193B8C5C2F1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21" name="Picture 20" descr="iacs.png">
              <a:extLst>
                <a:ext uri="{FF2B5EF4-FFF2-40B4-BE49-F238E27FC236}">
                  <a16:creationId xmlns:a16="http://schemas.microsoft.com/office/drawing/2014/main" id="{A75DE9F9-E572-294B-AED3-AF9F11728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22" name="Picture 21" descr="harvard.png">
              <a:extLst>
                <a:ext uri="{FF2B5EF4-FFF2-40B4-BE49-F238E27FC236}">
                  <a16:creationId xmlns:a16="http://schemas.microsoft.com/office/drawing/2014/main" id="{4E5E182E-73F3-6243-AC68-4DA694E90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115D005-06A6-1240-883E-570EA6520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407A3A-1A34-CF4A-A1C2-DF39D416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4A85B1-A2BE-5A49-A892-33706E9F0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2E9D20-0254-2144-AC46-A37829AA6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F6DA7C-EB4C-104E-B459-399D0BAFBB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7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429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3E7FD7-D119-EF49-86E2-C8C863F9C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350D51-4A31-EC46-9B9E-FEE5DA485B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11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2161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 dirty="0"/>
              <a:t>Lecture #: Lecture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330-536D-2343-85F2-147F226D6DA6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Institute for Applied</a:t>
            </a:r>
            <a:r>
              <a:rPr lang="en-US" sz="16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Computational Science</a:t>
            </a:r>
          </a:p>
          <a:p>
            <a:pPr algn="ctr"/>
            <a:r>
              <a:rPr lang="en-US" sz="16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Harvard</a:t>
            </a: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7439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33235" y="526714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3068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33235" y="526714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64169"/>
            <a:ext cx="4754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921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8D5E-6D7A-F24D-AC49-9B2D52F30931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1C1CA-B816-0240-B408-1E3172B1EDD9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0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AD4AD-D22A-3F41-AC38-92B3084A1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773CB4-3ACC-3E4A-952B-44FE81A7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74A6D3B-8E09-AC4E-861D-9DED14CEB2A8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0DF64-05C1-3C4C-A3AC-28D5F0CDEAFF}"/>
              </a:ext>
            </a:extLst>
          </p:cNvPr>
          <p:cNvSpPr txBox="1">
            <a:spLocks/>
          </p:cNvSpPr>
          <p:nvPr/>
        </p:nvSpPr>
        <p:spPr>
          <a:xfrm>
            <a:off x="8737600" y="63692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3843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28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6760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727688-BC3A-D147-B3A6-0E18A947CA33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85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A3CFE-A95B-8842-B35F-337BC11B85D7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19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504-1A5F-2146-A8AA-B5332E0A90B3}" type="datetime1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D0728-46A2-0F49-95AD-9E65F3E6179F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17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F018-911F-9A46-BB1C-BC3CAB65BADF}" type="datetime1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4ED5D-3B34-5442-B452-7BFF4288894D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7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7AD-AFC0-554F-94A1-5BEEF625382B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7AEBA-1FE0-1A4D-B400-0EDA33891F97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93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BF8-E6AF-4747-BA3A-7DD781293A0D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2427A-3DBF-D146-BFD5-D5A46706F72B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34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330-536D-2343-85F2-147F226D6DA6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0078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330-536D-2343-85F2-147F226D6DA6}" type="datetime1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122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7391A5-B81A-3443-838C-E3FE0C0C7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6AC755-54D8-5E45-83BC-0BBE2B50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34FD17A-79DB-574C-B389-DE60ACF3BBDD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01518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</p:spPr>
        <p:txBody>
          <a:bodyPr/>
          <a:lstStyle/>
          <a:p>
            <a:r>
              <a:rPr lang="en-US" dirty="0"/>
              <a:t>LML Colombia 2018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93093" y="6356353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62759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2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8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11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54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49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4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68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8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EBEDE8-EC37-D54C-8DC0-5D304A141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2CA07E4-5DEA-5949-BDA3-FDAFB202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7BAE784-B8C4-954F-97F8-182EE67D86AC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5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8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10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71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692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732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9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78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525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1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0251E8-8D29-1449-B7AE-6F55F63889A5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B6CCD7-6D5B-0B4C-8060-804A69E2E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65E7FC-DBB3-F648-AF77-0F599D2A2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750CC7-4C1B-F245-AC56-163ABC5E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13555C-B3E7-2248-85F9-D9C625BD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A121FA-37DE-7D40-8630-D6B31F8099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F6A2A0-53DC-054D-A742-156E6D5FB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00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53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386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82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05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764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08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059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4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983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056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793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79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765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103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2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63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950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133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11724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794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698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28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947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5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82" r:id="rId9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5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2330-536D-2343-85F2-147F226D6DA6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2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3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7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8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0.png"/><Relationship Id="rId5" Type="http://schemas.openxmlformats.org/officeDocument/2006/relationships/customXml" Target="../ink/ink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70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4.png"/><Relationship Id="rId4" Type="http://schemas.openxmlformats.org/officeDocument/2006/relationships/image" Target="../media/image9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9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9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10160"/>
            <a:ext cx="10363200" cy="1403898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Prediction Intervals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999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84118"/>
            <a:ext cx="9144000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Confidence in predicting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latin typeface="Karla" charset="0"/>
                  <a:ea typeface="Karla" charset="0"/>
                  <a:cs typeface="Karla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326" t="-10400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7577" y="983807"/>
            <a:ext cx="10020439" cy="7997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3480" y="816842"/>
            <a:ext cx="10020439" cy="7997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F17D6-2A8B-0A44-9E45-345697ED2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948" y="1708839"/>
            <a:ext cx="7193538" cy="45249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7BE171-2343-5043-9735-88540C87AB18}"/>
                  </a:ext>
                </a:extLst>
              </p:cNvPr>
              <p:cNvSpPr/>
              <p:nvPr/>
            </p:nvSpPr>
            <p:spPr>
              <a:xfrm>
                <a:off x="609600" y="1988278"/>
                <a:ext cx="3429000" cy="3178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Even if we knew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 —the response value cannot be predicted perfectly because of the random error in the model (irreducible error). </a:t>
                </a: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rla" pitchFamily="2" charset="0"/>
                </a:endParaRPr>
              </a:p>
              <a:p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How much will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 vary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? We use </a:t>
                </a:r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Karla" pitchFamily="2" charset="0"/>
                  </a:rPr>
                  <a:t>prediction intervals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 to answer this question. 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7BE171-2343-5043-9735-88540C87A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8278"/>
                <a:ext cx="3429000" cy="3178434"/>
              </a:xfrm>
              <a:prstGeom prst="rect">
                <a:avLst/>
              </a:prstGeom>
              <a:blipFill>
                <a:blip r:embed="rId5"/>
                <a:stretch>
                  <a:fillRect l="-1845" t="-794" r="-2583" b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5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81912"/>
            <a:ext cx="9144000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Confidence in predicting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latin typeface="Karla" charset="0"/>
                  <a:ea typeface="Karla" charset="0"/>
                  <a:cs typeface="Karla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326" t="-10400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7577" y="983807"/>
            <a:ext cx="10020439" cy="7997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63480" y="816842"/>
                <a:ext cx="10020439" cy="799725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/>
                  <a:t>for a given </a:t>
                </a:r>
                <a:r>
                  <a:rPr lang="en-US" sz="2400" i="1" dirty="0">
                    <a:latin typeface="Cambria Math" charset="0"/>
                    <a:ea typeface="Cambria Math" charset="0"/>
                    <a:cs typeface="Cambria Math" charset="0"/>
                  </a:rPr>
                  <a:t>x</a:t>
                </a:r>
                <a:r>
                  <a:rPr lang="en-US" sz="2400" dirty="0"/>
                  <a:t>, w</a:t>
                </a:r>
                <a:r>
                  <a:rPr lang="en-US" sz="2400" b="0" dirty="0"/>
                  <a:t>e have a distribution of models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/>
                  <a:t>for each of these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sz="2400" dirty="0"/>
                  <a:t>the prediction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𝑦</m:t>
                    </m:r>
                    <m:r>
                      <a:rPr lang="en-US" sz="2400" i="1">
                        <a:latin typeface="Cambria Math" charset="0"/>
                      </a:rPr>
                      <m:t>~</m:t>
                    </m:r>
                    <m:r>
                      <a:rPr lang="en-US" sz="2400" i="1">
                        <a:latin typeface="Cambria Math" charset="0"/>
                      </a:rPr>
                      <m:t>𝑁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80" y="816842"/>
                <a:ext cx="10020439" cy="799725"/>
              </a:xfrm>
              <a:prstGeom prst="rect">
                <a:avLst/>
              </a:prstGeom>
              <a:blipFill>
                <a:blip r:embed="rId4"/>
                <a:stretch>
                  <a:fillRect l="-886" t="-7813" b="-28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 flipH="1">
            <a:off x="8893248" y="2980164"/>
            <a:ext cx="610116" cy="1344948"/>
          </a:xfrm>
          <a:custGeom>
            <a:avLst/>
            <a:gdLst>
              <a:gd name="connsiteX0" fmla="*/ 0 w 417351"/>
              <a:gd name="connsiteY0" fmla="*/ 0 h 1060397"/>
              <a:gd name="connsiteX1" fmla="*/ 145997 w 417351"/>
              <a:gd name="connsiteY1" fmla="*/ 338098 h 1060397"/>
              <a:gd name="connsiteX2" fmla="*/ 368834 w 417351"/>
              <a:gd name="connsiteY2" fmla="*/ 430306 h 1060397"/>
              <a:gd name="connsiteX3" fmla="*/ 407254 w 417351"/>
              <a:gd name="connsiteY3" fmla="*/ 545567 h 1060397"/>
              <a:gd name="connsiteX4" fmla="*/ 230521 w 417351"/>
              <a:gd name="connsiteY4" fmla="*/ 637775 h 1060397"/>
              <a:gd name="connsiteX5" fmla="*/ 92209 w 417351"/>
              <a:gd name="connsiteY5" fmla="*/ 829876 h 1060397"/>
              <a:gd name="connsiteX6" fmla="*/ 7684 w 417351"/>
              <a:gd name="connsiteY6" fmla="*/ 1060397 h 10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351" h="1060397">
                <a:moveTo>
                  <a:pt x="0" y="0"/>
                </a:moveTo>
                <a:cubicBezTo>
                  <a:pt x="42262" y="133190"/>
                  <a:pt x="84525" y="266380"/>
                  <a:pt x="145997" y="338098"/>
                </a:cubicBezTo>
                <a:cubicBezTo>
                  <a:pt x="207469" y="409816"/>
                  <a:pt x="325291" y="395728"/>
                  <a:pt x="368834" y="430306"/>
                </a:cubicBezTo>
                <a:cubicBezTo>
                  <a:pt x="412377" y="464884"/>
                  <a:pt x="430306" y="510989"/>
                  <a:pt x="407254" y="545567"/>
                </a:cubicBezTo>
                <a:cubicBezTo>
                  <a:pt x="384202" y="580145"/>
                  <a:pt x="283028" y="590390"/>
                  <a:pt x="230521" y="637775"/>
                </a:cubicBezTo>
                <a:cubicBezTo>
                  <a:pt x="178014" y="685160"/>
                  <a:pt x="129349" y="759439"/>
                  <a:pt x="92209" y="829876"/>
                </a:cubicBezTo>
                <a:cubicBezTo>
                  <a:pt x="55070" y="900313"/>
                  <a:pt x="7684" y="1060397"/>
                  <a:pt x="7684" y="1060397"/>
                </a:cubicBez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57D195-3F10-D24C-A99E-AF8795141EF5}"/>
                  </a:ext>
                </a:extLst>
              </p14:cNvPr>
              <p14:cNvContentPartPr/>
              <p14:nvPr/>
            </p14:nvContentPartPr>
            <p14:xfrm>
              <a:off x="9647280" y="3571920"/>
              <a:ext cx="248760" cy="64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57D195-3F10-D24C-A99E-AF8795141E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37920" y="3562560"/>
                <a:ext cx="26748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9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Confidence in predicting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latin typeface="Karla" charset="0"/>
                  <a:ea typeface="Karla" charset="0"/>
                  <a:cs typeface="Karla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326" t="-10400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7577" y="983807"/>
            <a:ext cx="10020439" cy="7997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63480" y="816842"/>
                <a:ext cx="10020439" cy="799725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/>
                  <a:t>for a given </a:t>
                </a:r>
                <a:r>
                  <a:rPr lang="en-US" sz="2400" i="1" dirty="0">
                    <a:latin typeface="Cambria Math" charset="0"/>
                    <a:ea typeface="Cambria Math" charset="0"/>
                    <a:cs typeface="Cambria Math" charset="0"/>
                  </a:rPr>
                  <a:t>x</a:t>
                </a:r>
                <a:r>
                  <a:rPr lang="en-US" sz="2400" dirty="0"/>
                  <a:t>, w</a:t>
                </a:r>
                <a:r>
                  <a:rPr lang="en-US" sz="2400" b="0" dirty="0"/>
                  <a:t>e have a distribution of models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/>
                  <a:t>for each of these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sz="2400" dirty="0"/>
                  <a:t>the prediction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𝑦</m:t>
                    </m:r>
                    <m:r>
                      <a:rPr lang="en-US" sz="2400" i="1">
                        <a:latin typeface="Cambria Math" charset="0"/>
                      </a:rPr>
                      <m:t>~</m:t>
                    </m:r>
                    <m:r>
                      <a:rPr lang="en-US" sz="2400" i="1"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/>
                  <a:t>The prediction confidence intervals </a:t>
                </a:r>
                <a:r>
                  <a:rPr lang="en-US" sz="2400"/>
                  <a:t>are then …</a:t>
                </a:r>
                <a:endParaRPr lang="en-US" sz="2400" dirty="0"/>
              </a:p>
              <a:p>
                <a:r>
                  <a:rPr lang="en-US" sz="2400" dirty="0"/>
                  <a:t>  </a:t>
                </a:r>
              </a:p>
            </p:txBody>
          </p:sp>
        </mc:Choice>
        <mc:Fallback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80" y="816842"/>
                <a:ext cx="10020439" cy="799725"/>
              </a:xfrm>
              <a:prstGeom prst="rect">
                <a:avLst/>
              </a:prstGeom>
              <a:blipFill>
                <a:blip r:embed="rId3"/>
                <a:stretch>
                  <a:fillRect l="-886" t="-7813" b="-828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2" y="1581912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D0FE-490E-DD42-816A-11FBC619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E6265-5D62-094E-B9FA-F66988CE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56" y="1987654"/>
            <a:ext cx="6531792" cy="4354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How well do we know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326" t="-64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777577" y="983807"/>
                <a:ext cx="10508374" cy="799725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Our confidence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is directly connected with our confidence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𝛽</m:t>
                    </m:r>
                  </m:oMath>
                </a14:m>
                <a:r>
                  <a:rPr lang="en-US" sz="2400" dirty="0"/>
                  <a:t>s. For each bootstrap sample, we have one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𝛽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which we can use to determine the model,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77" y="983807"/>
                <a:ext cx="10508374" cy="799725"/>
              </a:xfrm>
              <a:prstGeom prst="rect">
                <a:avLst/>
              </a:prstGeom>
              <a:blipFill>
                <a:blip r:embed="rId4"/>
                <a:stretch>
                  <a:fillRect l="-966" t="-6250" r="-1449" b="-640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32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47" y="1987654"/>
            <a:ext cx="6515100" cy="434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How well do we know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326" t="-64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7577" y="983807"/>
            <a:ext cx="10505466" cy="7997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Here we show two difference models predictions given the fitted coefficients.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BD2A11-BEED-B74B-A709-389048665399}"/>
                  </a:ext>
                </a:extLst>
              </p14:cNvPr>
              <p14:cNvContentPartPr/>
              <p14:nvPr/>
            </p14:nvContentPartPr>
            <p14:xfrm>
              <a:off x="3974760" y="3525840"/>
              <a:ext cx="3855240" cy="1337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BD2A11-BEED-B74B-A709-3890486653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5400" y="3516480"/>
                <a:ext cx="3873960" cy="135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50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47" y="1987654"/>
            <a:ext cx="6515100" cy="434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How well do we know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326" t="-64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7577" y="983807"/>
            <a:ext cx="10020439" cy="7997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There is one such regression line for every bootstrapped sample. </a:t>
            </a:r>
          </a:p>
        </p:txBody>
      </p:sp>
    </p:spTree>
    <p:extLst>
      <p:ext uri="{BB962C8B-B14F-4D97-AF65-F5344CB8AC3E}">
        <p14:creationId xmlns:p14="http://schemas.microsoft.com/office/powerpoint/2010/main" val="23294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47" y="1987654"/>
            <a:ext cx="6515100" cy="434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E99432-39F7-0040-BE73-4E4EA3F6E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96607" y="3626884"/>
            <a:ext cx="3486239" cy="700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How well do we know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326" t="-64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768791" y="2520175"/>
            <a:ext cx="22301" cy="29662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777577" y="825304"/>
            <a:ext cx="10317886" cy="7997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Below we show all regression lines for a thousand of such bootstrapped samples.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777577" y="1577263"/>
                <a:ext cx="10317886" cy="799725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For a 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, we examine the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/>
                  <a:t>, and determine the mean and standard deviation.  </a:t>
                </a: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77" y="1577263"/>
                <a:ext cx="10317886" cy="799725"/>
              </a:xfrm>
              <a:prstGeom prst="rect">
                <a:avLst/>
              </a:prstGeom>
              <a:blipFill rotWithShape="0">
                <a:blip r:embed="rId5"/>
                <a:stretch>
                  <a:fillRect l="-946" t="-3053" r="-355" b="-22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22943 0.042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21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2074" y="3269807"/>
            <a:ext cx="5486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47" y="1987654"/>
            <a:ext cx="6515100" cy="434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How well do we know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326" t="-64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5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768791" y="2520175"/>
            <a:ext cx="22301" cy="29662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777577" y="825304"/>
            <a:ext cx="10317886" cy="7997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Below we show all regression lines for a thousand of such bootstrapped samples.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777577" y="1625029"/>
                <a:ext cx="7557508" cy="799725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For a 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, we examine the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/>
                  <a:t>, and determine the mean and standard deviation.  </a:t>
                </a:r>
              </a:p>
            </p:txBody>
          </p:sp>
        </mc:Choice>
        <mc:Fallback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77" y="1625029"/>
                <a:ext cx="7557508" cy="799725"/>
              </a:xfrm>
              <a:prstGeom prst="rect">
                <a:avLst/>
              </a:prstGeom>
              <a:blipFill>
                <a:blip r:embed="rId5"/>
                <a:stretch>
                  <a:fillRect l="-1342" t="-7813" b="-21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87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7437" y="3275638"/>
            <a:ext cx="5486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47" y="1987654"/>
            <a:ext cx="6515100" cy="434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How well do we know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326" t="-64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6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768791" y="2520175"/>
            <a:ext cx="22301" cy="29662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777577" y="825304"/>
                <a:ext cx="10317886" cy="799725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We determine the confidence interval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/>
                  <a:t> by selecting the region that contains 95% of the samples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77" y="825304"/>
                <a:ext cx="10317886" cy="799725"/>
              </a:xfrm>
              <a:prstGeom prst="rect">
                <a:avLst/>
              </a:prstGeom>
              <a:blipFill>
                <a:blip r:embed="rId5"/>
                <a:stretch>
                  <a:fillRect l="-984" t="-6154" b="-2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 txBox="1">
            <a:spLocks/>
          </p:cNvSpPr>
          <p:nvPr/>
        </p:nvSpPr>
        <p:spPr>
          <a:xfrm>
            <a:off x="777577" y="1225166"/>
            <a:ext cx="10317886" cy="7997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B804573-ED3C-A046-9B22-826B80879B99}"/>
              </a:ext>
            </a:extLst>
          </p:cNvPr>
          <p:cNvSpPr/>
          <p:nvPr/>
        </p:nvSpPr>
        <p:spPr>
          <a:xfrm>
            <a:off x="10417629" y="2699657"/>
            <a:ext cx="446314" cy="23948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AF2B6A-68FC-584C-9EE3-C12B28BB8891}"/>
              </a:ext>
            </a:extLst>
          </p:cNvPr>
          <p:cNvSpPr/>
          <p:nvPr/>
        </p:nvSpPr>
        <p:spPr>
          <a:xfrm rot="16200000">
            <a:off x="10157380" y="3631755"/>
            <a:ext cx="211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Confidence  interval </a:t>
            </a:r>
          </a:p>
        </p:txBody>
      </p:sp>
    </p:spTree>
    <p:extLst>
      <p:ext uri="{BB962C8B-B14F-4D97-AF65-F5344CB8AC3E}">
        <p14:creationId xmlns:p14="http://schemas.microsoft.com/office/powerpoint/2010/main" val="47331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How well do we know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326" t="-64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777577" y="983807"/>
                <a:ext cx="10020439" cy="799725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, we calculate the mean of the models,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(shown with dotted line) and the 95% CI of those models (shaded area).</a:t>
                </a: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77" y="983807"/>
                <a:ext cx="10020439" cy="799725"/>
              </a:xfrm>
              <a:prstGeom prst="rect">
                <a:avLst/>
              </a:prstGeom>
              <a:blipFill>
                <a:blip r:embed="rId4"/>
                <a:stretch>
                  <a:fillRect l="-1013" t="-6250" b="-234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501218" y="1944111"/>
            <a:ext cx="6515100" cy="4343400"/>
            <a:chOff x="2501218" y="1944111"/>
            <a:chExt cx="6515100" cy="4343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218" y="1944111"/>
              <a:ext cx="6515100" cy="4343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499430" y="2662139"/>
                  <a:ext cx="1320800" cy="3849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Estimated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𝑓</m:t>
                          </m:r>
                        </m:e>
                      </m:acc>
                    </m:oMath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430" y="2662139"/>
                  <a:ext cx="1320800" cy="3849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687" t="-7937" r="-12442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549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55518"/>
            <a:ext cx="9144000" cy="5486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Confidence in predicting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latin typeface="Karla" charset="0"/>
                  <a:ea typeface="Karla" charset="0"/>
                  <a:cs typeface="Karla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25" t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7577" y="983807"/>
            <a:ext cx="10020439" cy="7997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3480" y="816842"/>
            <a:ext cx="10020439" cy="7997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735276E-221B-304F-9485-19FB2755DC22}"/>
                  </a:ext>
                </a:extLst>
              </p:cNvPr>
              <p:cNvSpPr/>
              <p:nvPr/>
            </p:nvSpPr>
            <p:spPr>
              <a:xfrm>
                <a:off x="609600" y="1988278"/>
                <a:ext cx="3429000" cy="3178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Even if we knew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 —the response value cannot be predicted perfectly because of the random error in the model (irreducible error). </a:t>
                </a: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rla" pitchFamily="2" charset="0"/>
                </a:endParaRPr>
              </a:p>
              <a:p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How much will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 vary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? We use </a:t>
                </a:r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Karla" pitchFamily="2" charset="0"/>
                  </a:rPr>
                  <a:t>prediction intervals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 to answer this question. 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735276E-221B-304F-9485-19FB2755D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8278"/>
                <a:ext cx="3429000" cy="3178434"/>
              </a:xfrm>
              <a:prstGeom prst="rect">
                <a:avLst/>
              </a:prstGeom>
              <a:blipFill>
                <a:blip r:embed="rId4"/>
                <a:stretch>
                  <a:fillRect l="-1845" t="-794" r="-2583" b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6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2.xml><?xml version="1.0" encoding="utf-8"?>
<a:theme xmlns:a="http://schemas.openxmlformats.org/drawingml/2006/main" name="2_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3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B62E5F0-D20D-8A49-A753-32DBE871C0F7}" vid="{B30C7E9A-7585-A448-B1BB-C615A660632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Lecture3_Inference_HypothesisTesting</Template>
  <TotalTime>24543</TotalTime>
  <Words>436</Words>
  <Application>Microsoft Macintosh PowerPoint</Application>
  <PresentationFormat>Widescreen</PresentationFormat>
  <Paragraphs>56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Karla</vt:lpstr>
      <vt:lpstr>1_GEC_template</vt:lpstr>
      <vt:lpstr>2_GEC_template</vt:lpstr>
      <vt:lpstr>GEC_template</vt:lpstr>
      <vt:lpstr>Custom Design</vt:lpstr>
      <vt:lpstr>1_Custom Design</vt:lpstr>
      <vt:lpstr>2_Custom Design</vt:lpstr>
      <vt:lpstr>3_Custom Design</vt:lpstr>
      <vt:lpstr>Prediction Intervals </vt:lpstr>
      <vt:lpstr>How well do we know f ̂? </vt:lpstr>
      <vt:lpstr>How well do we know f ̂? </vt:lpstr>
      <vt:lpstr>How well do we know f ̂? </vt:lpstr>
      <vt:lpstr>How well do we know f ̂? </vt:lpstr>
      <vt:lpstr>How well do we know f ̂? </vt:lpstr>
      <vt:lpstr>How well do we know f ̂? </vt:lpstr>
      <vt:lpstr>How well do we know f ̂? </vt:lpstr>
      <vt:lpstr>Confidence in predicting y ̂</vt:lpstr>
      <vt:lpstr>Confidence in predicting y ̂</vt:lpstr>
      <vt:lpstr>Confidence in predicting y ̂</vt:lpstr>
      <vt:lpstr>Confidence in predicting y ̂</vt:lpstr>
      <vt:lpstr>PowerPoint Presentation</vt:lpstr>
    </vt:vector>
  </TitlesOfParts>
  <Company>harvard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pavlos protopapas</dc:creator>
  <cp:lastModifiedBy>Protopapas, Pavlos</cp:lastModifiedBy>
  <cp:revision>666</cp:revision>
  <cp:lastPrinted>2020-08-02T23:39:21Z</cp:lastPrinted>
  <dcterms:created xsi:type="dcterms:W3CDTF">2018-04-18T18:49:01Z</dcterms:created>
  <dcterms:modified xsi:type="dcterms:W3CDTF">2020-09-25T04:48:32Z</dcterms:modified>
</cp:coreProperties>
</file>