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4083" r:id="rId1"/>
    <p:sldMasterId id="2147484099" r:id="rId2"/>
    <p:sldMasterId id="2147484115" r:id="rId3"/>
    <p:sldMasterId id="2147484127" r:id="rId4"/>
    <p:sldMasterId id="2147484139" r:id="rId5"/>
    <p:sldMasterId id="2147484151" r:id="rId6"/>
  </p:sldMasterIdLst>
  <p:notesMasterIdLst>
    <p:notesMasterId r:id="rId32"/>
  </p:notesMasterIdLst>
  <p:sldIdLst>
    <p:sldId id="256" r:id="rId7"/>
    <p:sldId id="605" r:id="rId8"/>
    <p:sldId id="613" r:id="rId9"/>
    <p:sldId id="607" r:id="rId10"/>
    <p:sldId id="611" r:id="rId11"/>
    <p:sldId id="612" r:id="rId12"/>
    <p:sldId id="446" r:id="rId13"/>
    <p:sldId id="432" r:id="rId14"/>
    <p:sldId id="324" r:id="rId15"/>
    <p:sldId id="317" r:id="rId16"/>
    <p:sldId id="329" r:id="rId17"/>
    <p:sldId id="331" r:id="rId18"/>
    <p:sldId id="351" r:id="rId19"/>
    <p:sldId id="352" r:id="rId20"/>
    <p:sldId id="335" r:id="rId21"/>
    <p:sldId id="353" r:id="rId22"/>
    <p:sldId id="354" r:id="rId23"/>
    <p:sldId id="557" r:id="rId24"/>
    <p:sldId id="614" r:id="rId25"/>
    <p:sldId id="433" r:id="rId26"/>
    <p:sldId id="434" r:id="rId27"/>
    <p:sldId id="435" r:id="rId28"/>
    <p:sldId id="436" r:id="rId29"/>
    <p:sldId id="437" r:id="rId30"/>
    <p:sldId id="60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7B3"/>
    <a:srgbClr val="CFD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/>
    <p:restoredTop sz="95102"/>
  </p:normalViewPr>
  <p:slideViewPr>
    <p:cSldViewPr snapToGrid="0" snapToObjects="1">
      <p:cViewPr varScale="1">
        <p:scale>
          <a:sx n="117" d="100"/>
          <a:sy n="117" d="100"/>
        </p:scale>
        <p:origin x="928" y="176"/>
      </p:cViewPr>
      <p:guideLst>
        <p:guide orient="horz" pos="22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5" d="100"/>
        <a:sy n="1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os protopapas" userId="74894_tp_dropbox" providerId="OAuth2" clId="{42644174-9D40-FA48-B87A-BF8A34111F07}"/>
    <pc:docChg chg="custSel modSld">
      <pc:chgData name="pavlos protopapas" userId="74894_tp_dropbox" providerId="OAuth2" clId="{42644174-9D40-FA48-B87A-BF8A34111F07}" dt="2020-07-30T13:47:44.129" v="3" actId="7634"/>
      <pc:docMkLst>
        <pc:docMk/>
      </pc:docMkLst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1132168883" sldId="317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132168883" sldId="317"/>
            <ac:inkMk id="3" creationId="{519F82D1-DCED-6B46-94B8-9A4D0025EB9D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667349745" sldId="329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667349745" sldId="329"/>
            <ac:inkMk id="3" creationId="{240878E5-6955-3341-B7C5-276A71281875}"/>
          </ac:inkMkLst>
        </pc:inkChg>
      </pc:sldChg>
      <pc:sldChg chg="modSp">
        <pc:chgData name="pavlos protopapas" userId="74894_tp_dropbox" providerId="OAuth2" clId="{42644174-9D40-FA48-B87A-BF8A34111F07}" dt="2020-07-28T12:03:25.521" v="2" actId="1076"/>
        <pc:sldMkLst>
          <pc:docMk/>
          <pc:sldMk cId="1100627429" sldId="335"/>
        </pc:sldMkLst>
        <pc:picChg chg="mod">
          <ac:chgData name="pavlos protopapas" userId="74894_tp_dropbox" providerId="OAuth2" clId="{42644174-9D40-FA48-B87A-BF8A34111F07}" dt="2020-07-28T12:03:25.521" v="2" actId="1076"/>
          <ac:picMkLst>
            <pc:docMk/>
            <pc:sldMk cId="1100627429" sldId="335"/>
            <ac:picMk id="7" creationId="{3E20DF78-2640-8D4E-B418-09D4DB7BE0B5}"/>
          </ac:picMkLst>
        </pc:pic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2107957701" sldId="351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2107957701" sldId="351"/>
            <ac:inkMk id="3" creationId="{65E19769-27DE-7F4F-9154-D34819132C80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1592840591" sldId="432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592840591" sldId="432"/>
            <ac:inkMk id="3" creationId="{A0091504-7F6B-FE46-9ED1-9FD56C857E95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1107140321" sldId="434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107140321" sldId="434"/>
            <ac:inkMk id="5" creationId="{2C465CAA-61A4-2C45-95F9-550947E1A47A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140063743" sldId="446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40063743" sldId="446"/>
            <ac:inkMk id="5" creationId="{DA090197-6E97-A44A-B7F7-3E6A4893E23F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672864398" sldId="550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672864398" sldId="550"/>
            <ac:inkMk id="4" creationId="{636E8D79-E3C5-824E-96F5-DF58760348F6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410976653" sldId="559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410976653" sldId="559"/>
            <ac:inkMk id="5" creationId="{E1476490-6CB0-2F4A-A023-D2230D42AC09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1239326852" sldId="568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1239326852" sldId="568"/>
            <ac:inkMk id="3" creationId="{93DBA652-F65C-D443-8C26-1D3F378C37AA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922509311" sldId="569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922509311" sldId="569"/>
            <ac:inkMk id="5" creationId="{F9BD2A11-BEED-B74B-A709-389048665399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250498056" sldId="571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250498056" sldId="571"/>
            <ac:inkMk id="3" creationId="{36188E3E-D7A9-D34F-988B-2520461D7B15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925495846" sldId="574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925495846" sldId="574"/>
            <ac:inkMk id="7" creationId="{D47B74DE-6B6E-4540-B50B-D4A2CCD974F1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1113531282" sldId="575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1113531282" sldId="575"/>
            <ac:inkMk id="3" creationId="{BA88E74B-2B24-974A-8A93-2775E8C441EE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1362206193" sldId="576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362206193" sldId="576"/>
            <ac:inkMk id="3" creationId="{6B33C591-C210-A143-982B-84B41375E24A}"/>
          </ac:inkMkLst>
        </pc:inkChg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1362206193" sldId="576"/>
            <ac:inkMk id="4" creationId="{59DAA4D3-ECBB-AD4C-B774-7D25688E827E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2087214896" sldId="577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2087214896" sldId="577"/>
            <ac:inkMk id="3" creationId="{AE364B83-ACE3-164B-8969-78195C634FF3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1971113136" sldId="578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971113136" sldId="578"/>
            <ac:inkMk id="13" creationId="{2A04E742-5D18-BA49-AB2B-C6EABD3580A5}"/>
          </ac:inkMkLst>
        </pc:inkChg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1971113136" sldId="578"/>
            <ac:inkMk id="14" creationId="{306F5874-A419-434A-9B70-EA81A2D952BD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311595842" sldId="586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311595842" sldId="586"/>
            <ac:inkMk id="3" creationId="{6B57D195-3F10-D24C-A99E-AF8795141EF5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495793336" sldId="587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495793336" sldId="587"/>
            <ac:inkMk id="5" creationId="{E8C881B0-695E-D64B-BF59-4464D302BB85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1345722552" sldId="597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345722552" sldId="597"/>
            <ac:inkMk id="6" creationId="{BD1E5FE8-7D4B-4B46-9B9F-238A667C7EBD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2028205999" sldId="598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2028205999" sldId="598"/>
            <ac:inkMk id="4" creationId="{A2B502EF-2D16-8846-8ACE-52D7D806F2C9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0:11:14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2312 0 24575,'0'20'0,"0"9"0,0 13 0,-11 5 0,-2 1 0,-10-12 0,-7 15 0,0-12 0,-14 18 0,-2-6 0,-12 1 0,-2 1 0,-8 1 0,9-14 0,-15 19 0,28-31 0,-18 24 0,20-21 0,-7 7 0,2-6 0,5 3 0,-2-10 0,9 4 0,-9-6 0,11-5 0,-11-1 0,11-6 0,-11 1 0,-10 0 0,4 0 0,-34 2 0,32-2 0,-1-5 0,-4 1 0,-23 11 0,23-8 0,-2 1 0,-31 22 0,42-19 0,2 0 0,-14 16 0,-23-3 0,39 1 0,-17-2 0,13 3 0,15-7 0,2-6 0,17-2 0,2-5 0,4-1 0,1 1 0,-1-1 0,5 0 0,0 1 0,1-5 0,3 4 0,-3-8 0,4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0:11:23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0 24575,'0'2'0,"0"5"0,0 5 0,0-1 0,-3 7 0,-3-5 0,-3 9 0,-4-4 0,1 1 0,0-1 0,0-3 0,0 0 0,3-4 0,1-3 0,3 3 0,-1-2 0,3-1 0,0 0 0,1-3 0,2 1 0,-5-1 0,4 0 0,-1 0 0,0 0 0,1 1 0,-1-1 0,-1-2 0,3 1 0,-5-3 0,4 4 0,-1-2 0,2 2 0,0 0 0,0 0 0,0 0 0,0 1 0,2-4 0,1 1 0,5-3 0,1 0 0,2-3 0,4 0 0,-3-3 0,5 0 0,-2 0 0,4 0 0,-1 0 0,0 0 0,1-1 0,-1 1 0,0 0 0,1 3 0,-4-3 0,3 6 0,-6-3 0,2 3 0,-3-2 0,4 1 0,-3-1 0,0 2 0,-5 0 0,-1 0 0,-1 0 0,0 0 0,0 0 0,1 0 0,-4-3 0,1 0 0,-3-2 0,0 2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0:11:27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24575,'6'0'0,"8"3"0,-9 3 0,15 4 0,-9 5 0,4-3 0,4 7 0,-6 0 0,10 5 0,-9 2 0,10 2 0,-7 3 0,0-7 0,8 15 0,-6-6 0,7 9 0,-1-2 0,-6-9 0,13 10 0,-13-15 0,15 18 0,-13-21 0,8 17 0,-11-19 0,5 6 0,2 1 0,-7-10 0,15 17 0,-20-20 0,10 11 0,2-1 0,-7-7 0,14 17 0,-19-20 0,15 19 0,-14-20 0,9 17 0,-6-15 0,7 16 0,-7-17 0,7 15 0,-11-20 0,13 13 0,-9-13 0,12 6 0,-6-9 0,3 0 0,0-1 0,5-2 0,-4-1 0,3 0 0,-4-3 0,-6 0 0,1 0 0,-6 0 0,3 0 0,-2 0 0,-2 3 0,-3-3 0,1 5 0,-4-2 0,3 1 0,-2 0 0,2-1 0,3 6 0,-2-3 0,3 5 0,-1-1 0,1 1 0,1 1 0,-2-3 0,-5-1 0,-1-2 0,-3-1 0,0 0 0,0-2 0,0-1 0,-2 1 0,0 0 0,-3 2 0,2 0 0,1 0 0,0 0 0,1-2 0,-1 2 0,2-2 0,1 5 0,-1 0 0,1 4 0,0 2 0,0-2 0,-1 3 0,1-7 0,2 3 0,-2-3 0,2 4 0,-2-4 0,-1 3 0,1-2 0,-1 2 0,-1 0 0,1 1 0,-5-4 0,5 0 0,-4-3 0,1 0 0,-2 1 0,2-1 0,1-2 0,0-1 0,-1-2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00:11:36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90 24575,'11'0'0,"1"0"0,2 0 0,1 0 0,-2 2 0,7 1 0,-9 5 0,7-1 0,-7 1 0,3 1 0,-4-5 0,1 3 0,-3-3 0,-3 1 0,3 0 0,-2 0 0,-1 1 0,0-1 0,0 0 0,3 0 0,-2-2 0,2 2 0,-3-4 0,0 3 0,1-3 0,-1 1 0,-2 1 0,-1 0 0,-2 2 0,2-2 0,1-1 0,2-2 0,1 0 0,-1 0 0,0 0 0,0 0 0,-2-2 0,2-1 0,-2-3 0,2-2 0,1 0 0,-1-4 0,1 1 0,2 0 0,-2-1 0,3 1 0,-4-4 0,1 3 0,0 1 0,-3 3 0,-1 2 0,0 1 0,-1 0 0,1-1 0,-2 1 0,3 2 0,-3-1 0,3 1 0,-3-3 0,0 1 0,0 0 0,0 0 0,0-1 0,0 1 0,2 2 0,-2-2 0,3 5 0,-3-3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916D4-D3FC-7E44-806B-AFE67B3FD2D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87189-9274-814D-9CD5-CBA9E19E0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5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86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1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7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31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7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56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Axes labels! (DLS)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1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9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5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8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0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CS109A Introduction to Data Science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Protopapas,</a:t>
            </a:r>
            <a:r>
              <a:rPr lang="en-US" sz="24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Kevin Rader and Chris Tanner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16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5E192-D814-F042-BA99-66D81AEAD6F8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7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9EC7B-8042-F14A-A6A2-3FDE01AEEBA6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9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D1EFB4-09FF-7B45-B06C-AFD722A1A7CC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353DC9-6419-0C4D-92DA-7779587C1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36C282B-2DC8-0C4D-A2BD-A7793C3F1C7D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>
              <a:extLst>
                <a:ext uri="{FF2B5EF4-FFF2-40B4-BE49-F238E27FC236}">
                  <a16:creationId xmlns:a16="http://schemas.microsoft.com/office/drawing/2014/main" id="{359D76BA-4756-B543-AB2E-9711025A5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>
              <a:extLst>
                <a:ext uri="{FF2B5EF4-FFF2-40B4-BE49-F238E27FC236}">
                  <a16:creationId xmlns:a16="http://schemas.microsoft.com/office/drawing/2014/main" id="{CEA9405C-CCAF-E641-B4B8-6B81C29843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3B3E0E9-2BE1-4941-ADBD-82F186E49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5DD222-190E-C24D-B6DC-9CCAAEE06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E3FF81F-3676-1E47-9C6A-1193B8C5C2F1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21" name="Picture 20" descr="iacs.png">
              <a:extLst>
                <a:ext uri="{FF2B5EF4-FFF2-40B4-BE49-F238E27FC236}">
                  <a16:creationId xmlns:a16="http://schemas.microsoft.com/office/drawing/2014/main" id="{A75DE9F9-E572-294B-AED3-AF9F11728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22" name="Picture 21" descr="harvard.png">
              <a:extLst>
                <a:ext uri="{FF2B5EF4-FFF2-40B4-BE49-F238E27FC236}">
                  <a16:creationId xmlns:a16="http://schemas.microsoft.com/office/drawing/2014/main" id="{4E5E182E-73F3-6243-AC68-4DA694E90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115D005-06A6-1240-883E-570EA6520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407A3A-1A34-CF4A-A1C2-DF39D416D8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4A85B1-A2BE-5A49-A892-33706E9F0E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1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7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3923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83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 dirty="0"/>
              <a:t>Lecture #: Lecture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330-536D-2343-85F2-147F226D6DA6}" type="datetime1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Institute for Applied</a:t>
            </a:r>
            <a:r>
              <a:rPr lang="en-US" sz="16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Computational Science</a:t>
            </a:r>
          </a:p>
          <a:p>
            <a:pPr algn="ctr"/>
            <a:r>
              <a:rPr lang="en-US" sz="16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Harvard</a:t>
            </a:r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2703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33235" y="526714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3337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33235" y="526714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64169"/>
            <a:ext cx="47548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337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15746" y="6400800"/>
            <a:ext cx="2287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</p:spTree>
    <p:extLst>
      <p:ext uri="{BB962C8B-B14F-4D97-AF65-F5344CB8AC3E}">
        <p14:creationId xmlns:p14="http://schemas.microsoft.com/office/powerpoint/2010/main" val="288783286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8D5E-6D7A-F24D-AC49-9B2D52F30931}" type="datetime1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1C1CA-B816-0240-B408-1E3172B1EDD9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72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57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67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6760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727688-BC3A-D147-B3A6-0E18A947CA33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59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A3CFE-A95B-8842-B35F-337BC11B85D7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429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504-1A5F-2146-A8AA-B5332E0A90B3}" type="datetime1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AD0728-46A2-0F49-95AD-9E65F3E6179F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19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F018-911F-9A46-BB1C-BC3CAB65BADF}" type="datetime1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4ED5D-3B34-5442-B452-7BFF4288894D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45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97AD-AFC0-554F-94A1-5BEEF625382B}" type="datetime1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7AEBA-1FE0-1A4D-B400-0EDA33891F97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461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BF8-E6AF-4747-BA3A-7DD781293A0D}" type="datetime1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2427A-3DBF-D146-BFD5-D5A46706F72B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70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330-536D-2343-85F2-147F226D6DA6}" type="datetime1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5061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43667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330-536D-2343-85F2-147F226D6DA6}" type="datetime1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2806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</p:spPr>
        <p:txBody>
          <a:bodyPr/>
          <a:lstStyle/>
          <a:p>
            <a:r>
              <a:rPr lang="en-US" dirty="0"/>
              <a:t>LML Colombia 2018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93093" y="6356353"/>
            <a:ext cx="2844800" cy="365125"/>
          </a:xfrm>
        </p:spPr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5214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C77C-1FEA-B74A-AB54-A6F95215B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7B837-6FB1-CC47-953F-EF49EF246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499-17FA-7440-AAFB-D47C8EF0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08D4-A468-8443-9702-B77B5132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8234F-3B54-5540-9E99-0E0BBDE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06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0566-4D60-3746-BBE4-091DFA59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2B3-6557-6442-8E6F-7366038A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38F9-B51C-F741-8010-10DC5314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3997-360D-AD44-B0AA-AA84283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F16C-268D-B942-A85F-4292A24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00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ACC2-D501-4842-9959-868A9A92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82BE-E82E-3647-AD47-26E8610C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1985-5366-E54F-8050-79B86591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7468-B795-0A42-8F79-6EE0AE2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2F06-40A8-9C49-9410-EBA2BD77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3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4335-B797-BE4A-A73A-133CA0E0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9D9B-71AE-4E44-A42A-343927DBA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9B71A-A65C-944D-B286-A16BCCE40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DF61-8A66-3447-A0D8-80A0C9DE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F5B76-6500-464F-83B3-CA1FE976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D0D2-81A3-324E-B770-79EB7D4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54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DCFB-493E-7642-9C6C-0D5643E6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EA9B-7F09-6B45-A4D7-E2FA7A3F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8B8A4-D05B-8848-B5CB-11DB9371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1E5FF-24CC-074B-B8C8-BDD6852C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0FF85-4712-5348-A8D9-2DB82E96D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D7A0-2B9D-824B-9704-3AFA3079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C4C91-9514-6A4F-BB77-5D7A25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BD34D-BA8A-5645-A271-73EFACB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2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2F3A-DA9C-9C41-9629-6F623168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BA576-D01E-5741-9D86-0768EDBA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ABE3A-C62B-3C4F-8AF7-BC77E519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AC82-9650-5C41-BBCA-CD2C607D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4B4B-9ACF-FC49-8D2A-8888E7C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9E63F-25C0-1C45-AEB8-131C4328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EBC5-0EC5-4044-AFCF-FE76E01F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43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500F-C121-A847-9A5D-D711176A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0196-B695-B04F-9811-9A0F2578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D6A26-12CE-184C-B54A-7B73EFBDD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882B9-DABB-1546-86A6-0E11847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80305-C529-FB42-8CD4-F57D5AFB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C9021-CCBA-2C40-A85D-39331826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F879C-60C9-3844-B1D1-BD1203BA389D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7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732F-4E2F-7245-B474-C846EE52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6AB96-31BB-9643-84AE-A11C1AB8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76D8-7CD2-F047-8747-F838FC688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C5473-FEFB-FC41-910E-65C8DFCC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5E0C-C688-EF43-B6E2-671D32B9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34F4B-78C6-0B48-BC21-1DE3B010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411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C969-3B8B-354F-BF07-AEDE5E38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EC110-35DA-8D4F-90A8-913090C78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A700-A73D-DA45-9D9D-B29C1C8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CE61E-6729-914E-8F90-E25C70EF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28F2-8D85-3041-86C4-1891F78A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3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53BC9-B48C-2145-9760-3749CCB15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54917-1FD7-BA46-BFB6-B92A6C3D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A37F-1432-3B48-92D2-5E8A0A1A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BC770-E0B4-2246-8189-8D4FFEDD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1D7D-6B56-4A47-BA25-82B6B112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46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C77C-1FEA-B74A-AB54-A6F95215B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7B837-6FB1-CC47-953F-EF49EF246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499-17FA-7440-AAFB-D47C8EF0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08D4-A468-8443-9702-B77B5132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8234F-3B54-5540-9E99-0E0BBDE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36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0566-4D60-3746-BBE4-091DFA59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2B3-6557-6442-8E6F-7366038A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38F9-B51C-F741-8010-10DC5314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3997-360D-AD44-B0AA-AA84283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F16C-268D-B942-A85F-4292A24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783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ACC2-D501-4842-9959-868A9A92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82BE-E82E-3647-AD47-26E8610C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1985-5366-E54F-8050-79B86591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7468-B795-0A42-8F79-6EE0AE2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2F06-40A8-9C49-9410-EBA2BD77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25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4335-B797-BE4A-A73A-133CA0E0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9D9B-71AE-4E44-A42A-343927DBA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9B71A-A65C-944D-B286-A16BCCE40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DF61-8A66-3447-A0D8-80A0C9DE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F5B76-6500-464F-83B3-CA1FE976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D0D2-81A3-324E-B770-79EB7D4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5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DCFB-493E-7642-9C6C-0D5643E6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EA9B-7F09-6B45-A4D7-E2FA7A3F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8B8A4-D05B-8848-B5CB-11DB9371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1E5FF-24CC-074B-B8C8-BDD6852C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0FF85-4712-5348-A8D9-2DB82E96D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D7A0-2B9D-824B-9704-3AFA3079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C4C91-9514-6A4F-BB77-5D7A25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BD34D-BA8A-5645-A271-73EFACB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868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2F3A-DA9C-9C41-9629-6F623168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BA576-D01E-5741-9D86-0768EDBA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ABE3A-C62B-3C4F-8AF7-BC77E519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AC82-9650-5C41-BBCA-CD2C607D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741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4B4B-9ACF-FC49-8D2A-8888E7C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9E63F-25C0-1C45-AEB8-131C4328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EBC5-0EC5-4044-AFCF-FE76E01F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5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4" name="Picture 13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5" name="Picture 14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73326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500F-C121-A847-9A5D-D711176A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0196-B695-B04F-9811-9A0F2578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D6A26-12CE-184C-B54A-7B73EFBDD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882B9-DABB-1546-86A6-0E11847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80305-C529-FB42-8CD4-F57D5AFB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C9021-CCBA-2C40-A85D-39331826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402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732F-4E2F-7245-B474-C846EE52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6AB96-31BB-9643-84AE-A11C1AB8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76D8-7CD2-F047-8747-F838FC688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C5473-FEFB-FC41-910E-65C8DFCC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5E0C-C688-EF43-B6E2-671D32B9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34F4B-78C6-0B48-BC21-1DE3B010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910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C969-3B8B-354F-BF07-AEDE5E38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EC110-35DA-8D4F-90A8-913090C78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A700-A73D-DA45-9D9D-B29C1C8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CE61E-6729-914E-8F90-E25C70EF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28F2-8D85-3041-86C4-1891F78A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24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53BC9-B48C-2145-9760-3749CCB15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54917-1FD7-BA46-BFB6-B92A6C3D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A37F-1432-3B48-92D2-5E8A0A1A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BC770-E0B4-2246-8189-8D4FFEDD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1D7D-6B56-4A47-BA25-82B6B112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07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C77C-1FEA-B74A-AB54-A6F95215B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7B837-6FB1-CC47-953F-EF49EF246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499-17FA-7440-AAFB-D47C8EF0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08D4-A468-8443-9702-B77B5132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8234F-3B54-5540-9E99-0E0BBDE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12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0566-4D60-3746-BBE4-091DFA59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2B3-6557-6442-8E6F-7366038A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38F9-B51C-F741-8010-10DC5314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3997-360D-AD44-B0AA-AA84283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F16C-268D-B942-A85F-4292A24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514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ACC2-D501-4842-9959-868A9A92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82BE-E82E-3647-AD47-26E8610C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1985-5366-E54F-8050-79B86591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7468-B795-0A42-8F79-6EE0AE2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2F06-40A8-9C49-9410-EBA2BD77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387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4335-B797-BE4A-A73A-133CA0E0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9D9B-71AE-4E44-A42A-343927DBA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9B71A-A65C-944D-B286-A16BCCE40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DF61-8A66-3447-A0D8-80A0C9DE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F5B76-6500-464F-83B3-CA1FE976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D0D2-81A3-324E-B770-79EB7D4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28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DCFB-493E-7642-9C6C-0D5643E6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EA9B-7F09-6B45-A4D7-E2FA7A3F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8B8A4-D05B-8848-B5CB-11DB9371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1E5FF-24CC-074B-B8C8-BDD6852C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0FF85-4712-5348-A8D9-2DB82E96D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D7A0-2B9D-824B-9704-3AFA3079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C4C91-9514-6A4F-BB77-5D7A25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BD34D-BA8A-5645-A271-73EFACB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660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2F3A-DA9C-9C41-9629-6F623168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BA576-D01E-5741-9D86-0768EDBA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ABE3A-C62B-3C4F-8AF7-BC77E519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AC82-9650-5C41-BBCA-CD2C607D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11226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4B4B-9ACF-FC49-8D2A-8888E7C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9E63F-25C0-1C45-AEB8-131C4328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EBC5-0EC5-4044-AFCF-FE76E01F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59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500F-C121-A847-9A5D-D711176A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0196-B695-B04F-9811-9A0F2578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D6A26-12CE-184C-B54A-7B73EFBDD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882B9-DABB-1546-86A6-0E11847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80305-C529-FB42-8CD4-F57D5AFB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C9021-CCBA-2C40-A85D-39331826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47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732F-4E2F-7245-B474-C846EE52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6AB96-31BB-9643-84AE-A11C1AB8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76D8-7CD2-F047-8747-F838FC688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C5473-FEFB-FC41-910E-65C8DFCC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5E0C-C688-EF43-B6E2-671D32B9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34F4B-78C6-0B48-BC21-1DE3B010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23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C969-3B8B-354F-BF07-AEDE5E38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EC110-35DA-8D4F-90A8-913090C78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A700-A73D-DA45-9D9D-B29C1C8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CE61E-6729-914E-8F90-E25C70EF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28F2-8D85-3041-86C4-1891F78A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28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53BC9-B48C-2145-9760-3749CCB15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54917-1FD7-BA46-BFB6-B92A6C3D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A37F-1432-3B48-92D2-5E8A0A1A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BC770-E0B4-2246-8189-8D4FFEDD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1D7D-6B56-4A47-BA25-82B6B112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680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C77C-1FEA-B74A-AB54-A6F95215B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7B837-6FB1-CC47-953F-EF49EF246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499-17FA-7440-AAFB-D47C8EF0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08D4-A468-8443-9702-B77B5132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8234F-3B54-5540-9E99-0E0BBDE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138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0566-4D60-3746-BBE4-091DFA59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2B3-6557-6442-8E6F-7366038A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38F9-B51C-F741-8010-10DC5314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3997-360D-AD44-B0AA-AA84283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F16C-268D-B942-A85F-4292A24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794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ACC2-D501-4842-9959-868A9A92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82BE-E82E-3647-AD47-26E8610C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1985-5366-E54F-8050-79B86591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7468-B795-0A42-8F79-6EE0AE2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2F06-40A8-9C49-9410-EBA2BD77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555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4335-B797-BE4A-A73A-133CA0E0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9D9B-71AE-4E44-A42A-343927DBA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9B71A-A65C-944D-B286-A16BCCE40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DF61-8A66-3447-A0D8-80A0C9DE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F5B76-6500-464F-83B3-CA1FE976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D0D2-81A3-324E-B770-79EB7D4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39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DCFB-493E-7642-9C6C-0D5643E6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EA9B-7F09-6B45-A4D7-E2FA7A3F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8B8A4-D05B-8848-B5CB-11DB9371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1E5FF-24CC-074B-B8C8-BDD6852C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0FF85-4712-5348-A8D9-2DB82E96D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D7A0-2B9D-824B-9704-3AFA3079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C4C91-9514-6A4F-BB77-5D7A25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BD34D-BA8A-5645-A271-73EFACB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7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2" name="Picture 11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01F1915-DF22-B648-B466-5BB3418C9EDF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68256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2F3A-DA9C-9C41-9629-6F623168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BA576-D01E-5741-9D86-0768EDBA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ABE3A-C62B-3C4F-8AF7-BC77E519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AC82-9650-5C41-BBCA-CD2C607D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16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4B4B-9ACF-FC49-8D2A-8888E7C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9E63F-25C0-1C45-AEB8-131C4328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EBC5-0EC5-4044-AFCF-FE76E01F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927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500F-C121-A847-9A5D-D711176A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0196-B695-B04F-9811-9A0F2578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D6A26-12CE-184C-B54A-7B73EFBDD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882B9-DABB-1546-86A6-0E11847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80305-C529-FB42-8CD4-F57D5AFB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C9021-CCBA-2C40-A85D-39331826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584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732F-4E2F-7245-B474-C846EE52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6AB96-31BB-9643-84AE-A11C1AB8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76D8-7CD2-F047-8747-F838FC688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C5473-FEFB-FC41-910E-65C8DFCC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5E0C-C688-EF43-B6E2-671D32B9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34F4B-78C6-0B48-BC21-1DE3B010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244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C969-3B8B-354F-BF07-AEDE5E38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EC110-35DA-8D4F-90A8-913090C78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A700-A73D-DA45-9D9D-B29C1C8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CE61E-6729-914E-8F90-E25C70EF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28F2-8D85-3041-86C4-1891F78A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145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53BC9-B48C-2145-9760-3749CCB15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54917-1FD7-BA46-BFB6-B92A6C3D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A37F-1432-3B48-92D2-5E8A0A1A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BC770-E0B4-2246-8189-8D4FFEDD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1D7D-6B56-4A47-BA25-82B6B112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6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1" name="Picture 10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C307B62-F89D-804C-A2AD-528641712966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9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B084A-62BB-9048-809F-5976D4EB9059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4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6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82" r:id="rId16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E2330-536D-2343-85F2-147F226D6DA6}" type="datetime1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7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  <p:sldLayoutId id="2147484112" r:id="rId13"/>
    <p:sldLayoutId id="2147484113" r:id="rId14"/>
    <p:sldLayoutId id="2147484114" r:id="rId15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196E9-7CFC-2449-8391-18985A1F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958CA-9C8B-E64B-B28C-43189036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DEEE0-84AF-1C42-B44F-480311E1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0D4E-4A4E-A34B-8D86-E4540EAA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A437-8A49-6845-94B2-A5F5008B3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3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196E9-7CFC-2449-8391-18985A1F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958CA-9C8B-E64B-B28C-43189036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DEEE0-84AF-1C42-B44F-480311E1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0D4E-4A4E-A34B-8D86-E4540EAA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A437-8A49-6845-94B2-A5F5008B3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196E9-7CFC-2449-8391-18985A1F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958CA-9C8B-E64B-B28C-43189036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DEEE0-84AF-1C42-B44F-480311E1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0D4E-4A4E-A34B-8D86-E4540EAA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A437-8A49-6845-94B2-A5F5008B3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3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196E9-7CFC-2449-8391-18985A1F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958CA-9C8B-E64B-B28C-43189036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DEEE0-84AF-1C42-B44F-480311E1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0D4E-4A4E-A34B-8D86-E4540EAA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A437-8A49-6845-94B2-A5F5008B3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7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5.png"/><Relationship Id="rId4" Type="http://schemas.openxmlformats.org/officeDocument/2006/relationships/image" Target="../media/image2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0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781" y="1667193"/>
            <a:ext cx="11416145" cy="1403898"/>
          </a:xfrm>
        </p:spPr>
        <p:txBody>
          <a:bodyPr/>
          <a:lstStyle/>
          <a:p>
            <a:r>
              <a:rPr lang="en-US" b="1" dirty="0"/>
              <a:t>Inference in Linear Regression</a:t>
            </a:r>
            <a:br>
              <a:rPr lang="en-US" dirty="0"/>
            </a:br>
            <a:r>
              <a:rPr lang="en-US" dirty="0"/>
              <a:t> </a:t>
            </a:r>
            <a:r>
              <a:rPr lang="en-US" sz="2800" dirty="0"/>
              <a:t>Uncertainty in estimating the linear regression coefficients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9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5856730" cy="3904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10327008" cy="793917"/>
              </a:xfrm>
            </p:spPr>
            <p:txBody>
              <a:bodyPr/>
              <a:lstStyle/>
              <a:p>
                <a:r>
                  <a:rPr lang="en-US" sz="2400" b="0" dirty="0">
                    <a:ea typeface="Cambria Math" charset="0"/>
                    <a:cs typeface="Cambria Math" charset="0"/>
                  </a:rPr>
                  <a:t>For some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⋆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𝑌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⋆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⋆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10327008" cy="793917"/>
              </a:xfrm>
              <a:blipFill>
                <a:blip r:embed="rId4"/>
                <a:stretch>
                  <a:fillRect l="-861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DB2848-1E2E-C646-AF7F-10110DB4A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286000"/>
            <a:ext cx="5852160" cy="390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1978" y="1034544"/>
                <a:ext cx="10327008" cy="793917"/>
              </a:xfrm>
            </p:spPr>
            <p:txBody>
              <a:bodyPr/>
              <a:lstStyle/>
              <a:p>
                <a:r>
                  <a:rPr lang="en-US" sz="2400" dirty="0">
                    <a:ea typeface="Cambria Math" charset="0"/>
                    <a:cs typeface="Cambria Math" charset="0"/>
                  </a:rPr>
                  <a:t>But due to error, </a:t>
                </a:r>
                <a:r>
                  <a:rPr lang="en-US" sz="2400" dirty="0"/>
                  <a:t>every time we measure the response </a:t>
                </a:r>
                <a:r>
                  <a:rPr lang="en-US" sz="2400" i="1" dirty="0"/>
                  <a:t>Y</a:t>
                </a:r>
                <a:r>
                  <a:rPr lang="en-US" sz="2400" dirty="0"/>
                  <a:t> for a fixed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⋆</m:t>
                        </m:r>
                      </m:sup>
                    </m:sSup>
                  </m:oMath>
                </a14:m>
                <a:r>
                  <a:rPr lang="en-US" sz="2400" dirty="0"/>
                  <a:t> we will obtain a different observation. </a:t>
                </a:r>
              </a:p>
              <a:p>
                <a:endParaRPr lang="en-US" sz="2400" i="1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978" y="1034544"/>
                <a:ext cx="10327008" cy="793917"/>
              </a:xfrm>
              <a:blipFill>
                <a:blip r:embed="rId3"/>
                <a:stretch>
                  <a:fillRect l="-984" t="-4762" r="-1107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4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624E2E-D5C5-1E48-A4C2-39890911D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286000"/>
            <a:ext cx="5852160" cy="390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1978" y="1034544"/>
            <a:ext cx="10327008" cy="793917"/>
          </a:xfrm>
        </p:spPr>
        <p:txBody>
          <a:bodyPr/>
          <a:lstStyle/>
          <a:p>
            <a:r>
              <a:rPr lang="en-US" sz="2400" dirty="0">
                <a:ea typeface="Cambria Math" charset="0"/>
                <a:cs typeface="Cambria Math" charset="0"/>
              </a:rPr>
              <a:t>One set of observations, “one realization” yields one set of </a:t>
            </a:r>
            <a:r>
              <a:rPr lang="en-US" sz="2400" i="1" dirty="0">
                <a:ea typeface="Cambria Math" charset="0"/>
                <a:cs typeface="Cambria Math" charset="0"/>
              </a:rPr>
              <a:t>Y</a:t>
            </a:r>
            <a:r>
              <a:rPr lang="en-US" sz="2400" dirty="0">
                <a:ea typeface="Cambria Math" charset="0"/>
                <a:cs typeface="Cambria Math" charset="0"/>
              </a:rPr>
              <a:t>s (red crosses).  </a:t>
            </a:r>
            <a:endParaRPr lang="en-US" sz="2400" dirty="0"/>
          </a:p>
          <a:p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27E86E-8E0E-FE44-BBB9-10C159292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286000"/>
            <a:ext cx="5852160" cy="390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1978" y="1034544"/>
            <a:ext cx="10327008" cy="793917"/>
          </a:xfrm>
        </p:spPr>
        <p:txBody>
          <a:bodyPr/>
          <a:lstStyle/>
          <a:p>
            <a:r>
              <a:rPr lang="en-US" sz="2400" dirty="0">
                <a:ea typeface="Cambria Math" charset="0"/>
                <a:cs typeface="Cambria Math" charset="0"/>
              </a:rPr>
              <a:t>Another set of observations, “another realization” yields another set of </a:t>
            </a:r>
            <a:r>
              <a:rPr lang="en-US" sz="2400" i="1" dirty="0">
                <a:ea typeface="Cambria Math" charset="0"/>
                <a:cs typeface="Cambria Math" charset="0"/>
              </a:rPr>
              <a:t>Y</a:t>
            </a:r>
            <a:r>
              <a:rPr lang="en-US" sz="2400" dirty="0">
                <a:ea typeface="Cambria Math" charset="0"/>
                <a:cs typeface="Cambria Math" charset="0"/>
              </a:rPr>
              <a:t>s (green crosses).</a:t>
            </a:r>
            <a:endParaRPr lang="en-US" sz="2400" dirty="0"/>
          </a:p>
          <a:p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57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1978" y="1034544"/>
            <a:ext cx="10327008" cy="793917"/>
          </a:xfrm>
        </p:spPr>
        <p:txBody>
          <a:bodyPr/>
          <a:lstStyle/>
          <a:p>
            <a:r>
              <a:rPr lang="en-US" sz="2400" dirty="0">
                <a:ea typeface="Cambria Math" charset="0"/>
                <a:cs typeface="Cambria Math" charset="0"/>
              </a:rPr>
              <a:t>Another set of observations, “another realization”, another set of </a:t>
            </a:r>
            <a:r>
              <a:rPr lang="en-US" sz="2400" i="1" dirty="0">
                <a:ea typeface="Cambria Math" charset="0"/>
                <a:cs typeface="Cambria Math" charset="0"/>
              </a:rPr>
              <a:t>Y</a:t>
            </a:r>
            <a:r>
              <a:rPr lang="en-US" sz="2400" dirty="0">
                <a:ea typeface="Cambria Math" charset="0"/>
                <a:cs typeface="Cambria Math" charset="0"/>
              </a:rPr>
              <a:t>s (black crosses).</a:t>
            </a:r>
            <a:endParaRPr lang="en-US" sz="2400" dirty="0"/>
          </a:p>
          <a:p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7DCD17-4737-EB4B-965A-8637E3A55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286000"/>
            <a:ext cx="585216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0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For each one of those “realizations”, we fit a model and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0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20DF78-2640-8D4E-B418-09D4DB7BE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286000"/>
            <a:ext cx="585216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27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For another “realization”, we fit another model and get different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60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C96AD7-ADD4-464E-8A89-7FE5E2272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286000"/>
            <a:ext cx="585216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90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9"/>
                <a:ext cx="10327008" cy="879642"/>
              </a:xfrm>
            </p:spPr>
            <p:txBody>
              <a:bodyPr/>
              <a:lstStyle/>
              <a:p>
                <a:r>
                  <a:rPr lang="en-US" sz="2400" dirty="0"/>
                  <a:t>For another “realization”, we fit another model and get different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9"/>
                <a:ext cx="10327008" cy="879642"/>
              </a:xfrm>
              <a:blipFill>
                <a:blip r:embed="rId2"/>
                <a:stretch>
                  <a:fillRect l="-860" t="-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E4D65-CCA9-3945-87FA-8565D4589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286000"/>
            <a:ext cx="585216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54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9"/>
                <a:ext cx="10327008" cy="879642"/>
              </a:xfrm>
            </p:spPr>
            <p:txBody>
              <a:bodyPr/>
              <a:lstStyle/>
              <a:p>
                <a:r>
                  <a:rPr lang="en-US" sz="2400" dirty="0"/>
                  <a:t>So if we have one set of measurements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𝑋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latin typeface="Cambria Math" charset="0"/>
                      </a:rPr>
                      <m:t>𝑌</m:t>
                    </m:r>
                    <m:r>
                      <a:rPr lang="en-US" sz="2400" b="0" i="1" smtClean="0">
                        <a:latin typeface="Cambria Math" charset="0"/>
                      </a:rPr>
                      <m:t>}</m:t>
                    </m:r>
                    <m:r>
                      <a:rPr lang="en-US" sz="2400" b="0" i="0" smtClean="0">
                        <a:latin typeface="Cambria Math" charset="0"/>
                      </a:rPr>
                      <m:t>, </m:t>
                    </m:r>
                  </m:oMath>
                </a14:m>
                <a:r>
                  <a:rPr lang="en-US" sz="2400" dirty="0"/>
                  <a:t>our estimates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are just for this particular realization.  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Question: </a:t>
                </a:r>
                <a:r>
                  <a:rPr lang="en-US" sz="2400" dirty="0"/>
                  <a:t>If this is just one realization of reality, how do we know the truth? How do we deal with this conundrum? 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Imagine</a:t>
                </a:r>
                <a:r>
                  <a:rPr lang="en-US" sz="2400" dirty="0"/>
                  <a:t> (magic realism) we have parallel universes, and we repeat this experiment on each of the other universes. 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9"/>
                <a:ext cx="10327008" cy="879642"/>
              </a:xfrm>
              <a:blipFill>
                <a:blip r:embed="rId3"/>
                <a:stretch>
                  <a:fillRect l="-861" t="-5714" r="-492" b="-29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48571" y="4587667"/>
            <a:ext cx="3703320" cy="2468880"/>
            <a:chOff x="1048571" y="4587667"/>
            <a:chExt cx="3703320" cy="24688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C96AD7-ADD4-464E-8A89-7FE5E227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8571" y="4587667"/>
              <a:ext cx="3703320" cy="246888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563903" y="4587823"/>
              <a:ext cx="1191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Universe 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61056" y="4554227"/>
            <a:ext cx="3703320" cy="2486809"/>
            <a:chOff x="4061056" y="4554227"/>
            <a:chExt cx="3703320" cy="24868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20DF78-2640-8D4E-B418-09D4DB7BE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1056" y="4572156"/>
              <a:ext cx="3703320" cy="24688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01018" y="4554227"/>
              <a:ext cx="1183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Universe B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32622" y="4577684"/>
            <a:ext cx="3703319" cy="2481281"/>
            <a:chOff x="7132622" y="4577684"/>
            <a:chExt cx="3703319" cy="24812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0E4D65-CCA9-3945-87FA-8565D4589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2622" y="4590085"/>
              <a:ext cx="3703319" cy="24688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508437" y="4577684"/>
              <a:ext cx="1182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Universe 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18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9"/>
                <a:ext cx="10327008" cy="879642"/>
              </a:xfrm>
            </p:spPr>
            <p:txBody>
              <a:bodyPr/>
              <a:lstStyle/>
              <a:p>
                <a:r>
                  <a:rPr lang="en-US" sz="2400" dirty="0"/>
                  <a:t>So if we have one set of measurements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𝑋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a:rPr lang="en-US" sz="2400" b="0" i="1" smtClean="0">
                        <a:latin typeface="Cambria Math" charset="0"/>
                      </a:rPr>
                      <m:t>𝑌</m:t>
                    </m:r>
                    <m:r>
                      <a:rPr lang="en-US" sz="2400" b="0" i="1" smtClean="0">
                        <a:latin typeface="Cambria Math" charset="0"/>
                      </a:rPr>
                      <m:t>}</m:t>
                    </m:r>
                    <m:r>
                      <a:rPr lang="en-US" sz="2400" b="0" i="0" smtClean="0">
                        <a:latin typeface="Cambria Math" charset="0"/>
                      </a:rPr>
                      <m:t>, </m:t>
                    </m:r>
                  </m:oMath>
                </a14:m>
                <a:r>
                  <a:rPr lang="en-US" sz="2400" dirty="0"/>
                  <a:t>our estimates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are just for this particular realization.  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Question: </a:t>
                </a:r>
                <a:r>
                  <a:rPr lang="en-US" sz="2400" dirty="0"/>
                  <a:t>If this is just one realization of reality, how do we know the truth? How do we deal with this conundrum? 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Imagine</a:t>
                </a:r>
                <a:r>
                  <a:rPr lang="en-US" sz="2400" dirty="0"/>
                  <a:t> (magic realism) we have parallel universes, and we repeat this experiment on each of the other universes. 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9"/>
                <a:ext cx="10327008" cy="879642"/>
              </a:xfrm>
              <a:blipFill>
                <a:blip r:embed="rId3"/>
                <a:stretch>
                  <a:fillRect l="-861" t="-5714" r="-492" b="-29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48571" y="4587667"/>
            <a:ext cx="3703320" cy="2468880"/>
            <a:chOff x="1048571" y="4587667"/>
            <a:chExt cx="3703320" cy="246888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C96AD7-ADD4-464E-8A89-7FE5E227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8571" y="4587667"/>
              <a:ext cx="3703320" cy="246888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563903" y="4587823"/>
              <a:ext cx="1191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Universe A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61056" y="4554227"/>
            <a:ext cx="3703320" cy="2486809"/>
            <a:chOff x="4061056" y="4554227"/>
            <a:chExt cx="3703320" cy="24868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E20DF78-2640-8D4E-B418-09D4DB7BE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1056" y="4572156"/>
              <a:ext cx="3703320" cy="24688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401018" y="4554227"/>
              <a:ext cx="1183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Universe B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32622" y="4577684"/>
            <a:ext cx="3703319" cy="2481281"/>
            <a:chOff x="7132622" y="4577684"/>
            <a:chExt cx="3703319" cy="24812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0E4D65-CCA9-3945-87FA-8565D4589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2622" y="4590085"/>
              <a:ext cx="3703319" cy="24688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508437" y="4577684"/>
              <a:ext cx="1182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Universe C</a:t>
              </a:r>
              <a:endParaRPr lang="en-US" dirty="0"/>
            </a:p>
          </p:txBody>
        </p:sp>
      </p:grpSp>
      <p:pic>
        <p:nvPicPr>
          <p:cNvPr id="15" name="Google Shape;117;p16">
            <a:extLst>
              <a:ext uri="{FF2B5EF4-FFF2-40B4-BE49-F238E27FC236}">
                <a16:creationId xmlns:a16="http://schemas.microsoft.com/office/drawing/2014/main" id="{7AE693F0-0B33-AF47-9667-A047524FFC0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15560" y="1855482"/>
            <a:ext cx="4631814" cy="3603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17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496" y="1196445"/>
            <a:ext cx="10327008" cy="5317171"/>
          </a:xfrm>
        </p:spPr>
        <p:txBody>
          <a:bodyPr/>
          <a:lstStyle/>
          <a:p>
            <a:pPr>
              <a:spcBef>
                <a:spcPts val="72"/>
              </a:spcBef>
              <a:spcAft>
                <a:spcPts val="1200"/>
              </a:spcAft>
            </a:pPr>
            <a:r>
              <a:rPr lang="en-US" sz="2400" b="1" dirty="0"/>
              <a:t>Previously on CS109A  </a:t>
            </a:r>
          </a:p>
          <a:p>
            <a:pPr marL="342900" indent="-342900">
              <a:spcBef>
                <a:spcPts val="72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	Statistical model </a:t>
            </a:r>
          </a:p>
          <a:p>
            <a:pPr marL="342900" indent="-342900">
              <a:spcBef>
                <a:spcPts val="72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1E77B3"/>
                </a:solidFill>
              </a:rPr>
              <a:t>k-nearest neighbors (</a:t>
            </a:r>
            <a:r>
              <a:rPr lang="en-US" sz="2400" dirty="0" err="1">
                <a:solidFill>
                  <a:srgbClr val="1E77B3"/>
                </a:solidFill>
              </a:rPr>
              <a:t>kNN</a:t>
            </a:r>
            <a:r>
              <a:rPr lang="en-US" sz="2400" dirty="0">
                <a:solidFill>
                  <a:srgbClr val="1E77B3"/>
                </a:solidFill>
              </a:rPr>
              <a:t>)</a:t>
            </a:r>
          </a:p>
          <a:p>
            <a:pPr marL="342900" indent="-342900">
              <a:spcBef>
                <a:spcPts val="72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	Model fitness and model comparison (MSE)  </a:t>
            </a:r>
          </a:p>
          <a:p>
            <a:pPr marL="342900" indent="-342900">
              <a:spcBef>
                <a:spcPts val="72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	Goodness of fit (R2) </a:t>
            </a:r>
          </a:p>
          <a:p>
            <a:pPr marL="342900" indent="-342900">
              <a:spcBef>
                <a:spcPts val="72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1E77B3"/>
                </a:solidFill>
              </a:rPr>
              <a:t>Linear Regression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1E77B3"/>
                </a:solidFill>
              </a:rPr>
              <a:t>multi-linear regression and polynomial regression</a:t>
            </a:r>
          </a:p>
          <a:p>
            <a:pPr marL="342900" indent="-342900">
              <a:spcBef>
                <a:spcPts val="72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	Model selection using validation and cross validation  </a:t>
            </a:r>
          </a:p>
          <a:p>
            <a:pPr marL="342900" indent="-342900">
              <a:spcBef>
                <a:spcPts val="72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	One-hot encoding for categorical variables </a:t>
            </a:r>
          </a:p>
          <a:p>
            <a:pPr marL="342900" indent="-342900">
              <a:spcBef>
                <a:spcPts val="72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	What is overfitting </a:t>
            </a:r>
          </a:p>
          <a:p>
            <a:pPr>
              <a:spcBef>
                <a:spcPts val="72"/>
              </a:spcBef>
              <a:spcAft>
                <a:spcPts val="1200"/>
              </a:spcAft>
            </a:pPr>
            <a:r>
              <a:rPr lang="en-US" sz="2400" dirty="0"/>
              <a:t>	</a:t>
            </a:r>
          </a:p>
          <a:p>
            <a:pPr>
              <a:spcBef>
                <a:spcPts val="72"/>
              </a:spcBef>
              <a:spcAft>
                <a:spcPts val="1200"/>
              </a:spcAft>
            </a:pPr>
            <a:r>
              <a:rPr lang="en-US" sz="2400" dirty="0"/>
              <a:t>	</a:t>
            </a:r>
          </a:p>
          <a:p>
            <a:pPr>
              <a:spcBef>
                <a:spcPts val="72"/>
              </a:spcBef>
              <a:spcAft>
                <a:spcPts val="1200"/>
              </a:spcAft>
            </a:pPr>
            <a:r>
              <a:rPr lang="en-US" sz="24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0" y="3812875"/>
            <a:ext cx="2380891" cy="20013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72"/>
              </a:spcBef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2719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872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33415" y="950445"/>
                <a:ext cx="10327008" cy="879642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182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1pPr>
                <a:lvl2pPr marL="742920" indent="-285738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2pPr>
                <a:lvl3pPr marL="114295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3pPr>
                <a:lvl4pPr marL="1600136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4pPr>
                <a:lvl5pPr marL="2057317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5pPr>
                <a:lvl6pPr marL="2514499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15" y="950445"/>
                <a:ext cx="10327008" cy="8796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833415" y="983807"/>
                <a:ext cx="10327008" cy="879642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182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1pPr>
                <a:lvl2pPr marL="742920" indent="-285738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2pPr>
                <a:lvl3pPr marL="114295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3pPr>
                <a:lvl4pPr marL="1600136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4pPr>
                <a:lvl5pPr marL="2057317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5pPr>
                <a:lvl6pPr marL="2514499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In our magical realisms, we can now sample multiple times. One universe, one sample, one set of estimates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15" y="983807"/>
                <a:ext cx="10327008" cy="879642"/>
              </a:xfrm>
              <a:prstGeom prst="rect">
                <a:avLst/>
              </a:prstGeom>
              <a:blipFill>
                <a:blip r:embed="rId4"/>
                <a:stretch>
                  <a:fillRect l="-860" t="-4225" b="-11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1755648"/>
            <a:ext cx="100584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7537F1-1572-7747-85EE-35C18DB96921}"/>
                  </a:ext>
                </a:extLst>
              </p:cNvPr>
              <p:cNvSpPr/>
              <p:nvPr/>
            </p:nvSpPr>
            <p:spPr>
              <a:xfrm>
                <a:off x="612557" y="6327648"/>
                <a:ext cx="9380101" cy="384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pitchFamily="2" charset="0"/>
                    <a:ea typeface="Karla" pitchFamily="2" charset="0"/>
                  </a:rPr>
                  <a:t>There will be an equivalent plot for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pitchFamily="2" charset="0"/>
                    <a:ea typeface="Karla" pitchFamily="2" charset="0"/>
                  </a:rPr>
                  <a:t> which we don’t show here for simplicity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87537F1-1572-7747-85EE-35C18DB96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7" y="6327648"/>
                <a:ext cx="9380101" cy="384336"/>
              </a:xfrm>
              <a:prstGeom prst="rect">
                <a:avLst/>
              </a:prstGeom>
              <a:blipFill>
                <a:blip r:embed="rId6"/>
                <a:stretch>
                  <a:fillRect l="-541" t="-3125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946729-FDDE-9643-A3E3-BDFBCA796D64}"/>
              </a:ext>
            </a:extLst>
          </p:cNvPr>
          <p:cNvCxnSpPr>
            <a:cxnSpLocks/>
          </p:cNvCxnSpPr>
          <p:nvPr/>
        </p:nvCxnSpPr>
        <p:spPr>
          <a:xfrm>
            <a:off x="612557" y="6327648"/>
            <a:ext cx="9068472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35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33415" y="983807"/>
                <a:ext cx="10327008" cy="879642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182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1pPr>
                <a:lvl2pPr marL="742920" indent="-285738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2pPr>
                <a:lvl3pPr marL="114295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3pPr>
                <a:lvl4pPr marL="1600136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4pPr>
                <a:lvl5pPr marL="2057317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5pPr>
                <a:lvl6pPr marL="2514499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Another sample, another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15" y="983807"/>
                <a:ext cx="10327008" cy="879642"/>
              </a:xfrm>
              <a:prstGeom prst="rect">
                <a:avLst/>
              </a:prstGeom>
              <a:blipFill>
                <a:blip r:embed="rId2"/>
                <a:stretch>
                  <a:fillRect l="-860" t="-42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1755648"/>
            <a:ext cx="10058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40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3415" y="983807"/>
            <a:ext cx="10327008" cy="8796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Again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1755648"/>
            <a:ext cx="10058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57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1755648"/>
            <a:ext cx="100584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3415" y="983807"/>
            <a:ext cx="10327008" cy="8796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And again</a:t>
            </a:r>
          </a:p>
        </p:txBody>
      </p:sp>
    </p:spTree>
    <p:extLst>
      <p:ext uri="{BB962C8B-B14F-4D97-AF65-F5344CB8AC3E}">
        <p14:creationId xmlns:p14="http://schemas.microsoft.com/office/powerpoint/2010/main" val="2070856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833415" y="983807"/>
                <a:ext cx="10327008" cy="879642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182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1pPr>
                <a:lvl2pPr marL="742920" indent="-285738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2pPr>
                <a:lvl3pPr marL="114295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3pPr>
                <a:lvl4pPr marL="1600136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4pPr>
                <a:lvl5pPr marL="2057317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5pPr>
                <a:lvl6pPr marL="2514499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Repeat this for 100 times, until we have enough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.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15" y="983807"/>
                <a:ext cx="10327008" cy="879642"/>
              </a:xfrm>
              <a:prstGeom prst="rect">
                <a:avLst/>
              </a:prstGeom>
              <a:blipFill>
                <a:blip r:embed="rId3"/>
                <a:stretch>
                  <a:fillRect l="-860" t="-42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1755648"/>
            <a:ext cx="10058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82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2207-1874-9240-8C93-81723E75F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4791"/>
            <a:ext cx="10515600" cy="16647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F80CC-9CED-1842-95AC-9DFDA63F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4F4E6-500C-1449-A51B-55B8DDB9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7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6F99A-AD1C-4248-94BC-67A8BAFD1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F93ED-C84F-ED4C-9697-E60779F2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6C222B-21BA-A247-A258-26A76736524D}"/>
              </a:ext>
            </a:extLst>
          </p:cNvPr>
          <p:cNvSpPr/>
          <p:nvPr/>
        </p:nvSpPr>
        <p:spPr>
          <a:xfrm>
            <a:off x="1067460" y="1088766"/>
            <a:ext cx="109859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2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Karla"/>
              </a:rPr>
              <a:t>We have seen already 3 models. Choosing the right model isn’t’ about minimizing the test error. We also want to understand and get insights from our models.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5EA917-DFDC-8E46-AECC-940400B6C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874" y="2048268"/>
            <a:ext cx="5664200" cy="3771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F1EC98-612A-C548-8007-2632F2AB70F5}"/>
              </a:ext>
            </a:extLst>
          </p:cNvPr>
          <p:cNvSpPr txBox="1"/>
          <p:nvPr/>
        </p:nvSpPr>
        <p:spPr>
          <a:xfrm>
            <a:off x="3385354" y="5798202"/>
            <a:ext cx="304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Having an explicit functional form of f(x) makes it easy to store.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60775-60E1-4E4A-9EE6-42173B833381}"/>
              </a:ext>
            </a:extLst>
          </p:cNvPr>
          <p:cNvSpPr txBox="1"/>
          <p:nvPr/>
        </p:nvSpPr>
        <p:spPr>
          <a:xfrm>
            <a:off x="6864835" y="5798202"/>
            <a:ext cx="3410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Interpretation is important to evaluate the model and understand what the data tells us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A1DD836-ED1F-6E48-B55C-36ED30288D29}"/>
                  </a:ext>
                </a:extLst>
              </p14:cNvPr>
              <p14:cNvContentPartPr/>
              <p14:nvPr/>
            </p14:nvContentPartPr>
            <p14:xfrm>
              <a:off x="5042843" y="5267702"/>
              <a:ext cx="832320" cy="531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A1DD836-ED1F-6E48-B55C-36ED30288D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34203" y="5258702"/>
                <a:ext cx="84996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D6468B1-040E-B24B-8710-4EA22F168EA2}"/>
                  </a:ext>
                </a:extLst>
              </p14:cNvPr>
              <p14:cNvContentPartPr/>
              <p14:nvPr/>
            </p14:nvContentPartPr>
            <p14:xfrm>
              <a:off x="5025331" y="5687645"/>
              <a:ext cx="133200" cy="1130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D6468B1-040E-B24B-8710-4EA22F168E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16331" y="5678645"/>
                <a:ext cx="1508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ABC547E-B25C-714B-8F89-40EEB72A8F49}"/>
                  </a:ext>
                </a:extLst>
              </p14:cNvPr>
              <p14:cNvContentPartPr/>
              <p14:nvPr/>
            </p14:nvContentPartPr>
            <p14:xfrm>
              <a:off x="7099651" y="5276165"/>
              <a:ext cx="558000" cy="528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ABC547E-B25C-714B-8F89-40EEB72A8F4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90651" y="5267165"/>
                <a:ext cx="5756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71D0E13-C999-5F40-BBBF-7FF365BC6F71}"/>
                  </a:ext>
                </a:extLst>
              </p14:cNvPr>
              <p14:cNvContentPartPr/>
              <p14:nvPr/>
            </p14:nvContentPartPr>
            <p14:xfrm>
              <a:off x="7571251" y="5753885"/>
              <a:ext cx="135360" cy="75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71D0E13-C999-5F40-BBBF-7FF365BC6F7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62251" y="5744885"/>
                <a:ext cx="153000" cy="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645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2496" y="1196445"/>
                <a:ext cx="10327008" cy="5317171"/>
              </a:xfrm>
            </p:spPr>
            <p:txBody>
              <a:bodyPr/>
              <a:lstStyle/>
              <a:p>
                <a:pPr>
                  <a:spcBef>
                    <a:spcPts val="1872"/>
                  </a:spcBef>
                  <a:spcAft>
                    <a:spcPts val="1200"/>
                  </a:spcAft>
                </a:pPr>
                <a:r>
                  <a:rPr lang="en-US" sz="2400" b="1" dirty="0"/>
                  <a:t> Assessing the Accuracy of the Coefficient Estimates</a:t>
                </a:r>
              </a:p>
              <a:p>
                <a:pPr>
                  <a:spcBef>
                    <a:spcPts val="672"/>
                  </a:spcBef>
                  <a:spcAft>
                    <a:spcPts val="1200"/>
                  </a:spcAft>
                </a:pPr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Bootstrapping and confidence intervals </a:t>
                </a:r>
              </a:p>
              <a:p>
                <a:pPr>
                  <a:spcBef>
                    <a:spcPts val="1872"/>
                  </a:spcBef>
                  <a:spcAft>
                    <a:spcPts val="1200"/>
                  </a:spcAft>
                </a:pPr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Evaluating Significance of Predictors 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Does the outcome depend on the predictors?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Hypothesis testing</a:t>
                </a:r>
              </a:p>
              <a:p>
                <a:pPr>
                  <a:spcBef>
                    <a:spcPts val="672"/>
                  </a:spcBef>
                  <a:spcAft>
                    <a:spcPts val="1200"/>
                  </a:spcAft>
                </a:pPr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How well do we know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The confidence intervals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𝑓</m:t>
                        </m:r>
                      </m:e>
                    </m:acc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872"/>
                  </a:spcBef>
                  <a:spcAft>
                    <a:spcPts val="1200"/>
                  </a:spcAft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2496" y="1196445"/>
                <a:ext cx="10327008" cy="5317171"/>
              </a:xfrm>
              <a:blipFill>
                <a:blip r:embed="rId3"/>
                <a:stretch>
                  <a:fillRect l="-123"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0" y="3812875"/>
            <a:ext cx="2380891" cy="20013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72"/>
              </a:spcBef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89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2496" y="1196445"/>
                <a:ext cx="10327008" cy="5317171"/>
              </a:xfrm>
            </p:spPr>
            <p:txBody>
              <a:bodyPr/>
              <a:lstStyle/>
              <a:p>
                <a:pPr>
                  <a:spcBef>
                    <a:spcPts val="1872"/>
                  </a:spcBef>
                  <a:spcAft>
                    <a:spcPts val="1200"/>
                  </a:spcAft>
                </a:pPr>
                <a:r>
                  <a:rPr lang="en-US" sz="2400" b="1" dirty="0"/>
                  <a:t> Assessing the Accuracy of the Coefficient Estimates</a:t>
                </a:r>
              </a:p>
              <a:p>
                <a:pPr>
                  <a:spcBef>
                    <a:spcPts val="672"/>
                  </a:spcBef>
                  <a:spcAft>
                    <a:spcPts val="1200"/>
                  </a:spcAft>
                </a:pPr>
                <a:r>
                  <a:rPr lang="en-US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	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Bootstrapping and confidence intervals </a:t>
                </a:r>
              </a:p>
              <a:p>
                <a:pPr>
                  <a:spcBef>
                    <a:spcPts val="1872"/>
                  </a:spcBef>
                  <a:spcAft>
                    <a:spcPts val="1200"/>
                  </a:spcAft>
                </a:pPr>
                <a:r>
                  <a:rPr lang="en-US" sz="2400" b="1" dirty="0">
                    <a:solidFill>
                      <a:schemeClr val="bg1">
                        <a:lumMod val="85000"/>
                      </a:schemeClr>
                    </a:solidFill>
                  </a:rPr>
                  <a:t>Part C: Evaluating Significance of Predictors 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	Does the outcome depend on the predictors?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b="1" dirty="0">
                    <a:solidFill>
                      <a:schemeClr val="bg1">
                        <a:lumMod val="85000"/>
                      </a:schemeClr>
                    </a:solidFill>
                  </a:rPr>
                  <a:t>	</a:t>
                </a:r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Hypothesis testing</a:t>
                </a:r>
              </a:p>
              <a:p>
                <a:pPr>
                  <a:spcBef>
                    <a:spcPts val="672"/>
                  </a:spcBef>
                  <a:spcAft>
                    <a:spcPts val="1200"/>
                  </a:spcAft>
                </a:pPr>
                <a:r>
                  <a:rPr lang="en-US" sz="2400" b="1" dirty="0">
                    <a:solidFill>
                      <a:schemeClr val="bg1">
                        <a:lumMod val="85000"/>
                      </a:schemeClr>
                    </a:solidFill>
                  </a:rPr>
                  <a:t>Part D: How well do we know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	The confidence intervals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𝑓</m:t>
                        </m:r>
                      </m:e>
                    </m:acc>
                    <m:r>
                      <a:rPr lang="en-US" sz="24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>
                  <a:spcBef>
                    <a:spcPts val="1872"/>
                  </a:spcBef>
                  <a:spcAft>
                    <a:spcPts val="1200"/>
                  </a:spcAft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2496" y="1196445"/>
                <a:ext cx="10327008" cy="5317171"/>
              </a:xfrm>
              <a:blipFill>
                <a:blip r:embed="rId3"/>
                <a:stretch>
                  <a:fillRect l="-983"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0" y="3812875"/>
            <a:ext cx="2380891" cy="20013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72"/>
              </a:spcBef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427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88FE-CD94-4748-B852-68E82EFD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reliable are the model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6EA285-E7D8-5049-8927-C572DE69EC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dirty="0"/>
                  <a:t>Suppose our model for advertising is: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E77B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1E77B3"/>
                          </a:solidFill>
                          <a:latin typeface="Cambria Math" panose="02040503050406030204" pitchFamily="18" charset="0"/>
                        </a:rPr>
                        <m:t>=1.01</m:t>
                      </m:r>
                      <m:r>
                        <a:rPr lang="en-US" b="0" i="1" smtClean="0">
                          <a:solidFill>
                            <a:srgbClr val="1E77B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1E77B3"/>
                          </a:solidFill>
                          <a:latin typeface="Cambria Math" panose="02040503050406030204" pitchFamily="18" charset="0"/>
                        </a:rPr>
                        <m:t>+120</m:t>
                      </m:r>
                    </m:oMath>
                  </m:oMathPara>
                </a14:m>
                <a:endParaRPr lang="en-US" dirty="0">
                  <a:solidFill>
                    <a:srgbClr val="1E77B3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Where y is the sales in 1000$, x is the TV budget.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rgbClr val="1E77B3"/>
                    </a:solidFill>
                  </a:rPr>
                  <a:t>Interpretation: </a:t>
                </a:r>
                <a:r>
                  <a:rPr lang="en-US" dirty="0"/>
                  <a:t>for every dollar invested in advertising gets you 1.01 back in sales, which is 1% net increase. </a:t>
                </a:r>
              </a:p>
              <a:p>
                <a:pPr>
                  <a:spcAft>
                    <a:spcPts val="600"/>
                  </a:spcAft>
                </a:pPr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But how certain are we in our estimation of the coefficient 1.01? </a:t>
                </a:r>
              </a:p>
              <a:p>
                <a:pPr>
                  <a:spcAft>
                    <a:spcPts val="600"/>
                  </a:spcAft>
                </a:pPr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/>
                  <a:t>Why aren’t we certain? </a:t>
                </a:r>
              </a:p>
              <a:p>
                <a:pPr>
                  <a:spcAft>
                    <a:spcPts val="6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6EA285-E7D8-5049-8927-C572DE69EC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0" t="-2994" r="-1968" b="-16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EDFA0-4DF2-5E45-94EB-DEE54B918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9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22B038-280C-0C42-AF84-B1E7D6DBA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790" y="3998380"/>
            <a:ext cx="4104420" cy="2736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33415" y="1177758"/>
                <a:ext cx="10452894" cy="4948722"/>
              </a:xfrm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sz="2400" dirty="0"/>
                  <a:t>We interpret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r>
                      <a:rPr lang="en-US" sz="2400" i="1">
                        <a:latin typeface="Cambria Math" charset="0"/>
                        <a:ea typeface="Karla" charset="0"/>
                        <a:cs typeface="Karla" charset="0"/>
                      </a:rPr>
                      <m:t> </m:t>
                    </m:r>
                  </m:oMath>
                </a14:m>
                <a:r>
                  <a:rPr lang="en-US" sz="2400" dirty="0"/>
                  <a:t>term in our observation</a:t>
                </a:r>
              </a:p>
              <a:p>
                <a:endParaRPr lang="en-US" sz="2400" dirty="0"/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to be noise introduced by random variations in natural systems or imprecisions of our scientific instruments and everything else.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/>
                  <a:t>If we knew the exact form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, </m:t>
                    </m:r>
                  </m:oMath>
                </a14:m>
                <a:r>
                  <a:rPr lang="en-US" sz="2400" dirty="0"/>
                  <a:t>for example,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400" dirty="0"/>
                  <a:t>, and there was no noise in the data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 ,</m:t>
                    </m:r>
                  </m:oMath>
                </a14:m>
                <a:r>
                  <a:rPr lang="en-US" sz="2400" dirty="0"/>
                  <a:t> then estimating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sz="2400" dirty="0"/>
                  <a:t> would have been exact (so is 1.01 worth it?). </a:t>
                </a:r>
              </a:p>
              <a:p>
                <a:endParaRPr lang="en-US" sz="2400" dirty="0"/>
              </a:p>
              <a:p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415" y="1177758"/>
                <a:ext cx="10452894" cy="4948722"/>
              </a:xfrm>
              <a:blipFill>
                <a:blip r:embed="rId4"/>
                <a:stretch>
                  <a:fillRect l="-851" t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4112" y="1700210"/>
            <a:ext cx="2055939" cy="3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90552" y="983807"/>
                <a:ext cx="10883706" cy="2111143"/>
              </a:xfrm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US" sz="2400" b="1" dirty="0">
                    <a:latin typeface="Karla" charset="0"/>
                    <a:ea typeface="Karla" charset="0"/>
                    <a:cs typeface="Karla" charset="0"/>
                  </a:rPr>
                  <a:t>However</a:t>
                </a: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, three things happen, which result in mistrust of the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𝑠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: </a:t>
                </a:r>
              </a:p>
              <a:p>
                <a:pPr marL="514350" indent="-5143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observational error is always there – this is called </a:t>
                </a:r>
                <a:r>
                  <a:rPr lang="en-US" sz="2400" b="1" i="1" dirty="0">
                    <a:solidFill>
                      <a:srgbClr val="1E77B3"/>
                    </a:solidFill>
                    <a:latin typeface="Karla" charset="0"/>
                    <a:ea typeface="Karla" charset="0"/>
                    <a:cs typeface="Karla" charset="0"/>
                  </a:rPr>
                  <a:t>aleatoric</a:t>
                </a: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 error, or </a:t>
                </a:r>
                <a:r>
                  <a:rPr lang="en-US" sz="2400" b="1" i="1" dirty="0">
                    <a:solidFill>
                      <a:srgbClr val="1E77B3"/>
                    </a:solidFill>
                    <a:latin typeface="Karla" charset="0"/>
                    <a:ea typeface="Karla" charset="0"/>
                    <a:cs typeface="Karla" charset="0"/>
                  </a:rPr>
                  <a:t>irreducible</a:t>
                </a: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 error.</a:t>
                </a:r>
              </a:p>
              <a:p>
                <a:pPr marL="514350" indent="-514350"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we do not know the exact form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Karla" charset="0"/>
                        <a:cs typeface="Karla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 - this is called </a:t>
                </a:r>
                <a:r>
                  <a:rPr lang="en-US" sz="2400" b="1" i="1" dirty="0">
                    <a:solidFill>
                      <a:srgbClr val="1E77B3"/>
                    </a:solidFill>
                    <a:latin typeface="Karla" charset="0"/>
                    <a:ea typeface="Karla" charset="0"/>
                    <a:cs typeface="Karla" charset="0"/>
                  </a:rPr>
                  <a:t>misspecification</a:t>
                </a: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 error and it is  part of the </a:t>
                </a:r>
                <a:r>
                  <a:rPr lang="en-US" sz="2400" i="1" dirty="0">
                    <a:solidFill>
                      <a:srgbClr val="1E77B3"/>
                    </a:solidFill>
                    <a:latin typeface="Karla" charset="0"/>
                    <a:ea typeface="Karla" charset="0"/>
                    <a:cs typeface="Karla" charset="0"/>
                  </a:rPr>
                  <a:t>epistemic</a:t>
                </a: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 error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b="1" dirty="0">
                    <a:latin typeface="Karla" charset="0"/>
                    <a:ea typeface="Karla" charset="0"/>
                    <a:cs typeface="Karla" charset="0"/>
                  </a:rPr>
                  <a:t>We will put everything into </a:t>
                </a:r>
                <a:r>
                  <a:rPr lang="en-US" sz="2400" b="1" dirty="0">
                    <a:solidFill>
                      <a:srgbClr val="1E77B3"/>
                    </a:solidFill>
                    <a:latin typeface="Karla" charset="0"/>
                    <a:ea typeface="Karla" charset="0"/>
                    <a:cs typeface="Karla" charset="0"/>
                  </a:rPr>
                  <a:t>catch-it-all term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  <a:ea typeface="Karla" charset="0"/>
                        <a:cs typeface="Karla" charset="0"/>
                      </a:rPr>
                      <m:t>𝛆</m:t>
                    </m:r>
                  </m:oMath>
                </a14:m>
                <a:r>
                  <a:rPr lang="en-US" sz="2400" b="1" dirty="0">
                    <a:latin typeface="Karla" charset="0"/>
                    <a:ea typeface="Karla" charset="0"/>
                    <a:cs typeface="Karla" charset="0"/>
                  </a:rPr>
                  <a:t>.</a:t>
                </a:r>
              </a:p>
              <a:p>
                <a:pPr>
                  <a:spcBef>
                    <a:spcPts val="1824"/>
                  </a:spcBef>
                  <a:spcAft>
                    <a:spcPts val="600"/>
                  </a:spcAft>
                </a:pPr>
                <a:r>
                  <a:rPr lang="en-US" sz="2400" dirty="0">
                    <a:ea typeface="Cambria Math" charset="0"/>
                    <a:cs typeface="Cambria Math" charset="0"/>
                  </a:rPr>
                  <a:t>Because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</m:oMath>
                </a14:m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 every time we measure the response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Karla" charset="0"/>
                        <a:cs typeface="Karla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 for a fix value of </a:t>
                </a:r>
                <a:r>
                  <a:rPr lang="en-US" sz="2400" i="1" dirty="0">
                    <a:latin typeface="Cambria" panose="02040503050406030204" pitchFamily="18" charset="0"/>
                    <a:ea typeface="Karla" charset="0"/>
                    <a:cs typeface="Karla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Karla" charset="0"/>
                        <a:cs typeface="Karla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we will obtain a different observation, and hence a different estimate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𝑠</m:t>
                    </m:r>
                    <m:r>
                      <a:rPr lang="en-US" sz="2400" b="0" i="0" smtClean="0">
                        <a:latin typeface="Cambria Math" charset="0"/>
                      </a:rPr>
                      <m:t>.</m:t>
                    </m:r>
                  </m:oMath>
                </a14:m>
                <a:endParaRPr lang="en-US" sz="2400" dirty="0">
                  <a:latin typeface="Karla" charset="0"/>
                  <a:ea typeface="Karla" charset="0"/>
                  <a:cs typeface="Karla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400" dirty="0">
                  <a:latin typeface="Karla" charset="0"/>
                  <a:ea typeface="Karla" charset="0"/>
                  <a:cs typeface="Karla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400" dirty="0"/>
              </a:p>
              <a:p>
                <a:pPr>
                  <a:spcAft>
                    <a:spcPts val="600"/>
                  </a:spcAft>
                </a:pPr>
                <a:endParaRPr lang="en-US" sz="2400" dirty="0"/>
              </a:p>
              <a:p>
                <a:pPr marL="514350" indent="-514350">
                  <a:spcAft>
                    <a:spcPts val="600"/>
                  </a:spcAft>
                  <a:buFont typeface="Arial" charset="0"/>
                  <a:buChar char="•"/>
                </a:pPr>
                <a:endParaRPr lang="en-US" sz="2400" dirty="0">
                  <a:latin typeface="Karla" charset="0"/>
                  <a:ea typeface="Karla" charset="0"/>
                  <a:cs typeface="Karla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0552" y="983807"/>
                <a:ext cx="10883706" cy="2111143"/>
              </a:xfrm>
              <a:blipFill>
                <a:blip r:embed="rId3"/>
                <a:stretch>
                  <a:fillRect l="-933" t="-2410" r="-233" b="-87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16644" y="1489220"/>
            <a:ext cx="4653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0028AD-371C-B44C-A077-3BF65ADBB8DD}"/>
              </a:ext>
            </a:extLst>
          </p:cNvPr>
          <p:cNvCxnSpPr/>
          <p:nvPr/>
        </p:nvCxnSpPr>
        <p:spPr>
          <a:xfrm>
            <a:off x="621901" y="5994400"/>
            <a:ext cx="1106465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84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36628E-BF49-FD46-93F6-669AC0E30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286000"/>
            <a:ext cx="5856731" cy="3904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0" dirty="0">
                    <a:ea typeface="Cambria Math" charset="0"/>
                    <a:cs typeface="Cambria Math" charset="0"/>
                  </a:rPr>
                  <a:t>Start with a model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,</m:t>
                    </m:r>
                  </m:oMath>
                </a14:m>
                <a:r>
                  <a:rPr lang="en-US" sz="2400" dirty="0"/>
                  <a:t> the correct relationship between input and outcome. </a:t>
                </a: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60" t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6873"/>
      </p:ext>
    </p:extLst>
  </p:cSld>
  <p:clrMapOvr>
    <a:masterClrMapping/>
  </p:clrMapOvr>
</p:sld>
</file>

<file path=ppt/theme/theme1.xml><?xml version="1.0" encoding="utf-8"?>
<a:theme xmlns:a="http://schemas.openxmlformats.org/drawingml/2006/main" name="1_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E3F4256-57BA-4E45-A16C-7FF03EA64AD5}" vid="{8FDA9A5F-BD2F-2E4D-B6B1-DDFA3E9D3C63}"/>
    </a:ext>
  </a:extLst>
</a:theme>
</file>

<file path=ppt/theme/theme2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B62E5F0-D20D-8A49-A753-32DBE871C0F7}" vid="{B30C7E9A-7585-A448-B1BB-C615A660632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ModelSelection</Template>
  <TotalTime>26493</TotalTime>
  <Words>1066</Words>
  <Application>Microsoft Macintosh PowerPoint</Application>
  <PresentationFormat>Widescreen</PresentationFormat>
  <Paragraphs>143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Cambria Math</vt:lpstr>
      <vt:lpstr>Karla</vt:lpstr>
      <vt:lpstr>1_GEC_template</vt:lpstr>
      <vt:lpstr>GEC_template</vt:lpstr>
      <vt:lpstr>Custom Design</vt:lpstr>
      <vt:lpstr>1_Custom Design</vt:lpstr>
      <vt:lpstr>2_Custom Design</vt:lpstr>
      <vt:lpstr>3_Custom Design</vt:lpstr>
      <vt:lpstr>Inference in Linear Regression  Uncertainty in estimating the linear regression coefficients</vt:lpstr>
      <vt:lpstr>Summary so far</vt:lpstr>
      <vt:lpstr>Comparison of Models</vt:lpstr>
      <vt:lpstr>Outline</vt:lpstr>
      <vt:lpstr>Outline</vt:lpstr>
      <vt:lpstr>How reliable are the model interpretation</vt:lpstr>
      <vt:lpstr>Confidence intervals for the predictors estimates  </vt:lpstr>
      <vt:lpstr>Confidence intervals for the predictors estimates (cont)</vt:lpstr>
      <vt:lpstr>Confidence intervals for the predictors estimates (cont)</vt:lpstr>
      <vt:lpstr>Confidence intervals for the predictors estimates (cont)</vt:lpstr>
      <vt:lpstr>Confidence intervals for the predictors estimates (cont)</vt:lpstr>
      <vt:lpstr>Confidence intervals for the predictors estimates (cont)</vt:lpstr>
      <vt:lpstr>Confidence intervals for the predictors estimates (cont)</vt:lpstr>
      <vt:lpstr>Confidence intervals for the predictors estimates (cont)</vt:lpstr>
      <vt:lpstr>Confidence intervals for the predictors estimates (cont)</vt:lpstr>
      <vt:lpstr>Confidence intervals for the predictors estimates (cont)</vt:lpstr>
      <vt:lpstr>Confidence intervals for the predictors estimates (cont)</vt:lpstr>
      <vt:lpstr>Confidence intervals for the predictors estimates (cont)</vt:lpstr>
      <vt:lpstr>Confidence intervals for the predictors estimates (cont)</vt:lpstr>
      <vt:lpstr>Confidence intervals for the predictors estimates (cont)</vt:lpstr>
      <vt:lpstr>Confidence intervals for the predictors estimates (cont)</vt:lpstr>
      <vt:lpstr>Confidence intervals for the predictors estimates (cont)</vt:lpstr>
      <vt:lpstr>Confidence intervals for the predictors estimates (cont)</vt:lpstr>
      <vt:lpstr>Confidence intervals for the predictors estimates (cont)</vt:lpstr>
      <vt:lpstr>PowerPoint Presentation</vt:lpstr>
    </vt:vector>
  </TitlesOfParts>
  <Company>harvard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pavlos protopapas</dc:creator>
  <cp:lastModifiedBy>Protopapas, Pavlos</cp:lastModifiedBy>
  <cp:revision>675</cp:revision>
  <cp:lastPrinted>2020-08-02T23:39:21Z</cp:lastPrinted>
  <dcterms:created xsi:type="dcterms:W3CDTF">2018-04-18T18:49:01Z</dcterms:created>
  <dcterms:modified xsi:type="dcterms:W3CDTF">2020-09-21T13:46:29Z</dcterms:modified>
</cp:coreProperties>
</file>