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4083" r:id="rId1"/>
    <p:sldMasterId id="2147484090" r:id="rId2"/>
    <p:sldMasterId id="2147484107" r:id="rId3"/>
    <p:sldMasterId id="2147484123" r:id="rId4"/>
    <p:sldMasterId id="2147484135" r:id="rId5"/>
    <p:sldMasterId id="2147484147" r:id="rId6"/>
    <p:sldMasterId id="2147484159" r:id="rId7"/>
  </p:sldMasterIdLst>
  <p:notesMasterIdLst>
    <p:notesMasterId r:id="rId32"/>
  </p:notesMasterIdLst>
  <p:sldIdLst>
    <p:sldId id="256" r:id="rId8"/>
    <p:sldId id="607" r:id="rId9"/>
    <p:sldId id="558" r:id="rId10"/>
    <p:sldId id="534" r:id="rId11"/>
    <p:sldId id="535" r:id="rId12"/>
    <p:sldId id="536" r:id="rId13"/>
    <p:sldId id="537" r:id="rId14"/>
    <p:sldId id="538" r:id="rId15"/>
    <p:sldId id="539" r:id="rId16"/>
    <p:sldId id="540" r:id="rId17"/>
    <p:sldId id="541" r:id="rId18"/>
    <p:sldId id="542" r:id="rId19"/>
    <p:sldId id="543" r:id="rId20"/>
    <p:sldId id="544" r:id="rId21"/>
    <p:sldId id="612" r:id="rId22"/>
    <p:sldId id="545" r:id="rId23"/>
    <p:sldId id="614" r:id="rId24"/>
    <p:sldId id="550" r:id="rId25"/>
    <p:sldId id="577" r:id="rId26"/>
    <p:sldId id="551" r:id="rId27"/>
    <p:sldId id="578" r:id="rId28"/>
    <p:sldId id="596" r:id="rId29"/>
    <p:sldId id="597" r:id="rId30"/>
    <p:sldId id="604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77B3"/>
    <a:srgbClr val="CF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8"/>
    <p:restoredTop sz="95102"/>
  </p:normalViewPr>
  <p:slideViewPr>
    <p:cSldViewPr snapToGrid="0" snapToObjects="1">
      <p:cViewPr varScale="1">
        <p:scale>
          <a:sx n="117" d="100"/>
          <a:sy n="117" d="100"/>
        </p:scale>
        <p:origin x="928" y="176"/>
      </p:cViewPr>
      <p:guideLst>
        <p:guide orient="horz" pos="228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5" d="100"/>
        <a:sy n="1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42644174-9D40-FA48-B87A-BF8A34111F07}"/>
    <pc:docChg chg="custSel modSld">
      <pc:chgData name="pavlos protopapas" userId="74894_tp_dropbox" providerId="OAuth2" clId="{42644174-9D40-FA48-B87A-BF8A34111F07}" dt="2020-07-30T13:47:44.129" v="3" actId="7634"/>
      <pc:docMkLst>
        <pc:docMk/>
      </pc:docMkLst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32168883" sldId="31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32168883" sldId="317"/>
            <ac:inkMk id="3" creationId="{519F82D1-DCED-6B46-94B8-9A4D0025EB9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67349745" sldId="329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67349745" sldId="329"/>
            <ac:inkMk id="3" creationId="{240878E5-6955-3341-B7C5-276A71281875}"/>
          </ac:inkMkLst>
        </pc:inkChg>
      </pc:sldChg>
      <pc:sldChg chg="modSp">
        <pc:chgData name="pavlos protopapas" userId="74894_tp_dropbox" providerId="OAuth2" clId="{42644174-9D40-FA48-B87A-BF8A34111F07}" dt="2020-07-28T12:03:25.521" v="2" actId="1076"/>
        <pc:sldMkLst>
          <pc:docMk/>
          <pc:sldMk cId="1100627429" sldId="335"/>
        </pc:sldMkLst>
        <pc:picChg chg="mod">
          <ac:chgData name="pavlos protopapas" userId="74894_tp_dropbox" providerId="OAuth2" clId="{42644174-9D40-FA48-B87A-BF8A34111F07}" dt="2020-07-28T12:03:25.521" v="2" actId="1076"/>
          <ac:picMkLst>
            <pc:docMk/>
            <pc:sldMk cId="1100627429" sldId="335"/>
            <ac:picMk id="7" creationId="{3E20DF78-2640-8D4E-B418-09D4DB7BE0B5}"/>
          </ac:picMkLst>
        </pc:pic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107957701" sldId="351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107957701" sldId="351"/>
            <ac:inkMk id="3" creationId="{65E19769-27DE-7F4F-9154-D34819132C80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592840591" sldId="432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592840591" sldId="432"/>
            <ac:inkMk id="3" creationId="{A0091504-7F6B-FE46-9ED1-9FD56C857E9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107140321" sldId="434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107140321" sldId="434"/>
            <ac:inkMk id="5" creationId="{2C465CAA-61A4-2C45-95F9-550947E1A47A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40063743" sldId="44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40063743" sldId="446"/>
            <ac:inkMk id="5" creationId="{DA090197-6E97-A44A-B7F7-3E6A4893E23F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672864398" sldId="550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672864398" sldId="550"/>
            <ac:inkMk id="4" creationId="{636E8D79-E3C5-824E-96F5-DF58760348F6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10976653" sldId="55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10976653" sldId="559"/>
            <ac:inkMk id="5" creationId="{E1476490-6CB0-2F4A-A023-D2230D42AC0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239326852" sldId="568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239326852" sldId="568"/>
            <ac:inkMk id="3" creationId="{93DBA652-F65C-D443-8C26-1D3F378C37AA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2509311" sldId="569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2509311" sldId="569"/>
            <ac:inkMk id="5" creationId="{F9BD2A11-BEED-B74B-A709-389048665399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50498056" sldId="571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50498056" sldId="571"/>
            <ac:inkMk id="3" creationId="{36188E3E-D7A9-D34F-988B-2520461D7B1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925495846" sldId="574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925495846" sldId="574"/>
            <ac:inkMk id="7" creationId="{D47B74DE-6B6E-4540-B50B-D4A2CCD974F1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113531282" sldId="575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113531282" sldId="575"/>
            <ac:inkMk id="3" creationId="{BA88E74B-2B24-974A-8A93-2775E8C441E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362206193" sldId="576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62206193" sldId="576"/>
            <ac:inkMk id="3" creationId="{6B33C591-C210-A143-982B-84B41375E24A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362206193" sldId="576"/>
            <ac:inkMk id="4" creationId="{59DAA4D3-ECBB-AD4C-B774-7D25688E827E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2087214896" sldId="57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2087214896" sldId="577"/>
            <ac:inkMk id="3" creationId="{AE364B83-ACE3-164B-8969-78195C634FF3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1971113136" sldId="57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971113136" sldId="578"/>
            <ac:inkMk id="13" creationId="{2A04E742-5D18-BA49-AB2B-C6EABD3580A5}"/>
          </ac:inkMkLst>
        </pc:inkChg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1971113136" sldId="578"/>
            <ac:inkMk id="14" creationId="{306F5874-A419-434A-9B70-EA81A2D952BD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311595842" sldId="586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311595842" sldId="586"/>
            <ac:inkMk id="3" creationId="{6B57D195-3F10-D24C-A99E-AF8795141EF5}"/>
          </ac:inkMkLst>
        </pc:inkChg>
      </pc:sldChg>
      <pc:sldChg chg="addSp">
        <pc:chgData name="pavlos protopapas" userId="74894_tp_dropbox" providerId="OAuth2" clId="{42644174-9D40-FA48-B87A-BF8A34111F07}" dt="2020-07-30T13:47:44.129" v="3" actId="7634"/>
        <pc:sldMkLst>
          <pc:docMk/>
          <pc:sldMk cId="495793336" sldId="587"/>
        </pc:sldMkLst>
        <pc:inkChg chg="add">
          <ac:chgData name="pavlos protopapas" userId="74894_tp_dropbox" providerId="OAuth2" clId="{42644174-9D40-FA48-B87A-BF8A34111F07}" dt="2020-07-30T13:47:44.129" v="3" actId="7634"/>
          <ac:inkMkLst>
            <pc:docMk/>
            <pc:sldMk cId="495793336" sldId="587"/>
            <ac:inkMk id="5" creationId="{E8C881B0-695E-D64B-BF59-4464D302BB85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1345722552" sldId="597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1345722552" sldId="597"/>
            <ac:inkMk id="6" creationId="{BD1E5FE8-7D4B-4B46-9B9F-238A667C7EBD}"/>
          </ac:inkMkLst>
        </pc:inkChg>
      </pc:sldChg>
      <pc:sldChg chg="addSp">
        <pc:chgData name="pavlos protopapas" userId="74894_tp_dropbox" providerId="OAuth2" clId="{42644174-9D40-FA48-B87A-BF8A34111F07}" dt="2020-07-27T12:57:59.920" v="0" actId="7634"/>
        <pc:sldMkLst>
          <pc:docMk/>
          <pc:sldMk cId="2028205999" sldId="598"/>
        </pc:sldMkLst>
        <pc:inkChg chg="add">
          <ac:chgData name="pavlos protopapas" userId="74894_tp_dropbox" providerId="OAuth2" clId="{42644174-9D40-FA48-B87A-BF8A34111F07}" dt="2020-07-27T12:57:59.920" v="0" actId="7634"/>
          <ac:inkMkLst>
            <pc:docMk/>
            <pc:sldMk cId="2028205999" sldId="598"/>
            <ac:inkMk id="4" creationId="{A2B502EF-2D16-8846-8ACE-52D7D806F2C9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916D4-D3FC-7E44-806B-AFE67B3FD2D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87189-9274-814D-9CD5-CBA9E19E0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95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3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this with true replacement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A77D-B1C3-7C44-941B-3A8BDB817C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A77D-B1C3-7C44-941B-3A8BDB817C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6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data set is small this approximation does not work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A77D-B1C3-7C44-941B-3A8BDB817C3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70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2A77D-B1C3-7C44-941B-3A8BDB817C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8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2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87189-9274-814D-9CD5-CBA9E19E06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8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 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6742389-4678-0B4D-B835-4EC463236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33D2A4-8940-6841-B8BA-DA4C5561D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3F879C-60C9-3844-B1D1-BD1203BA389D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21811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13584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044690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01F1915-DF22-B648-B466-5BB3418C9EDF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98537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C307B62-F89D-804C-A2AD-52864171296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DB084A-62BB-9048-809F-5976D4EB9059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4767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E5E192-D814-F042-BA99-66D81AEAD6F8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1058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39EC7B-8042-F14A-A6A2-3FDE01AEEBA6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6913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D1EFB4-09FF-7B45-B06C-AFD722A1A7CC}"/>
              </a:ext>
            </a:extLst>
          </p:cNvPr>
          <p:cNvSpPr txBox="1"/>
          <p:nvPr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771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5D005-06A6-1240-883E-570EA65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4A85B1-A2BE-5A49-A892-33706E9F0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EAD05D-ADE3-2C40-B66C-6EF590C9F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DE873D-6597-6E40-A029-90BA47BBFA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59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78C72DE-9326-494D-BF1E-91B8CB282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6D28800E-F74C-3E4F-BDAE-59A99B1BE319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8C36D0B-EE15-CD48-A434-E143EC727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B1F4207-B4D7-3A4B-AEA5-982E2C5935F3}"/>
              </a:ext>
            </a:extLst>
          </p:cNvPr>
          <p:cNvSpPr txBox="1">
            <a:spLocks/>
          </p:cNvSpPr>
          <p:nvPr userDrawn="1"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1352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190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7023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cap="small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5702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 dirty="0"/>
              <a:t>Lecture #: Lecture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Institute for Applied</a:t>
            </a:r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Computational Science</a:t>
            </a:r>
          </a:p>
          <a:p>
            <a:pPr algn="ctr"/>
            <a:r>
              <a:rPr lang="en-US" sz="16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Harvard</a:t>
            </a:r>
            <a:endParaRPr lang="en-US" sz="16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055414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90989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33235" y="526714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0258" y="6331054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64169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6824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8D5E-6D7A-F24D-AC49-9B2D52F30931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1C1CA-B816-0240-B408-1E3172B1EDD9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59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210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6760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58" y="6153741"/>
            <a:ext cx="475488" cy="4754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727688-BC3A-D147-B3A6-0E18A947CA33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1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AD4AD-D22A-3F41-AC38-92B3084A1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5E773CB4-3ACC-3E4A-952B-44FE81A70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74A6D3B-8E09-AC4E-861D-9DED14CEB2A8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973965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1A3CFE-A95B-8842-B35F-337BC11B85D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6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504-1A5F-2146-A8AA-B5332E0A90B3}" type="datetime1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AD0728-46A2-0F49-95AD-9E65F3E6179F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5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F018-911F-9A46-BB1C-BC3CAB65BADF}" type="datetime1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B4ED5D-3B34-5442-B452-7BFF4288894D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11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C97AD-AFC0-554F-94A1-5BEEF625382B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47AEBA-1FE0-1A4D-B400-0EDA33891F97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08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DBF8-E6AF-4747-BA3A-7DD781293A0D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LML Colombia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2427A-3DBF-D146-BFD5-D5A46706F72B}"/>
              </a:ext>
            </a:extLst>
          </p:cNvPr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622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5646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3846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</p:spPr>
        <p:txBody>
          <a:bodyPr/>
          <a:lstStyle/>
          <a:p>
            <a:r>
              <a:rPr lang="en-US" dirty="0"/>
              <a:t>LML Colombia 2018</a:t>
            </a: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93093" y="6356353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162846" y="6408110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</a:t>
            </a:r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1100" cap="small" baseline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sz="1100" cap="small" baseline="0" dirty="0">
              <a:solidFill>
                <a:schemeClr val="tx1">
                  <a:lumMod val="50000"/>
                  <a:lumOff val="50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3696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77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13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7391A5-B81A-3443-838C-E3FE0C0C73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6AC755-54D8-5E45-83BC-0BBE2B50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34FD17A-79DB-574C-B389-DE60ACF3BBDD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02089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69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23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709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199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94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9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019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162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734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4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AEBEDE8-EC37-D54C-8DC0-5D304A141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2CA07E4-5DEA-5949-BDA3-FDAFB202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70320"/>
            <a:ext cx="2844800" cy="365125"/>
          </a:xfrm>
        </p:spPr>
        <p:txBody>
          <a:bodyPr/>
          <a:lstStyle/>
          <a:p>
            <a:fld id="{A13833A1-46C9-FB45-812F-A8AC7B5136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7BAE784-B8C4-954F-97F8-182EE67D86AC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827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389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3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15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98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49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359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47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272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461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3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710251E8-8D29-1449-B7AE-6F55F63889A5}"/>
              </a:ext>
            </a:extLst>
          </p:cNvPr>
          <p:cNvSpPr txBox="1">
            <a:spLocks/>
          </p:cNvSpPr>
          <p:nvPr/>
        </p:nvSpPr>
        <p:spPr>
          <a:xfrm>
            <a:off x="4409440" y="636920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sm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Protopapas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B6CCD7-6D5B-0B4C-8060-804A69E2E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65E7FC-DBB3-F648-AF77-0F599D2A23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056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4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93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12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210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7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7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6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91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28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7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4196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74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EC77C-1FEA-B74A-AB54-A6F95215B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7B837-6FB1-CC47-953F-EF49EF246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3499-17FA-7440-AAFB-D47C8EF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E08D4-A468-8443-9702-B77B5132D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8234F-3B54-5540-9E99-0E0BBDE7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846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00566-4D60-3746-BBE4-091DFA59F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E72B3-6557-6442-8E6F-7366038A9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D38F9-B51C-F741-8010-10DC5314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F3997-360D-AD44-B0AA-AA8428323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4F16C-268D-B942-A85F-4292A24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815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2ACC2-D501-4842-9959-868A9A924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82BE-E82E-3647-AD47-26E8610C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E1985-5366-E54F-8050-79B86591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C7468-B795-0A42-8F79-6EE0AE228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72F06-40A8-9C49-9410-EBA2BD77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66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14335-B797-BE4A-A73A-133CA0E0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B9D9B-71AE-4E44-A42A-343927DBA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9B71A-A65C-944D-B286-A16BCCE40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4DF61-8A66-3447-A0D8-80A0C9DEA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F5B76-6500-464F-83B3-CA1FE976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BD0D2-81A3-324E-B770-79EB7D4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423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DCFB-493E-7642-9C6C-0D5643E6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4EA9B-7F09-6B45-A4D7-E2FA7A3FB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E8B8A4-D05B-8848-B5CB-11DB9371B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1E5FF-24CC-074B-B8C8-BDD6852C9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90FF85-4712-5348-A8D9-2DB82E96D3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74D7A0-2B9D-824B-9704-3AFA30791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3C4C91-9514-6A4F-BB77-5D7A25140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D34D-BA8A-5645-A271-73EFACB6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474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2F3A-DA9C-9C41-9629-6F6231683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DBA576-D01E-5741-9D86-0768EDBA7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ABE3A-C62B-3C4F-8AF7-BC77E5192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C5AC82-9650-5C41-BBCA-CD2C607D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5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904B4B-9ACF-FC49-8D2A-8888E7CA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9E63F-25C0-1C45-AEB8-131C4328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BEBC5-0EC5-4044-AFCF-FE76E01F4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17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500F-C121-A847-9A5D-D711176A3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10196-B695-B04F-9811-9A0F25781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FD6A26-12CE-184C-B54A-7B73EFBDD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882B9-DABB-1546-86A6-0E118479C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F80305-C529-FB42-8CD4-F57D5AFB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C9021-CCBA-2C40-A85D-393318265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584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8732F-4E2F-7245-B474-C846EE520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56AB96-31BB-9643-84AE-A11C1AB86D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B76D8-7CD2-F047-8747-F838FC688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C5473-FEFB-FC41-910E-65C8DFCCD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5E0C-C688-EF43-B6E2-671D32B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34F4B-78C6-0B48-BC21-1DE3B010D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B5A064-44FF-D243-8616-A23A9087FD57}"/>
              </a:ext>
            </a:extLst>
          </p:cNvPr>
          <p:cNvSpPr txBox="1">
            <a:spLocks/>
          </p:cNvSpPr>
          <p:nvPr userDrawn="1"/>
        </p:nvSpPr>
        <p:spPr>
          <a:xfrm>
            <a:off x="8737600" y="636920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6383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FC969-3B8B-354F-BF07-AEDE5E38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9EC110-35DA-8D4F-90A8-913090C78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A700-A73D-DA45-9D9D-B29C1C86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CE61E-6729-914E-8F90-E25C70EF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428F2-8D85-3041-86C4-1891F78A6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809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53BC9-B48C-2145-9760-3749CCB15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54917-1FD7-BA46-BFB6-B92A6C3D71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FA37F-1432-3B48-92D2-5E8A0A1A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BC770-E0B4-2246-8189-8D4FFEDD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11D7D-6B56-4A47-BA25-82B6B1129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700636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37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3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  <p:sldLayoutId id="2147484104" r:id="rId14"/>
    <p:sldLayoutId id="2147484105" r:id="rId15"/>
    <p:sldLayoutId id="2147484106" r:id="rId16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E2330-536D-2343-85F2-147F226D6DA6}" type="datetime1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1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</p:sldLayoutIdLst>
  <p:hf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0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8196E9-7CFC-2449-8391-18985A1FB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958CA-9C8B-E64B-B28C-431890365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DEEE0-84AF-1C42-B44F-480311E19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84498-B2D2-9E4D-8FCA-14244C42AB3F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0D4E-4A4E-A34B-8D86-E4540EAA7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EA437-8A49-6845-94B2-A5F5008B3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ED-10AB-5347-84C7-62D5F29D8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4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tiff"/><Relationship Id="rId5" Type="http://schemas.openxmlformats.org/officeDocument/2006/relationships/image" Target="../media/image10.tiff"/><Relationship Id="rId4" Type="http://schemas.openxmlformats.org/officeDocument/2006/relationships/image" Target="../media/image8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tiff"/><Relationship Id="rId11" Type="http://schemas.openxmlformats.org/officeDocument/2006/relationships/image" Target="../media/image14.png"/><Relationship Id="rId5" Type="http://schemas.openxmlformats.org/officeDocument/2006/relationships/image" Target="../media/image10.tiff"/><Relationship Id="rId10" Type="http://schemas.openxmlformats.org/officeDocument/2006/relationships/image" Target="../media/image13.png"/><Relationship Id="rId4" Type="http://schemas.openxmlformats.org/officeDocument/2006/relationships/image" Target="../media/image8.tiff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1.png"/><Relationship Id="rId5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10" Type="http://schemas.openxmlformats.org/officeDocument/2006/relationships/image" Target="../media/image21.png"/><Relationship Id="rId4" Type="http://schemas.openxmlformats.org/officeDocument/2006/relationships/image" Target="../media/image42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tiff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94902"/>
            <a:ext cx="10363200" cy="1403898"/>
          </a:xfrm>
        </p:spPr>
        <p:txBody>
          <a:bodyPr/>
          <a:lstStyle/>
          <a:p>
            <a:br>
              <a:rPr lang="en-US" dirty="0"/>
            </a:br>
            <a:r>
              <a:rPr lang="en-US" sz="2800" dirty="0"/>
              <a:t>Bootstrapping and Confidence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92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63" y="376407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6" y="4050972"/>
            <a:ext cx="457200" cy="457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93539" y="1343896"/>
            <a:ext cx="984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Again</a:t>
            </a:r>
          </a:p>
        </p:txBody>
      </p:sp>
    </p:spTree>
    <p:extLst>
      <p:ext uri="{BB962C8B-B14F-4D97-AF65-F5344CB8AC3E}">
        <p14:creationId xmlns:p14="http://schemas.microsoft.com/office/powerpoint/2010/main" val="14977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63" y="376407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6" y="4050972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83" y="3789573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93539" y="1343896"/>
            <a:ext cx="1600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And again</a:t>
            </a:r>
          </a:p>
        </p:txBody>
      </p:sp>
    </p:spTree>
    <p:extLst>
      <p:ext uri="{BB962C8B-B14F-4D97-AF65-F5344CB8AC3E}">
        <p14:creationId xmlns:p14="http://schemas.microsoft.com/office/powerpoint/2010/main" val="485205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63" y="376407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6" y="4050972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683" y="3789573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663" y="4140576"/>
            <a:ext cx="457200" cy="457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118100" y="3618020"/>
            <a:ext cx="1346200" cy="5181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44565" y="1054418"/>
            <a:ext cx="10093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continue until the “other” bucket has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 same number of balls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as the original one.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05318" y="5321574"/>
            <a:ext cx="834757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This new bucket represents a new parallel universe </a:t>
            </a:r>
          </a:p>
        </p:txBody>
      </p:sp>
    </p:spTree>
    <p:extLst>
      <p:ext uri="{BB962C8B-B14F-4D97-AF65-F5344CB8AC3E}">
        <p14:creationId xmlns:p14="http://schemas.microsoft.com/office/powerpoint/2010/main" val="84968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6" y="4050972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663" y="4140576"/>
            <a:ext cx="457200" cy="457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118100" y="3618020"/>
            <a:ext cx="1346200" cy="5181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5410" y="3651421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10" y="3714921"/>
            <a:ext cx="457200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93539" y="1343896"/>
            <a:ext cx="822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repeat the same process and acquire another sample.</a:t>
            </a:r>
          </a:p>
        </p:txBody>
      </p:sp>
    </p:spTree>
    <p:extLst>
      <p:ext uri="{BB962C8B-B14F-4D97-AF65-F5344CB8AC3E}">
        <p14:creationId xmlns:p14="http://schemas.microsoft.com/office/powerpoint/2010/main" val="2001395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426" y="4050972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0663" y="4140576"/>
            <a:ext cx="457200" cy="45720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118100" y="3618020"/>
            <a:ext cx="1346200" cy="518101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10" y="3714921"/>
            <a:ext cx="457200" cy="457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5601" y="3253642"/>
            <a:ext cx="457200" cy="4572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1206" y="3600913"/>
            <a:ext cx="457200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3539" y="1343896"/>
            <a:ext cx="822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repeat the same process and acquire another sample.</a:t>
            </a:r>
          </a:p>
        </p:txBody>
      </p:sp>
    </p:spTree>
    <p:extLst>
      <p:ext uri="{BB962C8B-B14F-4D97-AF65-F5344CB8AC3E}">
        <p14:creationId xmlns:p14="http://schemas.microsoft.com/office/powerpoint/2010/main" val="89568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ounded Rectangle 233">
            <a:extLst>
              <a:ext uri="{FF2B5EF4-FFF2-40B4-BE49-F238E27FC236}">
                <a16:creationId xmlns:a16="http://schemas.microsoft.com/office/drawing/2014/main" id="{219534D7-007D-684E-BF27-4EFF9FEB57E9}"/>
              </a:ext>
            </a:extLst>
          </p:cNvPr>
          <p:cNvSpPr/>
          <p:nvPr/>
        </p:nvSpPr>
        <p:spPr>
          <a:xfrm>
            <a:off x="6019528" y="4855420"/>
            <a:ext cx="1997242" cy="16465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9487B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33" name="Rounded Rectangle 232">
            <a:extLst>
              <a:ext uri="{FF2B5EF4-FFF2-40B4-BE49-F238E27FC236}">
                <a16:creationId xmlns:a16="http://schemas.microsoft.com/office/drawing/2014/main" id="{DFB5D96E-741A-904B-B525-17C35DB7E980}"/>
              </a:ext>
            </a:extLst>
          </p:cNvPr>
          <p:cNvSpPr/>
          <p:nvPr/>
        </p:nvSpPr>
        <p:spPr>
          <a:xfrm>
            <a:off x="6019528" y="3021455"/>
            <a:ext cx="1997242" cy="16465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9487B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ounded Rectangle 231">
            <a:extLst>
              <a:ext uri="{FF2B5EF4-FFF2-40B4-BE49-F238E27FC236}">
                <a16:creationId xmlns:a16="http://schemas.microsoft.com/office/drawing/2014/main" id="{54F57D02-1773-7C49-943B-FA09CAB17D6E}"/>
              </a:ext>
            </a:extLst>
          </p:cNvPr>
          <p:cNvSpPr/>
          <p:nvPr/>
        </p:nvSpPr>
        <p:spPr>
          <a:xfrm>
            <a:off x="6015317" y="1183837"/>
            <a:ext cx="1997242" cy="164654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9487B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9B4757-3308-E248-A5F0-AE23B44F6CA1}"/>
              </a:ext>
            </a:extLst>
          </p:cNvPr>
          <p:cNvSpPr/>
          <p:nvPr/>
        </p:nvSpPr>
        <p:spPr>
          <a:xfrm>
            <a:off x="1832135" y="2818929"/>
            <a:ext cx="1997242" cy="2012054"/>
          </a:xfrm>
          <a:custGeom>
            <a:avLst/>
            <a:gdLst>
              <a:gd name="connsiteX0" fmla="*/ 0 w 1997242"/>
              <a:gd name="connsiteY0" fmla="*/ 1006027 h 2012054"/>
              <a:gd name="connsiteX1" fmla="*/ 998621 w 1997242"/>
              <a:gd name="connsiteY1" fmla="*/ 0 h 2012054"/>
              <a:gd name="connsiteX2" fmla="*/ 1997242 w 1997242"/>
              <a:gd name="connsiteY2" fmla="*/ 1006027 h 2012054"/>
              <a:gd name="connsiteX3" fmla="*/ 998621 w 1997242"/>
              <a:gd name="connsiteY3" fmla="*/ 2012054 h 2012054"/>
              <a:gd name="connsiteX4" fmla="*/ 0 w 1997242"/>
              <a:gd name="connsiteY4" fmla="*/ 1006027 h 2012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7242" h="2012054" fill="none" extrusionOk="0">
                <a:moveTo>
                  <a:pt x="0" y="1006027"/>
                </a:moveTo>
                <a:cubicBezTo>
                  <a:pt x="80268" y="459936"/>
                  <a:pt x="450891" y="-7807"/>
                  <a:pt x="998621" y="0"/>
                </a:cubicBezTo>
                <a:cubicBezTo>
                  <a:pt x="1451794" y="-15061"/>
                  <a:pt x="1933952" y="510001"/>
                  <a:pt x="1997242" y="1006027"/>
                </a:cubicBezTo>
                <a:cubicBezTo>
                  <a:pt x="1987770" y="1471309"/>
                  <a:pt x="1507775" y="2070935"/>
                  <a:pt x="998621" y="2012054"/>
                </a:cubicBezTo>
                <a:cubicBezTo>
                  <a:pt x="539323" y="2063685"/>
                  <a:pt x="38814" y="1570972"/>
                  <a:pt x="0" y="1006027"/>
                </a:cubicBezTo>
                <a:close/>
              </a:path>
              <a:path w="1997242" h="2012054" stroke="0" extrusionOk="0">
                <a:moveTo>
                  <a:pt x="0" y="1006027"/>
                </a:moveTo>
                <a:cubicBezTo>
                  <a:pt x="-45758" y="422189"/>
                  <a:pt x="364666" y="30938"/>
                  <a:pt x="998621" y="0"/>
                </a:cubicBezTo>
                <a:cubicBezTo>
                  <a:pt x="1559284" y="1924"/>
                  <a:pt x="1977888" y="451029"/>
                  <a:pt x="1997242" y="1006027"/>
                </a:cubicBezTo>
                <a:cubicBezTo>
                  <a:pt x="1946269" y="1611418"/>
                  <a:pt x="1543265" y="2050078"/>
                  <a:pt x="998621" y="2012054"/>
                </a:cubicBezTo>
                <a:cubicBezTo>
                  <a:pt x="408607" y="1990995"/>
                  <a:pt x="90701" y="1604978"/>
                  <a:pt x="0" y="1006027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C9487B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C9487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14217-FCBC-804E-A921-33DFE3B14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800" y="259250"/>
            <a:ext cx="11493416" cy="767276"/>
          </a:xfrm>
        </p:spPr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DC65F-0980-174E-BDAC-6657967F6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E5A1F-3214-2348-B4D8-E2F8D2C44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100" y="3048402"/>
            <a:ext cx="259200" cy="25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9B6B7C-3904-1046-ADAD-4FD49256E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53" y="4146753"/>
            <a:ext cx="259200" cy="25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0F7086-FE5B-C847-A0BF-D8DEB3FE6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772" y="3571683"/>
            <a:ext cx="259200" cy="25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1D1583-E2DA-BE45-83FB-8F5014E4C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062" y="3858579"/>
            <a:ext cx="259200" cy="25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D563E6-48D7-5F46-A11F-4E00297B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994" y="4032453"/>
            <a:ext cx="259200" cy="25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C99D0E-9FB9-F045-B893-9846A243A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438" y="3177737"/>
            <a:ext cx="259200" cy="25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9F6F5C5-0ECD-564F-BC0E-CD70DB31B5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311" y="3933194"/>
            <a:ext cx="259200" cy="259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3A15A1-7460-7B4C-9BD2-A07C7A6DA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099" y="4421852"/>
            <a:ext cx="259200" cy="259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26DFE4-54AB-B94A-A6A2-2CC18039A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087" y="2992971"/>
            <a:ext cx="259200" cy="259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A249D8-87FA-9A4B-A11A-D3AAC5049A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317" y="4126755"/>
            <a:ext cx="259200" cy="259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2D3416A-3B81-BC4B-BA7F-FD27A3A237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2604" y="3803853"/>
            <a:ext cx="259200" cy="259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4FF013-D219-0740-AE8D-AB31C1E3B0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368" y="3599876"/>
            <a:ext cx="259200" cy="259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DED6110-87A0-9A4A-8557-A19A73248F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0109" y="3837282"/>
            <a:ext cx="259200" cy="259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C58889-9D0E-BA43-8B72-0113BC4AB6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6762" y="4189655"/>
            <a:ext cx="259200" cy="2592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F179420-6477-7B4E-9B15-0053585B5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904" y="4315760"/>
            <a:ext cx="259200" cy="259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7797C3-2FA5-F644-85AB-C41B2DAE3D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4373" y="3268614"/>
            <a:ext cx="259200" cy="259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10B641D-71E8-4E4F-9A20-8160A55A5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039" y="3611266"/>
            <a:ext cx="259200" cy="25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1ED6C5-589F-0A46-8C36-03D6495DB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73" y="3283190"/>
            <a:ext cx="259200" cy="2592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3DF31F0-F4CF-D443-933D-4F8EDCFD9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9473" y="3912830"/>
            <a:ext cx="259200" cy="2592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0DE5147-E667-A34E-82BE-9E479AB081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390" y="3604350"/>
            <a:ext cx="259200" cy="2592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DCAE81C-1ED7-FD4F-B793-CD85F300B6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2001" y="3068569"/>
            <a:ext cx="259200" cy="2592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31DC439-6EED-A84A-8CA4-54E2EFD46B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8687" y="3334882"/>
            <a:ext cx="259200" cy="259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C6D9F26-9F1B-5541-8DC9-EBBBFE93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315" y="4209424"/>
            <a:ext cx="259200" cy="25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EDAA22A-1493-5245-A7A0-188E5A62A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229" y="3520637"/>
            <a:ext cx="259200" cy="2592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FC92CA1-13E0-9948-B097-F35217E3A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315" y="3322308"/>
            <a:ext cx="259200" cy="259200"/>
          </a:xfrm>
          <a:prstGeom prst="rect">
            <a:avLst/>
          </a:prstGeom>
        </p:spPr>
      </p:pic>
      <p:sp>
        <p:nvSpPr>
          <p:cNvPr id="60" name="Slide Number Placeholder 3">
            <a:extLst>
              <a:ext uri="{FF2B5EF4-FFF2-40B4-BE49-F238E27FC236}">
                <a16:creationId xmlns:a16="http://schemas.microsoft.com/office/drawing/2014/main" id="{7AC0C471-78FD-7C48-BFC0-C02CE3F58C01}"/>
              </a:ext>
            </a:extLst>
          </p:cNvPr>
          <p:cNvSpPr txBox="1">
            <a:spLocks/>
          </p:cNvSpPr>
          <p:nvPr/>
        </p:nvSpPr>
        <p:spPr>
          <a:xfrm>
            <a:off x="12691757" y="5700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6" name="Slide Number Placeholder 3">
            <a:extLst>
              <a:ext uri="{FF2B5EF4-FFF2-40B4-BE49-F238E27FC236}">
                <a16:creationId xmlns:a16="http://schemas.microsoft.com/office/drawing/2014/main" id="{8E01BAA4-955B-7246-9200-1E8C9114CD39}"/>
              </a:ext>
            </a:extLst>
          </p:cNvPr>
          <p:cNvSpPr txBox="1">
            <a:spLocks/>
          </p:cNvSpPr>
          <p:nvPr/>
        </p:nvSpPr>
        <p:spPr>
          <a:xfrm>
            <a:off x="12557292" y="75717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2" name="Slide Number Placeholder 3">
            <a:extLst>
              <a:ext uri="{FF2B5EF4-FFF2-40B4-BE49-F238E27FC236}">
                <a16:creationId xmlns:a16="http://schemas.microsoft.com/office/drawing/2014/main" id="{2A4C8BD8-72E9-E54B-8C88-EEE5F238BCC3}"/>
              </a:ext>
            </a:extLst>
          </p:cNvPr>
          <p:cNvSpPr txBox="1">
            <a:spLocks/>
          </p:cNvSpPr>
          <p:nvPr/>
        </p:nvSpPr>
        <p:spPr>
          <a:xfrm>
            <a:off x="12594449" y="94473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25F38A59-6880-0347-B016-B631F87DA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64" y="1329300"/>
            <a:ext cx="228600" cy="228600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70119DB9-618B-6043-A52D-3ADCB1EBF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735" y="1324254"/>
            <a:ext cx="228600" cy="228600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E4442B43-0D07-304D-93AE-CF3ECCA7DF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277" y="1324254"/>
            <a:ext cx="228600" cy="228600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86CDC47F-95C0-9342-9AC2-5A14AD66F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234" y="1596501"/>
            <a:ext cx="228600" cy="228600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C58358A-69BB-254D-B284-4E98D5E1D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599" y="1910434"/>
            <a:ext cx="228600" cy="22860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DEF84F77-BBE5-1D4A-847A-3BC896489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598" y="2197673"/>
            <a:ext cx="228600" cy="2286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D74C6B8-0326-BE4C-A7EE-1EFA2CBD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277" y="1909862"/>
            <a:ext cx="228600" cy="2286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F2583966-6E98-084F-9C7B-A12CD8754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506" y="1324254"/>
            <a:ext cx="228600" cy="2286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FF1DF45-0BB2-EA4C-8460-85F537DD4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277" y="1602980"/>
            <a:ext cx="228600" cy="2286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B3F664DC-A101-4C42-A94A-82F8F0824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964" y="1324254"/>
            <a:ext cx="228600" cy="2286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A8416D2C-4654-1D41-A8C2-067788898C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647" y="1881048"/>
            <a:ext cx="228600" cy="228600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7DE0BB12-A45C-B049-B4E0-4286F534F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647" y="1591297"/>
            <a:ext cx="228600" cy="228600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71DFDD9-D9C1-FC42-B063-B5592D9AD2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2872" y="1594000"/>
            <a:ext cx="228600" cy="228600"/>
          </a:xfrm>
          <a:prstGeom prst="rect">
            <a:avLst/>
          </a:prstGeom>
        </p:spPr>
      </p:pic>
      <p:pic>
        <p:nvPicPr>
          <p:cNvPr id="151" name="Picture 150">
            <a:extLst>
              <a:ext uri="{FF2B5EF4-FFF2-40B4-BE49-F238E27FC236}">
                <a16:creationId xmlns:a16="http://schemas.microsoft.com/office/drawing/2014/main" id="{8AAF65DC-88F0-1E4A-ACE2-A53656683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106" y="2530797"/>
            <a:ext cx="228600" cy="228600"/>
          </a:xfrm>
          <a:prstGeom prst="rect">
            <a:avLst/>
          </a:prstGeom>
        </p:spPr>
      </p:pic>
      <p:pic>
        <p:nvPicPr>
          <p:cNvPr id="152" name="Picture 151">
            <a:extLst>
              <a:ext uri="{FF2B5EF4-FFF2-40B4-BE49-F238E27FC236}">
                <a16:creationId xmlns:a16="http://schemas.microsoft.com/office/drawing/2014/main" id="{E9B32D15-8255-9F46-9329-4ACBD14E6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0234" y="2523004"/>
            <a:ext cx="228600" cy="228600"/>
          </a:xfrm>
          <a:prstGeom prst="rect">
            <a:avLst/>
          </a:prstGeom>
        </p:spPr>
      </p:pic>
      <p:pic>
        <p:nvPicPr>
          <p:cNvPr id="153" name="Picture 152">
            <a:extLst>
              <a:ext uri="{FF2B5EF4-FFF2-40B4-BE49-F238E27FC236}">
                <a16:creationId xmlns:a16="http://schemas.microsoft.com/office/drawing/2014/main" id="{7ABB7500-AD0E-4C4D-A0B5-C8A5ECC7F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7023" y="2523004"/>
            <a:ext cx="228600" cy="228600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FCFE636C-3B45-CE4D-9ECC-4467D2A33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8856" y="2216744"/>
            <a:ext cx="228600" cy="228600"/>
          </a:xfrm>
          <a:prstGeom prst="rect">
            <a:avLst/>
          </a:prstGeom>
        </p:spPr>
      </p:pic>
      <p:pic>
        <p:nvPicPr>
          <p:cNvPr id="158" name="Picture 157">
            <a:extLst>
              <a:ext uri="{FF2B5EF4-FFF2-40B4-BE49-F238E27FC236}">
                <a16:creationId xmlns:a16="http://schemas.microsoft.com/office/drawing/2014/main" id="{1C93EC8D-C6D8-7841-9760-EC6AC1B87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8264" y="2197237"/>
            <a:ext cx="228600" cy="228600"/>
          </a:xfrm>
          <a:prstGeom prst="rect">
            <a:avLst/>
          </a:prstGeom>
        </p:spPr>
      </p:pic>
      <p:pic>
        <p:nvPicPr>
          <p:cNvPr id="159" name="Picture 158">
            <a:extLst>
              <a:ext uri="{FF2B5EF4-FFF2-40B4-BE49-F238E27FC236}">
                <a16:creationId xmlns:a16="http://schemas.microsoft.com/office/drawing/2014/main" id="{3350193F-920F-9B4D-8252-0AFD51700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72" y="1871540"/>
            <a:ext cx="228600" cy="228600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4D0F869F-4FF1-2648-A6D9-34B44F5CC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234" y="1936250"/>
            <a:ext cx="228600" cy="228600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F64475D1-1FC4-DD4B-94BD-AB5664EDE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08" y="1594354"/>
            <a:ext cx="228600" cy="22860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272C13C1-D453-A84D-B6D9-8F2502C8A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872" y="2538761"/>
            <a:ext cx="228600" cy="2286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61C1063F-1F89-3342-AD72-27C5C26E5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6191" y="2229627"/>
            <a:ext cx="228600" cy="228600"/>
          </a:xfrm>
          <a:prstGeom prst="rect">
            <a:avLst/>
          </a:prstGeom>
        </p:spPr>
      </p:pic>
      <p:pic>
        <p:nvPicPr>
          <p:cNvPr id="164" name="Picture 163">
            <a:extLst>
              <a:ext uri="{FF2B5EF4-FFF2-40B4-BE49-F238E27FC236}">
                <a16:creationId xmlns:a16="http://schemas.microsoft.com/office/drawing/2014/main" id="{2A46C32A-DF61-1A43-B10B-2AE4F03F7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489" y="2530797"/>
            <a:ext cx="228600" cy="228600"/>
          </a:xfrm>
          <a:prstGeom prst="rect">
            <a:avLst/>
          </a:prstGeom>
        </p:spPr>
      </p:pic>
      <p:pic>
        <p:nvPicPr>
          <p:cNvPr id="165" name="Picture 164">
            <a:extLst>
              <a:ext uri="{FF2B5EF4-FFF2-40B4-BE49-F238E27FC236}">
                <a16:creationId xmlns:a16="http://schemas.microsoft.com/office/drawing/2014/main" id="{8BCC44FA-EE2D-7947-88D8-D812E167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72" y="2205150"/>
            <a:ext cx="228600" cy="228600"/>
          </a:xfrm>
          <a:prstGeom prst="rect">
            <a:avLst/>
          </a:prstGeom>
        </p:spPr>
      </p:pic>
      <p:pic>
        <p:nvPicPr>
          <p:cNvPr id="166" name="Picture 165">
            <a:extLst>
              <a:ext uri="{FF2B5EF4-FFF2-40B4-BE49-F238E27FC236}">
                <a16:creationId xmlns:a16="http://schemas.microsoft.com/office/drawing/2014/main" id="{0524ECAE-B2DE-154A-B603-E117CA764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80" y="3103706"/>
            <a:ext cx="228600" cy="228600"/>
          </a:xfrm>
          <a:prstGeom prst="rect">
            <a:avLst/>
          </a:prstGeom>
        </p:spPr>
      </p:pic>
      <p:pic>
        <p:nvPicPr>
          <p:cNvPr id="167" name="Picture 166">
            <a:extLst>
              <a:ext uri="{FF2B5EF4-FFF2-40B4-BE49-F238E27FC236}">
                <a16:creationId xmlns:a16="http://schemas.microsoft.com/office/drawing/2014/main" id="{24654D02-D9E3-8B4D-B58F-0C54C7C10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151" y="3098660"/>
            <a:ext cx="228600" cy="228600"/>
          </a:xfrm>
          <a:prstGeom prst="rect">
            <a:avLst/>
          </a:prstGeom>
        </p:spPr>
      </p:pic>
      <p:pic>
        <p:nvPicPr>
          <p:cNvPr id="169" name="Picture 168">
            <a:extLst>
              <a:ext uri="{FF2B5EF4-FFF2-40B4-BE49-F238E27FC236}">
                <a16:creationId xmlns:a16="http://schemas.microsoft.com/office/drawing/2014/main" id="{00B86CE3-4BA2-2F4B-B0A7-8D94CDE079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922" y="3381869"/>
            <a:ext cx="228600" cy="228600"/>
          </a:xfrm>
          <a:prstGeom prst="rect">
            <a:avLst/>
          </a:prstGeom>
        </p:spPr>
      </p:pic>
      <p:pic>
        <p:nvPicPr>
          <p:cNvPr id="170" name="Picture 169">
            <a:extLst>
              <a:ext uri="{FF2B5EF4-FFF2-40B4-BE49-F238E27FC236}">
                <a16:creationId xmlns:a16="http://schemas.microsoft.com/office/drawing/2014/main" id="{23523164-23CB-1C42-8391-5FB1EE0AE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015" y="3684840"/>
            <a:ext cx="228600" cy="228600"/>
          </a:xfrm>
          <a:prstGeom prst="rect">
            <a:avLst/>
          </a:prstGeom>
        </p:spPr>
      </p:pic>
      <p:pic>
        <p:nvPicPr>
          <p:cNvPr id="171" name="Picture 170">
            <a:extLst>
              <a:ext uri="{FF2B5EF4-FFF2-40B4-BE49-F238E27FC236}">
                <a16:creationId xmlns:a16="http://schemas.microsoft.com/office/drawing/2014/main" id="{22814276-F36A-3648-808B-1B9642A62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14" y="3972079"/>
            <a:ext cx="228600" cy="228600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066D2409-A2C1-0F4D-A341-6C8EF47C4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922" y="3098660"/>
            <a:ext cx="228600" cy="228600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F06796AF-21D1-F146-A6A3-1DF2F2AF0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380" y="3098660"/>
            <a:ext cx="228600" cy="228600"/>
          </a:xfrm>
          <a:prstGeom prst="rect">
            <a:avLst/>
          </a:prstGeom>
        </p:spPr>
      </p:pic>
      <p:pic>
        <p:nvPicPr>
          <p:cNvPr id="178" name="Picture 177">
            <a:extLst>
              <a:ext uri="{FF2B5EF4-FFF2-40B4-BE49-F238E27FC236}">
                <a16:creationId xmlns:a16="http://schemas.microsoft.com/office/drawing/2014/main" id="{A29F80C0-E300-174F-94DF-EA4CE99F29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2288" y="3368406"/>
            <a:ext cx="228600" cy="228600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id="{55AB126E-D68C-DC47-BD2D-6B7BF6295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8522" y="4305203"/>
            <a:ext cx="228600" cy="228600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F30CB39A-3F88-5D4D-B430-A75232958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9650" y="4297410"/>
            <a:ext cx="228600" cy="228600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id="{EFEF4439-6725-B14D-8139-6372B5CF2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680" y="3971643"/>
            <a:ext cx="228600" cy="228600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id="{4BC4839F-79CF-BF4B-8348-1F9CEC69E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380" y="3693480"/>
            <a:ext cx="228600" cy="228600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id="{928DCCAD-EB5F-CD40-8320-8793D2A6A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650" y="3710656"/>
            <a:ext cx="228600" cy="228600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id="{F49AAFA4-5FE1-334A-8AB7-51A13969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24" y="3368760"/>
            <a:ext cx="228600" cy="228600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id="{F813396C-79FC-224E-8FE6-79913F7AC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288" y="4313167"/>
            <a:ext cx="228600" cy="228600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id="{4A5AF952-E12E-DD46-91C1-560B12DA5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5607" y="4004033"/>
            <a:ext cx="228600" cy="228600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id="{CA85B489-EEF1-FB40-BCAD-049A591FF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905" y="4305203"/>
            <a:ext cx="228600" cy="228600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id="{8A2C70EC-31A8-ED48-AD6F-C2B4D6662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288" y="3979556"/>
            <a:ext cx="228600" cy="228600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E8C82515-B3FD-B447-ACED-D922139D1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818" y="3381869"/>
            <a:ext cx="228600" cy="228600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FB34F8E6-9A99-9945-A792-1BC56EFFD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1561" y="3693480"/>
            <a:ext cx="228600" cy="228600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86C46967-24C0-3048-9FEF-444D1F10B2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954" y="3105069"/>
            <a:ext cx="228600" cy="22860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903FF693-49DC-7B4E-AE21-278D34C28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954" y="3690677"/>
            <a:ext cx="228600" cy="228600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0E3FCBA0-74D2-2341-875F-5F2FE61EC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954" y="3383795"/>
            <a:ext cx="228600" cy="228600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EE486DAF-0288-604F-B9B2-3EC45D241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9700" y="4303819"/>
            <a:ext cx="228600" cy="228600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354F0C41-D737-6140-B61F-8C4A17C97A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533" y="3997559"/>
            <a:ext cx="228600" cy="228600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26A10040-DA18-A24F-98D8-B7CEFFAAA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589">
            <a:off x="6878484" y="4964080"/>
            <a:ext cx="228600" cy="228600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2CACA42A-CB09-384C-A8CA-E09FBDDDC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43" y="4949928"/>
            <a:ext cx="228600" cy="2286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48E7B9CF-5AC7-0048-822A-C9B2A99C4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1214" y="5233137"/>
            <a:ext cx="228600" cy="228600"/>
          </a:xfrm>
          <a:prstGeom prst="rect">
            <a:avLst/>
          </a:prstGeom>
        </p:spPr>
      </p:pic>
      <p:pic>
        <p:nvPicPr>
          <p:cNvPr id="201" name="Picture 200">
            <a:extLst>
              <a:ext uri="{FF2B5EF4-FFF2-40B4-BE49-F238E27FC236}">
                <a16:creationId xmlns:a16="http://schemas.microsoft.com/office/drawing/2014/main" id="{1AC7712A-5D31-C847-B51F-2C14A00CE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307" y="5536108"/>
            <a:ext cx="228600" cy="228600"/>
          </a:xfrm>
          <a:prstGeom prst="rect">
            <a:avLst/>
          </a:prstGeom>
        </p:spPr>
      </p:pic>
      <p:pic>
        <p:nvPicPr>
          <p:cNvPr id="202" name="Picture 201">
            <a:extLst>
              <a:ext uri="{FF2B5EF4-FFF2-40B4-BE49-F238E27FC236}">
                <a16:creationId xmlns:a16="http://schemas.microsoft.com/office/drawing/2014/main" id="{C4566908-2204-2243-B8F5-6D825108F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306" y="5823347"/>
            <a:ext cx="228600" cy="228600"/>
          </a:xfrm>
          <a:prstGeom prst="rect">
            <a:avLst/>
          </a:prstGeom>
        </p:spPr>
      </p:pic>
      <p:pic>
        <p:nvPicPr>
          <p:cNvPr id="203" name="Picture 202">
            <a:extLst>
              <a:ext uri="{FF2B5EF4-FFF2-40B4-BE49-F238E27FC236}">
                <a16:creationId xmlns:a16="http://schemas.microsoft.com/office/drawing/2014/main" id="{A6F55568-2EE2-4042-9790-6EF4A0D7D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214" y="4949928"/>
            <a:ext cx="228600" cy="228600"/>
          </a:xfrm>
          <a:prstGeom prst="rect">
            <a:avLst/>
          </a:prstGeom>
        </p:spPr>
      </p:pic>
      <p:pic>
        <p:nvPicPr>
          <p:cNvPr id="206" name="Picture 205">
            <a:extLst>
              <a:ext uri="{FF2B5EF4-FFF2-40B4-BE49-F238E27FC236}">
                <a16:creationId xmlns:a16="http://schemas.microsoft.com/office/drawing/2014/main" id="{34F99CBD-2FB1-D444-B3FB-A11D222D4E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814" y="6156471"/>
            <a:ext cx="228600" cy="228600"/>
          </a:xfrm>
          <a:prstGeom prst="rect">
            <a:avLst/>
          </a:prstGeom>
        </p:spPr>
      </p:pic>
      <p:pic>
        <p:nvPicPr>
          <p:cNvPr id="207" name="Picture 206">
            <a:extLst>
              <a:ext uri="{FF2B5EF4-FFF2-40B4-BE49-F238E27FC236}">
                <a16:creationId xmlns:a16="http://schemas.microsoft.com/office/drawing/2014/main" id="{7911ECA9-3BEF-B343-986A-BB641D0FAF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2942" y="6148678"/>
            <a:ext cx="228600" cy="228600"/>
          </a:xfrm>
          <a:prstGeom prst="rect">
            <a:avLst/>
          </a:prstGeom>
        </p:spPr>
      </p:pic>
      <p:pic>
        <p:nvPicPr>
          <p:cNvPr id="208" name="Picture 207">
            <a:extLst>
              <a:ext uri="{FF2B5EF4-FFF2-40B4-BE49-F238E27FC236}">
                <a16:creationId xmlns:a16="http://schemas.microsoft.com/office/drawing/2014/main" id="{98B65A4B-F69A-4048-B3BD-8EFC24BD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80589">
            <a:off x="6878484" y="5832017"/>
            <a:ext cx="228600" cy="228600"/>
          </a:xfrm>
          <a:prstGeom prst="rect">
            <a:avLst/>
          </a:prstGeom>
        </p:spPr>
      </p:pic>
      <p:pic>
        <p:nvPicPr>
          <p:cNvPr id="211" name="Picture 210">
            <a:extLst>
              <a:ext uri="{FF2B5EF4-FFF2-40B4-BE49-F238E27FC236}">
                <a16:creationId xmlns:a16="http://schemas.microsoft.com/office/drawing/2014/main" id="{A0368FAA-D950-B442-93DD-D88E779D1B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16" y="5220028"/>
            <a:ext cx="228600" cy="228600"/>
          </a:xfrm>
          <a:prstGeom prst="rect">
            <a:avLst/>
          </a:prstGeom>
        </p:spPr>
      </p:pic>
      <p:pic>
        <p:nvPicPr>
          <p:cNvPr id="213" name="Picture 212">
            <a:extLst>
              <a:ext uri="{FF2B5EF4-FFF2-40B4-BE49-F238E27FC236}">
                <a16:creationId xmlns:a16="http://schemas.microsoft.com/office/drawing/2014/main" id="{52371AC1-C676-4E45-8720-7C6DC89DA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899" y="5855301"/>
            <a:ext cx="228600" cy="228600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B4B61F15-298F-524B-A54D-397B2B427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80589">
            <a:off x="6895709" y="6165577"/>
            <a:ext cx="228600" cy="228600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:a16="http://schemas.microsoft.com/office/drawing/2014/main" id="{035FA0BE-8B73-204D-B2D3-43B5957E6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0589">
            <a:off x="6872622" y="5242243"/>
            <a:ext cx="228600" cy="228600"/>
          </a:xfrm>
          <a:prstGeom prst="rect">
            <a:avLst/>
          </a:prstGeom>
        </p:spPr>
      </p:pic>
      <p:pic>
        <p:nvPicPr>
          <p:cNvPr id="217" name="Picture 216">
            <a:extLst>
              <a:ext uri="{FF2B5EF4-FFF2-40B4-BE49-F238E27FC236}">
                <a16:creationId xmlns:a16="http://schemas.microsoft.com/office/drawing/2014/main" id="{61617A6F-89F5-C84E-9148-D1BDE021B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0589">
            <a:off x="6862365" y="5553854"/>
            <a:ext cx="228600" cy="228600"/>
          </a:xfrm>
          <a:prstGeom prst="rect">
            <a:avLst/>
          </a:prstGeom>
        </p:spPr>
      </p:pic>
      <p:pic>
        <p:nvPicPr>
          <p:cNvPr id="218" name="Picture 217">
            <a:extLst>
              <a:ext uri="{FF2B5EF4-FFF2-40B4-BE49-F238E27FC236}">
                <a16:creationId xmlns:a16="http://schemas.microsoft.com/office/drawing/2014/main" id="{BACC10EF-F797-674E-B86E-075A7B382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9022" y="4959764"/>
            <a:ext cx="228600" cy="228600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D1EDCE7-CC03-0B4C-8B97-CB97713F8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22" y="5545372"/>
            <a:ext cx="228600" cy="228600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E38E8BDF-F1E7-FE4D-A348-B8D41DC02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022" y="5238490"/>
            <a:ext cx="228600" cy="22860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8A051676-7359-DF44-BF09-195B91424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8631" y="5523728"/>
            <a:ext cx="228600" cy="22860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EE971261-F586-8B43-85EF-619951498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048" y="5834251"/>
            <a:ext cx="228600" cy="228600"/>
          </a:xfrm>
          <a:prstGeom prst="rect">
            <a:avLst/>
          </a:prstGeom>
        </p:spPr>
      </p:pic>
      <p:pic>
        <p:nvPicPr>
          <p:cNvPr id="226" name="Picture 225">
            <a:extLst>
              <a:ext uri="{FF2B5EF4-FFF2-40B4-BE49-F238E27FC236}">
                <a16:creationId xmlns:a16="http://schemas.microsoft.com/office/drawing/2014/main" id="{1C9BDB27-23D6-E140-8DC9-E9615D258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19" y="6166307"/>
            <a:ext cx="228600" cy="228600"/>
          </a:xfrm>
          <a:prstGeom prst="rect">
            <a:avLst/>
          </a:prstGeom>
        </p:spPr>
      </p:pic>
      <p:pic>
        <p:nvPicPr>
          <p:cNvPr id="227" name="Picture 226">
            <a:extLst>
              <a:ext uri="{FF2B5EF4-FFF2-40B4-BE49-F238E27FC236}">
                <a16:creationId xmlns:a16="http://schemas.microsoft.com/office/drawing/2014/main" id="{F8168EB9-C6FC-4A4D-A5F2-FBEB88540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56" y="4959764"/>
            <a:ext cx="228600" cy="228600"/>
          </a:xfrm>
          <a:prstGeom prst="rect">
            <a:avLst/>
          </a:prstGeom>
        </p:spPr>
      </p:pic>
      <p:pic>
        <p:nvPicPr>
          <p:cNvPr id="228" name="Picture 227">
            <a:extLst>
              <a:ext uri="{FF2B5EF4-FFF2-40B4-BE49-F238E27FC236}">
                <a16:creationId xmlns:a16="http://schemas.microsoft.com/office/drawing/2014/main" id="{24247CAF-CE54-104C-B470-537D1F2984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6613" y="5216529"/>
            <a:ext cx="228600" cy="228600"/>
          </a:xfrm>
          <a:prstGeom prst="rect">
            <a:avLst/>
          </a:prstGeom>
        </p:spPr>
      </p:pic>
      <p:pic>
        <p:nvPicPr>
          <p:cNvPr id="229" name="Picture 228">
            <a:extLst>
              <a:ext uri="{FF2B5EF4-FFF2-40B4-BE49-F238E27FC236}">
                <a16:creationId xmlns:a16="http://schemas.microsoft.com/office/drawing/2014/main" id="{627F54DF-1989-014F-85D7-6AE95EE62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613" y="6161290"/>
            <a:ext cx="228600" cy="228600"/>
          </a:xfrm>
          <a:prstGeom prst="rect">
            <a:avLst/>
          </a:prstGeom>
        </p:spPr>
      </p:pic>
      <p:pic>
        <p:nvPicPr>
          <p:cNvPr id="230" name="Picture 229">
            <a:extLst>
              <a:ext uri="{FF2B5EF4-FFF2-40B4-BE49-F238E27FC236}">
                <a16:creationId xmlns:a16="http://schemas.microsoft.com/office/drawing/2014/main" id="{D99AE7A6-359F-8242-A3CB-366050820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613" y="5827679"/>
            <a:ext cx="228600" cy="228600"/>
          </a:xfrm>
          <a:prstGeom prst="rect">
            <a:avLst/>
          </a:prstGeom>
        </p:spPr>
      </p:pic>
      <p:pic>
        <p:nvPicPr>
          <p:cNvPr id="231" name="Picture 230">
            <a:extLst>
              <a:ext uri="{FF2B5EF4-FFF2-40B4-BE49-F238E27FC236}">
                <a16:creationId xmlns:a16="http://schemas.microsoft.com/office/drawing/2014/main" id="{F36DC1BA-C224-2247-9819-C18A3A964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2734" y="5524515"/>
            <a:ext cx="228600" cy="228600"/>
          </a:xfrm>
          <a:prstGeom prst="rect">
            <a:avLst/>
          </a:prstGeom>
        </p:spPr>
      </p:pic>
      <p:sp>
        <p:nvSpPr>
          <p:cNvPr id="239" name="TextBox 238">
            <a:extLst>
              <a:ext uri="{FF2B5EF4-FFF2-40B4-BE49-F238E27FC236}">
                <a16:creationId xmlns:a16="http://schemas.microsoft.com/office/drawing/2014/main" id="{288C6A31-6D87-CA44-A5BD-BD48545418E8}"/>
              </a:ext>
            </a:extLst>
          </p:cNvPr>
          <p:cNvSpPr txBox="1"/>
          <p:nvPr/>
        </p:nvSpPr>
        <p:spPr>
          <a:xfrm>
            <a:off x="1844575" y="5013470"/>
            <a:ext cx="1939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C9487B"/>
                </a:solidFill>
                <a:latin typeface="Delivery Note DEMO" pitchFamily="2" charset="77"/>
              </a:rPr>
              <a:t>Dataset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5B4D4D5-516E-A742-9840-6AD5522567C6}"/>
              </a:ext>
            </a:extLst>
          </p:cNvPr>
          <p:cNvSpPr txBox="1"/>
          <p:nvPr/>
        </p:nvSpPr>
        <p:spPr>
          <a:xfrm>
            <a:off x="8572141" y="1611564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9487B"/>
                </a:solidFill>
                <a:latin typeface="Delivery Note DEMO" pitchFamily="2" charset="77"/>
              </a:rPr>
              <a:t>Sample 1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57062AF-D73F-5749-B713-CF7118D014BB}"/>
              </a:ext>
            </a:extLst>
          </p:cNvPr>
          <p:cNvSpPr txBox="1"/>
          <p:nvPr/>
        </p:nvSpPr>
        <p:spPr>
          <a:xfrm>
            <a:off x="8552982" y="3425894"/>
            <a:ext cx="1938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9487B"/>
                </a:solidFill>
                <a:latin typeface="Delivery Note DEMO" pitchFamily="2" charset="77"/>
              </a:rPr>
              <a:t>Sample</a:t>
            </a:r>
            <a:r>
              <a:rPr lang="en-US" sz="4000" dirty="0">
                <a:solidFill>
                  <a:srgbClr val="C9487B"/>
                </a:solidFill>
                <a:latin typeface="Delivery Note DEMO" pitchFamily="2" charset="77"/>
              </a:rPr>
              <a:t> </a:t>
            </a:r>
            <a:r>
              <a:rPr lang="en-US" sz="3600" dirty="0">
                <a:solidFill>
                  <a:srgbClr val="C9487B"/>
                </a:solidFill>
                <a:latin typeface="Delivery Note DEMO" pitchFamily="2" charset="77"/>
              </a:rPr>
              <a:t>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13EED49-0343-7B40-B229-BBD46110FA01}"/>
              </a:ext>
            </a:extLst>
          </p:cNvPr>
          <p:cNvSpPr txBox="1"/>
          <p:nvPr/>
        </p:nvSpPr>
        <p:spPr>
          <a:xfrm>
            <a:off x="8633902" y="5284085"/>
            <a:ext cx="1901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9487B"/>
                </a:solidFill>
                <a:latin typeface="Delivery Note DEMO" pitchFamily="2" charset="77"/>
              </a:rPr>
              <a:t>Sample 3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C0BC960-817D-4B45-A58F-F81E558F2981}"/>
              </a:ext>
            </a:extLst>
          </p:cNvPr>
          <p:cNvCxnSpPr>
            <a:cxnSpLocks/>
          </p:cNvCxnSpPr>
          <p:nvPr/>
        </p:nvCxnSpPr>
        <p:spPr>
          <a:xfrm>
            <a:off x="4665611" y="2024162"/>
            <a:ext cx="22503" cy="367619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1ED07EC6-97F8-034F-9A32-B9B3FCBA42C0}"/>
              </a:ext>
            </a:extLst>
          </p:cNvPr>
          <p:cNvCxnSpPr>
            <a:cxnSpLocks/>
            <a:endCxn id="233" idx="1"/>
          </p:cNvCxnSpPr>
          <p:nvPr/>
        </p:nvCxnSpPr>
        <p:spPr>
          <a:xfrm>
            <a:off x="4688114" y="3844729"/>
            <a:ext cx="133141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DD35E5EC-9AA0-374F-A1F1-103AD41E3DAB}"/>
              </a:ext>
            </a:extLst>
          </p:cNvPr>
          <p:cNvCxnSpPr>
            <a:cxnSpLocks/>
          </p:cNvCxnSpPr>
          <p:nvPr/>
        </p:nvCxnSpPr>
        <p:spPr>
          <a:xfrm>
            <a:off x="4683903" y="2040329"/>
            <a:ext cx="133141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1DE32D0-32E2-8644-8EA7-E55EC21CFABA}"/>
              </a:ext>
            </a:extLst>
          </p:cNvPr>
          <p:cNvCxnSpPr>
            <a:cxnSpLocks/>
          </p:cNvCxnSpPr>
          <p:nvPr/>
        </p:nvCxnSpPr>
        <p:spPr>
          <a:xfrm>
            <a:off x="4676862" y="5695887"/>
            <a:ext cx="1331414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C7C82F1-0783-BF4B-AE6E-206292EF1E9C}"/>
              </a:ext>
            </a:extLst>
          </p:cNvPr>
          <p:cNvCxnSpPr>
            <a:cxnSpLocks/>
          </p:cNvCxnSpPr>
          <p:nvPr/>
        </p:nvCxnSpPr>
        <p:spPr>
          <a:xfrm>
            <a:off x="3793897" y="3837282"/>
            <a:ext cx="871714" cy="64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9D34FAD-D37A-8540-9DCE-65D945C7BB51}"/>
              </a:ext>
            </a:extLst>
          </p:cNvPr>
          <p:cNvSpPr txBox="1"/>
          <p:nvPr/>
        </p:nvSpPr>
        <p:spPr>
          <a:xfrm rot="16200000">
            <a:off x="2697163" y="3631136"/>
            <a:ext cx="35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Delivery Note DEMO" pitchFamily="2" charset="77"/>
              </a:rPr>
              <a:t>Sample  with  replacement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DE98FA8-9292-C746-BA2A-CACDC43E749F}"/>
              </a:ext>
            </a:extLst>
          </p:cNvPr>
          <p:cNvSpPr txBox="1"/>
          <p:nvPr/>
        </p:nvSpPr>
        <p:spPr>
          <a:xfrm>
            <a:off x="2338430" y="2230617"/>
            <a:ext cx="8710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Delivery Note DEMO" pitchFamily="2" charset="77"/>
              </a:rPr>
              <a:t>Size N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25B1890-6D47-A44E-9C5A-BA00C7DF4B20}"/>
              </a:ext>
            </a:extLst>
          </p:cNvPr>
          <p:cNvSpPr txBox="1"/>
          <p:nvPr/>
        </p:nvSpPr>
        <p:spPr>
          <a:xfrm>
            <a:off x="8814352" y="2216327"/>
            <a:ext cx="94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Delivery Note DEMO" pitchFamily="2" charset="77"/>
              </a:rPr>
              <a:t>Size N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07F4BD7E-A913-6945-AF6F-843A95B4DB84}"/>
              </a:ext>
            </a:extLst>
          </p:cNvPr>
          <p:cNvSpPr txBox="1"/>
          <p:nvPr/>
        </p:nvSpPr>
        <p:spPr>
          <a:xfrm>
            <a:off x="8816693" y="4046030"/>
            <a:ext cx="96603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Delivery Note DEMO" pitchFamily="2" charset="77"/>
              </a:rPr>
              <a:t>Size</a:t>
            </a:r>
            <a:r>
              <a:rPr lang="en-US" sz="3000" b="1" dirty="0">
                <a:latin typeface="Delivery Note DEMO" pitchFamily="2" charset="77"/>
              </a:rPr>
              <a:t> </a:t>
            </a:r>
            <a:r>
              <a:rPr lang="en-US" sz="2400" b="1" dirty="0">
                <a:latin typeface="Delivery Note DEMO" pitchFamily="2" charset="77"/>
              </a:rPr>
              <a:t>N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B571EB61-FB73-2448-86C9-D30A6664F847}"/>
              </a:ext>
            </a:extLst>
          </p:cNvPr>
          <p:cNvSpPr txBox="1"/>
          <p:nvPr/>
        </p:nvSpPr>
        <p:spPr>
          <a:xfrm>
            <a:off x="8869898" y="5937647"/>
            <a:ext cx="94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Delivery Note DEMO" pitchFamily="2" charset="77"/>
              </a:rPr>
              <a:t>Size N</a:t>
            </a:r>
          </a:p>
        </p:txBody>
      </p:sp>
    </p:spTree>
    <p:extLst>
      <p:ext uri="{BB962C8B-B14F-4D97-AF65-F5344CB8AC3E}">
        <p14:creationId xmlns:p14="http://schemas.microsoft.com/office/powerpoint/2010/main" val="2694179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Bootstrapping for Estimating Sampling Error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20715" y="1990003"/>
                <a:ext cx="10327008" cy="1341921"/>
              </a:xfrm>
              <a:solidFill>
                <a:schemeClr val="bg1">
                  <a:lumMod val="85000"/>
                </a:schemeClr>
              </a:solidFill>
            </p:spPr>
            <p:txBody>
              <a:bodyPr/>
              <a:lstStyle/>
              <a:p>
                <a:pPr algn="just"/>
                <a:r>
                  <a:rPr lang="en-US" dirty="0"/>
                  <a:t>Bootstrapping is the practice of estimating properties of an estimator by measuring those properties by, for example, sampling from the observed data.</a:t>
                </a:r>
              </a:p>
              <a:p>
                <a:pPr algn="just"/>
                <a:endParaRPr lang="en-US" dirty="0"/>
              </a:p>
              <a:p>
                <a:pPr algn="just"/>
                <a:r>
                  <a:rPr lang="en-US" dirty="0"/>
                  <a:t>For example, we can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/>
                  <a:t>multiple times by randomly sampling from our data set. We then use the variance of our multiple estimates to approximate the true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715" y="1990003"/>
                <a:ext cx="10327008" cy="1341921"/>
              </a:xfrm>
              <a:blipFill rotWithShape="0">
                <a:blip r:embed="rId3"/>
                <a:stretch>
                  <a:fillRect l="-1240" t="-4525" r="-1181" b="-189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820715" y="1507403"/>
            <a:ext cx="10327008" cy="482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Definition</a:t>
            </a:r>
          </a:p>
        </p:txBody>
      </p:sp>
    </p:spTree>
    <p:extLst>
      <p:ext uri="{BB962C8B-B14F-4D97-AF65-F5344CB8AC3E}">
        <p14:creationId xmlns:p14="http://schemas.microsoft.com/office/powerpoint/2010/main" val="2133781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4B667E-B15B-AB4F-A647-30D789AE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833A1-46C9-FB45-812F-A8AC7B5136EB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3528BF7-A816-2545-9587-071EC0699DF9}"/>
              </a:ext>
            </a:extLst>
          </p:cNvPr>
          <p:cNvSpPr txBox="1">
            <a:spLocks/>
          </p:cNvSpPr>
          <p:nvPr/>
        </p:nvSpPr>
        <p:spPr>
          <a:xfrm>
            <a:off x="335800" y="259250"/>
            <a:ext cx="2949976" cy="767276"/>
          </a:xfrm>
          <a:prstGeom prst="rect">
            <a:avLst/>
          </a:prstGeom>
        </p:spPr>
        <p:txBody>
          <a:bodyPr/>
          <a:lstStyle>
            <a:lvl1pPr algn="ctr" defTabSz="457182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Karla"/>
                <a:ea typeface="+mj-ea"/>
                <a:cs typeface="Karla"/>
              </a:defRPr>
            </a:lvl1pPr>
          </a:lstStyle>
          <a:p>
            <a:r>
              <a:rPr lang="en-US" dirty="0"/>
              <a:t>Bootstrap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3FFF9C-7D90-0344-8EE7-6E4E0A700FF3}"/>
              </a:ext>
            </a:extLst>
          </p:cNvPr>
          <p:cNvSpPr txBox="1">
            <a:spLocks/>
          </p:cNvSpPr>
          <p:nvPr/>
        </p:nvSpPr>
        <p:spPr>
          <a:xfrm>
            <a:off x="12691757" y="5700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119AF58-53B5-514D-93FA-F34659CCF6FE}"/>
              </a:ext>
            </a:extLst>
          </p:cNvPr>
          <p:cNvSpPr txBox="1">
            <a:spLocks/>
          </p:cNvSpPr>
          <p:nvPr/>
        </p:nvSpPr>
        <p:spPr>
          <a:xfrm>
            <a:off x="12557292" y="75717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F2833EB9-4063-4D4C-B7A4-2C6E7FFAE052}"/>
              </a:ext>
            </a:extLst>
          </p:cNvPr>
          <p:cNvSpPr txBox="1">
            <a:spLocks/>
          </p:cNvSpPr>
          <p:nvPr/>
        </p:nvSpPr>
        <p:spPr>
          <a:xfrm>
            <a:off x="12594449" y="944733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418A59-46AE-564D-B5ED-85B30FBB2EF2}"/>
              </a:ext>
            </a:extLst>
          </p:cNvPr>
          <p:cNvGrpSpPr/>
          <p:nvPr/>
        </p:nvGrpSpPr>
        <p:grpSpPr>
          <a:xfrm>
            <a:off x="256268" y="1860455"/>
            <a:ext cx="4890165" cy="4205025"/>
            <a:chOff x="1832135" y="1183837"/>
            <a:chExt cx="6184635" cy="5318131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7A6AAEE3-3266-314F-ABA5-F275BA23DDC8}"/>
                </a:ext>
              </a:extLst>
            </p:cNvPr>
            <p:cNvSpPr/>
            <p:nvPr/>
          </p:nvSpPr>
          <p:spPr>
            <a:xfrm>
              <a:off x="6019528" y="4855420"/>
              <a:ext cx="1997242" cy="164654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C9487B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0160D36-B225-8C40-AC79-93B60644B41C}"/>
                </a:ext>
              </a:extLst>
            </p:cNvPr>
            <p:cNvGrpSpPr/>
            <p:nvPr/>
          </p:nvGrpSpPr>
          <p:grpSpPr>
            <a:xfrm>
              <a:off x="1832135" y="1183837"/>
              <a:ext cx="6184635" cy="5211070"/>
              <a:chOff x="1832135" y="1183837"/>
              <a:chExt cx="6184635" cy="5211070"/>
            </a:xfrm>
          </p:grpSpPr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B10E58AB-60EA-4F48-A0CE-CC110A5029EB}"/>
                  </a:ext>
                </a:extLst>
              </p:cNvPr>
              <p:cNvSpPr/>
              <p:nvPr/>
            </p:nvSpPr>
            <p:spPr>
              <a:xfrm>
                <a:off x="6019528" y="3021455"/>
                <a:ext cx="1997242" cy="164654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9487B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1FDA44EE-9A35-904F-95F9-0AC3CDF035D2}"/>
                  </a:ext>
                </a:extLst>
              </p:cNvPr>
              <p:cNvSpPr/>
              <p:nvPr/>
            </p:nvSpPr>
            <p:spPr>
              <a:xfrm>
                <a:off x="6015317" y="1183837"/>
                <a:ext cx="1997242" cy="1646548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C9487B"/>
                </a:solidFill>
                <a:prstDash val="sys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6246133-354D-044A-835F-0889B97EBF1C}"/>
                  </a:ext>
                </a:extLst>
              </p:cNvPr>
              <p:cNvSpPr/>
              <p:nvPr/>
            </p:nvSpPr>
            <p:spPr>
              <a:xfrm>
                <a:off x="1832135" y="2818929"/>
                <a:ext cx="1997242" cy="2012054"/>
              </a:xfrm>
              <a:custGeom>
                <a:avLst/>
                <a:gdLst>
                  <a:gd name="connsiteX0" fmla="*/ 0 w 1997242"/>
                  <a:gd name="connsiteY0" fmla="*/ 1006027 h 2012054"/>
                  <a:gd name="connsiteX1" fmla="*/ 998621 w 1997242"/>
                  <a:gd name="connsiteY1" fmla="*/ 0 h 2012054"/>
                  <a:gd name="connsiteX2" fmla="*/ 1997242 w 1997242"/>
                  <a:gd name="connsiteY2" fmla="*/ 1006027 h 2012054"/>
                  <a:gd name="connsiteX3" fmla="*/ 998621 w 1997242"/>
                  <a:gd name="connsiteY3" fmla="*/ 2012054 h 2012054"/>
                  <a:gd name="connsiteX4" fmla="*/ 0 w 1997242"/>
                  <a:gd name="connsiteY4" fmla="*/ 1006027 h 2012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7242" h="2012054" fill="none" extrusionOk="0">
                    <a:moveTo>
                      <a:pt x="0" y="1006027"/>
                    </a:moveTo>
                    <a:cubicBezTo>
                      <a:pt x="80268" y="459936"/>
                      <a:pt x="450891" y="-7807"/>
                      <a:pt x="998621" y="0"/>
                    </a:cubicBezTo>
                    <a:cubicBezTo>
                      <a:pt x="1451794" y="-15061"/>
                      <a:pt x="1933952" y="510001"/>
                      <a:pt x="1997242" y="1006027"/>
                    </a:cubicBezTo>
                    <a:cubicBezTo>
                      <a:pt x="1987770" y="1471309"/>
                      <a:pt x="1507775" y="2070935"/>
                      <a:pt x="998621" y="2012054"/>
                    </a:cubicBezTo>
                    <a:cubicBezTo>
                      <a:pt x="539323" y="2063685"/>
                      <a:pt x="38814" y="1570972"/>
                      <a:pt x="0" y="1006027"/>
                    </a:cubicBezTo>
                    <a:close/>
                  </a:path>
                  <a:path w="1997242" h="2012054" stroke="0" extrusionOk="0">
                    <a:moveTo>
                      <a:pt x="0" y="1006027"/>
                    </a:moveTo>
                    <a:cubicBezTo>
                      <a:pt x="-45758" y="422189"/>
                      <a:pt x="364666" y="30938"/>
                      <a:pt x="998621" y="0"/>
                    </a:cubicBezTo>
                    <a:cubicBezTo>
                      <a:pt x="1559284" y="1924"/>
                      <a:pt x="1977888" y="451029"/>
                      <a:pt x="1997242" y="1006027"/>
                    </a:cubicBezTo>
                    <a:cubicBezTo>
                      <a:pt x="1946269" y="1611418"/>
                      <a:pt x="1543265" y="2050078"/>
                      <a:pt x="998621" y="2012054"/>
                    </a:cubicBezTo>
                    <a:cubicBezTo>
                      <a:pt x="408607" y="1990995"/>
                      <a:pt x="90701" y="1604978"/>
                      <a:pt x="0" y="1006027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rgbClr val="C9487B"/>
                </a:solidFill>
                <a:prstDash val="sysDash"/>
                <a:extLst>
                  <a:ext uri="{C807C97D-BFC1-408E-A445-0C87EB9F89A2}">
                    <ask:lineSketchStyleProps xmlns:ask="http://schemas.microsoft.com/office/drawing/2018/sketchyshapes" sd="1219033472">
                      <a:prstGeom prst="ellipse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rgbClr val="C9487B"/>
                  </a:solidFill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5882F9-CCE2-9345-B570-64758DC8F3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37100" y="3048402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7E15FF0-B211-AE4B-BF21-1922210094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08453" y="4146753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7B78DE44-D403-D144-B4FF-AE954F1ACB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9772" y="3571683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BA782368-A900-F845-86FE-2C981B0C1F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71062" y="3858579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D5DE52B-D223-3D49-8495-733309A47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6994" y="4032453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ED20EC8C-8CEA-A34C-8C26-A780252ED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09438" y="3177737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4A57CEC-7FEF-FE4C-BABB-D1D06A444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0311" y="3933194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39AE9E3-B1DD-904F-9189-7B9B7C548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8099" y="4421852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8C8F07F0-B8D2-DE41-99AD-03EBCCD830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0087" y="2992971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36D3209-EF36-E54B-BAAF-EF40525F92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7317" y="4126755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8E58825-0D90-044A-AA9B-89FB3E4C7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42604" y="3803853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84E37087-F6EB-1F4E-96D0-4AEC13B071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4368" y="3599876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05C8D92C-B027-2A4D-A0B2-7770D5FA89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109" y="3837282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7C6C9299-4574-B84A-9DBB-20CA2851C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6762" y="4189655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59A061DC-3685-5C4F-91DB-17AB2F8462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6904" y="4315760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4537228-A95F-EE4F-84AC-E18D9FEE0A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4373" y="3268614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DF09167-71B0-8D4B-884F-DB10256FC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2039" y="3611266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194E368-7F20-A54A-A1DF-904F367E35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173" y="3283190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63B3D2C3-3137-EA4E-BD0F-91C9DA61E9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9473" y="3912830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FE8D25C-6798-4641-82FA-71C73AC0E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5390" y="3604350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F04D70B-DA82-6F4D-BD24-98BE67EEF3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42001" y="3068569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E8383E64-F407-4949-A648-7838841136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98687" y="3334882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BCDA98A9-B846-DB45-A964-465915214E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977315" y="4209424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5527E2F0-8BA5-0140-ADC7-ED71BCAD6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306229" y="3520637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2A9BA18-7250-D540-9E88-C4FA24AD9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77315" y="3322308"/>
                <a:ext cx="259200" cy="259200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3B2A16A9-8422-064D-B57D-FE5BA3564F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8264" y="13293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472C3E10-E822-924A-9F5E-D5F981CDD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51735" y="13242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0ED3D6A2-3041-F24E-AE34-BBDF017BD4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65277" y="13242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CBEC32D-F4F1-D34D-AA97-D7F98A87EF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0234" y="159650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F44F10ED-EABF-8148-82F7-7CD3AA396C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23599" y="191043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B96DC09-DCC9-5946-998C-88F8927EFE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32598" y="219767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14A8B5F6-764B-6D49-A051-460766F559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65277" y="1909862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AD9151D4-0B04-E64F-946A-34FD775154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58506" y="13242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5B948C19-656A-A240-AD5C-B172660BF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65277" y="16029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22D96B80-FA81-D54D-886E-97D6ACF1C4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44964" y="13242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0B253D7-E683-2049-972F-4DDB591D87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0647" y="188104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646FE7BF-F7A7-9B49-AC8F-DEDBB0E8B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30647" y="159129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29B0E66A-9618-CE46-AFBE-5A57066EB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42872" y="159400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5D81EADC-49BB-3049-AE2E-87932A42AF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19106" y="253079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C737AD9B-1A2A-464E-A306-8A1C567822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20234" y="252300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B3B4109E-6362-4E49-BB3F-32D531225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7023" y="252300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A69D3703-412A-604E-8278-77806ABA58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8856" y="221674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B7A1E98F-7386-A341-9D6D-ACBCA1976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8264" y="219723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3FE63C5A-A9DD-DC4B-98D6-AF8AAC3F4C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42872" y="187154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654AD9F-6C1C-ED43-A1F7-46FBD822D1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20234" y="193625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0C49145-B5E4-CB42-B053-D711B2BCC2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73808" y="15943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052421F-D82D-6443-8D7F-A02D6CF81E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42872" y="253876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19C9AE3F-8FD1-4D41-9945-E9542035DC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6191" y="222962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14E7C28D-F912-DA41-B347-3954598C40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95489" y="253079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C0E2BA4B-8AC7-D64B-BFDC-A21F3D3A11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42872" y="220515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04BCACD-C1B7-E34C-B3AA-A16D16EEA0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7680" y="310370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1A693A60-29F8-3247-935B-5B3A2049E8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1151" y="309866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EC1768E2-1EF6-5C41-9B91-C980A13520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77922" y="338186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97E611DE-89D7-AE42-B995-BF3BDCA542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43015" y="368484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54659058-6048-4044-A8D3-01FE14D26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2014" y="397207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F57E3182-1B94-294B-A433-70968283D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7922" y="309866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B90C101F-7784-D74C-A75E-F581FA5F7C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4380" y="309866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3A15A6C5-9C3A-FC4B-B78A-BAAC6F4D18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2288" y="336840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757FEF1A-2DF6-2040-B680-EE0F47399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38522" y="430520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92F7682F-E552-5E4B-9F56-FD0062643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9650" y="429741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52CEF186-EC8A-AA47-8410-32BEBB917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97680" y="397164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AD6D26D6-D935-FF4A-A032-B7A528429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6380" y="36934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49133012-EA1A-B249-821F-1551C8DF7D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439650" y="371065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D4002B6-AEC4-964E-8219-0861E47359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3224" y="336876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4FF0F59A-5923-F947-AEE4-1BFE38B6C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62288" y="431316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FAD832DD-B5C0-0441-9B4D-41080B57E0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5607" y="400403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A4EF1A74-CF92-DB49-A2E1-AC33B7573C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4905" y="430520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6E4B4F09-FDB9-A341-A68B-02394EB57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62288" y="3979556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60CD5329-B151-2C4A-A268-26AAB1BAF2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1818" y="338186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40AA1A6E-6960-7849-9023-962DF9E60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1561" y="36934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B9BBAC34-C41F-4148-82FB-3F6DA5428F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7954" y="310506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E011588A-3B27-614E-A647-136DBBA5DD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7954" y="369067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3CBE43EA-5E81-CF47-98B4-130E287E47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7954" y="3383795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07615E31-42B1-2146-AA04-E16285EFA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700" y="430381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69184687-E0EF-E142-9620-CF167B2842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1533" y="399755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3FA37AE8-209C-9244-9B11-42C1D40562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80589">
                <a:off x="6878484" y="496408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2467ABC9-9E39-D44B-9F91-D4EFFB6ADF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84443" y="494992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C7FCF0BE-F6AD-6A42-B21D-413AFE7CF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1214" y="523313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92263780-998E-BF49-826B-9649CBE56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56307" y="553610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669A740C-26E9-7943-A6BB-DD447ED164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165306" y="582334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9312489E-15DC-6540-9E4F-8222788E5A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1214" y="494992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53D00619-5E3C-144F-8BA3-2765DB9C8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1814" y="615647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2E982AA9-147F-A546-AE24-A59CE1258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52942" y="614867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FF7F0339-7483-BF47-8FD5-5FD846D63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280589">
                <a:off x="6878484" y="583201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F0A8409B-09A3-CC4C-8A0E-743021D99F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06516" y="522002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0BE3D915-0E00-BE43-A27E-B118DAC86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8899" y="585530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0" name="Picture 99">
                <a:extLst>
                  <a:ext uri="{FF2B5EF4-FFF2-40B4-BE49-F238E27FC236}">
                    <a16:creationId xmlns:a16="http://schemas.microsoft.com/office/drawing/2014/main" id="{E0CCBA20-0EF7-5040-988B-5DC04EEFB6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280589">
                <a:off x="6895709" y="616557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1" name="Picture 100">
                <a:extLst>
                  <a:ext uri="{FF2B5EF4-FFF2-40B4-BE49-F238E27FC236}">
                    <a16:creationId xmlns:a16="http://schemas.microsoft.com/office/drawing/2014/main" id="{40903AD9-D32C-C142-9516-95247A531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80589">
                <a:off x="6872622" y="5242243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F43A4EE5-5421-484E-A521-625907BA47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280589">
                <a:off x="6862365" y="555385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7CD17711-7EB1-EF4E-BD70-676D858945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79022" y="495976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4DB5BA9D-D76D-9440-9F31-D8A49D770C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9022" y="5545372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A74BEB2F-EB46-5F40-B97C-D12A43ED0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9022" y="523849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6" name="Picture 105">
                <a:extLst>
                  <a:ext uri="{FF2B5EF4-FFF2-40B4-BE49-F238E27FC236}">
                    <a16:creationId xmlns:a16="http://schemas.microsoft.com/office/drawing/2014/main" id="{9EF8AEA6-EF05-984F-9693-40B86DC7E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8631" y="5523728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2AF95AED-A183-DC41-8F3C-D1B9F5F164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72048" y="5834251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B296914E-D276-3946-ACF0-05B4BAEBC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561519" y="6166307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C5B7C96B-2356-5646-8CEF-D97B1B8814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59956" y="4959764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25453FFF-05B2-E641-85E5-957E33F59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56613" y="521652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AB7E6725-3460-4D4C-8B3E-35C8A5FB9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56613" y="6161290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2D68FF09-9974-3542-B3F3-795972D857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56613" y="5827679"/>
                <a:ext cx="228600" cy="228600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EF13C462-8D50-FF4A-8C5B-C65EAA15B0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62734" y="5524515"/>
                <a:ext cx="228600" cy="228600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5AD29EC2-5401-CE4E-948D-727BDA9E9E47}"/>
                  </a:ext>
                </a:extLst>
              </p:cNvPr>
              <p:cNvSpPr txBox="1"/>
              <p:nvPr/>
            </p:nvSpPr>
            <p:spPr>
              <a:xfrm>
                <a:off x="1844575" y="5013470"/>
                <a:ext cx="1847630" cy="739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C9487B"/>
                    </a:solidFill>
                    <a:latin typeface="Delivery Note DEMO" pitchFamily="2" charset="77"/>
                  </a:rPr>
                  <a:t>Dataset</a:t>
                </a:r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1E311CB-40BD-EE43-A2DD-8C809F79C0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5611" y="2024162"/>
                <a:ext cx="22503" cy="367619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1BAFEB6B-D9D6-7540-9F23-F5D21635ED77}"/>
                  </a:ext>
                </a:extLst>
              </p:cNvPr>
              <p:cNvCxnSpPr>
                <a:cxnSpLocks/>
                <a:endCxn id="11" idx="1"/>
              </p:cNvCxnSpPr>
              <p:nvPr/>
            </p:nvCxnSpPr>
            <p:spPr>
              <a:xfrm>
                <a:off x="4688114" y="3844729"/>
                <a:ext cx="13314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C9E409BA-8308-3D42-9DC2-1977954F4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83903" y="2040329"/>
                <a:ext cx="13314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C8A7C28E-8905-C043-B83B-E511E4E18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862" y="5695887"/>
                <a:ext cx="1331414" cy="0"/>
              </a:xfrm>
              <a:prstGeom prst="line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BB93918-9066-4F40-A8B2-DDB676CAB6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3897" y="3837282"/>
                <a:ext cx="871714" cy="644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0E3E25AB-7E88-3049-BF3C-9199C0F79632}"/>
                  </a:ext>
                </a:extLst>
              </p:cNvPr>
              <p:cNvSpPr txBox="1"/>
              <p:nvPr/>
            </p:nvSpPr>
            <p:spPr>
              <a:xfrm rot="16200000">
                <a:off x="2803472" y="3838770"/>
                <a:ext cx="3304180" cy="4451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Delivery Note DEMO" pitchFamily="2" charset="77"/>
                  </a:rPr>
                  <a:t>Sample  with  replacement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975EEB5F-5AA0-9B4D-A31B-769377B2434A}"/>
                  </a:ext>
                </a:extLst>
              </p:cNvPr>
              <p:cNvSpPr txBox="1"/>
              <p:nvPr/>
            </p:nvSpPr>
            <p:spPr>
              <a:xfrm>
                <a:off x="2019408" y="2257203"/>
                <a:ext cx="1200391" cy="582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latin typeface="Delivery Note DEMO" pitchFamily="2" charset="77"/>
                  </a:rPr>
                  <a:t>Size N</a:t>
                </a:r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924EB8C9-2255-3E4A-80A4-7A299B0B6F34}"/>
              </a:ext>
            </a:extLst>
          </p:cNvPr>
          <p:cNvGrpSpPr/>
          <p:nvPr/>
        </p:nvGrpSpPr>
        <p:grpSpPr>
          <a:xfrm>
            <a:off x="5271010" y="1997089"/>
            <a:ext cx="760021" cy="3470976"/>
            <a:chOff x="5807034" y="1860455"/>
            <a:chExt cx="760021" cy="3470976"/>
          </a:xfrm>
        </p:grpSpPr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BE66DE42-295C-7C45-858B-42189623C138}"/>
                </a:ext>
              </a:extLst>
            </p:cNvPr>
            <p:cNvCxnSpPr/>
            <p:nvPr/>
          </p:nvCxnSpPr>
          <p:spPr>
            <a:xfrm>
              <a:off x="5807034" y="2236421"/>
              <a:ext cx="7481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3FE6CBC5-53F2-204F-9460-3583EA598E9F}"/>
                </a:ext>
              </a:extLst>
            </p:cNvPr>
            <p:cNvCxnSpPr/>
            <p:nvPr/>
          </p:nvCxnSpPr>
          <p:spPr>
            <a:xfrm>
              <a:off x="5818909" y="3833275"/>
              <a:ext cx="7481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B1AACE17-4BE7-C64B-9196-1E75355CCEC7}"/>
                </a:ext>
              </a:extLst>
            </p:cNvPr>
            <p:cNvCxnSpPr/>
            <p:nvPr/>
          </p:nvCxnSpPr>
          <p:spPr>
            <a:xfrm>
              <a:off x="5818909" y="5331431"/>
              <a:ext cx="748146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20610E4A-834E-9143-BF0F-6DBBD0D15E92}"/>
                </a:ext>
              </a:extLst>
            </p:cNvPr>
            <p:cNvSpPr txBox="1"/>
            <p:nvPr/>
          </p:nvSpPr>
          <p:spPr>
            <a:xfrm>
              <a:off x="5818909" y="1860455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44415249-2DEB-934D-AC86-5A8EC2A8E4A6}"/>
                </a:ext>
              </a:extLst>
            </p:cNvPr>
            <p:cNvSpPr txBox="1"/>
            <p:nvPr/>
          </p:nvSpPr>
          <p:spPr>
            <a:xfrm>
              <a:off x="5833051" y="3402213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7730E6-6E77-0C4E-B4BE-DA013FA3F83F}"/>
                </a:ext>
              </a:extLst>
            </p:cNvPr>
            <p:cNvSpPr txBox="1"/>
            <p:nvPr/>
          </p:nvSpPr>
          <p:spPr>
            <a:xfrm>
              <a:off x="5853224" y="4907601"/>
              <a:ext cx="622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train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8B26E68E-3EE5-F843-8987-FBEF36169EDE}"/>
              </a:ext>
            </a:extLst>
          </p:cNvPr>
          <p:cNvSpPr txBox="1"/>
          <p:nvPr/>
        </p:nvSpPr>
        <p:spPr>
          <a:xfrm>
            <a:off x="6097996" y="2191391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 1: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88469F28-EC90-844F-803C-696FC55905A0}"/>
              </a:ext>
            </a:extLst>
          </p:cNvPr>
          <p:cNvSpPr txBox="1"/>
          <p:nvPr/>
        </p:nvSpPr>
        <p:spPr>
          <a:xfrm>
            <a:off x="6085214" y="3802375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 2: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BBFED6A-2939-D640-ACF8-968DF41D909C}"/>
              </a:ext>
            </a:extLst>
          </p:cNvPr>
          <p:cNvSpPr txBox="1"/>
          <p:nvPr/>
        </p:nvSpPr>
        <p:spPr>
          <a:xfrm>
            <a:off x="6060778" y="530191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Model s: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FFE0C10-73BF-224D-8835-01198DC9FDA0}"/>
                  </a:ext>
                </a:extLst>
              </p:cNvPr>
              <p:cNvSpPr txBox="1"/>
              <p:nvPr/>
            </p:nvSpPr>
            <p:spPr>
              <a:xfrm>
                <a:off x="7087813" y="2153705"/>
                <a:ext cx="1865126" cy="386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FFE0C10-73BF-224D-8835-01198DC9F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813" y="2153705"/>
                <a:ext cx="1865126" cy="386581"/>
              </a:xfrm>
              <a:prstGeom prst="rect">
                <a:avLst/>
              </a:prstGeom>
              <a:blipFill>
                <a:blip r:embed="rId7"/>
                <a:stretch>
                  <a:fillRect l="-4762" t="-3226" b="-19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10DEC2E-E1BB-8A44-932D-F4830F7F6D8E}"/>
                  </a:ext>
                </a:extLst>
              </p:cNvPr>
              <p:cNvSpPr txBox="1"/>
              <p:nvPr/>
            </p:nvSpPr>
            <p:spPr>
              <a:xfrm>
                <a:off x="7095310" y="3758920"/>
                <a:ext cx="1865126" cy="386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10DEC2E-E1BB-8A44-932D-F4830F7F6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10" y="3758920"/>
                <a:ext cx="1865126" cy="386581"/>
              </a:xfrm>
              <a:prstGeom prst="rect">
                <a:avLst/>
              </a:prstGeom>
              <a:blipFill>
                <a:blip r:embed="rId8"/>
                <a:stretch>
                  <a:fillRect l="-4082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8762133-568A-E844-B1B0-71D3837E956E}"/>
                  </a:ext>
                </a:extLst>
              </p:cNvPr>
              <p:cNvSpPr txBox="1"/>
              <p:nvPr/>
            </p:nvSpPr>
            <p:spPr>
              <a:xfrm>
                <a:off x="7095310" y="5274916"/>
                <a:ext cx="1837554" cy="386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C8762133-568A-E844-B1B0-71D3837E9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10" y="5274916"/>
                <a:ext cx="1837554" cy="386581"/>
              </a:xfrm>
              <a:prstGeom prst="rect">
                <a:avLst/>
              </a:prstGeom>
              <a:blipFill>
                <a:blip r:embed="rId9"/>
                <a:stretch>
                  <a:fillRect l="-4138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Right Brace 134">
            <a:extLst>
              <a:ext uri="{FF2B5EF4-FFF2-40B4-BE49-F238E27FC236}">
                <a16:creationId xmlns:a16="http://schemas.microsoft.com/office/drawing/2014/main" id="{34CEC09D-BB7C-0C40-912D-1D49375FD01C}"/>
              </a:ext>
            </a:extLst>
          </p:cNvPr>
          <p:cNvSpPr/>
          <p:nvPr/>
        </p:nvSpPr>
        <p:spPr>
          <a:xfrm>
            <a:off x="8987341" y="2247114"/>
            <a:ext cx="488367" cy="347985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AC785A6-0C9C-0441-8C6A-C1286AB99FA7}"/>
                  </a:ext>
                </a:extLst>
              </p:cNvPr>
              <p:cNvSpPr txBox="1"/>
              <p:nvPr/>
            </p:nvSpPr>
            <p:spPr>
              <a:xfrm>
                <a:off x="9913430" y="2717670"/>
                <a:ext cx="1702389" cy="8402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AC785A6-0C9C-0441-8C6A-C1286AB9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30" y="2717670"/>
                <a:ext cx="1702389" cy="840295"/>
              </a:xfrm>
              <a:prstGeom prst="rect">
                <a:avLst/>
              </a:prstGeom>
              <a:blipFill>
                <a:blip r:embed="rId10"/>
                <a:stretch>
                  <a:fillRect l="-4478" t="-122727" r="-9701" b="-1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5427C-0808-8D48-94C3-82523A53398F}"/>
                  </a:ext>
                </a:extLst>
              </p:cNvPr>
              <p:cNvSpPr txBox="1"/>
              <p:nvPr/>
            </p:nvSpPr>
            <p:spPr>
              <a:xfrm>
                <a:off x="9453658" y="4028521"/>
                <a:ext cx="2621935" cy="1197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acc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𝛽</m:t>
                                              </m:r>
                                            </m:e>
                                          </m:acc>
                                        </m:e>
                                        <m:sup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solidFill>
                                                    <a:srgbClr val="0070C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e>
                                          </m:d>
                                        </m:sup>
                                      </m:sSup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70C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2155427C-0808-8D48-94C3-82523A533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3658" y="4028521"/>
                <a:ext cx="2621935" cy="1197379"/>
              </a:xfrm>
              <a:prstGeom prst="rect">
                <a:avLst/>
              </a:prstGeom>
              <a:blipFill>
                <a:blip r:embed="rId11"/>
                <a:stretch>
                  <a:fillRect l="-485" t="-69149" r="-485" b="-1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" name="Picture 137">
            <a:extLst>
              <a:ext uri="{FF2B5EF4-FFF2-40B4-BE49-F238E27FC236}">
                <a16:creationId xmlns:a16="http://schemas.microsoft.com/office/drawing/2014/main" id="{5A1FE301-226B-C94F-80DD-03C575FD61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6142" y="0"/>
            <a:ext cx="2491987" cy="2394409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5E39D107-5B0C-2149-9445-BBE53835109D}"/>
              </a:ext>
            </a:extLst>
          </p:cNvPr>
          <p:cNvCxnSpPr/>
          <p:nvPr/>
        </p:nvCxnSpPr>
        <p:spPr>
          <a:xfrm flipV="1">
            <a:off x="11140966" y="136634"/>
            <a:ext cx="0" cy="1860455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0C8A0D6E-7FC5-DD4A-A3DC-449FF934600E}"/>
              </a:ext>
            </a:extLst>
          </p:cNvPr>
          <p:cNvCxnSpPr>
            <a:cxnSpLocks/>
          </p:cNvCxnSpPr>
          <p:nvPr/>
        </p:nvCxnSpPr>
        <p:spPr>
          <a:xfrm flipH="1">
            <a:off x="10636624" y="726141"/>
            <a:ext cx="945776" cy="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sm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02" y="161767"/>
            <a:ext cx="11493416" cy="767276"/>
          </a:xfrm>
        </p:spPr>
        <p:txBody>
          <a:bodyPr/>
          <a:lstStyle/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Confidence intervals for the predictors estimates: </a:t>
            </a:r>
            <a:r>
              <a:rPr lang="en-US" sz="2800" b="1" dirty="0"/>
              <a:t>Standard 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2981" y="1138570"/>
                <a:ext cx="11106037" cy="2111143"/>
              </a:xfrm>
            </p:spPr>
            <p:txBody>
              <a:bodyPr/>
              <a:lstStyle/>
              <a:p>
                <a:pPr>
                  <a:spcBef>
                    <a:spcPts val="72"/>
                  </a:spcBef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We can empirically estimate the standard deviations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acc>
                      </m:sub>
                    </m:sSub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 which are called the  </a:t>
                </a:r>
                <a:r>
                  <a:rPr lang="en-US" b="1" dirty="0">
                    <a:latin typeface="Karla" charset="0"/>
                    <a:ea typeface="Karla" charset="0"/>
                    <a:cs typeface="Karla" charset="0"/>
                  </a:rPr>
                  <a:t>standard errors,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 through bootstrapping. 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b="1" dirty="0">
                    <a:latin typeface="Karla" charset="0"/>
                    <a:ea typeface="Karla" charset="0"/>
                    <a:cs typeface="Karla" charset="0"/>
                  </a:rPr>
                  <a:t>Alternatively: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If we know the </a:t>
                </a:r>
                <a:r>
                  <a:rPr lang="en-US" dirty="0">
                    <a:solidFill>
                      <a:srgbClr val="0070C0"/>
                    </a:solidFill>
                    <a:latin typeface="Karla" charset="0"/>
                    <a:ea typeface="Karla" charset="0"/>
                    <a:cs typeface="Karla" charset="0"/>
                  </a:rPr>
                  <a:t>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𝜎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0070C0"/>
                    </a:solidFill>
                    <a:latin typeface="Karla" charset="0"/>
                    <a:ea typeface="Karla" charset="0"/>
                    <a:cs typeface="Karla" charset="0"/>
                  </a:rPr>
                  <a:t> of the noise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𝜖</m:t>
                    </m:r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, we can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,</m:t>
                    </m:r>
                    <m:r>
                      <a:rPr lang="en-US" i="1"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 analytically using the formulae below (no need to bootstrap):</a:t>
                </a:r>
              </a:p>
              <a:p>
                <a:pPr>
                  <a:spcAft>
                    <a:spcPts val="1200"/>
                  </a:spcAft>
                </a:pPr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Bef>
                    <a:spcPts val="2376"/>
                  </a:spcBef>
                  <a:spcAft>
                    <a:spcPts val="1200"/>
                  </a:spcAft>
                </a:pPr>
                <a:endParaRPr lang="en-US" b="0" i="1" dirty="0">
                  <a:latin typeface="Cambria Math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981" y="1138570"/>
                <a:ext cx="11106037" cy="2111143"/>
              </a:xfrm>
              <a:blipFill>
                <a:blip r:embed="rId3"/>
                <a:stretch>
                  <a:fillRect l="-1143" t="-2410" r="-1829" b="-45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ABA968-E32D-6A4D-A72E-403B45F78F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39632" y="4194243"/>
                <a:ext cx="4903076" cy="211114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1200"/>
                  </a:spcAft>
                </a:pPr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𝑛</m:t>
                    </m:r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 is the number of observations</a:t>
                </a: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dirty="0">
                    <a:latin typeface="Karla" charset="0"/>
                    <a:ea typeface="Karla" charset="0"/>
                    <a:cs typeface="Karla" charset="0"/>
                  </a:rPr>
                  <a:t> is the mean value of the predictor. </a:t>
                </a:r>
              </a:p>
              <a:p>
                <a:pPr>
                  <a:spcAft>
                    <a:spcPts val="1200"/>
                  </a:spcAft>
                </a:pPr>
                <a:endParaRPr lang="en-US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BABA968-E32D-6A4D-A72E-403B45F78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632" y="4194243"/>
                <a:ext cx="4903076" cy="2111143"/>
              </a:xfrm>
              <a:prstGeom prst="rect">
                <a:avLst/>
              </a:prstGeom>
              <a:blipFill>
                <a:blip r:embed="rId5"/>
                <a:stretch>
                  <a:fillRect l="-2591" t="-3614" b="-48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50DAAB-ACCB-6347-932A-D790D899D0EE}"/>
                  </a:ext>
                </a:extLst>
              </p:cNvPr>
              <p:cNvSpPr/>
              <p:nvPr/>
            </p:nvSpPr>
            <p:spPr>
              <a:xfrm>
                <a:off x="349292" y="4286216"/>
                <a:ext cx="4367414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50DAAB-ACCB-6347-932A-D790D899D0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292" y="4286216"/>
                <a:ext cx="4367414" cy="1183529"/>
              </a:xfrm>
              <a:prstGeom prst="rect">
                <a:avLst/>
              </a:prstGeom>
              <a:blipFill>
                <a:blip r:embed="rId6"/>
                <a:stretch>
                  <a:fillRect t="-1075" b="-6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BA6C51-E623-0D43-8D7E-AE28F8CD79C7}"/>
                  </a:ext>
                </a:extLst>
              </p:cNvPr>
              <p:cNvSpPr txBox="1"/>
              <p:nvPr/>
            </p:nvSpPr>
            <p:spPr>
              <a:xfrm>
                <a:off x="155602" y="5647743"/>
                <a:ext cx="4768090" cy="7850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BA6C51-E623-0D43-8D7E-AE28F8CD79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2" y="5647743"/>
                <a:ext cx="4768090" cy="785023"/>
              </a:xfrm>
              <a:prstGeom prst="rect">
                <a:avLst/>
              </a:prstGeom>
              <a:blipFill>
                <a:blip r:embed="rId7"/>
                <a:stretch>
                  <a:fillRect t="-30645" b="-1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160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00585" y="1449855"/>
                <a:ext cx="8948382" cy="16169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More data: 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𝑛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↑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and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naryPr>
                      <m:sub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↓</m:t>
                    </m:r>
                  </m:oMath>
                </a14:m>
                <a:r>
                  <a:rPr lang="en-US" sz="2600" b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Larger coverage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𝑣𝑎𝑟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(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𝑥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naryPr>
                      <m:sub>
                        <m: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Karla" charset="0"/>
                                    <a:cs typeface="Karla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i="1">
                                    <a:solidFill>
                                      <a:schemeClr val="tx1">
                                        <a:lumMod val="75000"/>
                                        <a:lumOff val="25000"/>
                                      </a:schemeClr>
                                    </a:solidFill>
                                    <a:latin typeface="Cambria Math" charset="0"/>
                                    <a:ea typeface="Karla" charset="0"/>
                                    <a:cs typeface="Karla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↑</m:t>
                    </m:r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 </m:t>
                    </m:r>
                    <m:r>
                      <a:rPr lang="en-US" sz="260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Karla" charset="0"/>
                    <a:cs typeface="Karl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𝑆𝐸</m:t>
                    </m:r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↓</m:t>
                    </m:r>
                  </m:oMath>
                </a14:m>
                <a:endParaRPr lang="en-US" sz="26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Better data: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SupPr>
                      <m:e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sub>
                      <m:sup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bSup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↓ ⇒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𝑆𝐸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↓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5" y="1449855"/>
                <a:ext cx="8948382" cy="1616981"/>
              </a:xfrm>
              <a:prstGeom prst="rect">
                <a:avLst/>
              </a:prstGeom>
              <a:blipFill>
                <a:blip r:embed="rId4"/>
                <a:stretch>
                  <a:fillRect l="-1133" t="-39063" b="-27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0" y="3581400"/>
            <a:ext cx="121920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00585" y="4270014"/>
                <a:ext cx="8948382" cy="528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Better model: 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6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𝑓</m:t>
                        </m:r>
                      </m:e>
                    </m:acc>
                    <m:r>
                      <a:rPr lang="en-US" sz="26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−</m:t>
                    </m:r>
                    <m:sSub>
                      <m:sSubPr>
                        <m:ctrlPr>
                          <a:rPr lang="en-US" sz="260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) </m:t>
                    </m:r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↓</m:t>
                    </m:r>
                  </m:oMath>
                </a14:m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sSub>
                      <m:sSubPr>
                        <m:ctrlP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↓ </m:t>
                    </m:r>
                    <m:r>
                      <a:rPr lang="en-US" sz="26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𝑆𝐸</m:t>
                    </m:r>
                    <m:r>
                      <a:rPr lang="en-US" sz="2600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↓</m:t>
                    </m:r>
                  </m:oMath>
                </a14:m>
                <a:endParaRPr lang="en-US" sz="2600" b="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5" y="4270014"/>
                <a:ext cx="8948382" cy="528286"/>
              </a:xfrm>
              <a:prstGeom prst="rect">
                <a:avLst/>
              </a:prstGeom>
              <a:blipFill>
                <a:blip r:embed="rId6"/>
                <a:stretch>
                  <a:fillRect l="-1133" t="-11905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0585" y="5342378"/>
                <a:ext cx="9835486" cy="513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b="1" dirty="0">
                    <a:solidFill>
                      <a:schemeClr val="accent2"/>
                    </a:solidFill>
                    <a:latin typeface="Karla" charset="0"/>
                    <a:ea typeface="Karla" charset="0"/>
                    <a:cs typeface="Karla" charset="0"/>
                  </a:rPr>
                  <a:t>Question: 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What happens to the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6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0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r>
                              <a:rPr lang="en-US" sz="2600" b="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 </a:t>
                </a:r>
                <a:r>
                  <a:rPr lang="en-US" sz="2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under these scenarios?</a:t>
                </a:r>
                <a:endParaRPr lang="en-US" sz="26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585" y="5342378"/>
                <a:ext cx="9835486" cy="513667"/>
              </a:xfrm>
              <a:prstGeom prst="rect">
                <a:avLst/>
              </a:prstGeom>
              <a:blipFill rotWithShape="0">
                <a:blip r:embed="rId7"/>
                <a:stretch>
                  <a:fillRect l="-1116" t="-5882" b="-29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CA62AD-C61A-B745-94E9-40883B3A216F}"/>
                  </a:ext>
                </a:extLst>
              </p:cNvPr>
              <p:cNvSpPr/>
              <p:nvPr/>
            </p:nvSpPr>
            <p:spPr>
              <a:xfrm>
                <a:off x="7990976" y="1120985"/>
                <a:ext cx="4367414" cy="1183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DCA62AD-C61A-B745-94E9-40883B3A2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0976" y="1120985"/>
                <a:ext cx="4367414" cy="1183529"/>
              </a:xfrm>
              <a:prstGeom prst="rect">
                <a:avLst/>
              </a:prstGeom>
              <a:blipFill>
                <a:blip r:embed="rId8"/>
                <a:stretch>
                  <a:fillRect t="-1075" b="-65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528970-2FC0-B34A-950B-CDA21A115553}"/>
                  </a:ext>
                </a:extLst>
              </p:cNvPr>
              <p:cNvSpPr txBox="1"/>
              <p:nvPr/>
            </p:nvSpPr>
            <p:spPr>
              <a:xfrm>
                <a:off x="8159262" y="2479091"/>
                <a:ext cx="3810000" cy="8585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2528970-2FC0-B34A-950B-CDA21A115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262" y="2479091"/>
                <a:ext cx="3810000" cy="858505"/>
              </a:xfrm>
              <a:prstGeom prst="rect">
                <a:avLst/>
              </a:prstGeom>
              <a:blipFill>
                <a:blip r:embed="rId9"/>
                <a:stretch>
                  <a:fillRect t="-20588" b="-10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A5711D-1E8B-5B4E-A1D7-AC12EDF69E11}"/>
                  </a:ext>
                </a:extLst>
              </p:cNvPr>
              <p:cNvSpPr/>
              <p:nvPr/>
            </p:nvSpPr>
            <p:spPr>
              <a:xfrm>
                <a:off x="8273750" y="3739303"/>
                <a:ext cx="3695512" cy="152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9A5711D-1E8B-5B4E-A1D7-AC12EDF69E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750" y="3739303"/>
                <a:ext cx="3695512" cy="1529201"/>
              </a:xfrm>
              <a:prstGeom prst="rect">
                <a:avLst/>
              </a:prstGeom>
              <a:blipFill>
                <a:blip r:embed="rId10"/>
                <a:stretch>
                  <a:fillRect t="-61667" b="-10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US" dirty="0"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</p:spPr>
            <p:txBody>
              <a:bodyPr/>
              <a:lstStyle/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Part A and B: Assessing the Accuracy of the Coefficient Estimates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Bootstrapping and confidence intervals </a:t>
                </a:r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Part C: Evaluating Significance of Predictors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	Does the outcome depend on the predictors?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	</a:t>
                </a: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Hypothesis testing</a:t>
                </a:r>
              </a:p>
              <a:p>
                <a:pPr>
                  <a:spcBef>
                    <a:spcPts val="672"/>
                  </a:spcBef>
                  <a:spcAft>
                    <a:spcPts val="1200"/>
                  </a:spcAft>
                </a:pPr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Part D: How well do we know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𝒇</m:t>
                        </m:r>
                      </m:e>
                    </m:acc>
                  </m:oMath>
                </a14:m>
                <a:r>
                  <a:rPr lang="en-US" sz="2400" b="1" dirty="0">
                    <a:solidFill>
                      <a:schemeClr val="bg1">
                        <a:lumMod val="85000"/>
                      </a:schemeClr>
                    </a:solidFill>
                  </a:rPr>
                  <a:t> 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bg1">
                        <a:lumMod val="85000"/>
                      </a:schemeClr>
                    </a:solidFill>
                  </a:rPr>
                  <a:t>	The confidence intervals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charset="0"/>
                          </a:rPr>
                          <m:t>𝑓</m:t>
                        </m:r>
                      </m:e>
                    </m:acc>
                    <m:r>
                      <a:rPr lang="en-US" sz="2400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  <a:p>
                <a:pPr>
                  <a:spcBef>
                    <a:spcPts val="1872"/>
                  </a:spcBef>
                  <a:spcAft>
                    <a:spcPts val="1200"/>
                  </a:spcAft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496" y="1196445"/>
                <a:ext cx="10327008" cy="5317171"/>
              </a:xfrm>
              <a:blipFill>
                <a:blip r:embed="rId3"/>
                <a:stretch>
                  <a:fillRect l="-984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1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144000" y="3812875"/>
            <a:ext cx="2380891" cy="2001329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72"/>
              </a:spcBef>
              <a:spcAft>
                <a:spcPts val="12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46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39" y="251037"/>
            <a:ext cx="11493416" cy="767276"/>
          </a:xfrm>
        </p:spPr>
        <p:txBody>
          <a:bodyPr/>
          <a:lstStyle/>
          <a:p>
            <a:r>
              <a:rPr lang="en-US"/>
              <a:t>Standard Errors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5728" y="1199202"/>
                <a:ext cx="11106037" cy="2111143"/>
              </a:xfrm>
            </p:spPr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In practice, we do not know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sub>
                    </m:sSub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since we do not know the exact distribution of the noise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Karla" charset="0"/>
                        <a:cs typeface="Karla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. 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However, if we make the following assumptions, </a:t>
                </a:r>
              </a:p>
              <a:p>
                <a:pPr marL="582613" indent="-2333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the errors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charset="0"/>
                        <a:ea typeface="Karla" charset="0"/>
                        <a:cs typeface="Karla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Karla" charset="0"/>
                        <a:cs typeface="Karla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Karla" charset="0"/>
                        <a:cs typeface="Karla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𝑗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Karla" charset="0"/>
                        <a:cs typeface="Karla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are uncorrelated,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𝑖</m:t>
                    </m:r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≠</m:t>
                    </m:r>
                    <m:r>
                      <a:rPr lang="en-US" sz="2400" b="0" i="1" smtClean="0">
                        <a:latin typeface="Cambria Math" charset="0"/>
                        <a:ea typeface="Karla" charset="0"/>
                        <a:cs typeface="Karla" charset="0"/>
                      </a:rPr>
                      <m:t>𝑗</m:t>
                    </m:r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,</a:t>
                </a:r>
              </a:p>
              <a:p>
                <a:pPr marL="582613" indent="-233363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 has a mean 0 and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sub>
                      <m:sup>
                        <m:r>
                          <a:rPr lang="en-US" sz="2400" b="0" i="1" smtClean="0">
                            <a:latin typeface="Cambria Math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,</a:t>
                </a:r>
              </a:p>
              <a:p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then, we can empirically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𝜎</m:t>
                        </m:r>
                      </m:e>
                      <m:sup>
                        <m:r>
                          <a:rPr lang="en-US" sz="2400" i="1">
                            <a:latin typeface="Cambria Math" charset="0"/>
                            <a:ea typeface="Karla" charset="0"/>
                            <a:cs typeface="Karla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Karla" charset="0"/>
                    <a:ea typeface="Karla" charset="0"/>
                    <a:cs typeface="Karla" charset="0"/>
                  </a:rPr>
                  <a:t>, from the data and our regression line: </a:t>
                </a: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  <a:p>
                <a:pPr>
                  <a:spcAft>
                    <a:spcPts val="1200"/>
                  </a:spcAft>
                </a:pPr>
                <a:endParaRPr lang="en-US" sz="2400" dirty="0">
                  <a:latin typeface="Karla" charset="0"/>
                  <a:ea typeface="Karla" charset="0"/>
                  <a:cs typeface="Karla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728" y="1199202"/>
                <a:ext cx="11106037" cy="2111143"/>
              </a:xfrm>
              <a:blipFill>
                <a:blip r:embed="rId2"/>
                <a:stretch>
                  <a:fillRect l="-801" t="-1807" r="-229" b="-59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88615" y="6145298"/>
                <a:ext cx="981538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arla" charset="0"/>
                    <a:ea typeface="Karla" charset="0"/>
                    <a:cs typeface="Karla" charset="0"/>
                  </a:rPr>
                  <a:t>Remember: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Karla" charset="0"/>
                        <a:cs typeface="Karla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=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  <a:ea typeface="Karla" charset="0"/>
                                <a:cs typeface="Karla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  <a:ea typeface="Karla" charset="0"/>
                                <a:cs typeface="Karla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Karla" charset="0"/>
                        <a:cs typeface="Karla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Karla" charset="0"/>
                            <a:cs typeface="Karla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Karla" charset="0"/>
                            <a:cs typeface="Karla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𝜖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615" y="6145298"/>
                <a:ext cx="9815384" cy="461665"/>
              </a:xfrm>
              <a:prstGeom prst="rect">
                <a:avLst/>
              </a:prstGeom>
              <a:blipFill>
                <a:blip r:embed="rId4"/>
                <a:stretch>
                  <a:fillRect l="-906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AA975-7566-B94C-9FD1-20D6050D33BC}"/>
                  </a:ext>
                </a:extLst>
              </p:cNvPr>
              <p:cNvSpPr/>
              <p:nvPr/>
            </p:nvSpPr>
            <p:spPr>
              <a:xfrm>
                <a:off x="1088001" y="4376672"/>
                <a:ext cx="8249267" cy="1529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𝑀𝑆𝐸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den>
                              </m:f>
                            </m:e>
                          </m:nary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8AAA975-7566-B94C-9FD1-20D6050D33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001" y="4376672"/>
                <a:ext cx="8249267" cy="1529201"/>
              </a:xfrm>
              <a:prstGeom prst="rect">
                <a:avLst/>
              </a:prstGeom>
              <a:blipFill>
                <a:blip r:embed="rId5"/>
                <a:stretch>
                  <a:fillRect t="-60331" b="-10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038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Errors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81" y="983807"/>
            <a:ext cx="11649019" cy="123373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following results  are for the coefficients for TV advertising: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3462867" y="1464623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𝑆𝐸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>
                                                <a:latin typeface="Cambria Math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Analytic 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/>
                            <a:t>0.0061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74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Bootstrap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/>
                            <a:t>0.0061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6507419"/>
                  </p:ext>
                </p:extLst>
              </p:nvPr>
            </p:nvGraphicFramePr>
            <p:xfrm>
              <a:off x="3462867" y="1464623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/>
                    <a:gridCol w="2709333"/>
                  </a:tblGrid>
                  <a:tr h="4026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450" t="-7576" r="-676" b="-20757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Analytic Formula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0.0061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Bootstrap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0.0061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542980" y="2698353"/>
            <a:ext cx="11649019" cy="123373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 coefficients for TV advertising but restricting the coverage of x are: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The coefficients for TV advertising but with added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extra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noise: </a:t>
            </a: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/>
            </p:nvGraphicFramePr>
            <p:xfrm>
              <a:off x="3462867" y="3273645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𝑆𝐸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>
                                                <a:latin typeface="Cambria Math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Analytic 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0.0068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74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Bootstrap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/>
                            <a:t>0.0068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7732802"/>
                  </p:ext>
                </p:extLst>
              </p:nvPr>
            </p:nvGraphicFramePr>
            <p:xfrm>
              <a:off x="3462867" y="3273645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/>
                    <a:gridCol w="2709333"/>
                  </a:tblGrid>
                  <a:tr h="402654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Method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0450" t="-7576" r="-676" b="-20757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Analytic Formula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800" b="0" i="0" kern="12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0.0068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Bootstrap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 smtClean="0"/>
                            <a:t>0.0068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593566"/>
                  </p:ext>
                </p:extLst>
              </p:nvPr>
            </p:nvGraphicFramePr>
            <p:xfrm>
              <a:off x="3462867" y="5077002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mtClean="0">
                                    <a:latin typeface="Cambria Math" charset="0"/>
                                  </a:rPr>
                                  <m:t>𝑆𝐸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>
                                                <a:latin typeface="Cambria Math" charset="0"/>
                                              </a:rPr>
                                              <m:t>𝛽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mtClean="0">
                                            <a:latin typeface="Cambria Math" charset="0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Analytic 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7473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Bootstrap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/>
                            <a:t>0.023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5593566"/>
                  </p:ext>
                </p:extLst>
              </p:nvPr>
            </p:nvGraphicFramePr>
            <p:xfrm>
              <a:off x="3462867" y="5077002"/>
              <a:ext cx="5418666" cy="1139254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70933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0933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02654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000" t="-6250" b="-2062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Analytic 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s-IS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0.028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Bootstrap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nb-NO" dirty="0"/>
                            <a:t>0.023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9436769" y="3677549"/>
            <a:ext cx="221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07CF4D-A83D-7441-949B-18C93B50E954}"/>
              </a:ext>
            </a:extLst>
          </p:cNvPr>
          <p:cNvSpPr txBox="1"/>
          <p:nvPr/>
        </p:nvSpPr>
        <p:spPr>
          <a:xfrm>
            <a:off x="9436769" y="5277297"/>
            <a:ext cx="2212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 increase</a:t>
            </a:r>
          </a:p>
        </p:txBody>
      </p:sp>
    </p:spTree>
    <p:extLst>
      <p:ext uri="{BB962C8B-B14F-4D97-AF65-F5344CB8AC3E}">
        <p14:creationId xmlns:p14="http://schemas.microsoft.com/office/powerpoint/2010/main" val="16165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369" y="2167434"/>
            <a:ext cx="65151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833414" y="983807"/>
                <a:ext cx="11009293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We can now estimate the mean and standard deviation of the estimates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acc>
                          <m:accPr>
                            <m:chr m:val="̂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𝛽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4" y="983807"/>
                <a:ext cx="11009293" cy="879642"/>
              </a:xfrm>
              <a:prstGeom prst="rect">
                <a:avLst/>
              </a:prstGeom>
              <a:blipFill>
                <a:blip r:embed="rId4"/>
                <a:stretch>
                  <a:fillRect l="-807" t="-4225" b="-112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132320" y="327032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6272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13" y="2352779"/>
            <a:ext cx="6515100" cy="4343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Confidence intervals for the predictors estimates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22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16090" y="3406800"/>
            <a:ext cx="15385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757290" y="3131028"/>
            <a:ext cx="2692400" cy="725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27384" y="316834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2546" y="291745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The standard errors give us a sense of our uncertainty over our estimates. </a:t>
                </a:r>
              </a:p>
              <a:p>
                <a:r>
                  <a:rPr lang="en-US" sz="2400" dirty="0"/>
                  <a:t>Typically we express this uncertainty as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95% confidence interval,</a:t>
                </a:r>
                <a:r>
                  <a:rPr lang="en-US" sz="2400" dirty="0"/>
                  <a:t> which is the range of values such that the </a:t>
                </a:r>
                <a:r>
                  <a:rPr lang="en-US" sz="2400" b="1" dirty="0"/>
                  <a:t>true</a:t>
                </a:r>
                <a:r>
                  <a:rPr lang="en-US" sz="2400" dirty="0"/>
                  <a:t>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is contained in this interval with </a:t>
                </a:r>
                <a:r>
                  <a:rPr lang="en-US" sz="2400" i="1" dirty="0"/>
                  <a:t>95%</a:t>
                </a:r>
                <a:r>
                  <a:rPr lang="en-US" sz="2400" dirty="0"/>
                  <a:t> percent probability.</a:t>
                </a: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15" y="983807"/>
                <a:ext cx="10327008" cy="879642"/>
              </a:xfrm>
              <a:prstGeom prst="rect">
                <a:avLst/>
              </a:prstGeom>
              <a:blipFill>
                <a:blip r:embed="rId4"/>
                <a:stretch>
                  <a:fillRect l="-861" t="-5797" r="-615" b="-1014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32042-517E-B846-87B3-97C0FB2FBCE7}"/>
                  </a:ext>
                </a:extLst>
              </p:cNvPr>
              <p:cNvSpPr txBox="1"/>
              <p:nvPr/>
            </p:nvSpPr>
            <p:spPr>
              <a:xfrm>
                <a:off x="7701784" y="3867926"/>
                <a:ext cx="3567067" cy="4553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acc>
                        <m:accPr>
                          <m:chr m:val="̂"/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̂"/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</m:acc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</m:acc>
                        </m:sub>
                      </m:sSub>
                      <m:r>
                        <a:rPr lang="en-US" sz="24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9D32042-517E-B846-87B3-97C0FB2FB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784" y="3867926"/>
                <a:ext cx="3567067" cy="455381"/>
              </a:xfrm>
              <a:prstGeom prst="rect">
                <a:avLst/>
              </a:prstGeom>
              <a:blipFill>
                <a:blip r:embed="rId5"/>
                <a:stretch>
                  <a:fillRect l="-1423" t="-16667" r="-2491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827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94ED8-F266-D941-8F23-46516640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7A52A6-03C3-224C-A203-E73957CA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2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2329" y="1237129"/>
            <a:ext cx="10757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In the lack of active imagination, parallel universes and the likes, we need an </a:t>
            </a:r>
            <a:r>
              <a:rPr lang="en-US" sz="2400" dirty="0">
                <a:solidFill>
                  <a:srgbClr val="1E77B3"/>
                </a:solidFill>
                <a:latin typeface="Karla" charset="0"/>
                <a:ea typeface="Karla" charset="0"/>
                <a:cs typeface="Karla" charset="0"/>
              </a:rPr>
              <a:t>alternative way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of producing fake data set that resemble the parallel universes. </a:t>
            </a: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2329" y="3129955"/>
            <a:ext cx="1057835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1E77B3"/>
                </a:solidFill>
                <a:latin typeface="Karla" charset="0"/>
                <a:ea typeface="Karla" charset="0"/>
                <a:cs typeface="Karla" charset="0"/>
              </a:rPr>
              <a:t>Bootstrapping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is the practice of sampling from the observed data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 Math" charset="0"/>
                <a:ea typeface="Cambria Math" charset="0"/>
                <a:cs typeface="Cambria Math" charset="0"/>
              </a:rPr>
              <a:t>(X,Y)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in estimating statistical properties.  </a:t>
            </a:r>
          </a:p>
        </p:txBody>
      </p:sp>
    </p:spTree>
    <p:extLst>
      <p:ext uri="{BB962C8B-B14F-4D97-AF65-F5344CB8AC3E}">
        <p14:creationId xmlns:p14="http://schemas.microsoft.com/office/powerpoint/2010/main" val="9259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3539" y="1343896"/>
            <a:ext cx="557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Imagine we have 5 billiard balls in a bucket.</a:t>
            </a:r>
          </a:p>
        </p:txBody>
      </p:sp>
    </p:spTree>
    <p:extLst>
      <p:ext uri="{BB962C8B-B14F-4D97-AF65-F5344CB8AC3E}">
        <p14:creationId xmlns:p14="http://schemas.microsoft.com/office/powerpoint/2010/main" val="1054806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310" y="3389420"/>
            <a:ext cx="457200" cy="45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97280" y="1344168"/>
            <a:ext cx="10016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first pick randomly a ball and replicate it. This is called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sampling with replacement.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3791" y="1707856"/>
            <a:ext cx="6138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move the replicated ball to another bucket. </a:t>
            </a:r>
          </a:p>
        </p:txBody>
      </p:sp>
    </p:spTree>
    <p:extLst>
      <p:ext uri="{BB962C8B-B14F-4D97-AF65-F5344CB8AC3E}">
        <p14:creationId xmlns:p14="http://schemas.microsoft.com/office/powerpoint/2010/main" val="10918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0.11836 -0.19954 C 0.14284 -0.24445 0.17995 -0.26852 0.21875 -0.26852 C 0.26289 -0.26852 0.29831 -0.24445 0.32278 -0.19954 L 0.44127 3.7037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-1342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9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025" y="3764070"/>
            <a:ext cx="4572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539" y="1343896"/>
            <a:ext cx="8813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then randomly  pick another ball and again we replicate 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3539" y="1767695"/>
            <a:ext cx="8364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As before, we move the replicated ball to the other bucket. </a:t>
            </a:r>
          </a:p>
        </p:txBody>
      </p:sp>
    </p:spTree>
    <p:extLst>
      <p:ext uri="{BB962C8B-B14F-4D97-AF65-F5344CB8AC3E}">
        <p14:creationId xmlns:p14="http://schemas.microsoft.com/office/powerpoint/2010/main" val="29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0023 L 0.10456 -0.19306 C 0.12631 -0.23635 0.15899 -0.25973 0.19336 -0.25973 C 0.23243 -0.25973 0.26368 -0.23635 0.28542 -0.19306 L 0.39011 0.00023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5" y="-130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0663" y="376407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79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Bootstrap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2381421"/>
            <a:ext cx="25400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357" y="2381421"/>
            <a:ext cx="2540000" cy="25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510" y="3994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710" y="4172121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191" y="3846620"/>
            <a:ext cx="457200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3183" y="3422821"/>
            <a:ext cx="457200" cy="45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6320" y="3618020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2610" y="3389420"/>
            <a:ext cx="457200" cy="457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0663" y="3764070"/>
            <a:ext cx="457200" cy="45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779" y="4050660"/>
            <a:ext cx="457200" cy="4572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93539" y="1343896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We repeat this process. </a:t>
            </a:r>
          </a:p>
        </p:txBody>
      </p:sp>
    </p:spTree>
    <p:extLst>
      <p:ext uri="{BB962C8B-B14F-4D97-AF65-F5344CB8AC3E}">
        <p14:creationId xmlns:p14="http://schemas.microsoft.com/office/powerpoint/2010/main" val="204437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13073 -0.33217 C 0.15781 -0.40694 0.1987 -0.44722 0.24166 -0.44722 C 0.29036 -0.44722 0.32956 -0.40694 0.35664 -0.33217 L 0.4875 -4.07407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75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2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3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B62E5F0-D20D-8A49-A753-32DBE871C0F7}" vid="{B30C7E9A-7585-A448-B1BB-C615A660632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Lecture2_PolyReg_PartB</Template>
  <TotalTime>26292</TotalTime>
  <Words>835</Words>
  <Application>Microsoft Macintosh PowerPoint</Application>
  <PresentationFormat>Widescreen</PresentationFormat>
  <Paragraphs>158</Paragraphs>
  <Slides>24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Delivery Note DEMO</vt:lpstr>
      <vt:lpstr>Karla</vt:lpstr>
      <vt:lpstr>1_GEC_template</vt:lpstr>
      <vt:lpstr>2_GEC_template</vt:lpstr>
      <vt:lpstr>GEC_template</vt:lpstr>
      <vt:lpstr>Custom Design</vt:lpstr>
      <vt:lpstr>1_Custom Design</vt:lpstr>
      <vt:lpstr>2_Custom Design</vt:lpstr>
      <vt:lpstr>3_Custom Design</vt:lpstr>
      <vt:lpstr> Bootstrapping and Confidence Intervals</vt:lpstr>
      <vt:lpstr>Outline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</vt:lpstr>
      <vt:lpstr>Bootstrapping for Estimating Sampling Error</vt:lpstr>
      <vt:lpstr>PowerPoint Presentation</vt:lpstr>
      <vt:lpstr>Confidence intervals for the predictors estimates: Standard Errors</vt:lpstr>
      <vt:lpstr>Standard Errors</vt:lpstr>
      <vt:lpstr>Standard Errors</vt:lpstr>
      <vt:lpstr>Standard Errors</vt:lpstr>
      <vt:lpstr>Confidence intervals for the predictors estimates (cont)</vt:lpstr>
      <vt:lpstr>Confidence intervals for the predictors estimates (cont)</vt:lpstr>
      <vt:lpstr>PowerPoint Presentation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pavlos protopapas</dc:creator>
  <cp:lastModifiedBy>Protopapas, Pavlos</cp:lastModifiedBy>
  <cp:revision>684</cp:revision>
  <cp:lastPrinted>2020-08-02T23:39:21Z</cp:lastPrinted>
  <dcterms:created xsi:type="dcterms:W3CDTF">2018-04-18T18:49:01Z</dcterms:created>
  <dcterms:modified xsi:type="dcterms:W3CDTF">2020-09-21T13:48:00Z</dcterms:modified>
</cp:coreProperties>
</file>