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991" r:id="rId1"/>
    <p:sldMasterId id="2147484004" r:id="rId2"/>
    <p:sldMasterId id="2147484018" r:id="rId3"/>
  </p:sldMasterIdLst>
  <p:notesMasterIdLst>
    <p:notesMasterId r:id="rId23"/>
  </p:notesMasterIdLst>
  <p:sldIdLst>
    <p:sldId id="256" r:id="rId4"/>
    <p:sldId id="588" r:id="rId5"/>
    <p:sldId id="587" r:id="rId6"/>
    <p:sldId id="344" r:id="rId7"/>
    <p:sldId id="278" r:id="rId8"/>
    <p:sldId id="277" r:id="rId9"/>
    <p:sldId id="279" r:id="rId10"/>
    <p:sldId id="280" r:id="rId11"/>
    <p:sldId id="281" r:id="rId12"/>
    <p:sldId id="312" r:id="rId13"/>
    <p:sldId id="313" r:id="rId14"/>
    <p:sldId id="314" r:id="rId15"/>
    <p:sldId id="283" r:id="rId16"/>
    <p:sldId id="315" r:id="rId17"/>
    <p:sldId id="300" r:id="rId18"/>
    <p:sldId id="299" r:id="rId19"/>
    <p:sldId id="301" r:id="rId20"/>
    <p:sldId id="302" r:id="rId21"/>
    <p:sldId id="58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9"/>
    <p:restoredTop sz="93469"/>
  </p:normalViewPr>
  <p:slideViewPr>
    <p:cSldViewPr snapToGrid="0" snapToObjects="1">
      <p:cViewPr varScale="1">
        <p:scale>
          <a:sx n="100" d="100"/>
          <a:sy n="100" d="100"/>
        </p:scale>
        <p:origin x="160" y="488"/>
      </p:cViewPr>
      <p:guideLst>
        <p:guide orient="horz" pos="22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os protopapas" userId="74894_tp_dropbox" providerId="OAuth2" clId="{C72A77FF-10FA-3C4A-881C-1962AB8C0867}"/>
    <pc:docChg chg="delSld">
      <pc:chgData name="pavlos protopapas" userId="74894_tp_dropbox" providerId="OAuth2" clId="{C72A77FF-10FA-3C4A-881C-1962AB8C0867}" dt="2020-07-21T00:41:46.179" v="1" actId="2696"/>
      <pc:docMkLst>
        <pc:docMk/>
      </pc:docMkLst>
      <pc:sldChg chg="del">
        <pc:chgData name="pavlos protopapas" userId="74894_tp_dropbox" providerId="OAuth2" clId="{C72A77FF-10FA-3C4A-881C-1962AB8C0867}" dt="2020-07-21T00:41:12.543" v="0" actId="2696"/>
        <pc:sldMkLst>
          <pc:docMk/>
          <pc:sldMk cId="2016729929" sldId="348"/>
        </pc:sldMkLst>
      </pc:sldChg>
      <pc:sldChg chg="del">
        <pc:chgData name="pavlos protopapas" userId="74894_tp_dropbox" providerId="OAuth2" clId="{C72A77FF-10FA-3C4A-881C-1962AB8C0867}" dt="2020-07-21T00:41:46.179" v="1" actId="2696"/>
        <pc:sldMkLst>
          <pc:docMk/>
          <pc:sldMk cId="353097759" sldId="3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916D4-D3FC-7E44-806B-AFE67B3FD2D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87189-9274-814D-9CD5-CBA9E19E0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5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04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5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92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8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dirty="0" err="1"/>
              <a:t>indeces</a:t>
            </a:r>
            <a:r>
              <a:rPr lang="en-US" baseline="0" dirty="0"/>
              <a:t> and show k-nearest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58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dirty="0" err="1"/>
              <a:t>indeces</a:t>
            </a:r>
            <a:r>
              <a:rPr lang="en-US" baseline="0" dirty="0"/>
              <a:t> and show k-nearest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13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dirty="0" err="1"/>
              <a:t>indeces</a:t>
            </a:r>
            <a:r>
              <a:rPr lang="en-US" baseline="0" dirty="0"/>
              <a:t> and show k-nearest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0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dirty="0" err="1"/>
              <a:t>indeces</a:t>
            </a:r>
            <a:r>
              <a:rPr lang="en-US" baseline="0" dirty="0"/>
              <a:t> and show k-nearest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6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28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0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7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C77C-1FEA-B74A-AB54-A6F95215B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B837-6FB1-CC47-953F-EF49EF24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499-17FA-7440-AAFB-D47C8EF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08D4-A468-8443-9702-B77B5132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234F-3B54-5540-9E99-0E0BBDE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9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C969-3B8B-354F-BF07-AEDE5E3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EC110-35DA-8D4F-90A8-913090C78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A700-A73D-DA45-9D9D-B29C1C8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E61E-6729-914E-8F90-E25C70EF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28F2-8D85-3041-86C4-1891F78A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3BC9-B48C-2145-9760-3749CCB1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54917-1FD7-BA46-BFB6-B92A6C3D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A37F-1432-3B48-92D2-5E8A0A1A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BC770-E0B4-2246-8189-8D4FFEDD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D7D-6B56-4A47-BA25-82B6B11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8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CS109A Introduction to Data Science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Protopapas,</a:t>
            </a:r>
            <a:r>
              <a:rPr lang="en-US" sz="24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Kevin Rader and Chris Tanner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33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15746" y="6400800"/>
            <a:ext cx="2287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</p:spTree>
    <p:extLst>
      <p:ext uri="{BB962C8B-B14F-4D97-AF65-F5344CB8AC3E}">
        <p14:creationId xmlns:p14="http://schemas.microsoft.com/office/powerpoint/2010/main" val="379523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308031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1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16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290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63987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598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0566-4D60-3746-BBE4-091DFA59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2B3-6557-6442-8E6F-7366038A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38F9-B51C-F741-8010-10DC5314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3997-360D-AD44-B0AA-AA84283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F16C-268D-B942-A85F-4292A24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85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52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47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71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6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353DC9-6419-0C4D-92DA-7779587C1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36C282B-2DC8-0C4D-A2BD-A7793C3F1C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>
              <a:extLst>
                <a:ext uri="{FF2B5EF4-FFF2-40B4-BE49-F238E27FC236}">
                  <a16:creationId xmlns:a16="http://schemas.microsoft.com/office/drawing/2014/main" id="{359D76BA-4756-B543-AB2E-9711025A5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>
              <a:extLst>
                <a:ext uri="{FF2B5EF4-FFF2-40B4-BE49-F238E27FC236}">
                  <a16:creationId xmlns:a16="http://schemas.microsoft.com/office/drawing/2014/main" id="{CEA9405C-CCAF-E641-B4B8-6B81C29843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3B3E0E9-2BE1-4941-ADBD-82F186E496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88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99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C77C-1FEA-B74A-AB54-A6F95215B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B837-6FB1-CC47-953F-EF49EF24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499-17FA-7440-AAFB-D47C8EF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08D4-A468-8443-9702-B77B5132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234F-3B54-5540-9E99-0E0BBDE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41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0566-4D60-3746-BBE4-091DFA59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2B3-6557-6442-8E6F-7366038A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38F9-B51C-F741-8010-10DC5314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3997-360D-AD44-B0AA-AA84283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F16C-268D-B942-A85F-4292A24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01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ACC2-D501-4842-9959-868A9A9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82BE-E82E-3647-AD47-26E8610C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1985-5366-E54F-8050-79B865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7468-B795-0A42-8F79-6EE0AE2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2F06-40A8-9C49-9410-EBA2BD77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1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4335-B797-BE4A-A73A-133CA0E0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9D9B-71AE-4E44-A42A-343927DB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9B71A-A65C-944D-B286-A16BCCE4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DF61-8A66-3447-A0D8-80A0C9D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F5B76-6500-464F-83B3-CA1FE976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D0D2-81A3-324E-B770-79EB7D4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ACC2-D501-4842-9959-868A9A9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82BE-E82E-3647-AD47-26E8610C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1985-5366-E54F-8050-79B865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7468-B795-0A42-8F79-6EE0AE2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2F06-40A8-9C49-9410-EBA2BD77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DCFB-493E-7642-9C6C-0D5643E6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EA9B-7F09-6B45-A4D7-E2FA7A3F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8B8A4-D05B-8848-B5CB-11DB9371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1E5FF-24CC-074B-B8C8-BDD6852C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0FF85-4712-5348-A8D9-2DB82E96D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D7A0-2B9D-824B-9704-3AFA3079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C4C91-9514-6A4F-BB77-5D7A25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BD34D-BA8A-5645-A271-73EFACB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9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2F3A-DA9C-9C41-9629-6F623168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A576-D01E-5741-9D86-0768EDBA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ABE3A-C62B-3C4F-8AF7-BC77E519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C82-9650-5C41-BBCA-CD2C607D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5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4B4B-9ACF-FC49-8D2A-8888E7C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9E63F-25C0-1C45-AEB8-131C4328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EBC5-0EC5-4044-AFCF-FE76E01F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1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500F-C121-A847-9A5D-D711176A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0196-B695-B04F-9811-9A0F2578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D6A26-12CE-184C-B54A-7B73EFBDD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882B9-DABB-1546-86A6-0E11847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80305-C529-FB42-8CD4-F57D5AFB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C9021-CCBA-2C40-A85D-39331826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2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32F-4E2F-7245-B474-C846EE52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6AB96-31BB-9643-84AE-A11C1AB8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76D8-7CD2-F047-8747-F838FC68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5473-FEFB-FC41-910E-65C8DFCC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5E0C-C688-EF43-B6E2-671D32B9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34F4B-78C6-0B48-BC21-1DE3B010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23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C969-3B8B-354F-BF07-AEDE5E3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EC110-35DA-8D4F-90A8-913090C78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A700-A73D-DA45-9D9D-B29C1C8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E61E-6729-914E-8F90-E25C70EF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28F2-8D85-3041-86C4-1891F78A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15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3BC9-B48C-2145-9760-3749CCB1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54917-1FD7-BA46-BFB6-B92A6C3D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A37F-1432-3B48-92D2-5E8A0A1A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BC770-E0B4-2246-8189-8D4FFEDD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D7D-6B56-4A47-BA25-82B6B11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4335-B797-BE4A-A73A-133CA0E0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9D9B-71AE-4E44-A42A-343927DB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9B71A-A65C-944D-B286-A16BCCE4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DF61-8A66-3447-A0D8-80A0C9D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F5B76-6500-464F-83B3-CA1FE976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D0D2-81A3-324E-B770-79EB7D4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DCFB-493E-7642-9C6C-0D5643E6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EA9B-7F09-6B45-A4D7-E2FA7A3F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8B8A4-D05B-8848-B5CB-11DB9371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1E5FF-24CC-074B-B8C8-BDD6852C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0FF85-4712-5348-A8D9-2DB82E96D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D7A0-2B9D-824B-9704-3AFA3079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C4C91-9514-6A4F-BB77-5D7A25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BD34D-BA8A-5645-A271-73EFACB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3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2F3A-DA9C-9C41-9629-6F623168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A576-D01E-5741-9D86-0768EDBA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ABE3A-C62B-3C4F-8AF7-BC77E519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C82-9650-5C41-BBCA-CD2C607D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4B4B-9ACF-FC49-8D2A-8888E7C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9E63F-25C0-1C45-AEB8-131C4328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EBC5-0EC5-4044-AFCF-FE76E01F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3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500F-C121-A847-9A5D-D711176A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0196-B695-B04F-9811-9A0F2578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D6A26-12CE-184C-B54A-7B73EFBDD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882B9-DABB-1546-86A6-0E11847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80305-C529-FB42-8CD4-F57D5AFB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C9021-CCBA-2C40-A85D-39331826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3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32F-4E2F-7245-B474-C846EE52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6AB96-31BB-9643-84AE-A11C1AB8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76D8-7CD2-F047-8747-F838FC68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5473-FEFB-FC41-910E-65C8DFCC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5E0C-C688-EF43-B6E2-671D32B9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34F4B-78C6-0B48-BC21-1DE3B010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8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196E9-7CFC-2449-8391-18985A1F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58CA-9C8B-E64B-B28C-43189036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EEE0-84AF-1C42-B44F-480311E1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D4E-4A4E-A34B-8D86-E4540EAA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A437-8A49-6845-94B2-A5F5008B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2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1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03" r:id="rId14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196E9-7CFC-2449-8391-18985A1F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58CA-9C8B-E64B-B28C-43189036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EEE0-84AF-1C42-B44F-480311E1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4498-B2D2-9E4D-8FCA-14244C42AB3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D4E-4A4E-A34B-8D86-E4540EAA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A437-8A49-6845-94B2-A5F5008B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3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94902"/>
            <a:ext cx="10363200" cy="1403898"/>
          </a:xfrm>
        </p:spPr>
        <p:txBody>
          <a:bodyPr/>
          <a:lstStyle/>
          <a:p>
            <a:r>
              <a:rPr lang="en-US" b="1" dirty="0"/>
              <a:t>Introduction to Regression</a:t>
            </a:r>
            <a:br>
              <a:rPr lang="en-US" dirty="0"/>
            </a:br>
            <a:r>
              <a:rPr lang="en-US" dirty="0"/>
              <a:t>Part B: Error Evaluation and Model Comparison</a:t>
            </a:r>
          </a:p>
        </p:txBody>
      </p:sp>
    </p:spTree>
    <p:extLst>
      <p:ext uri="{BB962C8B-B14F-4D97-AF65-F5344CB8AC3E}">
        <p14:creationId xmlns:p14="http://schemas.microsoft.com/office/powerpoint/2010/main" val="188999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Evaluation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52362" y="63310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450" y="1197992"/>
            <a:ext cx="107591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In order to quantify how well a model performs, we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aggregate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the errors and we call that  the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loss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or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error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or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cost function. 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A common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loss function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for quantitative outcomes is the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Mean Squared Error (MSE):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481" y="3715671"/>
            <a:ext cx="3759200" cy="10058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D2ED14-6684-4547-9867-F355B2107463}"/>
              </a:ext>
            </a:extLst>
          </p:cNvPr>
          <p:cNvSpPr txBox="1"/>
          <p:nvPr/>
        </p:nvSpPr>
        <p:spPr>
          <a:xfrm>
            <a:off x="716450" y="5844159"/>
            <a:ext cx="1001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  <a:ea typeface="Karla" pitchFamily="2" charset="0"/>
              </a:rPr>
              <a:t>Note: Loss and cost function refer to the same thing. Cost usually refers to the total loss where loss refers to a single training point.</a:t>
            </a:r>
          </a:p>
        </p:txBody>
      </p:sp>
    </p:spTree>
    <p:extLst>
      <p:ext uri="{BB962C8B-B14F-4D97-AF65-F5344CB8AC3E}">
        <p14:creationId xmlns:p14="http://schemas.microsoft.com/office/powerpoint/2010/main" val="241082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Evaluation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52362" y="63310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3544" y="1415137"/>
            <a:ext cx="10983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Caution: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The MSE is by no means the only valid (or the best) loss function! </a:t>
            </a: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marL="971550" lvl="1" indent="-514350"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</a:rPr>
              <a:t>Max Absolute Error</a:t>
            </a:r>
          </a:p>
          <a:p>
            <a:pPr marL="971550" lvl="1" indent="-514350"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</a:rPr>
              <a:t>Mean Absolute Error</a:t>
            </a:r>
          </a:p>
          <a:p>
            <a:pPr marL="971550" lvl="1" indent="-514350"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</a:rPr>
              <a:t>Mean Squared Error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We will motivate MSE when we introduce probabilistic modeling. 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Note: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The square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oot of the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ean of the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quared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rrors (RMSE) is also commonly used. 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672" y="5426448"/>
            <a:ext cx="4437586" cy="9488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3415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Model Comparison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E6D5A1-DB34-984F-AB39-8815ED7C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84" y="1463039"/>
            <a:ext cx="6858002" cy="457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3853A-2695-1A41-BADF-8769A3B8B67C}"/>
              </a:ext>
            </a:extLst>
          </p:cNvPr>
          <p:cNvSpPr txBox="1"/>
          <p:nvPr/>
        </p:nvSpPr>
        <p:spPr>
          <a:xfrm>
            <a:off x="486775" y="901417"/>
            <a:ext cx="1135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Do the same for all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’s and compare the RMSEs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. k=3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seems to be the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best model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21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Model</a:t>
            </a:r>
            <a:r>
              <a:rPr lang="en-US" b="1" dirty="0"/>
              <a:t> </a:t>
            </a:r>
            <a:r>
              <a:rPr lang="en-US" sz="4000" dirty="0"/>
              <a:t>Fitness</a:t>
            </a:r>
            <a:r>
              <a:rPr lang="en-US" b="1" dirty="0"/>
              <a:t>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2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601962-A22B-084F-BBA2-383781FD3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65151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06686" y="4833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958" y="902522"/>
            <a:ext cx="7564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For a subset of the data, calculate the RMSE for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k=3.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6F4965-E31D-6F47-8CE6-3AC2F326B391}"/>
              </a:ext>
            </a:extLst>
          </p:cNvPr>
          <p:cNvSpPr/>
          <p:nvPr/>
        </p:nvSpPr>
        <p:spPr>
          <a:xfrm>
            <a:off x="7429500" y="2373477"/>
            <a:ext cx="3929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Is RMSE=5.0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good enough?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553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06686" y="4833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2896" y="864321"/>
            <a:ext cx="10369093" cy="461665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What if we measure the Sales in cents instead of dollars? 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5B0330-C327-6A4E-B7E0-4A23FB3E3695}"/>
              </a:ext>
            </a:extLst>
          </p:cNvPr>
          <p:cNvGrpSpPr/>
          <p:nvPr/>
        </p:nvGrpSpPr>
        <p:grpSpPr>
          <a:xfrm>
            <a:off x="914400" y="1371600"/>
            <a:ext cx="11422743" cy="4343399"/>
            <a:chOff x="2615183" y="1828628"/>
            <a:chExt cx="11422743" cy="43433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F83083C-7A84-2243-A605-5E973513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5183" y="1828628"/>
              <a:ext cx="6515099" cy="43433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322393" y="3085218"/>
              <a:ext cx="47155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rla" charset="0"/>
                  <a:ea typeface="Karla" charset="0"/>
                  <a:cs typeface="Karla" charset="0"/>
                </a:rPr>
                <a:t>RMSE is now 5004.93. </a:t>
              </a:r>
            </a:p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endParaRPr>
            </a:p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rla" charset="0"/>
                  <a:ea typeface="Karla" charset="0"/>
                  <a:cs typeface="Karla" charset="0"/>
                </a:rPr>
                <a:t>Is that good?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228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6686" y="4833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2895" y="864320"/>
            <a:ext cx="10538911" cy="461665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It is better if we compare it to something. </a:t>
            </a:r>
            <a:endParaRPr lang="en-US" sz="2400" dirty="0">
              <a:latin typeface="Karla" charset="0"/>
              <a:ea typeface="Karla" charset="0"/>
              <a:cs typeface="Karla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012013-BE7F-5742-94EA-AA145817188E}"/>
              </a:ext>
            </a:extLst>
          </p:cNvPr>
          <p:cNvGrpSpPr/>
          <p:nvPr/>
        </p:nvGrpSpPr>
        <p:grpSpPr>
          <a:xfrm>
            <a:off x="914400" y="1371600"/>
            <a:ext cx="10745814" cy="4437333"/>
            <a:chOff x="2230867" y="1328057"/>
            <a:chExt cx="10745814" cy="44373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44E919-B9C4-7946-A62C-AEBC8538D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0867" y="1328057"/>
              <a:ext cx="6515355" cy="43435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423DFD2-6682-354E-A9F3-C4295537485B}"/>
                    </a:ext>
                  </a:extLst>
                </p:cNvPr>
                <p:cNvSpPr/>
                <p:nvPr/>
              </p:nvSpPr>
              <p:spPr>
                <a:xfrm>
                  <a:off x="9035510" y="1804562"/>
                  <a:ext cx="3941171" cy="39608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rla" charset="0"/>
                      <a:ea typeface="Karla" charset="0"/>
                      <a:cs typeface="Karla" charset="0"/>
                    </a:rPr>
                    <a:t>We will use the simplest model:</a:t>
                  </a:r>
                </a:p>
                <a:p>
                  <a:endPara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2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sz="2200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</a:rPr>
                            </m:ctrlPr>
                          </m:accPr>
                          <m:e>
                            <m:r>
                              <a:rPr lang="en-US" sz="2200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2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</a:rPr>
                            </m:ctrlPr>
                          </m:fPr>
                          <m:num>
                            <m:r>
                              <a:rPr lang="en-US" sz="2200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sz="2200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</a:rPr>
                            </m:ctrlPr>
                          </m:naryPr>
                          <m:sub>
                            <m:r>
                              <a:rPr lang="en-US" sz="2200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2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Karla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Karla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Karla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</a:endParaRPr>
                </a:p>
                <a:p>
                  <a:endPara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</a:endParaRPr>
                </a:p>
                <a:p>
                  <a:r>
                    <a:rPr lang="en-US" sz="2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rla" charset="0"/>
                      <a:ea typeface="Karla" charset="0"/>
                    </a:rPr>
                    <a:t>as the </a:t>
                  </a:r>
                  <a:r>
                    <a:rPr lang="en-US" sz="22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Karla" charset="0"/>
                      <a:ea typeface="Karla" charset="0"/>
                    </a:rPr>
                    <a:t>worst</a:t>
                  </a:r>
                  <a:r>
                    <a:rPr lang="en-US" sz="2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rla" charset="0"/>
                      <a:ea typeface="Karla" charset="0"/>
                    </a:rPr>
                    <a:t> possible model and</a:t>
                  </a:r>
                </a:p>
                <a:p>
                  <a:r>
                    <a:rPr lang="en-US" sz="2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arla" charset="0"/>
                      <a:ea typeface="Karla" charset="0"/>
                    </a:rPr>
                    <a:t> 		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Karla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Karla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Karla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Karla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2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Karla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Karla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Karla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Karla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Karla" charset="0"/>
                        </a:rPr>
                        <m:t> </m:t>
                      </m:r>
                    </m:oMath>
                  </a14:m>
                  <a:endPara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  <a:p>
                  <a:endPara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  <a:p>
                  <a:r>
                    <a:rPr lang="en-US" sz="2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as the </a:t>
                  </a:r>
                  <a:r>
                    <a:rPr lang="en-US" sz="22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best</a:t>
                  </a:r>
                  <a:r>
                    <a:rPr lang="en-US" sz="2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possible model. </a:t>
                  </a: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423DFD2-6682-354E-A9F3-C429553748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5510" y="1804562"/>
                  <a:ext cx="3941171" cy="3960828"/>
                </a:xfrm>
                <a:prstGeom prst="rect">
                  <a:avLst/>
                </a:prstGeom>
                <a:blipFill>
                  <a:blip r:embed="rId4"/>
                  <a:stretch>
                    <a:fillRect l="-1929" t="-4167" b="-22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17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R-squared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2496" y="3390900"/>
                <a:ext cx="10327008" cy="2111143"/>
              </a:xfrm>
            </p:spPr>
            <p:txBody>
              <a:bodyPr/>
              <a:lstStyle/>
              <a:p>
                <a:pPr marL="457200" indent="-45720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If our model is as good as the mean value,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Karla" charset="0"/>
                        <a:cs typeface="Karla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rla" charset="0"/>
                  <a:ea typeface="Karla" charset="0"/>
                  <a:cs typeface="Karla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If our model is perfect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Karla" charset="0"/>
                        <a:cs typeface="Karla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Karla" charset="0"/>
                        <a:cs typeface="Karla" charset="0"/>
                      </a:rPr>
                      <m:t>1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rla" charset="0"/>
                  <a:ea typeface="Karla" charset="0"/>
                  <a:cs typeface="Karla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can be negative if the model is worst than the average. This can happen when we evaluate the model in the test set.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2496" y="3390900"/>
                <a:ext cx="10327008" cy="2111143"/>
              </a:xfrm>
              <a:blipFill rotWithShape="0">
                <a:blip r:embed="rId3"/>
                <a:stretch>
                  <a:fillRect l="-826" t="-2305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06686" y="4833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329" y="1637329"/>
            <a:ext cx="3596640" cy="9245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12605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2207-1874-9240-8C93-81723E75F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 B.1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F80CC-9CED-1842-95AC-9DFDA63F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4F4E6-500C-1449-A51B-55B8DDB9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FDC3B0-4A22-9F44-BFFD-B74D840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ABAB2-43BE-9D47-9168-098C8A194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911350"/>
            <a:ext cx="93980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5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AE360E-8E85-DD44-AB60-D6292E1C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EA333-9FB8-1242-8A20-76E81C41F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736600"/>
            <a:ext cx="90424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1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Error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BB9446-A2B0-3F43-A16B-44064BB18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430"/>
            <a:ext cx="6858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52362" y="63310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958" y="902522"/>
            <a:ext cx="320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Start with some data.</a:t>
            </a:r>
          </a:p>
        </p:txBody>
      </p:sp>
    </p:spTree>
    <p:extLst>
      <p:ext uri="{BB962C8B-B14F-4D97-AF65-F5344CB8AC3E}">
        <p14:creationId xmlns:p14="http://schemas.microsoft.com/office/powerpoint/2010/main" val="200574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A66C0A-919C-7D4F-A11E-94FE485D1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6858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52362" y="63310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958" y="902522"/>
            <a:ext cx="10486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Hide some of the data from the model. This is called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train-test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split.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50874" y="2497744"/>
                <a:ext cx="336258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We use the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train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set to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estimate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𝑦</m:t>
                        </m:r>
                      </m:e>
                    </m:acc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Karla" charset="0"/>
                        <a:cs typeface="Karla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and the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test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set to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evaluate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the model. </a:t>
                </a:r>
              </a:p>
              <a:p>
                <a:endParaRPr lang="en-US" sz="2400" dirty="0">
                  <a:latin typeface="Karla" charset="0"/>
                  <a:ea typeface="Karla" charset="0"/>
                  <a:cs typeface="Karla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874" y="2497744"/>
                <a:ext cx="3362584" cy="1938992"/>
              </a:xfrm>
              <a:prstGeom prst="rect">
                <a:avLst/>
              </a:prstGeom>
              <a:blipFill>
                <a:blip r:embed="rId4"/>
                <a:stretch>
                  <a:fillRect l="-2632" t="-2614" r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9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55CDF5-DBA0-1E44-8F2B-7E3A17BD1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6858255" cy="4572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52362" y="63310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5958" y="902522"/>
                <a:ext cx="27499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for </a:t>
                </a:r>
                <a:r>
                  <a:rPr lang="en-US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k=1 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58" y="902522"/>
                <a:ext cx="274992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548" t="-10526" r="-243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4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42A614-85D4-1A43-86DA-1DD1D63B4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6858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52362" y="63310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958" y="902522"/>
            <a:ext cx="8817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Now, we look at the data we have not used, the </a:t>
            </a:r>
            <a:r>
              <a:rPr lang="en-US" sz="2400" b="1" dirty="0">
                <a:solidFill>
                  <a:srgbClr val="FF0000"/>
                </a:solidFill>
                <a:latin typeface="Karla" charset="0"/>
                <a:ea typeface="Karla" charset="0"/>
                <a:cs typeface="Karla" charset="0"/>
              </a:rPr>
              <a:t>test</a:t>
            </a:r>
            <a:r>
              <a:rPr lang="en-US" sz="2400" dirty="0">
                <a:solidFill>
                  <a:srgbClr val="FF0000"/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Karla" charset="0"/>
                <a:ea typeface="Karla" charset="0"/>
                <a:cs typeface="Karla" charset="0"/>
              </a:rPr>
              <a:t>data</a:t>
            </a:r>
            <a:r>
              <a:rPr lang="en-US" sz="2400" dirty="0">
                <a:solidFill>
                  <a:srgbClr val="FF0000"/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(red crosses).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7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52362" y="63310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5958" y="902522"/>
                <a:ext cx="50534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Calculate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Karla" charset="0"/>
                            <a:ea typeface="Karla" charset="0"/>
                            <a:cs typeface="Karla" charset="0"/>
                          </a:rPr>
                          <m:t>residuals</m:t>
                        </m:r>
                        <m:r>
                          <a:rPr lang="en-US" sz="24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  (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  <a:cs typeface="Karla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).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58" y="902522"/>
                <a:ext cx="5053435" cy="461665"/>
              </a:xfrm>
              <a:prstGeom prst="rect">
                <a:avLst/>
              </a:prstGeom>
              <a:blipFill>
                <a:blip r:embed="rId3"/>
                <a:stretch>
                  <a:fillRect l="-175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6AEF98C-B094-2046-B9C4-1F22C428C59C}"/>
              </a:ext>
            </a:extLst>
          </p:cNvPr>
          <p:cNvGrpSpPr/>
          <p:nvPr/>
        </p:nvGrpSpPr>
        <p:grpSpPr>
          <a:xfrm>
            <a:off x="914400" y="1371600"/>
            <a:ext cx="6858000" cy="4572000"/>
            <a:chOff x="2615184" y="1463040"/>
            <a:chExt cx="6858000" cy="4572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184" y="1463040"/>
              <a:ext cx="6858000" cy="4572000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4320387" y="2159170"/>
              <a:ext cx="4074910" cy="2712516"/>
              <a:chOff x="4320387" y="2159170"/>
              <a:chExt cx="4074910" cy="2712516"/>
            </a:xfrm>
            <a:effectLst>
              <a:glow rad="101600">
                <a:schemeClr val="bg1">
                  <a:lumMod val="75000"/>
                  <a:alpha val="40000"/>
                </a:schemeClr>
              </a:glow>
              <a:reflection endPos="0" dir="5400000" sy="-100000" algn="bl" rotWithShape="0"/>
            </a:effectLst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6357842" y="3559409"/>
                <a:ext cx="6137" cy="208655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087111" y="2435331"/>
                <a:ext cx="19434" cy="1713222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214042" y="2939581"/>
                <a:ext cx="2967" cy="1215109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391307" y="2159170"/>
                <a:ext cx="3990" cy="100134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588785" y="3768064"/>
                <a:ext cx="1943" cy="515501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320387" y="4639506"/>
                <a:ext cx="5114" cy="23218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156029" y="3850912"/>
                <a:ext cx="11252" cy="56152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708126" y="3160510"/>
                <a:ext cx="11252" cy="696539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431257" y="3066922"/>
                <a:ext cx="5626" cy="93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720530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Lecture4b_optimization</Template>
  <TotalTime>21140</TotalTime>
  <Words>453</Words>
  <Application>Microsoft Macintosh PowerPoint</Application>
  <PresentationFormat>Widescreen</PresentationFormat>
  <Paragraphs>95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Karla</vt:lpstr>
      <vt:lpstr>Custom Design</vt:lpstr>
      <vt:lpstr>GEC_template</vt:lpstr>
      <vt:lpstr>1_Custom Design</vt:lpstr>
      <vt:lpstr>Introduction to Regression Part B: Error Evaluation and Model Comparison</vt:lpstr>
      <vt:lpstr>PowerPoint Presentation</vt:lpstr>
      <vt:lpstr>PowerPoint Presentation</vt:lpstr>
      <vt:lpstr>Error Evaluation</vt:lpstr>
      <vt:lpstr>Error Evaluation</vt:lpstr>
      <vt:lpstr>Error Evaluation</vt:lpstr>
      <vt:lpstr>Error Evaluation</vt:lpstr>
      <vt:lpstr>Error Evaluation</vt:lpstr>
      <vt:lpstr>Error Evaluation</vt:lpstr>
      <vt:lpstr>Error Evaluation </vt:lpstr>
      <vt:lpstr>Error Evaluation </vt:lpstr>
      <vt:lpstr>Model Comparison</vt:lpstr>
      <vt:lpstr>Model Comparison</vt:lpstr>
      <vt:lpstr>Model Fitness  </vt:lpstr>
      <vt:lpstr>Model fitness</vt:lpstr>
      <vt:lpstr>Model fitness</vt:lpstr>
      <vt:lpstr>Model fitness</vt:lpstr>
      <vt:lpstr>R-squared</vt:lpstr>
      <vt:lpstr> Ex B.1 </vt:lpstr>
    </vt:vector>
  </TitlesOfParts>
  <Company>harvard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pavlos protopapas</dc:creator>
  <cp:lastModifiedBy>Protopapas, Pavlos</cp:lastModifiedBy>
  <cp:revision>535</cp:revision>
  <cp:lastPrinted>2020-08-22T18:11:46Z</cp:lastPrinted>
  <dcterms:created xsi:type="dcterms:W3CDTF">2018-04-18T18:49:01Z</dcterms:created>
  <dcterms:modified xsi:type="dcterms:W3CDTF">2020-09-14T03:32:33Z</dcterms:modified>
</cp:coreProperties>
</file>