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735" r:id="rId3"/>
  </p:sldMasterIdLst>
  <p:notesMasterIdLst>
    <p:notesMasterId r:id="rId64"/>
  </p:notesMasterIdLst>
  <p:sldIdLst>
    <p:sldId id="256" r:id="rId4"/>
    <p:sldId id="262" r:id="rId5"/>
    <p:sldId id="336" r:id="rId6"/>
    <p:sldId id="299" r:id="rId7"/>
    <p:sldId id="323" r:id="rId8"/>
    <p:sldId id="322" r:id="rId9"/>
    <p:sldId id="321" r:id="rId10"/>
    <p:sldId id="319" r:id="rId11"/>
    <p:sldId id="320" r:id="rId12"/>
    <p:sldId id="297" r:id="rId13"/>
    <p:sldId id="296" r:id="rId14"/>
    <p:sldId id="300" r:id="rId15"/>
    <p:sldId id="301" r:id="rId16"/>
    <p:sldId id="302" r:id="rId17"/>
    <p:sldId id="337" r:id="rId18"/>
    <p:sldId id="303" r:id="rId19"/>
    <p:sldId id="304" r:id="rId20"/>
    <p:sldId id="305" r:id="rId21"/>
    <p:sldId id="293" r:id="rId22"/>
    <p:sldId id="371" r:id="rId23"/>
    <p:sldId id="339" r:id="rId24"/>
    <p:sldId id="354" r:id="rId25"/>
    <p:sldId id="355" r:id="rId26"/>
    <p:sldId id="356" r:id="rId27"/>
    <p:sldId id="307" r:id="rId28"/>
    <p:sldId id="340" r:id="rId29"/>
    <p:sldId id="273" r:id="rId30"/>
    <p:sldId id="341" r:id="rId31"/>
    <p:sldId id="342" r:id="rId32"/>
    <p:sldId id="358" r:id="rId33"/>
    <p:sldId id="362" r:id="rId34"/>
    <p:sldId id="363" r:id="rId35"/>
    <p:sldId id="361" r:id="rId36"/>
    <p:sldId id="364" r:id="rId37"/>
    <p:sldId id="365" r:id="rId38"/>
    <p:sldId id="366" r:id="rId39"/>
    <p:sldId id="367" r:id="rId40"/>
    <p:sldId id="368" r:id="rId41"/>
    <p:sldId id="343" r:id="rId42"/>
    <p:sldId id="344" r:id="rId43"/>
    <p:sldId id="359" r:id="rId44"/>
    <p:sldId id="345" r:id="rId45"/>
    <p:sldId id="347" r:id="rId46"/>
    <p:sldId id="346" r:id="rId47"/>
    <p:sldId id="348" r:id="rId48"/>
    <p:sldId id="369" r:id="rId49"/>
    <p:sldId id="308" r:id="rId50"/>
    <p:sldId id="313" r:id="rId51"/>
    <p:sldId id="309" r:id="rId52"/>
    <p:sldId id="370" r:id="rId53"/>
    <p:sldId id="326" r:id="rId54"/>
    <p:sldId id="349" r:id="rId55"/>
    <p:sldId id="350" r:id="rId56"/>
    <p:sldId id="351" r:id="rId57"/>
    <p:sldId id="353" r:id="rId58"/>
    <p:sldId id="329" r:id="rId59"/>
    <p:sldId id="330" r:id="rId60"/>
    <p:sldId id="331" r:id="rId61"/>
    <p:sldId id="332" r:id="rId62"/>
    <p:sldId id="25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orelli" initials="ap" lastIdx="2" clrIdx="0"/>
  <p:cmAuthor id="2" name="Protopapas, Pavlos" initials="PP" lastIdx="1" clrIdx="1">
    <p:extLst>
      <p:ext uri="{19B8F6BF-5375-455C-9EA6-DF929625EA0E}">
        <p15:presenceInfo xmlns:p15="http://schemas.microsoft.com/office/powerpoint/2012/main" userId="S::pavlos@seas.harvard.edu::d3f506cf-7375-4c66-b84b-b5b77d6597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34"/>
    <a:srgbClr val="4DB848"/>
    <a:srgbClr val="4E88C7"/>
    <a:srgbClr val="940D23"/>
    <a:srgbClr val="F76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741" autoAdjust="0"/>
  </p:normalViewPr>
  <p:slideViewPr>
    <p:cSldViewPr snapToGrid="0">
      <p:cViewPr varScale="1">
        <p:scale>
          <a:sx n="115" d="100"/>
          <a:sy n="115" d="100"/>
        </p:scale>
        <p:origin x="960" y="20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171B0-F5FF-A145-A5EA-3A0526418D11}" type="datetimeFigureOut">
              <a:rPr lang="en-US" smtClean="0"/>
              <a:t>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0EF01-42B1-6243-84B4-3AEE3B87B250}" type="slidenum">
              <a:rPr lang="en-US" smtClean="0"/>
              <a:t>‹#›</a:t>
            </a:fld>
            <a:endParaRPr lang="en-US"/>
          </a:p>
        </p:txBody>
      </p:sp>
    </p:spTree>
    <p:extLst>
      <p:ext uri="{BB962C8B-B14F-4D97-AF65-F5344CB8AC3E}">
        <p14:creationId xmlns:p14="http://schemas.microsoft.com/office/powerpoint/2010/main" val="194704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2</a:t>
            </a:fld>
            <a:endParaRPr lang="en-US"/>
          </a:p>
        </p:txBody>
      </p:sp>
    </p:spTree>
    <p:extLst>
      <p:ext uri="{BB962C8B-B14F-4D97-AF65-F5344CB8AC3E}">
        <p14:creationId xmlns:p14="http://schemas.microsoft.com/office/powerpoint/2010/main" val="218043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51</a:t>
            </a:fld>
            <a:endParaRPr lang="en-US"/>
          </a:p>
        </p:txBody>
      </p:sp>
    </p:spTree>
    <p:extLst>
      <p:ext uri="{BB962C8B-B14F-4D97-AF65-F5344CB8AC3E}">
        <p14:creationId xmlns:p14="http://schemas.microsoft.com/office/powerpoint/2010/main" val="213058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52</a:t>
            </a:fld>
            <a:endParaRPr lang="en-US"/>
          </a:p>
        </p:txBody>
      </p:sp>
    </p:spTree>
    <p:extLst>
      <p:ext uri="{BB962C8B-B14F-4D97-AF65-F5344CB8AC3E}">
        <p14:creationId xmlns:p14="http://schemas.microsoft.com/office/powerpoint/2010/main" val="127886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53</a:t>
            </a:fld>
            <a:endParaRPr lang="en-US"/>
          </a:p>
        </p:txBody>
      </p:sp>
    </p:spTree>
    <p:extLst>
      <p:ext uri="{BB962C8B-B14F-4D97-AF65-F5344CB8AC3E}">
        <p14:creationId xmlns:p14="http://schemas.microsoft.com/office/powerpoint/2010/main" val="309356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54</a:t>
            </a:fld>
            <a:endParaRPr lang="en-US"/>
          </a:p>
        </p:txBody>
      </p:sp>
    </p:spTree>
    <p:extLst>
      <p:ext uri="{BB962C8B-B14F-4D97-AF65-F5344CB8AC3E}">
        <p14:creationId xmlns:p14="http://schemas.microsoft.com/office/powerpoint/2010/main" val="1345208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55</a:t>
            </a:fld>
            <a:endParaRPr lang="en-US"/>
          </a:p>
        </p:txBody>
      </p:sp>
    </p:spTree>
    <p:extLst>
      <p:ext uri="{BB962C8B-B14F-4D97-AF65-F5344CB8AC3E}">
        <p14:creationId xmlns:p14="http://schemas.microsoft.com/office/powerpoint/2010/main" val="287041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56</a:t>
            </a:fld>
            <a:endParaRPr lang="en-US"/>
          </a:p>
        </p:txBody>
      </p:sp>
    </p:spTree>
    <p:extLst>
      <p:ext uri="{BB962C8B-B14F-4D97-AF65-F5344CB8AC3E}">
        <p14:creationId xmlns:p14="http://schemas.microsoft.com/office/powerpoint/2010/main" val="92178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57</a:t>
            </a:fld>
            <a:endParaRPr lang="en-US"/>
          </a:p>
        </p:txBody>
      </p:sp>
    </p:spTree>
    <p:extLst>
      <p:ext uri="{BB962C8B-B14F-4D97-AF65-F5344CB8AC3E}">
        <p14:creationId xmlns:p14="http://schemas.microsoft.com/office/powerpoint/2010/main" val="899387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58</a:t>
            </a:fld>
            <a:endParaRPr lang="en-US"/>
          </a:p>
        </p:txBody>
      </p:sp>
    </p:spTree>
    <p:extLst>
      <p:ext uri="{BB962C8B-B14F-4D97-AF65-F5344CB8AC3E}">
        <p14:creationId xmlns:p14="http://schemas.microsoft.com/office/powerpoint/2010/main" val="184338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59</a:t>
            </a:fld>
            <a:endParaRPr lang="en-US"/>
          </a:p>
        </p:txBody>
      </p:sp>
    </p:spTree>
    <p:extLst>
      <p:ext uri="{BB962C8B-B14F-4D97-AF65-F5344CB8AC3E}">
        <p14:creationId xmlns:p14="http://schemas.microsoft.com/office/powerpoint/2010/main" val="411028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3</a:t>
            </a:fld>
            <a:endParaRPr lang="en-US"/>
          </a:p>
        </p:txBody>
      </p:sp>
    </p:spTree>
    <p:extLst>
      <p:ext uri="{BB962C8B-B14F-4D97-AF65-F5344CB8AC3E}">
        <p14:creationId xmlns:p14="http://schemas.microsoft.com/office/powerpoint/2010/main" val="206998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5</a:t>
            </a:fld>
            <a:endParaRPr lang="en-US"/>
          </a:p>
        </p:txBody>
      </p:sp>
    </p:spTree>
    <p:extLst>
      <p:ext uri="{BB962C8B-B14F-4D97-AF65-F5344CB8AC3E}">
        <p14:creationId xmlns:p14="http://schemas.microsoft.com/office/powerpoint/2010/main" val="85762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6</a:t>
            </a:fld>
            <a:endParaRPr lang="en-US"/>
          </a:p>
        </p:txBody>
      </p:sp>
    </p:spTree>
    <p:extLst>
      <p:ext uri="{BB962C8B-B14F-4D97-AF65-F5344CB8AC3E}">
        <p14:creationId xmlns:p14="http://schemas.microsoft.com/office/powerpoint/2010/main" val="23841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7</a:t>
            </a:fld>
            <a:endParaRPr lang="en-US"/>
          </a:p>
        </p:txBody>
      </p:sp>
    </p:spTree>
    <p:extLst>
      <p:ext uri="{BB962C8B-B14F-4D97-AF65-F5344CB8AC3E}">
        <p14:creationId xmlns:p14="http://schemas.microsoft.com/office/powerpoint/2010/main" val="129475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8</a:t>
            </a:fld>
            <a:endParaRPr lang="en-US"/>
          </a:p>
        </p:txBody>
      </p:sp>
    </p:spTree>
    <p:extLst>
      <p:ext uri="{BB962C8B-B14F-4D97-AF65-F5344CB8AC3E}">
        <p14:creationId xmlns:p14="http://schemas.microsoft.com/office/powerpoint/2010/main" val="280113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9</a:t>
            </a:fld>
            <a:endParaRPr lang="en-US"/>
          </a:p>
        </p:txBody>
      </p:sp>
    </p:spTree>
    <p:extLst>
      <p:ext uri="{BB962C8B-B14F-4D97-AF65-F5344CB8AC3E}">
        <p14:creationId xmlns:p14="http://schemas.microsoft.com/office/powerpoint/2010/main" val="143138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15</a:t>
            </a:fld>
            <a:endParaRPr lang="en-US"/>
          </a:p>
        </p:txBody>
      </p:sp>
    </p:spTree>
    <p:extLst>
      <p:ext uri="{BB962C8B-B14F-4D97-AF65-F5344CB8AC3E}">
        <p14:creationId xmlns:p14="http://schemas.microsoft.com/office/powerpoint/2010/main" val="81306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20</a:t>
            </a:fld>
            <a:endParaRPr lang="en-US"/>
          </a:p>
        </p:txBody>
      </p:sp>
    </p:spTree>
    <p:extLst>
      <p:ext uri="{BB962C8B-B14F-4D97-AF65-F5344CB8AC3E}">
        <p14:creationId xmlns:p14="http://schemas.microsoft.com/office/powerpoint/2010/main" val="81462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A4B1-176E-48FF-B628-6B591A0F2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1D827-73CB-467B-B19C-B9ACC9F71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EE301-9C3D-4633-999F-EA38382898A5}"/>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5" name="Footer Placeholder 4">
            <a:extLst>
              <a:ext uri="{FF2B5EF4-FFF2-40B4-BE49-F238E27FC236}">
                <a16:creationId xmlns:a16="http://schemas.microsoft.com/office/drawing/2014/main" id="{BF9EED86-1C8C-4811-BDED-2A534000B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863B0-A980-4C69-9412-A65F4121903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2593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658B-B5FC-4BF2-BC9A-7B639FA82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6A781-9941-4453-95FF-A4EBF952E0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75A8B-9EFA-4D9F-848C-CA2C4E26877C}"/>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5" name="Footer Placeholder 4">
            <a:extLst>
              <a:ext uri="{FF2B5EF4-FFF2-40B4-BE49-F238E27FC236}">
                <a16:creationId xmlns:a16="http://schemas.microsoft.com/office/drawing/2014/main" id="{D2522827-3030-423A-80CA-2F14C435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0C98C-009C-4AAD-A3DA-8034CCB8238A}"/>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0060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0F50-FA69-437C-8BE2-888C9484C3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5C50B-22F0-4727-AD93-4F93DFB7F4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3FBA5-7A61-4004-A386-D4942DE347DE}"/>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5" name="Footer Placeholder 4">
            <a:extLst>
              <a:ext uri="{FF2B5EF4-FFF2-40B4-BE49-F238E27FC236}">
                <a16:creationId xmlns:a16="http://schemas.microsoft.com/office/drawing/2014/main" id="{7D35B490-D0F7-4698-98E5-19A3C9374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4B467-A8D1-46B1-8FD7-1E7E45990FE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0772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0F96-B884-4783-8546-5B63C1923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ABE59A-B973-4914-A87A-160681FAC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56467-0E80-4186-B483-A2D6C28B9987}"/>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5" name="Footer Placeholder 4">
            <a:extLst>
              <a:ext uri="{FF2B5EF4-FFF2-40B4-BE49-F238E27FC236}">
                <a16:creationId xmlns:a16="http://schemas.microsoft.com/office/drawing/2014/main" id="{157B770E-6257-4619-9715-6632B46F0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BF21C-B65B-4C6C-8492-0E5ADB6B3FC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3824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9822-BE94-474F-B0E5-995B335C3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6DE3C-6D02-485D-AF4A-E6A65A2D5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06F97-9BE6-4032-BC81-3B063889003C}"/>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5" name="Footer Placeholder 4">
            <a:extLst>
              <a:ext uri="{FF2B5EF4-FFF2-40B4-BE49-F238E27FC236}">
                <a16:creationId xmlns:a16="http://schemas.microsoft.com/office/drawing/2014/main" id="{DF404F1D-63FD-4AB3-988B-87D055103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74033-16EF-464C-B147-12F5EFEDB211}"/>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9760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B084-0E32-42FD-A7A0-6104CFA23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3D040-A17D-469A-996A-7C552B7C3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9A30B-7613-4730-A675-A2115A735AFD}"/>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5" name="Footer Placeholder 4">
            <a:extLst>
              <a:ext uri="{FF2B5EF4-FFF2-40B4-BE49-F238E27FC236}">
                <a16:creationId xmlns:a16="http://schemas.microsoft.com/office/drawing/2014/main" id="{74C5DDBD-CB47-416E-8175-3FBF6AB23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E6DB7-CAE2-4FCD-B3E8-6231B1C850E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4466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F328-E252-40D9-BC3D-3282F6445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2F339-E578-4FF1-8D6F-6B84F06CB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D6ED0-638B-46D3-A1C0-24FEE8341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179BD2-BF0C-42C9-AEAA-7C7A2247CE7F}"/>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6" name="Footer Placeholder 5">
            <a:extLst>
              <a:ext uri="{FF2B5EF4-FFF2-40B4-BE49-F238E27FC236}">
                <a16:creationId xmlns:a16="http://schemas.microsoft.com/office/drawing/2014/main" id="{006C923F-A0AF-43AE-B008-729389A1F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6CF54-6A81-4EC1-8A76-D27D031CD323}"/>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3945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4C8E-2EFC-4160-AABE-1FF7214245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F18FF6-67F1-4B6A-AF69-552500442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5621C-D772-41A9-806A-403FAAB45D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3A51E-99BD-4C1A-A074-5C6CE9368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D48C7-AFED-4305-86D0-D795E3EB76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D0C76-7E10-4917-A0FC-0E0870F729BC}"/>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8" name="Footer Placeholder 7">
            <a:extLst>
              <a:ext uri="{FF2B5EF4-FFF2-40B4-BE49-F238E27FC236}">
                <a16:creationId xmlns:a16="http://schemas.microsoft.com/office/drawing/2014/main" id="{89B9EDB8-6EFB-4747-B5B6-22B76F32F1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3B12DB-AFBB-405F-BA53-B2770D4A9AE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258242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9320-B6A0-4392-B66E-7FE222630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0D717-5251-4854-BB14-F871590E80EC}"/>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4" name="Footer Placeholder 3">
            <a:extLst>
              <a:ext uri="{FF2B5EF4-FFF2-40B4-BE49-F238E27FC236}">
                <a16:creationId xmlns:a16="http://schemas.microsoft.com/office/drawing/2014/main" id="{91B6AF8B-F435-48B2-9AC7-FF1B8D0C1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24DEE1-F5F4-473C-885D-60A0ABE39D6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241562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B896E-3D03-41C8-B360-0471B89FB3DF}"/>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3" name="Footer Placeholder 2">
            <a:extLst>
              <a:ext uri="{FF2B5EF4-FFF2-40B4-BE49-F238E27FC236}">
                <a16:creationId xmlns:a16="http://schemas.microsoft.com/office/drawing/2014/main" id="{B2C90461-7C0C-445A-9850-E1DB8A022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486F7-6405-4102-BA7C-FFB9D70F90EC}"/>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55654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7AF-36CE-4124-984C-A7BF92247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8F9A7A-2E99-4C4B-ABD7-5510175A7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AAA68-FAC5-4F49-9D56-C0A2D10AA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70BAD-71B5-49E4-A40D-2007CBD9EBEA}"/>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6" name="Footer Placeholder 5">
            <a:extLst>
              <a:ext uri="{FF2B5EF4-FFF2-40B4-BE49-F238E27FC236}">
                <a16:creationId xmlns:a16="http://schemas.microsoft.com/office/drawing/2014/main" id="{6B295AC7-DDFE-45F9-AF74-ED2BF5141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17491-FF63-4589-BD29-E347DD91654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67744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AB10-7FA3-4503-8DBF-1DBBD987D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8EB3F-BC9C-4CB3-BBD1-8F35F93FC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FE0B-89BA-4C65-BAD4-893E4CF8F3C0}"/>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5" name="Footer Placeholder 4">
            <a:extLst>
              <a:ext uri="{FF2B5EF4-FFF2-40B4-BE49-F238E27FC236}">
                <a16:creationId xmlns:a16="http://schemas.microsoft.com/office/drawing/2014/main" id="{4D4509CC-D797-42C5-B117-606DE2BD3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8E99D-8351-46EB-BB50-58441E214437}"/>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545823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4232-CC6E-45E9-8D06-14B26BBFC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E7B1D-2455-4EC7-B316-622029CA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DC3B0E-BD3D-4894-9317-4AE56E24C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79ED9-E7FF-4ABD-AF2B-36A68B859562}"/>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6" name="Footer Placeholder 5">
            <a:extLst>
              <a:ext uri="{FF2B5EF4-FFF2-40B4-BE49-F238E27FC236}">
                <a16:creationId xmlns:a16="http://schemas.microsoft.com/office/drawing/2014/main" id="{F966FB14-B30B-439D-9D8E-5782CD14C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192CD-1497-469A-8AFD-5312509820A5}"/>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559118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DCE4-2746-4ED9-9DD4-E09C31E37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F3E9CE-C5CD-4F70-9F96-AFC989D13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543F3-C6B0-402D-98E9-C5509B403DC2}"/>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5" name="Footer Placeholder 4">
            <a:extLst>
              <a:ext uri="{FF2B5EF4-FFF2-40B4-BE49-F238E27FC236}">
                <a16:creationId xmlns:a16="http://schemas.microsoft.com/office/drawing/2014/main" id="{049D4596-099F-4050-B8B0-2DAD883D6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9931A-EEB6-4EAB-8AFA-38FE3176A184}"/>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5342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2A112-4197-46E0-9ECA-A89E4D51E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BA8C7-A039-446C-9936-9FCEF4A667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6D427-AC0A-4820-8935-166B3233FD22}"/>
              </a:ext>
            </a:extLst>
          </p:cNvPr>
          <p:cNvSpPr>
            <a:spLocks noGrp="1"/>
          </p:cNvSpPr>
          <p:nvPr>
            <p:ph type="dt" sz="half" idx="10"/>
          </p:nvPr>
        </p:nvSpPr>
        <p:spPr/>
        <p:txBody>
          <a:bodyPr/>
          <a:lstStyle/>
          <a:p>
            <a:fld id="{24935935-76DD-4851-A117-087A288262AA}" type="datetimeFigureOut">
              <a:rPr lang="en-US" smtClean="0"/>
              <a:t>10/20/20</a:t>
            </a:fld>
            <a:endParaRPr lang="en-US"/>
          </a:p>
        </p:txBody>
      </p:sp>
      <p:sp>
        <p:nvSpPr>
          <p:cNvPr id="5" name="Footer Placeholder 4">
            <a:extLst>
              <a:ext uri="{FF2B5EF4-FFF2-40B4-BE49-F238E27FC236}">
                <a16:creationId xmlns:a16="http://schemas.microsoft.com/office/drawing/2014/main" id="{36FDF01E-C1DB-4C4A-852C-AA435D89A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98AAF-CB35-4C05-A61C-2EAD743198D6}"/>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7675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chemeClr val="tx1">
                    <a:lumMod val="95000"/>
                    <a:lumOff val="5000"/>
                  </a:schemeClr>
                </a:solidFill>
                <a:latin typeface="Karla" charset="0"/>
                <a:ea typeface="Karla" charset="0"/>
                <a:cs typeface="Karla" charset="0"/>
              </a:defRPr>
            </a:lvl1pPr>
          </a:lstStyle>
          <a:p>
            <a:r>
              <a:rPr lang="en-US" dirty="0"/>
              <a:t>Talk Title</a:t>
            </a:r>
          </a:p>
        </p:txBody>
      </p:sp>
      <p:sp>
        <p:nvSpPr>
          <p:cNvPr id="4" name="Date Placeholder 3"/>
          <p:cNvSpPr>
            <a:spLocks noGrp="1"/>
          </p:cNvSpPr>
          <p:nvPr>
            <p:ph type="dt" sz="half" idx="10"/>
          </p:nvPr>
        </p:nvSpPr>
        <p:spPr/>
        <p:txBody>
          <a:bodyPr/>
          <a:lstStyle/>
          <a:p>
            <a:fld id="{BD43FDEE-31B2-4A81-9764-6BBEE99A1C59}"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
        <p:nvSpPr>
          <p:cNvPr id="7" name="TextBox 6"/>
          <p:cNvSpPr txBox="1"/>
          <p:nvPr/>
        </p:nvSpPr>
        <p:spPr>
          <a:xfrm>
            <a:off x="914400" y="4215645"/>
            <a:ext cx="10192871" cy="707886"/>
          </a:xfrm>
          <a:prstGeom prst="rect">
            <a:avLst/>
          </a:prstGeom>
          <a:noFill/>
        </p:spPr>
        <p:txBody>
          <a:bodyPr wrap="square" rtlCol="0">
            <a:spAutoFit/>
          </a:bodyPr>
          <a:lstStyle/>
          <a:p>
            <a:pPr algn="ctr"/>
            <a:r>
              <a:rPr lang="en-US" sz="2400" b="0" i="0" dirty="0">
                <a:solidFill>
                  <a:schemeClr val="tx1">
                    <a:lumMod val="95000"/>
                    <a:lumOff val="5000"/>
                  </a:schemeClr>
                </a:solidFill>
                <a:latin typeface="Karla" charset="0"/>
                <a:ea typeface="Karla" charset="0"/>
                <a:cs typeface="Karla" charset="0"/>
              </a:rPr>
              <a:t>Pavlos Protopapas</a:t>
            </a:r>
          </a:p>
          <a:p>
            <a:pPr algn="ctr"/>
            <a:r>
              <a:rPr lang="en-US" sz="1600" b="0" i="0" dirty="0">
                <a:solidFill>
                  <a:schemeClr val="tx1">
                    <a:lumMod val="95000"/>
                    <a:lumOff val="5000"/>
                  </a:schemeClr>
                </a:solidFill>
                <a:latin typeface="Karla" charset="0"/>
                <a:ea typeface="Karla" charset="0"/>
                <a:cs typeface="Karla" charset="0"/>
              </a:rPr>
              <a:t>Institute for Applied</a:t>
            </a:r>
            <a:r>
              <a:rPr lang="en-US" sz="1600" b="0" i="0" baseline="0" dirty="0">
                <a:solidFill>
                  <a:schemeClr val="tx1">
                    <a:lumMod val="95000"/>
                    <a:lumOff val="5000"/>
                  </a:schemeClr>
                </a:solidFill>
                <a:latin typeface="Karla" charset="0"/>
                <a:ea typeface="Karla" charset="0"/>
                <a:cs typeface="Karla" charset="0"/>
              </a:rPr>
              <a:t> Computational Science, Harvard</a:t>
            </a:r>
            <a:endParaRPr lang="en-US" sz="1600" b="0" i="0" dirty="0">
              <a:solidFill>
                <a:schemeClr val="tx1">
                  <a:lumMod val="95000"/>
                  <a:lumOff val="5000"/>
                </a:schemeClr>
              </a:solidFill>
              <a:latin typeface="Karla" charset="0"/>
              <a:ea typeface="Karla" charset="0"/>
              <a:cs typeface="Karla" charset="0"/>
            </a:endParaRPr>
          </a:p>
        </p:txBody>
      </p:sp>
      <p:grpSp>
        <p:nvGrpSpPr>
          <p:cNvPr id="12" name="Group 11"/>
          <p:cNvGrpSpPr>
            <a:grpSpLocks noChangeAspect="1"/>
          </p:cNvGrpSpPr>
          <p:nvPr/>
        </p:nvGrpSpPr>
        <p:grpSpPr>
          <a:xfrm>
            <a:off x="4866931" y="5190565"/>
            <a:ext cx="2409984" cy="1348350"/>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10" name="Rectangle 9">
            <a:extLst>
              <a:ext uri="{FF2B5EF4-FFF2-40B4-BE49-F238E27FC236}">
                <a16:creationId xmlns:a16="http://schemas.microsoft.com/office/drawing/2014/main" id="{1637FB94-059C-4EA6-A553-1FB978C79D3F}"/>
              </a:ext>
            </a:extLst>
          </p:cNvPr>
          <p:cNvSpPr/>
          <p:nvPr/>
        </p:nvSpPr>
        <p:spPr>
          <a:xfrm>
            <a:off x="5387184" y="3459656"/>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arla" charset="0"/>
                <a:ea typeface="Karla" charset="0"/>
                <a:cs typeface="Karla" charset="0"/>
              </a:rPr>
              <a:t>AC295</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1E1A4202-1854-4A8C-A63F-7D5E2F547B29}" type="slidenum">
              <a:rPr lang="en-US" smtClean="0"/>
              <a:t>‹#›</a:t>
            </a:fld>
            <a:endParaRPr lang="en-US"/>
          </a:p>
        </p:txBody>
      </p:sp>
      <p:cxnSp>
        <p:nvCxnSpPr>
          <p:cNvPr id="12" name="Straight Connector 11">
            <a:extLst>
              <a:ext uri="{FF2B5EF4-FFF2-40B4-BE49-F238E27FC236}">
                <a16:creationId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A0BBE32-C829-4534-92AA-0A9402AC06A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5" name="Group 14">
            <a:extLst>
              <a:ext uri="{FF2B5EF4-FFF2-40B4-BE49-F238E27FC236}">
                <a16:creationId xmlns:a16="http://schemas.microsoft.com/office/drawing/2014/main" id="{A3D46243-E60C-4C42-8F85-FC3B9343AFAF}"/>
              </a:ext>
            </a:extLst>
          </p:cNvPr>
          <p:cNvGrpSpPr/>
          <p:nvPr/>
        </p:nvGrpSpPr>
        <p:grpSpPr>
          <a:xfrm>
            <a:off x="0" y="6238082"/>
            <a:ext cx="3302003" cy="589321"/>
            <a:chOff x="464927" y="6019573"/>
            <a:chExt cx="3302003" cy="589321"/>
          </a:xfrm>
        </p:grpSpPr>
        <p:sp>
          <p:nvSpPr>
            <p:cNvPr id="16" name="Rectangle 15">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8"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DB3D23A1-04A6-4C00-8381-DADA2D40653F}" type="slidenum">
              <a:rPr lang="en-US" smtClean="0"/>
              <a:t>‹#›</a:t>
            </a:fld>
            <a:endParaRPr lang="en-US"/>
          </a:p>
        </p:txBody>
      </p:sp>
      <p:cxnSp>
        <p:nvCxnSpPr>
          <p:cNvPr id="12" name="Straight Connector 11">
            <a:extLst>
              <a:ext uri="{FF2B5EF4-FFF2-40B4-BE49-F238E27FC236}">
                <a16:creationId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70258" y="6331054"/>
            <a:ext cx="2844800" cy="365125"/>
          </a:xfrm>
        </p:spPr>
        <p:txBody>
          <a:bodyPr/>
          <a:lstStyle>
            <a:lvl1pPr algn="r">
              <a:defRPr/>
            </a:lvl1pPr>
          </a:lstStyle>
          <a:p>
            <a:fld id="{1E1A4202-1854-4A8C-A63F-7D5E2F547B29}" type="slidenum">
              <a:rPr lang="en-US" smtClean="0"/>
              <a:t>‹#›</a:t>
            </a:fld>
            <a:endParaRPr lang="en-US"/>
          </a:p>
        </p:txBody>
      </p:sp>
      <p:grpSp>
        <p:nvGrpSpPr>
          <p:cNvPr id="9" name="Group 8"/>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2" name="TextBox 11"/>
          <p:cNvSpPr txBox="1"/>
          <p:nvPr/>
        </p:nvSpPr>
        <p:spPr>
          <a:xfrm>
            <a:off x="4846866" y="6355080"/>
            <a:ext cx="2428870"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r>
              <a:rPr lang="en-US" sz="1100" cap="small" baseline="0" dirty="0">
                <a:solidFill>
                  <a:schemeClr val="tx1">
                    <a:lumMod val="50000"/>
                    <a:lumOff val="50000"/>
                  </a:schemeClr>
                </a:solidFill>
                <a:latin typeface="Karla" charset="0"/>
                <a:ea typeface="Karla" charset="0"/>
                <a:cs typeface="Karla" charset="0"/>
              </a:rPr>
              <a:t>,  FIUBA, June 2018</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43FDEE-31B2-4A81-9764-6BBEE99A1C59}"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43FDEE-31B2-4A81-9764-6BBEE99A1C59}" type="datetimeFigureOut">
              <a:rPr lang="en-US" smtClean="0"/>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grpSp>
        <p:nvGrpSpPr>
          <p:cNvPr id="8" name="Group 7"/>
          <p:cNvGrpSpPr>
            <a:grpSpLocks/>
          </p:cNvGrpSpPr>
          <p:nvPr/>
        </p:nvGrpSpPr>
        <p:grpSpPr>
          <a:xfrm>
            <a:off x="667462" y="6153741"/>
            <a:ext cx="812363" cy="461756"/>
            <a:chOff x="8442646" y="6356350"/>
            <a:chExt cx="482609" cy="274320"/>
          </a:xfrm>
        </p:grpSpPr>
        <p:pic>
          <p:nvPicPr>
            <p:cNvPr id="9" name="Picture 8"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0" name="Picture 9"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43FDEE-31B2-4A81-9764-6BBEE99A1C59}" type="datetimeFigureOut">
              <a:rPr lang="en-US" smtClean="0"/>
              <a:t>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A4202-1854-4A8C-A63F-7D5E2F547B29}" type="slidenum">
              <a:rPr lang="en-US" smtClean="0"/>
              <a:t>‹#›</a:t>
            </a:fld>
            <a:endParaRPr lang="en-US"/>
          </a:p>
        </p:txBody>
      </p:sp>
      <p:grpSp>
        <p:nvGrpSpPr>
          <p:cNvPr id="10" name="Group 9"/>
          <p:cNvGrpSpPr>
            <a:grpSpLocks/>
          </p:cNvGrpSpPr>
          <p:nvPr/>
        </p:nvGrpSpPr>
        <p:grpSpPr>
          <a:xfrm>
            <a:off x="667462" y="6153741"/>
            <a:ext cx="812363" cy="461756"/>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2" name="Picture 11"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3" name="TextBox 12"/>
          <p:cNvSpPr txBox="1"/>
          <p:nvPr/>
        </p:nvSpPr>
        <p:spPr>
          <a:xfrm>
            <a:off x="10109057" y="6109785"/>
            <a:ext cx="1289135"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45E2-B05B-417F-A808-39B23536D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B6301-CE95-481A-8E07-6D136FD07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904A7-C088-4DA7-8A0C-08AE432B9655}"/>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5" name="Footer Placeholder 4">
            <a:extLst>
              <a:ext uri="{FF2B5EF4-FFF2-40B4-BE49-F238E27FC236}">
                <a16:creationId xmlns:a16="http://schemas.microsoft.com/office/drawing/2014/main" id="{EB9FC91C-1512-41F2-ABA7-00C1D6A4F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96D90-74B5-467C-83E1-AD10429F60C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1235433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067608"/>
            <a:ext cx="10972800" cy="76727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43FDEE-31B2-4A81-9764-6BBEE99A1C59}" type="datetimeFigureOut">
              <a:rPr lang="en-US" smtClean="0"/>
              <a:t>10/20/20</a:t>
            </a:fld>
            <a:endParaRPr lang="en-US"/>
          </a:p>
        </p:txBody>
      </p:sp>
      <p:sp>
        <p:nvSpPr>
          <p:cNvPr id="5" name="Slide Number Placeholder 4"/>
          <p:cNvSpPr>
            <a:spLocks noGrp="1"/>
          </p:cNvSpPr>
          <p:nvPr>
            <p:ph type="sldNum" sz="quarter" idx="12"/>
          </p:nvPr>
        </p:nvSpPr>
        <p:spPr>
          <a:xfrm>
            <a:off x="8737600" y="6352247"/>
            <a:ext cx="2844800" cy="365125"/>
          </a:xfrm>
        </p:spPr>
        <p:txBody>
          <a:bodyPr/>
          <a:lstStyle/>
          <a:p>
            <a:fld id="{1E1A4202-1854-4A8C-A63F-7D5E2F547B29}" type="slidenum">
              <a:rPr lang="en-US" smtClean="0"/>
              <a:t>‹#›</a:t>
            </a:fld>
            <a:endParaRPr lang="en-US"/>
          </a:p>
        </p:txBody>
      </p:sp>
      <p:grpSp>
        <p:nvGrpSpPr>
          <p:cNvPr id="6" name="Group 5"/>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0" name="TextBox 9"/>
          <p:cNvSpPr txBox="1"/>
          <p:nvPr/>
        </p:nvSpPr>
        <p:spPr>
          <a:xfrm>
            <a:off x="4846320" y="6359122"/>
            <a:ext cx="2428870"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r>
              <a:rPr lang="en-US" sz="1100" cap="small" baseline="0" dirty="0">
                <a:solidFill>
                  <a:schemeClr val="tx1">
                    <a:lumMod val="50000"/>
                    <a:lumOff val="50000"/>
                  </a:schemeClr>
                </a:solidFill>
                <a:latin typeface="Karla" charset="0"/>
                <a:ea typeface="Karla" charset="0"/>
                <a:cs typeface="Karla" charset="0"/>
              </a:rPr>
              <a:t>,  FIUBA, June 2018</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3FDEE-31B2-4A81-9764-6BBEE99A1C59}" type="datetimeFigureOut">
              <a:rPr lang="en-US" smtClean="0"/>
              <a:t>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3FDEE-31B2-4A81-9764-6BBEE99A1C59}"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3FDEE-31B2-4A81-9764-6BBEE99A1C59}"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D16A-4BE1-4324-9465-EA5372E54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4A4463-C390-4D80-8900-E3783BBAEFD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9F748D-A959-4741-B0CB-E2258A828813}"/>
              </a:ext>
            </a:extLst>
          </p:cNvPr>
          <p:cNvSpPr>
            <a:spLocks noGrp="1"/>
          </p:cNvSpPr>
          <p:nvPr>
            <p:ph type="dt" sz="half" idx="10"/>
          </p:nvPr>
        </p:nvSpPr>
        <p:spPr/>
        <p:txBody>
          <a:bodyPr/>
          <a:lstStyle/>
          <a:p>
            <a:fld id="{BD43FDEE-31B2-4A81-9764-6BBEE99A1C59}" type="datetimeFigureOut">
              <a:rPr lang="en-US" smtClean="0"/>
              <a:t>10/20/20</a:t>
            </a:fld>
            <a:endParaRPr lang="en-US"/>
          </a:p>
        </p:txBody>
      </p:sp>
      <p:sp>
        <p:nvSpPr>
          <p:cNvPr id="5" name="Footer Placeholder 4">
            <a:extLst>
              <a:ext uri="{FF2B5EF4-FFF2-40B4-BE49-F238E27FC236}">
                <a16:creationId xmlns:a16="http://schemas.microsoft.com/office/drawing/2014/main" id="{35989003-AAF3-4BFC-A67F-DF6F95393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010D9-9443-435E-BA0D-07B5F6E35A7E}"/>
              </a:ext>
            </a:extLst>
          </p:cNvPr>
          <p:cNvSpPr>
            <a:spLocks noGrp="1"/>
          </p:cNvSpPr>
          <p:nvPr>
            <p:ph type="sldNum" sz="quarter" idx="12"/>
          </p:nvPr>
        </p:nvSpPr>
        <p:spPr/>
        <p:txBody>
          <a:bodyPr/>
          <a:lstStyle/>
          <a:p>
            <a:fld id="{1E1A4202-1854-4A8C-A63F-7D5E2F547B29}" type="slidenum">
              <a:rPr lang="en-US" smtClean="0"/>
              <a:t>‹#›</a:t>
            </a:fld>
            <a:endParaRPr lang="en-US"/>
          </a:p>
        </p:txBody>
      </p:sp>
    </p:spTree>
    <p:extLst>
      <p:ext uri="{BB962C8B-B14F-4D97-AF65-F5344CB8AC3E}">
        <p14:creationId xmlns:p14="http://schemas.microsoft.com/office/powerpoint/2010/main" val="466687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utlin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pic>
        <p:nvPicPr>
          <p:cNvPr id="8" name="Picture 7">
            <a:extLst>
              <a:ext uri="{FF2B5EF4-FFF2-40B4-BE49-F238E27FC236}">
                <a16:creationId xmlns:a16="http://schemas.microsoft.com/office/drawing/2014/main"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id="{2BB05C14-85FE-410B-8AD5-1D038FDD03F1}"/>
              </a:ext>
            </a:extLst>
          </p:cNvPr>
          <p:cNvCxnSpPr>
            <a:cxnSpLocks/>
          </p:cNvCxnSpPr>
          <p:nvPr userDrawn="1"/>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2743200" y="1821235"/>
            <a:ext cx="6794500" cy="4049477"/>
          </a:xfrm>
          <a:prstGeom prst="rect">
            <a:avLst/>
          </a:prstGeom>
        </p:spPr>
        <p:txBody>
          <a:bodyPr/>
          <a:lstStyle>
            <a:lvl1pPr marL="0" indent="0" algn="ctr">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5" name="Text Placeholder 17">
            <a:extLst>
              <a:ext uri="{FF2B5EF4-FFF2-40B4-BE49-F238E27FC236}">
                <a16:creationId xmlns:a16="http://schemas.microsoft.com/office/drawing/2014/main" id="{34EE5573-A9CB-4BD1-BEAD-BE9DA2AD4B65}"/>
              </a:ext>
            </a:extLst>
          </p:cNvPr>
          <p:cNvSpPr>
            <a:spLocks noGrp="1"/>
          </p:cNvSpPr>
          <p:nvPr>
            <p:ph type="body" sz="quarter" idx="14" hasCustomPrompt="1"/>
          </p:nvPr>
        </p:nvSpPr>
        <p:spPr>
          <a:xfrm>
            <a:off x="2517913" y="174690"/>
            <a:ext cx="7172187" cy="644999"/>
          </a:xfrm>
          <a:prstGeom prst="rect">
            <a:avLst/>
          </a:prstGeom>
        </p:spPr>
        <p:txBody>
          <a:bodyPr>
            <a:normAutofit/>
          </a:bodyPr>
          <a:lstStyle>
            <a:lvl1pPr marL="0" indent="0" algn="ctr">
              <a:buNone/>
              <a:defRPr sz="38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Slide Title</a:t>
            </a:r>
          </a:p>
        </p:txBody>
      </p:sp>
    </p:spTree>
    <p:extLst>
      <p:ext uri="{BB962C8B-B14F-4D97-AF65-F5344CB8AC3E}">
        <p14:creationId xmlns:p14="http://schemas.microsoft.com/office/powerpoint/2010/main" val="100782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a_slide_w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id="{2BB05C14-85FE-410B-8AD5-1D038FDD03F1}"/>
              </a:ext>
            </a:extLst>
          </p:cNvPr>
          <p:cNvCxnSpPr>
            <a:cxnSpLocks/>
          </p:cNvCxnSpPr>
          <p:nvPr userDrawn="1"/>
        </p:nvCxnSpPr>
        <p:spPr>
          <a:xfrm>
            <a:off x="3930650" y="1199286"/>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533400" y="1821235"/>
            <a:ext cx="5705475" cy="3837477"/>
          </a:xfrm>
          <a:prstGeom prst="rect">
            <a:avLst/>
          </a:prstGeom>
        </p:spPr>
        <p:txBody>
          <a:bodyPr/>
          <a:lstStyle>
            <a:lvl1pPr marL="0" indent="0" algn="l">
              <a:buNone/>
              <a:defRPr strike="noStrike">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20" name="Text Placeholder 17">
            <a:extLst>
              <a:ext uri="{FF2B5EF4-FFF2-40B4-BE49-F238E27FC236}">
                <a16:creationId xmlns:a16="http://schemas.microsoft.com/office/drawing/2014/main" id="{D405074A-E0C4-4294-A5E4-68039E1DF60D}"/>
              </a:ext>
            </a:extLst>
          </p:cNvPr>
          <p:cNvSpPr>
            <a:spLocks noGrp="1"/>
          </p:cNvSpPr>
          <p:nvPr>
            <p:ph type="body" sz="quarter" idx="15" hasCustomPrompt="1"/>
          </p:nvPr>
        </p:nvSpPr>
        <p:spPr>
          <a:xfrm>
            <a:off x="2743200" y="401607"/>
            <a:ext cx="6794500" cy="647700"/>
          </a:xfrm>
          <a:prstGeom prst="rect">
            <a:avLst/>
          </a:prstGeom>
        </p:spPr>
        <p:txBody>
          <a:bodyPr>
            <a:normAutofit/>
          </a:bodyPr>
          <a:lstStyle>
            <a:lvl1pPr marL="0" indent="0" algn="ctr">
              <a:buNone/>
              <a:defRPr sz="36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Title</a:t>
            </a:r>
          </a:p>
        </p:txBody>
      </p:sp>
      <p:sp>
        <p:nvSpPr>
          <p:cNvPr id="3" name="Picture Placeholder 2">
            <a:extLst>
              <a:ext uri="{FF2B5EF4-FFF2-40B4-BE49-F238E27FC236}">
                <a16:creationId xmlns:a16="http://schemas.microsoft.com/office/drawing/2014/main" id="{2F14F5B9-510A-4D5A-82FC-79B9376B2E70}"/>
              </a:ext>
            </a:extLst>
          </p:cNvPr>
          <p:cNvSpPr>
            <a:spLocks noGrp="1"/>
          </p:cNvSpPr>
          <p:nvPr>
            <p:ph type="pic" sz="quarter" idx="16"/>
          </p:nvPr>
        </p:nvSpPr>
        <p:spPr>
          <a:xfrm>
            <a:off x="7388480" y="1820862"/>
            <a:ext cx="4297363" cy="3837475"/>
          </a:xfrm>
          <a:prstGeom prst="rect">
            <a:avLst/>
          </a:prstGeom>
        </p:spPr>
        <p:txBody>
          <a:bodyPr/>
          <a:lstStyle/>
          <a:p>
            <a:endParaRPr lang="en-US"/>
          </a:p>
        </p:txBody>
      </p:sp>
    </p:spTree>
    <p:extLst>
      <p:ext uri="{BB962C8B-B14F-4D97-AF65-F5344CB8AC3E}">
        <p14:creationId xmlns:p14="http://schemas.microsoft.com/office/powerpoint/2010/main" val="3123596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b_slide_without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1" name="Group 10">
            <a:extLst>
              <a:ext uri="{FF2B5EF4-FFF2-40B4-BE49-F238E27FC236}">
                <a16:creationId xmlns:a16="http://schemas.microsoft.com/office/drawing/2014/main"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533400" y="1068789"/>
            <a:ext cx="5705475" cy="3837477"/>
          </a:xfrm>
          <a:prstGeom prst="rect">
            <a:avLst/>
          </a:prstGeom>
        </p:spPr>
        <p:txBody>
          <a:bodyPr/>
          <a:lstStyle>
            <a:lvl1pPr marL="0" indent="0" algn="l">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3" name="Picture Placeholder 2">
            <a:extLst>
              <a:ext uri="{FF2B5EF4-FFF2-40B4-BE49-F238E27FC236}">
                <a16:creationId xmlns:a16="http://schemas.microsoft.com/office/drawing/2014/main" id="{2F14F5B9-510A-4D5A-82FC-79B9376B2E70}"/>
              </a:ext>
            </a:extLst>
          </p:cNvPr>
          <p:cNvSpPr>
            <a:spLocks noGrp="1"/>
          </p:cNvSpPr>
          <p:nvPr>
            <p:ph type="pic" sz="quarter" idx="16"/>
          </p:nvPr>
        </p:nvSpPr>
        <p:spPr>
          <a:xfrm>
            <a:off x="7388480" y="1068416"/>
            <a:ext cx="4297363" cy="3837475"/>
          </a:xfrm>
          <a:prstGeom prst="rect">
            <a:avLst/>
          </a:prstGeom>
        </p:spPr>
        <p:txBody>
          <a:bodyPr/>
          <a:lstStyle/>
          <a:p>
            <a:endParaRPr lang="en-US"/>
          </a:p>
        </p:txBody>
      </p:sp>
    </p:spTree>
    <p:extLst>
      <p:ext uri="{BB962C8B-B14F-4D97-AF65-F5344CB8AC3E}">
        <p14:creationId xmlns:p14="http://schemas.microsoft.com/office/powerpoint/2010/main" val="246070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DE40-4BCA-4C56-93FF-F8764A08C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9D98C-6468-4128-B47F-A8D94FCEE6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BEEB5D-817C-45C5-B6D7-BC06D4592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AFE06-E0F6-433B-B431-DB140A8FA4A3}"/>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6" name="Footer Placeholder 5">
            <a:extLst>
              <a:ext uri="{FF2B5EF4-FFF2-40B4-BE49-F238E27FC236}">
                <a16:creationId xmlns:a16="http://schemas.microsoft.com/office/drawing/2014/main" id="{6619226A-A3B3-4461-8A66-B33065D9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07117-1063-44AD-BD8B-B27F964139D6}"/>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94137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CEB9-76FD-4489-A547-D148A97CD0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0821FA-BDBB-44CE-925E-6F98DAAAF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987B2-92A3-49EA-B1F2-FAE564DF3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275FB-9B9D-43F6-9B2D-9DEFE7C72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0EAD8C-7AC9-4618-80AF-C45AB3567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3315E4-EE7E-48CE-9952-4BE6A8C50260}"/>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8" name="Footer Placeholder 7">
            <a:extLst>
              <a:ext uri="{FF2B5EF4-FFF2-40B4-BE49-F238E27FC236}">
                <a16:creationId xmlns:a16="http://schemas.microsoft.com/office/drawing/2014/main" id="{E81804EE-6320-4D09-AA4E-17A5D5EC8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3D3369-B232-4B10-9152-AE9E72299889}"/>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257498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CC1D-978C-4656-926C-7005F7C24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2DB57-28C0-4337-B98F-4880BC5F9EF0}"/>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4" name="Footer Placeholder 3">
            <a:extLst>
              <a:ext uri="{FF2B5EF4-FFF2-40B4-BE49-F238E27FC236}">
                <a16:creationId xmlns:a16="http://schemas.microsoft.com/office/drawing/2014/main" id="{7C9A6C94-5C84-4C4D-8E46-BBCA87D091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1DCEC-5A87-4EC1-8C3D-3834F06B255D}"/>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6417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F1389-A811-4CC3-9757-E404BCCDAB91}"/>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3" name="Footer Placeholder 2">
            <a:extLst>
              <a:ext uri="{FF2B5EF4-FFF2-40B4-BE49-F238E27FC236}">
                <a16:creationId xmlns:a16="http://schemas.microsoft.com/office/drawing/2014/main" id="{9F5D00A7-E11B-4283-80FC-E96FC47FE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DECAC-1BA0-45DD-9410-D7C82A52BCEC}"/>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8169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9B95-E114-4974-ACFC-32C726FEC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85E4DD-5A43-422E-8374-D240F26B1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51926F-A9C9-425F-AE43-144A72CF4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62D3E-3BB5-4FE4-9797-5CE62527EFA2}"/>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6" name="Footer Placeholder 5">
            <a:extLst>
              <a:ext uri="{FF2B5EF4-FFF2-40B4-BE49-F238E27FC236}">
                <a16:creationId xmlns:a16="http://schemas.microsoft.com/office/drawing/2014/main" id="{CF10E72E-180F-4EF1-84EB-73F7A487B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1A70E-C0D7-4B23-AFCC-8A4BF5F3B61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8504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93A6-9CB5-47D8-BD15-81410E149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6FBD3-9EDD-49CE-B404-D47738AF9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93F8D6-E106-40B4-874C-6717036C5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2A0EA-C3FA-4D14-8EB9-FBE2E9799A76}"/>
              </a:ext>
            </a:extLst>
          </p:cNvPr>
          <p:cNvSpPr>
            <a:spLocks noGrp="1"/>
          </p:cNvSpPr>
          <p:nvPr>
            <p:ph type="dt" sz="half" idx="10"/>
          </p:nvPr>
        </p:nvSpPr>
        <p:spPr/>
        <p:txBody>
          <a:bodyPr/>
          <a:lstStyle/>
          <a:p>
            <a:fld id="{F1DB05E7-376B-42E9-BFB9-A2253E2039EB}" type="datetimeFigureOut">
              <a:rPr lang="en-US" smtClean="0"/>
              <a:t>10/20/20</a:t>
            </a:fld>
            <a:endParaRPr lang="en-US"/>
          </a:p>
        </p:txBody>
      </p:sp>
      <p:sp>
        <p:nvSpPr>
          <p:cNvPr id="6" name="Footer Placeholder 5">
            <a:extLst>
              <a:ext uri="{FF2B5EF4-FFF2-40B4-BE49-F238E27FC236}">
                <a16:creationId xmlns:a16="http://schemas.microsoft.com/office/drawing/2014/main" id="{3F44ADC1-9EAA-416C-952A-4D941E4A7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A87F3-3F76-44AD-8E43-0F584B92284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6553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1AB2E-16A6-4887-876A-49594E615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453CE-7404-45C9-A80F-8105D4ECD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D16C9-27E9-4B12-92AD-979B07A03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10/20/20</a:t>
            </a:fld>
            <a:endParaRPr lang="en-US"/>
          </a:p>
        </p:txBody>
      </p:sp>
      <p:sp>
        <p:nvSpPr>
          <p:cNvPr id="5" name="Footer Placeholder 4">
            <a:extLst>
              <a:ext uri="{FF2B5EF4-FFF2-40B4-BE49-F238E27FC236}">
                <a16:creationId xmlns:a16="http://schemas.microsoft.com/office/drawing/2014/main" id="{0DBEED2D-1472-47E7-AEE6-C6BE70184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294B9-EA6D-4E37-B34E-497AE0FE8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335366802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97276-5F48-4683-897F-DD890010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3852B7-E958-4F5F-A92B-C22521B5A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69767-0449-4280-96CA-821753CCB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35935-76DD-4851-A117-087A288262AA}" type="datetimeFigureOut">
              <a:rPr lang="en-US" smtClean="0"/>
              <a:t>10/20/20</a:t>
            </a:fld>
            <a:endParaRPr lang="en-US"/>
          </a:p>
        </p:txBody>
      </p:sp>
      <p:sp>
        <p:nvSpPr>
          <p:cNvPr id="5" name="Footer Placeholder 4">
            <a:extLst>
              <a:ext uri="{FF2B5EF4-FFF2-40B4-BE49-F238E27FC236}">
                <a16:creationId xmlns:a16="http://schemas.microsoft.com/office/drawing/2014/main" id="{CF066207-82C9-416B-AE5C-16B9B9814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2A124F-25E6-4367-96C7-45506538E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8C59-5646-4C06-BE98-351097875ED0}" type="slidenum">
              <a:rPr lang="en-US" smtClean="0"/>
              <a:t>‹#›</a:t>
            </a:fld>
            <a:endParaRPr lang="en-US"/>
          </a:p>
        </p:txBody>
      </p:sp>
    </p:spTree>
    <p:extLst>
      <p:ext uri="{BB962C8B-B14F-4D97-AF65-F5344CB8AC3E}">
        <p14:creationId xmlns:p14="http://schemas.microsoft.com/office/powerpoint/2010/main" val="11800488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10/20/20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1056961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660" r:id="rId16"/>
    <p:sldLayoutId id="2147483661" r:id="rId17"/>
  </p:sldLayoutIdLst>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s://towardsdatascience.com/getting-started-with-python-environments-using-conda-32e9f2779307" TargetMode="External"/><Relationship Id="rId2" Type="http://schemas.openxmlformats.org/officeDocument/2006/relationships/hyperlink" Target="https://jakevdp.github.io/blog/2016/08/25/conda-myths-and-misconceptions/" TargetMode="Externa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hyperlink" Target="https://towardsdatascience.com/how-to-install-a-free-windows-virtual-machine-on-your-mac-bf7cbc05888" TargetMode="Externa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Layout" Target="../slideLayouts/slideLayout24.x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hyperlink" Target="https://nickjanetakis.com/blog/understanding-how-the-docker-daemon-and-docker-cli-work-together"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hyperlink" Target="https://nickjanetakis.com/blog/understanding-how-the-docker-daemon-and-docker-cli-work-together"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hyperlink" Target="https://nickjanetakis.com/blog/understanding-how-the-docker-daemon-and-docker-cli-work-together"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hyperlink" Target="https://hub.docker.com/"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DA50-CF96-4EC0-B465-54F452A3A102}"/>
              </a:ext>
            </a:extLst>
          </p:cNvPr>
          <p:cNvSpPr>
            <a:spLocks noGrp="1"/>
          </p:cNvSpPr>
          <p:nvPr>
            <p:ph type="ctrTitle"/>
          </p:nvPr>
        </p:nvSpPr>
        <p:spPr>
          <a:xfrm>
            <a:off x="1245702" y="465779"/>
            <a:ext cx="9700591" cy="1388361"/>
          </a:xfrm>
        </p:spPr>
        <p:txBody>
          <a:bodyPr>
            <a:noAutofit/>
          </a:bodyPr>
          <a:lstStyle/>
          <a:p>
            <a:r>
              <a:rPr lang="en-US" sz="4000" dirty="0">
                <a:latin typeface="Karla" panose="020F0502020204030204" pitchFamily="2" charset="0"/>
                <a:ea typeface="Futura" panose="02020800000000000000" pitchFamily="18" charset="0"/>
                <a:cs typeface="Futura" panose="02020800000000000000" pitchFamily="18" charset="0"/>
              </a:rPr>
              <a:t>Environments, Virtual Machines and Containers</a:t>
            </a:r>
          </a:p>
        </p:txBody>
      </p:sp>
      <p:sp>
        <p:nvSpPr>
          <p:cNvPr id="3" name="Subtitle 2">
            <a:extLst>
              <a:ext uri="{FF2B5EF4-FFF2-40B4-BE49-F238E27FC236}">
                <a16:creationId xmlns:a16="http://schemas.microsoft.com/office/drawing/2014/main" id="{7E285106-558C-4A6C-94DC-B85D920FDF44}"/>
              </a:ext>
            </a:extLst>
          </p:cNvPr>
          <p:cNvSpPr>
            <a:spLocks noGrp="1"/>
          </p:cNvSpPr>
          <p:nvPr>
            <p:ph type="subTitle" idx="1"/>
          </p:nvPr>
        </p:nvSpPr>
        <p:spPr>
          <a:xfrm>
            <a:off x="2869766" y="2843265"/>
            <a:ext cx="6452461" cy="1688980"/>
          </a:xfrm>
        </p:spPr>
        <p:txBody>
          <a:bodyPr>
            <a:normAutofit/>
          </a:bodyPr>
          <a:lstStyle/>
          <a:p>
            <a:r>
              <a:rPr lang="en-US" b="1" dirty="0">
                <a:solidFill>
                  <a:schemeClr val="bg1"/>
                </a:solidFill>
                <a:latin typeface="Karla" charset="0"/>
              </a:rPr>
              <a:t>AC295</a:t>
            </a:r>
          </a:p>
          <a:p>
            <a:r>
              <a:rPr lang="en-US" b="1" dirty="0">
                <a:latin typeface="Karla" charset="0"/>
              </a:rPr>
              <a:t> </a:t>
            </a:r>
            <a:r>
              <a:rPr lang="en-US" dirty="0">
                <a:latin typeface="Karla" charset="0"/>
              </a:rPr>
              <a:t>Guest Lecture for CS107/AC207</a:t>
            </a:r>
          </a:p>
          <a:p>
            <a:r>
              <a:rPr lang="en-US" sz="2000" dirty="0" err="1">
                <a:latin typeface="Karla" charset="0"/>
              </a:rPr>
              <a:t>Pavlos</a:t>
            </a:r>
            <a:r>
              <a:rPr lang="en-US" sz="2000" dirty="0">
                <a:latin typeface="Karla" charset="0"/>
              </a:rPr>
              <a:t> </a:t>
            </a:r>
            <a:r>
              <a:rPr lang="en-US" sz="2000" dirty="0" err="1">
                <a:latin typeface="Karla" charset="0"/>
              </a:rPr>
              <a:t>Protopapas</a:t>
            </a:r>
            <a:endParaRPr lang="en-US" sz="1200" dirty="0"/>
          </a:p>
          <a:p>
            <a:endParaRPr lang="en-US" dirty="0"/>
          </a:p>
        </p:txBody>
      </p:sp>
      <p:pic>
        <p:nvPicPr>
          <p:cNvPr id="8" name="Picture 7">
            <a:extLst>
              <a:ext uri="{FF2B5EF4-FFF2-40B4-BE49-F238E27FC236}">
                <a16:creationId xmlns:a16="http://schemas.microsoft.com/office/drawing/2014/main" id="{092DDC66-5920-460A-8C3C-6792EA7969BB}"/>
              </a:ext>
            </a:extLst>
          </p:cNvPr>
          <p:cNvPicPr>
            <a:picLocks noChangeAspect="1"/>
          </p:cNvPicPr>
          <p:nvPr/>
        </p:nvPicPr>
        <p:blipFill>
          <a:blip r:embed="rId2"/>
          <a:stretch>
            <a:fillRect/>
          </a:stretch>
        </p:blipFill>
        <p:spPr>
          <a:xfrm>
            <a:off x="4558370" y="4532245"/>
            <a:ext cx="3075258" cy="1859976"/>
          </a:xfrm>
          <a:prstGeom prst="rect">
            <a:avLst/>
          </a:prstGeom>
        </p:spPr>
      </p:pic>
    </p:spTree>
    <p:extLst>
      <p:ext uri="{BB962C8B-B14F-4D97-AF65-F5344CB8AC3E}">
        <p14:creationId xmlns:p14="http://schemas.microsoft.com/office/powerpoint/2010/main" val="404059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2154C2-72B3-483A-82D3-87160E6142B4}"/>
              </a:ext>
            </a:extLst>
          </p:cNvPr>
          <p:cNvGrpSpPr/>
          <p:nvPr/>
        </p:nvGrpSpPr>
        <p:grpSpPr>
          <a:xfrm>
            <a:off x="6142074" y="1488559"/>
            <a:ext cx="1962815" cy="4455041"/>
            <a:chOff x="6181725" y="3429000"/>
            <a:chExt cx="1962815" cy="1820416"/>
          </a:xfrm>
        </p:grpSpPr>
        <p:sp>
          <p:nvSpPr>
            <p:cNvPr id="4" name="Rectangle 3">
              <a:extLst>
                <a:ext uri="{FF2B5EF4-FFF2-40B4-BE49-F238E27FC236}">
                  <a16:creationId xmlns:a16="http://schemas.microsoft.com/office/drawing/2014/main" id="{7D683D79-AC3B-4756-9682-E6BAB204C2CD}"/>
                </a:ext>
              </a:extLst>
            </p:cNvPr>
            <p:cNvSpPr/>
            <p:nvPr/>
          </p:nvSpPr>
          <p:spPr>
            <a:xfrm flipV="1">
              <a:off x="6181725" y="3507939"/>
              <a:ext cx="1106393" cy="1538677"/>
            </a:xfrm>
            <a:custGeom>
              <a:avLst/>
              <a:gdLst>
                <a:gd name="connsiteX0" fmla="*/ 0 w 1106393"/>
                <a:gd name="connsiteY0" fmla="*/ 0 h 1538677"/>
                <a:gd name="connsiteX1" fmla="*/ 542133 w 1106393"/>
                <a:gd name="connsiteY1" fmla="*/ 0 h 1538677"/>
                <a:gd name="connsiteX2" fmla="*/ 1106393 w 1106393"/>
                <a:gd name="connsiteY2" fmla="*/ 0 h 1538677"/>
                <a:gd name="connsiteX3" fmla="*/ 1106393 w 1106393"/>
                <a:gd name="connsiteY3" fmla="*/ 512892 h 1538677"/>
                <a:gd name="connsiteX4" fmla="*/ 1106393 w 1106393"/>
                <a:gd name="connsiteY4" fmla="*/ 1025785 h 1538677"/>
                <a:gd name="connsiteX5" fmla="*/ 1106393 w 1106393"/>
                <a:gd name="connsiteY5" fmla="*/ 1538677 h 1538677"/>
                <a:gd name="connsiteX6" fmla="*/ 553197 w 1106393"/>
                <a:gd name="connsiteY6" fmla="*/ 1538677 h 1538677"/>
                <a:gd name="connsiteX7" fmla="*/ 0 w 1106393"/>
                <a:gd name="connsiteY7" fmla="*/ 1538677 h 1538677"/>
                <a:gd name="connsiteX8" fmla="*/ 0 w 1106393"/>
                <a:gd name="connsiteY8" fmla="*/ 1056558 h 1538677"/>
                <a:gd name="connsiteX9" fmla="*/ 0 w 1106393"/>
                <a:gd name="connsiteY9" fmla="*/ 559053 h 1538677"/>
                <a:gd name="connsiteX10" fmla="*/ 0 w 1106393"/>
                <a:gd name="connsiteY10"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6393" h="1538677" fill="none" extrusionOk="0">
                  <a:moveTo>
                    <a:pt x="0" y="0"/>
                  </a:moveTo>
                  <a:cubicBezTo>
                    <a:pt x="247253" y="9445"/>
                    <a:pt x="337473" y="20985"/>
                    <a:pt x="542133" y="0"/>
                  </a:cubicBezTo>
                  <a:cubicBezTo>
                    <a:pt x="746793" y="-20985"/>
                    <a:pt x="971064" y="1078"/>
                    <a:pt x="1106393" y="0"/>
                  </a:cubicBezTo>
                  <a:cubicBezTo>
                    <a:pt x="1098215" y="109815"/>
                    <a:pt x="1107781" y="371233"/>
                    <a:pt x="1106393" y="512892"/>
                  </a:cubicBezTo>
                  <a:cubicBezTo>
                    <a:pt x="1105005" y="654551"/>
                    <a:pt x="1089255" y="914124"/>
                    <a:pt x="1106393" y="1025785"/>
                  </a:cubicBezTo>
                  <a:cubicBezTo>
                    <a:pt x="1123531" y="1137446"/>
                    <a:pt x="1126524" y="1338947"/>
                    <a:pt x="1106393" y="1538677"/>
                  </a:cubicBezTo>
                  <a:cubicBezTo>
                    <a:pt x="871869" y="1527753"/>
                    <a:pt x="692261" y="1549936"/>
                    <a:pt x="553197" y="1538677"/>
                  </a:cubicBezTo>
                  <a:cubicBezTo>
                    <a:pt x="414133" y="1527418"/>
                    <a:pt x="224954" y="1520143"/>
                    <a:pt x="0" y="1538677"/>
                  </a:cubicBezTo>
                  <a:cubicBezTo>
                    <a:pt x="17365" y="1332347"/>
                    <a:pt x="-13554" y="1206720"/>
                    <a:pt x="0" y="1056558"/>
                  </a:cubicBezTo>
                  <a:cubicBezTo>
                    <a:pt x="13554" y="906396"/>
                    <a:pt x="-15468" y="703731"/>
                    <a:pt x="0" y="559053"/>
                  </a:cubicBezTo>
                  <a:cubicBezTo>
                    <a:pt x="15468" y="414375"/>
                    <a:pt x="-27273" y="186257"/>
                    <a:pt x="0" y="0"/>
                  </a:cubicBezTo>
                  <a:close/>
                </a:path>
                <a:path w="1106393" h="1538677" stroke="0" extrusionOk="0">
                  <a:moveTo>
                    <a:pt x="0" y="0"/>
                  </a:moveTo>
                  <a:cubicBezTo>
                    <a:pt x="238728" y="11683"/>
                    <a:pt x="340124" y="-14253"/>
                    <a:pt x="542133" y="0"/>
                  </a:cubicBezTo>
                  <a:cubicBezTo>
                    <a:pt x="744142" y="14253"/>
                    <a:pt x="960474" y="-15016"/>
                    <a:pt x="1106393" y="0"/>
                  </a:cubicBezTo>
                  <a:cubicBezTo>
                    <a:pt x="1095492" y="123125"/>
                    <a:pt x="1109382" y="358568"/>
                    <a:pt x="1106393" y="543666"/>
                  </a:cubicBezTo>
                  <a:cubicBezTo>
                    <a:pt x="1103404" y="728764"/>
                    <a:pt x="1127646" y="893148"/>
                    <a:pt x="1106393" y="1056558"/>
                  </a:cubicBezTo>
                  <a:cubicBezTo>
                    <a:pt x="1085140" y="1219968"/>
                    <a:pt x="1098008" y="1427262"/>
                    <a:pt x="1106393" y="1538677"/>
                  </a:cubicBezTo>
                  <a:cubicBezTo>
                    <a:pt x="918396" y="1546852"/>
                    <a:pt x="813844" y="1548329"/>
                    <a:pt x="575324" y="1538677"/>
                  </a:cubicBezTo>
                  <a:cubicBezTo>
                    <a:pt x="336804" y="1529025"/>
                    <a:pt x="118044" y="1555540"/>
                    <a:pt x="0" y="1538677"/>
                  </a:cubicBezTo>
                  <a:cubicBezTo>
                    <a:pt x="-13203" y="1281468"/>
                    <a:pt x="-6045" y="1131638"/>
                    <a:pt x="0" y="995011"/>
                  </a:cubicBezTo>
                  <a:cubicBezTo>
                    <a:pt x="6045" y="858384"/>
                    <a:pt x="-20292" y="703673"/>
                    <a:pt x="0" y="451345"/>
                  </a:cubicBezTo>
                  <a:cubicBezTo>
                    <a:pt x="20292" y="199017"/>
                    <a:pt x="18751" y="150196"/>
                    <a:pt x="0" y="0"/>
                  </a:cubicBezTo>
                  <a:close/>
                </a:path>
              </a:pathLst>
            </a:custGeom>
            <a:ln w="28575">
              <a:solidFill>
                <a:srgbClr val="4E88C7"/>
              </a:solidFill>
              <a:prstDash val="lg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endParaRPr lang="en-US" sz="1000" b="1" dirty="0"/>
            </a:p>
          </p:txBody>
        </p:sp>
        <p:sp>
          <p:nvSpPr>
            <p:cNvPr id="7" name="Rectangle 6">
              <a:extLst>
                <a:ext uri="{FF2B5EF4-FFF2-40B4-BE49-F238E27FC236}">
                  <a16:creationId xmlns:a16="http://schemas.microsoft.com/office/drawing/2014/main" id="{79CB1532-55A7-48D1-BDF4-C1C5A5181869}"/>
                </a:ext>
              </a:extLst>
            </p:cNvPr>
            <p:cNvSpPr/>
            <p:nvPr/>
          </p:nvSpPr>
          <p:spPr>
            <a:xfrm>
              <a:off x="6209414" y="3429000"/>
              <a:ext cx="1935126"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57DE6254-9013-4DEE-9CC3-5E0065E9F875}"/>
              </a:ext>
            </a:extLst>
          </p:cNvPr>
          <p:cNvSpPr/>
          <p:nvPr/>
        </p:nvSpPr>
        <p:spPr>
          <a:xfrm>
            <a:off x="6169764" y="1843950"/>
            <a:ext cx="5465910" cy="2369880"/>
          </a:xfrm>
          <a:prstGeom prst="rect">
            <a:avLst/>
          </a:prstGeom>
        </p:spPr>
        <p:txBody>
          <a:bodyPr wrap="square">
            <a:spAutoFit/>
          </a:bodyPr>
          <a:lstStyle/>
          <a:p>
            <a:pPr algn="ctr"/>
            <a:r>
              <a:rPr lang="en-US" sz="2800" b="1" dirty="0">
                <a:latin typeface="Karla" pitchFamily="2" charset="0"/>
              </a:rPr>
              <a:t>Cons</a:t>
            </a:r>
            <a:endParaRPr lang="en-US" sz="2000" dirty="0">
              <a:latin typeface="Karla" pitchFamily="2" charset="0"/>
            </a:endParaRPr>
          </a:p>
          <a:p>
            <a:pPr marL="342900" indent="-342900" algn="ctr">
              <a:buFontTx/>
              <a:buChar char="-"/>
            </a:pPr>
            <a:endParaRPr lang="en-US" sz="2400" dirty="0">
              <a:latin typeface="Karla" pitchFamily="2" charset="0"/>
            </a:endParaRPr>
          </a:p>
          <a:p>
            <a:pPr marL="342900" indent="-342900" algn="ctr">
              <a:buFont typeface="Arial" panose="020B0604020202020204" pitchFamily="34" charset="0"/>
              <a:buChar char="•"/>
            </a:pPr>
            <a:r>
              <a:rPr lang="en-US" sz="2400" dirty="0">
                <a:latin typeface="Karla" pitchFamily="2" charset="0"/>
              </a:rPr>
              <a:t>Difficulty setting up your environment</a:t>
            </a:r>
          </a:p>
          <a:p>
            <a:pPr marL="342900" indent="-342900" algn="ctr">
              <a:buFont typeface="Arial" panose="020B0604020202020204" pitchFamily="34" charset="0"/>
              <a:buChar char="•"/>
            </a:pPr>
            <a:r>
              <a:rPr lang="en-US" sz="2400" dirty="0">
                <a:latin typeface="Karla" pitchFamily="2" charset="0"/>
              </a:rPr>
              <a:t>Not isolation</a:t>
            </a:r>
          </a:p>
          <a:p>
            <a:pPr marL="342900" indent="-342900" algn="ctr">
              <a:buFont typeface="Arial" panose="020B0604020202020204" pitchFamily="34" charset="0"/>
              <a:buChar char="•"/>
            </a:pPr>
            <a:r>
              <a:rPr lang="en-US" sz="2400" dirty="0">
                <a:latin typeface="Karla" pitchFamily="2" charset="0"/>
              </a:rPr>
              <a:t>Does not work across different OS </a:t>
            </a:r>
          </a:p>
        </p:txBody>
      </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Virtual environments</a:t>
            </a:r>
          </a:p>
        </p:txBody>
      </p:sp>
      <p:sp>
        <p:nvSpPr>
          <p:cNvPr id="9" name="Rectangle 8">
            <a:extLst>
              <a:ext uri="{FF2B5EF4-FFF2-40B4-BE49-F238E27FC236}">
                <a16:creationId xmlns:a16="http://schemas.microsoft.com/office/drawing/2014/main" id="{5BB96268-19C2-489F-AA87-2D6A0808AD2E}"/>
              </a:ext>
            </a:extLst>
          </p:cNvPr>
          <p:cNvSpPr/>
          <p:nvPr/>
        </p:nvSpPr>
        <p:spPr>
          <a:xfrm>
            <a:off x="556326" y="1851476"/>
            <a:ext cx="5539674" cy="2985433"/>
          </a:xfrm>
          <a:prstGeom prst="rect">
            <a:avLst/>
          </a:prstGeom>
        </p:spPr>
        <p:txBody>
          <a:bodyPr wrap="square">
            <a:spAutoFit/>
          </a:bodyPr>
          <a:lstStyle/>
          <a:p>
            <a:pPr algn="ctr"/>
            <a:r>
              <a:rPr lang="en-US" sz="2800" b="1" dirty="0">
                <a:latin typeface="Karla" pitchFamily="2" charset="0"/>
              </a:rPr>
              <a:t>Pros</a:t>
            </a:r>
          </a:p>
          <a:p>
            <a:pPr marL="285750" indent="-285750" algn="ctr">
              <a:buFont typeface="Arial" panose="020B0604020202020204" pitchFamily="34" charset="0"/>
              <a:buChar char="•"/>
            </a:pPr>
            <a:endParaRPr lang="en-US" sz="2000" b="1" dirty="0">
              <a:latin typeface="Karla" pitchFamily="2" charset="0"/>
            </a:endParaRPr>
          </a:p>
          <a:p>
            <a:pPr marL="342900" indent="-342900" algn="ctr">
              <a:buFont typeface="Arial" panose="020B0604020202020204" pitchFamily="34" charset="0"/>
              <a:buChar char="•"/>
            </a:pPr>
            <a:r>
              <a:rPr lang="en-US" sz="2400" dirty="0">
                <a:latin typeface="Karla" pitchFamily="2" charset="0"/>
              </a:rPr>
              <a:t>Reproducible research</a:t>
            </a:r>
          </a:p>
          <a:p>
            <a:pPr marL="342900" indent="-342900" algn="ctr">
              <a:buFont typeface="Arial" panose="020B0604020202020204" pitchFamily="34" charset="0"/>
              <a:buChar char="•"/>
            </a:pPr>
            <a:r>
              <a:rPr lang="en-US" sz="2400" dirty="0">
                <a:latin typeface="Karla" pitchFamily="2" charset="0"/>
              </a:rPr>
              <a:t>Explicit dependencies</a:t>
            </a:r>
          </a:p>
          <a:p>
            <a:pPr marL="342900" indent="-342900" algn="ctr">
              <a:buFont typeface="Arial" panose="020B0604020202020204" pitchFamily="34" charset="0"/>
              <a:buChar char="•"/>
            </a:pPr>
            <a:r>
              <a:rPr lang="en-US" sz="2400" dirty="0">
                <a:latin typeface="Karla" pitchFamily="2" charset="0"/>
              </a:rPr>
              <a:t>Improved engineering collaboration</a:t>
            </a:r>
          </a:p>
          <a:p>
            <a:pPr marL="342900" indent="-342900" algn="ctr">
              <a:buFont typeface="Arial" panose="020B0604020202020204" pitchFamily="34" charset="0"/>
              <a:buChar char="•"/>
            </a:pPr>
            <a:r>
              <a:rPr lang="en-US" sz="2400" dirty="0">
                <a:latin typeface="Karla" pitchFamily="2" charset="0"/>
              </a:rPr>
              <a:t>Broader skill set</a:t>
            </a:r>
          </a:p>
          <a:p>
            <a:pPr marL="285750" indent="-285750" algn="ctr">
              <a:buFontTx/>
              <a:buChar char="-"/>
            </a:pPr>
            <a:endParaRPr lang="en-US" sz="2400" dirty="0">
              <a:latin typeface="Karla" pitchFamily="2" charset="0"/>
            </a:endParaRPr>
          </a:p>
          <a:p>
            <a:pPr marL="285750" indent="-285750" algn="ctr">
              <a:buFontTx/>
              <a:buChar char="-"/>
            </a:pPr>
            <a:endParaRPr lang="en-US" sz="2000" dirty="0">
              <a:latin typeface="Karla" pitchFamily="2" charset="0"/>
            </a:endParaRPr>
          </a:p>
        </p:txBody>
      </p:sp>
    </p:spTree>
    <p:extLst>
      <p:ext uri="{BB962C8B-B14F-4D97-AF65-F5344CB8AC3E}">
        <p14:creationId xmlns:p14="http://schemas.microsoft.com/office/powerpoint/2010/main" val="294022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What are virtual environments then?</a:t>
            </a:r>
          </a:p>
        </p:txBody>
      </p:sp>
      <p:sp>
        <p:nvSpPr>
          <p:cNvPr id="9" name="Rectangle 8">
            <a:extLst>
              <a:ext uri="{FF2B5EF4-FFF2-40B4-BE49-F238E27FC236}">
                <a16:creationId xmlns:a16="http://schemas.microsoft.com/office/drawing/2014/main" id="{5BB96268-19C2-489F-AA87-2D6A0808AD2E}"/>
              </a:ext>
            </a:extLst>
          </p:cNvPr>
          <p:cNvSpPr/>
          <p:nvPr/>
        </p:nvSpPr>
        <p:spPr>
          <a:xfrm>
            <a:off x="1295400" y="1337126"/>
            <a:ext cx="9601200" cy="3877985"/>
          </a:xfrm>
          <a:prstGeom prst="rect">
            <a:avLst/>
          </a:prstGeom>
        </p:spPr>
        <p:txBody>
          <a:bodyPr wrap="square">
            <a:spAutoFit/>
          </a:bodyPr>
          <a:lstStyle/>
          <a:p>
            <a:endParaRPr lang="en-US" b="1" dirty="0">
              <a:latin typeface="Karla" pitchFamily="2" charset="0"/>
            </a:endParaRPr>
          </a:p>
          <a:p>
            <a:endParaRPr lang="en-US" sz="2000" dirty="0">
              <a:latin typeface="Karla" pitchFamily="2" charset="0"/>
            </a:endParaRPr>
          </a:p>
          <a:p>
            <a:pPr algn="r"/>
            <a:endParaRPr lang="en-US" sz="2000" i="1" dirty="0">
              <a:latin typeface="Karla" pitchFamily="2" charset="0"/>
            </a:endParaRPr>
          </a:p>
          <a:p>
            <a:endParaRPr lang="en-US" sz="2000" i="1" dirty="0">
              <a:latin typeface="Karla" pitchFamily="2" charset="0"/>
            </a:endParaRPr>
          </a:p>
          <a:p>
            <a:pPr>
              <a:lnSpc>
                <a:spcPct val="130000"/>
              </a:lnSpc>
            </a:pPr>
            <a:r>
              <a:rPr lang="en-US" sz="2000" dirty="0">
                <a:latin typeface="Karla" pitchFamily="2" charset="0"/>
              </a:rPr>
              <a:t>A virtual environment is a directory with the following components:</a:t>
            </a:r>
          </a:p>
          <a:p>
            <a:pPr marL="800100" lvl="1" indent="-342900">
              <a:lnSpc>
                <a:spcPct val="130000"/>
              </a:lnSpc>
              <a:buFont typeface="Arial" panose="020B0604020202020204" pitchFamily="34" charset="0"/>
              <a:buChar char="•"/>
            </a:pPr>
            <a:r>
              <a:rPr lang="en-US" sz="2000" dirty="0">
                <a:latin typeface="Karla" pitchFamily="2" charset="0"/>
              </a:rPr>
              <a:t>	</a:t>
            </a:r>
            <a:r>
              <a:rPr lang="en-US" sz="2000" dirty="0" err="1">
                <a:latin typeface="Karla" pitchFamily="2" charset="0"/>
              </a:rPr>
              <a:t>site_packages</a:t>
            </a:r>
            <a:r>
              <a:rPr lang="en-US" sz="2000" dirty="0">
                <a:latin typeface="Karla" pitchFamily="2" charset="0"/>
              </a:rPr>
              <a:t>/ </a:t>
            </a:r>
            <a:r>
              <a:rPr lang="en-US" sz="2000" dirty="0">
                <a:solidFill>
                  <a:schemeClr val="tx2">
                    <a:lumMod val="60000"/>
                    <a:lumOff val="40000"/>
                  </a:schemeClr>
                </a:solidFill>
                <a:latin typeface="Karla" pitchFamily="2" charset="0"/>
              </a:rPr>
              <a:t>directory</a:t>
            </a:r>
            <a:r>
              <a:rPr lang="en-US" sz="2000" dirty="0">
                <a:latin typeface="Karla" pitchFamily="2" charset="0"/>
              </a:rPr>
              <a:t> where third-party libraries are installed</a:t>
            </a:r>
          </a:p>
          <a:p>
            <a:pPr marL="800100" lvl="1" indent="-342900">
              <a:lnSpc>
                <a:spcPct val="130000"/>
              </a:lnSpc>
              <a:buFont typeface="Arial" panose="020B0604020202020204" pitchFamily="34" charset="0"/>
              <a:buChar char="•"/>
            </a:pPr>
            <a:r>
              <a:rPr lang="en-US" sz="2000" dirty="0">
                <a:latin typeface="Karla" pitchFamily="2" charset="0"/>
              </a:rPr>
              <a:t>	</a:t>
            </a:r>
            <a:r>
              <a:rPr lang="en-US" sz="2000" dirty="0">
                <a:solidFill>
                  <a:schemeClr val="tx2">
                    <a:lumMod val="60000"/>
                    <a:lumOff val="40000"/>
                  </a:schemeClr>
                </a:solidFill>
                <a:latin typeface="Karla" pitchFamily="2" charset="0"/>
              </a:rPr>
              <a:t>links</a:t>
            </a:r>
            <a:r>
              <a:rPr lang="en-US" sz="2000" dirty="0">
                <a:latin typeface="Karla" pitchFamily="2" charset="0"/>
              </a:rPr>
              <a:t> [really </a:t>
            </a:r>
            <a:r>
              <a:rPr lang="en-US" sz="2000" dirty="0" err="1">
                <a:latin typeface="Karla" pitchFamily="2" charset="0"/>
              </a:rPr>
              <a:t>symlinks</a:t>
            </a:r>
            <a:r>
              <a:rPr lang="en-US" sz="2000" dirty="0">
                <a:latin typeface="Karla" pitchFamily="2" charset="0"/>
              </a:rPr>
              <a:t>] to the executables on your system</a:t>
            </a:r>
          </a:p>
          <a:p>
            <a:pPr marL="800100" lvl="1" indent="-342900">
              <a:lnSpc>
                <a:spcPct val="130000"/>
              </a:lnSpc>
              <a:buFont typeface="Arial" panose="020B0604020202020204" pitchFamily="34" charset="0"/>
              <a:buChar char="•"/>
            </a:pPr>
            <a:r>
              <a:rPr lang="en-US" sz="2000" dirty="0">
                <a:latin typeface="Karla" pitchFamily="2" charset="0"/>
              </a:rPr>
              <a:t>	some </a:t>
            </a:r>
            <a:r>
              <a:rPr lang="en-US" sz="2000" dirty="0">
                <a:solidFill>
                  <a:schemeClr val="tx2">
                    <a:lumMod val="60000"/>
                    <a:lumOff val="40000"/>
                  </a:schemeClr>
                </a:solidFill>
                <a:latin typeface="Karla" pitchFamily="2" charset="0"/>
              </a:rPr>
              <a:t>scripts</a:t>
            </a:r>
            <a:r>
              <a:rPr lang="en-US" sz="2000" dirty="0">
                <a:latin typeface="Karla" pitchFamily="2" charset="0"/>
              </a:rPr>
              <a:t> that ensure that the code uses the interpreter and site 	packages in the virtual environment</a:t>
            </a:r>
          </a:p>
          <a:p>
            <a:pPr algn="r"/>
            <a:r>
              <a:rPr lang="en-US" sz="2000" i="1" dirty="0">
                <a:latin typeface="Karla" pitchFamily="2" charset="0"/>
              </a:rPr>
              <a:t> </a:t>
            </a:r>
            <a:endParaRPr lang="en-US" sz="2000" dirty="0">
              <a:latin typeface="Karla" pitchFamily="2" charset="0"/>
            </a:endParaRPr>
          </a:p>
          <a:p>
            <a:pPr marL="285750" indent="-285750" algn="ctr">
              <a:buFontTx/>
              <a:buChar char="-"/>
            </a:pPr>
            <a:endParaRPr lang="en-US" dirty="0">
              <a:latin typeface="Karla" pitchFamily="2" charset="0"/>
            </a:endParaRPr>
          </a:p>
        </p:txBody>
      </p:sp>
    </p:spTree>
    <p:extLst>
      <p:ext uri="{BB962C8B-B14F-4D97-AF65-F5344CB8AC3E}">
        <p14:creationId xmlns:p14="http://schemas.microsoft.com/office/powerpoint/2010/main" val="195080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Virtual environments: </a:t>
            </a:r>
            <a:r>
              <a:rPr lang="en-US" sz="3800" b="1" dirty="0" err="1"/>
              <a:t>virtualenv</a:t>
            </a:r>
            <a:r>
              <a:rPr lang="en-US" sz="3800" b="1" dirty="0"/>
              <a:t> vs </a:t>
            </a:r>
            <a:r>
              <a:rPr lang="en-US" sz="3800" b="1" dirty="0" err="1"/>
              <a:t>conda</a:t>
            </a:r>
            <a:endParaRPr lang="en-US" sz="3800" b="1" dirty="0"/>
          </a:p>
        </p:txBody>
      </p:sp>
      <p:sp>
        <p:nvSpPr>
          <p:cNvPr id="9" name="Rectangle 8">
            <a:extLst>
              <a:ext uri="{FF2B5EF4-FFF2-40B4-BE49-F238E27FC236}">
                <a16:creationId xmlns:a16="http://schemas.microsoft.com/office/drawing/2014/main" id="{5BB96268-19C2-489F-AA87-2D6A0808AD2E}"/>
              </a:ext>
            </a:extLst>
          </p:cNvPr>
          <p:cNvSpPr/>
          <p:nvPr/>
        </p:nvSpPr>
        <p:spPr>
          <a:xfrm>
            <a:off x="761999" y="1382286"/>
            <a:ext cx="10639425" cy="3477875"/>
          </a:xfrm>
          <a:prstGeom prst="rect">
            <a:avLst/>
          </a:prstGeom>
        </p:spPr>
        <p:txBody>
          <a:bodyPr wrap="square">
            <a:spAutoFit/>
          </a:bodyPr>
          <a:lstStyle/>
          <a:p>
            <a:r>
              <a:rPr lang="en-US" sz="2000" b="1" dirty="0" err="1">
                <a:latin typeface="Karla" pitchFamily="2" charset="0"/>
              </a:rPr>
              <a:t>virtualenv</a:t>
            </a:r>
            <a:endParaRPr lang="en-US" sz="2000" dirty="0">
              <a:latin typeface="Karla" pitchFamily="2" charset="0"/>
            </a:endParaRPr>
          </a:p>
          <a:p>
            <a:pPr marL="342900" indent="-342900">
              <a:buFont typeface="Arial" panose="020B0604020202020204" pitchFamily="34" charset="0"/>
              <a:buChar char="•"/>
            </a:pPr>
            <a:r>
              <a:rPr lang="en-US" sz="2000" dirty="0">
                <a:latin typeface="Karla" pitchFamily="2" charset="0"/>
              </a:rPr>
              <a:t>virtual environments manager embedded in Python</a:t>
            </a:r>
          </a:p>
          <a:p>
            <a:pPr marL="342900" indent="-342900">
              <a:buFont typeface="Arial" panose="020B0604020202020204" pitchFamily="34" charset="0"/>
              <a:buChar char="•"/>
            </a:pPr>
            <a:r>
              <a:rPr lang="en-US" sz="2000" dirty="0">
                <a:latin typeface="Karla" pitchFamily="2" charset="0"/>
              </a:rPr>
              <a:t>incorporated into broader tools such as </a:t>
            </a:r>
            <a:r>
              <a:rPr lang="en-US" sz="2000" dirty="0" err="1">
                <a:latin typeface="Courier New" charset="0"/>
                <a:ea typeface="Courier New" charset="0"/>
                <a:cs typeface="Courier New" charset="0"/>
              </a:rPr>
              <a:t>pipenv</a:t>
            </a:r>
            <a:endParaRPr lang="en-US" sz="2000" dirty="0">
              <a:latin typeface="Courier New" charset="0"/>
              <a:ea typeface="Courier New" charset="0"/>
              <a:cs typeface="Courier New" charset="0"/>
            </a:endParaRPr>
          </a:p>
          <a:p>
            <a:pPr marL="342900" indent="-342900">
              <a:buFont typeface="Arial" panose="020B0604020202020204" pitchFamily="34" charset="0"/>
              <a:buChar char="•"/>
            </a:pPr>
            <a:r>
              <a:rPr lang="en-US" sz="2000" dirty="0">
                <a:latin typeface="Karla" pitchFamily="2" charset="0"/>
              </a:rPr>
              <a:t>allow to install modules using pip package manager</a:t>
            </a:r>
          </a:p>
          <a:p>
            <a:endParaRPr lang="en-US" sz="2000" dirty="0">
              <a:latin typeface="Karla" pitchFamily="2" charset="0"/>
            </a:endParaRPr>
          </a:p>
          <a:p>
            <a:r>
              <a:rPr lang="en-US" sz="2000" dirty="0">
                <a:latin typeface="Karla" pitchFamily="2" charset="0"/>
              </a:rPr>
              <a:t>how to use </a:t>
            </a:r>
            <a:r>
              <a:rPr lang="en-US" sz="2000" b="1" dirty="0" err="1">
                <a:latin typeface="Karla" pitchFamily="2" charset="0"/>
              </a:rPr>
              <a:t>virtualenv</a:t>
            </a:r>
            <a:endParaRPr lang="en-US" sz="2000" dirty="0">
              <a:latin typeface="Karla" pitchFamily="2" charset="0"/>
            </a:endParaRPr>
          </a:p>
          <a:p>
            <a:pPr marL="342900" indent="-342900">
              <a:buFont typeface="Arial" panose="020B0604020202020204" pitchFamily="34" charset="0"/>
              <a:buChar char="•"/>
            </a:pPr>
            <a:r>
              <a:rPr lang="en-US" sz="2000" dirty="0">
                <a:latin typeface="Karla" pitchFamily="2" charset="0"/>
              </a:rPr>
              <a:t>create an environment within your project folder </a:t>
            </a:r>
            <a:r>
              <a:rPr lang="en-US" sz="2000" dirty="0" err="1">
                <a:latin typeface="Courier New" charset="0"/>
                <a:ea typeface="Courier New" charset="0"/>
                <a:cs typeface="Courier New" charset="0"/>
              </a:rPr>
              <a:t>virtualenv</a:t>
            </a:r>
            <a:r>
              <a:rPr lang="en-US" sz="2000" dirty="0">
                <a:latin typeface="Courier New" charset="0"/>
                <a:ea typeface="Courier New" charset="0"/>
                <a:cs typeface="Courier New" charset="0"/>
              </a:rPr>
              <a:t> </a:t>
            </a:r>
            <a:r>
              <a:rPr lang="en-US" sz="2000" dirty="0" err="1">
                <a:latin typeface="Courier New" charset="0"/>
                <a:ea typeface="Courier New" charset="0"/>
                <a:cs typeface="Courier New" charset="0"/>
              </a:rPr>
              <a:t>your_env_name</a:t>
            </a:r>
            <a:endParaRPr lang="en-US" sz="2000" dirty="0">
              <a:latin typeface="Karla" pitchFamily="2" charset="0"/>
            </a:endParaRPr>
          </a:p>
          <a:p>
            <a:pPr marL="342900" indent="-342900">
              <a:buFont typeface="Arial" panose="020B0604020202020204" pitchFamily="34" charset="0"/>
              <a:buChar char="•"/>
            </a:pPr>
            <a:r>
              <a:rPr lang="en-US" sz="2000" dirty="0">
                <a:latin typeface="Karla" pitchFamily="2" charset="0"/>
              </a:rPr>
              <a:t>it will add a folder called </a:t>
            </a:r>
            <a:r>
              <a:rPr lang="en-US" sz="2000" dirty="0" err="1">
                <a:latin typeface="Karla" pitchFamily="2" charset="0"/>
              </a:rPr>
              <a:t>environment_name</a:t>
            </a:r>
            <a:r>
              <a:rPr lang="en-US" sz="2000" dirty="0">
                <a:latin typeface="Karla" pitchFamily="2" charset="0"/>
              </a:rPr>
              <a:t> in your project directory</a:t>
            </a:r>
          </a:p>
          <a:p>
            <a:pPr marL="342900" indent="-342900">
              <a:buFont typeface="Arial" panose="020B0604020202020204" pitchFamily="34" charset="0"/>
              <a:buChar char="•"/>
            </a:pPr>
            <a:r>
              <a:rPr lang="en-US" sz="2000" dirty="0">
                <a:latin typeface="Karla" pitchFamily="2" charset="0"/>
              </a:rPr>
              <a:t>activate environment: </a:t>
            </a:r>
            <a:r>
              <a:rPr lang="en-US" sz="2000" dirty="0">
                <a:latin typeface="Courier New" charset="0"/>
                <a:ea typeface="Courier New" charset="0"/>
                <a:cs typeface="Courier New" charset="0"/>
              </a:rPr>
              <a:t>source env/bin/activate</a:t>
            </a:r>
          </a:p>
          <a:p>
            <a:pPr marL="342900" indent="-342900">
              <a:buFont typeface="Arial" panose="020B0604020202020204" pitchFamily="34" charset="0"/>
              <a:buChar char="•"/>
            </a:pPr>
            <a:r>
              <a:rPr lang="en-US" sz="2000" dirty="0">
                <a:latin typeface="Karla" pitchFamily="2" charset="0"/>
              </a:rPr>
              <a:t>install requirements using: </a:t>
            </a:r>
            <a:r>
              <a:rPr lang="en-US" sz="2000" dirty="0">
                <a:latin typeface="Courier New" charset="0"/>
                <a:ea typeface="Courier New" charset="0"/>
                <a:cs typeface="Courier New" charset="0"/>
              </a:rPr>
              <a:t>pip install </a:t>
            </a:r>
            <a:r>
              <a:rPr lang="en-US" sz="2000" dirty="0" err="1">
                <a:latin typeface="Courier New" charset="0"/>
                <a:ea typeface="Courier New" charset="0"/>
                <a:cs typeface="Courier New" charset="0"/>
              </a:rPr>
              <a:t>package_name</a:t>
            </a:r>
            <a:r>
              <a:rPr lang="en-US" sz="2000" dirty="0">
                <a:latin typeface="Courier New" charset="0"/>
                <a:ea typeface="Courier New" charset="0"/>
                <a:cs typeface="Courier New" charset="0"/>
              </a:rPr>
              <a:t>=version</a:t>
            </a:r>
          </a:p>
          <a:p>
            <a:pPr marL="342900" indent="-342900">
              <a:buFont typeface="Arial" panose="020B0604020202020204" pitchFamily="34" charset="0"/>
              <a:buChar char="•"/>
            </a:pPr>
            <a:r>
              <a:rPr lang="en-US" sz="2000" dirty="0">
                <a:latin typeface="Karla" pitchFamily="2" charset="0"/>
              </a:rPr>
              <a:t>deactivate environment once done: </a:t>
            </a:r>
            <a:r>
              <a:rPr lang="en-US" sz="2000" dirty="0">
                <a:latin typeface="Courier New" charset="0"/>
                <a:ea typeface="Courier New" charset="0"/>
                <a:cs typeface="Courier New" charset="0"/>
              </a:rPr>
              <a:t>deactivate</a:t>
            </a:r>
            <a:r>
              <a:rPr lang="en-US" sz="2000" dirty="0">
                <a:latin typeface="Karla" pitchFamily="2" charset="0"/>
              </a:rPr>
              <a:t>   </a:t>
            </a:r>
          </a:p>
        </p:txBody>
      </p:sp>
    </p:spTree>
    <p:extLst>
      <p:ext uri="{BB962C8B-B14F-4D97-AF65-F5344CB8AC3E}">
        <p14:creationId xmlns:p14="http://schemas.microsoft.com/office/powerpoint/2010/main" val="332147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Virtual environments in practice </a:t>
            </a:r>
            <a:r>
              <a:rPr lang="en-US" sz="1800" dirty="0"/>
              <a:t>(</a:t>
            </a:r>
            <a:r>
              <a:rPr lang="en-US" sz="1800" dirty="0" err="1"/>
              <a:t>virtualenv</a:t>
            </a:r>
            <a:r>
              <a:rPr lang="en-US" sz="1800" dirty="0"/>
              <a:t> vs </a:t>
            </a:r>
            <a:r>
              <a:rPr lang="en-US" sz="1800" dirty="0" err="1"/>
              <a:t>conda</a:t>
            </a:r>
            <a:r>
              <a:rPr lang="en-US" sz="1800" dirty="0"/>
              <a:t>)</a:t>
            </a:r>
            <a:endParaRPr lang="en-US" sz="4000" dirty="0"/>
          </a:p>
        </p:txBody>
      </p:sp>
      <p:sp>
        <p:nvSpPr>
          <p:cNvPr id="9" name="Rectangle 8">
            <a:extLst>
              <a:ext uri="{FF2B5EF4-FFF2-40B4-BE49-F238E27FC236}">
                <a16:creationId xmlns:a16="http://schemas.microsoft.com/office/drawing/2014/main" id="{5BB96268-19C2-489F-AA87-2D6A0808AD2E}"/>
              </a:ext>
            </a:extLst>
          </p:cNvPr>
          <p:cNvSpPr/>
          <p:nvPr/>
        </p:nvSpPr>
        <p:spPr>
          <a:xfrm>
            <a:off x="862012" y="1087186"/>
            <a:ext cx="10639425" cy="5032147"/>
          </a:xfrm>
          <a:prstGeom prst="rect">
            <a:avLst/>
          </a:prstGeom>
        </p:spPr>
        <p:txBody>
          <a:bodyPr wrap="square">
            <a:spAutoFit/>
          </a:bodyPr>
          <a:lstStyle/>
          <a:p>
            <a:pPr>
              <a:spcBef>
                <a:spcPts val="600"/>
              </a:spcBef>
            </a:pPr>
            <a:r>
              <a:rPr lang="en-US" sz="1900" b="1" dirty="0" err="1">
                <a:latin typeface="Karla" pitchFamily="2" charset="0"/>
              </a:rPr>
              <a:t>conda</a:t>
            </a:r>
            <a:r>
              <a:rPr lang="en-US" sz="1900" b="1" dirty="0">
                <a:latin typeface="Karla" pitchFamily="2" charset="0"/>
              </a:rPr>
              <a:t> environment</a:t>
            </a:r>
          </a:p>
          <a:p>
            <a:pPr marL="342900" indent="-342900">
              <a:spcBef>
                <a:spcPts val="600"/>
              </a:spcBef>
              <a:buFont typeface="Arial" panose="020B0604020202020204" pitchFamily="34" charset="0"/>
              <a:buChar char="•"/>
            </a:pPr>
            <a:r>
              <a:rPr lang="en-US" sz="1900" dirty="0">
                <a:latin typeface="Karla" pitchFamily="2" charset="0"/>
              </a:rPr>
              <a:t>virtual environments manager embedded in Anaconda</a:t>
            </a:r>
          </a:p>
          <a:p>
            <a:pPr marL="342900" indent="-342900">
              <a:spcBef>
                <a:spcPts val="600"/>
              </a:spcBef>
              <a:buFont typeface="Arial" panose="020B0604020202020204" pitchFamily="34" charset="0"/>
              <a:buChar char="•"/>
            </a:pPr>
            <a:r>
              <a:rPr lang="en-US" sz="1900" dirty="0">
                <a:latin typeface="Karla" pitchFamily="2" charset="0"/>
              </a:rPr>
              <a:t>allow to use both </a:t>
            </a:r>
            <a:r>
              <a:rPr lang="en-US" sz="1900" dirty="0" err="1">
                <a:latin typeface="Karla" pitchFamily="2" charset="0"/>
              </a:rPr>
              <a:t>conda</a:t>
            </a:r>
            <a:r>
              <a:rPr lang="en-US" sz="1900" dirty="0">
                <a:latin typeface="Karla" pitchFamily="2" charset="0"/>
              </a:rPr>
              <a:t> and pip to manage and install packages</a:t>
            </a:r>
          </a:p>
          <a:p>
            <a:pPr>
              <a:spcBef>
                <a:spcPts val="600"/>
              </a:spcBef>
            </a:pPr>
            <a:endParaRPr lang="en-US" sz="1900" dirty="0">
              <a:latin typeface="Karla" pitchFamily="2" charset="0"/>
            </a:endParaRPr>
          </a:p>
          <a:p>
            <a:pPr>
              <a:spcBef>
                <a:spcPts val="600"/>
              </a:spcBef>
            </a:pPr>
            <a:r>
              <a:rPr lang="en-US" sz="1900" dirty="0">
                <a:latin typeface="Karla" pitchFamily="2" charset="0"/>
              </a:rPr>
              <a:t>how to use </a:t>
            </a:r>
            <a:r>
              <a:rPr lang="en-US" sz="1900" b="1" dirty="0" err="1">
                <a:latin typeface="Karla" pitchFamily="2" charset="0"/>
              </a:rPr>
              <a:t>conda</a:t>
            </a:r>
            <a:endParaRPr lang="en-US" sz="1900" dirty="0">
              <a:latin typeface="Karla" pitchFamily="2" charset="0"/>
            </a:endParaRPr>
          </a:p>
          <a:p>
            <a:pPr marL="342900" indent="-342900">
              <a:spcBef>
                <a:spcPts val="600"/>
              </a:spcBef>
              <a:buFont typeface="Arial" panose="020B0604020202020204" pitchFamily="34" charset="0"/>
              <a:buChar char="•"/>
            </a:pPr>
            <a:r>
              <a:rPr lang="en-US" sz="1900" dirty="0">
                <a:latin typeface="Karla" pitchFamily="2" charset="0"/>
              </a:rPr>
              <a:t>create an environment </a:t>
            </a:r>
            <a:r>
              <a:rPr lang="en-US" sz="1900" dirty="0" err="1">
                <a:latin typeface="Courier New" charset="0"/>
                <a:ea typeface="Courier New" charset="0"/>
                <a:cs typeface="Courier New" charset="0"/>
              </a:rPr>
              <a:t>conda</a:t>
            </a:r>
            <a:r>
              <a:rPr lang="en-US" sz="1900" dirty="0">
                <a:latin typeface="Courier New" charset="0"/>
                <a:ea typeface="Courier New" charset="0"/>
                <a:cs typeface="Courier New" charset="0"/>
              </a:rPr>
              <a:t> create --name </a:t>
            </a:r>
            <a:r>
              <a:rPr lang="en-US" sz="1900" dirty="0" err="1">
                <a:latin typeface="Courier New" charset="0"/>
                <a:ea typeface="Courier New" charset="0"/>
                <a:cs typeface="Courier New" charset="0"/>
              </a:rPr>
              <a:t>your_env_name</a:t>
            </a:r>
            <a:r>
              <a:rPr lang="en-US" sz="1900" dirty="0">
                <a:latin typeface="Courier New" charset="0"/>
                <a:ea typeface="Courier New" charset="0"/>
                <a:cs typeface="Courier New" charset="0"/>
              </a:rPr>
              <a:t> python=3.7 </a:t>
            </a:r>
          </a:p>
          <a:p>
            <a:pPr marL="342900" indent="-342900">
              <a:spcBef>
                <a:spcPts val="600"/>
              </a:spcBef>
              <a:buFont typeface="Arial" panose="020B0604020202020204" pitchFamily="34" charset="0"/>
              <a:buChar char="•"/>
            </a:pPr>
            <a:r>
              <a:rPr lang="en-US" sz="1900" dirty="0">
                <a:latin typeface="Karla" pitchFamily="2" charset="0"/>
              </a:rPr>
              <a:t>it will add a folder located within your anaconda installation </a:t>
            </a:r>
            <a:r>
              <a:rPr lang="en-US" sz="1900" dirty="0">
                <a:latin typeface="Courier New" charset="0"/>
                <a:ea typeface="Courier New" charset="0"/>
                <a:cs typeface="Courier New" charset="0"/>
              </a:rPr>
              <a:t>/Users/</a:t>
            </a:r>
            <a:r>
              <a:rPr lang="en-US" sz="1900" dirty="0" err="1">
                <a:latin typeface="Courier New" charset="0"/>
                <a:ea typeface="Courier New" charset="0"/>
                <a:cs typeface="Courier New" charset="0"/>
              </a:rPr>
              <a:t>your_username</a:t>
            </a:r>
            <a:r>
              <a:rPr lang="en-US" sz="1900" dirty="0">
                <a:latin typeface="Courier New" charset="0"/>
                <a:ea typeface="Courier New" charset="0"/>
                <a:cs typeface="Courier New" charset="0"/>
              </a:rPr>
              <a:t> /anaconda3/</a:t>
            </a:r>
            <a:r>
              <a:rPr lang="en-US" sz="1900" dirty="0" err="1">
                <a:latin typeface="Courier New" charset="0"/>
                <a:ea typeface="Courier New" charset="0"/>
                <a:cs typeface="Courier New" charset="0"/>
              </a:rPr>
              <a:t>envs</a:t>
            </a:r>
            <a:r>
              <a:rPr lang="en-US" sz="1900" dirty="0">
                <a:latin typeface="Courier New" charset="0"/>
                <a:ea typeface="Courier New" charset="0"/>
                <a:cs typeface="Courier New" charset="0"/>
              </a:rPr>
              <a:t>/</a:t>
            </a:r>
            <a:r>
              <a:rPr lang="en-US" sz="1900" dirty="0" err="1">
                <a:latin typeface="Courier New" charset="0"/>
                <a:ea typeface="Courier New" charset="0"/>
                <a:cs typeface="Courier New" charset="0"/>
              </a:rPr>
              <a:t>your_env_name</a:t>
            </a:r>
            <a:endParaRPr lang="en-US" sz="1900" dirty="0">
              <a:latin typeface="Courier New" charset="0"/>
              <a:ea typeface="Courier New" charset="0"/>
              <a:cs typeface="Courier New" charset="0"/>
            </a:endParaRPr>
          </a:p>
          <a:p>
            <a:pPr marL="342900" indent="-342900">
              <a:spcBef>
                <a:spcPts val="600"/>
              </a:spcBef>
              <a:buFont typeface="Arial" panose="020B0604020202020204" pitchFamily="34" charset="0"/>
              <a:buChar char="•"/>
            </a:pPr>
            <a:r>
              <a:rPr lang="en-US" sz="1900" dirty="0">
                <a:latin typeface="Karla" pitchFamily="2" charset="0"/>
              </a:rPr>
              <a:t>activate environment  </a:t>
            </a:r>
            <a:r>
              <a:rPr lang="en-US" sz="1900" dirty="0" err="1">
                <a:latin typeface="Courier New" charset="0"/>
                <a:ea typeface="Courier New" charset="0"/>
                <a:cs typeface="Courier New" charset="0"/>
              </a:rPr>
              <a:t>conda</a:t>
            </a:r>
            <a:r>
              <a:rPr lang="en-US" sz="1900" dirty="0">
                <a:latin typeface="Courier New" charset="0"/>
                <a:ea typeface="Courier New" charset="0"/>
                <a:cs typeface="Courier New" charset="0"/>
              </a:rPr>
              <a:t> activate </a:t>
            </a:r>
            <a:r>
              <a:rPr lang="en-US" sz="1900" dirty="0" err="1">
                <a:latin typeface="Courier New" charset="0"/>
                <a:ea typeface="Courier New" charset="0"/>
                <a:cs typeface="Courier New" charset="0"/>
              </a:rPr>
              <a:t>your_env_name</a:t>
            </a:r>
            <a:r>
              <a:rPr lang="en-US" sz="1900" dirty="0">
                <a:latin typeface="Courier New" charset="0"/>
                <a:ea typeface="Courier New" charset="0"/>
                <a:cs typeface="Courier New" charset="0"/>
              </a:rPr>
              <a:t> </a:t>
            </a:r>
            <a:r>
              <a:rPr lang="en-US" sz="1900" dirty="0">
                <a:latin typeface="Karla" pitchFamily="2" charset="0"/>
              </a:rPr>
              <a:t>(should appear in your shell) </a:t>
            </a:r>
          </a:p>
          <a:p>
            <a:pPr marL="342900" indent="-342900">
              <a:spcBef>
                <a:spcPts val="600"/>
              </a:spcBef>
              <a:buFont typeface="Arial" panose="020B0604020202020204" pitchFamily="34" charset="0"/>
              <a:buChar char="•"/>
            </a:pPr>
            <a:r>
              <a:rPr lang="en-US" sz="1900" dirty="0">
                <a:latin typeface="Karla" pitchFamily="2" charset="0"/>
              </a:rPr>
              <a:t>install requirements using </a:t>
            </a:r>
            <a:r>
              <a:rPr lang="en-US" sz="1900" dirty="0" err="1">
                <a:latin typeface="Courier New" charset="0"/>
                <a:ea typeface="Courier New" charset="0"/>
                <a:cs typeface="Courier New" charset="0"/>
              </a:rPr>
              <a:t>conda</a:t>
            </a:r>
            <a:r>
              <a:rPr lang="en-US" sz="1900" dirty="0">
                <a:latin typeface="Courier New" charset="0"/>
                <a:ea typeface="Courier New" charset="0"/>
                <a:cs typeface="Courier New" charset="0"/>
              </a:rPr>
              <a:t> install </a:t>
            </a:r>
            <a:r>
              <a:rPr lang="en-US" sz="1900" dirty="0" err="1">
                <a:latin typeface="Courier New" charset="0"/>
                <a:ea typeface="Courier New" charset="0"/>
                <a:cs typeface="Courier New" charset="0"/>
              </a:rPr>
              <a:t>package_name</a:t>
            </a:r>
            <a:r>
              <a:rPr lang="en-US" sz="1900" dirty="0">
                <a:latin typeface="Courier New" charset="0"/>
                <a:ea typeface="Courier New" charset="0"/>
                <a:cs typeface="Courier New" charset="0"/>
              </a:rPr>
              <a:t>=version</a:t>
            </a:r>
          </a:p>
          <a:p>
            <a:pPr marL="342900" indent="-342900">
              <a:spcBef>
                <a:spcPts val="600"/>
              </a:spcBef>
              <a:buFont typeface="Arial" panose="020B0604020202020204" pitchFamily="34" charset="0"/>
              <a:buChar char="•"/>
            </a:pPr>
            <a:r>
              <a:rPr lang="en-US" sz="1900" dirty="0">
                <a:latin typeface="Karla" pitchFamily="2" charset="0"/>
              </a:rPr>
              <a:t>deactivate environment once done  </a:t>
            </a:r>
            <a:r>
              <a:rPr lang="en-US" sz="1900" dirty="0" err="1">
                <a:latin typeface="Courier New" charset="0"/>
                <a:ea typeface="Courier New" charset="0"/>
                <a:cs typeface="Courier New" charset="0"/>
              </a:rPr>
              <a:t>conda</a:t>
            </a:r>
            <a:r>
              <a:rPr lang="en-US" sz="1900" dirty="0">
                <a:latin typeface="Courier New" charset="0"/>
                <a:ea typeface="Courier New" charset="0"/>
                <a:cs typeface="Courier New" charset="0"/>
              </a:rPr>
              <a:t> deactivate</a:t>
            </a:r>
          </a:p>
          <a:p>
            <a:pPr marL="342900" indent="-342900">
              <a:spcBef>
                <a:spcPts val="600"/>
              </a:spcBef>
              <a:buFont typeface="Arial" panose="020B0604020202020204" pitchFamily="34" charset="0"/>
              <a:buChar char="•"/>
            </a:pPr>
            <a:r>
              <a:rPr lang="en-US" sz="1900" dirty="0">
                <a:latin typeface="Karla" pitchFamily="2" charset="0"/>
              </a:rPr>
              <a:t>duplicate your environment using YAML file  </a:t>
            </a:r>
            <a:r>
              <a:rPr lang="en-US" sz="1900" dirty="0" err="1">
                <a:latin typeface="Courier New" charset="0"/>
                <a:ea typeface="Courier New" charset="0"/>
                <a:cs typeface="Courier New" charset="0"/>
              </a:rPr>
              <a:t>conda</a:t>
            </a:r>
            <a:r>
              <a:rPr lang="en-US" sz="1900" dirty="0">
                <a:latin typeface="Courier New" charset="0"/>
                <a:ea typeface="Courier New" charset="0"/>
                <a:cs typeface="Courier New" charset="0"/>
              </a:rPr>
              <a:t> env export &gt; </a:t>
            </a:r>
            <a:r>
              <a:rPr lang="en-US" sz="1900" dirty="0" err="1">
                <a:latin typeface="Courier New" charset="0"/>
                <a:ea typeface="Courier New" charset="0"/>
                <a:cs typeface="Courier New" charset="0"/>
              </a:rPr>
              <a:t>my_environment.yml</a:t>
            </a:r>
            <a:endParaRPr lang="en-US" sz="1900" dirty="0">
              <a:latin typeface="Courier New" charset="0"/>
              <a:ea typeface="Courier New" charset="0"/>
              <a:cs typeface="Courier New" charset="0"/>
            </a:endParaRPr>
          </a:p>
          <a:p>
            <a:pPr marL="342900" indent="-342900">
              <a:spcBef>
                <a:spcPts val="600"/>
              </a:spcBef>
              <a:buFont typeface="Arial" panose="020B0604020202020204" pitchFamily="34" charset="0"/>
              <a:buChar char="•"/>
            </a:pPr>
            <a:r>
              <a:rPr lang="en-US" sz="1900" dirty="0">
                <a:latin typeface="Karla" pitchFamily="2" charset="0"/>
              </a:rPr>
              <a:t>to recreate the environment now use </a:t>
            </a:r>
            <a:r>
              <a:rPr lang="en-US" sz="1900" dirty="0" err="1">
                <a:latin typeface="Courier New" charset="0"/>
                <a:ea typeface="Courier New" charset="0"/>
                <a:cs typeface="Courier New" charset="0"/>
              </a:rPr>
              <a:t>conda</a:t>
            </a:r>
            <a:r>
              <a:rPr lang="en-US" sz="1900" dirty="0">
                <a:latin typeface="Courier New" charset="0"/>
                <a:ea typeface="Courier New" charset="0"/>
                <a:cs typeface="Courier New" charset="0"/>
              </a:rPr>
              <a:t> env create -f </a:t>
            </a:r>
            <a:r>
              <a:rPr lang="en-US" sz="1900" dirty="0" err="1">
                <a:latin typeface="Courier New" charset="0"/>
                <a:ea typeface="Courier New" charset="0"/>
                <a:cs typeface="Courier New" charset="0"/>
              </a:rPr>
              <a:t>environment.yml</a:t>
            </a:r>
            <a:endParaRPr lang="en-US" sz="1900" dirty="0">
              <a:latin typeface="Courier New" charset="0"/>
              <a:ea typeface="Courier New" charset="0"/>
              <a:cs typeface="Courier New" charset="0"/>
            </a:endParaRPr>
          </a:p>
        </p:txBody>
      </p:sp>
    </p:spTree>
    <p:extLst>
      <p:ext uri="{BB962C8B-B14F-4D97-AF65-F5344CB8AC3E}">
        <p14:creationId xmlns:p14="http://schemas.microsoft.com/office/powerpoint/2010/main" val="28161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More on Virtual environments</a:t>
            </a:r>
            <a:endParaRPr lang="en-US" sz="4000" dirty="0"/>
          </a:p>
        </p:txBody>
      </p:sp>
      <p:sp>
        <p:nvSpPr>
          <p:cNvPr id="9" name="Rectangle 8">
            <a:extLst>
              <a:ext uri="{FF2B5EF4-FFF2-40B4-BE49-F238E27FC236}">
                <a16:creationId xmlns:a16="http://schemas.microsoft.com/office/drawing/2014/main" id="{5BB96268-19C2-489F-AA87-2D6A0808AD2E}"/>
              </a:ext>
            </a:extLst>
          </p:cNvPr>
          <p:cNvSpPr/>
          <p:nvPr/>
        </p:nvSpPr>
        <p:spPr>
          <a:xfrm>
            <a:off x="761999" y="1422851"/>
            <a:ext cx="10639425" cy="3323987"/>
          </a:xfrm>
          <a:prstGeom prst="rect">
            <a:avLst/>
          </a:prstGeom>
        </p:spPr>
        <p:txBody>
          <a:bodyPr wrap="square">
            <a:spAutoFit/>
          </a:bodyPr>
          <a:lstStyle/>
          <a:p>
            <a:endParaRPr lang="en-US" sz="2000" b="1" dirty="0">
              <a:latin typeface="Karla" pitchFamily="2" charset="0"/>
            </a:endParaRPr>
          </a:p>
          <a:p>
            <a:r>
              <a:rPr lang="en-US" sz="2000" b="1" dirty="0">
                <a:latin typeface="Karla" pitchFamily="2" charset="0"/>
              </a:rPr>
              <a:t>Further readings</a:t>
            </a:r>
          </a:p>
          <a:p>
            <a:pPr marL="342900" indent="-342900">
              <a:spcBef>
                <a:spcPts val="600"/>
              </a:spcBef>
              <a:buFont typeface="Arial" panose="020B0604020202020204" pitchFamily="34" charset="0"/>
              <a:buChar char="•"/>
            </a:pPr>
            <a:r>
              <a:rPr lang="en-US" sz="2000" dirty="0">
                <a:latin typeface="Karla" pitchFamily="2" charset="0"/>
              </a:rPr>
              <a:t>For detailed discussions on similarities and differences among </a:t>
            </a:r>
            <a:r>
              <a:rPr lang="en-US" sz="2000" dirty="0" err="1">
                <a:latin typeface="Karla" pitchFamily="2" charset="0"/>
              </a:rPr>
              <a:t>virtualenv</a:t>
            </a:r>
            <a:r>
              <a:rPr lang="en-US" sz="2000" dirty="0">
                <a:latin typeface="Karla" pitchFamily="2" charset="0"/>
              </a:rPr>
              <a:t> and </a:t>
            </a:r>
            <a:r>
              <a:rPr lang="en-US" sz="2000" dirty="0" err="1">
                <a:latin typeface="Karla" pitchFamily="2" charset="0"/>
              </a:rPr>
              <a:t>conda</a:t>
            </a:r>
            <a:r>
              <a:rPr lang="en-US" sz="2000" dirty="0">
                <a:latin typeface="Karla" pitchFamily="2" charset="0"/>
              </a:rPr>
              <a:t> </a:t>
            </a:r>
            <a:r>
              <a:rPr lang="en-US" sz="2000" dirty="0">
                <a:latin typeface="Karla" pitchFamily="2" charset="0"/>
                <a:hlinkClick r:id="rId2"/>
              </a:rPr>
              <a:t>https://jakevdp.github.io/blog/2016/08/25/conda-myths-and-misconceptions/</a:t>
            </a:r>
            <a:endParaRPr lang="en-US" sz="2000" dirty="0">
              <a:latin typeface="Karla" pitchFamily="2" charset="0"/>
            </a:endParaRPr>
          </a:p>
          <a:p>
            <a:pPr marL="342900" indent="-342900">
              <a:spcBef>
                <a:spcPts val="600"/>
              </a:spcBef>
              <a:buFont typeface="Arial" panose="020B0604020202020204" pitchFamily="34" charset="0"/>
              <a:buChar char="•"/>
            </a:pPr>
            <a:r>
              <a:rPr lang="en-US" sz="2000" dirty="0">
                <a:latin typeface="Karla" pitchFamily="2" charset="0"/>
              </a:rPr>
              <a:t>More on </a:t>
            </a:r>
            <a:r>
              <a:rPr lang="en-US" sz="2000" dirty="0" err="1">
                <a:latin typeface="Karla" pitchFamily="2" charset="0"/>
              </a:rPr>
              <a:t>venv</a:t>
            </a:r>
            <a:r>
              <a:rPr lang="en-US" sz="2000" dirty="0">
                <a:latin typeface="Karla" pitchFamily="2" charset="0"/>
              </a:rPr>
              <a:t> and </a:t>
            </a:r>
            <a:r>
              <a:rPr lang="en-US" sz="2000" dirty="0" err="1">
                <a:latin typeface="Karla" pitchFamily="2" charset="0"/>
              </a:rPr>
              <a:t>conda</a:t>
            </a:r>
            <a:r>
              <a:rPr lang="en-US" sz="2000" dirty="0">
                <a:latin typeface="Karla" pitchFamily="2" charset="0"/>
              </a:rPr>
              <a:t> environments                              </a:t>
            </a:r>
            <a:r>
              <a:rPr lang="en-US" sz="2000" dirty="0">
                <a:latin typeface="Karla" pitchFamily="2" charset="0"/>
                <a:hlinkClick r:id="rId3"/>
              </a:rPr>
              <a:t>https://towardsdatascience.com/virtual-environments-104c62d48c54           https://towardsdatascience.com/getting-started-with-python-environments-using-conda-32e9f2779307</a:t>
            </a:r>
            <a:endParaRPr lang="en-US" sz="2000" dirty="0">
              <a:latin typeface="Karla" pitchFamily="2" charset="0"/>
            </a:endParaRPr>
          </a:p>
          <a:p>
            <a:endParaRPr lang="en-US" sz="2000" dirty="0">
              <a:latin typeface="Karla" pitchFamily="2" charset="0"/>
            </a:endParaRPr>
          </a:p>
          <a:p>
            <a:endParaRPr lang="en-US" sz="2000" dirty="0">
              <a:latin typeface="Karla" pitchFamily="2" charset="0"/>
            </a:endParaRPr>
          </a:p>
        </p:txBody>
      </p:sp>
    </p:spTree>
    <p:extLst>
      <p:ext uri="{BB962C8B-B14F-4D97-AF65-F5344CB8AC3E}">
        <p14:creationId xmlns:p14="http://schemas.microsoft.com/office/powerpoint/2010/main" val="50639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Virtual environments</a:t>
            </a:r>
          </a:p>
          <a:p>
            <a:pPr>
              <a:spcAft>
                <a:spcPts val="600"/>
              </a:spcAft>
            </a:pPr>
            <a:r>
              <a:rPr lang="en-US" sz="2600" b="1" dirty="0"/>
              <a:t>2: Virtual machines</a:t>
            </a:r>
          </a:p>
          <a:p>
            <a:pPr>
              <a:spcAft>
                <a:spcPts val="600"/>
              </a:spcAft>
            </a:pPr>
            <a:r>
              <a:rPr lang="en-US" sz="2600" dirty="0"/>
              <a:t>3: Containers</a:t>
            </a:r>
          </a:p>
          <a:p>
            <a:pPr>
              <a:spcAft>
                <a:spcPts val="600"/>
              </a:spcAft>
            </a:pPr>
            <a:r>
              <a:rPr lang="en-US" sz="2600" dirty="0"/>
              <a:t>4: Demo</a:t>
            </a:r>
          </a:p>
        </p:txBody>
      </p:sp>
    </p:spTree>
    <p:extLst>
      <p:ext uri="{BB962C8B-B14F-4D97-AF65-F5344CB8AC3E}">
        <p14:creationId xmlns:p14="http://schemas.microsoft.com/office/powerpoint/2010/main" val="38448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virtual machines?</a:t>
            </a:r>
          </a:p>
        </p:txBody>
      </p:sp>
      <p:sp>
        <p:nvSpPr>
          <p:cNvPr id="10" name="Rectangle 9">
            <a:extLst>
              <a:ext uri="{FF2B5EF4-FFF2-40B4-BE49-F238E27FC236}">
                <a16:creationId xmlns:a16="http://schemas.microsoft.com/office/drawing/2014/main" id="{2640D9DE-ACA1-40C5-9770-2BD1B3232BBF}"/>
              </a:ext>
            </a:extLst>
          </p:cNvPr>
          <p:cNvSpPr/>
          <p:nvPr/>
        </p:nvSpPr>
        <p:spPr>
          <a:xfrm>
            <a:off x="971550" y="2013228"/>
            <a:ext cx="10229850" cy="4093428"/>
          </a:xfrm>
          <a:prstGeom prst="rect">
            <a:avLst/>
          </a:prstGeom>
        </p:spPr>
        <p:txBody>
          <a:bodyPr wrap="square">
            <a:spAutoFit/>
          </a:bodyPr>
          <a:lstStyle/>
          <a:p>
            <a:r>
              <a:rPr lang="en-US" sz="2400" b="1" dirty="0">
                <a:latin typeface="Karla" pitchFamily="2" charset="0"/>
              </a:rPr>
              <a:t>Motivation</a:t>
            </a:r>
          </a:p>
          <a:p>
            <a:pPr marL="800100" lvl="1" indent="-342900">
              <a:buFont typeface="Arial" panose="020B0604020202020204" pitchFamily="34" charset="0"/>
              <a:buChar char="•"/>
            </a:pPr>
            <a:r>
              <a:rPr lang="en-US" sz="2400" dirty="0">
                <a:latin typeface="Karla" pitchFamily="2" charset="0"/>
              </a:rPr>
              <a:t>we have our isolated systems and after we set up a similar environment into our colleagues' machines we should get similar results, right? </a:t>
            </a:r>
            <a:r>
              <a:rPr lang="en-US" sz="2400" dirty="0">
                <a:solidFill>
                  <a:schemeClr val="tx2">
                    <a:lumMod val="60000"/>
                    <a:lumOff val="40000"/>
                  </a:schemeClr>
                </a:solidFill>
                <a:latin typeface="Karla" pitchFamily="2" charset="0"/>
              </a:rPr>
              <a:t>Unfortunately</a:t>
            </a:r>
            <a:r>
              <a:rPr lang="en-US" sz="2400" dirty="0">
                <a:latin typeface="Karla" pitchFamily="2" charset="0"/>
              </a:rPr>
              <a:t>, it is not always the case. Why? Most likely because we run it on different operating system. </a:t>
            </a:r>
          </a:p>
          <a:p>
            <a:pPr marL="800100" lvl="1" indent="-342900">
              <a:buFont typeface="Arial" panose="020B0604020202020204" pitchFamily="34" charset="0"/>
              <a:buChar char="•"/>
            </a:pPr>
            <a:r>
              <a:rPr lang="en-US" sz="2400" dirty="0">
                <a:latin typeface="Karla" pitchFamily="2" charset="0"/>
              </a:rPr>
              <a:t>even though by using virtual environments we are isolating  our computations, we might need to use the same operating system which requires to run "like if" we are in a different machines.</a:t>
            </a:r>
          </a:p>
          <a:p>
            <a:pPr marL="800100" lvl="1" indent="-342900">
              <a:buFont typeface="Arial" panose="020B0604020202020204" pitchFamily="34" charset="0"/>
              <a:buChar char="•"/>
            </a:pPr>
            <a:r>
              <a:rPr lang="en-US" sz="2400" dirty="0">
                <a:latin typeface="Karla" pitchFamily="2" charset="0"/>
              </a:rPr>
              <a:t>How can we run the same experiment? </a:t>
            </a:r>
            <a:r>
              <a:rPr lang="en-US" sz="2400" dirty="0">
                <a:solidFill>
                  <a:schemeClr val="tx2">
                    <a:lumMod val="60000"/>
                    <a:lumOff val="40000"/>
                  </a:schemeClr>
                </a:solidFill>
                <a:latin typeface="Karla" pitchFamily="2" charset="0"/>
              </a:rPr>
              <a:t>Virtual Machines!</a:t>
            </a:r>
          </a:p>
          <a:p>
            <a:pPr marL="800100" lvl="1" indent="-342900">
              <a:buFont typeface="Arial" panose="020B0604020202020204" pitchFamily="34" charset="0"/>
              <a:buChar char="•"/>
            </a:pPr>
            <a:r>
              <a:rPr lang="en-US" sz="2400" dirty="0">
                <a:latin typeface="Karla" pitchFamily="2" charset="0"/>
              </a:rPr>
              <a:t>Isolation! </a:t>
            </a:r>
          </a:p>
          <a:p>
            <a:pPr marL="285750" indent="-285750" algn="ctr">
              <a:buFontTx/>
              <a:buChar char="-"/>
            </a:pPr>
            <a:endParaRPr lang="en-US" sz="2000" dirty="0">
              <a:latin typeface="Karla" pitchFamily="2" charset="0"/>
            </a:endParaRPr>
          </a:p>
        </p:txBody>
      </p:sp>
    </p:spTree>
    <p:extLst>
      <p:ext uri="{BB962C8B-B14F-4D97-AF65-F5344CB8AC3E}">
        <p14:creationId xmlns:p14="http://schemas.microsoft.com/office/powerpoint/2010/main" val="174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619125" y="296230"/>
            <a:ext cx="10953750" cy="647700"/>
          </a:xfrm>
        </p:spPr>
        <p:txBody>
          <a:bodyPr>
            <a:noAutofit/>
          </a:bodyPr>
          <a:lstStyle/>
          <a:p>
            <a:pPr>
              <a:spcAft>
                <a:spcPts val="1800"/>
              </a:spcAft>
            </a:pPr>
            <a:r>
              <a:rPr lang="en-US" sz="3800" b="1" dirty="0"/>
              <a:t>Why should we use virtual machines?(</a:t>
            </a:r>
            <a:r>
              <a:rPr lang="en-US" sz="3800" b="1" dirty="0" err="1"/>
              <a:t>cont</a:t>
            </a:r>
            <a:r>
              <a:rPr lang="en-US" sz="3800" b="1" dirty="0"/>
              <a:t>)</a:t>
            </a:r>
          </a:p>
        </p:txBody>
      </p:sp>
      <p:sp>
        <p:nvSpPr>
          <p:cNvPr id="10" name="Rectangle 9">
            <a:extLst>
              <a:ext uri="{FF2B5EF4-FFF2-40B4-BE49-F238E27FC236}">
                <a16:creationId xmlns:a16="http://schemas.microsoft.com/office/drawing/2014/main" id="{2640D9DE-ACA1-40C5-9770-2BD1B3232BBF}"/>
              </a:ext>
            </a:extLst>
          </p:cNvPr>
          <p:cNvSpPr/>
          <p:nvPr/>
        </p:nvSpPr>
        <p:spPr>
          <a:xfrm>
            <a:off x="971550" y="2013228"/>
            <a:ext cx="10229850" cy="2677656"/>
          </a:xfrm>
          <a:prstGeom prst="rect">
            <a:avLst/>
          </a:prstGeom>
        </p:spPr>
        <p:txBody>
          <a:bodyPr wrap="square">
            <a:spAutoFit/>
          </a:bodyPr>
          <a:lstStyle/>
          <a:p>
            <a:r>
              <a:rPr lang="en-US" sz="2400" b="1" dirty="0">
                <a:latin typeface="Karla" pitchFamily="2" charset="0"/>
              </a:rPr>
              <a:t>Advantages</a:t>
            </a:r>
            <a:endParaRPr lang="en-US" sz="2400" dirty="0">
              <a:latin typeface="Karla" pitchFamily="2" charset="0"/>
            </a:endParaRPr>
          </a:p>
          <a:p>
            <a:pPr marL="800100" lvl="1" indent="-342900">
              <a:buFont typeface="Arial" panose="020B0604020202020204" pitchFamily="34" charset="0"/>
              <a:buChar char="•"/>
            </a:pPr>
            <a:r>
              <a:rPr lang="en-US" sz="2400" dirty="0">
                <a:latin typeface="Karla" pitchFamily="2" charset="0"/>
              </a:rPr>
              <a:t>full autonomy: it works like a separate computer system, it is like run a computer within a computer.</a:t>
            </a:r>
          </a:p>
          <a:p>
            <a:pPr marL="800100" lvl="1" indent="-342900">
              <a:buFont typeface="Arial" panose="020B0604020202020204" pitchFamily="34" charset="0"/>
              <a:buChar char="•"/>
            </a:pPr>
            <a:r>
              <a:rPr lang="en-US" sz="2400" b="1" dirty="0">
                <a:latin typeface="Karla" pitchFamily="2" charset="0"/>
              </a:rPr>
              <a:t>very secure</a:t>
            </a:r>
            <a:r>
              <a:rPr lang="en-US" sz="2400" dirty="0">
                <a:latin typeface="Karla" pitchFamily="2" charset="0"/>
              </a:rPr>
              <a:t>: the software inside the virtual machines can't affect the actual computer.</a:t>
            </a:r>
          </a:p>
          <a:p>
            <a:pPr marL="800100" lvl="1" indent="-342900">
              <a:buFont typeface="Arial" panose="020B0604020202020204" pitchFamily="34" charset="0"/>
              <a:buChar char="•"/>
            </a:pPr>
            <a:r>
              <a:rPr lang="en-US" sz="2400" dirty="0">
                <a:latin typeface="Karla" pitchFamily="2" charset="0"/>
              </a:rPr>
              <a:t>lower costs: buy one machine and run multiple operating systems.</a:t>
            </a:r>
            <a:endParaRPr lang="en-US" sz="2000" dirty="0">
              <a:latin typeface="Karla" pitchFamily="2" charset="0"/>
            </a:endParaRPr>
          </a:p>
        </p:txBody>
      </p:sp>
    </p:spTree>
    <p:extLst>
      <p:ext uri="{BB962C8B-B14F-4D97-AF65-F5344CB8AC3E}">
        <p14:creationId xmlns:p14="http://schemas.microsoft.com/office/powerpoint/2010/main" val="16404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What are virtual machines?</a:t>
            </a:r>
          </a:p>
        </p:txBody>
      </p:sp>
      <p:sp>
        <p:nvSpPr>
          <p:cNvPr id="9" name="Rectangle 8">
            <a:extLst>
              <a:ext uri="{FF2B5EF4-FFF2-40B4-BE49-F238E27FC236}">
                <a16:creationId xmlns:a16="http://schemas.microsoft.com/office/drawing/2014/main" id="{5BB96268-19C2-489F-AA87-2D6A0808AD2E}"/>
              </a:ext>
            </a:extLst>
          </p:cNvPr>
          <p:cNvSpPr/>
          <p:nvPr/>
        </p:nvSpPr>
        <p:spPr>
          <a:xfrm>
            <a:off x="1047750" y="1337126"/>
            <a:ext cx="6591300" cy="5539978"/>
          </a:xfrm>
          <a:prstGeom prst="rect">
            <a:avLst/>
          </a:prstGeom>
        </p:spPr>
        <p:txBody>
          <a:bodyPr wrap="square">
            <a:spAutoFit/>
          </a:bodyPr>
          <a:lstStyle/>
          <a:p>
            <a:endParaRPr lang="en-US" b="1" dirty="0">
              <a:latin typeface="Karla" pitchFamily="2" charset="0"/>
            </a:endParaRPr>
          </a:p>
          <a:p>
            <a:pPr marL="342900" indent="-342900">
              <a:buFont typeface="Arial" panose="020B0604020202020204" pitchFamily="34" charset="0"/>
              <a:buChar char="•"/>
            </a:pPr>
            <a:r>
              <a:rPr lang="en-US" sz="2400" dirty="0">
                <a:latin typeface="Karla" pitchFamily="2" charset="0"/>
              </a:rPr>
              <a:t>virtual machines have their own virtual hardware: CPUs, memory, hard drives, etc.</a:t>
            </a:r>
          </a:p>
          <a:p>
            <a:pPr marL="342900" indent="-342900">
              <a:buFont typeface="Arial" panose="020B0604020202020204" pitchFamily="34" charset="0"/>
              <a:buChar char="•"/>
            </a:pPr>
            <a:r>
              <a:rPr lang="en-US" sz="2400" dirty="0">
                <a:latin typeface="Karla" pitchFamily="2" charset="0"/>
              </a:rPr>
              <a:t>you need a </a:t>
            </a:r>
            <a:r>
              <a:rPr lang="en-US" sz="2400" dirty="0">
                <a:solidFill>
                  <a:schemeClr val="tx2">
                    <a:lumMod val="60000"/>
                    <a:lumOff val="40000"/>
                  </a:schemeClr>
                </a:solidFill>
                <a:latin typeface="Karla" pitchFamily="2" charset="0"/>
              </a:rPr>
              <a:t>hypervisor</a:t>
            </a:r>
            <a:r>
              <a:rPr lang="en-US" sz="2400" dirty="0">
                <a:latin typeface="Karla" pitchFamily="2" charset="0"/>
              </a:rPr>
              <a:t> that manages different virtual machines on server</a:t>
            </a:r>
          </a:p>
          <a:p>
            <a:pPr marL="342900" indent="-342900">
              <a:buFont typeface="Arial" panose="020B0604020202020204" pitchFamily="34" charset="0"/>
              <a:buChar char="•"/>
            </a:pPr>
            <a:r>
              <a:rPr lang="en-US" sz="2400" dirty="0">
                <a:latin typeface="Karla" pitchFamily="2" charset="0"/>
              </a:rPr>
              <a:t>hypervisor can run as </a:t>
            </a:r>
            <a:r>
              <a:rPr lang="en-US" sz="2400" dirty="0">
                <a:solidFill>
                  <a:schemeClr val="tx2">
                    <a:lumMod val="60000"/>
                    <a:lumOff val="40000"/>
                  </a:schemeClr>
                </a:solidFill>
                <a:latin typeface="Karla" pitchFamily="2" charset="0"/>
              </a:rPr>
              <a:t>many</a:t>
            </a:r>
            <a:r>
              <a:rPr lang="en-US" sz="2400" dirty="0">
                <a:latin typeface="Karla" pitchFamily="2" charset="0"/>
              </a:rPr>
              <a:t> virtual machines as you wish</a:t>
            </a:r>
          </a:p>
          <a:p>
            <a:pPr marL="342900" indent="-342900">
              <a:buFont typeface="Arial" panose="020B0604020202020204" pitchFamily="34" charset="0"/>
              <a:buChar char="•"/>
            </a:pPr>
            <a:r>
              <a:rPr lang="en-US" sz="2400" dirty="0">
                <a:latin typeface="Karla" pitchFamily="2" charset="0"/>
              </a:rPr>
              <a:t>operating system is called the "host" while those running in a virtual machine are called "guest“</a:t>
            </a:r>
          </a:p>
          <a:p>
            <a:pPr marL="342900" indent="-342900">
              <a:buFont typeface="Arial" panose="020B0604020202020204" pitchFamily="34" charset="0"/>
              <a:buChar char="•"/>
            </a:pPr>
            <a:r>
              <a:rPr lang="en-US" sz="2400" dirty="0">
                <a:latin typeface="Karla" pitchFamily="2" charset="0"/>
              </a:rPr>
              <a:t>You can install a completely different operating system on this virtual machine</a:t>
            </a:r>
            <a:endParaRPr lang="en-US" sz="2000" dirty="0">
              <a:latin typeface="Karla" pitchFamily="2" charset="0"/>
            </a:endParaRPr>
          </a:p>
          <a:p>
            <a:endParaRPr lang="en-US" sz="2000" dirty="0">
              <a:latin typeface="Karla" pitchFamily="2" charset="0"/>
            </a:endParaRPr>
          </a:p>
          <a:p>
            <a:r>
              <a:rPr lang="en-US" sz="1600" dirty="0">
                <a:latin typeface="Karla" pitchFamily="2" charset="0"/>
                <a:hlinkClick r:id="rId2"/>
              </a:rPr>
              <a:t>https://towardsdatascience.com/how-to-install-a-free-windows-virtual-machine-on-your-mac-bf7cbc05888</a:t>
            </a:r>
            <a:endParaRPr lang="en-US" sz="1600" dirty="0">
              <a:latin typeface="Karla" pitchFamily="2" charset="0"/>
            </a:endParaRPr>
          </a:p>
          <a:p>
            <a:endParaRPr lang="en-US" sz="2000" dirty="0">
              <a:latin typeface="Karla" pitchFamily="2" charset="0"/>
            </a:endParaRPr>
          </a:p>
        </p:txBody>
      </p:sp>
      <p:grpSp>
        <p:nvGrpSpPr>
          <p:cNvPr id="8" name="Group 7">
            <a:extLst>
              <a:ext uri="{FF2B5EF4-FFF2-40B4-BE49-F238E27FC236}">
                <a16:creationId xmlns:a16="http://schemas.microsoft.com/office/drawing/2014/main" id="{E218D5DB-B599-454C-9E78-C061C2D72CB4}"/>
              </a:ext>
            </a:extLst>
          </p:cNvPr>
          <p:cNvGrpSpPr/>
          <p:nvPr/>
        </p:nvGrpSpPr>
        <p:grpSpPr>
          <a:xfrm>
            <a:off x="8120092" y="1705663"/>
            <a:ext cx="3424208" cy="3933138"/>
            <a:chOff x="7877825" y="1705662"/>
            <a:chExt cx="3666475" cy="4211413"/>
          </a:xfrm>
        </p:grpSpPr>
        <p:sp>
          <p:nvSpPr>
            <p:cNvPr id="10" name="Rectangle 9">
              <a:extLst>
                <a:ext uri="{FF2B5EF4-FFF2-40B4-BE49-F238E27FC236}">
                  <a16:creationId xmlns:a16="http://schemas.microsoft.com/office/drawing/2014/main" id="{175A5A20-1FA8-4CA1-B35D-B4D8C8DCFD2C}"/>
                </a:ext>
              </a:extLst>
            </p:cNvPr>
            <p:cNvSpPr/>
            <p:nvPr/>
          </p:nvSpPr>
          <p:spPr>
            <a:xfrm>
              <a:off x="7877825" y="4752262"/>
              <a:ext cx="3666475" cy="905587"/>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Infrastructure</a:t>
              </a:r>
            </a:p>
          </p:txBody>
        </p:sp>
        <p:sp>
          <p:nvSpPr>
            <p:cNvPr id="11" name="Rectangle 10">
              <a:extLst>
                <a:ext uri="{FF2B5EF4-FFF2-40B4-BE49-F238E27FC236}">
                  <a16:creationId xmlns:a16="http://schemas.microsoft.com/office/drawing/2014/main" id="{8E27BC43-E636-41B6-9D9A-E411370E4968}"/>
                </a:ext>
              </a:extLst>
            </p:cNvPr>
            <p:cNvSpPr/>
            <p:nvPr/>
          </p:nvSpPr>
          <p:spPr>
            <a:xfrm>
              <a:off x="7877825" y="4200525"/>
              <a:ext cx="3666475"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Hypervisor</a:t>
              </a:r>
            </a:p>
          </p:txBody>
        </p:sp>
        <p:sp>
          <p:nvSpPr>
            <p:cNvPr id="12" name="Rectangle 11">
              <a:extLst>
                <a:ext uri="{FF2B5EF4-FFF2-40B4-BE49-F238E27FC236}">
                  <a16:creationId xmlns:a16="http://schemas.microsoft.com/office/drawing/2014/main" id="{58CF218E-2BDE-4D5F-AC73-70C01719F2AD}"/>
                </a:ext>
              </a:extLst>
            </p:cNvPr>
            <p:cNvSpPr/>
            <p:nvPr/>
          </p:nvSpPr>
          <p:spPr>
            <a:xfrm>
              <a:off x="7877825" y="5767587"/>
              <a:ext cx="3666475" cy="14948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Machine Virtualization</a:t>
              </a:r>
            </a:p>
          </p:txBody>
        </p:sp>
        <p:sp>
          <p:nvSpPr>
            <p:cNvPr id="13" name="Rectangle 12">
              <a:extLst>
                <a:ext uri="{FF2B5EF4-FFF2-40B4-BE49-F238E27FC236}">
                  <a16:creationId xmlns:a16="http://schemas.microsoft.com/office/drawing/2014/main" id="{A2448104-BC02-4185-9915-5BED385C5294}"/>
                </a:ext>
              </a:extLst>
            </p:cNvPr>
            <p:cNvSpPr/>
            <p:nvPr/>
          </p:nvSpPr>
          <p:spPr>
            <a:xfrm>
              <a:off x="7880010" y="2771775"/>
              <a:ext cx="1061105" cy="1376136"/>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Guest </a:t>
              </a:r>
            </a:p>
            <a:p>
              <a:pPr algn="ctr"/>
              <a:r>
                <a:rPr lang="en-US" dirty="0"/>
                <a:t>OS</a:t>
              </a:r>
            </a:p>
          </p:txBody>
        </p:sp>
        <p:sp>
          <p:nvSpPr>
            <p:cNvPr id="14" name="Rectangle 13">
              <a:extLst>
                <a:ext uri="{FF2B5EF4-FFF2-40B4-BE49-F238E27FC236}">
                  <a16:creationId xmlns:a16="http://schemas.microsoft.com/office/drawing/2014/main" id="{F87D49DB-E4C4-431C-9E55-BD7F996020B8}"/>
                </a:ext>
              </a:extLst>
            </p:cNvPr>
            <p:cNvSpPr/>
            <p:nvPr/>
          </p:nvSpPr>
          <p:spPr>
            <a:xfrm>
              <a:off x="9181130" y="2771788"/>
              <a:ext cx="1061105" cy="1376136"/>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Guest </a:t>
              </a:r>
            </a:p>
            <a:p>
              <a:pPr algn="ctr"/>
              <a:r>
                <a:rPr lang="en-US" dirty="0"/>
                <a:t>OS</a:t>
              </a:r>
            </a:p>
          </p:txBody>
        </p:sp>
        <p:sp>
          <p:nvSpPr>
            <p:cNvPr id="15" name="Rectangle 14">
              <a:extLst>
                <a:ext uri="{FF2B5EF4-FFF2-40B4-BE49-F238E27FC236}">
                  <a16:creationId xmlns:a16="http://schemas.microsoft.com/office/drawing/2014/main" id="{3CEC4DD0-3289-4F50-B0D4-DB4D5E49167A}"/>
                </a:ext>
              </a:extLst>
            </p:cNvPr>
            <p:cNvSpPr/>
            <p:nvPr/>
          </p:nvSpPr>
          <p:spPr>
            <a:xfrm>
              <a:off x="10483195" y="2771775"/>
              <a:ext cx="1061105" cy="1376136"/>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Guest </a:t>
              </a:r>
            </a:p>
            <a:p>
              <a:pPr algn="ctr"/>
              <a:r>
                <a:rPr lang="en-US" dirty="0"/>
                <a:t>OS</a:t>
              </a:r>
            </a:p>
          </p:txBody>
        </p:sp>
        <p:sp>
          <p:nvSpPr>
            <p:cNvPr id="16" name="Rectangle 15">
              <a:extLst>
                <a:ext uri="{FF2B5EF4-FFF2-40B4-BE49-F238E27FC236}">
                  <a16:creationId xmlns:a16="http://schemas.microsoft.com/office/drawing/2014/main" id="{A818ED7C-B1E0-4240-B70C-54EF320A0D16}"/>
                </a:ext>
              </a:extLst>
            </p:cNvPr>
            <p:cNvSpPr/>
            <p:nvPr/>
          </p:nvSpPr>
          <p:spPr>
            <a:xfrm>
              <a:off x="7880010" y="2249234"/>
              <a:ext cx="106110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17" name="Rectangle 16">
              <a:extLst>
                <a:ext uri="{FF2B5EF4-FFF2-40B4-BE49-F238E27FC236}">
                  <a16:creationId xmlns:a16="http://schemas.microsoft.com/office/drawing/2014/main" id="{EECE0EB5-F736-4C57-8EAB-C0EDFABA1CF0}"/>
                </a:ext>
              </a:extLst>
            </p:cNvPr>
            <p:cNvSpPr/>
            <p:nvPr/>
          </p:nvSpPr>
          <p:spPr>
            <a:xfrm>
              <a:off x="9181130" y="2249248"/>
              <a:ext cx="106110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18" name="Rectangle 17">
              <a:extLst>
                <a:ext uri="{FF2B5EF4-FFF2-40B4-BE49-F238E27FC236}">
                  <a16:creationId xmlns:a16="http://schemas.microsoft.com/office/drawing/2014/main" id="{96456B3D-19FF-4A90-B49D-22E933EDB18A}"/>
                </a:ext>
              </a:extLst>
            </p:cNvPr>
            <p:cNvSpPr/>
            <p:nvPr/>
          </p:nvSpPr>
          <p:spPr>
            <a:xfrm>
              <a:off x="10483195" y="2249234"/>
              <a:ext cx="1061105" cy="490324"/>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19" name="Rectangle 18">
              <a:extLst>
                <a:ext uri="{FF2B5EF4-FFF2-40B4-BE49-F238E27FC236}">
                  <a16:creationId xmlns:a16="http://schemas.microsoft.com/office/drawing/2014/main" id="{70C2F49E-2C9F-4408-ACCE-2934C8D8CFBE}"/>
                </a:ext>
              </a:extLst>
            </p:cNvPr>
            <p:cNvSpPr/>
            <p:nvPr/>
          </p:nvSpPr>
          <p:spPr>
            <a:xfrm>
              <a:off x="7880010" y="1705662"/>
              <a:ext cx="106110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App1</a:t>
              </a:r>
            </a:p>
          </p:txBody>
        </p:sp>
        <p:sp>
          <p:nvSpPr>
            <p:cNvPr id="20" name="Rectangle 19">
              <a:extLst>
                <a:ext uri="{FF2B5EF4-FFF2-40B4-BE49-F238E27FC236}">
                  <a16:creationId xmlns:a16="http://schemas.microsoft.com/office/drawing/2014/main" id="{572B3FB4-058E-4205-B9F9-218EBFF2B0AA}"/>
                </a:ext>
              </a:extLst>
            </p:cNvPr>
            <p:cNvSpPr/>
            <p:nvPr/>
          </p:nvSpPr>
          <p:spPr>
            <a:xfrm>
              <a:off x="9181130" y="1705675"/>
              <a:ext cx="106110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App2</a:t>
              </a:r>
            </a:p>
          </p:txBody>
        </p:sp>
        <p:sp>
          <p:nvSpPr>
            <p:cNvPr id="21" name="Rectangle 20">
              <a:extLst>
                <a:ext uri="{FF2B5EF4-FFF2-40B4-BE49-F238E27FC236}">
                  <a16:creationId xmlns:a16="http://schemas.microsoft.com/office/drawing/2014/main" id="{80081AD9-4A48-4A62-A522-73660D5D4930}"/>
                </a:ext>
              </a:extLst>
            </p:cNvPr>
            <p:cNvSpPr/>
            <p:nvPr/>
          </p:nvSpPr>
          <p:spPr>
            <a:xfrm>
              <a:off x="10483195" y="1705662"/>
              <a:ext cx="1061105" cy="490324"/>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App3</a:t>
              </a:r>
            </a:p>
          </p:txBody>
        </p:sp>
      </p:grpSp>
    </p:spTree>
    <p:extLst>
      <p:ext uri="{BB962C8B-B14F-4D97-AF65-F5344CB8AC3E}">
        <p14:creationId xmlns:p14="http://schemas.microsoft.com/office/powerpoint/2010/main" val="24746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solidFill>
                  <a:schemeClr val="tx1"/>
                </a:solidFill>
                <a:latin typeface="Karla" pitchFamily="2" charset="0"/>
                <a:ea typeface="+mn-ea"/>
                <a:cs typeface="+mn-cs"/>
              </a:rPr>
              <a:t>Limitations</a:t>
            </a:r>
          </a:p>
        </p:txBody>
      </p:sp>
      <p:sp>
        <p:nvSpPr>
          <p:cNvPr id="3" name="Content Placeholder 2"/>
          <p:cNvSpPr>
            <a:spLocks noGrp="1"/>
          </p:cNvSpPr>
          <p:nvPr>
            <p:ph idx="1"/>
          </p:nvPr>
        </p:nvSpPr>
        <p:spPr>
          <a:xfrm>
            <a:off x="833415" y="1711158"/>
            <a:ext cx="10327008" cy="2111143"/>
          </a:xfrm>
        </p:spPr>
        <p:txBody>
          <a:bodyPr/>
          <a:lstStyle/>
          <a:p>
            <a:pPr marL="342900" indent="-342900">
              <a:spcAft>
                <a:spcPts val="1800"/>
              </a:spcAft>
              <a:buFont typeface="Arial" panose="020B0604020202020204" pitchFamily="34" charset="0"/>
              <a:buChar char="•"/>
            </a:pPr>
            <a:r>
              <a:rPr lang="en-US" sz="2400" dirty="0"/>
              <a:t>Uses hardware in your local machine</a:t>
            </a:r>
          </a:p>
          <a:p>
            <a:pPr marL="342900" indent="-342900">
              <a:spcAft>
                <a:spcPts val="1800"/>
              </a:spcAft>
              <a:buFont typeface="Arial" panose="020B0604020202020204" pitchFamily="34" charset="0"/>
              <a:buChar char="•"/>
            </a:pPr>
            <a:r>
              <a:rPr lang="en-US" sz="2400" dirty="0"/>
              <a:t>There is overhead associated with virtual machines</a:t>
            </a:r>
          </a:p>
          <a:p>
            <a:pPr marL="1200120" lvl="1" indent="-457200">
              <a:spcAft>
                <a:spcPts val="1800"/>
              </a:spcAft>
              <a:buFont typeface="+mj-lt"/>
              <a:buAutoNum type="arabicPeriod"/>
            </a:pPr>
            <a:r>
              <a:rPr lang="en-US" dirty="0"/>
              <a:t> guest is </a:t>
            </a:r>
            <a:r>
              <a:rPr lang="en-US" dirty="0">
                <a:solidFill>
                  <a:schemeClr val="tx2">
                    <a:lumMod val="60000"/>
                    <a:lumOff val="40000"/>
                  </a:schemeClr>
                </a:solidFill>
              </a:rPr>
              <a:t>not as fast </a:t>
            </a:r>
            <a:r>
              <a:rPr lang="en-US" dirty="0"/>
              <a:t>as the host system</a:t>
            </a:r>
          </a:p>
          <a:p>
            <a:pPr marL="1200120" lvl="1" indent="-457200">
              <a:spcAft>
                <a:spcPts val="1800"/>
              </a:spcAft>
              <a:buFont typeface="+mj-lt"/>
              <a:buAutoNum type="arabicPeriod"/>
            </a:pPr>
            <a:r>
              <a:rPr lang="en-US" dirty="0"/>
              <a:t>takes </a:t>
            </a:r>
            <a:r>
              <a:rPr lang="en-US" dirty="0">
                <a:solidFill>
                  <a:schemeClr val="tx2">
                    <a:lumMod val="60000"/>
                    <a:lumOff val="40000"/>
                  </a:schemeClr>
                </a:solidFill>
              </a:rPr>
              <a:t>long time </a:t>
            </a:r>
            <a:r>
              <a:rPr lang="en-US" dirty="0"/>
              <a:t>to start up</a:t>
            </a:r>
          </a:p>
          <a:p>
            <a:pPr marL="1200120" lvl="1" indent="-457200">
              <a:spcAft>
                <a:spcPts val="1800"/>
              </a:spcAft>
              <a:buFont typeface="+mj-lt"/>
              <a:buAutoNum type="arabicPeriod"/>
            </a:pPr>
            <a:r>
              <a:rPr lang="en-US" dirty="0"/>
              <a:t>may </a:t>
            </a:r>
            <a:r>
              <a:rPr lang="en-US" dirty="0">
                <a:solidFill>
                  <a:schemeClr val="tx2">
                    <a:lumMod val="60000"/>
                    <a:lumOff val="40000"/>
                  </a:schemeClr>
                </a:solidFill>
              </a:rPr>
              <a:t>not</a:t>
            </a:r>
            <a:r>
              <a:rPr lang="en-US" dirty="0"/>
              <a:t> have the same </a:t>
            </a:r>
            <a:r>
              <a:rPr lang="en-US" dirty="0">
                <a:solidFill>
                  <a:schemeClr val="tx2">
                    <a:lumMod val="60000"/>
                    <a:lumOff val="40000"/>
                  </a:schemeClr>
                </a:solidFill>
              </a:rPr>
              <a:t>graphics capabilities</a:t>
            </a:r>
          </a:p>
          <a:p>
            <a:endParaRPr lang="en-US" dirty="0"/>
          </a:p>
        </p:txBody>
      </p:sp>
    </p:spTree>
    <p:extLst>
      <p:ext uri="{BB962C8B-B14F-4D97-AF65-F5344CB8AC3E}">
        <p14:creationId xmlns:p14="http://schemas.microsoft.com/office/powerpoint/2010/main" val="170197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Virtual environments</a:t>
            </a:r>
          </a:p>
          <a:p>
            <a:pPr>
              <a:spcAft>
                <a:spcPts val="600"/>
              </a:spcAft>
            </a:pPr>
            <a:r>
              <a:rPr lang="en-US" sz="2600" dirty="0"/>
              <a:t>2: Virtual machines</a:t>
            </a:r>
          </a:p>
          <a:p>
            <a:pPr>
              <a:spcAft>
                <a:spcPts val="600"/>
              </a:spcAft>
            </a:pPr>
            <a:r>
              <a:rPr lang="en-US" sz="2600" dirty="0"/>
              <a:t>3: Containers</a:t>
            </a:r>
          </a:p>
          <a:p>
            <a:pPr>
              <a:spcAft>
                <a:spcPts val="600"/>
              </a:spcAft>
            </a:pPr>
            <a:r>
              <a:rPr lang="en-US" sz="2600" dirty="0"/>
              <a:t>4: Demo</a:t>
            </a:r>
          </a:p>
        </p:txBody>
      </p:sp>
    </p:spTree>
    <p:extLst>
      <p:ext uri="{BB962C8B-B14F-4D97-AF65-F5344CB8AC3E}">
        <p14:creationId xmlns:p14="http://schemas.microsoft.com/office/powerpoint/2010/main" val="11523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Virtual environments</a:t>
            </a:r>
          </a:p>
          <a:p>
            <a:pPr>
              <a:spcAft>
                <a:spcPts val="600"/>
              </a:spcAft>
            </a:pPr>
            <a:r>
              <a:rPr lang="en-US" sz="2600" dirty="0"/>
              <a:t>2: Virtual machines</a:t>
            </a:r>
          </a:p>
          <a:p>
            <a:pPr>
              <a:spcAft>
                <a:spcPts val="600"/>
              </a:spcAft>
            </a:pPr>
            <a:r>
              <a:rPr lang="en-US" sz="2600" b="1" dirty="0"/>
              <a:t>3: Containers</a:t>
            </a:r>
          </a:p>
          <a:p>
            <a:pPr>
              <a:spcAft>
                <a:spcPts val="600"/>
              </a:spcAft>
            </a:pPr>
            <a:r>
              <a:rPr lang="en-US" sz="2600" dirty="0"/>
              <a:t>4: Demo</a:t>
            </a:r>
          </a:p>
        </p:txBody>
      </p:sp>
    </p:spTree>
    <p:extLst>
      <p:ext uri="{BB962C8B-B14F-4D97-AF65-F5344CB8AC3E}">
        <p14:creationId xmlns:p14="http://schemas.microsoft.com/office/powerpoint/2010/main" val="12957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A677A0-5132-7945-B518-2EB2C139C3AD}"/>
              </a:ext>
            </a:extLst>
          </p:cNvPr>
          <p:cNvPicPr>
            <a:picLocks noChangeAspect="1"/>
          </p:cNvPicPr>
          <p:nvPr/>
        </p:nvPicPr>
        <p:blipFill>
          <a:blip r:embed="rId2"/>
          <a:stretch>
            <a:fillRect/>
          </a:stretch>
        </p:blipFill>
        <p:spPr>
          <a:xfrm>
            <a:off x="1606317" y="1938083"/>
            <a:ext cx="8102600" cy="4325963"/>
          </a:xfrm>
          <a:prstGeom prst="rect">
            <a:avLst/>
          </a:prstGeom>
        </p:spPr>
      </p:pic>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Successful Software Application</a:t>
            </a:r>
          </a:p>
        </p:txBody>
      </p:sp>
      <p:sp>
        <p:nvSpPr>
          <p:cNvPr id="7" name="Rectangle 6">
            <a:extLst>
              <a:ext uri="{FF2B5EF4-FFF2-40B4-BE49-F238E27FC236}">
                <a16:creationId xmlns:a16="http://schemas.microsoft.com/office/drawing/2014/main" id="{24BBB258-612A-4802-BC2E-D8B75AB4AC10}"/>
              </a:ext>
            </a:extLst>
          </p:cNvPr>
          <p:cNvSpPr/>
          <p:nvPr/>
        </p:nvSpPr>
        <p:spPr>
          <a:xfrm>
            <a:off x="1047750" y="1337126"/>
            <a:ext cx="10284646" cy="984885"/>
          </a:xfrm>
          <a:prstGeom prst="rect">
            <a:avLst/>
          </a:prstGeom>
        </p:spPr>
        <p:txBody>
          <a:bodyPr wrap="square">
            <a:spAutoFit/>
          </a:bodyPr>
          <a:lstStyle/>
          <a:p>
            <a:pPr marL="285750" indent="-285750">
              <a:buFont typeface="Arial" panose="020B0604020202020204" pitchFamily="34" charset="0"/>
              <a:buChar char="•"/>
            </a:pPr>
            <a:endParaRPr lang="en-US" b="1" dirty="0">
              <a:latin typeface="Karla" pitchFamily="2" charset="0"/>
            </a:endParaRPr>
          </a:p>
          <a:p>
            <a:pPr marL="342900" indent="-342900">
              <a:buFont typeface="Arial" panose="020B0604020202020204" pitchFamily="34" charset="0"/>
              <a:buChar char="•"/>
            </a:pPr>
            <a:r>
              <a:rPr lang="en-US" sz="2000" dirty="0">
                <a:latin typeface="Karla" pitchFamily="2" charset="0"/>
              </a:rPr>
              <a:t>Imagine you are building a large complex application (e.g. Online Store)</a:t>
            </a:r>
          </a:p>
          <a:p>
            <a:pPr marL="342900" indent="-342900">
              <a:buFont typeface="Arial" panose="020B0604020202020204" pitchFamily="34" charset="0"/>
              <a:buChar char="•"/>
            </a:pPr>
            <a:endParaRPr lang="en-US" sz="2000" dirty="0">
              <a:latin typeface="Karla" pitchFamily="2" charset="0"/>
            </a:endParaRPr>
          </a:p>
        </p:txBody>
      </p:sp>
      <p:sp>
        <p:nvSpPr>
          <p:cNvPr id="4" name="TextBox 3">
            <a:extLst>
              <a:ext uri="{FF2B5EF4-FFF2-40B4-BE49-F238E27FC236}">
                <a16:creationId xmlns:a16="http://schemas.microsoft.com/office/drawing/2014/main" id="{25EFEC0F-7134-F344-9D0F-DDE0835F1EC0}"/>
              </a:ext>
            </a:extLst>
          </p:cNvPr>
          <p:cNvSpPr txBox="1"/>
          <p:nvPr/>
        </p:nvSpPr>
        <p:spPr>
          <a:xfrm>
            <a:off x="7622379" y="6388831"/>
            <a:ext cx="3173946" cy="307777"/>
          </a:xfrm>
          <a:prstGeom prst="rect">
            <a:avLst/>
          </a:prstGeom>
          <a:noFill/>
        </p:spPr>
        <p:txBody>
          <a:bodyPr wrap="none" rtlCol="0">
            <a:spAutoFit/>
          </a:bodyPr>
          <a:lstStyle/>
          <a:p>
            <a:r>
              <a:rPr lang="en-US" sz="1400" dirty="0"/>
              <a:t>Slide is tare taken from Ajeet Singh Raine</a:t>
            </a:r>
          </a:p>
        </p:txBody>
      </p:sp>
      <p:pic>
        <p:nvPicPr>
          <p:cNvPr id="8" name="Picture 7">
            <a:extLst>
              <a:ext uri="{FF2B5EF4-FFF2-40B4-BE49-F238E27FC236}">
                <a16:creationId xmlns:a16="http://schemas.microsoft.com/office/drawing/2014/main" id="{69019E74-B737-4F40-A678-576F68DF74B3}"/>
              </a:ext>
            </a:extLst>
          </p:cNvPr>
          <p:cNvPicPr>
            <a:picLocks noChangeAspect="1"/>
          </p:cNvPicPr>
          <p:nvPr/>
        </p:nvPicPr>
        <p:blipFill>
          <a:blip r:embed="rId3"/>
          <a:stretch>
            <a:fillRect/>
          </a:stretch>
        </p:blipFill>
        <p:spPr>
          <a:xfrm>
            <a:off x="4190767" y="2955474"/>
            <a:ext cx="2933700" cy="2565400"/>
          </a:xfrm>
          <a:prstGeom prst="rect">
            <a:avLst/>
          </a:prstGeom>
        </p:spPr>
      </p:pic>
      <p:sp>
        <p:nvSpPr>
          <p:cNvPr id="9" name="TextBox 8">
            <a:extLst>
              <a:ext uri="{FF2B5EF4-FFF2-40B4-BE49-F238E27FC236}">
                <a16:creationId xmlns:a16="http://schemas.microsoft.com/office/drawing/2014/main" id="{017EEC1C-3287-6E47-A610-E287F04FB420}"/>
              </a:ext>
            </a:extLst>
          </p:cNvPr>
          <p:cNvSpPr txBox="1"/>
          <p:nvPr/>
        </p:nvSpPr>
        <p:spPr>
          <a:xfrm>
            <a:off x="4984644" y="2597200"/>
            <a:ext cx="1345946" cy="369332"/>
          </a:xfrm>
          <a:prstGeom prst="rect">
            <a:avLst/>
          </a:prstGeom>
          <a:noFill/>
        </p:spPr>
        <p:txBody>
          <a:bodyPr wrap="none" rtlCol="0">
            <a:spAutoFit/>
          </a:bodyPr>
          <a:lstStyle/>
          <a:p>
            <a:r>
              <a:rPr lang="en-US" dirty="0"/>
              <a:t>Architecture</a:t>
            </a:r>
          </a:p>
        </p:txBody>
      </p:sp>
      <p:sp>
        <p:nvSpPr>
          <p:cNvPr id="10" name="TextBox 9">
            <a:extLst>
              <a:ext uri="{FF2B5EF4-FFF2-40B4-BE49-F238E27FC236}">
                <a16:creationId xmlns:a16="http://schemas.microsoft.com/office/drawing/2014/main" id="{31D6E9CB-9EED-4E44-B6F7-7480CF7F14C0}"/>
              </a:ext>
            </a:extLst>
          </p:cNvPr>
          <p:cNvSpPr txBox="1"/>
          <p:nvPr/>
        </p:nvSpPr>
        <p:spPr>
          <a:xfrm>
            <a:off x="6735546" y="5151542"/>
            <a:ext cx="1373518" cy="369332"/>
          </a:xfrm>
          <a:prstGeom prst="rect">
            <a:avLst/>
          </a:prstGeom>
          <a:noFill/>
        </p:spPr>
        <p:txBody>
          <a:bodyPr wrap="none" rtlCol="0">
            <a:spAutoFit/>
          </a:bodyPr>
          <a:lstStyle/>
          <a:p>
            <a:r>
              <a:rPr lang="en-US" dirty="0"/>
              <a:t>Organization</a:t>
            </a:r>
          </a:p>
        </p:txBody>
      </p:sp>
      <p:sp>
        <p:nvSpPr>
          <p:cNvPr id="11" name="TextBox 10">
            <a:extLst>
              <a:ext uri="{FF2B5EF4-FFF2-40B4-BE49-F238E27FC236}">
                <a16:creationId xmlns:a16="http://schemas.microsoft.com/office/drawing/2014/main" id="{1B001A7A-8333-A24A-A715-46D083785285}"/>
              </a:ext>
            </a:extLst>
          </p:cNvPr>
          <p:cNvSpPr txBox="1"/>
          <p:nvPr/>
        </p:nvSpPr>
        <p:spPr>
          <a:xfrm>
            <a:off x="3224725" y="5151542"/>
            <a:ext cx="894284" cy="369332"/>
          </a:xfrm>
          <a:prstGeom prst="rect">
            <a:avLst/>
          </a:prstGeom>
          <a:noFill/>
        </p:spPr>
        <p:txBody>
          <a:bodyPr wrap="none" rtlCol="0">
            <a:spAutoFit/>
          </a:bodyPr>
          <a:lstStyle/>
          <a:p>
            <a:r>
              <a:rPr lang="en-US" dirty="0"/>
              <a:t>Process</a:t>
            </a:r>
          </a:p>
        </p:txBody>
      </p:sp>
    </p:spTree>
    <p:extLst>
      <p:ext uri="{BB962C8B-B14F-4D97-AF65-F5344CB8AC3E}">
        <p14:creationId xmlns:p14="http://schemas.microsoft.com/office/powerpoint/2010/main" val="2419303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A677A0-5132-7945-B518-2EB2C139C3AD}"/>
              </a:ext>
            </a:extLst>
          </p:cNvPr>
          <p:cNvPicPr>
            <a:picLocks noChangeAspect="1"/>
          </p:cNvPicPr>
          <p:nvPr/>
        </p:nvPicPr>
        <p:blipFill>
          <a:blip r:embed="rId2"/>
          <a:stretch>
            <a:fillRect/>
          </a:stretch>
        </p:blipFill>
        <p:spPr>
          <a:xfrm>
            <a:off x="1606317" y="2043123"/>
            <a:ext cx="8102600" cy="4325963"/>
          </a:xfrm>
          <a:prstGeom prst="rect">
            <a:avLst/>
          </a:prstGeom>
        </p:spPr>
      </p:pic>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Successful Software Application</a:t>
            </a:r>
          </a:p>
        </p:txBody>
      </p:sp>
      <p:sp>
        <p:nvSpPr>
          <p:cNvPr id="7" name="Rectangle 6">
            <a:extLst>
              <a:ext uri="{FF2B5EF4-FFF2-40B4-BE49-F238E27FC236}">
                <a16:creationId xmlns:a16="http://schemas.microsoft.com/office/drawing/2014/main" id="{24BBB258-612A-4802-BC2E-D8B75AB4AC10}"/>
              </a:ext>
            </a:extLst>
          </p:cNvPr>
          <p:cNvSpPr/>
          <p:nvPr/>
        </p:nvSpPr>
        <p:spPr>
          <a:xfrm>
            <a:off x="1047750" y="1337126"/>
            <a:ext cx="10284646" cy="984885"/>
          </a:xfrm>
          <a:prstGeom prst="rect">
            <a:avLst/>
          </a:prstGeom>
        </p:spPr>
        <p:txBody>
          <a:bodyPr wrap="square">
            <a:spAutoFit/>
          </a:bodyPr>
          <a:lstStyle/>
          <a:p>
            <a:pPr marL="285750" indent="-285750">
              <a:buFont typeface="Arial" panose="020B0604020202020204" pitchFamily="34" charset="0"/>
              <a:buChar char="•"/>
            </a:pPr>
            <a:endParaRPr lang="en-US" b="1" dirty="0">
              <a:latin typeface="Karla" pitchFamily="2" charset="0"/>
            </a:endParaRPr>
          </a:p>
          <a:p>
            <a:pPr marL="342900" indent="-342900">
              <a:buFont typeface="Arial" panose="020B0604020202020204" pitchFamily="34" charset="0"/>
              <a:buChar char="•"/>
            </a:pPr>
            <a:r>
              <a:rPr lang="en-US" sz="2000" dirty="0">
                <a:latin typeface="Karla" pitchFamily="2" charset="0"/>
              </a:rPr>
              <a:t>Imagine you are building a large complex application (e.g. Online Store)</a:t>
            </a:r>
          </a:p>
          <a:p>
            <a:pPr marL="342900" indent="-342900">
              <a:buFont typeface="Arial" panose="020B0604020202020204" pitchFamily="34" charset="0"/>
              <a:buChar char="•"/>
            </a:pPr>
            <a:endParaRPr lang="en-US" sz="2000" dirty="0">
              <a:latin typeface="Karla" pitchFamily="2" charset="0"/>
            </a:endParaRPr>
          </a:p>
        </p:txBody>
      </p:sp>
      <p:sp>
        <p:nvSpPr>
          <p:cNvPr id="4" name="TextBox 3">
            <a:extLst>
              <a:ext uri="{FF2B5EF4-FFF2-40B4-BE49-F238E27FC236}">
                <a16:creationId xmlns:a16="http://schemas.microsoft.com/office/drawing/2014/main" id="{25EFEC0F-7134-F344-9D0F-DDE0835F1EC0}"/>
              </a:ext>
            </a:extLst>
          </p:cNvPr>
          <p:cNvSpPr txBox="1"/>
          <p:nvPr/>
        </p:nvSpPr>
        <p:spPr>
          <a:xfrm>
            <a:off x="7622379" y="6388831"/>
            <a:ext cx="3173946" cy="307777"/>
          </a:xfrm>
          <a:prstGeom prst="rect">
            <a:avLst/>
          </a:prstGeom>
          <a:noFill/>
        </p:spPr>
        <p:txBody>
          <a:bodyPr wrap="none" rtlCol="0">
            <a:spAutoFit/>
          </a:bodyPr>
          <a:lstStyle/>
          <a:p>
            <a:r>
              <a:rPr lang="en-US" sz="1400" dirty="0"/>
              <a:t>Slide is tare taken from Ajeet Singh Raine</a:t>
            </a:r>
          </a:p>
        </p:txBody>
      </p:sp>
      <p:pic>
        <p:nvPicPr>
          <p:cNvPr id="8" name="Picture 7">
            <a:extLst>
              <a:ext uri="{FF2B5EF4-FFF2-40B4-BE49-F238E27FC236}">
                <a16:creationId xmlns:a16="http://schemas.microsoft.com/office/drawing/2014/main" id="{69019E74-B737-4F40-A678-576F68DF74B3}"/>
              </a:ext>
            </a:extLst>
          </p:cNvPr>
          <p:cNvPicPr>
            <a:picLocks noChangeAspect="1"/>
          </p:cNvPicPr>
          <p:nvPr/>
        </p:nvPicPr>
        <p:blipFill>
          <a:blip r:embed="rId3"/>
          <a:stretch>
            <a:fillRect/>
          </a:stretch>
        </p:blipFill>
        <p:spPr>
          <a:xfrm>
            <a:off x="4190767" y="2955474"/>
            <a:ext cx="2933700" cy="2565400"/>
          </a:xfrm>
          <a:prstGeom prst="rect">
            <a:avLst/>
          </a:prstGeom>
        </p:spPr>
      </p:pic>
      <p:sp>
        <p:nvSpPr>
          <p:cNvPr id="9" name="TextBox 8">
            <a:extLst>
              <a:ext uri="{FF2B5EF4-FFF2-40B4-BE49-F238E27FC236}">
                <a16:creationId xmlns:a16="http://schemas.microsoft.com/office/drawing/2014/main" id="{017EEC1C-3287-6E47-A610-E287F04FB420}"/>
              </a:ext>
            </a:extLst>
          </p:cNvPr>
          <p:cNvSpPr txBox="1"/>
          <p:nvPr/>
        </p:nvSpPr>
        <p:spPr>
          <a:xfrm>
            <a:off x="4350231" y="2607317"/>
            <a:ext cx="2803973" cy="646331"/>
          </a:xfrm>
          <a:prstGeom prst="rect">
            <a:avLst/>
          </a:prstGeom>
          <a:noFill/>
        </p:spPr>
        <p:txBody>
          <a:bodyPr wrap="none" rtlCol="0">
            <a:spAutoFit/>
          </a:bodyPr>
          <a:lstStyle/>
          <a:p>
            <a:pPr algn="ctr"/>
            <a:r>
              <a:rPr lang="en-US" dirty="0"/>
              <a:t>Architecture</a:t>
            </a:r>
          </a:p>
          <a:p>
            <a:pPr algn="ctr"/>
            <a:r>
              <a:rPr lang="en-US" dirty="0">
                <a:solidFill>
                  <a:schemeClr val="tx2">
                    <a:lumMod val="60000"/>
                    <a:lumOff val="40000"/>
                  </a:schemeClr>
                </a:solidFill>
              </a:rPr>
              <a:t>Monolithic or Microservices</a:t>
            </a:r>
          </a:p>
        </p:txBody>
      </p:sp>
      <p:sp>
        <p:nvSpPr>
          <p:cNvPr id="10" name="TextBox 9">
            <a:extLst>
              <a:ext uri="{FF2B5EF4-FFF2-40B4-BE49-F238E27FC236}">
                <a16:creationId xmlns:a16="http://schemas.microsoft.com/office/drawing/2014/main" id="{31D6E9CB-9EED-4E44-B6F7-7480CF7F14C0}"/>
              </a:ext>
            </a:extLst>
          </p:cNvPr>
          <p:cNvSpPr txBox="1"/>
          <p:nvPr/>
        </p:nvSpPr>
        <p:spPr>
          <a:xfrm>
            <a:off x="6190073" y="5151542"/>
            <a:ext cx="2664191" cy="646331"/>
          </a:xfrm>
          <a:prstGeom prst="rect">
            <a:avLst/>
          </a:prstGeom>
          <a:noFill/>
        </p:spPr>
        <p:txBody>
          <a:bodyPr wrap="none" rtlCol="0">
            <a:spAutoFit/>
          </a:bodyPr>
          <a:lstStyle/>
          <a:p>
            <a:pPr algn="ctr"/>
            <a:r>
              <a:rPr lang="en-US" dirty="0"/>
              <a:t>Organization</a:t>
            </a:r>
          </a:p>
          <a:p>
            <a:pPr algn="ctr"/>
            <a:r>
              <a:rPr lang="en-US" dirty="0">
                <a:solidFill>
                  <a:schemeClr val="tx2">
                    <a:lumMod val="60000"/>
                    <a:lumOff val="40000"/>
                  </a:schemeClr>
                </a:solidFill>
              </a:rPr>
              <a:t>Small Autonomous Teams</a:t>
            </a:r>
          </a:p>
        </p:txBody>
      </p:sp>
      <p:sp>
        <p:nvSpPr>
          <p:cNvPr id="11" name="TextBox 10">
            <a:extLst>
              <a:ext uri="{FF2B5EF4-FFF2-40B4-BE49-F238E27FC236}">
                <a16:creationId xmlns:a16="http://schemas.microsoft.com/office/drawing/2014/main" id="{1B001A7A-8333-A24A-A715-46D083785285}"/>
              </a:ext>
            </a:extLst>
          </p:cNvPr>
          <p:cNvSpPr txBox="1"/>
          <p:nvPr/>
        </p:nvSpPr>
        <p:spPr>
          <a:xfrm>
            <a:off x="2811207" y="5151541"/>
            <a:ext cx="2592376" cy="646331"/>
          </a:xfrm>
          <a:prstGeom prst="rect">
            <a:avLst/>
          </a:prstGeom>
          <a:noFill/>
        </p:spPr>
        <p:txBody>
          <a:bodyPr wrap="none" rtlCol="0">
            <a:spAutoFit/>
          </a:bodyPr>
          <a:lstStyle/>
          <a:p>
            <a:pPr algn="ctr"/>
            <a:r>
              <a:rPr lang="en-US" dirty="0"/>
              <a:t>Process</a:t>
            </a:r>
          </a:p>
          <a:p>
            <a:pPr algn="ctr"/>
            <a:r>
              <a:rPr lang="en-US" dirty="0">
                <a:solidFill>
                  <a:schemeClr val="tx2">
                    <a:lumMod val="60000"/>
                    <a:lumOff val="40000"/>
                  </a:schemeClr>
                </a:solidFill>
              </a:rPr>
              <a:t>Agile Continuous Delivery</a:t>
            </a:r>
          </a:p>
        </p:txBody>
      </p:sp>
    </p:spTree>
    <p:extLst>
      <p:ext uri="{BB962C8B-B14F-4D97-AF65-F5344CB8AC3E}">
        <p14:creationId xmlns:p14="http://schemas.microsoft.com/office/powerpoint/2010/main" val="277085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Monolithic Architecture</a:t>
            </a:r>
          </a:p>
        </p:txBody>
      </p:sp>
      <p:pic>
        <p:nvPicPr>
          <p:cNvPr id="6" name="Picture 5">
            <a:extLst>
              <a:ext uri="{FF2B5EF4-FFF2-40B4-BE49-F238E27FC236}">
                <a16:creationId xmlns:a16="http://schemas.microsoft.com/office/drawing/2014/main" id="{2446A947-9419-4DF9-8F1A-F9682931DDDD}"/>
              </a:ext>
            </a:extLst>
          </p:cNvPr>
          <p:cNvPicPr>
            <a:picLocks noChangeAspect="1"/>
          </p:cNvPicPr>
          <p:nvPr/>
        </p:nvPicPr>
        <p:blipFill rotWithShape="1">
          <a:blip r:embed="rId2"/>
          <a:srcRect t="21758"/>
          <a:stretch/>
        </p:blipFill>
        <p:spPr>
          <a:xfrm>
            <a:off x="1324986" y="1716662"/>
            <a:ext cx="9082437" cy="4263774"/>
          </a:xfrm>
          <a:prstGeom prst="rect">
            <a:avLst/>
          </a:prstGeom>
        </p:spPr>
      </p:pic>
      <p:sp>
        <p:nvSpPr>
          <p:cNvPr id="4" name="TextBox 3">
            <a:extLst>
              <a:ext uri="{FF2B5EF4-FFF2-40B4-BE49-F238E27FC236}">
                <a16:creationId xmlns:a16="http://schemas.microsoft.com/office/drawing/2014/main" id="{7910C4D8-8D57-A644-B022-AF3AB5529D72}"/>
              </a:ext>
            </a:extLst>
          </p:cNvPr>
          <p:cNvSpPr txBox="1"/>
          <p:nvPr/>
        </p:nvSpPr>
        <p:spPr>
          <a:xfrm>
            <a:off x="7622379" y="6388831"/>
            <a:ext cx="3173946" cy="307777"/>
          </a:xfrm>
          <a:prstGeom prst="rect">
            <a:avLst/>
          </a:prstGeom>
          <a:noFill/>
        </p:spPr>
        <p:txBody>
          <a:bodyPr wrap="none" rtlCol="0">
            <a:spAutoFit/>
          </a:bodyPr>
          <a:lstStyle/>
          <a:p>
            <a:r>
              <a:rPr lang="en-US" sz="1400" dirty="0"/>
              <a:t>Slide is tare taken from Ajeet Singh Raine</a:t>
            </a:r>
          </a:p>
        </p:txBody>
      </p:sp>
    </p:spTree>
    <p:extLst>
      <p:ext uri="{BB962C8B-B14F-4D97-AF65-F5344CB8AC3E}">
        <p14:creationId xmlns:p14="http://schemas.microsoft.com/office/powerpoint/2010/main" val="60679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93D191-31DB-42DF-88D1-A23425FEA64A}"/>
              </a:ext>
            </a:extLst>
          </p:cNvPr>
          <p:cNvPicPr>
            <a:picLocks noChangeAspect="1"/>
          </p:cNvPicPr>
          <p:nvPr/>
        </p:nvPicPr>
        <p:blipFill>
          <a:blip r:embed="rId2"/>
          <a:stretch>
            <a:fillRect/>
          </a:stretch>
        </p:blipFill>
        <p:spPr>
          <a:xfrm>
            <a:off x="1633591" y="1787703"/>
            <a:ext cx="8578921" cy="4037743"/>
          </a:xfrm>
          <a:prstGeom prst="rect">
            <a:avLst/>
          </a:prstGeom>
        </p:spPr>
      </p:pic>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Monolithic Architecture</a:t>
            </a:r>
          </a:p>
        </p:txBody>
      </p:sp>
      <p:sp>
        <p:nvSpPr>
          <p:cNvPr id="4" name="TextBox 3">
            <a:extLst>
              <a:ext uri="{FF2B5EF4-FFF2-40B4-BE49-F238E27FC236}">
                <a16:creationId xmlns:a16="http://schemas.microsoft.com/office/drawing/2014/main" id="{1FA880EE-CFEF-B045-8E4D-BA467B72C827}"/>
              </a:ext>
            </a:extLst>
          </p:cNvPr>
          <p:cNvSpPr txBox="1"/>
          <p:nvPr/>
        </p:nvSpPr>
        <p:spPr>
          <a:xfrm>
            <a:off x="7622379" y="6388831"/>
            <a:ext cx="3173946" cy="307777"/>
          </a:xfrm>
          <a:prstGeom prst="rect">
            <a:avLst/>
          </a:prstGeom>
          <a:noFill/>
        </p:spPr>
        <p:txBody>
          <a:bodyPr wrap="none" rtlCol="0">
            <a:spAutoFit/>
          </a:bodyPr>
          <a:lstStyle/>
          <a:p>
            <a:r>
              <a:rPr lang="en-US" sz="1400" dirty="0"/>
              <a:t>Slide is tare taken from Ajeet Singh Raine</a:t>
            </a:r>
          </a:p>
        </p:txBody>
      </p:sp>
    </p:spTree>
    <p:extLst>
      <p:ext uri="{BB962C8B-B14F-4D97-AF65-F5344CB8AC3E}">
        <p14:creationId xmlns:p14="http://schemas.microsoft.com/office/powerpoint/2010/main" val="295154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Benefits of Monolithic</a:t>
            </a:r>
          </a:p>
          <a:p>
            <a:pPr>
              <a:spcAft>
                <a:spcPts val="1800"/>
              </a:spcAft>
            </a:pPr>
            <a:endParaRPr lang="en-US" sz="3800" b="1" dirty="0"/>
          </a:p>
        </p:txBody>
      </p:sp>
      <p:sp>
        <p:nvSpPr>
          <p:cNvPr id="7" name="Rectangle 6">
            <a:extLst>
              <a:ext uri="{FF2B5EF4-FFF2-40B4-BE49-F238E27FC236}">
                <a16:creationId xmlns:a16="http://schemas.microsoft.com/office/drawing/2014/main" id="{24BBB258-612A-4802-BC2E-D8B75AB4AC10}"/>
              </a:ext>
            </a:extLst>
          </p:cNvPr>
          <p:cNvSpPr/>
          <p:nvPr/>
        </p:nvSpPr>
        <p:spPr>
          <a:xfrm>
            <a:off x="1047750" y="1337126"/>
            <a:ext cx="9955872" cy="4339650"/>
          </a:xfrm>
          <a:prstGeom prst="rect">
            <a:avLst/>
          </a:prstGeom>
        </p:spPr>
        <p:txBody>
          <a:bodyPr wrap="square">
            <a:spAutoFit/>
          </a:bodyPr>
          <a:lstStyle/>
          <a:p>
            <a:pPr marL="285750" indent="-285750">
              <a:buFont typeface="Arial" panose="020B0604020202020204" pitchFamily="34" charset="0"/>
              <a:buChar char="•"/>
            </a:pPr>
            <a:endParaRPr lang="en-US" sz="2800" b="1" dirty="0">
              <a:latin typeface="Karla" pitchFamily="2" charset="0"/>
            </a:endParaRPr>
          </a:p>
          <a:p>
            <a:r>
              <a:rPr lang="en-US" sz="2400" dirty="0">
                <a:latin typeface="Karla" pitchFamily="2" charset="0"/>
              </a:rPr>
              <a:t>Simple to </a:t>
            </a:r>
            <a:r>
              <a:rPr lang="en-US" sz="2400" b="1" dirty="0">
                <a:solidFill>
                  <a:schemeClr val="tx2">
                    <a:lumMod val="60000"/>
                    <a:lumOff val="40000"/>
                  </a:schemeClr>
                </a:solidFill>
                <a:latin typeface="Karla" pitchFamily="2" charset="0"/>
              </a:rPr>
              <a:t>Develop</a:t>
            </a:r>
            <a:r>
              <a:rPr lang="en-US" sz="2400" b="1" dirty="0">
                <a:latin typeface="Karla" pitchFamily="2" charset="0"/>
              </a:rPr>
              <a:t>, </a:t>
            </a:r>
            <a:r>
              <a:rPr lang="en-US" sz="2400" b="1" dirty="0">
                <a:solidFill>
                  <a:schemeClr val="tx2">
                    <a:lumMod val="60000"/>
                    <a:lumOff val="40000"/>
                  </a:schemeClr>
                </a:solidFill>
                <a:latin typeface="Karla" pitchFamily="2" charset="0"/>
              </a:rPr>
              <a:t>Test</a:t>
            </a:r>
            <a:r>
              <a:rPr lang="en-US" sz="2400" b="1" dirty="0">
                <a:latin typeface="Karla" pitchFamily="2" charset="0"/>
              </a:rPr>
              <a:t>, </a:t>
            </a:r>
            <a:r>
              <a:rPr lang="en-US" sz="2400" b="1" dirty="0">
                <a:solidFill>
                  <a:schemeClr val="tx2">
                    <a:lumMod val="60000"/>
                    <a:lumOff val="40000"/>
                  </a:schemeClr>
                </a:solidFill>
                <a:latin typeface="Karla" pitchFamily="2" charset="0"/>
              </a:rPr>
              <a:t>Deploy</a:t>
            </a:r>
            <a:r>
              <a:rPr lang="en-US" sz="2400" b="1" dirty="0">
                <a:latin typeface="Karla" pitchFamily="2" charset="0"/>
              </a:rPr>
              <a:t> </a:t>
            </a:r>
            <a:r>
              <a:rPr lang="en-US" sz="2400" dirty="0">
                <a:latin typeface="Karla" pitchFamily="2" charset="0"/>
              </a:rPr>
              <a:t>and</a:t>
            </a:r>
            <a:r>
              <a:rPr lang="en-US" sz="2400" b="1" dirty="0">
                <a:latin typeface="Karla" pitchFamily="2" charset="0"/>
              </a:rPr>
              <a:t> </a:t>
            </a:r>
            <a:r>
              <a:rPr lang="en-US" sz="2400" b="1" dirty="0">
                <a:solidFill>
                  <a:schemeClr val="tx2">
                    <a:lumMod val="60000"/>
                    <a:lumOff val="40000"/>
                  </a:schemeClr>
                </a:solidFill>
                <a:latin typeface="Karla" pitchFamily="2" charset="0"/>
              </a:rPr>
              <a:t>Scale</a:t>
            </a:r>
            <a:r>
              <a:rPr lang="en-US" sz="2400" b="1" dirty="0">
                <a:latin typeface="Karla" pitchFamily="2" charset="0"/>
              </a:rPr>
              <a:t>:</a:t>
            </a:r>
          </a:p>
          <a:p>
            <a:endParaRPr lang="en-US" sz="2400" dirty="0">
              <a:latin typeface="Karla" pitchFamily="2" charset="0"/>
            </a:endParaRPr>
          </a:p>
          <a:p>
            <a:pPr marL="914400" lvl="1" indent="-457200">
              <a:spcAft>
                <a:spcPts val="1200"/>
              </a:spcAft>
              <a:buFont typeface="+mj-lt"/>
              <a:buAutoNum type="arabicPeriod"/>
            </a:pPr>
            <a:r>
              <a:rPr lang="en-US" sz="2400" dirty="0">
                <a:latin typeface="Karla" pitchFamily="2" charset="0"/>
              </a:rPr>
              <a:t>Simple to develop because all the tools and IDEs support the applications by default	</a:t>
            </a:r>
          </a:p>
          <a:p>
            <a:pPr marL="914400" lvl="1" indent="-457200">
              <a:spcAft>
                <a:spcPts val="1200"/>
              </a:spcAft>
              <a:buFont typeface="+mj-lt"/>
              <a:buAutoNum type="arabicPeriod"/>
            </a:pPr>
            <a:r>
              <a:rPr lang="en-US" sz="2400" dirty="0">
                <a:latin typeface="Karla" pitchFamily="2" charset="0"/>
              </a:rPr>
              <a:t>Easy to deploy because all components are packed into one bundle</a:t>
            </a:r>
          </a:p>
          <a:p>
            <a:pPr marL="914400" lvl="1" indent="-457200">
              <a:buFont typeface="+mj-lt"/>
              <a:buAutoNum type="arabicPeriod"/>
            </a:pPr>
            <a:r>
              <a:rPr lang="en-US" sz="2400" dirty="0">
                <a:latin typeface="Karla" pitchFamily="2" charset="0"/>
              </a:rPr>
              <a:t>Easy to scale the whole application</a:t>
            </a:r>
          </a:p>
          <a:p>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p:txBody>
      </p:sp>
    </p:spTree>
    <p:extLst>
      <p:ext uri="{BB962C8B-B14F-4D97-AF65-F5344CB8AC3E}">
        <p14:creationId xmlns:p14="http://schemas.microsoft.com/office/powerpoint/2010/main" val="2060436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Disadvantages of Monolithic</a:t>
            </a:r>
          </a:p>
          <a:p>
            <a:pPr>
              <a:spcAft>
                <a:spcPts val="1800"/>
              </a:spcAft>
            </a:pPr>
            <a:endParaRPr lang="en-US" sz="3800" b="1" dirty="0"/>
          </a:p>
        </p:txBody>
      </p:sp>
      <p:sp>
        <p:nvSpPr>
          <p:cNvPr id="7" name="Rectangle 6">
            <a:extLst>
              <a:ext uri="{FF2B5EF4-FFF2-40B4-BE49-F238E27FC236}">
                <a16:creationId xmlns:a16="http://schemas.microsoft.com/office/drawing/2014/main" id="{24BBB258-612A-4802-BC2E-D8B75AB4AC10}"/>
              </a:ext>
            </a:extLst>
          </p:cNvPr>
          <p:cNvSpPr/>
          <p:nvPr/>
        </p:nvSpPr>
        <p:spPr>
          <a:xfrm>
            <a:off x="1047750" y="1337126"/>
            <a:ext cx="9955872" cy="4893647"/>
          </a:xfrm>
          <a:prstGeom prst="rect">
            <a:avLst/>
          </a:prstGeom>
        </p:spPr>
        <p:txBody>
          <a:bodyPr wrap="square">
            <a:spAutoFit/>
          </a:bodyPr>
          <a:lstStyle/>
          <a:p>
            <a:pPr>
              <a:spcAft>
                <a:spcPts val="1200"/>
              </a:spcAft>
            </a:pPr>
            <a:endParaRPr lang="en-US" sz="2800" b="1" dirty="0">
              <a:latin typeface="Karla" pitchFamily="2" charset="0"/>
            </a:endParaRPr>
          </a:p>
          <a:p>
            <a:pPr marL="914400" lvl="1" indent="-457200">
              <a:spcAft>
                <a:spcPts val="1200"/>
              </a:spcAft>
              <a:buFont typeface="+mj-lt"/>
              <a:buAutoNum type="arabicPeriod"/>
            </a:pPr>
            <a:r>
              <a:rPr lang="en-US" sz="2400" dirty="0">
                <a:latin typeface="Karla" pitchFamily="2" charset="0"/>
              </a:rPr>
              <a:t>Very difficult to maintain	</a:t>
            </a:r>
          </a:p>
          <a:p>
            <a:pPr marL="914400" lvl="1" indent="-457200">
              <a:spcAft>
                <a:spcPts val="1200"/>
              </a:spcAft>
              <a:buFont typeface="+mj-lt"/>
              <a:buAutoNum type="arabicPeriod"/>
            </a:pPr>
            <a:r>
              <a:rPr lang="en-US" sz="2400" dirty="0">
                <a:latin typeface="Karla" pitchFamily="2" charset="0"/>
              </a:rPr>
              <a:t>One component failure will cause the whole system to fail</a:t>
            </a:r>
          </a:p>
          <a:p>
            <a:pPr marL="914400" lvl="1" indent="-457200">
              <a:spcAft>
                <a:spcPts val="1200"/>
              </a:spcAft>
              <a:buFont typeface="+mj-lt"/>
              <a:buAutoNum type="arabicPeriod"/>
            </a:pPr>
            <a:r>
              <a:rPr lang="en-US" sz="2400" dirty="0">
                <a:latin typeface="Karla" pitchFamily="2" charset="0"/>
              </a:rPr>
              <a:t>Very difficult to create the patches for monolithic architecture</a:t>
            </a:r>
          </a:p>
          <a:p>
            <a:pPr marL="914400" lvl="1" indent="-457200">
              <a:spcAft>
                <a:spcPts val="1200"/>
              </a:spcAft>
              <a:buFont typeface="+mj-lt"/>
              <a:buAutoNum type="arabicPeriod"/>
            </a:pPr>
            <a:r>
              <a:rPr lang="en-US" sz="2400" dirty="0">
                <a:latin typeface="Karla" pitchFamily="2" charset="0"/>
              </a:rPr>
              <a:t>Adapting to new technologies is challenging</a:t>
            </a:r>
          </a:p>
          <a:p>
            <a:pPr marL="914400" lvl="1" indent="-457200">
              <a:spcAft>
                <a:spcPts val="1200"/>
              </a:spcAft>
              <a:buFont typeface="+mj-lt"/>
              <a:buAutoNum type="arabicPeriod"/>
            </a:pPr>
            <a:r>
              <a:rPr lang="en-US" sz="2400" dirty="0">
                <a:latin typeface="Karla" pitchFamily="2" charset="0"/>
              </a:rPr>
              <a:t>Take a long time to startup because all the components needs to get started</a:t>
            </a:r>
          </a:p>
          <a:p>
            <a:pPr>
              <a:spcAft>
                <a:spcPts val="1200"/>
              </a:spcAft>
            </a:pPr>
            <a:endParaRPr lang="en-US" sz="2000" dirty="0">
              <a:latin typeface="Karla" pitchFamily="2" charset="0"/>
            </a:endParaRPr>
          </a:p>
          <a:p>
            <a:pPr marL="342900" indent="-342900">
              <a:spcAft>
                <a:spcPts val="1200"/>
              </a:spcAft>
              <a:buFont typeface="Arial" panose="020B0604020202020204" pitchFamily="34" charset="0"/>
              <a:buChar char="•"/>
            </a:pPr>
            <a:endParaRPr lang="en-US" sz="2000" dirty="0">
              <a:latin typeface="Karla" pitchFamily="2" charset="0"/>
            </a:endParaRPr>
          </a:p>
          <a:p>
            <a:pPr marL="342900" indent="-342900">
              <a:spcAft>
                <a:spcPts val="1200"/>
              </a:spcAft>
              <a:buFont typeface="Arial" panose="020B0604020202020204" pitchFamily="34" charset="0"/>
              <a:buChar char="•"/>
            </a:pPr>
            <a:endParaRPr lang="en-US" sz="2000" dirty="0">
              <a:latin typeface="Karla" pitchFamily="2" charset="0"/>
            </a:endParaRPr>
          </a:p>
        </p:txBody>
      </p:sp>
    </p:spTree>
    <p:extLst>
      <p:ext uri="{BB962C8B-B14F-4D97-AF65-F5344CB8AC3E}">
        <p14:creationId xmlns:p14="http://schemas.microsoft.com/office/powerpoint/2010/main" val="157801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2154C2-72B3-483A-82D3-87160E6142B4}"/>
              </a:ext>
            </a:extLst>
          </p:cNvPr>
          <p:cNvGrpSpPr/>
          <p:nvPr/>
        </p:nvGrpSpPr>
        <p:grpSpPr>
          <a:xfrm>
            <a:off x="6142074" y="1488559"/>
            <a:ext cx="1962815" cy="4455041"/>
            <a:chOff x="6181725" y="3429000"/>
            <a:chExt cx="1962815" cy="1820416"/>
          </a:xfrm>
        </p:grpSpPr>
        <p:sp>
          <p:nvSpPr>
            <p:cNvPr id="4" name="Rectangle 3">
              <a:extLst>
                <a:ext uri="{FF2B5EF4-FFF2-40B4-BE49-F238E27FC236}">
                  <a16:creationId xmlns:a16="http://schemas.microsoft.com/office/drawing/2014/main" id="{7D683D79-AC3B-4756-9682-E6BAB204C2CD}"/>
                </a:ext>
              </a:extLst>
            </p:cNvPr>
            <p:cNvSpPr/>
            <p:nvPr/>
          </p:nvSpPr>
          <p:spPr>
            <a:xfrm flipV="1">
              <a:off x="6181725" y="3507939"/>
              <a:ext cx="1106393" cy="1538677"/>
            </a:xfrm>
            <a:custGeom>
              <a:avLst/>
              <a:gdLst>
                <a:gd name="connsiteX0" fmla="*/ 0 w 1106393"/>
                <a:gd name="connsiteY0" fmla="*/ 0 h 1538677"/>
                <a:gd name="connsiteX1" fmla="*/ 542133 w 1106393"/>
                <a:gd name="connsiteY1" fmla="*/ 0 h 1538677"/>
                <a:gd name="connsiteX2" fmla="*/ 1106393 w 1106393"/>
                <a:gd name="connsiteY2" fmla="*/ 0 h 1538677"/>
                <a:gd name="connsiteX3" fmla="*/ 1106393 w 1106393"/>
                <a:gd name="connsiteY3" fmla="*/ 512892 h 1538677"/>
                <a:gd name="connsiteX4" fmla="*/ 1106393 w 1106393"/>
                <a:gd name="connsiteY4" fmla="*/ 1025785 h 1538677"/>
                <a:gd name="connsiteX5" fmla="*/ 1106393 w 1106393"/>
                <a:gd name="connsiteY5" fmla="*/ 1538677 h 1538677"/>
                <a:gd name="connsiteX6" fmla="*/ 553197 w 1106393"/>
                <a:gd name="connsiteY6" fmla="*/ 1538677 h 1538677"/>
                <a:gd name="connsiteX7" fmla="*/ 0 w 1106393"/>
                <a:gd name="connsiteY7" fmla="*/ 1538677 h 1538677"/>
                <a:gd name="connsiteX8" fmla="*/ 0 w 1106393"/>
                <a:gd name="connsiteY8" fmla="*/ 1056558 h 1538677"/>
                <a:gd name="connsiteX9" fmla="*/ 0 w 1106393"/>
                <a:gd name="connsiteY9" fmla="*/ 559053 h 1538677"/>
                <a:gd name="connsiteX10" fmla="*/ 0 w 1106393"/>
                <a:gd name="connsiteY10"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6393" h="1538677" fill="none" extrusionOk="0">
                  <a:moveTo>
                    <a:pt x="0" y="0"/>
                  </a:moveTo>
                  <a:cubicBezTo>
                    <a:pt x="247253" y="9445"/>
                    <a:pt x="337473" y="20985"/>
                    <a:pt x="542133" y="0"/>
                  </a:cubicBezTo>
                  <a:cubicBezTo>
                    <a:pt x="746793" y="-20985"/>
                    <a:pt x="971064" y="1078"/>
                    <a:pt x="1106393" y="0"/>
                  </a:cubicBezTo>
                  <a:cubicBezTo>
                    <a:pt x="1098215" y="109815"/>
                    <a:pt x="1107781" y="371233"/>
                    <a:pt x="1106393" y="512892"/>
                  </a:cubicBezTo>
                  <a:cubicBezTo>
                    <a:pt x="1105005" y="654551"/>
                    <a:pt x="1089255" y="914124"/>
                    <a:pt x="1106393" y="1025785"/>
                  </a:cubicBezTo>
                  <a:cubicBezTo>
                    <a:pt x="1123531" y="1137446"/>
                    <a:pt x="1126524" y="1338947"/>
                    <a:pt x="1106393" y="1538677"/>
                  </a:cubicBezTo>
                  <a:cubicBezTo>
                    <a:pt x="871869" y="1527753"/>
                    <a:pt x="692261" y="1549936"/>
                    <a:pt x="553197" y="1538677"/>
                  </a:cubicBezTo>
                  <a:cubicBezTo>
                    <a:pt x="414133" y="1527418"/>
                    <a:pt x="224954" y="1520143"/>
                    <a:pt x="0" y="1538677"/>
                  </a:cubicBezTo>
                  <a:cubicBezTo>
                    <a:pt x="17365" y="1332347"/>
                    <a:pt x="-13554" y="1206720"/>
                    <a:pt x="0" y="1056558"/>
                  </a:cubicBezTo>
                  <a:cubicBezTo>
                    <a:pt x="13554" y="906396"/>
                    <a:pt x="-15468" y="703731"/>
                    <a:pt x="0" y="559053"/>
                  </a:cubicBezTo>
                  <a:cubicBezTo>
                    <a:pt x="15468" y="414375"/>
                    <a:pt x="-27273" y="186257"/>
                    <a:pt x="0" y="0"/>
                  </a:cubicBezTo>
                  <a:close/>
                </a:path>
                <a:path w="1106393" h="1538677" stroke="0" extrusionOk="0">
                  <a:moveTo>
                    <a:pt x="0" y="0"/>
                  </a:moveTo>
                  <a:cubicBezTo>
                    <a:pt x="238728" y="11683"/>
                    <a:pt x="340124" y="-14253"/>
                    <a:pt x="542133" y="0"/>
                  </a:cubicBezTo>
                  <a:cubicBezTo>
                    <a:pt x="744142" y="14253"/>
                    <a:pt x="960474" y="-15016"/>
                    <a:pt x="1106393" y="0"/>
                  </a:cubicBezTo>
                  <a:cubicBezTo>
                    <a:pt x="1095492" y="123125"/>
                    <a:pt x="1109382" y="358568"/>
                    <a:pt x="1106393" y="543666"/>
                  </a:cubicBezTo>
                  <a:cubicBezTo>
                    <a:pt x="1103404" y="728764"/>
                    <a:pt x="1127646" y="893148"/>
                    <a:pt x="1106393" y="1056558"/>
                  </a:cubicBezTo>
                  <a:cubicBezTo>
                    <a:pt x="1085140" y="1219968"/>
                    <a:pt x="1098008" y="1427262"/>
                    <a:pt x="1106393" y="1538677"/>
                  </a:cubicBezTo>
                  <a:cubicBezTo>
                    <a:pt x="918396" y="1546852"/>
                    <a:pt x="813844" y="1548329"/>
                    <a:pt x="575324" y="1538677"/>
                  </a:cubicBezTo>
                  <a:cubicBezTo>
                    <a:pt x="336804" y="1529025"/>
                    <a:pt x="118044" y="1555540"/>
                    <a:pt x="0" y="1538677"/>
                  </a:cubicBezTo>
                  <a:cubicBezTo>
                    <a:pt x="-13203" y="1281468"/>
                    <a:pt x="-6045" y="1131638"/>
                    <a:pt x="0" y="995011"/>
                  </a:cubicBezTo>
                  <a:cubicBezTo>
                    <a:pt x="6045" y="858384"/>
                    <a:pt x="-20292" y="703673"/>
                    <a:pt x="0" y="451345"/>
                  </a:cubicBezTo>
                  <a:cubicBezTo>
                    <a:pt x="20292" y="199017"/>
                    <a:pt x="18751" y="150196"/>
                    <a:pt x="0" y="0"/>
                  </a:cubicBezTo>
                  <a:close/>
                </a:path>
              </a:pathLst>
            </a:custGeom>
            <a:ln w="28575">
              <a:solidFill>
                <a:srgbClr val="4E88C7"/>
              </a:solidFill>
              <a:prstDash val="lg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endParaRPr lang="en-US" sz="1000" b="1" dirty="0"/>
            </a:p>
          </p:txBody>
        </p:sp>
        <p:sp>
          <p:nvSpPr>
            <p:cNvPr id="7" name="Rectangle 6">
              <a:extLst>
                <a:ext uri="{FF2B5EF4-FFF2-40B4-BE49-F238E27FC236}">
                  <a16:creationId xmlns:a16="http://schemas.microsoft.com/office/drawing/2014/main" id="{79CB1532-55A7-48D1-BDF4-C1C5A5181869}"/>
                </a:ext>
              </a:extLst>
            </p:cNvPr>
            <p:cNvSpPr/>
            <p:nvPr/>
          </p:nvSpPr>
          <p:spPr>
            <a:xfrm>
              <a:off x="6209414" y="3429000"/>
              <a:ext cx="1935126"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57DE6254-9013-4DEE-9CC3-5E0065E9F875}"/>
              </a:ext>
            </a:extLst>
          </p:cNvPr>
          <p:cNvSpPr/>
          <p:nvPr/>
        </p:nvSpPr>
        <p:spPr>
          <a:xfrm>
            <a:off x="6169764" y="1961752"/>
            <a:ext cx="5465910" cy="3816429"/>
          </a:xfrm>
          <a:prstGeom prst="rect">
            <a:avLst/>
          </a:prstGeom>
        </p:spPr>
        <p:txBody>
          <a:bodyPr wrap="square">
            <a:spAutoFit/>
          </a:bodyPr>
          <a:lstStyle/>
          <a:p>
            <a:pPr algn="ctr"/>
            <a:r>
              <a:rPr lang="en-US" sz="2400" b="1" dirty="0">
                <a:latin typeface="Karla" pitchFamily="2" charset="0"/>
              </a:rPr>
              <a:t>Today</a:t>
            </a:r>
          </a:p>
          <a:p>
            <a:pPr algn="ctr"/>
            <a:endParaRPr lang="en-US" dirty="0">
              <a:latin typeface="Karla" pitchFamily="2" charset="0"/>
            </a:endParaRPr>
          </a:p>
          <a:p>
            <a:pPr lvl="1" algn="ctr">
              <a:spcAft>
                <a:spcPts val="600"/>
              </a:spcAft>
            </a:pPr>
            <a:r>
              <a:rPr lang="en-US" sz="2000" dirty="0">
                <a:latin typeface="Karla" pitchFamily="2" charset="0"/>
              </a:rPr>
              <a:t>Apps are constantly being developed </a:t>
            </a:r>
          </a:p>
          <a:p>
            <a:pPr lvl="1" algn="ctr">
              <a:spcAft>
                <a:spcPts val="600"/>
              </a:spcAft>
            </a:pPr>
            <a:r>
              <a:rPr lang="en-US" sz="2000" dirty="0">
                <a:latin typeface="Karla" pitchFamily="2" charset="0"/>
              </a:rPr>
              <a:t>Build from loosely coupled components</a:t>
            </a:r>
          </a:p>
          <a:p>
            <a:pPr lvl="1" algn="ctr">
              <a:spcAft>
                <a:spcPts val="600"/>
              </a:spcAft>
            </a:pPr>
            <a:r>
              <a:rPr lang="en-US" sz="2000" dirty="0">
                <a:latin typeface="Karla" pitchFamily="2" charset="0"/>
              </a:rPr>
              <a:t>Newer version are deployed often</a:t>
            </a:r>
          </a:p>
          <a:p>
            <a:pPr lvl="1" algn="ctr">
              <a:spcAft>
                <a:spcPts val="600"/>
              </a:spcAft>
            </a:pPr>
            <a:r>
              <a:rPr lang="en-US" sz="2000" dirty="0">
                <a:latin typeface="Karla" pitchFamily="2" charset="0"/>
              </a:rPr>
              <a:t>Deployed to a multitude of servers</a:t>
            </a: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spcBef>
                <a:spcPts val="1200"/>
              </a:spcBef>
            </a:pPr>
            <a:endParaRPr lang="en-US" dirty="0">
              <a:latin typeface="Karla" pitchFamily="2" charset="0"/>
            </a:endParaRPr>
          </a:p>
        </p:txBody>
      </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401607"/>
            <a:ext cx="10039350" cy="647700"/>
          </a:xfrm>
        </p:spPr>
        <p:txBody>
          <a:bodyPr>
            <a:normAutofit lnSpcReduction="10000"/>
          </a:bodyPr>
          <a:lstStyle/>
          <a:p>
            <a:pPr>
              <a:spcAft>
                <a:spcPts val="1800"/>
              </a:spcAft>
            </a:pPr>
            <a:r>
              <a:rPr lang="en-US" sz="3800" b="1" dirty="0"/>
              <a:t>Applications have changed dramatically</a:t>
            </a:r>
          </a:p>
        </p:txBody>
      </p:sp>
      <p:sp>
        <p:nvSpPr>
          <p:cNvPr id="9" name="Rectangle 8">
            <a:extLst>
              <a:ext uri="{FF2B5EF4-FFF2-40B4-BE49-F238E27FC236}">
                <a16:creationId xmlns:a16="http://schemas.microsoft.com/office/drawing/2014/main" id="{5BB96268-19C2-489F-AA87-2D6A0808AD2E}"/>
              </a:ext>
            </a:extLst>
          </p:cNvPr>
          <p:cNvSpPr/>
          <p:nvPr/>
        </p:nvSpPr>
        <p:spPr>
          <a:xfrm>
            <a:off x="556326" y="2118601"/>
            <a:ext cx="5539674" cy="1969770"/>
          </a:xfrm>
          <a:prstGeom prst="rect">
            <a:avLst/>
          </a:prstGeom>
        </p:spPr>
        <p:txBody>
          <a:bodyPr wrap="square">
            <a:spAutoFit/>
          </a:bodyPr>
          <a:lstStyle/>
          <a:p>
            <a:pPr algn="ctr"/>
            <a:r>
              <a:rPr lang="en-US" sz="2400" b="1" dirty="0">
                <a:latin typeface="Karla" pitchFamily="2" charset="0"/>
              </a:rPr>
              <a:t>A decade ago</a:t>
            </a:r>
          </a:p>
          <a:p>
            <a:pPr algn="ctr"/>
            <a:endParaRPr lang="en-US" b="1" dirty="0">
              <a:latin typeface="Karla" pitchFamily="2" charset="0"/>
            </a:endParaRPr>
          </a:p>
          <a:p>
            <a:pPr lvl="1" algn="ctr"/>
            <a:r>
              <a:rPr lang="en-US" sz="2000" dirty="0">
                <a:latin typeface="Karla" pitchFamily="2" charset="0"/>
              </a:rPr>
              <a:t>Apps were monolithic</a:t>
            </a:r>
          </a:p>
          <a:p>
            <a:pPr lvl="1" algn="ctr"/>
            <a:r>
              <a:rPr lang="en-US" sz="2000" dirty="0">
                <a:latin typeface="Karla" pitchFamily="2" charset="0"/>
              </a:rPr>
              <a:t>Built on a single stack (</a:t>
            </a:r>
            <a:r>
              <a:rPr lang="en-US" sz="2000" dirty="0" err="1">
                <a:latin typeface="Karla" pitchFamily="2" charset="0"/>
              </a:rPr>
              <a:t>e.e.</a:t>
            </a:r>
            <a:r>
              <a:rPr lang="en-US" sz="2000" dirty="0">
                <a:latin typeface="Karla" pitchFamily="2" charset="0"/>
              </a:rPr>
              <a:t> .NET or Java)</a:t>
            </a:r>
          </a:p>
          <a:p>
            <a:pPr lvl="1" algn="ctr"/>
            <a:r>
              <a:rPr lang="en-US" sz="2000" dirty="0">
                <a:latin typeface="Karla" pitchFamily="2" charset="0"/>
              </a:rPr>
              <a:t>Long lived</a:t>
            </a:r>
          </a:p>
          <a:p>
            <a:pPr lvl="1" algn="ctr"/>
            <a:r>
              <a:rPr lang="en-US" sz="2000" dirty="0">
                <a:latin typeface="Karla" pitchFamily="2" charset="0"/>
              </a:rPr>
              <a:t>Deployed to a single server</a:t>
            </a:r>
          </a:p>
        </p:txBody>
      </p:sp>
    </p:spTree>
    <p:extLst>
      <p:ext uri="{BB962C8B-B14F-4D97-AF65-F5344CB8AC3E}">
        <p14:creationId xmlns:p14="http://schemas.microsoft.com/office/powerpoint/2010/main" val="1406326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AA8B6-FB42-4565-B3DB-A75C7401C6B0}"/>
              </a:ext>
            </a:extLst>
          </p:cNvPr>
          <p:cNvPicPr>
            <a:picLocks noChangeAspect="1"/>
          </p:cNvPicPr>
          <p:nvPr/>
        </p:nvPicPr>
        <p:blipFill>
          <a:blip r:embed="rId2"/>
          <a:stretch>
            <a:fillRect/>
          </a:stretch>
        </p:blipFill>
        <p:spPr>
          <a:xfrm>
            <a:off x="270016" y="1747482"/>
            <a:ext cx="11651968" cy="4202132"/>
          </a:xfrm>
          <a:prstGeom prst="rect">
            <a:avLst/>
          </a:prstGeom>
        </p:spPr>
      </p:pic>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Microservice Architecture</a:t>
            </a:r>
          </a:p>
        </p:txBody>
      </p:sp>
    </p:spTree>
    <p:extLst>
      <p:ext uri="{BB962C8B-B14F-4D97-AF65-F5344CB8AC3E}">
        <p14:creationId xmlns:p14="http://schemas.microsoft.com/office/powerpoint/2010/main" val="2478084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BD2C0F-4C12-E14F-A272-643995933901}"/>
              </a:ext>
            </a:extLst>
          </p:cNvPr>
          <p:cNvPicPr>
            <a:picLocks noChangeAspect="1"/>
          </p:cNvPicPr>
          <p:nvPr/>
        </p:nvPicPr>
        <p:blipFill>
          <a:blip r:embed="rId2"/>
          <a:stretch>
            <a:fillRect/>
          </a:stretch>
        </p:blipFill>
        <p:spPr>
          <a:xfrm>
            <a:off x="312234" y="1272058"/>
            <a:ext cx="11667242" cy="3644809"/>
          </a:xfrm>
          <a:prstGeom prst="rect">
            <a:avLst/>
          </a:prstGeom>
        </p:spPr>
      </p:pic>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What is container</a:t>
            </a:r>
          </a:p>
          <a:p>
            <a:pPr>
              <a:spcAft>
                <a:spcPts val="1800"/>
              </a:spcAft>
            </a:pPr>
            <a:endParaRPr lang="en-US" sz="3800" b="1" dirty="0"/>
          </a:p>
        </p:txBody>
      </p:sp>
      <p:sp>
        <p:nvSpPr>
          <p:cNvPr id="7" name="Rectangle 6">
            <a:extLst>
              <a:ext uri="{FF2B5EF4-FFF2-40B4-BE49-F238E27FC236}">
                <a16:creationId xmlns:a16="http://schemas.microsoft.com/office/drawing/2014/main" id="{24BBB258-612A-4802-BC2E-D8B75AB4AC10}"/>
              </a:ext>
            </a:extLst>
          </p:cNvPr>
          <p:cNvSpPr/>
          <p:nvPr/>
        </p:nvSpPr>
        <p:spPr>
          <a:xfrm>
            <a:off x="6326118" y="1872009"/>
            <a:ext cx="5689635" cy="2923877"/>
          </a:xfrm>
          <a:prstGeom prst="rect">
            <a:avLst/>
          </a:prstGeom>
        </p:spPr>
        <p:txBody>
          <a:bodyPr wrap="square">
            <a:spAutoFit/>
          </a:bodyPr>
          <a:lstStyle/>
          <a:p>
            <a:endParaRPr lang="en-US" sz="2400" dirty="0">
              <a:latin typeface="Karla" pitchFamily="2" charset="0"/>
            </a:endParaRPr>
          </a:p>
          <a:p>
            <a:pPr marL="914400" lvl="1" indent="-457200">
              <a:buFont typeface="Arial" panose="020B0604020202020204" pitchFamily="34" charset="0"/>
              <a:buChar char="•"/>
            </a:pPr>
            <a:r>
              <a:rPr lang="en-US" sz="2400" dirty="0">
                <a:solidFill>
                  <a:schemeClr val="tx2">
                    <a:lumMod val="60000"/>
                    <a:lumOff val="40000"/>
                  </a:schemeClr>
                </a:solidFill>
                <a:latin typeface="Karla" pitchFamily="2" charset="0"/>
              </a:rPr>
              <a:t>Standardized</a:t>
            </a:r>
            <a:r>
              <a:rPr lang="en-US" sz="2400" dirty="0">
                <a:latin typeface="Karla" pitchFamily="2" charset="0"/>
              </a:rPr>
              <a:t> packaging for software dependencies</a:t>
            </a:r>
          </a:p>
          <a:p>
            <a:pPr marL="914400" lvl="1" indent="-457200">
              <a:buFont typeface="Arial" panose="020B0604020202020204" pitchFamily="34" charset="0"/>
              <a:buChar char="•"/>
            </a:pPr>
            <a:r>
              <a:rPr lang="en-US" sz="2400" dirty="0">
                <a:solidFill>
                  <a:schemeClr val="tx2">
                    <a:lumMod val="60000"/>
                    <a:lumOff val="40000"/>
                  </a:schemeClr>
                </a:solidFill>
                <a:latin typeface="Karla" pitchFamily="2" charset="0"/>
              </a:rPr>
              <a:t>Isolate</a:t>
            </a:r>
            <a:r>
              <a:rPr lang="en-US" sz="2400" dirty="0">
                <a:latin typeface="Karla" pitchFamily="2" charset="0"/>
              </a:rPr>
              <a:t> apps from each other </a:t>
            </a:r>
          </a:p>
          <a:p>
            <a:pPr marL="914400" lvl="1" indent="-457200">
              <a:buFont typeface="Arial" panose="020B0604020202020204" pitchFamily="34" charset="0"/>
              <a:buChar char="•"/>
            </a:pPr>
            <a:r>
              <a:rPr lang="en-US" sz="2400" dirty="0">
                <a:solidFill>
                  <a:schemeClr val="tx2">
                    <a:lumMod val="60000"/>
                    <a:lumOff val="40000"/>
                  </a:schemeClr>
                </a:solidFill>
                <a:latin typeface="Karla" pitchFamily="2" charset="0"/>
              </a:rPr>
              <a:t>Works</a:t>
            </a:r>
            <a:r>
              <a:rPr lang="en-US" sz="2400" dirty="0">
                <a:latin typeface="Karla" pitchFamily="2" charset="0"/>
              </a:rPr>
              <a:t> for all major Linux distributions, MacOS, Windows </a:t>
            </a:r>
          </a:p>
          <a:p>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p:txBody>
      </p:sp>
      <p:pic>
        <p:nvPicPr>
          <p:cNvPr id="2" name="Picture 1">
            <a:extLst>
              <a:ext uri="{FF2B5EF4-FFF2-40B4-BE49-F238E27FC236}">
                <a16:creationId xmlns:a16="http://schemas.microsoft.com/office/drawing/2014/main" id="{D86BA4C0-D265-784C-8E0A-2A8493C73CC0}"/>
              </a:ext>
            </a:extLst>
          </p:cNvPr>
          <p:cNvPicPr>
            <a:picLocks noChangeAspect="1"/>
          </p:cNvPicPr>
          <p:nvPr/>
        </p:nvPicPr>
        <p:blipFill>
          <a:blip r:embed="rId3"/>
          <a:stretch>
            <a:fillRect/>
          </a:stretch>
        </p:blipFill>
        <p:spPr>
          <a:xfrm>
            <a:off x="2365329" y="2034478"/>
            <a:ext cx="4381500" cy="2387600"/>
          </a:xfrm>
          <a:prstGeom prst="rect">
            <a:avLst/>
          </a:prstGeom>
        </p:spPr>
      </p:pic>
      <p:pic>
        <p:nvPicPr>
          <p:cNvPr id="1028" name="Picture 4" descr="Docker – ATIX AG">
            <a:extLst>
              <a:ext uri="{FF2B5EF4-FFF2-40B4-BE49-F238E27FC236}">
                <a16:creationId xmlns:a16="http://schemas.microsoft.com/office/drawing/2014/main" id="{47E31901-2BAB-304C-AEFA-8D88659FD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875" y="1872009"/>
            <a:ext cx="1203279" cy="113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11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b="1" dirty="0"/>
              <a:t>1: Virtual environments</a:t>
            </a:r>
          </a:p>
          <a:p>
            <a:pPr>
              <a:spcAft>
                <a:spcPts val="600"/>
              </a:spcAft>
            </a:pPr>
            <a:r>
              <a:rPr lang="en-US" sz="2600" dirty="0"/>
              <a:t>2: Virtual machines</a:t>
            </a:r>
          </a:p>
          <a:p>
            <a:pPr>
              <a:spcAft>
                <a:spcPts val="600"/>
              </a:spcAft>
            </a:pPr>
            <a:r>
              <a:rPr lang="en-US" sz="2600" dirty="0"/>
              <a:t>3: Containers</a:t>
            </a:r>
          </a:p>
          <a:p>
            <a:pPr>
              <a:spcAft>
                <a:spcPts val="600"/>
              </a:spcAft>
            </a:pPr>
            <a:r>
              <a:rPr lang="en-US" sz="2600" dirty="0"/>
              <a:t>4: Demo</a:t>
            </a:r>
          </a:p>
        </p:txBody>
      </p:sp>
    </p:spTree>
    <p:extLst>
      <p:ext uri="{BB962C8B-B14F-4D97-AF65-F5344CB8AC3E}">
        <p14:creationId xmlns:p14="http://schemas.microsoft.com/office/powerpoint/2010/main" val="320265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34D8-3A61-B340-AC2A-D6E7CE70C985}"/>
              </a:ext>
            </a:extLst>
          </p:cNvPr>
          <p:cNvSpPr>
            <a:spLocks noGrp="1"/>
          </p:cNvSpPr>
          <p:nvPr>
            <p:ph type="title"/>
          </p:nvPr>
        </p:nvSpPr>
        <p:spPr/>
        <p:txBody>
          <a:bodyPr/>
          <a:lstStyle/>
          <a:p>
            <a:r>
              <a:rPr lang="en-US" dirty="0"/>
              <a:t>Images and Containers </a:t>
            </a:r>
          </a:p>
        </p:txBody>
      </p:sp>
      <p:sp>
        <p:nvSpPr>
          <p:cNvPr id="3" name="Content Placeholder 2">
            <a:extLst>
              <a:ext uri="{FF2B5EF4-FFF2-40B4-BE49-F238E27FC236}">
                <a16:creationId xmlns:a16="http://schemas.microsoft.com/office/drawing/2014/main" id="{5031F57A-D0F4-B047-BD5D-F89FDEA208FE}"/>
              </a:ext>
            </a:extLst>
          </p:cNvPr>
          <p:cNvSpPr>
            <a:spLocks noGrp="1"/>
          </p:cNvSpPr>
          <p:nvPr>
            <p:ph idx="1"/>
          </p:nvPr>
        </p:nvSpPr>
        <p:spPr>
          <a:xfrm>
            <a:off x="780096" y="1282846"/>
            <a:ext cx="10327008" cy="4944959"/>
          </a:xfrm>
        </p:spPr>
        <p:txBody>
          <a:bodyPr/>
          <a:lstStyle/>
          <a:p>
            <a:r>
              <a:rPr lang="en-US" dirty="0"/>
              <a:t>Docker </a:t>
            </a:r>
            <a:r>
              <a:rPr lang="en-US" dirty="0">
                <a:solidFill>
                  <a:schemeClr val="tx2">
                    <a:lumMod val="60000"/>
                    <a:lumOff val="40000"/>
                  </a:schemeClr>
                </a:solidFill>
              </a:rPr>
              <a:t>Image</a:t>
            </a:r>
            <a:r>
              <a:rPr lang="en-US" dirty="0"/>
              <a:t> is a template aka blueprint to create a running Docker </a:t>
            </a:r>
            <a:r>
              <a:rPr lang="en-US" dirty="0">
                <a:solidFill>
                  <a:schemeClr val="tx2">
                    <a:lumMod val="60000"/>
                    <a:lumOff val="40000"/>
                  </a:schemeClr>
                </a:solidFill>
              </a:rPr>
              <a:t>container</a:t>
            </a:r>
            <a:r>
              <a:rPr lang="en-US" dirty="0"/>
              <a:t>. Docker uses the information available in the Image to create (run) a container.</a:t>
            </a:r>
          </a:p>
          <a:p>
            <a:endParaRPr lang="en-US" dirty="0"/>
          </a:p>
          <a:p>
            <a:r>
              <a:rPr lang="en-US" dirty="0"/>
              <a:t>Image is like a recipe, container is like a dish</a:t>
            </a:r>
          </a:p>
          <a:p>
            <a:endParaRPr lang="en-US" dirty="0"/>
          </a:p>
          <a:p>
            <a:r>
              <a:rPr lang="en-US" dirty="0"/>
              <a:t>You can think of an image as a class and a container is an instance of that class.</a:t>
            </a:r>
          </a:p>
          <a:p>
            <a:endParaRPr lang="en-US" dirty="0"/>
          </a:p>
          <a:p>
            <a:endParaRPr lang="en-US" dirty="0"/>
          </a:p>
        </p:txBody>
      </p:sp>
      <p:sp>
        <p:nvSpPr>
          <p:cNvPr id="5" name="AutoShape 4">
            <a:extLst>
              <a:ext uri="{FF2B5EF4-FFF2-40B4-BE49-F238E27FC236}">
                <a16:creationId xmlns:a16="http://schemas.microsoft.com/office/drawing/2014/main" id="{6C82FA16-40C2-4B49-BF58-6B9C51AE15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2043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BF35-9B8C-784C-B6E0-A1C850745C60}"/>
              </a:ext>
            </a:extLst>
          </p:cNvPr>
          <p:cNvSpPr>
            <a:spLocks noGrp="1"/>
          </p:cNvSpPr>
          <p:nvPr>
            <p:ph type="title"/>
          </p:nvPr>
        </p:nvSpPr>
        <p:spPr/>
        <p:txBody>
          <a:bodyPr/>
          <a:lstStyle/>
          <a:p>
            <a:r>
              <a:rPr lang="en-US" dirty="0"/>
              <a:t>How to build an image</a:t>
            </a:r>
          </a:p>
        </p:txBody>
      </p:sp>
      <p:sp>
        <p:nvSpPr>
          <p:cNvPr id="3" name="Content Placeholder 2">
            <a:extLst>
              <a:ext uri="{FF2B5EF4-FFF2-40B4-BE49-F238E27FC236}">
                <a16:creationId xmlns:a16="http://schemas.microsoft.com/office/drawing/2014/main" id="{690ED40E-C266-5144-840C-D8D2A31AEBFB}"/>
              </a:ext>
            </a:extLst>
          </p:cNvPr>
          <p:cNvSpPr>
            <a:spLocks noGrp="1"/>
          </p:cNvSpPr>
          <p:nvPr>
            <p:ph idx="1"/>
          </p:nvPr>
        </p:nvSpPr>
        <p:spPr/>
        <p:txBody>
          <a:bodyPr/>
          <a:lstStyle/>
          <a:p>
            <a:r>
              <a:rPr lang="en-US" dirty="0"/>
              <a:t>We use the </a:t>
            </a:r>
            <a:r>
              <a:rPr lang="en-US" dirty="0" err="1"/>
              <a:t>Dockerfile</a:t>
            </a:r>
            <a:r>
              <a:rPr lang="en-US" dirty="0"/>
              <a:t>, a simple text file,  to build the Docker Image, which are iso files and other files. We run the Docker Image to get Docker Container. </a:t>
            </a:r>
          </a:p>
        </p:txBody>
      </p:sp>
      <p:pic>
        <p:nvPicPr>
          <p:cNvPr id="5" name="Picture 4">
            <a:extLst>
              <a:ext uri="{FF2B5EF4-FFF2-40B4-BE49-F238E27FC236}">
                <a16:creationId xmlns:a16="http://schemas.microsoft.com/office/drawing/2014/main" id="{E502EA87-FF16-064B-803F-A2E368FDA4BE}"/>
              </a:ext>
            </a:extLst>
          </p:cNvPr>
          <p:cNvPicPr>
            <a:picLocks noChangeAspect="1"/>
          </p:cNvPicPr>
          <p:nvPr/>
        </p:nvPicPr>
        <p:blipFill>
          <a:blip r:embed="rId2"/>
          <a:stretch>
            <a:fillRect/>
          </a:stretch>
        </p:blipFill>
        <p:spPr>
          <a:xfrm>
            <a:off x="764782" y="2784397"/>
            <a:ext cx="10662435" cy="3248412"/>
          </a:xfrm>
          <a:prstGeom prst="rect">
            <a:avLst/>
          </a:prstGeom>
        </p:spPr>
      </p:pic>
    </p:spTree>
    <p:extLst>
      <p:ext uri="{BB962C8B-B14F-4D97-AF65-F5344CB8AC3E}">
        <p14:creationId xmlns:p14="http://schemas.microsoft.com/office/powerpoint/2010/main" val="441018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6204-9B18-FC47-A38F-CE30CB208327}"/>
              </a:ext>
            </a:extLst>
          </p:cNvPr>
          <p:cNvSpPr>
            <a:spLocks noGrp="1"/>
          </p:cNvSpPr>
          <p:nvPr>
            <p:ph type="title"/>
          </p:nvPr>
        </p:nvSpPr>
        <p:spPr/>
        <p:txBody>
          <a:bodyPr/>
          <a:lstStyle/>
          <a:p>
            <a:r>
              <a:rPr lang="en-US" dirty="0"/>
              <a:t>Inside the </a:t>
            </a:r>
            <a:r>
              <a:rPr lang="en-US" dirty="0" err="1"/>
              <a:t>Dockerfile</a:t>
            </a:r>
            <a:endParaRPr lang="en-US" dirty="0"/>
          </a:p>
        </p:txBody>
      </p:sp>
      <p:sp>
        <p:nvSpPr>
          <p:cNvPr id="7" name="Rectangle 6">
            <a:extLst>
              <a:ext uri="{FF2B5EF4-FFF2-40B4-BE49-F238E27FC236}">
                <a16:creationId xmlns:a16="http://schemas.microsoft.com/office/drawing/2014/main" id="{4D462DAF-FCB7-BE4F-8135-AEE737FED4A9}"/>
              </a:ext>
            </a:extLst>
          </p:cNvPr>
          <p:cNvSpPr/>
          <p:nvPr/>
        </p:nvSpPr>
        <p:spPr>
          <a:xfrm>
            <a:off x="4757852" y="1219249"/>
            <a:ext cx="7084855" cy="6186309"/>
          </a:xfrm>
          <a:prstGeom prst="rect">
            <a:avLst/>
          </a:prstGeom>
        </p:spPr>
        <p:txBody>
          <a:bodyPr wrap="square">
            <a:spAutoFit/>
          </a:bodyPr>
          <a:lstStyle/>
          <a:p>
            <a:pPr fontAlgn="base"/>
            <a:r>
              <a:rPr lang="en-US" b="1" dirty="0">
                <a:solidFill>
                  <a:schemeClr val="tx1">
                    <a:lumMod val="75000"/>
                    <a:lumOff val="25000"/>
                  </a:schemeClr>
                </a:solidFill>
                <a:latin typeface="Karla" pitchFamily="2" charset="0"/>
              </a:rPr>
              <a:t>FROM</a:t>
            </a:r>
            <a:r>
              <a:rPr lang="en-US" dirty="0">
                <a:solidFill>
                  <a:schemeClr val="tx1">
                    <a:lumMod val="75000"/>
                    <a:lumOff val="25000"/>
                  </a:schemeClr>
                </a:solidFill>
                <a:latin typeface="Karla" pitchFamily="2" charset="0"/>
              </a:rPr>
              <a:t>: This instruction in the </a:t>
            </a:r>
            <a:r>
              <a:rPr lang="en-US" dirty="0" err="1">
                <a:solidFill>
                  <a:schemeClr val="tx1">
                    <a:lumMod val="75000"/>
                    <a:lumOff val="25000"/>
                  </a:schemeClr>
                </a:solidFill>
                <a:latin typeface="Karla" pitchFamily="2" charset="0"/>
              </a:rPr>
              <a:t>Dockerfile</a:t>
            </a:r>
            <a:r>
              <a:rPr lang="en-US" dirty="0">
                <a:solidFill>
                  <a:schemeClr val="tx1">
                    <a:lumMod val="75000"/>
                    <a:lumOff val="25000"/>
                  </a:schemeClr>
                </a:solidFill>
                <a:latin typeface="Karla" pitchFamily="2" charset="0"/>
              </a:rPr>
              <a:t> tells the daemon, which base image to use while creating our new Docker image. In the example here, we are using a very minimal OS image called alpine (just 5 MB of size). You can also replace it with Ubuntu, Fedora, Debian or any other OS image.</a:t>
            </a:r>
          </a:p>
          <a:p>
            <a:pPr fontAlgn="base"/>
            <a:endParaRPr lang="en-US" dirty="0">
              <a:solidFill>
                <a:schemeClr val="tx1">
                  <a:lumMod val="75000"/>
                  <a:lumOff val="25000"/>
                </a:schemeClr>
              </a:solidFill>
              <a:latin typeface="Karla" pitchFamily="2" charset="0"/>
            </a:endParaRPr>
          </a:p>
          <a:p>
            <a:pPr fontAlgn="base"/>
            <a:r>
              <a:rPr lang="en-US" b="1" dirty="0">
                <a:solidFill>
                  <a:schemeClr val="tx1">
                    <a:lumMod val="75000"/>
                    <a:lumOff val="25000"/>
                  </a:schemeClr>
                </a:solidFill>
                <a:latin typeface="Karla" pitchFamily="2" charset="0"/>
              </a:rPr>
              <a:t>RUN</a:t>
            </a:r>
            <a:r>
              <a:rPr lang="en-US" dirty="0">
                <a:solidFill>
                  <a:schemeClr val="tx1">
                    <a:lumMod val="75000"/>
                    <a:lumOff val="25000"/>
                  </a:schemeClr>
                </a:solidFill>
                <a:latin typeface="Karla" pitchFamily="2" charset="0"/>
              </a:rPr>
              <a:t>: This command instructs the Docker daemon to run the given commands as it is while creating the image. A </a:t>
            </a:r>
            <a:r>
              <a:rPr lang="en-US" dirty="0" err="1">
                <a:solidFill>
                  <a:schemeClr val="tx1">
                    <a:lumMod val="75000"/>
                    <a:lumOff val="25000"/>
                  </a:schemeClr>
                </a:solidFill>
                <a:latin typeface="Karla" pitchFamily="2" charset="0"/>
              </a:rPr>
              <a:t>Dockerfile</a:t>
            </a:r>
            <a:r>
              <a:rPr lang="en-US" dirty="0">
                <a:solidFill>
                  <a:schemeClr val="tx1">
                    <a:lumMod val="75000"/>
                    <a:lumOff val="25000"/>
                  </a:schemeClr>
                </a:solidFill>
                <a:latin typeface="Karla" pitchFamily="2" charset="0"/>
              </a:rPr>
              <a:t> can have multiple RUN commands, each of these RUN commands create a new </a:t>
            </a:r>
            <a:r>
              <a:rPr lang="en-US" b="1" dirty="0">
                <a:solidFill>
                  <a:schemeClr val="tx2">
                    <a:lumMod val="60000"/>
                    <a:lumOff val="40000"/>
                  </a:schemeClr>
                </a:solidFill>
                <a:latin typeface="Karla" pitchFamily="2" charset="0"/>
              </a:rPr>
              <a:t>layer</a:t>
            </a:r>
            <a:r>
              <a:rPr lang="en-US" dirty="0">
                <a:solidFill>
                  <a:schemeClr val="tx1">
                    <a:lumMod val="75000"/>
                    <a:lumOff val="25000"/>
                  </a:schemeClr>
                </a:solidFill>
                <a:latin typeface="Karla" pitchFamily="2" charset="0"/>
              </a:rPr>
              <a:t> in the image.</a:t>
            </a:r>
          </a:p>
          <a:p>
            <a:pPr fontAlgn="base"/>
            <a:endParaRPr lang="en-US" dirty="0">
              <a:solidFill>
                <a:schemeClr val="tx1">
                  <a:lumMod val="75000"/>
                  <a:lumOff val="25000"/>
                </a:schemeClr>
              </a:solidFill>
              <a:latin typeface="Karla" pitchFamily="2" charset="0"/>
            </a:endParaRPr>
          </a:p>
          <a:p>
            <a:pPr fontAlgn="base"/>
            <a:r>
              <a:rPr lang="en-US" b="1" dirty="0">
                <a:solidFill>
                  <a:schemeClr val="tx1">
                    <a:lumMod val="75000"/>
                    <a:lumOff val="25000"/>
                  </a:schemeClr>
                </a:solidFill>
                <a:latin typeface="Karla" pitchFamily="2" charset="0"/>
              </a:rPr>
              <a:t>ENTRYPOINT</a:t>
            </a:r>
            <a:r>
              <a:rPr lang="en-US" dirty="0">
                <a:solidFill>
                  <a:schemeClr val="tx1">
                    <a:lumMod val="75000"/>
                    <a:lumOff val="25000"/>
                  </a:schemeClr>
                </a:solidFill>
                <a:latin typeface="Karla" pitchFamily="2" charset="0"/>
              </a:rPr>
              <a:t>: The ENTRYPOINT instruction is used when you would like your container to run the same executable every time. Usually, ENTRYPOINT is used to specify the binary and CMD to provide parameters.</a:t>
            </a:r>
          </a:p>
          <a:p>
            <a:pPr fontAlgn="base"/>
            <a:endParaRPr lang="en-US" dirty="0">
              <a:solidFill>
                <a:schemeClr val="tx1">
                  <a:lumMod val="75000"/>
                  <a:lumOff val="25000"/>
                </a:schemeClr>
              </a:solidFill>
              <a:latin typeface="Karla" pitchFamily="2" charset="0"/>
            </a:endParaRPr>
          </a:p>
          <a:p>
            <a:pPr fontAlgn="base"/>
            <a:r>
              <a:rPr lang="en-US" b="1" dirty="0">
                <a:solidFill>
                  <a:schemeClr val="tx1">
                    <a:lumMod val="75000"/>
                    <a:lumOff val="25000"/>
                  </a:schemeClr>
                </a:solidFill>
                <a:latin typeface="Karla" pitchFamily="2" charset="0"/>
              </a:rPr>
              <a:t>CMD</a:t>
            </a:r>
            <a:r>
              <a:rPr lang="en-US" dirty="0">
                <a:solidFill>
                  <a:schemeClr val="tx1">
                    <a:lumMod val="75000"/>
                    <a:lumOff val="25000"/>
                  </a:schemeClr>
                </a:solidFill>
                <a:latin typeface="Karla" pitchFamily="2" charset="0"/>
              </a:rPr>
              <a:t>: The CMD sets default command and/or parameters when a docker container runs. </a:t>
            </a:r>
            <a:r>
              <a:rPr lang="en-US" b="1" dirty="0">
                <a:solidFill>
                  <a:schemeClr val="tx2">
                    <a:lumMod val="60000"/>
                    <a:lumOff val="40000"/>
                  </a:schemeClr>
                </a:solidFill>
                <a:latin typeface="Karla" pitchFamily="2" charset="0"/>
              </a:rPr>
              <a:t>CMD can be overwritten </a:t>
            </a:r>
            <a:r>
              <a:rPr lang="en-US" dirty="0">
                <a:solidFill>
                  <a:schemeClr val="tx1">
                    <a:lumMod val="75000"/>
                    <a:lumOff val="25000"/>
                  </a:schemeClr>
                </a:solidFill>
                <a:latin typeface="Karla" pitchFamily="2" charset="0"/>
              </a:rPr>
              <a:t>from the command line via the docker run command.</a:t>
            </a:r>
          </a:p>
          <a:p>
            <a:pPr fontAlgn="base"/>
            <a:endParaRPr lang="en-US" b="1" dirty="0">
              <a:solidFill>
                <a:schemeClr val="tx1">
                  <a:lumMod val="75000"/>
                  <a:lumOff val="25000"/>
                </a:schemeClr>
              </a:solidFill>
              <a:latin typeface="Karla" pitchFamily="2" charset="0"/>
            </a:endParaRPr>
          </a:p>
          <a:p>
            <a:pPr fontAlgn="base"/>
            <a:endParaRPr lang="en-US" b="1" dirty="0">
              <a:solidFill>
                <a:schemeClr val="tx1">
                  <a:lumMod val="75000"/>
                  <a:lumOff val="25000"/>
                </a:schemeClr>
              </a:solidFill>
              <a:latin typeface="Karla" pitchFamily="2" charset="0"/>
            </a:endParaRPr>
          </a:p>
          <a:p>
            <a:pPr fontAlgn="base"/>
            <a:r>
              <a:rPr lang="en-US" dirty="0">
                <a:solidFill>
                  <a:schemeClr val="tx1">
                    <a:lumMod val="75000"/>
                    <a:lumOff val="25000"/>
                  </a:schemeClr>
                </a:solidFill>
                <a:latin typeface="Karla" pitchFamily="2" charset="0"/>
              </a:rPr>
              <a:t>.</a:t>
            </a:r>
            <a:endParaRPr lang="en-US" b="0" i="0" dirty="0">
              <a:solidFill>
                <a:schemeClr val="tx1">
                  <a:lumMod val="75000"/>
                  <a:lumOff val="25000"/>
                </a:schemeClr>
              </a:solidFill>
              <a:effectLst/>
              <a:latin typeface="Karla" pitchFamily="2" charset="0"/>
            </a:endParaRPr>
          </a:p>
        </p:txBody>
      </p:sp>
      <p:pic>
        <p:nvPicPr>
          <p:cNvPr id="10" name="Picture 9">
            <a:extLst>
              <a:ext uri="{FF2B5EF4-FFF2-40B4-BE49-F238E27FC236}">
                <a16:creationId xmlns:a16="http://schemas.microsoft.com/office/drawing/2014/main" id="{3B3268C1-592F-E440-B1ED-43D6D02BAF96}"/>
              </a:ext>
            </a:extLst>
          </p:cNvPr>
          <p:cNvPicPr>
            <a:picLocks noChangeAspect="1"/>
          </p:cNvPicPr>
          <p:nvPr/>
        </p:nvPicPr>
        <p:blipFill>
          <a:blip r:embed="rId2"/>
          <a:stretch>
            <a:fillRect/>
          </a:stretch>
        </p:blipFill>
        <p:spPr>
          <a:xfrm>
            <a:off x="431024" y="1489509"/>
            <a:ext cx="4107521" cy="4527268"/>
          </a:xfrm>
          <a:prstGeom prst="rect">
            <a:avLst/>
          </a:prstGeom>
        </p:spPr>
      </p:pic>
    </p:spTree>
    <p:extLst>
      <p:ext uri="{BB962C8B-B14F-4D97-AF65-F5344CB8AC3E}">
        <p14:creationId xmlns:p14="http://schemas.microsoft.com/office/powerpoint/2010/main" val="1795705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34D8-3A61-B340-AC2A-D6E7CE70C985}"/>
              </a:ext>
            </a:extLst>
          </p:cNvPr>
          <p:cNvSpPr>
            <a:spLocks noGrp="1"/>
          </p:cNvSpPr>
          <p:nvPr>
            <p:ph type="title"/>
          </p:nvPr>
        </p:nvSpPr>
        <p:spPr/>
        <p:txBody>
          <a:bodyPr/>
          <a:lstStyle/>
          <a:p>
            <a:r>
              <a:rPr lang="en-US" dirty="0"/>
              <a:t>Multiple containers from same image</a:t>
            </a:r>
          </a:p>
        </p:txBody>
      </p:sp>
      <p:sp>
        <p:nvSpPr>
          <p:cNvPr id="3" name="Content Placeholder 2">
            <a:extLst>
              <a:ext uri="{FF2B5EF4-FFF2-40B4-BE49-F238E27FC236}">
                <a16:creationId xmlns:a16="http://schemas.microsoft.com/office/drawing/2014/main" id="{5031F57A-D0F4-B047-BD5D-F89FDEA208FE}"/>
              </a:ext>
            </a:extLst>
          </p:cNvPr>
          <p:cNvSpPr>
            <a:spLocks noGrp="1"/>
          </p:cNvSpPr>
          <p:nvPr>
            <p:ph idx="1"/>
          </p:nvPr>
        </p:nvSpPr>
        <p:spPr>
          <a:xfrm>
            <a:off x="780096" y="1282846"/>
            <a:ext cx="10327008" cy="4944959"/>
          </a:xfrm>
        </p:spPr>
        <p:txBody>
          <a:bodyPr/>
          <a:lstStyle/>
          <a:p>
            <a:r>
              <a:rPr lang="en-US" dirty="0">
                <a:solidFill>
                  <a:schemeClr val="tx2">
                    <a:lumMod val="60000"/>
                    <a:lumOff val="40000"/>
                  </a:schemeClr>
                </a:solidFill>
              </a:rPr>
              <a:t>How can you run multiple containers from the same image? Wouldn’t they all be identical?</a:t>
            </a:r>
          </a:p>
          <a:p>
            <a:endParaRPr lang="en-US" sz="2400" dirty="0"/>
          </a:p>
          <a:p>
            <a:r>
              <a:rPr lang="en-US" sz="2400" dirty="0"/>
              <a:t>Yes, you could think of an image as instating a class. You could instate it with different parameters using the CMD and therefore different containers will be different.  </a:t>
            </a:r>
            <a:br>
              <a:rPr lang="en-US" sz="2400" dirty="0"/>
            </a:br>
            <a:br>
              <a:rPr lang="en-US" dirty="0"/>
            </a:br>
            <a:br>
              <a:rPr lang="en-US" dirty="0"/>
            </a:br>
            <a:endParaRPr lang="en-US" dirty="0"/>
          </a:p>
        </p:txBody>
      </p:sp>
      <p:sp>
        <p:nvSpPr>
          <p:cNvPr id="5" name="AutoShape 4">
            <a:extLst>
              <a:ext uri="{FF2B5EF4-FFF2-40B4-BE49-F238E27FC236}">
                <a16:creationId xmlns:a16="http://schemas.microsoft.com/office/drawing/2014/main" id="{6C82FA16-40C2-4B49-BF58-6B9C51AE15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a:extLst>
              <a:ext uri="{FF2B5EF4-FFF2-40B4-BE49-F238E27FC236}">
                <a16:creationId xmlns:a16="http://schemas.microsoft.com/office/drawing/2014/main" id="{57DF1D56-F3FD-E240-B33E-01B2D6784E48}"/>
              </a:ext>
            </a:extLst>
          </p:cNvPr>
          <p:cNvGrpSpPr/>
          <p:nvPr/>
        </p:nvGrpSpPr>
        <p:grpSpPr>
          <a:xfrm>
            <a:off x="578267" y="4172242"/>
            <a:ext cx="4845530" cy="2043206"/>
            <a:chOff x="1084896" y="4184599"/>
            <a:chExt cx="4845530" cy="2043206"/>
          </a:xfrm>
        </p:grpSpPr>
        <p:pic>
          <p:nvPicPr>
            <p:cNvPr id="9" name="Picture 8">
              <a:extLst>
                <a:ext uri="{FF2B5EF4-FFF2-40B4-BE49-F238E27FC236}">
                  <a16:creationId xmlns:a16="http://schemas.microsoft.com/office/drawing/2014/main" id="{D86A98C9-0B60-2542-A0C8-D13D2C7D7429}"/>
                </a:ext>
              </a:extLst>
            </p:cNvPr>
            <p:cNvPicPr>
              <a:picLocks noChangeAspect="1"/>
            </p:cNvPicPr>
            <p:nvPr/>
          </p:nvPicPr>
          <p:blipFill>
            <a:blip r:embed="rId2"/>
            <a:stretch>
              <a:fillRect/>
            </a:stretch>
          </p:blipFill>
          <p:spPr>
            <a:xfrm>
              <a:off x="1084896" y="4184599"/>
              <a:ext cx="4845530" cy="2043206"/>
            </a:xfrm>
            <a:prstGeom prst="rect">
              <a:avLst/>
            </a:prstGeom>
          </p:spPr>
        </p:pic>
        <p:sp>
          <p:nvSpPr>
            <p:cNvPr id="6" name="Rectangle 5">
              <a:extLst>
                <a:ext uri="{FF2B5EF4-FFF2-40B4-BE49-F238E27FC236}">
                  <a16:creationId xmlns:a16="http://schemas.microsoft.com/office/drawing/2014/main" id="{B721AEAC-CCB5-BE47-A82F-98A08E2F8042}"/>
                </a:ext>
              </a:extLst>
            </p:cNvPr>
            <p:cNvSpPr/>
            <p:nvPr/>
          </p:nvSpPr>
          <p:spPr>
            <a:xfrm>
              <a:off x="1412846" y="4209793"/>
              <a:ext cx="4189629" cy="1631216"/>
            </a:xfrm>
            <a:prstGeom prst="rect">
              <a:avLst/>
            </a:prstGeom>
          </p:spPr>
          <p:txBody>
            <a:bodyPr wrap="square">
              <a:spAutoFit/>
            </a:bodyPr>
            <a:lstStyle/>
            <a:p>
              <a:br>
                <a:rPr lang="en-US" sz="2000" dirty="0"/>
              </a:br>
              <a:r>
                <a:rPr lang="en-US" sz="2000" dirty="0"/>
                <a:t>FROM </a:t>
              </a:r>
              <a:r>
                <a:rPr lang="en-US" sz="2000" dirty="0" err="1"/>
                <a:t>ubuntu:latest</a:t>
              </a:r>
              <a:endParaRPr lang="en-US" sz="2000" dirty="0"/>
            </a:p>
            <a:p>
              <a:r>
                <a:rPr lang="en-US" sz="2000" dirty="0"/>
                <a:t>RUN apt-get update </a:t>
              </a:r>
            </a:p>
            <a:p>
              <a:r>
                <a:rPr lang="en-US" sz="2000" dirty="0"/>
                <a:t>ENTRYPOINT ["/bin/echo", "Hello"]</a:t>
              </a:r>
            </a:p>
            <a:p>
              <a:r>
                <a:rPr lang="en-US" sz="2000" dirty="0"/>
                <a:t>CMD ["world"]</a:t>
              </a:r>
            </a:p>
          </p:txBody>
        </p:sp>
      </p:grpSp>
      <p:sp>
        <p:nvSpPr>
          <p:cNvPr id="10" name="Rectangle 9">
            <a:extLst>
              <a:ext uri="{FF2B5EF4-FFF2-40B4-BE49-F238E27FC236}">
                <a16:creationId xmlns:a16="http://schemas.microsoft.com/office/drawing/2014/main" id="{83E0116C-B8ED-C14A-93C7-F1C5B9AAC8CA}"/>
              </a:ext>
            </a:extLst>
          </p:cNvPr>
          <p:cNvSpPr/>
          <p:nvPr/>
        </p:nvSpPr>
        <p:spPr>
          <a:xfrm>
            <a:off x="6014713" y="4184599"/>
            <a:ext cx="6028603" cy="2123658"/>
          </a:xfrm>
          <a:prstGeom prst="rect">
            <a:avLst/>
          </a:prstGeom>
          <a:solidFill>
            <a:schemeClr val="tx1">
              <a:lumMod val="75000"/>
              <a:lumOff val="25000"/>
            </a:schemeClr>
          </a:solidFill>
        </p:spPr>
        <p:txBody>
          <a:bodyPr wrap="square">
            <a:spAutoFit/>
          </a:bodyPr>
          <a:lstStyle/>
          <a:p>
            <a:r>
              <a:rPr lang="en-US" sz="1600" dirty="0">
                <a:solidFill>
                  <a:schemeClr val="bg1">
                    <a:lumMod val="85000"/>
                  </a:schemeClr>
                </a:solidFill>
                <a:latin typeface="Courier" pitchFamily="2" charset="0"/>
                <a:cs typeface="Courier New" panose="02070309020205020404" pitchFamily="49" charset="0"/>
              </a:rPr>
              <a:t>&gt; docker build -t </a:t>
            </a:r>
            <a:r>
              <a:rPr lang="en-US" sz="1600" dirty="0" err="1">
                <a:solidFill>
                  <a:schemeClr val="bg1">
                    <a:lumMod val="85000"/>
                  </a:schemeClr>
                </a:solidFill>
                <a:latin typeface="Courier" pitchFamily="2" charset="0"/>
                <a:cs typeface="Courier New" panose="02070309020205020404" pitchFamily="49" charset="0"/>
              </a:rPr>
              <a:t>hello_world_cmd:first</a:t>
            </a:r>
            <a:r>
              <a:rPr lang="en-US" sz="1600" dirty="0">
                <a:solidFill>
                  <a:schemeClr val="bg1">
                    <a:lumMod val="85000"/>
                  </a:schemeClr>
                </a:solidFill>
                <a:latin typeface="Courier" pitchFamily="2" charset="0"/>
                <a:cs typeface="Courier New" panose="02070309020205020404" pitchFamily="49" charset="0"/>
              </a:rPr>
              <a:t> -f </a:t>
            </a:r>
            <a:r>
              <a:rPr lang="en-US" sz="1600" dirty="0" err="1">
                <a:solidFill>
                  <a:schemeClr val="bg1">
                    <a:lumMod val="85000"/>
                  </a:schemeClr>
                </a:solidFill>
                <a:latin typeface="Courier" pitchFamily="2" charset="0"/>
                <a:cs typeface="Courier New" panose="02070309020205020404" pitchFamily="49" charset="0"/>
              </a:rPr>
              <a:t>Dockerfile_cmd</a:t>
            </a:r>
            <a:r>
              <a:rPr lang="en-US" sz="1600" dirty="0">
                <a:solidFill>
                  <a:schemeClr val="bg1">
                    <a:lumMod val="85000"/>
                  </a:schemeClr>
                </a:solidFill>
                <a:latin typeface="Courier" pitchFamily="2" charset="0"/>
                <a:cs typeface="Courier New" panose="02070309020205020404" pitchFamily="49" charset="0"/>
              </a:rPr>
              <a:t> . </a:t>
            </a:r>
          </a:p>
          <a:p>
            <a:endParaRPr lang="en-US" dirty="0">
              <a:solidFill>
                <a:schemeClr val="bg1">
                  <a:lumMod val="85000"/>
                </a:schemeClr>
              </a:solidFill>
              <a:effectLst/>
              <a:latin typeface="Courier New" panose="02070309020205020404" pitchFamily="49" charset="0"/>
              <a:cs typeface="Courier New" panose="02070309020205020404" pitchFamily="49" charset="0"/>
            </a:endParaRPr>
          </a:p>
          <a:p>
            <a:r>
              <a:rPr lang="en-US" sz="1600" dirty="0">
                <a:solidFill>
                  <a:schemeClr val="bg1">
                    <a:lumMod val="85000"/>
                  </a:schemeClr>
                </a:solidFill>
                <a:latin typeface="Courier" pitchFamily="2" charset="0"/>
              </a:rPr>
              <a:t>&gt; docker run -it </a:t>
            </a:r>
            <a:r>
              <a:rPr lang="en-US" sz="1600" dirty="0" err="1">
                <a:solidFill>
                  <a:schemeClr val="bg1">
                    <a:lumMod val="85000"/>
                  </a:schemeClr>
                </a:solidFill>
                <a:latin typeface="Courier" pitchFamily="2" charset="0"/>
              </a:rPr>
              <a:t>hello_world_cmd:first</a:t>
            </a:r>
            <a:endParaRPr lang="en-US" sz="1600" dirty="0">
              <a:solidFill>
                <a:schemeClr val="bg1">
                  <a:lumMod val="85000"/>
                </a:schemeClr>
              </a:solidFill>
              <a:latin typeface="Courier" pitchFamily="2" charset="0"/>
            </a:endParaRPr>
          </a:p>
          <a:p>
            <a:r>
              <a:rPr lang="en-US" sz="1600" dirty="0">
                <a:solidFill>
                  <a:schemeClr val="bg1">
                    <a:lumMod val="85000"/>
                  </a:schemeClr>
                </a:solidFill>
                <a:latin typeface="Courier" pitchFamily="2" charset="0"/>
              </a:rPr>
              <a:t>&gt; Hello world</a:t>
            </a:r>
          </a:p>
          <a:p>
            <a:r>
              <a:rPr lang="en-US" sz="1600" dirty="0">
                <a:solidFill>
                  <a:schemeClr val="bg1">
                    <a:lumMod val="85000"/>
                  </a:schemeClr>
                </a:solidFill>
                <a:latin typeface="Courier" pitchFamily="2" charset="0"/>
              </a:rPr>
              <a:t>&gt; docker run -it </a:t>
            </a:r>
            <a:r>
              <a:rPr lang="en-US" sz="1600" dirty="0" err="1">
                <a:solidFill>
                  <a:schemeClr val="bg1">
                    <a:lumMod val="85000"/>
                  </a:schemeClr>
                </a:solidFill>
                <a:latin typeface="Courier" pitchFamily="2" charset="0"/>
              </a:rPr>
              <a:t>hello_world_cmd:first</a:t>
            </a:r>
            <a:r>
              <a:rPr lang="en-US" sz="1600" dirty="0">
                <a:solidFill>
                  <a:schemeClr val="bg1">
                    <a:lumMod val="85000"/>
                  </a:schemeClr>
                </a:solidFill>
                <a:latin typeface="Courier" pitchFamily="2" charset="0"/>
              </a:rPr>
              <a:t> </a:t>
            </a:r>
            <a:r>
              <a:rPr lang="en-US" sz="1600" dirty="0" err="1">
                <a:solidFill>
                  <a:schemeClr val="bg1">
                    <a:lumMod val="85000"/>
                  </a:schemeClr>
                </a:solidFill>
                <a:latin typeface="Courier" pitchFamily="2" charset="0"/>
              </a:rPr>
              <a:t>Pavlos</a:t>
            </a:r>
            <a:r>
              <a:rPr lang="en-US" sz="1600" dirty="0">
                <a:solidFill>
                  <a:schemeClr val="bg1">
                    <a:lumMod val="85000"/>
                  </a:schemeClr>
                </a:solidFill>
                <a:latin typeface="Courier" pitchFamily="2" charset="0"/>
              </a:rPr>
              <a:t> </a:t>
            </a:r>
          </a:p>
          <a:p>
            <a:r>
              <a:rPr lang="en-US" sz="1600" dirty="0">
                <a:solidFill>
                  <a:schemeClr val="bg1">
                    <a:lumMod val="85000"/>
                  </a:schemeClr>
                </a:solidFill>
                <a:latin typeface="Courier" pitchFamily="2" charset="0"/>
              </a:rPr>
              <a:t>&gt; Hello </a:t>
            </a:r>
            <a:r>
              <a:rPr lang="en-US" sz="1600" dirty="0" err="1">
                <a:solidFill>
                  <a:schemeClr val="bg1">
                    <a:lumMod val="85000"/>
                  </a:schemeClr>
                </a:solidFill>
                <a:latin typeface="Courier" pitchFamily="2" charset="0"/>
              </a:rPr>
              <a:t>Pavlos</a:t>
            </a:r>
            <a:endParaRPr lang="en-US" sz="1600" dirty="0">
              <a:solidFill>
                <a:schemeClr val="bg1">
                  <a:lumMod val="85000"/>
                </a:schemeClr>
              </a:solidFill>
              <a:latin typeface="Courier" pitchFamily="2" charset="0"/>
            </a:endParaRPr>
          </a:p>
          <a:p>
            <a:endParaRPr lang="en-US" dirty="0">
              <a:solidFill>
                <a:schemeClr val="bg1">
                  <a:lumMod val="85000"/>
                </a:schemeClr>
              </a:solidFill>
              <a:effectLst/>
              <a:latin typeface="Courier New" panose="02070309020205020404" pitchFamily="49" charset="0"/>
              <a:cs typeface="Courier New" panose="02070309020205020404" pitchFamily="49" charset="0"/>
            </a:endParaRPr>
          </a:p>
        </p:txBody>
      </p:sp>
      <p:pic>
        <p:nvPicPr>
          <p:cNvPr id="12" name="Picture 11">
            <a:extLst>
              <a:ext uri="{FF2B5EF4-FFF2-40B4-BE49-F238E27FC236}">
                <a16:creationId xmlns:a16="http://schemas.microsoft.com/office/drawing/2014/main" id="{2934B9F7-7E33-9840-996B-2AB563C71AF6}"/>
              </a:ext>
            </a:extLst>
          </p:cNvPr>
          <p:cNvPicPr>
            <a:picLocks noChangeAspect="1"/>
          </p:cNvPicPr>
          <p:nvPr/>
        </p:nvPicPr>
        <p:blipFill>
          <a:blip r:embed="rId3"/>
          <a:stretch>
            <a:fillRect/>
          </a:stretch>
        </p:blipFill>
        <p:spPr>
          <a:xfrm>
            <a:off x="713205" y="3838367"/>
            <a:ext cx="1397000" cy="419100"/>
          </a:xfrm>
          <a:prstGeom prst="rect">
            <a:avLst/>
          </a:prstGeom>
        </p:spPr>
      </p:pic>
    </p:spTree>
    <p:extLst>
      <p:ext uri="{BB962C8B-B14F-4D97-AF65-F5344CB8AC3E}">
        <p14:creationId xmlns:p14="http://schemas.microsoft.com/office/powerpoint/2010/main" val="3584720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1B8E-9C79-6946-9B2B-B4E3D44722BC}"/>
              </a:ext>
            </a:extLst>
          </p:cNvPr>
          <p:cNvSpPr>
            <a:spLocks noGrp="1"/>
          </p:cNvSpPr>
          <p:nvPr>
            <p:ph type="title"/>
          </p:nvPr>
        </p:nvSpPr>
        <p:spPr/>
        <p:txBody>
          <a:bodyPr/>
          <a:lstStyle/>
          <a:p>
            <a:r>
              <a:rPr lang="en-US" dirty="0"/>
              <a:t>Docker Image as Layers</a:t>
            </a:r>
          </a:p>
        </p:txBody>
      </p:sp>
      <p:sp>
        <p:nvSpPr>
          <p:cNvPr id="4" name="AutoShape 2">
            <a:extLst>
              <a:ext uri="{FF2B5EF4-FFF2-40B4-BE49-F238E27FC236}">
                <a16:creationId xmlns:a16="http://schemas.microsoft.com/office/drawing/2014/main" id="{43BBC6B9-3EC6-CB46-9E37-52B283DDF5A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944C2C6-0090-8B4E-BF26-02132C818501}"/>
              </a:ext>
            </a:extLst>
          </p:cNvPr>
          <p:cNvPicPr>
            <a:picLocks noChangeAspect="1"/>
          </p:cNvPicPr>
          <p:nvPr/>
        </p:nvPicPr>
        <p:blipFill>
          <a:blip r:embed="rId2"/>
          <a:stretch>
            <a:fillRect/>
          </a:stretch>
        </p:blipFill>
        <p:spPr>
          <a:xfrm>
            <a:off x="2201562" y="2493851"/>
            <a:ext cx="7484075" cy="3904735"/>
          </a:xfrm>
          <a:prstGeom prst="rect">
            <a:avLst/>
          </a:prstGeom>
        </p:spPr>
      </p:pic>
      <p:sp>
        <p:nvSpPr>
          <p:cNvPr id="7" name="Rectangle 6">
            <a:extLst>
              <a:ext uri="{FF2B5EF4-FFF2-40B4-BE49-F238E27FC236}">
                <a16:creationId xmlns:a16="http://schemas.microsoft.com/office/drawing/2014/main" id="{15541D11-6FED-5744-81C3-4EAD56C7B47A}"/>
              </a:ext>
            </a:extLst>
          </p:cNvPr>
          <p:cNvSpPr/>
          <p:nvPr/>
        </p:nvSpPr>
        <p:spPr>
          <a:xfrm>
            <a:off x="1459831" y="1483872"/>
            <a:ext cx="9745580" cy="646331"/>
          </a:xfrm>
          <a:prstGeom prst="rect">
            <a:avLst/>
          </a:prstGeom>
        </p:spPr>
        <p:txBody>
          <a:bodyPr wrap="square">
            <a:spAutoFit/>
          </a:bodyPr>
          <a:lstStyle/>
          <a:p>
            <a:r>
              <a:rPr lang="en-US" dirty="0">
                <a:solidFill>
                  <a:srgbClr val="666666"/>
                </a:solidFill>
                <a:latin typeface="Open Sans"/>
              </a:rPr>
              <a:t>When we execute the build command, the daemon reads the </a:t>
            </a:r>
            <a:r>
              <a:rPr lang="en-US" dirty="0" err="1">
                <a:solidFill>
                  <a:schemeClr val="tx2">
                    <a:lumMod val="60000"/>
                    <a:lumOff val="40000"/>
                  </a:schemeClr>
                </a:solidFill>
                <a:latin typeface="Open Sans"/>
              </a:rPr>
              <a:t>Dockerfile</a:t>
            </a:r>
            <a:r>
              <a:rPr lang="en-US" dirty="0">
                <a:solidFill>
                  <a:srgbClr val="666666"/>
                </a:solidFill>
                <a:latin typeface="Open Sans"/>
              </a:rPr>
              <a:t> and creates a </a:t>
            </a:r>
            <a:r>
              <a:rPr lang="en-US" dirty="0">
                <a:solidFill>
                  <a:schemeClr val="tx2">
                    <a:lumMod val="60000"/>
                    <a:lumOff val="40000"/>
                  </a:schemeClr>
                </a:solidFill>
                <a:latin typeface="Open Sans"/>
              </a:rPr>
              <a:t>layer</a:t>
            </a:r>
            <a:r>
              <a:rPr lang="en-US" dirty="0">
                <a:solidFill>
                  <a:srgbClr val="666666"/>
                </a:solidFill>
                <a:latin typeface="Open Sans"/>
              </a:rPr>
              <a:t> for every command.</a:t>
            </a:r>
            <a:endParaRPr lang="en-US" dirty="0"/>
          </a:p>
        </p:txBody>
      </p:sp>
      <p:pic>
        <p:nvPicPr>
          <p:cNvPr id="8" name="Picture 7">
            <a:extLst>
              <a:ext uri="{FF2B5EF4-FFF2-40B4-BE49-F238E27FC236}">
                <a16:creationId xmlns:a16="http://schemas.microsoft.com/office/drawing/2014/main" id="{6590BD22-6B8B-9341-B67D-A2EE776E1890}"/>
              </a:ext>
            </a:extLst>
          </p:cNvPr>
          <p:cNvPicPr>
            <a:picLocks noChangeAspect="1"/>
          </p:cNvPicPr>
          <p:nvPr/>
        </p:nvPicPr>
        <p:blipFill>
          <a:blip r:embed="rId3"/>
          <a:stretch>
            <a:fillRect/>
          </a:stretch>
        </p:blipFill>
        <p:spPr>
          <a:xfrm>
            <a:off x="2814722" y="2630268"/>
            <a:ext cx="1397000" cy="419100"/>
          </a:xfrm>
          <a:prstGeom prst="rect">
            <a:avLst/>
          </a:prstGeom>
        </p:spPr>
      </p:pic>
      <p:pic>
        <p:nvPicPr>
          <p:cNvPr id="9" name="Picture 8">
            <a:extLst>
              <a:ext uri="{FF2B5EF4-FFF2-40B4-BE49-F238E27FC236}">
                <a16:creationId xmlns:a16="http://schemas.microsoft.com/office/drawing/2014/main" id="{116927DA-7632-4344-9C80-8C4265BC0647}"/>
              </a:ext>
            </a:extLst>
          </p:cNvPr>
          <p:cNvPicPr>
            <a:picLocks noChangeAspect="1"/>
          </p:cNvPicPr>
          <p:nvPr/>
        </p:nvPicPr>
        <p:blipFill>
          <a:blip r:embed="rId4"/>
          <a:stretch>
            <a:fillRect/>
          </a:stretch>
        </p:blipFill>
        <p:spPr>
          <a:xfrm>
            <a:off x="8862929" y="2630268"/>
            <a:ext cx="1765300" cy="419100"/>
          </a:xfrm>
          <a:prstGeom prst="rect">
            <a:avLst/>
          </a:prstGeom>
        </p:spPr>
      </p:pic>
    </p:spTree>
    <p:extLst>
      <p:ext uri="{BB962C8B-B14F-4D97-AF65-F5344CB8AC3E}">
        <p14:creationId xmlns:p14="http://schemas.microsoft.com/office/powerpoint/2010/main" val="2292587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E463FF-8933-8340-B94F-B148DA562EFB}"/>
              </a:ext>
            </a:extLst>
          </p:cNvPr>
          <p:cNvSpPr/>
          <p:nvPr/>
        </p:nvSpPr>
        <p:spPr>
          <a:xfrm>
            <a:off x="1082841" y="120316"/>
            <a:ext cx="10732169" cy="6494085"/>
          </a:xfrm>
          <a:prstGeom prst="rect">
            <a:avLst/>
          </a:prstGeom>
          <a:solidFill>
            <a:schemeClr val="tx1">
              <a:lumMod val="75000"/>
              <a:lumOff val="25000"/>
            </a:schemeClr>
          </a:solidFill>
        </p:spPr>
        <p:txBody>
          <a:bodyPr wrap="square">
            <a:spAutoFit/>
          </a:bodyPr>
          <a:lstStyle/>
          <a:p>
            <a:r>
              <a:rPr lang="en-US" sz="1600" dirty="0">
                <a:solidFill>
                  <a:srgbClr val="FFFF00"/>
                </a:solidFill>
                <a:latin typeface="Courier" pitchFamily="2" charset="0"/>
              </a:rPr>
              <a:t>&gt;docker build -t </a:t>
            </a:r>
            <a:r>
              <a:rPr lang="en-US" sz="1600" dirty="0" err="1">
                <a:solidFill>
                  <a:srgbClr val="FFFF00"/>
                </a:solidFill>
                <a:latin typeface="Courier" pitchFamily="2" charset="0"/>
              </a:rPr>
              <a:t>hello_world_cmd</a:t>
            </a:r>
            <a:r>
              <a:rPr lang="en-US" sz="1600" dirty="0">
                <a:solidFill>
                  <a:srgbClr val="FFFF00"/>
                </a:solidFill>
                <a:latin typeface="Courier" pitchFamily="2" charset="0"/>
              </a:rPr>
              <a:t> -f </a:t>
            </a:r>
            <a:r>
              <a:rPr lang="en-US" sz="1600" dirty="0" err="1">
                <a:solidFill>
                  <a:srgbClr val="FFFF00"/>
                </a:solidFill>
                <a:latin typeface="Courier" pitchFamily="2" charset="0"/>
              </a:rPr>
              <a:t>Dockerfile_cmd</a:t>
            </a:r>
            <a:r>
              <a:rPr lang="en-US" sz="1600" dirty="0">
                <a:solidFill>
                  <a:srgbClr val="FFFF00"/>
                </a:solidFill>
                <a:latin typeface="Courier" pitchFamily="2" charset="0"/>
              </a:rPr>
              <a:t> .  </a:t>
            </a:r>
          </a:p>
          <a:p>
            <a:endParaRPr lang="en-US" sz="1600" dirty="0">
              <a:solidFill>
                <a:schemeClr val="bg1">
                  <a:lumMod val="85000"/>
                </a:schemeClr>
              </a:solidFill>
              <a:latin typeface="Courier" pitchFamily="2" charset="0"/>
            </a:endParaRPr>
          </a:p>
          <a:p>
            <a:r>
              <a:rPr lang="en-US" sz="1600" dirty="0">
                <a:solidFill>
                  <a:schemeClr val="bg1">
                    <a:lumMod val="85000"/>
                  </a:schemeClr>
                </a:solidFill>
                <a:latin typeface="Courier" pitchFamily="2" charset="0"/>
              </a:rPr>
              <a:t>Sending build context to Docker daemon   34.3kB</a:t>
            </a:r>
          </a:p>
          <a:p>
            <a:r>
              <a:rPr lang="en-US" sz="1600" dirty="0">
                <a:solidFill>
                  <a:schemeClr val="bg1">
                    <a:lumMod val="85000"/>
                  </a:schemeClr>
                </a:solidFill>
                <a:latin typeface="Courier" pitchFamily="2" charset="0"/>
              </a:rPr>
              <a:t>Step 1/4 : FROM </a:t>
            </a:r>
            <a:r>
              <a:rPr lang="en-US" sz="1600" dirty="0" err="1">
                <a:solidFill>
                  <a:schemeClr val="bg1">
                    <a:lumMod val="85000"/>
                  </a:schemeClr>
                </a:solidFill>
                <a:latin typeface="Courier" pitchFamily="2" charset="0"/>
              </a:rPr>
              <a:t>ubuntu:latest</a:t>
            </a:r>
            <a:endParaRPr lang="en-US" sz="1600" dirty="0">
              <a:solidFill>
                <a:schemeClr val="bg1">
                  <a:lumMod val="85000"/>
                </a:schemeClr>
              </a:solidFill>
              <a:latin typeface="Courier" pitchFamily="2" charset="0"/>
            </a:endParaRPr>
          </a:p>
          <a:p>
            <a:r>
              <a:rPr lang="en-US" sz="1600" dirty="0">
                <a:solidFill>
                  <a:schemeClr val="bg1">
                    <a:lumMod val="85000"/>
                  </a:schemeClr>
                </a:solidFill>
                <a:latin typeface="Courier" pitchFamily="2" charset="0"/>
              </a:rPr>
              <a:t>latest: Pulling from library/ubuntu</a:t>
            </a:r>
          </a:p>
          <a:p>
            <a:r>
              <a:rPr lang="en-US" sz="1600" dirty="0">
                <a:solidFill>
                  <a:schemeClr val="bg1">
                    <a:lumMod val="85000"/>
                  </a:schemeClr>
                </a:solidFill>
                <a:latin typeface="Courier" pitchFamily="2" charset="0"/>
              </a:rPr>
              <a:t>54ee1f796a1e: Already exists </a:t>
            </a:r>
          </a:p>
          <a:p>
            <a:r>
              <a:rPr lang="en-US" sz="1600" dirty="0">
                <a:solidFill>
                  <a:schemeClr val="bg1">
                    <a:lumMod val="85000"/>
                  </a:schemeClr>
                </a:solidFill>
                <a:latin typeface="Courier" pitchFamily="2" charset="0"/>
              </a:rPr>
              <a:t>f7bfea53ad12: Already exists </a:t>
            </a:r>
          </a:p>
          <a:p>
            <a:r>
              <a:rPr lang="en-US" sz="1600" dirty="0">
                <a:solidFill>
                  <a:schemeClr val="bg1">
                    <a:lumMod val="85000"/>
                  </a:schemeClr>
                </a:solidFill>
                <a:latin typeface="Courier" pitchFamily="2" charset="0"/>
              </a:rPr>
              <a:t>46d371e02073: Already exists </a:t>
            </a:r>
          </a:p>
          <a:p>
            <a:r>
              <a:rPr lang="en-US" sz="1600" dirty="0">
                <a:solidFill>
                  <a:schemeClr val="bg1">
                    <a:lumMod val="85000"/>
                  </a:schemeClr>
                </a:solidFill>
                <a:latin typeface="Courier" pitchFamily="2" charset="0"/>
              </a:rPr>
              <a:t>b66c17bbf772: Already exists </a:t>
            </a:r>
          </a:p>
          <a:p>
            <a:r>
              <a:rPr lang="en-US" sz="1600" dirty="0">
                <a:solidFill>
                  <a:schemeClr val="bg1">
                    <a:lumMod val="85000"/>
                  </a:schemeClr>
                </a:solidFill>
                <a:latin typeface="Courier" pitchFamily="2" charset="0"/>
              </a:rPr>
              <a:t>Digest: sha256:31dfb10d52ce76c5ca0aa19d10b3e6424b830729e32a89a7c6eee2cda2be67a5</a:t>
            </a:r>
          </a:p>
          <a:p>
            <a:r>
              <a:rPr lang="en-US" sz="1600" dirty="0">
                <a:solidFill>
                  <a:schemeClr val="bg1">
                    <a:lumMod val="85000"/>
                  </a:schemeClr>
                </a:solidFill>
                <a:latin typeface="Courier" pitchFamily="2" charset="0"/>
              </a:rPr>
              <a:t>Status: Downloaded newer image for </a:t>
            </a:r>
            <a:r>
              <a:rPr lang="en-US" sz="1600" dirty="0" err="1">
                <a:solidFill>
                  <a:schemeClr val="bg1">
                    <a:lumMod val="85000"/>
                  </a:schemeClr>
                </a:solidFill>
                <a:latin typeface="Courier" pitchFamily="2" charset="0"/>
              </a:rPr>
              <a:t>ubuntu:latest</a:t>
            </a:r>
            <a:endParaRPr lang="en-US" sz="1600" dirty="0">
              <a:solidFill>
                <a:schemeClr val="bg1">
                  <a:lumMod val="85000"/>
                </a:schemeClr>
              </a:solidFill>
              <a:latin typeface="Courier" pitchFamily="2" charset="0"/>
            </a:endParaRPr>
          </a:p>
          <a:p>
            <a:r>
              <a:rPr lang="en-US" sz="1600" dirty="0">
                <a:solidFill>
                  <a:schemeClr val="bg1">
                    <a:lumMod val="85000"/>
                  </a:schemeClr>
                </a:solidFill>
                <a:latin typeface="Courier" pitchFamily="2" charset="0"/>
              </a:rPr>
              <a:t> ---&gt; 4e2eef94cd6b</a:t>
            </a:r>
          </a:p>
          <a:p>
            <a:r>
              <a:rPr lang="en-US" sz="1600" dirty="0">
                <a:solidFill>
                  <a:schemeClr val="bg1">
                    <a:lumMod val="85000"/>
                  </a:schemeClr>
                </a:solidFill>
                <a:latin typeface="Courier" pitchFamily="2" charset="0"/>
              </a:rPr>
              <a:t>Step 2/4 : RUN apt-get update</a:t>
            </a:r>
          </a:p>
          <a:p>
            <a:r>
              <a:rPr lang="en-US" sz="1600" dirty="0">
                <a:solidFill>
                  <a:schemeClr val="bg1">
                    <a:lumMod val="85000"/>
                  </a:schemeClr>
                </a:solidFill>
                <a:latin typeface="Courier" pitchFamily="2" charset="0"/>
              </a:rPr>
              <a:t> ---&gt; Running in e3e1a87e8d6e</a:t>
            </a:r>
          </a:p>
          <a:p>
            <a:r>
              <a:rPr lang="en-US" sz="1600" dirty="0">
                <a:solidFill>
                  <a:schemeClr val="bg1">
                    <a:lumMod val="85000"/>
                  </a:schemeClr>
                </a:solidFill>
                <a:latin typeface="Courier" pitchFamily="2" charset="0"/>
              </a:rPr>
              <a:t>Get:1 http://</a:t>
            </a:r>
            <a:r>
              <a:rPr lang="en-US" sz="1600" dirty="0" err="1">
                <a:solidFill>
                  <a:schemeClr val="bg1">
                    <a:lumMod val="85000"/>
                  </a:schemeClr>
                </a:solidFill>
                <a:latin typeface="Courier" pitchFamily="2" charset="0"/>
              </a:rPr>
              <a:t>archive.ubuntu.com</a:t>
            </a:r>
            <a:r>
              <a:rPr lang="en-US" sz="1600" dirty="0">
                <a:solidFill>
                  <a:schemeClr val="bg1">
                    <a:lumMod val="85000"/>
                  </a:schemeClr>
                </a:solidFill>
                <a:latin typeface="Courier" pitchFamily="2" charset="0"/>
              </a:rPr>
              <a:t>/ubuntu focal </a:t>
            </a:r>
            <a:r>
              <a:rPr lang="en-US" sz="1600" dirty="0" err="1">
                <a:solidFill>
                  <a:schemeClr val="bg1">
                    <a:lumMod val="85000"/>
                  </a:schemeClr>
                </a:solidFill>
                <a:latin typeface="Courier" pitchFamily="2" charset="0"/>
              </a:rPr>
              <a:t>InRelease</a:t>
            </a:r>
            <a:r>
              <a:rPr lang="en-US" sz="1600" dirty="0">
                <a:solidFill>
                  <a:schemeClr val="bg1">
                    <a:lumMod val="85000"/>
                  </a:schemeClr>
                </a:solidFill>
                <a:latin typeface="Courier" pitchFamily="2" charset="0"/>
              </a:rPr>
              <a:t> [265 kB]</a:t>
            </a:r>
          </a:p>
          <a:p>
            <a:r>
              <a:rPr lang="en-US" sz="1600" dirty="0">
                <a:solidFill>
                  <a:schemeClr val="bg1">
                    <a:lumMod val="85000"/>
                  </a:schemeClr>
                </a:solidFill>
                <a:latin typeface="Courier" pitchFamily="2" charset="0"/>
              </a:rPr>
              <a:t>Get:2 http://</a:t>
            </a:r>
            <a:r>
              <a:rPr lang="en-US" sz="1600" dirty="0" err="1">
                <a:solidFill>
                  <a:schemeClr val="bg1">
                    <a:lumMod val="85000"/>
                  </a:schemeClr>
                </a:solidFill>
                <a:latin typeface="Courier" pitchFamily="2" charset="0"/>
              </a:rPr>
              <a:t>security.ubuntu.com</a:t>
            </a:r>
            <a:r>
              <a:rPr lang="en-US" sz="1600" dirty="0">
                <a:solidFill>
                  <a:schemeClr val="bg1">
                    <a:lumMod val="85000"/>
                  </a:schemeClr>
                </a:solidFill>
                <a:latin typeface="Courier" pitchFamily="2" charset="0"/>
              </a:rPr>
              <a:t>/ubuntu focal-security </a:t>
            </a:r>
            <a:r>
              <a:rPr lang="en-US" sz="1600" dirty="0" err="1">
                <a:solidFill>
                  <a:schemeClr val="bg1">
                    <a:lumMod val="85000"/>
                  </a:schemeClr>
                </a:solidFill>
                <a:latin typeface="Courier" pitchFamily="2" charset="0"/>
              </a:rPr>
              <a:t>InRelease</a:t>
            </a:r>
            <a:r>
              <a:rPr lang="en-US" sz="1600" dirty="0">
                <a:solidFill>
                  <a:schemeClr val="bg1">
                    <a:lumMod val="85000"/>
                  </a:schemeClr>
                </a:solidFill>
                <a:latin typeface="Courier" pitchFamily="2" charset="0"/>
              </a:rPr>
              <a:t> [107 kB]</a:t>
            </a:r>
          </a:p>
          <a:p>
            <a:r>
              <a:rPr lang="en-US" sz="1600" dirty="0">
                <a:solidFill>
                  <a:schemeClr val="bg1">
                    <a:lumMod val="85000"/>
                  </a:schemeClr>
                </a:solidFill>
                <a:latin typeface="Courier" pitchFamily="2" charset="0"/>
              </a:rPr>
              <a:t>Get:3 http://</a:t>
            </a:r>
            <a:r>
              <a:rPr lang="en-US" sz="1600" dirty="0" err="1">
                <a:solidFill>
                  <a:schemeClr val="bg1">
                    <a:lumMod val="85000"/>
                  </a:schemeClr>
                </a:solidFill>
                <a:latin typeface="Courier" pitchFamily="2" charset="0"/>
              </a:rPr>
              <a:t>security.ubuntu.com</a:t>
            </a:r>
            <a:r>
              <a:rPr lang="en-US" sz="1600" dirty="0">
                <a:solidFill>
                  <a:schemeClr val="bg1">
                    <a:lumMod val="85000"/>
                  </a:schemeClr>
                </a:solidFill>
                <a:latin typeface="Courier" pitchFamily="2" charset="0"/>
              </a:rPr>
              <a:t>/ubuntu focal-security/universe amd64 Packages [67.5 kB]</a:t>
            </a:r>
          </a:p>
          <a:p>
            <a:r>
              <a:rPr lang="en-US" sz="1600" dirty="0">
                <a:solidFill>
                  <a:schemeClr val="bg1">
                    <a:lumMod val="85000"/>
                  </a:schemeClr>
                </a:solidFill>
                <a:latin typeface="Courier" pitchFamily="2" charset="0"/>
              </a:rPr>
              <a:t>Get:4 http://</a:t>
            </a:r>
            <a:r>
              <a:rPr lang="en-US" sz="1600" dirty="0" err="1">
                <a:solidFill>
                  <a:schemeClr val="bg1">
                    <a:lumMod val="85000"/>
                  </a:schemeClr>
                </a:solidFill>
                <a:latin typeface="Courier" pitchFamily="2" charset="0"/>
              </a:rPr>
              <a:t>archive.ubuntu.com</a:t>
            </a:r>
            <a:r>
              <a:rPr lang="en-US" sz="1600" dirty="0">
                <a:solidFill>
                  <a:schemeClr val="bg1">
                    <a:lumMod val="85000"/>
                  </a:schemeClr>
                </a:solidFill>
                <a:latin typeface="Courier" pitchFamily="2" charset="0"/>
              </a:rPr>
              <a:t>/ubuntu focal-updates </a:t>
            </a:r>
            <a:r>
              <a:rPr lang="en-US" sz="1600" dirty="0" err="1">
                <a:solidFill>
                  <a:schemeClr val="bg1">
                    <a:lumMod val="85000"/>
                  </a:schemeClr>
                </a:solidFill>
                <a:latin typeface="Courier" pitchFamily="2" charset="0"/>
              </a:rPr>
              <a:t>InRelease</a:t>
            </a:r>
            <a:r>
              <a:rPr lang="en-US" sz="1600" dirty="0">
                <a:solidFill>
                  <a:schemeClr val="bg1">
                    <a:lumMod val="85000"/>
                  </a:schemeClr>
                </a:solidFill>
                <a:latin typeface="Courier" pitchFamily="2" charset="0"/>
              </a:rPr>
              <a:t> [111 kB]</a:t>
            </a:r>
          </a:p>
          <a:p>
            <a:r>
              <a:rPr lang="en-US" sz="1600" dirty="0">
                <a:solidFill>
                  <a:schemeClr val="bg1">
                    <a:lumMod val="85000"/>
                  </a:schemeClr>
                </a:solidFill>
                <a:latin typeface="Courier" pitchFamily="2" charset="0"/>
              </a:rPr>
              <a:t>Get:5 http://</a:t>
            </a:r>
            <a:r>
              <a:rPr lang="en-US" sz="1600" dirty="0" err="1">
                <a:solidFill>
                  <a:schemeClr val="bg1">
                    <a:lumMod val="85000"/>
                  </a:schemeClr>
                </a:solidFill>
                <a:latin typeface="Courier" pitchFamily="2" charset="0"/>
              </a:rPr>
              <a:t>archive.ubuntu.com</a:t>
            </a:r>
            <a:r>
              <a:rPr lang="en-US" sz="1600" dirty="0">
                <a:solidFill>
                  <a:schemeClr val="bg1">
                    <a:lumMod val="85000"/>
                  </a:schemeClr>
                </a:solidFill>
                <a:latin typeface="Courier" pitchFamily="2" charset="0"/>
              </a:rPr>
              <a:t>/ubuntu focal-backports </a:t>
            </a:r>
            <a:r>
              <a:rPr lang="en-US" sz="1600" dirty="0" err="1">
                <a:solidFill>
                  <a:schemeClr val="bg1">
                    <a:lumMod val="85000"/>
                  </a:schemeClr>
                </a:solidFill>
                <a:latin typeface="Courier" pitchFamily="2" charset="0"/>
              </a:rPr>
              <a:t>InRelease</a:t>
            </a:r>
            <a:r>
              <a:rPr lang="en-US" sz="1600" dirty="0">
                <a:solidFill>
                  <a:schemeClr val="bg1">
                    <a:lumMod val="85000"/>
                  </a:schemeClr>
                </a:solidFill>
                <a:latin typeface="Courier" pitchFamily="2" charset="0"/>
              </a:rPr>
              <a:t> [98.3 kB]</a:t>
            </a:r>
          </a:p>
          <a:p>
            <a:r>
              <a:rPr lang="en-US" sz="1600" dirty="0">
                <a:solidFill>
                  <a:schemeClr val="bg1">
                    <a:lumMod val="85000"/>
                  </a:schemeClr>
                </a:solidFill>
                <a:latin typeface="Courier" pitchFamily="2" charset="0"/>
              </a:rPr>
              <a:t>Get:6 http://</a:t>
            </a:r>
            <a:r>
              <a:rPr lang="en-US" sz="1600" dirty="0" err="1">
                <a:solidFill>
                  <a:schemeClr val="bg1">
                    <a:lumMod val="85000"/>
                  </a:schemeClr>
                </a:solidFill>
                <a:latin typeface="Courier" pitchFamily="2" charset="0"/>
              </a:rPr>
              <a:t>security.ubuntu.com</a:t>
            </a:r>
            <a:r>
              <a:rPr lang="en-US" sz="1600" dirty="0">
                <a:solidFill>
                  <a:schemeClr val="bg1">
                    <a:lumMod val="85000"/>
                  </a:schemeClr>
                </a:solidFill>
                <a:latin typeface="Courier" pitchFamily="2" charset="0"/>
              </a:rPr>
              <a:t>/ubuntu focal-security/main amd64 Packages [231 kB]</a:t>
            </a:r>
          </a:p>
          <a:p>
            <a:r>
              <a:rPr lang="en-US" sz="1600" dirty="0">
                <a:solidFill>
                  <a:schemeClr val="bg1">
                    <a:lumMod val="85000"/>
                  </a:schemeClr>
                </a:solidFill>
                <a:latin typeface="Courier" pitchFamily="2" charset="0"/>
              </a:rPr>
              <a:t>Get:7 http://</a:t>
            </a:r>
            <a:r>
              <a:rPr lang="en-US" sz="1600" dirty="0" err="1">
                <a:solidFill>
                  <a:schemeClr val="bg1">
                    <a:lumMod val="85000"/>
                  </a:schemeClr>
                </a:solidFill>
                <a:latin typeface="Courier" pitchFamily="2" charset="0"/>
              </a:rPr>
              <a:t>archive.ubuntu.com</a:t>
            </a:r>
            <a:r>
              <a:rPr lang="en-US" sz="1600" dirty="0">
                <a:solidFill>
                  <a:schemeClr val="bg1">
                    <a:lumMod val="85000"/>
                  </a:schemeClr>
                </a:solidFill>
                <a:latin typeface="Courier" pitchFamily="2" charset="0"/>
              </a:rPr>
              <a:t>/ubuntu focal/restricted amd64 Packages [33.4 kB]</a:t>
            </a:r>
          </a:p>
          <a:p>
            <a:r>
              <a:rPr lang="en-US" sz="1600" dirty="0">
                <a:solidFill>
                  <a:schemeClr val="bg1">
                    <a:lumMod val="85000"/>
                  </a:schemeClr>
                </a:solidFill>
                <a:latin typeface="Courier" pitchFamily="2" charset="0"/>
              </a:rPr>
              <a:t>Get:8 http://</a:t>
            </a:r>
            <a:r>
              <a:rPr lang="en-US" sz="1600" dirty="0" err="1">
                <a:solidFill>
                  <a:schemeClr val="bg1">
                    <a:lumMod val="85000"/>
                  </a:schemeClr>
                </a:solidFill>
                <a:latin typeface="Courier" pitchFamily="2" charset="0"/>
              </a:rPr>
              <a:t>archive.ubuntu.com</a:t>
            </a:r>
            <a:r>
              <a:rPr lang="en-US" sz="1600" dirty="0">
                <a:solidFill>
                  <a:schemeClr val="bg1">
                    <a:lumMod val="85000"/>
                  </a:schemeClr>
                </a:solidFill>
                <a:latin typeface="Courier" pitchFamily="2" charset="0"/>
              </a:rPr>
              <a:t>/ubuntu focal/main amd64 Packages [1275 kB]</a:t>
            </a:r>
          </a:p>
          <a:p>
            <a:r>
              <a:rPr lang="en-US" sz="1600" dirty="0">
                <a:solidFill>
                  <a:schemeClr val="bg1">
                    <a:lumMod val="85000"/>
                  </a:schemeClr>
                </a:solidFill>
                <a:latin typeface="Courier" pitchFamily="2" charset="0"/>
              </a:rPr>
              <a:t>Get:9 http://</a:t>
            </a:r>
            <a:r>
              <a:rPr lang="en-US" sz="1600" dirty="0" err="1">
                <a:solidFill>
                  <a:schemeClr val="bg1">
                    <a:lumMod val="85000"/>
                  </a:schemeClr>
                </a:solidFill>
                <a:latin typeface="Courier" pitchFamily="2" charset="0"/>
              </a:rPr>
              <a:t>security.ubuntu.com</a:t>
            </a:r>
            <a:r>
              <a:rPr lang="en-US" sz="1600" dirty="0">
                <a:solidFill>
                  <a:schemeClr val="bg1">
                    <a:lumMod val="85000"/>
                  </a:schemeClr>
                </a:solidFill>
                <a:latin typeface="Courier" pitchFamily="2" charset="0"/>
              </a:rPr>
              <a:t>/ubuntu focal-security/multiverse amd64 Packages [1078 B]</a:t>
            </a:r>
          </a:p>
          <a:p>
            <a:r>
              <a:rPr lang="en-US" sz="1600" dirty="0">
                <a:solidFill>
                  <a:schemeClr val="bg1">
                    <a:lumMod val="85000"/>
                  </a:schemeClr>
                </a:solidFill>
                <a:latin typeface="Courier" pitchFamily="2" charset="0"/>
              </a:rPr>
              <a:t>…</a:t>
            </a:r>
          </a:p>
        </p:txBody>
      </p:sp>
      <p:sp>
        <p:nvSpPr>
          <p:cNvPr id="4" name="Left Arrow 3">
            <a:extLst>
              <a:ext uri="{FF2B5EF4-FFF2-40B4-BE49-F238E27FC236}">
                <a16:creationId xmlns:a16="http://schemas.microsoft.com/office/drawing/2014/main" id="{A7A51FC9-6854-A54D-8755-F9C6EB841E70}"/>
              </a:ext>
            </a:extLst>
          </p:cNvPr>
          <p:cNvSpPr/>
          <p:nvPr/>
        </p:nvSpPr>
        <p:spPr>
          <a:xfrm>
            <a:off x="5710990" y="890337"/>
            <a:ext cx="1572126"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64EBF7B-2B5D-634F-AA0D-8D26B82A2F44}"/>
              </a:ext>
            </a:extLst>
          </p:cNvPr>
          <p:cNvSpPr txBox="1"/>
          <p:nvPr/>
        </p:nvSpPr>
        <p:spPr>
          <a:xfrm>
            <a:off x="7343127" y="825805"/>
            <a:ext cx="2021451" cy="369332"/>
          </a:xfrm>
          <a:prstGeom prst="rect">
            <a:avLst/>
          </a:prstGeom>
          <a:noFill/>
        </p:spPr>
        <p:txBody>
          <a:bodyPr wrap="none" rtlCol="0">
            <a:spAutoFit/>
          </a:bodyPr>
          <a:lstStyle/>
          <a:p>
            <a:r>
              <a:rPr lang="en-US" dirty="0">
                <a:solidFill>
                  <a:schemeClr val="tx2">
                    <a:lumMod val="40000"/>
                    <a:lumOff val="60000"/>
                  </a:schemeClr>
                </a:solidFill>
              </a:rPr>
              <a:t>Step1: Instruction 1</a:t>
            </a:r>
          </a:p>
        </p:txBody>
      </p:sp>
      <p:sp>
        <p:nvSpPr>
          <p:cNvPr id="6" name="Left Arrow 5">
            <a:extLst>
              <a:ext uri="{FF2B5EF4-FFF2-40B4-BE49-F238E27FC236}">
                <a16:creationId xmlns:a16="http://schemas.microsoft.com/office/drawing/2014/main" id="{37DBBD39-80E8-E340-A3FF-4E9F2C28EF0C}"/>
              </a:ext>
            </a:extLst>
          </p:cNvPr>
          <p:cNvSpPr/>
          <p:nvPr/>
        </p:nvSpPr>
        <p:spPr>
          <a:xfrm>
            <a:off x="5309937" y="3031958"/>
            <a:ext cx="1572126"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F4F2D80-8273-E64F-8E07-02EAD19C6408}"/>
              </a:ext>
            </a:extLst>
          </p:cNvPr>
          <p:cNvSpPr txBox="1"/>
          <p:nvPr/>
        </p:nvSpPr>
        <p:spPr>
          <a:xfrm>
            <a:off x="6942074" y="2967426"/>
            <a:ext cx="2021451" cy="369332"/>
          </a:xfrm>
          <a:prstGeom prst="rect">
            <a:avLst/>
          </a:prstGeom>
          <a:noFill/>
        </p:spPr>
        <p:txBody>
          <a:bodyPr wrap="none" rtlCol="0">
            <a:spAutoFit/>
          </a:bodyPr>
          <a:lstStyle/>
          <a:p>
            <a:r>
              <a:rPr lang="en-US" dirty="0">
                <a:solidFill>
                  <a:schemeClr val="tx2">
                    <a:lumMod val="40000"/>
                    <a:lumOff val="60000"/>
                  </a:schemeClr>
                </a:solidFill>
              </a:rPr>
              <a:t>Step2: Instruction 2</a:t>
            </a:r>
          </a:p>
        </p:txBody>
      </p:sp>
    </p:spTree>
    <p:extLst>
      <p:ext uri="{BB962C8B-B14F-4D97-AF65-F5344CB8AC3E}">
        <p14:creationId xmlns:p14="http://schemas.microsoft.com/office/powerpoint/2010/main" val="3534905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E463FF-8933-8340-B94F-B148DA562EFB}"/>
              </a:ext>
            </a:extLst>
          </p:cNvPr>
          <p:cNvSpPr/>
          <p:nvPr/>
        </p:nvSpPr>
        <p:spPr>
          <a:xfrm>
            <a:off x="1082841" y="120316"/>
            <a:ext cx="10732169" cy="3293209"/>
          </a:xfrm>
          <a:prstGeom prst="rect">
            <a:avLst/>
          </a:prstGeom>
          <a:solidFill>
            <a:schemeClr val="tx1">
              <a:lumMod val="75000"/>
              <a:lumOff val="25000"/>
            </a:schemeClr>
          </a:solidFill>
        </p:spPr>
        <p:txBody>
          <a:bodyPr wrap="square">
            <a:spAutoFit/>
          </a:bodyPr>
          <a:lstStyle/>
          <a:p>
            <a:r>
              <a:rPr lang="en-US" sz="1600" dirty="0">
                <a:solidFill>
                  <a:srgbClr val="FFFF00"/>
                </a:solidFill>
                <a:latin typeface="Courier" pitchFamily="2" charset="0"/>
              </a:rPr>
              <a:t>&gt;docker build -t </a:t>
            </a:r>
            <a:r>
              <a:rPr lang="en-US" sz="1600" dirty="0" err="1">
                <a:solidFill>
                  <a:srgbClr val="FFFF00"/>
                </a:solidFill>
                <a:latin typeface="Courier" pitchFamily="2" charset="0"/>
              </a:rPr>
              <a:t>hello_world_cmd</a:t>
            </a:r>
            <a:r>
              <a:rPr lang="en-US" sz="1600" dirty="0">
                <a:solidFill>
                  <a:srgbClr val="FFFF00"/>
                </a:solidFill>
                <a:latin typeface="Courier" pitchFamily="2" charset="0"/>
              </a:rPr>
              <a:t> -f </a:t>
            </a:r>
            <a:r>
              <a:rPr lang="en-US" sz="1600" dirty="0" err="1">
                <a:solidFill>
                  <a:srgbClr val="FFFF00"/>
                </a:solidFill>
                <a:latin typeface="Courier" pitchFamily="2" charset="0"/>
              </a:rPr>
              <a:t>Dockerfile_cmd</a:t>
            </a:r>
            <a:r>
              <a:rPr lang="en-US" sz="1600" dirty="0">
                <a:solidFill>
                  <a:srgbClr val="FFFF00"/>
                </a:solidFill>
                <a:latin typeface="Courier" pitchFamily="2" charset="0"/>
              </a:rPr>
              <a:t> .  </a:t>
            </a:r>
          </a:p>
          <a:p>
            <a:endParaRPr lang="en-US" sz="1600" dirty="0">
              <a:solidFill>
                <a:schemeClr val="bg1">
                  <a:lumMod val="85000"/>
                </a:schemeClr>
              </a:solidFill>
              <a:latin typeface="Courier" pitchFamily="2" charset="0"/>
            </a:endParaRPr>
          </a:p>
          <a:p>
            <a:r>
              <a:rPr lang="en-US" sz="1600" dirty="0">
                <a:solidFill>
                  <a:schemeClr val="bg1">
                    <a:lumMod val="85000"/>
                  </a:schemeClr>
                </a:solidFill>
                <a:latin typeface="Courier" pitchFamily="2" charset="0"/>
              </a:rPr>
              <a:t>….</a:t>
            </a:r>
          </a:p>
          <a:p>
            <a:r>
              <a:rPr lang="en-US" sz="1600" dirty="0">
                <a:solidFill>
                  <a:schemeClr val="bg1">
                    <a:lumMod val="85000"/>
                  </a:schemeClr>
                </a:solidFill>
                <a:latin typeface="Courier" pitchFamily="2" charset="0"/>
              </a:rPr>
              <a:t>Step 3/4 : ENTRYPOINT ["/bin/echo", "Hello"]</a:t>
            </a:r>
          </a:p>
          <a:p>
            <a:r>
              <a:rPr lang="en-US" sz="1600" dirty="0">
                <a:solidFill>
                  <a:schemeClr val="bg1">
                    <a:lumMod val="85000"/>
                  </a:schemeClr>
                </a:solidFill>
                <a:latin typeface="Courier" pitchFamily="2" charset="0"/>
              </a:rPr>
              <a:t> ---&gt; Running in 52c7a98397ad</a:t>
            </a:r>
          </a:p>
          <a:p>
            <a:r>
              <a:rPr lang="en-US" sz="1600" dirty="0">
                <a:solidFill>
                  <a:schemeClr val="bg1">
                    <a:lumMod val="85000"/>
                  </a:schemeClr>
                </a:solidFill>
                <a:latin typeface="Courier" pitchFamily="2" charset="0"/>
              </a:rPr>
              <a:t>Removing intermediate container 52c7a98397ad</a:t>
            </a:r>
          </a:p>
          <a:p>
            <a:r>
              <a:rPr lang="en-US" sz="1600" dirty="0">
                <a:solidFill>
                  <a:schemeClr val="bg1">
                    <a:lumMod val="85000"/>
                  </a:schemeClr>
                </a:solidFill>
                <a:latin typeface="Courier" pitchFamily="2" charset="0"/>
              </a:rPr>
              <a:t> ---&gt; 7e4f8b0774de</a:t>
            </a:r>
          </a:p>
          <a:p>
            <a:r>
              <a:rPr lang="en-US" sz="1600" dirty="0">
                <a:solidFill>
                  <a:schemeClr val="bg1">
                    <a:lumMod val="85000"/>
                  </a:schemeClr>
                </a:solidFill>
                <a:latin typeface="Courier" pitchFamily="2" charset="0"/>
              </a:rPr>
              <a:t>Step 4/4 : CMD ["world"]</a:t>
            </a:r>
          </a:p>
          <a:p>
            <a:r>
              <a:rPr lang="en-US" sz="1600" dirty="0">
                <a:solidFill>
                  <a:schemeClr val="bg1">
                    <a:lumMod val="85000"/>
                  </a:schemeClr>
                </a:solidFill>
                <a:latin typeface="Courier" pitchFamily="2" charset="0"/>
              </a:rPr>
              <a:t> ---&gt; Running in 353adb968c2b</a:t>
            </a:r>
          </a:p>
          <a:p>
            <a:r>
              <a:rPr lang="en-US" sz="1600" dirty="0">
                <a:solidFill>
                  <a:schemeClr val="bg1">
                    <a:lumMod val="85000"/>
                  </a:schemeClr>
                </a:solidFill>
                <a:latin typeface="Courier" pitchFamily="2" charset="0"/>
              </a:rPr>
              <a:t>Removing intermediate container 353adb968c2b</a:t>
            </a:r>
          </a:p>
          <a:p>
            <a:r>
              <a:rPr lang="en-US" sz="1600" dirty="0">
                <a:solidFill>
                  <a:schemeClr val="bg1">
                    <a:lumMod val="85000"/>
                  </a:schemeClr>
                </a:solidFill>
                <a:latin typeface="Courier" pitchFamily="2" charset="0"/>
              </a:rPr>
              <a:t> ---&gt; a89172ee2876</a:t>
            </a:r>
          </a:p>
          <a:p>
            <a:r>
              <a:rPr lang="en-US" sz="1600" dirty="0">
                <a:solidFill>
                  <a:schemeClr val="bg1">
                    <a:lumMod val="85000"/>
                  </a:schemeClr>
                </a:solidFill>
                <a:latin typeface="Courier" pitchFamily="2" charset="0"/>
              </a:rPr>
              <a:t>Successfully built a89172ee2876</a:t>
            </a:r>
          </a:p>
          <a:p>
            <a:r>
              <a:rPr lang="en-US" sz="1600" dirty="0">
                <a:solidFill>
                  <a:schemeClr val="bg1">
                    <a:lumMod val="85000"/>
                  </a:schemeClr>
                </a:solidFill>
                <a:latin typeface="Courier" pitchFamily="2" charset="0"/>
              </a:rPr>
              <a:t>Successfully tagged </a:t>
            </a:r>
            <a:r>
              <a:rPr lang="en-US" sz="1600" dirty="0" err="1">
                <a:solidFill>
                  <a:schemeClr val="bg1">
                    <a:lumMod val="85000"/>
                  </a:schemeClr>
                </a:solidFill>
                <a:latin typeface="Courier" pitchFamily="2" charset="0"/>
              </a:rPr>
              <a:t>hello_world_cmd:latest</a:t>
            </a:r>
            <a:endParaRPr lang="en-US" sz="1600" dirty="0">
              <a:solidFill>
                <a:schemeClr val="bg1">
                  <a:lumMod val="85000"/>
                </a:schemeClr>
              </a:solidFill>
              <a:effectLst/>
              <a:latin typeface="Courier" pitchFamily="2" charset="0"/>
            </a:endParaRPr>
          </a:p>
        </p:txBody>
      </p:sp>
      <p:grpSp>
        <p:nvGrpSpPr>
          <p:cNvPr id="2" name="Group 1">
            <a:extLst>
              <a:ext uri="{FF2B5EF4-FFF2-40B4-BE49-F238E27FC236}">
                <a16:creationId xmlns:a16="http://schemas.microsoft.com/office/drawing/2014/main" id="{56EE68EF-8A10-9D4F-BDE7-D7E792C3C8E5}"/>
              </a:ext>
            </a:extLst>
          </p:cNvPr>
          <p:cNvGrpSpPr/>
          <p:nvPr/>
        </p:nvGrpSpPr>
        <p:grpSpPr>
          <a:xfrm>
            <a:off x="6942074" y="817784"/>
            <a:ext cx="3653588" cy="369332"/>
            <a:chOff x="5710990" y="825805"/>
            <a:chExt cx="3653588" cy="369332"/>
          </a:xfrm>
        </p:grpSpPr>
        <p:sp>
          <p:nvSpPr>
            <p:cNvPr id="4" name="Left Arrow 3">
              <a:extLst>
                <a:ext uri="{FF2B5EF4-FFF2-40B4-BE49-F238E27FC236}">
                  <a16:creationId xmlns:a16="http://schemas.microsoft.com/office/drawing/2014/main" id="{A7A51FC9-6854-A54D-8755-F9C6EB841E70}"/>
                </a:ext>
              </a:extLst>
            </p:cNvPr>
            <p:cNvSpPr/>
            <p:nvPr/>
          </p:nvSpPr>
          <p:spPr>
            <a:xfrm>
              <a:off x="5710990" y="890337"/>
              <a:ext cx="1572126"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64EBF7B-2B5D-634F-AA0D-8D26B82A2F44}"/>
                </a:ext>
              </a:extLst>
            </p:cNvPr>
            <p:cNvSpPr txBox="1"/>
            <p:nvPr/>
          </p:nvSpPr>
          <p:spPr>
            <a:xfrm>
              <a:off x="7343127" y="825805"/>
              <a:ext cx="2021451" cy="369332"/>
            </a:xfrm>
            <a:prstGeom prst="rect">
              <a:avLst/>
            </a:prstGeom>
            <a:noFill/>
          </p:spPr>
          <p:txBody>
            <a:bodyPr wrap="none" rtlCol="0">
              <a:spAutoFit/>
            </a:bodyPr>
            <a:lstStyle/>
            <a:p>
              <a:r>
                <a:rPr lang="en-US" dirty="0">
                  <a:solidFill>
                    <a:schemeClr val="tx2">
                      <a:lumMod val="40000"/>
                      <a:lumOff val="60000"/>
                    </a:schemeClr>
                  </a:solidFill>
                </a:rPr>
                <a:t>Step3: Instruction 3</a:t>
              </a:r>
            </a:p>
          </p:txBody>
        </p:sp>
      </p:grpSp>
      <p:grpSp>
        <p:nvGrpSpPr>
          <p:cNvPr id="8" name="Group 7">
            <a:extLst>
              <a:ext uri="{FF2B5EF4-FFF2-40B4-BE49-F238E27FC236}">
                <a16:creationId xmlns:a16="http://schemas.microsoft.com/office/drawing/2014/main" id="{9B48DF34-7686-6141-ACE3-5DFFE11755C0}"/>
              </a:ext>
            </a:extLst>
          </p:cNvPr>
          <p:cNvGrpSpPr/>
          <p:nvPr/>
        </p:nvGrpSpPr>
        <p:grpSpPr>
          <a:xfrm>
            <a:off x="6942074" y="1766920"/>
            <a:ext cx="3653588" cy="369332"/>
            <a:chOff x="5309937" y="2967426"/>
            <a:chExt cx="3653588" cy="369332"/>
          </a:xfrm>
        </p:grpSpPr>
        <p:sp>
          <p:nvSpPr>
            <p:cNvPr id="6" name="Left Arrow 5">
              <a:extLst>
                <a:ext uri="{FF2B5EF4-FFF2-40B4-BE49-F238E27FC236}">
                  <a16:creationId xmlns:a16="http://schemas.microsoft.com/office/drawing/2014/main" id="{37DBBD39-80E8-E340-A3FF-4E9F2C28EF0C}"/>
                </a:ext>
              </a:extLst>
            </p:cNvPr>
            <p:cNvSpPr/>
            <p:nvPr/>
          </p:nvSpPr>
          <p:spPr>
            <a:xfrm>
              <a:off x="5309937" y="3031958"/>
              <a:ext cx="1572126"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F4F2D80-8273-E64F-8E07-02EAD19C6408}"/>
                </a:ext>
              </a:extLst>
            </p:cNvPr>
            <p:cNvSpPr txBox="1"/>
            <p:nvPr/>
          </p:nvSpPr>
          <p:spPr>
            <a:xfrm>
              <a:off x="6942074" y="2967426"/>
              <a:ext cx="2021451" cy="369332"/>
            </a:xfrm>
            <a:prstGeom prst="rect">
              <a:avLst/>
            </a:prstGeom>
            <a:noFill/>
          </p:spPr>
          <p:txBody>
            <a:bodyPr wrap="none" rtlCol="0">
              <a:spAutoFit/>
            </a:bodyPr>
            <a:lstStyle/>
            <a:p>
              <a:r>
                <a:rPr lang="en-US" dirty="0">
                  <a:solidFill>
                    <a:schemeClr val="tx2">
                      <a:lumMod val="40000"/>
                      <a:lumOff val="60000"/>
                    </a:schemeClr>
                  </a:solidFill>
                </a:rPr>
                <a:t>Step4: Instruction 4</a:t>
              </a:r>
            </a:p>
          </p:txBody>
        </p:sp>
      </p:grpSp>
    </p:spTree>
    <p:extLst>
      <p:ext uri="{BB962C8B-B14F-4D97-AF65-F5344CB8AC3E}">
        <p14:creationId xmlns:p14="http://schemas.microsoft.com/office/powerpoint/2010/main" val="1502144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589D1A-717D-0345-B5B1-77A2694FA5B4}"/>
              </a:ext>
            </a:extLst>
          </p:cNvPr>
          <p:cNvSpPr/>
          <p:nvPr/>
        </p:nvSpPr>
        <p:spPr>
          <a:xfrm>
            <a:off x="818147" y="2190314"/>
            <a:ext cx="10732169" cy="2123658"/>
          </a:xfrm>
          <a:prstGeom prst="rect">
            <a:avLst/>
          </a:prstGeom>
          <a:solidFill>
            <a:schemeClr val="tx1">
              <a:lumMod val="75000"/>
              <a:lumOff val="25000"/>
            </a:schemeClr>
          </a:solidFill>
        </p:spPr>
        <p:txBody>
          <a:bodyPr wrap="square">
            <a:spAutoFit/>
          </a:bodyPr>
          <a:lstStyle/>
          <a:p>
            <a:r>
              <a:rPr lang="en-US" sz="1200" dirty="0">
                <a:solidFill>
                  <a:schemeClr val="bg1">
                    <a:lumMod val="85000"/>
                  </a:schemeClr>
                </a:solidFill>
                <a:latin typeface="Courier" pitchFamily="2" charset="0"/>
              </a:rPr>
              <a:t>&gt; </a:t>
            </a:r>
            <a:r>
              <a:rPr lang="en-US" sz="1200" dirty="0">
                <a:solidFill>
                  <a:srgbClr val="FFFF00"/>
                </a:solidFill>
                <a:latin typeface="Courier" pitchFamily="2" charset="0"/>
              </a:rPr>
              <a:t>docker image history </a:t>
            </a:r>
            <a:r>
              <a:rPr lang="en-US" sz="1200" dirty="0" err="1">
                <a:solidFill>
                  <a:srgbClr val="FFFF00"/>
                </a:solidFill>
                <a:latin typeface="Courier" pitchFamily="2" charset="0"/>
              </a:rPr>
              <a:t>hello_world_cmd</a:t>
            </a:r>
            <a:endParaRPr lang="en-US" sz="1200" dirty="0">
              <a:solidFill>
                <a:srgbClr val="FFFF00"/>
              </a:solidFill>
              <a:latin typeface="Courier" pitchFamily="2" charset="0"/>
            </a:endParaRPr>
          </a:p>
          <a:p>
            <a:r>
              <a:rPr lang="en-US" sz="1200" dirty="0">
                <a:solidFill>
                  <a:schemeClr val="bg1">
                    <a:lumMod val="85000"/>
                  </a:schemeClr>
                </a:solidFill>
                <a:latin typeface="Courier" pitchFamily="2" charset="0"/>
              </a:rPr>
              <a:t>IMAGE               CREATED             CREATED BY                                      SIZE                COMMENT</a:t>
            </a:r>
          </a:p>
          <a:p>
            <a:r>
              <a:rPr lang="en-US" sz="1200" dirty="0">
                <a:solidFill>
                  <a:schemeClr val="bg1">
                    <a:lumMod val="85000"/>
                  </a:schemeClr>
                </a:solidFill>
                <a:latin typeface="Courier" pitchFamily="2" charset="0"/>
              </a:rPr>
              <a:t>a89172ee2876        8 minutes ago       /bin/</a:t>
            </a:r>
            <a:r>
              <a:rPr lang="en-US" sz="1200" dirty="0" err="1">
                <a:solidFill>
                  <a:schemeClr val="bg1">
                    <a:lumMod val="85000"/>
                  </a:schemeClr>
                </a:solidFill>
                <a:latin typeface="Courier" pitchFamily="2" charset="0"/>
              </a:rPr>
              <a:t>sh</a:t>
            </a:r>
            <a:r>
              <a:rPr lang="en-US" sz="1200" dirty="0">
                <a:solidFill>
                  <a:schemeClr val="bg1">
                    <a:lumMod val="85000"/>
                  </a:schemeClr>
                </a:solidFill>
                <a:latin typeface="Courier" pitchFamily="2" charset="0"/>
              </a:rPr>
              <a:t> -c #(</a:t>
            </a:r>
            <a:r>
              <a:rPr lang="en-US" sz="1200" dirty="0" err="1">
                <a:solidFill>
                  <a:schemeClr val="bg1">
                    <a:lumMod val="85000"/>
                  </a:schemeClr>
                </a:solidFill>
                <a:latin typeface="Courier" pitchFamily="2" charset="0"/>
              </a:rPr>
              <a:t>nop</a:t>
            </a:r>
            <a:r>
              <a:rPr lang="en-US" sz="1200" dirty="0">
                <a:solidFill>
                  <a:schemeClr val="bg1">
                    <a:lumMod val="85000"/>
                  </a:schemeClr>
                </a:solidFill>
                <a:latin typeface="Courier" pitchFamily="2" charset="0"/>
              </a:rPr>
              <a:t>)  CMD ["world"]                0B                  </a:t>
            </a:r>
          </a:p>
          <a:p>
            <a:r>
              <a:rPr lang="en-US" sz="1200" dirty="0">
                <a:solidFill>
                  <a:schemeClr val="bg1">
                    <a:lumMod val="85000"/>
                  </a:schemeClr>
                </a:solidFill>
                <a:latin typeface="Courier" pitchFamily="2" charset="0"/>
              </a:rPr>
              <a:t>7e4f8b0774de        8 minutes ago       /bin/</a:t>
            </a:r>
            <a:r>
              <a:rPr lang="en-US" sz="1200" dirty="0" err="1">
                <a:solidFill>
                  <a:schemeClr val="bg1">
                    <a:lumMod val="85000"/>
                  </a:schemeClr>
                </a:solidFill>
                <a:latin typeface="Courier" pitchFamily="2" charset="0"/>
              </a:rPr>
              <a:t>sh</a:t>
            </a:r>
            <a:r>
              <a:rPr lang="en-US" sz="1200" dirty="0">
                <a:solidFill>
                  <a:schemeClr val="bg1">
                    <a:lumMod val="85000"/>
                  </a:schemeClr>
                </a:solidFill>
                <a:latin typeface="Courier" pitchFamily="2" charset="0"/>
              </a:rPr>
              <a:t> -c #(</a:t>
            </a:r>
            <a:r>
              <a:rPr lang="en-US" sz="1200" dirty="0" err="1">
                <a:solidFill>
                  <a:schemeClr val="bg1">
                    <a:lumMod val="85000"/>
                  </a:schemeClr>
                </a:solidFill>
                <a:latin typeface="Courier" pitchFamily="2" charset="0"/>
              </a:rPr>
              <a:t>nop</a:t>
            </a:r>
            <a:r>
              <a:rPr lang="en-US" sz="1200" dirty="0">
                <a:solidFill>
                  <a:schemeClr val="bg1">
                    <a:lumMod val="85000"/>
                  </a:schemeClr>
                </a:solidFill>
                <a:latin typeface="Courier" pitchFamily="2" charset="0"/>
              </a:rPr>
              <a:t>)  ENTRYPOINT ["/bin/echo" "…   0B                  </a:t>
            </a:r>
          </a:p>
          <a:p>
            <a:r>
              <a:rPr lang="en-US" sz="1200" dirty="0">
                <a:solidFill>
                  <a:schemeClr val="bg1">
                    <a:lumMod val="85000"/>
                  </a:schemeClr>
                </a:solidFill>
                <a:latin typeface="Courier" pitchFamily="2" charset="0"/>
              </a:rPr>
              <a:t>cfc0c414a914        8 minutes ago       /bin/</a:t>
            </a:r>
            <a:r>
              <a:rPr lang="en-US" sz="1200" dirty="0" err="1">
                <a:solidFill>
                  <a:schemeClr val="bg1">
                    <a:lumMod val="85000"/>
                  </a:schemeClr>
                </a:solidFill>
                <a:latin typeface="Courier" pitchFamily="2" charset="0"/>
              </a:rPr>
              <a:t>sh</a:t>
            </a:r>
            <a:r>
              <a:rPr lang="en-US" sz="1200" dirty="0">
                <a:solidFill>
                  <a:schemeClr val="bg1">
                    <a:lumMod val="85000"/>
                  </a:schemeClr>
                </a:solidFill>
                <a:latin typeface="Courier" pitchFamily="2" charset="0"/>
              </a:rPr>
              <a:t> -c apt-get update                       22.8MB              </a:t>
            </a:r>
          </a:p>
          <a:p>
            <a:r>
              <a:rPr lang="en-US" sz="1200" dirty="0">
                <a:solidFill>
                  <a:schemeClr val="bg1">
                    <a:lumMod val="85000"/>
                  </a:schemeClr>
                </a:solidFill>
                <a:latin typeface="Courier" pitchFamily="2" charset="0"/>
              </a:rPr>
              <a:t>4e2eef94cd6b        3 weeks ago         /bin/</a:t>
            </a:r>
            <a:r>
              <a:rPr lang="en-US" sz="1200" dirty="0" err="1">
                <a:solidFill>
                  <a:schemeClr val="bg1">
                    <a:lumMod val="85000"/>
                  </a:schemeClr>
                </a:solidFill>
                <a:latin typeface="Courier" pitchFamily="2" charset="0"/>
              </a:rPr>
              <a:t>sh</a:t>
            </a:r>
            <a:r>
              <a:rPr lang="en-US" sz="1200" dirty="0">
                <a:solidFill>
                  <a:schemeClr val="bg1">
                    <a:lumMod val="85000"/>
                  </a:schemeClr>
                </a:solidFill>
                <a:latin typeface="Courier" pitchFamily="2" charset="0"/>
              </a:rPr>
              <a:t> -c #(</a:t>
            </a:r>
            <a:r>
              <a:rPr lang="en-US" sz="1200" dirty="0" err="1">
                <a:solidFill>
                  <a:schemeClr val="bg1">
                    <a:lumMod val="85000"/>
                  </a:schemeClr>
                </a:solidFill>
                <a:latin typeface="Courier" pitchFamily="2" charset="0"/>
              </a:rPr>
              <a:t>nop</a:t>
            </a:r>
            <a:r>
              <a:rPr lang="en-US" sz="1200" dirty="0">
                <a:solidFill>
                  <a:schemeClr val="bg1">
                    <a:lumMod val="85000"/>
                  </a:schemeClr>
                </a:solidFill>
                <a:latin typeface="Courier" pitchFamily="2" charset="0"/>
              </a:rPr>
              <a:t>)  CMD ["/bin/bash"]            0B                  </a:t>
            </a:r>
          </a:p>
          <a:p>
            <a:r>
              <a:rPr lang="en-US" sz="1200" dirty="0">
                <a:solidFill>
                  <a:schemeClr val="bg1">
                    <a:lumMod val="85000"/>
                  </a:schemeClr>
                </a:solidFill>
                <a:latin typeface="Courier" pitchFamily="2" charset="0"/>
              </a:rPr>
              <a:t>&lt;missing&gt;           3 weeks ago         /bin/</a:t>
            </a:r>
            <a:r>
              <a:rPr lang="en-US" sz="1200" dirty="0" err="1">
                <a:solidFill>
                  <a:schemeClr val="bg1">
                    <a:lumMod val="85000"/>
                  </a:schemeClr>
                </a:solidFill>
                <a:latin typeface="Courier" pitchFamily="2" charset="0"/>
              </a:rPr>
              <a:t>sh</a:t>
            </a:r>
            <a:r>
              <a:rPr lang="en-US" sz="1200" dirty="0">
                <a:solidFill>
                  <a:schemeClr val="bg1">
                    <a:lumMod val="85000"/>
                  </a:schemeClr>
                </a:solidFill>
                <a:latin typeface="Courier" pitchFamily="2" charset="0"/>
              </a:rPr>
              <a:t> -c </a:t>
            </a:r>
            <a:r>
              <a:rPr lang="en-US" sz="1200" dirty="0" err="1">
                <a:solidFill>
                  <a:schemeClr val="bg1">
                    <a:lumMod val="85000"/>
                  </a:schemeClr>
                </a:solidFill>
                <a:latin typeface="Courier" pitchFamily="2" charset="0"/>
              </a:rPr>
              <a:t>mkdir</a:t>
            </a:r>
            <a:r>
              <a:rPr lang="en-US" sz="1200" dirty="0">
                <a:solidFill>
                  <a:schemeClr val="bg1">
                    <a:lumMod val="85000"/>
                  </a:schemeClr>
                </a:solidFill>
                <a:latin typeface="Courier" pitchFamily="2" charset="0"/>
              </a:rPr>
              <a:t> -p /run/</a:t>
            </a:r>
            <a:r>
              <a:rPr lang="en-US" sz="1200" dirty="0" err="1">
                <a:solidFill>
                  <a:schemeClr val="bg1">
                    <a:lumMod val="85000"/>
                  </a:schemeClr>
                </a:solidFill>
                <a:latin typeface="Courier" pitchFamily="2" charset="0"/>
              </a:rPr>
              <a:t>systemd</a:t>
            </a:r>
            <a:r>
              <a:rPr lang="en-US" sz="1200" dirty="0">
                <a:solidFill>
                  <a:schemeClr val="bg1">
                    <a:lumMod val="85000"/>
                  </a:schemeClr>
                </a:solidFill>
                <a:latin typeface="Courier" pitchFamily="2" charset="0"/>
              </a:rPr>
              <a:t> &amp;&amp; echo 'do…   7B                  </a:t>
            </a:r>
          </a:p>
          <a:p>
            <a:r>
              <a:rPr lang="en-US" sz="1200" dirty="0">
                <a:solidFill>
                  <a:schemeClr val="bg1">
                    <a:lumMod val="85000"/>
                  </a:schemeClr>
                </a:solidFill>
                <a:latin typeface="Courier" pitchFamily="2" charset="0"/>
              </a:rPr>
              <a:t>&lt;missing&gt;           3 weeks ago         /bin/</a:t>
            </a:r>
            <a:r>
              <a:rPr lang="en-US" sz="1200" dirty="0" err="1">
                <a:solidFill>
                  <a:schemeClr val="bg1">
                    <a:lumMod val="85000"/>
                  </a:schemeClr>
                </a:solidFill>
                <a:latin typeface="Courier" pitchFamily="2" charset="0"/>
              </a:rPr>
              <a:t>sh</a:t>
            </a:r>
            <a:r>
              <a:rPr lang="en-US" sz="1200" dirty="0">
                <a:solidFill>
                  <a:schemeClr val="bg1">
                    <a:lumMod val="85000"/>
                  </a:schemeClr>
                </a:solidFill>
                <a:latin typeface="Courier" pitchFamily="2" charset="0"/>
              </a:rPr>
              <a:t> -c set -</a:t>
            </a:r>
            <a:r>
              <a:rPr lang="en-US" sz="1200" dirty="0" err="1">
                <a:solidFill>
                  <a:schemeClr val="bg1">
                    <a:lumMod val="85000"/>
                  </a:schemeClr>
                </a:solidFill>
                <a:latin typeface="Courier" pitchFamily="2" charset="0"/>
              </a:rPr>
              <a:t>xe</a:t>
            </a:r>
            <a:r>
              <a:rPr lang="en-US" sz="1200" dirty="0">
                <a:solidFill>
                  <a:schemeClr val="bg1">
                    <a:lumMod val="85000"/>
                  </a:schemeClr>
                </a:solidFill>
                <a:latin typeface="Courier" pitchFamily="2" charset="0"/>
              </a:rPr>
              <a:t>   &amp;&amp; echo '#!/bin/</a:t>
            </a:r>
            <a:r>
              <a:rPr lang="en-US" sz="1200" dirty="0" err="1">
                <a:solidFill>
                  <a:schemeClr val="bg1">
                    <a:lumMod val="85000"/>
                  </a:schemeClr>
                </a:solidFill>
                <a:latin typeface="Courier" pitchFamily="2" charset="0"/>
              </a:rPr>
              <a:t>sh</a:t>
            </a:r>
            <a:r>
              <a:rPr lang="en-US" sz="1200" dirty="0">
                <a:solidFill>
                  <a:schemeClr val="bg1">
                    <a:lumMod val="85000"/>
                  </a:schemeClr>
                </a:solidFill>
                <a:latin typeface="Courier" pitchFamily="2" charset="0"/>
              </a:rPr>
              <a:t>' &gt; /…   811B                </a:t>
            </a:r>
          </a:p>
          <a:p>
            <a:r>
              <a:rPr lang="en-US" sz="1200" dirty="0">
                <a:solidFill>
                  <a:schemeClr val="bg1">
                    <a:lumMod val="85000"/>
                  </a:schemeClr>
                </a:solidFill>
                <a:latin typeface="Courier" pitchFamily="2" charset="0"/>
              </a:rPr>
              <a:t>&lt;missing&gt;           3 weeks ago         /bin/</a:t>
            </a:r>
            <a:r>
              <a:rPr lang="en-US" sz="1200" dirty="0" err="1">
                <a:solidFill>
                  <a:schemeClr val="bg1">
                    <a:lumMod val="85000"/>
                  </a:schemeClr>
                </a:solidFill>
                <a:latin typeface="Courier" pitchFamily="2" charset="0"/>
              </a:rPr>
              <a:t>sh</a:t>
            </a:r>
            <a:r>
              <a:rPr lang="en-US" sz="1200" dirty="0">
                <a:solidFill>
                  <a:schemeClr val="bg1">
                    <a:lumMod val="85000"/>
                  </a:schemeClr>
                </a:solidFill>
                <a:latin typeface="Courier" pitchFamily="2" charset="0"/>
              </a:rPr>
              <a:t> -c [ -z "$(apt-get </a:t>
            </a:r>
            <a:r>
              <a:rPr lang="en-US" sz="1200" dirty="0" err="1">
                <a:solidFill>
                  <a:schemeClr val="bg1">
                    <a:lumMod val="85000"/>
                  </a:schemeClr>
                </a:solidFill>
                <a:latin typeface="Courier" pitchFamily="2" charset="0"/>
              </a:rPr>
              <a:t>indextargets</a:t>
            </a:r>
            <a:r>
              <a:rPr lang="en-US" sz="1200" dirty="0">
                <a:solidFill>
                  <a:schemeClr val="bg1">
                    <a:lumMod val="85000"/>
                  </a:schemeClr>
                </a:solidFill>
                <a:latin typeface="Courier" pitchFamily="2" charset="0"/>
              </a:rPr>
              <a:t>)" ]     1.01MB              </a:t>
            </a:r>
          </a:p>
          <a:p>
            <a:r>
              <a:rPr lang="en-US" sz="1200" dirty="0">
                <a:solidFill>
                  <a:schemeClr val="bg1">
                    <a:lumMod val="85000"/>
                  </a:schemeClr>
                </a:solidFill>
                <a:latin typeface="Courier" pitchFamily="2" charset="0"/>
              </a:rPr>
              <a:t>&lt;missing&gt;           3 weeks ago         /bin/</a:t>
            </a:r>
            <a:r>
              <a:rPr lang="en-US" sz="1200" dirty="0" err="1">
                <a:solidFill>
                  <a:schemeClr val="bg1">
                    <a:lumMod val="85000"/>
                  </a:schemeClr>
                </a:solidFill>
                <a:latin typeface="Courier" pitchFamily="2" charset="0"/>
              </a:rPr>
              <a:t>sh</a:t>
            </a:r>
            <a:r>
              <a:rPr lang="en-US" sz="1200" dirty="0">
                <a:solidFill>
                  <a:schemeClr val="bg1">
                    <a:lumMod val="85000"/>
                  </a:schemeClr>
                </a:solidFill>
                <a:latin typeface="Courier" pitchFamily="2" charset="0"/>
              </a:rPr>
              <a:t> -c #(</a:t>
            </a:r>
            <a:r>
              <a:rPr lang="en-US" sz="1200" dirty="0" err="1">
                <a:solidFill>
                  <a:schemeClr val="bg1">
                    <a:lumMod val="85000"/>
                  </a:schemeClr>
                </a:solidFill>
                <a:latin typeface="Courier" pitchFamily="2" charset="0"/>
              </a:rPr>
              <a:t>nop</a:t>
            </a:r>
            <a:r>
              <a:rPr lang="en-US" sz="1200" dirty="0">
                <a:solidFill>
                  <a:schemeClr val="bg1">
                    <a:lumMod val="85000"/>
                  </a:schemeClr>
                </a:solidFill>
                <a:latin typeface="Courier" pitchFamily="2" charset="0"/>
              </a:rPr>
              <a:t>) ADD file:9f937f4889e7bf646…   72.9MB   </a:t>
            </a:r>
            <a:endParaRPr lang="en-US" sz="1200" dirty="0">
              <a:solidFill>
                <a:schemeClr val="bg1">
                  <a:lumMod val="85000"/>
                </a:schemeClr>
              </a:solidFill>
              <a:effectLst/>
              <a:latin typeface="Courier" pitchFamily="2" charset="0"/>
            </a:endParaRPr>
          </a:p>
        </p:txBody>
      </p:sp>
      <p:sp>
        <p:nvSpPr>
          <p:cNvPr id="4" name="Rectangle 3">
            <a:extLst>
              <a:ext uri="{FF2B5EF4-FFF2-40B4-BE49-F238E27FC236}">
                <a16:creationId xmlns:a16="http://schemas.microsoft.com/office/drawing/2014/main" id="{CFE97DF0-3789-7140-AD03-51F25E02D181}"/>
              </a:ext>
            </a:extLst>
          </p:cNvPr>
          <p:cNvSpPr/>
          <p:nvPr/>
        </p:nvSpPr>
        <p:spPr>
          <a:xfrm>
            <a:off x="818147" y="917139"/>
            <a:ext cx="10643937" cy="830997"/>
          </a:xfrm>
          <a:prstGeom prst="rect">
            <a:avLst/>
          </a:prstGeom>
          <a:solidFill>
            <a:schemeClr val="tx1">
              <a:lumMod val="75000"/>
              <a:lumOff val="25000"/>
            </a:schemeClr>
          </a:solidFill>
        </p:spPr>
        <p:txBody>
          <a:bodyPr wrap="square">
            <a:spAutoFit/>
          </a:bodyPr>
          <a:lstStyle/>
          <a:p>
            <a:r>
              <a:rPr lang="en-US" sz="1200" dirty="0">
                <a:solidFill>
                  <a:srgbClr val="FFFF00"/>
                </a:solidFill>
                <a:latin typeface="Courier" pitchFamily="2" charset="0"/>
              </a:rPr>
              <a:t>&gt; docker images</a:t>
            </a:r>
          </a:p>
          <a:p>
            <a:r>
              <a:rPr lang="en-US" sz="1200" dirty="0">
                <a:solidFill>
                  <a:schemeClr val="bg1">
                    <a:lumMod val="85000"/>
                  </a:schemeClr>
                </a:solidFill>
                <a:latin typeface="Courier" pitchFamily="2" charset="0"/>
              </a:rPr>
              <a:t>REPOSITORY          TAG                 IMAGE ID            CREATED             SIZE</a:t>
            </a:r>
          </a:p>
          <a:p>
            <a:r>
              <a:rPr lang="en-US" sz="1200" dirty="0" err="1">
                <a:solidFill>
                  <a:schemeClr val="bg1">
                    <a:lumMod val="85000"/>
                  </a:schemeClr>
                </a:solidFill>
                <a:latin typeface="Courier" pitchFamily="2" charset="0"/>
              </a:rPr>
              <a:t>hello_world_cmd</a:t>
            </a:r>
            <a:r>
              <a:rPr lang="en-US" sz="1200" dirty="0">
                <a:solidFill>
                  <a:schemeClr val="bg1">
                    <a:lumMod val="85000"/>
                  </a:schemeClr>
                </a:solidFill>
                <a:latin typeface="Courier" pitchFamily="2" charset="0"/>
              </a:rPr>
              <a:t>     latest              a89172ee2876        7 minutes ago       96.7MB</a:t>
            </a:r>
          </a:p>
          <a:p>
            <a:r>
              <a:rPr lang="en-US" sz="1200" dirty="0">
                <a:solidFill>
                  <a:schemeClr val="bg1">
                    <a:lumMod val="85000"/>
                  </a:schemeClr>
                </a:solidFill>
                <a:latin typeface="Courier" pitchFamily="2" charset="0"/>
              </a:rPr>
              <a:t>ubuntu              latest              4e2eef94cd6b        3 weeks ago         73.9MB</a:t>
            </a:r>
          </a:p>
        </p:txBody>
      </p:sp>
    </p:spTree>
    <p:extLst>
      <p:ext uri="{BB962C8B-B14F-4D97-AF65-F5344CB8AC3E}">
        <p14:creationId xmlns:p14="http://schemas.microsoft.com/office/powerpoint/2010/main" val="1680192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64EE-1ABB-4E40-B43F-2779F59FC368}"/>
              </a:ext>
            </a:extLst>
          </p:cNvPr>
          <p:cNvSpPr>
            <a:spLocks noGrp="1"/>
          </p:cNvSpPr>
          <p:nvPr>
            <p:ph type="title"/>
          </p:nvPr>
        </p:nvSpPr>
        <p:spPr/>
        <p:txBody>
          <a:bodyPr/>
          <a:lstStyle/>
          <a:p>
            <a:r>
              <a:rPr lang="en-US" dirty="0"/>
              <a:t>Why Layers</a:t>
            </a:r>
          </a:p>
        </p:txBody>
      </p:sp>
      <p:sp>
        <p:nvSpPr>
          <p:cNvPr id="7" name="Rectangle 6">
            <a:extLst>
              <a:ext uri="{FF2B5EF4-FFF2-40B4-BE49-F238E27FC236}">
                <a16:creationId xmlns:a16="http://schemas.microsoft.com/office/drawing/2014/main" id="{F31580B4-F6DA-704A-865C-6620CF652D69}"/>
              </a:ext>
            </a:extLst>
          </p:cNvPr>
          <p:cNvSpPr/>
          <p:nvPr/>
        </p:nvSpPr>
        <p:spPr>
          <a:xfrm>
            <a:off x="1018674" y="1115477"/>
            <a:ext cx="9970168" cy="923330"/>
          </a:xfrm>
          <a:prstGeom prst="rect">
            <a:avLst/>
          </a:prstGeom>
        </p:spPr>
        <p:txBody>
          <a:bodyPr wrap="square">
            <a:spAutoFit/>
          </a:bodyPr>
          <a:lstStyle/>
          <a:p>
            <a:pPr fontAlgn="base"/>
            <a:r>
              <a:rPr lang="en-US" dirty="0">
                <a:solidFill>
                  <a:schemeClr val="tx1">
                    <a:lumMod val="75000"/>
                    <a:lumOff val="25000"/>
                  </a:schemeClr>
                </a:solidFill>
                <a:latin typeface="Karla" pitchFamily="2" charset="0"/>
              </a:rPr>
              <a:t>Why build an image with multiple layers when we can just build it in a single layer?</a:t>
            </a:r>
          </a:p>
          <a:p>
            <a:pPr fontAlgn="base"/>
            <a:r>
              <a:rPr lang="en-US" dirty="0">
                <a:solidFill>
                  <a:schemeClr val="tx1">
                    <a:lumMod val="75000"/>
                    <a:lumOff val="25000"/>
                  </a:schemeClr>
                </a:solidFill>
                <a:latin typeface="Karla" pitchFamily="2" charset="0"/>
              </a:rPr>
              <a:t>Let’s take an example to explain this concept better, let us try to change the </a:t>
            </a:r>
            <a:r>
              <a:rPr lang="en-US" dirty="0" err="1">
                <a:solidFill>
                  <a:schemeClr val="tx1">
                    <a:lumMod val="75000"/>
                    <a:lumOff val="25000"/>
                  </a:schemeClr>
                </a:solidFill>
                <a:latin typeface="Karla" pitchFamily="2" charset="0"/>
              </a:rPr>
              <a:t>Dockerfile_cmd</a:t>
            </a:r>
            <a:r>
              <a:rPr lang="en-US" dirty="0">
                <a:solidFill>
                  <a:schemeClr val="tx1">
                    <a:lumMod val="75000"/>
                    <a:lumOff val="25000"/>
                  </a:schemeClr>
                </a:solidFill>
                <a:latin typeface="Karla" pitchFamily="2" charset="0"/>
              </a:rPr>
              <a:t> we created and  rebuild a new Docker image.</a:t>
            </a:r>
            <a:endParaRPr lang="en-US" b="0" i="0" dirty="0">
              <a:solidFill>
                <a:schemeClr val="tx1">
                  <a:lumMod val="75000"/>
                  <a:lumOff val="25000"/>
                </a:schemeClr>
              </a:solidFill>
              <a:effectLst/>
              <a:latin typeface="Karla" pitchFamily="2" charset="0"/>
            </a:endParaRPr>
          </a:p>
        </p:txBody>
      </p:sp>
      <p:grpSp>
        <p:nvGrpSpPr>
          <p:cNvPr id="10" name="Group 9">
            <a:extLst>
              <a:ext uri="{FF2B5EF4-FFF2-40B4-BE49-F238E27FC236}">
                <a16:creationId xmlns:a16="http://schemas.microsoft.com/office/drawing/2014/main" id="{B3B766AA-E5C3-F047-AAA8-FBFCCC329D46}"/>
              </a:ext>
            </a:extLst>
          </p:cNvPr>
          <p:cNvGrpSpPr/>
          <p:nvPr/>
        </p:nvGrpSpPr>
        <p:grpSpPr>
          <a:xfrm>
            <a:off x="821782" y="2306051"/>
            <a:ext cx="11020926" cy="2862322"/>
            <a:chOff x="821782" y="2899605"/>
            <a:chExt cx="11020926" cy="2862322"/>
          </a:xfrm>
        </p:grpSpPr>
        <p:grpSp>
          <p:nvGrpSpPr>
            <p:cNvPr id="8" name="Group 7">
              <a:extLst>
                <a:ext uri="{FF2B5EF4-FFF2-40B4-BE49-F238E27FC236}">
                  <a16:creationId xmlns:a16="http://schemas.microsoft.com/office/drawing/2014/main" id="{249C0C67-FA48-9E41-9B53-1B22C4BC252C}"/>
                </a:ext>
              </a:extLst>
            </p:cNvPr>
            <p:cNvGrpSpPr/>
            <p:nvPr/>
          </p:nvGrpSpPr>
          <p:grpSpPr>
            <a:xfrm>
              <a:off x="821782" y="2899605"/>
              <a:ext cx="11020926" cy="2862322"/>
              <a:chOff x="821782" y="2153652"/>
              <a:chExt cx="11020926" cy="2862322"/>
            </a:xfrm>
          </p:grpSpPr>
          <p:sp>
            <p:nvSpPr>
              <p:cNvPr id="4" name="Rectangle 3">
                <a:extLst>
                  <a:ext uri="{FF2B5EF4-FFF2-40B4-BE49-F238E27FC236}">
                    <a16:creationId xmlns:a16="http://schemas.microsoft.com/office/drawing/2014/main" id="{7EFEDE7D-420B-4347-BF55-14E86F36E580}"/>
                  </a:ext>
                </a:extLst>
              </p:cNvPr>
              <p:cNvSpPr/>
              <p:nvPr/>
            </p:nvSpPr>
            <p:spPr>
              <a:xfrm>
                <a:off x="821782" y="2153652"/>
                <a:ext cx="11020926" cy="2862322"/>
              </a:xfrm>
              <a:prstGeom prst="rect">
                <a:avLst/>
              </a:prstGeom>
              <a:solidFill>
                <a:schemeClr val="tx1">
                  <a:lumMod val="75000"/>
                  <a:lumOff val="25000"/>
                </a:schemeClr>
              </a:solidFill>
            </p:spPr>
            <p:txBody>
              <a:bodyPr wrap="square">
                <a:spAutoFit/>
              </a:bodyPr>
              <a:lstStyle/>
              <a:p>
                <a:r>
                  <a:rPr lang="en-US" sz="1200" dirty="0">
                    <a:solidFill>
                      <a:srgbClr val="FFFF00"/>
                    </a:solidFill>
                    <a:latin typeface="Courier" pitchFamily="2" charset="0"/>
                  </a:rPr>
                  <a:t>&gt; docker build -t </a:t>
                </a:r>
                <a:r>
                  <a:rPr lang="en-US" sz="1200" dirty="0" err="1">
                    <a:solidFill>
                      <a:srgbClr val="FFFF00"/>
                    </a:solidFill>
                    <a:latin typeface="Courier" pitchFamily="2" charset="0"/>
                  </a:rPr>
                  <a:t>hello_world_cmd</a:t>
                </a:r>
                <a:r>
                  <a:rPr lang="en-US" sz="1200" dirty="0">
                    <a:solidFill>
                      <a:srgbClr val="FFFF00"/>
                    </a:solidFill>
                    <a:latin typeface="Courier" pitchFamily="2" charset="0"/>
                  </a:rPr>
                  <a:t> -f </a:t>
                </a:r>
                <a:r>
                  <a:rPr lang="en-US" sz="1200" dirty="0" err="1">
                    <a:solidFill>
                      <a:srgbClr val="FFFF00"/>
                    </a:solidFill>
                    <a:latin typeface="Courier" pitchFamily="2" charset="0"/>
                  </a:rPr>
                  <a:t>Dockerfile_cmd</a:t>
                </a:r>
                <a:r>
                  <a:rPr lang="en-US" sz="1200" dirty="0">
                    <a:solidFill>
                      <a:srgbClr val="FFFF00"/>
                    </a:solidFill>
                    <a:latin typeface="Courier" pitchFamily="2" charset="0"/>
                  </a:rPr>
                  <a:t> . </a:t>
                </a:r>
              </a:p>
              <a:p>
                <a:r>
                  <a:rPr lang="en-US" sz="1200" dirty="0">
                    <a:solidFill>
                      <a:schemeClr val="bg1">
                        <a:lumMod val="85000"/>
                      </a:schemeClr>
                    </a:solidFill>
                    <a:latin typeface="Courier" pitchFamily="2" charset="0"/>
                  </a:rPr>
                  <a:t>Sending build context to Docker daemon   34.3kB</a:t>
                </a:r>
              </a:p>
              <a:p>
                <a:r>
                  <a:rPr lang="en-US" sz="1200" dirty="0">
                    <a:solidFill>
                      <a:schemeClr val="bg1">
                        <a:lumMod val="85000"/>
                      </a:schemeClr>
                    </a:solidFill>
                    <a:latin typeface="Courier" pitchFamily="2" charset="0"/>
                  </a:rPr>
                  <a:t>Step 1/4 : FROM </a:t>
                </a:r>
                <a:r>
                  <a:rPr lang="en-US" sz="1200" dirty="0" err="1">
                    <a:solidFill>
                      <a:schemeClr val="bg1">
                        <a:lumMod val="85000"/>
                      </a:schemeClr>
                    </a:solidFill>
                    <a:latin typeface="Courier" pitchFamily="2" charset="0"/>
                  </a:rPr>
                  <a:t>ubuntu:latest</a:t>
                </a:r>
                <a:endParaRPr lang="en-US" sz="1200" dirty="0">
                  <a:solidFill>
                    <a:schemeClr val="bg1">
                      <a:lumMod val="85000"/>
                    </a:schemeClr>
                  </a:solidFill>
                  <a:latin typeface="Courier" pitchFamily="2" charset="0"/>
                </a:endParaRPr>
              </a:p>
              <a:p>
                <a:r>
                  <a:rPr lang="en-US" sz="1200" dirty="0">
                    <a:solidFill>
                      <a:schemeClr val="bg1">
                        <a:lumMod val="85000"/>
                      </a:schemeClr>
                    </a:solidFill>
                    <a:latin typeface="Courier" pitchFamily="2" charset="0"/>
                  </a:rPr>
                  <a:t> ---&gt; 4e2eef94cd6b</a:t>
                </a:r>
              </a:p>
              <a:p>
                <a:r>
                  <a:rPr lang="en-US" sz="1200" dirty="0">
                    <a:solidFill>
                      <a:schemeClr val="bg1">
                        <a:lumMod val="85000"/>
                      </a:schemeClr>
                    </a:solidFill>
                    <a:latin typeface="Courier" pitchFamily="2" charset="0"/>
                  </a:rPr>
                  <a:t>Step 2/4 : RUN apt-get update</a:t>
                </a:r>
              </a:p>
              <a:p>
                <a:r>
                  <a:rPr lang="en-US" sz="1200" dirty="0">
                    <a:solidFill>
                      <a:schemeClr val="bg1">
                        <a:lumMod val="85000"/>
                      </a:schemeClr>
                    </a:solidFill>
                    <a:latin typeface="Courier" pitchFamily="2" charset="0"/>
                  </a:rPr>
                  <a:t> ---&gt; Using cache</a:t>
                </a:r>
              </a:p>
              <a:p>
                <a:r>
                  <a:rPr lang="en-US" sz="1200" dirty="0">
                    <a:solidFill>
                      <a:schemeClr val="bg1">
                        <a:lumMod val="85000"/>
                      </a:schemeClr>
                    </a:solidFill>
                    <a:latin typeface="Courier" pitchFamily="2" charset="0"/>
                  </a:rPr>
                  <a:t> ---&gt; cfc0c414a914</a:t>
                </a:r>
              </a:p>
              <a:p>
                <a:r>
                  <a:rPr lang="en-US" sz="1200" dirty="0">
                    <a:solidFill>
                      <a:schemeClr val="bg1">
                        <a:lumMod val="85000"/>
                      </a:schemeClr>
                    </a:solidFill>
                    <a:latin typeface="Courier" pitchFamily="2" charset="0"/>
                  </a:rPr>
                  <a:t>Step 3/4 : ENTRYPOINT ["/bin/echo", "Hello"]</a:t>
                </a:r>
              </a:p>
              <a:p>
                <a:r>
                  <a:rPr lang="en-US" sz="1200" dirty="0">
                    <a:solidFill>
                      <a:schemeClr val="bg1">
                        <a:lumMod val="85000"/>
                      </a:schemeClr>
                    </a:solidFill>
                    <a:latin typeface="Courier" pitchFamily="2" charset="0"/>
                  </a:rPr>
                  <a:t> ---&gt; Using cache</a:t>
                </a:r>
              </a:p>
              <a:p>
                <a:r>
                  <a:rPr lang="en-US" sz="1200" dirty="0">
                    <a:solidFill>
                      <a:schemeClr val="bg1">
                        <a:lumMod val="85000"/>
                      </a:schemeClr>
                    </a:solidFill>
                    <a:latin typeface="Courier" pitchFamily="2" charset="0"/>
                  </a:rPr>
                  <a:t> ---&gt; 7e4f8b0774de</a:t>
                </a:r>
              </a:p>
              <a:p>
                <a:r>
                  <a:rPr lang="en-US" sz="1200" dirty="0">
                    <a:solidFill>
                      <a:schemeClr val="bg1">
                        <a:lumMod val="85000"/>
                      </a:schemeClr>
                    </a:solidFill>
                    <a:latin typeface="Courier" pitchFamily="2" charset="0"/>
                  </a:rPr>
                  <a:t>Step 4/4 : CMD ["world"]</a:t>
                </a:r>
              </a:p>
              <a:p>
                <a:r>
                  <a:rPr lang="en-US" sz="1200" dirty="0">
                    <a:solidFill>
                      <a:schemeClr val="bg1">
                        <a:lumMod val="85000"/>
                      </a:schemeClr>
                    </a:solidFill>
                    <a:latin typeface="Courier" pitchFamily="2" charset="0"/>
                  </a:rPr>
                  <a:t> ---&gt; Using cache</a:t>
                </a:r>
              </a:p>
              <a:p>
                <a:r>
                  <a:rPr lang="en-US" sz="1200" dirty="0">
                    <a:solidFill>
                      <a:schemeClr val="bg1">
                        <a:lumMod val="85000"/>
                      </a:schemeClr>
                    </a:solidFill>
                    <a:latin typeface="Courier" pitchFamily="2" charset="0"/>
                  </a:rPr>
                  <a:t> ---&gt; a89172ee2876</a:t>
                </a:r>
              </a:p>
              <a:p>
                <a:r>
                  <a:rPr lang="en-US" sz="1200" dirty="0">
                    <a:solidFill>
                      <a:schemeClr val="bg1">
                        <a:lumMod val="85000"/>
                      </a:schemeClr>
                    </a:solidFill>
                    <a:latin typeface="Courier" pitchFamily="2" charset="0"/>
                  </a:rPr>
                  <a:t>Successfully built a89172ee2876</a:t>
                </a:r>
              </a:p>
              <a:p>
                <a:r>
                  <a:rPr lang="en-US" sz="1200" dirty="0">
                    <a:solidFill>
                      <a:schemeClr val="bg1">
                        <a:lumMod val="85000"/>
                      </a:schemeClr>
                    </a:solidFill>
                    <a:latin typeface="Courier" pitchFamily="2" charset="0"/>
                  </a:rPr>
                  <a:t>Successfully tagged </a:t>
                </a:r>
                <a:r>
                  <a:rPr lang="en-US" sz="1200" dirty="0" err="1">
                    <a:solidFill>
                      <a:schemeClr val="bg1">
                        <a:lumMod val="85000"/>
                      </a:schemeClr>
                    </a:solidFill>
                    <a:latin typeface="Courier" pitchFamily="2" charset="0"/>
                  </a:rPr>
                  <a:t>hello_world_cmd:latest</a:t>
                </a:r>
                <a:endParaRPr lang="en-US" sz="1200" dirty="0">
                  <a:solidFill>
                    <a:schemeClr val="bg1">
                      <a:lumMod val="85000"/>
                    </a:schemeClr>
                  </a:solidFill>
                  <a:effectLst/>
                  <a:latin typeface="Courier" pitchFamily="2" charset="0"/>
                </a:endParaRPr>
              </a:p>
            </p:txBody>
          </p:sp>
          <p:sp>
            <p:nvSpPr>
              <p:cNvPr id="5" name="Left Arrow 4">
                <a:extLst>
                  <a:ext uri="{FF2B5EF4-FFF2-40B4-BE49-F238E27FC236}">
                    <a16:creationId xmlns:a16="http://schemas.microsoft.com/office/drawing/2014/main" id="{F56935F5-C405-6D46-B893-95A520F9A1F2}"/>
                  </a:ext>
                </a:extLst>
              </p:cNvPr>
              <p:cNvSpPr/>
              <p:nvPr/>
            </p:nvSpPr>
            <p:spPr>
              <a:xfrm>
                <a:off x="3793958" y="3031958"/>
                <a:ext cx="1572126"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1A196D5-FAF3-AF4D-BCE3-180B332EBB02}"/>
                  </a:ext>
                </a:extLst>
              </p:cNvPr>
              <p:cNvSpPr txBox="1"/>
              <p:nvPr/>
            </p:nvSpPr>
            <p:spPr>
              <a:xfrm>
                <a:off x="5426095" y="2967426"/>
                <a:ext cx="3268523" cy="369332"/>
              </a:xfrm>
              <a:prstGeom prst="rect">
                <a:avLst/>
              </a:prstGeom>
              <a:noFill/>
            </p:spPr>
            <p:txBody>
              <a:bodyPr wrap="none" rtlCol="0">
                <a:spAutoFit/>
              </a:bodyPr>
              <a:lstStyle/>
              <a:p>
                <a:r>
                  <a:rPr lang="en-US" dirty="0">
                    <a:solidFill>
                      <a:schemeClr val="tx2">
                        <a:lumMod val="40000"/>
                        <a:lumOff val="60000"/>
                      </a:schemeClr>
                    </a:solidFill>
                  </a:rPr>
                  <a:t>Have seen this before. Use cache</a:t>
                </a:r>
              </a:p>
            </p:txBody>
          </p:sp>
        </p:grpSp>
        <p:sp>
          <p:nvSpPr>
            <p:cNvPr id="9" name="Left Arrow 8">
              <a:extLst>
                <a:ext uri="{FF2B5EF4-FFF2-40B4-BE49-F238E27FC236}">
                  <a16:creationId xmlns:a16="http://schemas.microsoft.com/office/drawing/2014/main" id="{85B9988E-96E6-864D-879D-986A8242D31B}"/>
                </a:ext>
              </a:extLst>
            </p:cNvPr>
            <p:cNvSpPr/>
            <p:nvPr/>
          </p:nvSpPr>
          <p:spPr>
            <a:xfrm rot="20475716">
              <a:off x="3347131" y="4333055"/>
              <a:ext cx="1953242" cy="304800"/>
            </a:xfrm>
            <a:prstGeom prst="leftArrow">
              <a:avLst>
                <a:gd name="adj1" fmla="val 59352"/>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1311C3EC-DBF8-CC45-9845-0722C584CEC6}"/>
              </a:ext>
            </a:extLst>
          </p:cNvPr>
          <p:cNvSpPr/>
          <p:nvPr/>
        </p:nvSpPr>
        <p:spPr>
          <a:xfrm>
            <a:off x="1018674" y="5417862"/>
            <a:ext cx="10441581" cy="923330"/>
          </a:xfrm>
          <a:prstGeom prst="rect">
            <a:avLst/>
          </a:prstGeom>
        </p:spPr>
        <p:txBody>
          <a:bodyPr wrap="square">
            <a:spAutoFit/>
          </a:bodyPr>
          <a:lstStyle/>
          <a:p>
            <a:r>
              <a:rPr lang="en-US" dirty="0">
                <a:solidFill>
                  <a:schemeClr val="tx1">
                    <a:lumMod val="75000"/>
                    <a:lumOff val="25000"/>
                  </a:schemeClr>
                </a:solidFill>
                <a:latin typeface="Karla" pitchFamily="2" charset="0"/>
              </a:rPr>
              <a:t>As you can see that the image was built using the </a:t>
            </a:r>
            <a:r>
              <a:rPr lang="en-US" dirty="0">
                <a:solidFill>
                  <a:schemeClr val="tx2">
                    <a:lumMod val="60000"/>
                    <a:lumOff val="40000"/>
                  </a:schemeClr>
                </a:solidFill>
                <a:latin typeface="Karla" pitchFamily="2" charset="0"/>
              </a:rPr>
              <a:t>existing</a:t>
            </a:r>
            <a:r>
              <a:rPr lang="en-US" dirty="0">
                <a:solidFill>
                  <a:schemeClr val="tx1">
                    <a:lumMod val="75000"/>
                    <a:lumOff val="25000"/>
                  </a:schemeClr>
                </a:solidFill>
                <a:latin typeface="Karla" pitchFamily="2" charset="0"/>
              </a:rPr>
              <a:t> layers from our previous docker image builds. If some of these layers are being used in </a:t>
            </a:r>
            <a:r>
              <a:rPr lang="en-US" dirty="0">
                <a:solidFill>
                  <a:schemeClr val="tx2">
                    <a:lumMod val="60000"/>
                    <a:lumOff val="40000"/>
                  </a:schemeClr>
                </a:solidFill>
                <a:latin typeface="Karla" pitchFamily="2" charset="0"/>
              </a:rPr>
              <a:t>other containers</a:t>
            </a:r>
            <a:r>
              <a:rPr lang="en-US" dirty="0">
                <a:solidFill>
                  <a:schemeClr val="tx1">
                    <a:lumMod val="75000"/>
                    <a:lumOff val="25000"/>
                  </a:schemeClr>
                </a:solidFill>
                <a:latin typeface="Karla" pitchFamily="2" charset="0"/>
              </a:rPr>
              <a:t>, they can just use the existing layer instead of recreating it from scratch.</a:t>
            </a:r>
          </a:p>
        </p:txBody>
      </p:sp>
    </p:spTree>
    <p:extLst>
      <p:ext uri="{BB962C8B-B14F-4D97-AF65-F5344CB8AC3E}">
        <p14:creationId xmlns:p14="http://schemas.microsoft.com/office/powerpoint/2010/main" val="3017054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047750" y="-77717"/>
            <a:ext cx="9863405" cy="647700"/>
          </a:xfrm>
        </p:spPr>
        <p:txBody>
          <a:bodyPr>
            <a:noAutofit/>
          </a:bodyPr>
          <a:lstStyle/>
          <a:p>
            <a:pPr>
              <a:spcAft>
                <a:spcPts val="1800"/>
              </a:spcAft>
            </a:pPr>
            <a:r>
              <a:rPr lang="en-US" sz="3600" b="1" dirty="0"/>
              <a:t>Traditional Software Development Workflow </a:t>
            </a:r>
            <a:r>
              <a:rPr lang="en-US" sz="2800" b="1" dirty="0"/>
              <a:t>(without Docker)</a:t>
            </a:r>
            <a:endParaRPr lang="en-US" sz="3800" b="1" dirty="0"/>
          </a:p>
        </p:txBody>
      </p:sp>
      <p:pic>
        <p:nvPicPr>
          <p:cNvPr id="2" name="Picture 1">
            <a:extLst>
              <a:ext uri="{FF2B5EF4-FFF2-40B4-BE49-F238E27FC236}">
                <a16:creationId xmlns:a16="http://schemas.microsoft.com/office/drawing/2014/main" id="{759E53A4-F6DE-46CA-8993-3E5013CBB642}"/>
              </a:ext>
            </a:extLst>
          </p:cNvPr>
          <p:cNvPicPr>
            <a:picLocks noChangeAspect="1"/>
          </p:cNvPicPr>
          <p:nvPr/>
        </p:nvPicPr>
        <p:blipFill rotWithShape="1">
          <a:blip r:embed="rId2"/>
          <a:srcRect t="11866"/>
          <a:stretch/>
        </p:blipFill>
        <p:spPr>
          <a:xfrm>
            <a:off x="904127" y="1380597"/>
            <a:ext cx="10383746" cy="4384482"/>
          </a:xfrm>
          <a:prstGeom prst="rect">
            <a:avLst/>
          </a:prstGeom>
        </p:spPr>
      </p:pic>
      <p:sp>
        <p:nvSpPr>
          <p:cNvPr id="4" name="TextBox 3">
            <a:extLst>
              <a:ext uri="{FF2B5EF4-FFF2-40B4-BE49-F238E27FC236}">
                <a16:creationId xmlns:a16="http://schemas.microsoft.com/office/drawing/2014/main" id="{0AB487DA-F982-D642-89B3-2CD71E507B1E}"/>
              </a:ext>
            </a:extLst>
          </p:cNvPr>
          <p:cNvSpPr txBox="1"/>
          <p:nvPr/>
        </p:nvSpPr>
        <p:spPr>
          <a:xfrm>
            <a:off x="7622379" y="6388831"/>
            <a:ext cx="3173946" cy="307777"/>
          </a:xfrm>
          <a:prstGeom prst="rect">
            <a:avLst/>
          </a:prstGeom>
          <a:noFill/>
        </p:spPr>
        <p:txBody>
          <a:bodyPr wrap="none" rtlCol="0">
            <a:spAutoFit/>
          </a:bodyPr>
          <a:lstStyle/>
          <a:p>
            <a:r>
              <a:rPr lang="en-US" sz="1400" dirty="0"/>
              <a:t>Slide is tare taken from Ajeet Singh Raine</a:t>
            </a:r>
          </a:p>
        </p:txBody>
      </p:sp>
    </p:spTree>
    <p:extLst>
      <p:ext uri="{BB962C8B-B14F-4D97-AF65-F5344CB8AC3E}">
        <p14:creationId xmlns:p14="http://schemas.microsoft.com/office/powerpoint/2010/main" val="279002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virtual environment?</a:t>
            </a:r>
          </a:p>
        </p:txBody>
      </p:sp>
      <p:sp>
        <p:nvSpPr>
          <p:cNvPr id="10" name="Rectangle 9">
            <a:extLst>
              <a:ext uri="{FF2B5EF4-FFF2-40B4-BE49-F238E27FC236}">
                <a16:creationId xmlns:a16="http://schemas.microsoft.com/office/drawing/2014/main" id="{2640D9DE-ACA1-40C5-9770-2BD1B3232BBF}"/>
              </a:ext>
            </a:extLst>
          </p:cNvPr>
          <p:cNvSpPr/>
          <p:nvPr/>
        </p:nvSpPr>
        <p:spPr>
          <a:xfrm>
            <a:off x="971550" y="1627466"/>
            <a:ext cx="10229850" cy="4770537"/>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latin typeface="Karla" pitchFamily="2" charset="0"/>
              </a:rPr>
              <a:t>Virtual environments help to make development and use of code more </a:t>
            </a:r>
            <a:r>
              <a:rPr lang="en-US" sz="2400" dirty="0">
                <a:solidFill>
                  <a:schemeClr val="tx2">
                    <a:lumMod val="60000"/>
                    <a:lumOff val="40000"/>
                  </a:schemeClr>
                </a:solidFill>
                <a:latin typeface="Karla" pitchFamily="2" charset="0"/>
              </a:rPr>
              <a:t>streamlined</a:t>
            </a:r>
            <a:r>
              <a:rPr lang="en-US" sz="2400" dirty="0">
                <a:latin typeface="Karla" pitchFamily="2" charset="0"/>
              </a:rPr>
              <a:t>.</a:t>
            </a:r>
          </a:p>
          <a:p>
            <a:pPr marL="342900" indent="-342900">
              <a:buFont typeface="Arial" panose="020B0604020202020204" pitchFamily="34" charset="0"/>
              <a:buChar char="•"/>
            </a:pPr>
            <a:r>
              <a:rPr lang="en-US" sz="2400" dirty="0">
                <a:latin typeface="Karla" pitchFamily="2" charset="0"/>
              </a:rPr>
              <a:t>Virtual environments keep dependencies in separate “</a:t>
            </a:r>
            <a:r>
              <a:rPr lang="en-US" sz="2400" dirty="0">
                <a:solidFill>
                  <a:schemeClr val="tx2">
                    <a:lumMod val="60000"/>
                    <a:lumOff val="40000"/>
                  </a:schemeClr>
                </a:solidFill>
                <a:latin typeface="Karla" pitchFamily="2" charset="0"/>
              </a:rPr>
              <a:t>sandboxes</a:t>
            </a:r>
            <a:r>
              <a:rPr lang="en-US" sz="2400" dirty="0">
                <a:latin typeface="Karla" pitchFamily="2" charset="0"/>
              </a:rPr>
              <a:t>” so you can switch between both applications easily and get them running.</a:t>
            </a:r>
          </a:p>
          <a:p>
            <a:pPr marL="342900" indent="-342900">
              <a:spcBef>
                <a:spcPts val="1200"/>
              </a:spcBef>
              <a:buFont typeface="Arial" panose="020B0604020202020204" pitchFamily="34" charset="0"/>
              <a:buChar char="•"/>
            </a:pPr>
            <a:r>
              <a:rPr lang="en-US" sz="2400" dirty="0">
                <a:latin typeface="Karla" pitchFamily="2" charset="0"/>
              </a:rPr>
              <a:t>Given an operating system and hardware, we can get the exact code environment set up using different technologies. This is key to understand the trade off among the different technologies presented in this class.</a:t>
            </a:r>
          </a:p>
          <a:p>
            <a:pPr marL="342900" indent="-342900">
              <a:buFontTx/>
              <a:buChar char="-"/>
            </a:pPr>
            <a:endParaRPr lang="en-US" sz="2400" dirty="0">
              <a:latin typeface="Karla" pitchFamily="2" charset="0"/>
            </a:endParaRPr>
          </a:p>
          <a:p>
            <a:pPr marL="285750" indent="-285750" algn="ctr">
              <a:buFontTx/>
              <a:buChar char="-"/>
            </a:pPr>
            <a:endParaRPr lang="en-US" sz="2400" dirty="0">
              <a:latin typeface="Karla" pitchFamily="2" charset="0"/>
            </a:endParaRPr>
          </a:p>
          <a:p>
            <a:pPr marL="285750" indent="-285750" algn="ctr">
              <a:buFontTx/>
              <a:buChar char="-"/>
            </a:pPr>
            <a:endParaRPr lang="en-US" sz="2000" dirty="0">
              <a:latin typeface="Karla" pitchFamily="2" charset="0"/>
            </a:endParaRPr>
          </a:p>
        </p:txBody>
      </p:sp>
    </p:spTree>
    <p:extLst>
      <p:ext uri="{BB962C8B-B14F-4D97-AF65-F5344CB8AC3E}">
        <p14:creationId xmlns:p14="http://schemas.microsoft.com/office/powerpoint/2010/main" val="4223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BFB7B0-F4BF-4FAF-81B7-3697E38FFAD1}"/>
              </a:ext>
            </a:extLst>
          </p:cNvPr>
          <p:cNvPicPr>
            <a:picLocks noChangeAspect="1"/>
          </p:cNvPicPr>
          <p:nvPr/>
        </p:nvPicPr>
        <p:blipFill>
          <a:blip r:embed="rId2"/>
          <a:stretch>
            <a:fillRect/>
          </a:stretch>
        </p:blipFill>
        <p:spPr>
          <a:xfrm>
            <a:off x="1047750" y="1194189"/>
            <a:ext cx="10482618" cy="5062773"/>
          </a:xfrm>
          <a:prstGeom prst="rect">
            <a:avLst/>
          </a:prstGeom>
        </p:spPr>
      </p:pic>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047750" y="-77717"/>
            <a:ext cx="9863405" cy="647700"/>
          </a:xfrm>
        </p:spPr>
        <p:txBody>
          <a:bodyPr>
            <a:noAutofit/>
          </a:bodyPr>
          <a:lstStyle/>
          <a:p>
            <a:pPr>
              <a:spcAft>
                <a:spcPts val="1800"/>
              </a:spcAft>
            </a:pPr>
            <a:r>
              <a:rPr lang="en-US" sz="3600" b="1" dirty="0"/>
              <a:t>Traditional Software Development Workflow </a:t>
            </a:r>
            <a:r>
              <a:rPr lang="en-US" sz="2800" b="1" dirty="0"/>
              <a:t>(with Docker)</a:t>
            </a:r>
            <a:endParaRPr lang="en-US" sz="3800" b="1" dirty="0"/>
          </a:p>
        </p:txBody>
      </p:sp>
      <p:sp>
        <p:nvSpPr>
          <p:cNvPr id="5" name="TextBox 4">
            <a:extLst>
              <a:ext uri="{FF2B5EF4-FFF2-40B4-BE49-F238E27FC236}">
                <a16:creationId xmlns:a16="http://schemas.microsoft.com/office/drawing/2014/main" id="{B96DBCEE-5361-7242-8F01-3F0C43D69F22}"/>
              </a:ext>
            </a:extLst>
          </p:cNvPr>
          <p:cNvSpPr txBox="1"/>
          <p:nvPr/>
        </p:nvSpPr>
        <p:spPr>
          <a:xfrm>
            <a:off x="7622379" y="6388831"/>
            <a:ext cx="3173946" cy="307777"/>
          </a:xfrm>
          <a:prstGeom prst="rect">
            <a:avLst/>
          </a:prstGeom>
          <a:noFill/>
        </p:spPr>
        <p:txBody>
          <a:bodyPr wrap="none" rtlCol="0">
            <a:spAutoFit/>
          </a:bodyPr>
          <a:lstStyle/>
          <a:p>
            <a:r>
              <a:rPr lang="en-US" sz="1400" dirty="0"/>
              <a:t>Slide is tare taken from Ajeet Singh Raine</a:t>
            </a:r>
          </a:p>
        </p:txBody>
      </p:sp>
    </p:spTree>
    <p:extLst>
      <p:ext uri="{BB962C8B-B14F-4D97-AF65-F5344CB8AC3E}">
        <p14:creationId xmlns:p14="http://schemas.microsoft.com/office/powerpoint/2010/main" val="1352313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F52F-8328-D944-B597-D890FE9C30B3}"/>
              </a:ext>
            </a:extLst>
          </p:cNvPr>
          <p:cNvSpPr>
            <a:spLocks noGrp="1"/>
          </p:cNvSpPr>
          <p:nvPr>
            <p:ph type="title"/>
          </p:nvPr>
        </p:nvSpPr>
        <p:spPr/>
        <p:txBody>
          <a:bodyPr/>
          <a:lstStyle/>
          <a:p>
            <a:r>
              <a:rPr lang="en-US" dirty="0"/>
              <a:t>Docker Registry Services</a:t>
            </a:r>
          </a:p>
        </p:txBody>
      </p:sp>
      <p:sp>
        <p:nvSpPr>
          <p:cNvPr id="3" name="Content Placeholder 2">
            <a:extLst>
              <a:ext uri="{FF2B5EF4-FFF2-40B4-BE49-F238E27FC236}">
                <a16:creationId xmlns:a16="http://schemas.microsoft.com/office/drawing/2014/main" id="{7496871C-F1D3-D047-9852-A3A935F1E69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221BD63-9010-544A-B741-86F8C1A9FEFE}"/>
              </a:ext>
            </a:extLst>
          </p:cNvPr>
          <p:cNvPicPr>
            <a:picLocks noChangeAspect="1"/>
          </p:cNvPicPr>
          <p:nvPr/>
        </p:nvPicPr>
        <p:blipFill>
          <a:blip r:embed="rId2"/>
          <a:stretch>
            <a:fillRect/>
          </a:stretch>
        </p:blipFill>
        <p:spPr>
          <a:xfrm>
            <a:off x="4190939" y="1099317"/>
            <a:ext cx="6281472" cy="6858000"/>
          </a:xfrm>
          <a:prstGeom prst="rect">
            <a:avLst/>
          </a:prstGeom>
        </p:spPr>
      </p:pic>
    </p:spTree>
    <p:extLst>
      <p:ext uri="{BB962C8B-B14F-4D97-AF65-F5344CB8AC3E}">
        <p14:creationId xmlns:p14="http://schemas.microsoft.com/office/powerpoint/2010/main" val="1858071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780835" y="315280"/>
            <a:ext cx="10644027" cy="647700"/>
          </a:xfrm>
        </p:spPr>
        <p:txBody>
          <a:bodyPr>
            <a:noAutofit/>
          </a:bodyPr>
          <a:lstStyle/>
          <a:p>
            <a:pPr>
              <a:spcAft>
                <a:spcPts val="1800"/>
              </a:spcAft>
            </a:pPr>
            <a:r>
              <a:rPr lang="en-US" sz="3800" b="1" dirty="0"/>
              <a:t>Docker Containers are not Virtual Machines</a:t>
            </a:r>
          </a:p>
          <a:p>
            <a:pPr>
              <a:spcAft>
                <a:spcPts val="1800"/>
              </a:spcAft>
            </a:pPr>
            <a:endParaRPr lang="en-US" sz="3800" b="1" dirty="0"/>
          </a:p>
        </p:txBody>
      </p:sp>
      <p:sp>
        <p:nvSpPr>
          <p:cNvPr id="7" name="Rectangle 6">
            <a:extLst>
              <a:ext uri="{FF2B5EF4-FFF2-40B4-BE49-F238E27FC236}">
                <a16:creationId xmlns:a16="http://schemas.microsoft.com/office/drawing/2014/main" id="{24BBB258-612A-4802-BC2E-D8B75AB4AC10}"/>
              </a:ext>
            </a:extLst>
          </p:cNvPr>
          <p:cNvSpPr/>
          <p:nvPr/>
        </p:nvSpPr>
        <p:spPr>
          <a:xfrm>
            <a:off x="1654941" y="1337126"/>
            <a:ext cx="8895814" cy="1508105"/>
          </a:xfrm>
          <a:prstGeom prst="rect">
            <a:avLst/>
          </a:prstGeom>
        </p:spPr>
        <p:txBody>
          <a:bodyPr wrap="square">
            <a:spAutoFit/>
          </a:bodyPr>
          <a:lstStyle/>
          <a:p>
            <a:endParaRPr lang="en-US" sz="2400" dirty="0">
              <a:latin typeface="Karla" pitchFamily="2" charset="0"/>
            </a:endParaRPr>
          </a:p>
          <a:p>
            <a:r>
              <a:rPr lang="en-US" sz="2800" dirty="0">
                <a:latin typeface="Karla" pitchFamily="2" charset="0"/>
              </a:rPr>
              <a:t>  Virtual Machines			          Containers</a:t>
            </a: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p:txBody>
      </p:sp>
      <p:pic>
        <p:nvPicPr>
          <p:cNvPr id="2" name="Picture 1">
            <a:extLst>
              <a:ext uri="{FF2B5EF4-FFF2-40B4-BE49-F238E27FC236}">
                <a16:creationId xmlns:a16="http://schemas.microsoft.com/office/drawing/2014/main" id="{A5687A74-1F3D-4C07-B994-7FE0CBC9D9FC}"/>
              </a:ext>
            </a:extLst>
          </p:cNvPr>
          <p:cNvPicPr>
            <a:picLocks noChangeAspect="1"/>
          </p:cNvPicPr>
          <p:nvPr/>
        </p:nvPicPr>
        <p:blipFill rotWithShape="1">
          <a:blip r:embed="rId2"/>
          <a:srcRect l="34315" t="21694"/>
          <a:stretch/>
        </p:blipFill>
        <p:spPr>
          <a:xfrm>
            <a:off x="1459914" y="3042865"/>
            <a:ext cx="3697714" cy="2587442"/>
          </a:xfrm>
          <a:prstGeom prst="rect">
            <a:avLst/>
          </a:prstGeom>
        </p:spPr>
      </p:pic>
      <p:pic>
        <p:nvPicPr>
          <p:cNvPr id="5" name="Picture 4">
            <a:extLst>
              <a:ext uri="{FF2B5EF4-FFF2-40B4-BE49-F238E27FC236}">
                <a16:creationId xmlns:a16="http://schemas.microsoft.com/office/drawing/2014/main" id="{5E03DD06-AB8D-488B-BB14-D79F173A914F}"/>
              </a:ext>
            </a:extLst>
          </p:cNvPr>
          <p:cNvPicPr>
            <a:picLocks noChangeAspect="1"/>
          </p:cNvPicPr>
          <p:nvPr/>
        </p:nvPicPr>
        <p:blipFill>
          <a:blip r:embed="rId3"/>
          <a:stretch>
            <a:fillRect/>
          </a:stretch>
        </p:blipFill>
        <p:spPr>
          <a:xfrm>
            <a:off x="7034374" y="2404152"/>
            <a:ext cx="3840661" cy="3226155"/>
          </a:xfrm>
          <a:prstGeom prst="rect">
            <a:avLst/>
          </a:prstGeom>
        </p:spPr>
      </p:pic>
    </p:spTree>
    <p:extLst>
      <p:ext uri="{BB962C8B-B14F-4D97-AF65-F5344CB8AC3E}">
        <p14:creationId xmlns:p14="http://schemas.microsoft.com/office/powerpoint/2010/main" val="3715309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BB7DE9-1F09-F447-B9A5-FFF6F76A2F70}"/>
              </a:ext>
            </a:extLst>
          </p:cNvPr>
          <p:cNvPicPr>
            <a:picLocks noChangeAspect="1"/>
          </p:cNvPicPr>
          <p:nvPr/>
        </p:nvPicPr>
        <p:blipFill>
          <a:blip r:embed="rId2"/>
          <a:stretch>
            <a:fillRect/>
          </a:stretch>
        </p:blipFill>
        <p:spPr>
          <a:xfrm>
            <a:off x="6335449" y="1720035"/>
            <a:ext cx="5783766" cy="4662815"/>
          </a:xfrm>
          <a:prstGeom prst="rect">
            <a:avLst/>
          </a:prstGeom>
        </p:spPr>
      </p:pic>
      <p:pic>
        <p:nvPicPr>
          <p:cNvPr id="10" name="Picture 9">
            <a:extLst>
              <a:ext uri="{FF2B5EF4-FFF2-40B4-BE49-F238E27FC236}">
                <a16:creationId xmlns:a16="http://schemas.microsoft.com/office/drawing/2014/main" id="{57377AFD-14D4-F74C-9431-A94EE6C38F53}"/>
              </a:ext>
            </a:extLst>
          </p:cNvPr>
          <p:cNvPicPr>
            <a:picLocks noChangeAspect="1"/>
          </p:cNvPicPr>
          <p:nvPr/>
        </p:nvPicPr>
        <p:blipFill>
          <a:blip r:embed="rId2"/>
          <a:stretch>
            <a:fillRect/>
          </a:stretch>
        </p:blipFill>
        <p:spPr>
          <a:xfrm>
            <a:off x="312234" y="1961546"/>
            <a:ext cx="5786495" cy="3960043"/>
          </a:xfrm>
          <a:prstGeom prst="rect">
            <a:avLst/>
          </a:prstGeom>
        </p:spPr>
      </p:pic>
      <p:grpSp>
        <p:nvGrpSpPr>
          <p:cNvPr id="8" name="Group 7">
            <a:extLst>
              <a:ext uri="{FF2B5EF4-FFF2-40B4-BE49-F238E27FC236}">
                <a16:creationId xmlns:a16="http://schemas.microsoft.com/office/drawing/2014/main" id="{CD2154C2-72B3-483A-82D3-87160E6142B4}"/>
              </a:ext>
            </a:extLst>
          </p:cNvPr>
          <p:cNvGrpSpPr/>
          <p:nvPr/>
        </p:nvGrpSpPr>
        <p:grpSpPr>
          <a:xfrm>
            <a:off x="6142075" y="1488559"/>
            <a:ext cx="266160" cy="4455041"/>
            <a:chOff x="6181725" y="3429000"/>
            <a:chExt cx="1962815" cy="1820416"/>
          </a:xfrm>
        </p:grpSpPr>
        <p:sp>
          <p:nvSpPr>
            <p:cNvPr id="4" name="Rectangle 3">
              <a:extLst>
                <a:ext uri="{FF2B5EF4-FFF2-40B4-BE49-F238E27FC236}">
                  <a16:creationId xmlns:a16="http://schemas.microsoft.com/office/drawing/2014/main" id="{7D683D79-AC3B-4756-9682-E6BAB204C2CD}"/>
                </a:ext>
              </a:extLst>
            </p:cNvPr>
            <p:cNvSpPr/>
            <p:nvPr/>
          </p:nvSpPr>
          <p:spPr>
            <a:xfrm flipV="1">
              <a:off x="6181725" y="3507939"/>
              <a:ext cx="1106393" cy="1538677"/>
            </a:xfrm>
            <a:custGeom>
              <a:avLst/>
              <a:gdLst>
                <a:gd name="connsiteX0" fmla="*/ 0 w 1106393"/>
                <a:gd name="connsiteY0" fmla="*/ 0 h 1538677"/>
                <a:gd name="connsiteX1" fmla="*/ 542133 w 1106393"/>
                <a:gd name="connsiteY1" fmla="*/ 0 h 1538677"/>
                <a:gd name="connsiteX2" fmla="*/ 1106393 w 1106393"/>
                <a:gd name="connsiteY2" fmla="*/ 0 h 1538677"/>
                <a:gd name="connsiteX3" fmla="*/ 1106393 w 1106393"/>
                <a:gd name="connsiteY3" fmla="*/ 512892 h 1538677"/>
                <a:gd name="connsiteX4" fmla="*/ 1106393 w 1106393"/>
                <a:gd name="connsiteY4" fmla="*/ 1025785 h 1538677"/>
                <a:gd name="connsiteX5" fmla="*/ 1106393 w 1106393"/>
                <a:gd name="connsiteY5" fmla="*/ 1538677 h 1538677"/>
                <a:gd name="connsiteX6" fmla="*/ 553197 w 1106393"/>
                <a:gd name="connsiteY6" fmla="*/ 1538677 h 1538677"/>
                <a:gd name="connsiteX7" fmla="*/ 0 w 1106393"/>
                <a:gd name="connsiteY7" fmla="*/ 1538677 h 1538677"/>
                <a:gd name="connsiteX8" fmla="*/ 0 w 1106393"/>
                <a:gd name="connsiteY8" fmla="*/ 1056558 h 1538677"/>
                <a:gd name="connsiteX9" fmla="*/ 0 w 1106393"/>
                <a:gd name="connsiteY9" fmla="*/ 559053 h 1538677"/>
                <a:gd name="connsiteX10" fmla="*/ 0 w 1106393"/>
                <a:gd name="connsiteY10"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6393" h="1538677" fill="none" extrusionOk="0">
                  <a:moveTo>
                    <a:pt x="0" y="0"/>
                  </a:moveTo>
                  <a:cubicBezTo>
                    <a:pt x="247253" y="9445"/>
                    <a:pt x="337473" y="20985"/>
                    <a:pt x="542133" y="0"/>
                  </a:cubicBezTo>
                  <a:cubicBezTo>
                    <a:pt x="746793" y="-20985"/>
                    <a:pt x="971064" y="1078"/>
                    <a:pt x="1106393" y="0"/>
                  </a:cubicBezTo>
                  <a:cubicBezTo>
                    <a:pt x="1098215" y="109815"/>
                    <a:pt x="1107781" y="371233"/>
                    <a:pt x="1106393" y="512892"/>
                  </a:cubicBezTo>
                  <a:cubicBezTo>
                    <a:pt x="1105005" y="654551"/>
                    <a:pt x="1089255" y="914124"/>
                    <a:pt x="1106393" y="1025785"/>
                  </a:cubicBezTo>
                  <a:cubicBezTo>
                    <a:pt x="1123531" y="1137446"/>
                    <a:pt x="1126524" y="1338947"/>
                    <a:pt x="1106393" y="1538677"/>
                  </a:cubicBezTo>
                  <a:cubicBezTo>
                    <a:pt x="871869" y="1527753"/>
                    <a:pt x="692261" y="1549936"/>
                    <a:pt x="553197" y="1538677"/>
                  </a:cubicBezTo>
                  <a:cubicBezTo>
                    <a:pt x="414133" y="1527418"/>
                    <a:pt x="224954" y="1520143"/>
                    <a:pt x="0" y="1538677"/>
                  </a:cubicBezTo>
                  <a:cubicBezTo>
                    <a:pt x="17365" y="1332347"/>
                    <a:pt x="-13554" y="1206720"/>
                    <a:pt x="0" y="1056558"/>
                  </a:cubicBezTo>
                  <a:cubicBezTo>
                    <a:pt x="13554" y="906396"/>
                    <a:pt x="-15468" y="703731"/>
                    <a:pt x="0" y="559053"/>
                  </a:cubicBezTo>
                  <a:cubicBezTo>
                    <a:pt x="15468" y="414375"/>
                    <a:pt x="-27273" y="186257"/>
                    <a:pt x="0" y="0"/>
                  </a:cubicBezTo>
                  <a:close/>
                </a:path>
                <a:path w="1106393" h="1538677" stroke="0" extrusionOk="0">
                  <a:moveTo>
                    <a:pt x="0" y="0"/>
                  </a:moveTo>
                  <a:cubicBezTo>
                    <a:pt x="238728" y="11683"/>
                    <a:pt x="340124" y="-14253"/>
                    <a:pt x="542133" y="0"/>
                  </a:cubicBezTo>
                  <a:cubicBezTo>
                    <a:pt x="744142" y="14253"/>
                    <a:pt x="960474" y="-15016"/>
                    <a:pt x="1106393" y="0"/>
                  </a:cubicBezTo>
                  <a:cubicBezTo>
                    <a:pt x="1095492" y="123125"/>
                    <a:pt x="1109382" y="358568"/>
                    <a:pt x="1106393" y="543666"/>
                  </a:cubicBezTo>
                  <a:cubicBezTo>
                    <a:pt x="1103404" y="728764"/>
                    <a:pt x="1127646" y="893148"/>
                    <a:pt x="1106393" y="1056558"/>
                  </a:cubicBezTo>
                  <a:cubicBezTo>
                    <a:pt x="1085140" y="1219968"/>
                    <a:pt x="1098008" y="1427262"/>
                    <a:pt x="1106393" y="1538677"/>
                  </a:cubicBezTo>
                  <a:cubicBezTo>
                    <a:pt x="918396" y="1546852"/>
                    <a:pt x="813844" y="1548329"/>
                    <a:pt x="575324" y="1538677"/>
                  </a:cubicBezTo>
                  <a:cubicBezTo>
                    <a:pt x="336804" y="1529025"/>
                    <a:pt x="118044" y="1555540"/>
                    <a:pt x="0" y="1538677"/>
                  </a:cubicBezTo>
                  <a:cubicBezTo>
                    <a:pt x="-13203" y="1281468"/>
                    <a:pt x="-6045" y="1131638"/>
                    <a:pt x="0" y="995011"/>
                  </a:cubicBezTo>
                  <a:cubicBezTo>
                    <a:pt x="6045" y="858384"/>
                    <a:pt x="-20292" y="703673"/>
                    <a:pt x="0" y="451345"/>
                  </a:cubicBezTo>
                  <a:cubicBezTo>
                    <a:pt x="20292" y="199017"/>
                    <a:pt x="18751" y="150196"/>
                    <a:pt x="0" y="0"/>
                  </a:cubicBezTo>
                  <a:close/>
                </a:path>
              </a:pathLst>
            </a:custGeom>
            <a:ln w="28575">
              <a:solidFill>
                <a:srgbClr val="4E88C7"/>
              </a:solidFill>
              <a:prstDash val="lg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endParaRPr lang="en-US" sz="1000" b="1" dirty="0"/>
            </a:p>
          </p:txBody>
        </p:sp>
        <p:sp>
          <p:nvSpPr>
            <p:cNvPr id="7" name="Rectangle 6">
              <a:extLst>
                <a:ext uri="{FF2B5EF4-FFF2-40B4-BE49-F238E27FC236}">
                  <a16:creationId xmlns:a16="http://schemas.microsoft.com/office/drawing/2014/main" id="{79CB1532-55A7-48D1-BDF4-C1C5A5181869}"/>
                </a:ext>
              </a:extLst>
            </p:cNvPr>
            <p:cNvSpPr/>
            <p:nvPr/>
          </p:nvSpPr>
          <p:spPr>
            <a:xfrm>
              <a:off x="6209414" y="3429000"/>
              <a:ext cx="1935126"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401607"/>
            <a:ext cx="10039350" cy="647700"/>
          </a:xfrm>
        </p:spPr>
        <p:txBody>
          <a:bodyPr>
            <a:normAutofit fontScale="92500"/>
          </a:bodyPr>
          <a:lstStyle/>
          <a:p>
            <a:pPr>
              <a:spcAft>
                <a:spcPts val="1800"/>
              </a:spcAft>
            </a:pPr>
            <a:r>
              <a:rPr lang="en-US" sz="3800" b="1" dirty="0"/>
              <a:t>Docker Container vs Virtual Machines (VM)</a:t>
            </a:r>
          </a:p>
        </p:txBody>
      </p:sp>
      <p:sp>
        <p:nvSpPr>
          <p:cNvPr id="9" name="Rectangle 8">
            <a:extLst>
              <a:ext uri="{FF2B5EF4-FFF2-40B4-BE49-F238E27FC236}">
                <a16:creationId xmlns:a16="http://schemas.microsoft.com/office/drawing/2014/main" id="{5BB96268-19C2-489F-AA87-2D6A0808AD2E}"/>
              </a:ext>
            </a:extLst>
          </p:cNvPr>
          <p:cNvSpPr/>
          <p:nvPr/>
        </p:nvSpPr>
        <p:spPr>
          <a:xfrm>
            <a:off x="344447" y="1316279"/>
            <a:ext cx="5774077" cy="4185761"/>
          </a:xfrm>
          <a:prstGeom prst="rect">
            <a:avLst/>
          </a:prstGeom>
        </p:spPr>
        <p:txBody>
          <a:bodyPr wrap="square">
            <a:spAutoFit/>
          </a:bodyPr>
          <a:lstStyle/>
          <a:p>
            <a:pPr algn="ctr">
              <a:spcAft>
                <a:spcPts val="600"/>
              </a:spcAft>
            </a:pPr>
            <a:r>
              <a:rPr lang="en-US" sz="2400" b="1" dirty="0">
                <a:latin typeface="Karla" pitchFamily="2" charset="0"/>
              </a:rPr>
              <a:t>VMs</a:t>
            </a:r>
          </a:p>
          <a:p>
            <a:pPr algn="ctr">
              <a:spcAft>
                <a:spcPts val="600"/>
              </a:spcAft>
            </a:pPr>
            <a:endParaRPr lang="en-US" sz="2400" b="1" dirty="0">
              <a:latin typeface="Karla" pitchFamily="2" charset="0"/>
            </a:endParaRPr>
          </a:p>
          <a:p>
            <a:pPr algn="ctr">
              <a:spcAft>
                <a:spcPts val="600"/>
              </a:spcAft>
            </a:pPr>
            <a:endParaRPr lang="en-US" b="1" dirty="0">
              <a:latin typeface="Karla" pitchFamily="2" charset="0"/>
            </a:endParaRPr>
          </a:p>
          <a:p>
            <a:pPr marL="800100" lvl="1" indent="-342900">
              <a:spcAft>
                <a:spcPts val="600"/>
              </a:spcAft>
              <a:buFont typeface="Arial" panose="020B0604020202020204" pitchFamily="34" charset="0"/>
              <a:buChar char="•"/>
            </a:pPr>
            <a:r>
              <a:rPr lang="en-US" sz="2000" dirty="0">
                <a:latin typeface="Karla" pitchFamily="2" charset="0"/>
              </a:rPr>
              <a:t>Each VM runs its own OS</a:t>
            </a:r>
          </a:p>
          <a:p>
            <a:pPr marL="800100" lvl="1" indent="-342900">
              <a:spcAft>
                <a:spcPts val="600"/>
              </a:spcAft>
              <a:buFont typeface="Arial" panose="020B0604020202020204" pitchFamily="34" charset="0"/>
              <a:buChar char="•"/>
            </a:pPr>
            <a:r>
              <a:rPr lang="en-US" sz="2000" dirty="0">
                <a:latin typeface="Karla" pitchFamily="2" charset="0"/>
              </a:rPr>
              <a:t>Boot up time is in minutes</a:t>
            </a:r>
          </a:p>
          <a:p>
            <a:pPr marL="800100" lvl="1" indent="-342900">
              <a:spcAft>
                <a:spcPts val="600"/>
              </a:spcAft>
              <a:buFont typeface="Arial" panose="020B0604020202020204" pitchFamily="34" charset="0"/>
              <a:buChar char="•"/>
            </a:pPr>
            <a:r>
              <a:rPr lang="en-US" sz="2000" dirty="0">
                <a:latin typeface="Karla" pitchFamily="2" charset="0"/>
              </a:rPr>
              <a:t>Not version controlled</a:t>
            </a:r>
          </a:p>
          <a:p>
            <a:pPr marL="800100" lvl="1" indent="-342900">
              <a:spcAft>
                <a:spcPts val="600"/>
              </a:spcAft>
              <a:buFont typeface="Arial" panose="020B0604020202020204" pitchFamily="34" charset="0"/>
              <a:buChar char="•"/>
            </a:pPr>
            <a:r>
              <a:rPr lang="en-US" sz="2000" dirty="0">
                <a:latin typeface="Karla" pitchFamily="2" charset="0"/>
              </a:rPr>
              <a:t>Cannot run more than couple of VMs on an average laptop</a:t>
            </a:r>
          </a:p>
          <a:p>
            <a:pPr marL="800100" lvl="1" indent="-342900">
              <a:spcAft>
                <a:spcPts val="600"/>
              </a:spcAft>
              <a:buFont typeface="Arial" panose="020B0604020202020204" pitchFamily="34" charset="0"/>
              <a:buChar char="•"/>
            </a:pPr>
            <a:r>
              <a:rPr lang="en-US" sz="2000" dirty="0">
                <a:latin typeface="Karla" pitchFamily="2" charset="0"/>
              </a:rPr>
              <a:t>Only one VM can be started from one set of VMX and VMDK files</a:t>
            </a:r>
          </a:p>
          <a:p>
            <a:pPr lvl="1">
              <a:spcAft>
                <a:spcPts val="600"/>
              </a:spcAft>
            </a:pPr>
            <a:endParaRPr lang="en-US" sz="2000" dirty="0">
              <a:latin typeface="Karla" pitchFamily="2" charset="0"/>
            </a:endParaRPr>
          </a:p>
        </p:txBody>
      </p:sp>
      <p:sp>
        <p:nvSpPr>
          <p:cNvPr id="13" name="Rectangle 12">
            <a:extLst>
              <a:ext uri="{FF2B5EF4-FFF2-40B4-BE49-F238E27FC236}">
                <a16:creationId xmlns:a16="http://schemas.microsoft.com/office/drawing/2014/main" id="{94A2D129-EE39-7747-8431-4CE4CF24E5FC}"/>
              </a:ext>
            </a:extLst>
          </p:cNvPr>
          <p:cNvSpPr/>
          <p:nvPr/>
        </p:nvSpPr>
        <p:spPr>
          <a:xfrm>
            <a:off x="6489196" y="1384671"/>
            <a:ext cx="5241012" cy="4662815"/>
          </a:xfrm>
          <a:prstGeom prst="rect">
            <a:avLst/>
          </a:prstGeom>
        </p:spPr>
        <p:txBody>
          <a:bodyPr wrap="square">
            <a:spAutoFit/>
          </a:bodyPr>
          <a:lstStyle/>
          <a:p>
            <a:pPr algn="ctr">
              <a:spcAft>
                <a:spcPts val="600"/>
              </a:spcAft>
            </a:pPr>
            <a:r>
              <a:rPr lang="en-US" sz="2400" b="1" dirty="0">
                <a:latin typeface="Karla" pitchFamily="2" charset="0"/>
              </a:rPr>
              <a:t>Docker</a:t>
            </a:r>
          </a:p>
          <a:p>
            <a:pPr algn="ctr">
              <a:spcAft>
                <a:spcPts val="600"/>
              </a:spcAft>
            </a:pPr>
            <a:endParaRPr lang="en-US" dirty="0">
              <a:latin typeface="Karla" pitchFamily="2" charset="0"/>
            </a:endParaRPr>
          </a:p>
          <a:p>
            <a:pPr marL="800100" lvl="1" indent="-342900">
              <a:spcAft>
                <a:spcPts val="600"/>
              </a:spcAft>
              <a:buFont typeface="Arial" panose="020B0604020202020204" pitchFamily="34" charset="0"/>
              <a:buChar char="•"/>
            </a:pPr>
            <a:r>
              <a:rPr lang="en-US" sz="2000" dirty="0">
                <a:latin typeface="Karla" pitchFamily="2" charset="0"/>
              </a:rPr>
              <a:t>Container is just a user space of OS</a:t>
            </a:r>
          </a:p>
          <a:p>
            <a:pPr marL="800100" lvl="1" indent="-342900">
              <a:spcAft>
                <a:spcPts val="600"/>
              </a:spcAft>
              <a:buFont typeface="Arial" panose="020B0604020202020204" pitchFamily="34" charset="0"/>
              <a:buChar char="•"/>
            </a:pPr>
            <a:r>
              <a:rPr lang="en-US" sz="2000" dirty="0">
                <a:latin typeface="Karla" pitchFamily="2" charset="0"/>
              </a:rPr>
              <a:t>Containers instantiate in seconds</a:t>
            </a:r>
          </a:p>
          <a:p>
            <a:pPr marL="800100" lvl="1" indent="-342900">
              <a:spcAft>
                <a:spcPts val="600"/>
              </a:spcAft>
              <a:buFont typeface="Arial" panose="020B0604020202020204" pitchFamily="34" charset="0"/>
              <a:buChar char="•"/>
            </a:pPr>
            <a:r>
              <a:rPr lang="en-US" sz="2000" dirty="0">
                <a:latin typeface="Karla" pitchFamily="2" charset="0"/>
              </a:rPr>
              <a:t>Images are built incrementally on top of another like layers. Lots of images/snapshots</a:t>
            </a:r>
          </a:p>
          <a:p>
            <a:pPr marL="800100" lvl="1" indent="-342900">
              <a:spcAft>
                <a:spcPts val="600"/>
              </a:spcAft>
              <a:buFont typeface="Arial" panose="020B0604020202020204" pitchFamily="34" charset="0"/>
              <a:buChar char="•"/>
            </a:pPr>
            <a:r>
              <a:rPr lang="en-US" sz="2000" dirty="0">
                <a:latin typeface="Karla" pitchFamily="2" charset="0"/>
              </a:rPr>
              <a:t>Images can be diffed and can be version controlled. Docker hub is like </a:t>
            </a:r>
            <a:r>
              <a:rPr lang="en-US" sz="2000" dirty="0" err="1">
                <a:latin typeface="Karla" pitchFamily="2" charset="0"/>
              </a:rPr>
              <a:t>Github</a:t>
            </a:r>
            <a:endParaRPr lang="en-US" sz="2000" dirty="0">
              <a:latin typeface="Karla" pitchFamily="2" charset="0"/>
            </a:endParaRPr>
          </a:p>
          <a:p>
            <a:pPr marL="800100" lvl="1" indent="-342900">
              <a:spcAft>
                <a:spcPts val="600"/>
              </a:spcAft>
              <a:buFont typeface="Arial" panose="020B0604020202020204" pitchFamily="34" charset="0"/>
              <a:buChar char="•"/>
            </a:pPr>
            <a:r>
              <a:rPr lang="en-US" sz="2000" dirty="0">
                <a:latin typeface="Karla" pitchFamily="2" charset="0"/>
              </a:rPr>
              <a:t>Can run many Dockers in a laptop</a:t>
            </a:r>
          </a:p>
          <a:p>
            <a:pPr marL="800100" lvl="1" indent="-342900">
              <a:spcAft>
                <a:spcPts val="600"/>
              </a:spcAft>
              <a:buFont typeface="Arial" panose="020B0604020202020204" pitchFamily="34" charset="0"/>
              <a:buChar char="•"/>
            </a:pPr>
            <a:r>
              <a:rPr lang="en-US" sz="2000" dirty="0">
                <a:latin typeface="Karla" pitchFamily="2" charset="0"/>
              </a:rPr>
              <a:t>Multiple docker containers can be started from one Docker image</a:t>
            </a:r>
          </a:p>
        </p:txBody>
      </p:sp>
    </p:spTree>
    <p:extLst>
      <p:ext uri="{BB962C8B-B14F-4D97-AF65-F5344CB8AC3E}">
        <p14:creationId xmlns:p14="http://schemas.microsoft.com/office/powerpoint/2010/main" val="3394729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8B63C8E-965A-C643-9DDE-E1A88EE870FB}"/>
              </a:ext>
            </a:extLst>
          </p:cNvPr>
          <p:cNvPicPr>
            <a:picLocks noChangeAspect="1"/>
          </p:cNvPicPr>
          <p:nvPr/>
        </p:nvPicPr>
        <p:blipFill>
          <a:blip r:embed="rId2"/>
          <a:stretch>
            <a:fillRect/>
          </a:stretch>
        </p:blipFill>
        <p:spPr>
          <a:xfrm>
            <a:off x="6405505" y="1503548"/>
            <a:ext cx="4584357" cy="4798757"/>
          </a:xfrm>
          <a:prstGeom prst="rect">
            <a:avLst/>
          </a:prstGeom>
        </p:spPr>
      </p:pic>
      <p:pic>
        <p:nvPicPr>
          <p:cNvPr id="27" name="Picture 26">
            <a:extLst>
              <a:ext uri="{FF2B5EF4-FFF2-40B4-BE49-F238E27FC236}">
                <a16:creationId xmlns:a16="http://schemas.microsoft.com/office/drawing/2014/main" id="{C0C5A360-BDC6-5E44-8C59-E9F631C0CFEE}"/>
              </a:ext>
            </a:extLst>
          </p:cNvPr>
          <p:cNvPicPr>
            <a:picLocks noChangeAspect="1"/>
          </p:cNvPicPr>
          <p:nvPr/>
        </p:nvPicPr>
        <p:blipFill>
          <a:blip r:embed="rId2"/>
          <a:stretch>
            <a:fillRect/>
          </a:stretch>
        </p:blipFill>
        <p:spPr>
          <a:xfrm>
            <a:off x="1146392" y="1510906"/>
            <a:ext cx="4584356" cy="4556659"/>
          </a:xfrm>
          <a:prstGeom prst="rect">
            <a:avLst/>
          </a:prstGeom>
        </p:spPr>
      </p:pic>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780835" y="315280"/>
            <a:ext cx="10644027" cy="647700"/>
          </a:xfrm>
        </p:spPr>
        <p:txBody>
          <a:bodyPr>
            <a:noAutofit/>
          </a:bodyPr>
          <a:lstStyle/>
          <a:p>
            <a:pPr>
              <a:spcAft>
                <a:spcPts val="1800"/>
              </a:spcAft>
            </a:pPr>
            <a:r>
              <a:rPr lang="en-US" sz="3800" b="1" dirty="0"/>
              <a:t>Docker Container vs Virtual Machines</a:t>
            </a:r>
          </a:p>
          <a:p>
            <a:pPr>
              <a:spcAft>
                <a:spcPts val="1800"/>
              </a:spcAft>
            </a:pPr>
            <a:endParaRPr lang="en-US" sz="3800" b="1" dirty="0"/>
          </a:p>
        </p:txBody>
      </p:sp>
      <p:grpSp>
        <p:nvGrpSpPr>
          <p:cNvPr id="8" name="Group 7">
            <a:extLst>
              <a:ext uri="{FF2B5EF4-FFF2-40B4-BE49-F238E27FC236}">
                <a16:creationId xmlns:a16="http://schemas.microsoft.com/office/drawing/2014/main" id="{1A08C0B3-F762-4D47-9F53-944CB97938C9}"/>
              </a:ext>
            </a:extLst>
          </p:cNvPr>
          <p:cNvGrpSpPr/>
          <p:nvPr/>
        </p:nvGrpSpPr>
        <p:grpSpPr>
          <a:xfrm>
            <a:off x="6985579" y="2141382"/>
            <a:ext cx="3424208" cy="3691041"/>
            <a:chOff x="7877825" y="1705662"/>
            <a:chExt cx="3666475" cy="3952187"/>
          </a:xfrm>
        </p:grpSpPr>
        <p:sp>
          <p:nvSpPr>
            <p:cNvPr id="9" name="Rectangle 8">
              <a:extLst>
                <a:ext uri="{FF2B5EF4-FFF2-40B4-BE49-F238E27FC236}">
                  <a16:creationId xmlns:a16="http://schemas.microsoft.com/office/drawing/2014/main" id="{BCBCD019-E77C-4205-BB1D-110EBFC19F97}"/>
                </a:ext>
              </a:extLst>
            </p:cNvPr>
            <p:cNvSpPr/>
            <p:nvPr/>
          </p:nvSpPr>
          <p:spPr>
            <a:xfrm>
              <a:off x="7877825" y="4752262"/>
              <a:ext cx="3666475" cy="905587"/>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Infrastructure</a:t>
              </a:r>
            </a:p>
          </p:txBody>
        </p:sp>
        <p:sp>
          <p:nvSpPr>
            <p:cNvPr id="10" name="Rectangle 9">
              <a:extLst>
                <a:ext uri="{FF2B5EF4-FFF2-40B4-BE49-F238E27FC236}">
                  <a16:creationId xmlns:a16="http://schemas.microsoft.com/office/drawing/2014/main" id="{A8DCC1E4-7680-4584-AE2D-65565DAAEADC}"/>
                </a:ext>
              </a:extLst>
            </p:cNvPr>
            <p:cNvSpPr/>
            <p:nvPr/>
          </p:nvSpPr>
          <p:spPr>
            <a:xfrm>
              <a:off x="7877825" y="4200525"/>
              <a:ext cx="3666475"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Hypervisor</a:t>
              </a:r>
            </a:p>
          </p:txBody>
        </p:sp>
        <p:sp>
          <p:nvSpPr>
            <p:cNvPr id="12" name="Rectangle 11">
              <a:extLst>
                <a:ext uri="{FF2B5EF4-FFF2-40B4-BE49-F238E27FC236}">
                  <a16:creationId xmlns:a16="http://schemas.microsoft.com/office/drawing/2014/main" id="{CD0E3EFC-59C0-41B7-AE38-ACD1DD190FC1}"/>
                </a:ext>
              </a:extLst>
            </p:cNvPr>
            <p:cNvSpPr/>
            <p:nvPr/>
          </p:nvSpPr>
          <p:spPr>
            <a:xfrm>
              <a:off x="7880010" y="2771775"/>
              <a:ext cx="1061105" cy="1376136"/>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Guest </a:t>
              </a:r>
            </a:p>
            <a:p>
              <a:pPr algn="ctr"/>
              <a:r>
                <a:rPr lang="en-US" dirty="0"/>
                <a:t>OS</a:t>
              </a:r>
            </a:p>
          </p:txBody>
        </p:sp>
        <p:sp>
          <p:nvSpPr>
            <p:cNvPr id="13" name="Rectangle 12">
              <a:extLst>
                <a:ext uri="{FF2B5EF4-FFF2-40B4-BE49-F238E27FC236}">
                  <a16:creationId xmlns:a16="http://schemas.microsoft.com/office/drawing/2014/main" id="{7F1FC2BB-E518-447F-A59B-C48B19231922}"/>
                </a:ext>
              </a:extLst>
            </p:cNvPr>
            <p:cNvSpPr/>
            <p:nvPr/>
          </p:nvSpPr>
          <p:spPr>
            <a:xfrm>
              <a:off x="9181130" y="2771788"/>
              <a:ext cx="1061105" cy="1376136"/>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Guest </a:t>
              </a:r>
            </a:p>
            <a:p>
              <a:pPr algn="ctr"/>
              <a:r>
                <a:rPr lang="en-US" dirty="0"/>
                <a:t>OS</a:t>
              </a:r>
            </a:p>
          </p:txBody>
        </p:sp>
        <p:sp>
          <p:nvSpPr>
            <p:cNvPr id="14" name="Rectangle 13">
              <a:extLst>
                <a:ext uri="{FF2B5EF4-FFF2-40B4-BE49-F238E27FC236}">
                  <a16:creationId xmlns:a16="http://schemas.microsoft.com/office/drawing/2014/main" id="{01F55062-7C2A-440B-9611-4A9D0DA0078A}"/>
                </a:ext>
              </a:extLst>
            </p:cNvPr>
            <p:cNvSpPr/>
            <p:nvPr/>
          </p:nvSpPr>
          <p:spPr>
            <a:xfrm>
              <a:off x="10483195" y="2771775"/>
              <a:ext cx="1061105" cy="1376136"/>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Guest </a:t>
              </a:r>
            </a:p>
            <a:p>
              <a:pPr algn="ctr"/>
              <a:r>
                <a:rPr lang="en-US" dirty="0"/>
                <a:t>OS</a:t>
              </a:r>
            </a:p>
          </p:txBody>
        </p:sp>
        <p:sp>
          <p:nvSpPr>
            <p:cNvPr id="15" name="Rectangle 14">
              <a:extLst>
                <a:ext uri="{FF2B5EF4-FFF2-40B4-BE49-F238E27FC236}">
                  <a16:creationId xmlns:a16="http://schemas.microsoft.com/office/drawing/2014/main" id="{033C7D87-CD0C-4F5E-ADB6-787AFF0A2293}"/>
                </a:ext>
              </a:extLst>
            </p:cNvPr>
            <p:cNvSpPr/>
            <p:nvPr/>
          </p:nvSpPr>
          <p:spPr>
            <a:xfrm>
              <a:off x="7880010" y="2249234"/>
              <a:ext cx="106110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16" name="Rectangle 15">
              <a:extLst>
                <a:ext uri="{FF2B5EF4-FFF2-40B4-BE49-F238E27FC236}">
                  <a16:creationId xmlns:a16="http://schemas.microsoft.com/office/drawing/2014/main" id="{81F339E7-9FF3-4CD4-B024-F61E0C3C7D03}"/>
                </a:ext>
              </a:extLst>
            </p:cNvPr>
            <p:cNvSpPr/>
            <p:nvPr/>
          </p:nvSpPr>
          <p:spPr>
            <a:xfrm>
              <a:off x="9181130" y="2249248"/>
              <a:ext cx="106110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17" name="Rectangle 16">
              <a:extLst>
                <a:ext uri="{FF2B5EF4-FFF2-40B4-BE49-F238E27FC236}">
                  <a16:creationId xmlns:a16="http://schemas.microsoft.com/office/drawing/2014/main" id="{00FD875E-AA7D-4BDA-87B8-E42804B1B7A5}"/>
                </a:ext>
              </a:extLst>
            </p:cNvPr>
            <p:cNvSpPr/>
            <p:nvPr/>
          </p:nvSpPr>
          <p:spPr>
            <a:xfrm>
              <a:off x="10483195" y="2249234"/>
              <a:ext cx="1061105" cy="490324"/>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18" name="Rectangle 17">
              <a:extLst>
                <a:ext uri="{FF2B5EF4-FFF2-40B4-BE49-F238E27FC236}">
                  <a16:creationId xmlns:a16="http://schemas.microsoft.com/office/drawing/2014/main" id="{A88DF76E-D2FB-4AF1-A8B9-A59B3443ED39}"/>
                </a:ext>
              </a:extLst>
            </p:cNvPr>
            <p:cNvSpPr/>
            <p:nvPr/>
          </p:nvSpPr>
          <p:spPr>
            <a:xfrm>
              <a:off x="7880010" y="1705662"/>
              <a:ext cx="106110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App1</a:t>
              </a:r>
            </a:p>
          </p:txBody>
        </p:sp>
        <p:sp>
          <p:nvSpPr>
            <p:cNvPr id="19" name="Rectangle 18">
              <a:extLst>
                <a:ext uri="{FF2B5EF4-FFF2-40B4-BE49-F238E27FC236}">
                  <a16:creationId xmlns:a16="http://schemas.microsoft.com/office/drawing/2014/main" id="{C73756B6-9E17-49B0-86B6-321FE890A3D9}"/>
                </a:ext>
              </a:extLst>
            </p:cNvPr>
            <p:cNvSpPr/>
            <p:nvPr/>
          </p:nvSpPr>
          <p:spPr>
            <a:xfrm>
              <a:off x="9181130" y="1705675"/>
              <a:ext cx="106110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App2</a:t>
              </a:r>
            </a:p>
          </p:txBody>
        </p:sp>
        <p:sp>
          <p:nvSpPr>
            <p:cNvPr id="20" name="Rectangle 19">
              <a:extLst>
                <a:ext uri="{FF2B5EF4-FFF2-40B4-BE49-F238E27FC236}">
                  <a16:creationId xmlns:a16="http://schemas.microsoft.com/office/drawing/2014/main" id="{050A37A8-980F-4854-951F-12B82645D31B}"/>
                </a:ext>
              </a:extLst>
            </p:cNvPr>
            <p:cNvSpPr/>
            <p:nvPr/>
          </p:nvSpPr>
          <p:spPr>
            <a:xfrm>
              <a:off x="10483195" y="1705662"/>
              <a:ext cx="1061105" cy="490324"/>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App3</a:t>
              </a:r>
            </a:p>
          </p:txBody>
        </p:sp>
      </p:grpSp>
      <p:grpSp>
        <p:nvGrpSpPr>
          <p:cNvPr id="21" name="Group 20">
            <a:extLst>
              <a:ext uri="{FF2B5EF4-FFF2-40B4-BE49-F238E27FC236}">
                <a16:creationId xmlns:a16="http://schemas.microsoft.com/office/drawing/2014/main" id="{01DC7905-A43F-48B1-9E43-6BE3EE1002CA}"/>
              </a:ext>
            </a:extLst>
          </p:cNvPr>
          <p:cNvGrpSpPr/>
          <p:nvPr/>
        </p:nvGrpSpPr>
        <p:grpSpPr>
          <a:xfrm>
            <a:off x="1726466" y="2359916"/>
            <a:ext cx="3424208" cy="3296143"/>
            <a:chOff x="7877825" y="2387728"/>
            <a:chExt cx="3666475" cy="3529347"/>
          </a:xfrm>
        </p:grpSpPr>
        <p:sp>
          <p:nvSpPr>
            <p:cNvPr id="22" name="Rectangle 21">
              <a:extLst>
                <a:ext uri="{FF2B5EF4-FFF2-40B4-BE49-F238E27FC236}">
                  <a16:creationId xmlns:a16="http://schemas.microsoft.com/office/drawing/2014/main" id="{5E10DB9A-3F30-40E9-98F8-D1A4DB0F14CB}"/>
                </a:ext>
              </a:extLst>
            </p:cNvPr>
            <p:cNvSpPr/>
            <p:nvPr/>
          </p:nvSpPr>
          <p:spPr>
            <a:xfrm>
              <a:off x="7877825" y="4752262"/>
              <a:ext cx="3666475" cy="905587"/>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Infrastructure</a:t>
              </a:r>
            </a:p>
          </p:txBody>
        </p:sp>
        <p:sp>
          <p:nvSpPr>
            <p:cNvPr id="23" name="Rectangle 22">
              <a:extLst>
                <a:ext uri="{FF2B5EF4-FFF2-40B4-BE49-F238E27FC236}">
                  <a16:creationId xmlns:a16="http://schemas.microsoft.com/office/drawing/2014/main" id="{80F5863E-68AF-4EB0-8EE0-A683F9AF5C82}"/>
                </a:ext>
              </a:extLst>
            </p:cNvPr>
            <p:cNvSpPr/>
            <p:nvPr/>
          </p:nvSpPr>
          <p:spPr>
            <a:xfrm>
              <a:off x="7877825" y="4200525"/>
              <a:ext cx="3666475"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24" name="Rectangle 23">
              <a:extLst>
                <a:ext uri="{FF2B5EF4-FFF2-40B4-BE49-F238E27FC236}">
                  <a16:creationId xmlns:a16="http://schemas.microsoft.com/office/drawing/2014/main" id="{CE0C0CF2-C812-4887-B65B-87DD0EC4DF17}"/>
                </a:ext>
              </a:extLst>
            </p:cNvPr>
            <p:cNvSpPr/>
            <p:nvPr/>
          </p:nvSpPr>
          <p:spPr>
            <a:xfrm>
              <a:off x="7877825" y="5767587"/>
              <a:ext cx="3666475" cy="14948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Karla" pitchFamily="2" charset="0"/>
              </a:endParaRPr>
            </a:p>
          </p:txBody>
        </p:sp>
        <p:sp>
          <p:nvSpPr>
            <p:cNvPr id="25" name="Rectangle 24">
              <a:extLst>
                <a:ext uri="{FF2B5EF4-FFF2-40B4-BE49-F238E27FC236}">
                  <a16:creationId xmlns:a16="http://schemas.microsoft.com/office/drawing/2014/main" id="{6CE38D4B-82FD-46A6-91E3-E6D540BA0182}"/>
                </a:ext>
              </a:extLst>
            </p:cNvPr>
            <p:cNvSpPr/>
            <p:nvPr/>
          </p:nvSpPr>
          <p:spPr>
            <a:xfrm>
              <a:off x="7880010" y="3488731"/>
              <a:ext cx="3664290" cy="659179"/>
            </a:xfrm>
            <a:prstGeom prst="rect">
              <a:avLst/>
            </a:prstGeom>
            <a:solidFill>
              <a:srgbClr val="F6882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Container Engine</a:t>
              </a:r>
            </a:p>
          </p:txBody>
        </p:sp>
        <p:sp>
          <p:nvSpPr>
            <p:cNvPr id="28" name="Rectangle 27">
              <a:extLst>
                <a:ext uri="{FF2B5EF4-FFF2-40B4-BE49-F238E27FC236}">
                  <a16:creationId xmlns:a16="http://schemas.microsoft.com/office/drawing/2014/main" id="{1653656B-1A72-48F1-B5CD-E23393A95C19}"/>
                </a:ext>
              </a:extLst>
            </p:cNvPr>
            <p:cNvSpPr/>
            <p:nvPr/>
          </p:nvSpPr>
          <p:spPr>
            <a:xfrm>
              <a:off x="7880010" y="2931300"/>
              <a:ext cx="1061105" cy="490323"/>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29" name="Rectangle 28">
              <a:extLst>
                <a:ext uri="{FF2B5EF4-FFF2-40B4-BE49-F238E27FC236}">
                  <a16:creationId xmlns:a16="http://schemas.microsoft.com/office/drawing/2014/main" id="{C9CDE0FD-CFC1-4DF1-ACD4-4B3D6188FEB6}"/>
                </a:ext>
              </a:extLst>
            </p:cNvPr>
            <p:cNvSpPr/>
            <p:nvPr/>
          </p:nvSpPr>
          <p:spPr>
            <a:xfrm>
              <a:off x="9181130" y="2931314"/>
              <a:ext cx="1061105" cy="490323"/>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30" name="Rectangle 29">
              <a:extLst>
                <a:ext uri="{FF2B5EF4-FFF2-40B4-BE49-F238E27FC236}">
                  <a16:creationId xmlns:a16="http://schemas.microsoft.com/office/drawing/2014/main" id="{1A42F991-E64C-47D7-9838-620559DAED04}"/>
                </a:ext>
              </a:extLst>
            </p:cNvPr>
            <p:cNvSpPr/>
            <p:nvPr/>
          </p:nvSpPr>
          <p:spPr>
            <a:xfrm>
              <a:off x="10483195" y="2931299"/>
              <a:ext cx="1061105" cy="490323"/>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31" name="Rectangle 30">
              <a:extLst>
                <a:ext uri="{FF2B5EF4-FFF2-40B4-BE49-F238E27FC236}">
                  <a16:creationId xmlns:a16="http://schemas.microsoft.com/office/drawing/2014/main" id="{EA847125-DA08-4F53-B0B0-A99C174261DD}"/>
                </a:ext>
              </a:extLst>
            </p:cNvPr>
            <p:cNvSpPr/>
            <p:nvPr/>
          </p:nvSpPr>
          <p:spPr>
            <a:xfrm>
              <a:off x="7880010" y="2387730"/>
              <a:ext cx="1061105" cy="490323"/>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App1</a:t>
              </a:r>
            </a:p>
          </p:txBody>
        </p:sp>
        <p:sp>
          <p:nvSpPr>
            <p:cNvPr id="32" name="Rectangle 31">
              <a:extLst>
                <a:ext uri="{FF2B5EF4-FFF2-40B4-BE49-F238E27FC236}">
                  <a16:creationId xmlns:a16="http://schemas.microsoft.com/office/drawing/2014/main" id="{8A1452EF-D4A2-4D8E-A666-443B7D7B6395}"/>
                </a:ext>
              </a:extLst>
            </p:cNvPr>
            <p:cNvSpPr/>
            <p:nvPr/>
          </p:nvSpPr>
          <p:spPr>
            <a:xfrm>
              <a:off x="9181130" y="2387738"/>
              <a:ext cx="1061105" cy="490323"/>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App2</a:t>
              </a:r>
            </a:p>
          </p:txBody>
        </p:sp>
        <p:sp>
          <p:nvSpPr>
            <p:cNvPr id="33" name="Rectangle 32">
              <a:extLst>
                <a:ext uri="{FF2B5EF4-FFF2-40B4-BE49-F238E27FC236}">
                  <a16:creationId xmlns:a16="http://schemas.microsoft.com/office/drawing/2014/main" id="{7578EDB6-19CC-4165-8AE6-1C23CF65B537}"/>
                </a:ext>
              </a:extLst>
            </p:cNvPr>
            <p:cNvSpPr/>
            <p:nvPr/>
          </p:nvSpPr>
          <p:spPr>
            <a:xfrm>
              <a:off x="10483195" y="2387728"/>
              <a:ext cx="1061105" cy="490323"/>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App3</a:t>
              </a:r>
            </a:p>
          </p:txBody>
        </p:sp>
      </p:grpSp>
      <p:sp>
        <p:nvSpPr>
          <p:cNvPr id="2" name="TextBox 1">
            <a:extLst>
              <a:ext uri="{FF2B5EF4-FFF2-40B4-BE49-F238E27FC236}">
                <a16:creationId xmlns:a16="http://schemas.microsoft.com/office/drawing/2014/main" id="{F74A017D-2769-B647-A8DA-A8B24D3D3C56}"/>
              </a:ext>
            </a:extLst>
          </p:cNvPr>
          <p:cNvSpPr txBox="1"/>
          <p:nvPr/>
        </p:nvSpPr>
        <p:spPr>
          <a:xfrm>
            <a:off x="7736925" y="1200358"/>
            <a:ext cx="2231701" cy="461665"/>
          </a:xfrm>
          <a:prstGeom prst="rect">
            <a:avLst/>
          </a:prstGeom>
          <a:noFill/>
        </p:spPr>
        <p:txBody>
          <a:bodyPr wrap="none" rtlCol="0">
            <a:spAutoFit/>
          </a:bodyPr>
          <a:lstStyle/>
          <a:p>
            <a:r>
              <a:rPr lang="en-US" sz="2400" b="1" dirty="0">
                <a:solidFill>
                  <a:schemeClr val="tx2">
                    <a:lumMod val="60000"/>
                    <a:lumOff val="40000"/>
                  </a:schemeClr>
                </a:solidFill>
              </a:rPr>
              <a:t>Virtual Machine</a:t>
            </a:r>
          </a:p>
        </p:txBody>
      </p:sp>
      <p:sp>
        <p:nvSpPr>
          <p:cNvPr id="36" name="TextBox 35">
            <a:extLst>
              <a:ext uri="{FF2B5EF4-FFF2-40B4-BE49-F238E27FC236}">
                <a16:creationId xmlns:a16="http://schemas.microsoft.com/office/drawing/2014/main" id="{09BA59C6-BB18-814F-8107-387ECF599BC9}"/>
              </a:ext>
            </a:extLst>
          </p:cNvPr>
          <p:cNvSpPr txBox="1"/>
          <p:nvPr/>
        </p:nvSpPr>
        <p:spPr>
          <a:xfrm>
            <a:off x="2773204" y="1280074"/>
            <a:ext cx="1437125" cy="461665"/>
          </a:xfrm>
          <a:prstGeom prst="rect">
            <a:avLst/>
          </a:prstGeom>
          <a:noFill/>
        </p:spPr>
        <p:txBody>
          <a:bodyPr wrap="none" rtlCol="0">
            <a:spAutoFit/>
          </a:bodyPr>
          <a:lstStyle/>
          <a:p>
            <a:r>
              <a:rPr lang="en-US" sz="2400" b="1" dirty="0">
                <a:solidFill>
                  <a:schemeClr val="tx2">
                    <a:lumMod val="60000"/>
                    <a:lumOff val="40000"/>
                  </a:schemeClr>
                </a:solidFill>
              </a:rPr>
              <a:t>Container</a:t>
            </a:r>
          </a:p>
        </p:txBody>
      </p:sp>
    </p:spTree>
    <p:extLst>
      <p:ext uri="{BB962C8B-B14F-4D97-AF65-F5344CB8AC3E}">
        <p14:creationId xmlns:p14="http://schemas.microsoft.com/office/powerpoint/2010/main" val="3905073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28EC82-6CF0-7E4D-91C9-71E039F04E1E}"/>
              </a:ext>
            </a:extLst>
          </p:cNvPr>
          <p:cNvPicPr>
            <a:picLocks noChangeAspect="1"/>
          </p:cNvPicPr>
          <p:nvPr/>
        </p:nvPicPr>
        <p:blipFill>
          <a:blip r:embed="rId2"/>
          <a:stretch>
            <a:fillRect/>
          </a:stretch>
        </p:blipFill>
        <p:spPr>
          <a:xfrm>
            <a:off x="1974386" y="2650816"/>
            <a:ext cx="8102600" cy="3644809"/>
          </a:xfrm>
          <a:prstGeom prst="rect">
            <a:avLst/>
          </a:prstGeom>
        </p:spPr>
      </p:pic>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780835" y="315280"/>
            <a:ext cx="10644027" cy="647700"/>
          </a:xfrm>
        </p:spPr>
        <p:txBody>
          <a:bodyPr>
            <a:noAutofit/>
          </a:bodyPr>
          <a:lstStyle/>
          <a:p>
            <a:pPr>
              <a:spcAft>
                <a:spcPts val="1800"/>
              </a:spcAft>
            </a:pPr>
            <a:r>
              <a:rPr lang="en-US" sz="3800" b="1" dirty="0"/>
              <a:t>What Makes Containers so Small?</a:t>
            </a:r>
          </a:p>
          <a:p>
            <a:pPr>
              <a:spcAft>
                <a:spcPts val="1800"/>
              </a:spcAft>
            </a:pPr>
            <a:endParaRPr lang="en-US" sz="3800" b="1" dirty="0"/>
          </a:p>
        </p:txBody>
      </p:sp>
      <p:pic>
        <p:nvPicPr>
          <p:cNvPr id="2" name="Picture 1">
            <a:extLst>
              <a:ext uri="{FF2B5EF4-FFF2-40B4-BE49-F238E27FC236}">
                <a16:creationId xmlns:a16="http://schemas.microsoft.com/office/drawing/2014/main" id="{FFCE414E-E81D-4997-8783-EF64763D6F97}"/>
              </a:ext>
            </a:extLst>
          </p:cNvPr>
          <p:cNvPicPr>
            <a:picLocks noChangeAspect="1"/>
          </p:cNvPicPr>
          <p:nvPr/>
        </p:nvPicPr>
        <p:blipFill rotWithShape="1">
          <a:blip r:embed="rId3"/>
          <a:srcRect l="20149" t="37462" r="7477"/>
          <a:stretch/>
        </p:blipFill>
        <p:spPr>
          <a:xfrm>
            <a:off x="2668942" y="3051423"/>
            <a:ext cx="7142878" cy="2843597"/>
          </a:xfrm>
          <a:prstGeom prst="rect">
            <a:avLst/>
          </a:prstGeom>
        </p:spPr>
      </p:pic>
      <p:sp>
        <p:nvSpPr>
          <p:cNvPr id="6" name="Rectangle 5">
            <a:extLst>
              <a:ext uri="{FF2B5EF4-FFF2-40B4-BE49-F238E27FC236}">
                <a16:creationId xmlns:a16="http://schemas.microsoft.com/office/drawing/2014/main" id="{E1D96E5C-AC52-4A27-863E-95ABC927927E}"/>
              </a:ext>
            </a:extLst>
          </p:cNvPr>
          <p:cNvSpPr/>
          <p:nvPr/>
        </p:nvSpPr>
        <p:spPr>
          <a:xfrm>
            <a:off x="1047750" y="763479"/>
            <a:ext cx="9955872" cy="2923877"/>
          </a:xfrm>
          <a:prstGeom prst="rect">
            <a:avLst/>
          </a:prstGeom>
        </p:spPr>
        <p:txBody>
          <a:bodyPr wrap="square">
            <a:spAutoFit/>
          </a:bodyPr>
          <a:lstStyle/>
          <a:p>
            <a:pPr marL="285750" indent="-285750">
              <a:buFont typeface="Arial" panose="020B0604020202020204" pitchFamily="34" charset="0"/>
              <a:buChar char="•"/>
            </a:pPr>
            <a:endParaRPr lang="en-US" sz="2800" b="1" dirty="0">
              <a:latin typeface="Karla" pitchFamily="2" charset="0"/>
            </a:endParaRPr>
          </a:p>
          <a:p>
            <a:r>
              <a:rPr lang="en-US" sz="2400" b="1" dirty="0">
                <a:latin typeface="Karla" pitchFamily="2" charset="0"/>
              </a:rPr>
              <a:t>Container = User Space of OS</a:t>
            </a:r>
          </a:p>
          <a:p>
            <a:endParaRPr lang="en-US" sz="2400" dirty="0">
              <a:latin typeface="Karla" pitchFamily="2" charset="0"/>
            </a:endParaRPr>
          </a:p>
          <a:p>
            <a:pPr marL="914400" lvl="1" indent="-457200">
              <a:buFont typeface="Arial" panose="020B0604020202020204" pitchFamily="34" charset="0"/>
              <a:buChar char="•"/>
            </a:pPr>
            <a:r>
              <a:rPr lang="en-US" sz="2400" dirty="0">
                <a:latin typeface="Karla" pitchFamily="2" charset="0"/>
              </a:rPr>
              <a:t>User space refers to all of the code in an operating system that lives outside of the kernel</a:t>
            </a:r>
          </a:p>
          <a:p>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p:txBody>
      </p:sp>
    </p:spTree>
    <p:extLst>
      <p:ext uri="{BB962C8B-B14F-4D97-AF65-F5344CB8AC3E}">
        <p14:creationId xmlns:p14="http://schemas.microsoft.com/office/powerpoint/2010/main" val="363088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AB6C9F-6951-4418-ACD8-9D3D5A953743}"/>
              </a:ext>
            </a:extLst>
          </p:cNvPr>
          <p:cNvSpPr/>
          <p:nvPr/>
        </p:nvSpPr>
        <p:spPr>
          <a:xfrm>
            <a:off x="8682236" y="1600200"/>
            <a:ext cx="2709884" cy="4076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containers?</a:t>
            </a:r>
          </a:p>
        </p:txBody>
      </p:sp>
      <p:sp>
        <p:nvSpPr>
          <p:cNvPr id="7" name="Rectangle 6">
            <a:extLst>
              <a:ext uri="{FF2B5EF4-FFF2-40B4-BE49-F238E27FC236}">
                <a16:creationId xmlns:a16="http://schemas.microsoft.com/office/drawing/2014/main" id="{24BBB258-612A-4802-BC2E-D8B75AB4AC10}"/>
              </a:ext>
            </a:extLst>
          </p:cNvPr>
          <p:cNvSpPr/>
          <p:nvPr/>
        </p:nvSpPr>
        <p:spPr>
          <a:xfrm>
            <a:off x="224730" y="1128364"/>
            <a:ext cx="8165510" cy="5938742"/>
          </a:xfrm>
          <a:prstGeom prst="rect">
            <a:avLst/>
          </a:prstGeom>
        </p:spPr>
        <p:txBody>
          <a:bodyPr wrap="square">
            <a:spAutoFit/>
          </a:bodyPr>
          <a:lstStyle/>
          <a:p>
            <a:pPr marL="285750" indent="-285750">
              <a:lnSpc>
                <a:spcPct val="120000"/>
              </a:lnSpc>
              <a:buFont typeface="Arial" panose="020B0604020202020204" pitchFamily="34" charset="0"/>
              <a:buChar char="•"/>
            </a:pPr>
            <a:endParaRPr lang="en-US" b="1" dirty="0">
              <a:latin typeface="Karla" pitchFamily="2" charset="0"/>
            </a:endParaRPr>
          </a:p>
          <a:p>
            <a:pPr marL="342900" indent="-342900">
              <a:lnSpc>
                <a:spcPct val="120000"/>
              </a:lnSpc>
              <a:buFont typeface="Arial" panose="020B0604020202020204" pitchFamily="34" charset="0"/>
              <a:buChar char="•"/>
            </a:pPr>
            <a:r>
              <a:rPr lang="en-US" sz="2000" dirty="0">
                <a:latin typeface="Karla" pitchFamily="2" charset="0"/>
              </a:rPr>
              <a:t>It has the best of the two worlds because it allows: </a:t>
            </a:r>
          </a:p>
          <a:p>
            <a:pPr marL="914400" lvl="1" indent="-457200">
              <a:lnSpc>
                <a:spcPct val="120000"/>
              </a:lnSpc>
              <a:buFont typeface="+mj-lt"/>
              <a:buAutoNum type="arabicPeriod"/>
            </a:pPr>
            <a:r>
              <a:rPr lang="en-US" sz="2000" dirty="0">
                <a:latin typeface="Karla" pitchFamily="2" charset="0"/>
              </a:rPr>
              <a:t>to create isolate environment using the preferred operating system	</a:t>
            </a:r>
          </a:p>
          <a:p>
            <a:pPr marL="914400" lvl="1" indent="-457200">
              <a:lnSpc>
                <a:spcPct val="120000"/>
              </a:lnSpc>
              <a:buFont typeface="+mj-lt"/>
              <a:buAutoNum type="arabicPeriod"/>
            </a:pPr>
            <a:r>
              <a:rPr lang="en-US" sz="2000" dirty="0">
                <a:latin typeface="Karla" pitchFamily="2" charset="0"/>
              </a:rPr>
              <a:t>to run different operating system without sharing hardware	</a:t>
            </a:r>
          </a:p>
          <a:p>
            <a:pPr marL="342900" indent="-342900">
              <a:lnSpc>
                <a:spcPct val="120000"/>
              </a:lnSpc>
              <a:buFont typeface="Arial" panose="020B0604020202020204" pitchFamily="34" charset="0"/>
              <a:buChar char="•"/>
            </a:pPr>
            <a:r>
              <a:rPr lang="en-US" sz="2000" dirty="0">
                <a:latin typeface="Karla" pitchFamily="2" charset="0"/>
              </a:rPr>
              <a:t>The advantage of using containers is that they only virtualize the operating system and do not require dedicated piece of hardware because they share the same kernel of the hosting system. </a:t>
            </a:r>
          </a:p>
          <a:p>
            <a:pPr marL="342900" indent="-342900">
              <a:lnSpc>
                <a:spcPct val="120000"/>
              </a:lnSpc>
              <a:buFont typeface="Arial" panose="020B0604020202020204" pitchFamily="34" charset="0"/>
              <a:buChar char="•"/>
            </a:pPr>
            <a:endParaRPr lang="en-US" sz="2000" dirty="0">
              <a:latin typeface="Karla" pitchFamily="2" charset="0"/>
            </a:endParaRPr>
          </a:p>
          <a:p>
            <a:pPr marL="342900" indent="-342900">
              <a:lnSpc>
                <a:spcPct val="120000"/>
              </a:lnSpc>
              <a:buFont typeface="Arial" panose="020B0604020202020204" pitchFamily="34" charset="0"/>
              <a:buChar char="•"/>
            </a:pPr>
            <a:r>
              <a:rPr lang="en-US" sz="2000" dirty="0">
                <a:latin typeface="Karla" pitchFamily="2" charset="0"/>
              </a:rPr>
              <a:t>Containers give the impression of a separate operating system however, since they're sharing the kernel, they are much cheaper than a virtual machine. </a:t>
            </a:r>
          </a:p>
          <a:p>
            <a:pPr marL="342900" indent="-342900">
              <a:lnSpc>
                <a:spcPct val="120000"/>
              </a:lnSpc>
              <a:buFont typeface="Arial" panose="020B0604020202020204" pitchFamily="34" charset="0"/>
              <a:buChar char="•"/>
            </a:pPr>
            <a:endParaRPr lang="en-US" sz="2000" dirty="0">
              <a:latin typeface="Karla" pitchFamily="2" charset="0"/>
            </a:endParaRPr>
          </a:p>
          <a:p>
            <a:pPr marL="342900" indent="-342900">
              <a:lnSpc>
                <a:spcPct val="120000"/>
              </a:lnSpc>
              <a:buFont typeface="Arial" panose="020B0604020202020204" pitchFamily="34" charset="0"/>
              <a:buChar char="•"/>
            </a:pPr>
            <a:endParaRPr lang="en-US" sz="2000" dirty="0">
              <a:latin typeface="Karla" pitchFamily="2" charset="0"/>
            </a:endParaRPr>
          </a:p>
          <a:p>
            <a:pPr marL="342900" indent="-342900">
              <a:lnSpc>
                <a:spcPct val="120000"/>
              </a:lnSpc>
              <a:buFont typeface="Arial" panose="020B0604020202020204" pitchFamily="34" charset="0"/>
              <a:buChar char="•"/>
            </a:pPr>
            <a:endParaRPr lang="en-US" sz="2000" dirty="0">
              <a:latin typeface="Karla" pitchFamily="2" charset="0"/>
            </a:endParaRPr>
          </a:p>
        </p:txBody>
      </p:sp>
      <p:grpSp>
        <p:nvGrpSpPr>
          <p:cNvPr id="39" name="Group 38">
            <a:extLst>
              <a:ext uri="{FF2B5EF4-FFF2-40B4-BE49-F238E27FC236}">
                <a16:creationId xmlns:a16="http://schemas.microsoft.com/office/drawing/2014/main" id="{C962B554-D90F-41CF-AA86-5807B2230933}"/>
              </a:ext>
            </a:extLst>
          </p:cNvPr>
          <p:cNvGrpSpPr/>
          <p:nvPr/>
        </p:nvGrpSpPr>
        <p:grpSpPr>
          <a:xfrm>
            <a:off x="8804233" y="1797379"/>
            <a:ext cx="2451655" cy="3783130"/>
            <a:chOff x="5564077" y="1598596"/>
            <a:chExt cx="2451655" cy="3783130"/>
          </a:xfrm>
        </p:grpSpPr>
        <p:grpSp>
          <p:nvGrpSpPr>
            <p:cNvPr id="28" name="Group 27">
              <a:extLst>
                <a:ext uri="{FF2B5EF4-FFF2-40B4-BE49-F238E27FC236}">
                  <a16:creationId xmlns:a16="http://schemas.microsoft.com/office/drawing/2014/main" id="{02B8C227-209A-42BE-B58E-8D22D7AC9189}"/>
                </a:ext>
              </a:extLst>
            </p:cNvPr>
            <p:cNvGrpSpPr/>
            <p:nvPr/>
          </p:nvGrpSpPr>
          <p:grpSpPr>
            <a:xfrm>
              <a:off x="5575682" y="2953630"/>
              <a:ext cx="2440050" cy="2428096"/>
              <a:chOff x="4382986" y="3207391"/>
              <a:chExt cx="2440050" cy="2428096"/>
            </a:xfrm>
          </p:grpSpPr>
          <p:grpSp>
            <p:nvGrpSpPr>
              <p:cNvPr id="8" name="Group 7">
                <a:extLst>
                  <a:ext uri="{FF2B5EF4-FFF2-40B4-BE49-F238E27FC236}">
                    <a16:creationId xmlns:a16="http://schemas.microsoft.com/office/drawing/2014/main" id="{33E60153-BFE4-4747-857D-98AEDBCE0F36}"/>
                  </a:ext>
                </a:extLst>
              </p:cNvPr>
              <p:cNvGrpSpPr/>
              <p:nvPr/>
            </p:nvGrpSpPr>
            <p:grpSpPr>
              <a:xfrm>
                <a:off x="4382986" y="4550955"/>
                <a:ext cx="2433217" cy="1084532"/>
                <a:chOff x="7877825" y="4752262"/>
                <a:chExt cx="2605370" cy="1161264"/>
              </a:xfrm>
            </p:grpSpPr>
            <p:sp>
              <p:nvSpPr>
                <p:cNvPr id="9" name="Rectangle 8">
                  <a:extLst>
                    <a:ext uri="{FF2B5EF4-FFF2-40B4-BE49-F238E27FC236}">
                      <a16:creationId xmlns:a16="http://schemas.microsoft.com/office/drawing/2014/main" id="{C8F8FCF6-1F86-46DA-BB3B-57D937C4D9D4}"/>
                    </a:ext>
                  </a:extLst>
                </p:cNvPr>
                <p:cNvSpPr/>
                <p:nvPr/>
              </p:nvSpPr>
              <p:spPr>
                <a:xfrm>
                  <a:off x="7877825" y="4752262"/>
                  <a:ext cx="2605370" cy="905587"/>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Kernel</a:t>
                  </a:r>
                </a:p>
              </p:txBody>
            </p:sp>
            <p:sp>
              <p:nvSpPr>
                <p:cNvPr id="12" name="Rectangle 11">
                  <a:extLst>
                    <a:ext uri="{FF2B5EF4-FFF2-40B4-BE49-F238E27FC236}">
                      <a16:creationId xmlns:a16="http://schemas.microsoft.com/office/drawing/2014/main" id="{35744C96-BEFE-4B8D-9A9A-520F44A30C3B}"/>
                    </a:ext>
                  </a:extLst>
                </p:cNvPr>
                <p:cNvSpPr/>
                <p:nvPr/>
              </p:nvSpPr>
              <p:spPr>
                <a:xfrm>
                  <a:off x="7877825" y="5767587"/>
                  <a:ext cx="2605370" cy="14593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Containers</a:t>
                  </a:r>
                </a:p>
              </p:txBody>
            </p:sp>
          </p:grpSp>
          <p:grpSp>
            <p:nvGrpSpPr>
              <p:cNvPr id="6" name="Group 5">
                <a:extLst>
                  <a:ext uri="{FF2B5EF4-FFF2-40B4-BE49-F238E27FC236}">
                    <a16:creationId xmlns:a16="http://schemas.microsoft.com/office/drawing/2014/main" id="{F090641F-94C4-4D80-A290-DF0A372B2F90}"/>
                  </a:ext>
                </a:extLst>
              </p:cNvPr>
              <p:cNvGrpSpPr/>
              <p:nvPr/>
            </p:nvGrpSpPr>
            <p:grpSpPr>
              <a:xfrm>
                <a:off x="5640279" y="3207391"/>
                <a:ext cx="1182757" cy="1285206"/>
                <a:chOff x="5640279" y="3207391"/>
                <a:chExt cx="1182757" cy="1285206"/>
              </a:xfrm>
            </p:grpSpPr>
            <p:sp>
              <p:nvSpPr>
                <p:cNvPr id="23" name="Rectangle 22">
                  <a:extLst>
                    <a:ext uri="{FF2B5EF4-FFF2-40B4-BE49-F238E27FC236}">
                      <a16:creationId xmlns:a16="http://schemas.microsoft.com/office/drawing/2014/main" id="{2C5DB343-1FC9-4462-83A0-FEDB98E1B912}"/>
                    </a:ext>
                  </a:extLst>
                </p:cNvPr>
                <p:cNvSpPr/>
                <p:nvPr/>
              </p:nvSpPr>
              <p:spPr>
                <a:xfrm>
                  <a:off x="5640279" y="3207391"/>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28141E7-ABF9-4F12-9A9B-068785666475}"/>
                    </a:ext>
                  </a:extLst>
                </p:cNvPr>
                <p:cNvSpPr/>
                <p:nvPr/>
              </p:nvSpPr>
              <p:spPr>
                <a:xfrm>
                  <a:off x="5743719" y="3896018"/>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27" name="Rectangle 26">
                  <a:extLst>
                    <a:ext uri="{FF2B5EF4-FFF2-40B4-BE49-F238E27FC236}">
                      <a16:creationId xmlns:a16="http://schemas.microsoft.com/office/drawing/2014/main" id="{C7411501-D0D5-4478-BDCB-A6E163DE1FE0}"/>
                    </a:ext>
                  </a:extLst>
                </p:cNvPr>
                <p:cNvSpPr/>
                <p:nvPr/>
              </p:nvSpPr>
              <p:spPr>
                <a:xfrm>
                  <a:off x="5735449" y="3329256"/>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grpSp>
        <p:sp>
          <p:nvSpPr>
            <p:cNvPr id="30" name="Rectangle 29">
              <a:extLst>
                <a:ext uri="{FF2B5EF4-FFF2-40B4-BE49-F238E27FC236}">
                  <a16:creationId xmlns:a16="http://schemas.microsoft.com/office/drawing/2014/main" id="{91B15F44-9E2D-48BF-A18C-BFD51B9DF610}"/>
                </a:ext>
              </a:extLst>
            </p:cNvPr>
            <p:cNvSpPr/>
            <p:nvPr/>
          </p:nvSpPr>
          <p:spPr>
            <a:xfrm>
              <a:off x="5564077" y="293706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1817419-5A1C-48C3-8E19-041876825A98}"/>
                </a:ext>
              </a:extLst>
            </p:cNvPr>
            <p:cNvSpPr/>
            <p:nvPr/>
          </p:nvSpPr>
          <p:spPr>
            <a:xfrm>
              <a:off x="5667517" y="362569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2" name="Rectangle 31">
              <a:extLst>
                <a:ext uri="{FF2B5EF4-FFF2-40B4-BE49-F238E27FC236}">
                  <a16:creationId xmlns:a16="http://schemas.microsoft.com/office/drawing/2014/main" id="{FC3A0CD0-EB7E-4AA8-B361-7F1ADABBC891}"/>
                </a:ext>
              </a:extLst>
            </p:cNvPr>
            <p:cNvSpPr/>
            <p:nvPr/>
          </p:nvSpPr>
          <p:spPr>
            <a:xfrm>
              <a:off x="5659247" y="305893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3" name="Rectangle 32">
              <a:extLst>
                <a:ext uri="{FF2B5EF4-FFF2-40B4-BE49-F238E27FC236}">
                  <a16:creationId xmlns:a16="http://schemas.microsoft.com/office/drawing/2014/main" id="{F794D1DF-5DC4-4E3E-B2D0-3935574A6115}"/>
                </a:ext>
              </a:extLst>
            </p:cNvPr>
            <p:cNvSpPr/>
            <p:nvPr/>
          </p:nvSpPr>
          <p:spPr>
            <a:xfrm>
              <a:off x="5577331" y="160853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3576B3-B269-4ACC-8ECD-8304CB2556C2}"/>
                </a:ext>
              </a:extLst>
            </p:cNvPr>
            <p:cNvSpPr/>
            <p:nvPr/>
          </p:nvSpPr>
          <p:spPr>
            <a:xfrm>
              <a:off x="5680771" y="229716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5" name="Rectangle 34">
              <a:extLst>
                <a:ext uri="{FF2B5EF4-FFF2-40B4-BE49-F238E27FC236}">
                  <a16:creationId xmlns:a16="http://schemas.microsoft.com/office/drawing/2014/main" id="{1822AC4D-53F7-4AF7-B638-78D26558DCBE}"/>
                </a:ext>
              </a:extLst>
            </p:cNvPr>
            <p:cNvSpPr/>
            <p:nvPr/>
          </p:nvSpPr>
          <p:spPr>
            <a:xfrm>
              <a:off x="5672501" y="173040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6" name="Rectangle 35">
              <a:extLst>
                <a:ext uri="{FF2B5EF4-FFF2-40B4-BE49-F238E27FC236}">
                  <a16:creationId xmlns:a16="http://schemas.microsoft.com/office/drawing/2014/main" id="{F8E8CEDD-21FB-4699-96E5-9D81A3FB6A07}"/>
                </a:ext>
              </a:extLst>
            </p:cNvPr>
            <p:cNvSpPr/>
            <p:nvPr/>
          </p:nvSpPr>
          <p:spPr>
            <a:xfrm>
              <a:off x="6829662" y="159859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1F116DD-CF7E-4495-A479-9F08965E0096}"/>
                </a:ext>
              </a:extLst>
            </p:cNvPr>
            <p:cNvSpPr/>
            <p:nvPr/>
          </p:nvSpPr>
          <p:spPr>
            <a:xfrm>
              <a:off x="6933102" y="228722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8" name="Rectangle 37">
              <a:extLst>
                <a:ext uri="{FF2B5EF4-FFF2-40B4-BE49-F238E27FC236}">
                  <a16:creationId xmlns:a16="http://schemas.microsoft.com/office/drawing/2014/main" id="{FD12AFA7-CA0A-43A7-866E-4AD62255A0A7}"/>
                </a:ext>
              </a:extLst>
            </p:cNvPr>
            <p:cNvSpPr/>
            <p:nvPr/>
          </p:nvSpPr>
          <p:spPr>
            <a:xfrm>
              <a:off x="6924832" y="172046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spTree>
    <p:extLst>
      <p:ext uri="{BB962C8B-B14F-4D97-AF65-F5344CB8AC3E}">
        <p14:creationId xmlns:p14="http://schemas.microsoft.com/office/powerpoint/2010/main" val="286200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AB6C9F-6951-4418-ACD8-9D3D5A953743}"/>
              </a:ext>
            </a:extLst>
          </p:cNvPr>
          <p:cNvSpPr/>
          <p:nvPr/>
        </p:nvSpPr>
        <p:spPr>
          <a:xfrm>
            <a:off x="8682236" y="1600200"/>
            <a:ext cx="2709884" cy="4076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containers? (</a:t>
            </a:r>
            <a:r>
              <a:rPr lang="en-US" sz="3800" b="1" dirty="0" err="1"/>
              <a:t>cont</a:t>
            </a:r>
            <a:r>
              <a:rPr lang="en-US" sz="3800" b="1" dirty="0"/>
              <a:t>)</a:t>
            </a:r>
          </a:p>
        </p:txBody>
      </p:sp>
      <p:sp>
        <p:nvSpPr>
          <p:cNvPr id="7" name="Rectangle 6">
            <a:extLst>
              <a:ext uri="{FF2B5EF4-FFF2-40B4-BE49-F238E27FC236}">
                <a16:creationId xmlns:a16="http://schemas.microsoft.com/office/drawing/2014/main" id="{24BBB258-612A-4802-BC2E-D8B75AB4AC10}"/>
              </a:ext>
            </a:extLst>
          </p:cNvPr>
          <p:cNvSpPr/>
          <p:nvPr/>
        </p:nvSpPr>
        <p:spPr>
          <a:xfrm>
            <a:off x="197708" y="1337126"/>
            <a:ext cx="8229600" cy="6529673"/>
          </a:xfrm>
          <a:prstGeom prst="rect">
            <a:avLst/>
          </a:prstGeom>
        </p:spPr>
        <p:txBody>
          <a:bodyPr wrap="square">
            <a:spAutoFit/>
          </a:bodyPr>
          <a:lstStyle/>
          <a:p>
            <a:pPr marL="285750" indent="-285750">
              <a:lnSpc>
                <a:spcPct val="120000"/>
              </a:lnSpc>
              <a:spcAft>
                <a:spcPts val="1200"/>
              </a:spcAft>
              <a:buFont typeface="Arial" panose="020B0604020202020204" pitchFamily="34" charset="0"/>
              <a:buChar char="•"/>
            </a:pPr>
            <a:r>
              <a:rPr lang="en-US" sz="2000" dirty="0">
                <a:latin typeface="Karla" pitchFamily="2" charset="0"/>
              </a:rPr>
              <a:t>With container images, we confine the application code, its runtime, and all its dependencies in a pre-defined format.</a:t>
            </a:r>
          </a:p>
          <a:p>
            <a:pPr marL="285750" indent="-285750">
              <a:lnSpc>
                <a:spcPct val="120000"/>
              </a:lnSpc>
              <a:spcAft>
                <a:spcPts val="1200"/>
              </a:spcAft>
              <a:buFont typeface="Arial" panose="020B0604020202020204" pitchFamily="34" charset="0"/>
              <a:buChar char="•"/>
            </a:pPr>
            <a:r>
              <a:rPr lang="en-US" sz="2000" dirty="0">
                <a:latin typeface="Karla" pitchFamily="2" charset="0"/>
              </a:rPr>
              <a:t>With the same image, you can reproduce as many containers as you wish. Think about the image as the recipe, and the container as the cake ;-) you can make as many cakes as you’d like with a given recipe.</a:t>
            </a:r>
          </a:p>
          <a:p>
            <a:pPr marL="342900" indent="-342900">
              <a:lnSpc>
                <a:spcPct val="120000"/>
              </a:lnSpc>
              <a:spcAft>
                <a:spcPts val="1200"/>
              </a:spcAft>
              <a:buFont typeface="Arial" panose="020B0604020202020204" pitchFamily="34" charset="0"/>
              <a:buChar char="•"/>
            </a:pPr>
            <a:r>
              <a:rPr lang="en-US" sz="2000" dirty="0">
                <a:latin typeface="Karla" pitchFamily="2" charset="0"/>
              </a:rPr>
              <a:t>A container orchestrator (see next lecture) is a single controller/management unit that connects multiple nodes together. </a:t>
            </a:r>
          </a:p>
          <a:p>
            <a:pPr marL="342900" indent="-342900">
              <a:lnSpc>
                <a:spcPct val="120000"/>
              </a:lnSpc>
              <a:spcAft>
                <a:spcPts val="1200"/>
              </a:spcAft>
              <a:buFont typeface="Arial" panose="020B0604020202020204" pitchFamily="34" charset="0"/>
              <a:buChar char="•"/>
            </a:pPr>
            <a:r>
              <a:rPr lang="en-US" sz="2000" dirty="0">
                <a:latin typeface="Karla" pitchFamily="2" charset="0"/>
              </a:rPr>
              <a:t>You can create a container on a Window but install an image of a Linux OS inside that container. The container still works on the Window</a:t>
            </a:r>
          </a:p>
          <a:p>
            <a:pPr marL="342900" indent="-342900">
              <a:lnSpc>
                <a:spcPct val="120000"/>
              </a:lnSpc>
              <a:spcAft>
                <a:spcPts val="1200"/>
              </a:spcAft>
              <a:buFont typeface="Arial" panose="020B0604020202020204" pitchFamily="34" charset="0"/>
              <a:buChar char="•"/>
            </a:pPr>
            <a:endParaRPr lang="en-US" sz="2000" dirty="0">
              <a:latin typeface="Karla" pitchFamily="2" charset="0"/>
            </a:endParaRPr>
          </a:p>
          <a:p>
            <a:pPr marL="342900" indent="-342900">
              <a:lnSpc>
                <a:spcPct val="120000"/>
              </a:lnSpc>
              <a:spcAft>
                <a:spcPts val="1200"/>
              </a:spcAft>
              <a:buFont typeface="Arial" panose="020B0604020202020204" pitchFamily="34" charset="0"/>
              <a:buChar char="•"/>
            </a:pPr>
            <a:endParaRPr lang="en-US" sz="2000" dirty="0">
              <a:latin typeface="Karla" pitchFamily="2" charset="0"/>
            </a:endParaRPr>
          </a:p>
          <a:p>
            <a:pPr>
              <a:lnSpc>
                <a:spcPct val="120000"/>
              </a:lnSpc>
              <a:spcAft>
                <a:spcPts val="1200"/>
              </a:spcAft>
            </a:pPr>
            <a:endParaRPr lang="en-US" sz="2000" dirty="0">
              <a:latin typeface="Karla" pitchFamily="2" charset="0"/>
            </a:endParaRPr>
          </a:p>
        </p:txBody>
      </p:sp>
      <p:grpSp>
        <p:nvGrpSpPr>
          <p:cNvPr id="39" name="Group 38">
            <a:extLst>
              <a:ext uri="{FF2B5EF4-FFF2-40B4-BE49-F238E27FC236}">
                <a16:creationId xmlns:a16="http://schemas.microsoft.com/office/drawing/2014/main" id="{C962B554-D90F-41CF-AA86-5807B2230933}"/>
              </a:ext>
            </a:extLst>
          </p:cNvPr>
          <p:cNvGrpSpPr/>
          <p:nvPr/>
        </p:nvGrpSpPr>
        <p:grpSpPr>
          <a:xfrm>
            <a:off x="8804233" y="1797379"/>
            <a:ext cx="2451655" cy="3783130"/>
            <a:chOff x="5564077" y="1598596"/>
            <a:chExt cx="2451655" cy="3783130"/>
          </a:xfrm>
        </p:grpSpPr>
        <p:grpSp>
          <p:nvGrpSpPr>
            <p:cNvPr id="28" name="Group 27">
              <a:extLst>
                <a:ext uri="{FF2B5EF4-FFF2-40B4-BE49-F238E27FC236}">
                  <a16:creationId xmlns:a16="http://schemas.microsoft.com/office/drawing/2014/main" id="{02B8C227-209A-42BE-B58E-8D22D7AC9189}"/>
                </a:ext>
              </a:extLst>
            </p:cNvPr>
            <p:cNvGrpSpPr/>
            <p:nvPr/>
          </p:nvGrpSpPr>
          <p:grpSpPr>
            <a:xfrm>
              <a:off x="5575682" y="2953630"/>
              <a:ext cx="2440050" cy="2428096"/>
              <a:chOff x="4382986" y="3207391"/>
              <a:chExt cx="2440050" cy="2428096"/>
            </a:xfrm>
          </p:grpSpPr>
          <p:grpSp>
            <p:nvGrpSpPr>
              <p:cNvPr id="8" name="Group 7">
                <a:extLst>
                  <a:ext uri="{FF2B5EF4-FFF2-40B4-BE49-F238E27FC236}">
                    <a16:creationId xmlns:a16="http://schemas.microsoft.com/office/drawing/2014/main" id="{33E60153-BFE4-4747-857D-98AEDBCE0F36}"/>
                  </a:ext>
                </a:extLst>
              </p:cNvPr>
              <p:cNvGrpSpPr/>
              <p:nvPr/>
            </p:nvGrpSpPr>
            <p:grpSpPr>
              <a:xfrm>
                <a:off x="4382986" y="4550955"/>
                <a:ext cx="2433217" cy="1084532"/>
                <a:chOff x="7877825" y="4752262"/>
                <a:chExt cx="2605370" cy="1161264"/>
              </a:xfrm>
            </p:grpSpPr>
            <p:sp>
              <p:nvSpPr>
                <p:cNvPr id="9" name="Rectangle 8">
                  <a:extLst>
                    <a:ext uri="{FF2B5EF4-FFF2-40B4-BE49-F238E27FC236}">
                      <a16:creationId xmlns:a16="http://schemas.microsoft.com/office/drawing/2014/main" id="{C8F8FCF6-1F86-46DA-BB3B-57D937C4D9D4}"/>
                    </a:ext>
                  </a:extLst>
                </p:cNvPr>
                <p:cNvSpPr/>
                <p:nvPr/>
              </p:nvSpPr>
              <p:spPr>
                <a:xfrm>
                  <a:off x="7877825" y="4752262"/>
                  <a:ext cx="2605370" cy="905587"/>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Kernel</a:t>
                  </a:r>
                </a:p>
              </p:txBody>
            </p:sp>
            <p:sp>
              <p:nvSpPr>
                <p:cNvPr id="12" name="Rectangle 11">
                  <a:extLst>
                    <a:ext uri="{FF2B5EF4-FFF2-40B4-BE49-F238E27FC236}">
                      <a16:creationId xmlns:a16="http://schemas.microsoft.com/office/drawing/2014/main" id="{35744C96-BEFE-4B8D-9A9A-520F44A30C3B}"/>
                    </a:ext>
                  </a:extLst>
                </p:cNvPr>
                <p:cNvSpPr/>
                <p:nvPr/>
              </p:nvSpPr>
              <p:spPr>
                <a:xfrm>
                  <a:off x="7877825" y="5767587"/>
                  <a:ext cx="2605370" cy="14593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Containers</a:t>
                  </a:r>
                </a:p>
              </p:txBody>
            </p:sp>
          </p:grpSp>
          <p:grpSp>
            <p:nvGrpSpPr>
              <p:cNvPr id="6" name="Group 5">
                <a:extLst>
                  <a:ext uri="{FF2B5EF4-FFF2-40B4-BE49-F238E27FC236}">
                    <a16:creationId xmlns:a16="http://schemas.microsoft.com/office/drawing/2014/main" id="{F090641F-94C4-4D80-A290-DF0A372B2F90}"/>
                  </a:ext>
                </a:extLst>
              </p:cNvPr>
              <p:cNvGrpSpPr/>
              <p:nvPr/>
            </p:nvGrpSpPr>
            <p:grpSpPr>
              <a:xfrm>
                <a:off x="5640279" y="3207391"/>
                <a:ext cx="1182757" cy="1285206"/>
                <a:chOff x="5640279" y="3207391"/>
                <a:chExt cx="1182757" cy="1285206"/>
              </a:xfrm>
            </p:grpSpPr>
            <p:sp>
              <p:nvSpPr>
                <p:cNvPr id="23" name="Rectangle 22">
                  <a:extLst>
                    <a:ext uri="{FF2B5EF4-FFF2-40B4-BE49-F238E27FC236}">
                      <a16:creationId xmlns:a16="http://schemas.microsoft.com/office/drawing/2014/main" id="{2C5DB343-1FC9-4462-83A0-FEDB98E1B912}"/>
                    </a:ext>
                  </a:extLst>
                </p:cNvPr>
                <p:cNvSpPr/>
                <p:nvPr/>
              </p:nvSpPr>
              <p:spPr>
                <a:xfrm>
                  <a:off x="5640279" y="3207391"/>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28141E7-ABF9-4F12-9A9B-068785666475}"/>
                    </a:ext>
                  </a:extLst>
                </p:cNvPr>
                <p:cNvSpPr/>
                <p:nvPr/>
              </p:nvSpPr>
              <p:spPr>
                <a:xfrm>
                  <a:off x="5743719" y="3896018"/>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27" name="Rectangle 26">
                  <a:extLst>
                    <a:ext uri="{FF2B5EF4-FFF2-40B4-BE49-F238E27FC236}">
                      <a16:creationId xmlns:a16="http://schemas.microsoft.com/office/drawing/2014/main" id="{C7411501-D0D5-4478-BDCB-A6E163DE1FE0}"/>
                    </a:ext>
                  </a:extLst>
                </p:cNvPr>
                <p:cNvSpPr/>
                <p:nvPr/>
              </p:nvSpPr>
              <p:spPr>
                <a:xfrm>
                  <a:off x="5735449" y="3329256"/>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grpSp>
        <p:sp>
          <p:nvSpPr>
            <p:cNvPr id="30" name="Rectangle 29">
              <a:extLst>
                <a:ext uri="{FF2B5EF4-FFF2-40B4-BE49-F238E27FC236}">
                  <a16:creationId xmlns:a16="http://schemas.microsoft.com/office/drawing/2014/main" id="{91B15F44-9E2D-48BF-A18C-BFD51B9DF610}"/>
                </a:ext>
              </a:extLst>
            </p:cNvPr>
            <p:cNvSpPr/>
            <p:nvPr/>
          </p:nvSpPr>
          <p:spPr>
            <a:xfrm>
              <a:off x="5564077" y="293706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1817419-5A1C-48C3-8E19-041876825A98}"/>
                </a:ext>
              </a:extLst>
            </p:cNvPr>
            <p:cNvSpPr/>
            <p:nvPr/>
          </p:nvSpPr>
          <p:spPr>
            <a:xfrm>
              <a:off x="5667517" y="362569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2" name="Rectangle 31">
              <a:extLst>
                <a:ext uri="{FF2B5EF4-FFF2-40B4-BE49-F238E27FC236}">
                  <a16:creationId xmlns:a16="http://schemas.microsoft.com/office/drawing/2014/main" id="{FC3A0CD0-EB7E-4AA8-B361-7F1ADABBC891}"/>
                </a:ext>
              </a:extLst>
            </p:cNvPr>
            <p:cNvSpPr/>
            <p:nvPr/>
          </p:nvSpPr>
          <p:spPr>
            <a:xfrm>
              <a:off x="5659247" y="305893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3" name="Rectangle 32">
              <a:extLst>
                <a:ext uri="{FF2B5EF4-FFF2-40B4-BE49-F238E27FC236}">
                  <a16:creationId xmlns:a16="http://schemas.microsoft.com/office/drawing/2014/main" id="{F794D1DF-5DC4-4E3E-B2D0-3935574A6115}"/>
                </a:ext>
              </a:extLst>
            </p:cNvPr>
            <p:cNvSpPr/>
            <p:nvPr/>
          </p:nvSpPr>
          <p:spPr>
            <a:xfrm>
              <a:off x="5577331" y="160853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3576B3-B269-4ACC-8ECD-8304CB2556C2}"/>
                </a:ext>
              </a:extLst>
            </p:cNvPr>
            <p:cNvSpPr/>
            <p:nvPr/>
          </p:nvSpPr>
          <p:spPr>
            <a:xfrm>
              <a:off x="5680771" y="229716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5" name="Rectangle 34">
              <a:extLst>
                <a:ext uri="{FF2B5EF4-FFF2-40B4-BE49-F238E27FC236}">
                  <a16:creationId xmlns:a16="http://schemas.microsoft.com/office/drawing/2014/main" id="{1822AC4D-53F7-4AF7-B638-78D26558DCBE}"/>
                </a:ext>
              </a:extLst>
            </p:cNvPr>
            <p:cNvSpPr/>
            <p:nvPr/>
          </p:nvSpPr>
          <p:spPr>
            <a:xfrm>
              <a:off x="5672501" y="173040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6" name="Rectangle 35">
              <a:extLst>
                <a:ext uri="{FF2B5EF4-FFF2-40B4-BE49-F238E27FC236}">
                  <a16:creationId xmlns:a16="http://schemas.microsoft.com/office/drawing/2014/main" id="{F8E8CEDD-21FB-4699-96E5-9D81A3FB6A07}"/>
                </a:ext>
              </a:extLst>
            </p:cNvPr>
            <p:cNvSpPr/>
            <p:nvPr/>
          </p:nvSpPr>
          <p:spPr>
            <a:xfrm>
              <a:off x="6829662" y="159859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1F116DD-CF7E-4495-A479-9F08965E0096}"/>
                </a:ext>
              </a:extLst>
            </p:cNvPr>
            <p:cNvSpPr/>
            <p:nvPr/>
          </p:nvSpPr>
          <p:spPr>
            <a:xfrm>
              <a:off x="6933102" y="228722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8" name="Rectangle 37">
              <a:extLst>
                <a:ext uri="{FF2B5EF4-FFF2-40B4-BE49-F238E27FC236}">
                  <a16:creationId xmlns:a16="http://schemas.microsoft.com/office/drawing/2014/main" id="{FD12AFA7-CA0A-43A7-866E-4AD62255A0A7}"/>
                </a:ext>
              </a:extLst>
            </p:cNvPr>
            <p:cNvSpPr/>
            <p:nvPr/>
          </p:nvSpPr>
          <p:spPr>
            <a:xfrm>
              <a:off x="6924832" y="172046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spTree>
    <p:extLst>
      <p:ext uri="{BB962C8B-B14F-4D97-AF65-F5344CB8AC3E}">
        <p14:creationId xmlns:p14="http://schemas.microsoft.com/office/powerpoint/2010/main" val="3920727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AB6C9F-6951-4418-ACD8-9D3D5A953743}"/>
              </a:ext>
            </a:extLst>
          </p:cNvPr>
          <p:cNvSpPr/>
          <p:nvPr/>
        </p:nvSpPr>
        <p:spPr>
          <a:xfrm>
            <a:off x="8682236" y="1600200"/>
            <a:ext cx="2709884" cy="4076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containers? (</a:t>
            </a:r>
            <a:r>
              <a:rPr lang="en-US" sz="3800" b="1" dirty="0" err="1"/>
              <a:t>cont</a:t>
            </a:r>
            <a:r>
              <a:rPr lang="en-US" sz="3800" b="1" dirty="0"/>
              <a:t>)</a:t>
            </a:r>
          </a:p>
        </p:txBody>
      </p:sp>
      <p:sp>
        <p:nvSpPr>
          <p:cNvPr id="7" name="Rectangle 6">
            <a:extLst>
              <a:ext uri="{FF2B5EF4-FFF2-40B4-BE49-F238E27FC236}">
                <a16:creationId xmlns:a16="http://schemas.microsoft.com/office/drawing/2014/main" id="{24BBB258-612A-4802-BC2E-D8B75AB4AC10}"/>
              </a:ext>
            </a:extLst>
          </p:cNvPr>
          <p:cNvSpPr/>
          <p:nvPr/>
        </p:nvSpPr>
        <p:spPr>
          <a:xfrm>
            <a:off x="1047749" y="1337126"/>
            <a:ext cx="7491421" cy="4570482"/>
          </a:xfrm>
          <a:prstGeom prst="rect">
            <a:avLst/>
          </a:prstGeom>
        </p:spPr>
        <p:txBody>
          <a:bodyPr wrap="square">
            <a:spAutoFit/>
          </a:bodyPr>
          <a:lstStyle/>
          <a:p>
            <a:pPr marL="285750" indent="-285750">
              <a:spcBef>
                <a:spcPts val="600"/>
              </a:spcBef>
              <a:buFont typeface="Arial" panose="020B0604020202020204" pitchFamily="34" charset="0"/>
              <a:buChar char="•"/>
            </a:pPr>
            <a:r>
              <a:rPr lang="en-US" sz="2300" dirty="0">
                <a:latin typeface="Karla" pitchFamily="2" charset="0"/>
              </a:rPr>
              <a:t>Containers are </a:t>
            </a:r>
            <a:r>
              <a:rPr lang="en-US" sz="2300" dirty="0">
                <a:solidFill>
                  <a:schemeClr val="tx2">
                    <a:lumMod val="60000"/>
                    <a:lumOff val="40000"/>
                  </a:schemeClr>
                </a:solidFill>
                <a:latin typeface="Karla" pitchFamily="2" charset="0"/>
              </a:rPr>
              <a:t>application-centric</a:t>
            </a:r>
            <a:r>
              <a:rPr lang="en-US" sz="2300" dirty="0">
                <a:latin typeface="Karla" pitchFamily="2" charset="0"/>
              </a:rPr>
              <a:t> methods to deliver high-performing, scalable applications on any infrastructure of your choice. </a:t>
            </a:r>
          </a:p>
          <a:p>
            <a:pPr marL="285750" indent="-285750">
              <a:spcBef>
                <a:spcPts val="600"/>
              </a:spcBef>
              <a:buFont typeface="Arial" panose="020B0604020202020204" pitchFamily="34" charset="0"/>
              <a:buChar char="•"/>
            </a:pPr>
            <a:r>
              <a:rPr lang="en-US" sz="2300" dirty="0">
                <a:latin typeface="Karla" pitchFamily="2" charset="0"/>
              </a:rPr>
              <a:t>Containers are best suited to deliver </a:t>
            </a:r>
            <a:r>
              <a:rPr lang="en-US" sz="2300" b="1" dirty="0">
                <a:solidFill>
                  <a:schemeClr val="tx2">
                    <a:lumMod val="60000"/>
                    <a:lumOff val="40000"/>
                  </a:schemeClr>
                </a:solidFill>
                <a:latin typeface="Karla" pitchFamily="2" charset="0"/>
              </a:rPr>
              <a:t>microservices</a:t>
            </a:r>
            <a:r>
              <a:rPr lang="en-US" sz="2300" dirty="0">
                <a:latin typeface="Karla" pitchFamily="2" charset="0"/>
              </a:rPr>
              <a:t> by providing portable, isolated virtual environments for applications to run without interference from other running applications.</a:t>
            </a:r>
          </a:p>
          <a:p>
            <a:pPr marL="285750" indent="-285750">
              <a:spcBef>
                <a:spcPts val="600"/>
              </a:spcBef>
              <a:buFont typeface="Arial" panose="020B0604020202020204" pitchFamily="34" charset="0"/>
              <a:buChar char="•"/>
            </a:pPr>
            <a:r>
              <a:rPr lang="en-US" sz="2300" dirty="0">
                <a:latin typeface="Karla" pitchFamily="2" charset="0"/>
              </a:rPr>
              <a:t>Containers run container images, it bundles the application along with its runtime and dependencies.</a:t>
            </a:r>
          </a:p>
          <a:p>
            <a:pPr marL="285750" indent="-285750">
              <a:spcBef>
                <a:spcPts val="600"/>
              </a:spcBef>
              <a:buFont typeface="Arial" panose="020B0604020202020204" pitchFamily="34" charset="0"/>
              <a:buChar char="•"/>
            </a:pPr>
            <a:r>
              <a:rPr lang="en-US" sz="2300" dirty="0">
                <a:latin typeface="Karla" pitchFamily="2" charset="0"/>
              </a:rPr>
              <a:t>Because they're so lightweight, you can have many containers running at once on your system.</a:t>
            </a:r>
          </a:p>
        </p:txBody>
      </p:sp>
      <p:grpSp>
        <p:nvGrpSpPr>
          <p:cNvPr id="39" name="Group 38">
            <a:extLst>
              <a:ext uri="{FF2B5EF4-FFF2-40B4-BE49-F238E27FC236}">
                <a16:creationId xmlns:a16="http://schemas.microsoft.com/office/drawing/2014/main" id="{C962B554-D90F-41CF-AA86-5807B2230933}"/>
              </a:ext>
            </a:extLst>
          </p:cNvPr>
          <p:cNvGrpSpPr/>
          <p:nvPr/>
        </p:nvGrpSpPr>
        <p:grpSpPr>
          <a:xfrm>
            <a:off x="8804233" y="1797379"/>
            <a:ext cx="2451655" cy="3783130"/>
            <a:chOff x="5564077" y="1598596"/>
            <a:chExt cx="2451655" cy="3783130"/>
          </a:xfrm>
        </p:grpSpPr>
        <p:grpSp>
          <p:nvGrpSpPr>
            <p:cNvPr id="28" name="Group 27">
              <a:extLst>
                <a:ext uri="{FF2B5EF4-FFF2-40B4-BE49-F238E27FC236}">
                  <a16:creationId xmlns:a16="http://schemas.microsoft.com/office/drawing/2014/main" id="{02B8C227-209A-42BE-B58E-8D22D7AC9189}"/>
                </a:ext>
              </a:extLst>
            </p:cNvPr>
            <p:cNvGrpSpPr/>
            <p:nvPr/>
          </p:nvGrpSpPr>
          <p:grpSpPr>
            <a:xfrm>
              <a:off x="5575682" y="2953630"/>
              <a:ext cx="2440050" cy="2428096"/>
              <a:chOff x="4382986" y="3207391"/>
              <a:chExt cx="2440050" cy="2428096"/>
            </a:xfrm>
          </p:grpSpPr>
          <p:grpSp>
            <p:nvGrpSpPr>
              <p:cNvPr id="8" name="Group 7">
                <a:extLst>
                  <a:ext uri="{FF2B5EF4-FFF2-40B4-BE49-F238E27FC236}">
                    <a16:creationId xmlns:a16="http://schemas.microsoft.com/office/drawing/2014/main" id="{33E60153-BFE4-4747-857D-98AEDBCE0F36}"/>
                  </a:ext>
                </a:extLst>
              </p:cNvPr>
              <p:cNvGrpSpPr/>
              <p:nvPr/>
            </p:nvGrpSpPr>
            <p:grpSpPr>
              <a:xfrm>
                <a:off x="4382986" y="4550955"/>
                <a:ext cx="2433217" cy="1084532"/>
                <a:chOff x="7877825" y="4752262"/>
                <a:chExt cx="2605370" cy="1161264"/>
              </a:xfrm>
            </p:grpSpPr>
            <p:sp>
              <p:nvSpPr>
                <p:cNvPr id="9" name="Rectangle 8">
                  <a:extLst>
                    <a:ext uri="{FF2B5EF4-FFF2-40B4-BE49-F238E27FC236}">
                      <a16:creationId xmlns:a16="http://schemas.microsoft.com/office/drawing/2014/main" id="{C8F8FCF6-1F86-46DA-BB3B-57D937C4D9D4}"/>
                    </a:ext>
                  </a:extLst>
                </p:cNvPr>
                <p:cNvSpPr/>
                <p:nvPr/>
              </p:nvSpPr>
              <p:spPr>
                <a:xfrm>
                  <a:off x="7877825" y="4752262"/>
                  <a:ext cx="2605370" cy="905587"/>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Kernel</a:t>
                  </a:r>
                </a:p>
              </p:txBody>
            </p:sp>
            <p:sp>
              <p:nvSpPr>
                <p:cNvPr id="12" name="Rectangle 11">
                  <a:extLst>
                    <a:ext uri="{FF2B5EF4-FFF2-40B4-BE49-F238E27FC236}">
                      <a16:creationId xmlns:a16="http://schemas.microsoft.com/office/drawing/2014/main" id="{35744C96-BEFE-4B8D-9A9A-520F44A30C3B}"/>
                    </a:ext>
                  </a:extLst>
                </p:cNvPr>
                <p:cNvSpPr/>
                <p:nvPr/>
              </p:nvSpPr>
              <p:spPr>
                <a:xfrm>
                  <a:off x="7877825" y="5767587"/>
                  <a:ext cx="2605370" cy="14593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Containers</a:t>
                  </a:r>
                </a:p>
              </p:txBody>
            </p:sp>
          </p:grpSp>
          <p:grpSp>
            <p:nvGrpSpPr>
              <p:cNvPr id="6" name="Group 5">
                <a:extLst>
                  <a:ext uri="{FF2B5EF4-FFF2-40B4-BE49-F238E27FC236}">
                    <a16:creationId xmlns:a16="http://schemas.microsoft.com/office/drawing/2014/main" id="{F090641F-94C4-4D80-A290-DF0A372B2F90}"/>
                  </a:ext>
                </a:extLst>
              </p:cNvPr>
              <p:cNvGrpSpPr/>
              <p:nvPr/>
            </p:nvGrpSpPr>
            <p:grpSpPr>
              <a:xfrm>
                <a:off x="5640279" y="3207391"/>
                <a:ext cx="1182757" cy="1285206"/>
                <a:chOff x="5640279" y="3207391"/>
                <a:chExt cx="1182757" cy="1285206"/>
              </a:xfrm>
            </p:grpSpPr>
            <p:sp>
              <p:nvSpPr>
                <p:cNvPr id="23" name="Rectangle 22">
                  <a:extLst>
                    <a:ext uri="{FF2B5EF4-FFF2-40B4-BE49-F238E27FC236}">
                      <a16:creationId xmlns:a16="http://schemas.microsoft.com/office/drawing/2014/main" id="{2C5DB343-1FC9-4462-83A0-FEDB98E1B912}"/>
                    </a:ext>
                  </a:extLst>
                </p:cNvPr>
                <p:cNvSpPr/>
                <p:nvPr/>
              </p:nvSpPr>
              <p:spPr>
                <a:xfrm>
                  <a:off x="5640279" y="3207391"/>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28141E7-ABF9-4F12-9A9B-068785666475}"/>
                    </a:ext>
                  </a:extLst>
                </p:cNvPr>
                <p:cNvSpPr/>
                <p:nvPr/>
              </p:nvSpPr>
              <p:spPr>
                <a:xfrm>
                  <a:off x="5743719" y="3896018"/>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27" name="Rectangle 26">
                  <a:extLst>
                    <a:ext uri="{FF2B5EF4-FFF2-40B4-BE49-F238E27FC236}">
                      <a16:creationId xmlns:a16="http://schemas.microsoft.com/office/drawing/2014/main" id="{C7411501-D0D5-4478-BDCB-A6E163DE1FE0}"/>
                    </a:ext>
                  </a:extLst>
                </p:cNvPr>
                <p:cNvSpPr/>
                <p:nvPr/>
              </p:nvSpPr>
              <p:spPr>
                <a:xfrm>
                  <a:off x="5735449" y="3329256"/>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grpSp>
        <p:sp>
          <p:nvSpPr>
            <p:cNvPr id="30" name="Rectangle 29">
              <a:extLst>
                <a:ext uri="{FF2B5EF4-FFF2-40B4-BE49-F238E27FC236}">
                  <a16:creationId xmlns:a16="http://schemas.microsoft.com/office/drawing/2014/main" id="{91B15F44-9E2D-48BF-A18C-BFD51B9DF610}"/>
                </a:ext>
              </a:extLst>
            </p:cNvPr>
            <p:cNvSpPr/>
            <p:nvPr/>
          </p:nvSpPr>
          <p:spPr>
            <a:xfrm>
              <a:off x="5564077" y="293706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1817419-5A1C-48C3-8E19-041876825A98}"/>
                </a:ext>
              </a:extLst>
            </p:cNvPr>
            <p:cNvSpPr/>
            <p:nvPr/>
          </p:nvSpPr>
          <p:spPr>
            <a:xfrm>
              <a:off x="5667517" y="362569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2" name="Rectangle 31">
              <a:extLst>
                <a:ext uri="{FF2B5EF4-FFF2-40B4-BE49-F238E27FC236}">
                  <a16:creationId xmlns:a16="http://schemas.microsoft.com/office/drawing/2014/main" id="{FC3A0CD0-EB7E-4AA8-B361-7F1ADABBC891}"/>
                </a:ext>
              </a:extLst>
            </p:cNvPr>
            <p:cNvSpPr/>
            <p:nvPr/>
          </p:nvSpPr>
          <p:spPr>
            <a:xfrm>
              <a:off x="5659247" y="305893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3" name="Rectangle 32">
              <a:extLst>
                <a:ext uri="{FF2B5EF4-FFF2-40B4-BE49-F238E27FC236}">
                  <a16:creationId xmlns:a16="http://schemas.microsoft.com/office/drawing/2014/main" id="{F794D1DF-5DC4-4E3E-B2D0-3935574A6115}"/>
                </a:ext>
              </a:extLst>
            </p:cNvPr>
            <p:cNvSpPr/>
            <p:nvPr/>
          </p:nvSpPr>
          <p:spPr>
            <a:xfrm>
              <a:off x="5577331" y="160853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3576B3-B269-4ACC-8ECD-8304CB2556C2}"/>
                </a:ext>
              </a:extLst>
            </p:cNvPr>
            <p:cNvSpPr/>
            <p:nvPr/>
          </p:nvSpPr>
          <p:spPr>
            <a:xfrm>
              <a:off x="5680771" y="229716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5" name="Rectangle 34">
              <a:extLst>
                <a:ext uri="{FF2B5EF4-FFF2-40B4-BE49-F238E27FC236}">
                  <a16:creationId xmlns:a16="http://schemas.microsoft.com/office/drawing/2014/main" id="{1822AC4D-53F7-4AF7-B638-78D26558DCBE}"/>
                </a:ext>
              </a:extLst>
            </p:cNvPr>
            <p:cNvSpPr/>
            <p:nvPr/>
          </p:nvSpPr>
          <p:spPr>
            <a:xfrm>
              <a:off x="5672501" y="173040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6" name="Rectangle 35">
              <a:extLst>
                <a:ext uri="{FF2B5EF4-FFF2-40B4-BE49-F238E27FC236}">
                  <a16:creationId xmlns:a16="http://schemas.microsoft.com/office/drawing/2014/main" id="{F8E8CEDD-21FB-4699-96E5-9D81A3FB6A07}"/>
                </a:ext>
              </a:extLst>
            </p:cNvPr>
            <p:cNvSpPr/>
            <p:nvPr/>
          </p:nvSpPr>
          <p:spPr>
            <a:xfrm>
              <a:off x="6829662" y="159859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1F116DD-CF7E-4495-A479-9F08965E0096}"/>
                </a:ext>
              </a:extLst>
            </p:cNvPr>
            <p:cNvSpPr/>
            <p:nvPr/>
          </p:nvSpPr>
          <p:spPr>
            <a:xfrm>
              <a:off x="6933102" y="228722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8" name="Rectangle 37">
              <a:extLst>
                <a:ext uri="{FF2B5EF4-FFF2-40B4-BE49-F238E27FC236}">
                  <a16:creationId xmlns:a16="http://schemas.microsoft.com/office/drawing/2014/main" id="{FD12AFA7-CA0A-43A7-866E-4AD62255A0A7}"/>
                </a:ext>
              </a:extLst>
            </p:cNvPr>
            <p:cNvSpPr/>
            <p:nvPr/>
          </p:nvSpPr>
          <p:spPr>
            <a:xfrm>
              <a:off x="6924832" y="172046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spTree>
    <p:extLst>
      <p:ext uri="{BB962C8B-B14F-4D97-AF65-F5344CB8AC3E}">
        <p14:creationId xmlns:p14="http://schemas.microsoft.com/office/powerpoint/2010/main" val="493454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containers recap?</a:t>
            </a:r>
          </a:p>
        </p:txBody>
      </p:sp>
      <p:sp>
        <p:nvSpPr>
          <p:cNvPr id="7" name="Rectangle 6">
            <a:extLst>
              <a:ext uri="{FF2B5EF4-FFF2-40B4-BE49-F238E27FC236}">
                <a16:creationId xmlns:a16="http://schemas.microsoft.com/office/drawing/2014/main" id="{24BBB258-612A-4802-BC2E-D8B75AB4AC10}"/>
              </a:ext>
            </a:extLst>
          </p:cNvPr>
          <p:cNvSpPr/>
          <p:nvPr/>
        </p:nvSpPr>
        <p:spPr>
          <a:xfrm>
            <a:off x="1008561" y="1154246"/>
            <a:ext cx="10039350" cy="6463308"/>
          </a:xfrm>
          <a:prstGeom prst="rect">
            <a:avLst/>
          </a:prstGeom>
        </p:spPr>
        <p:txBody>
          <a:bodyPr wrap="square">
            <a:spAutoFit/>
          </a:bodyPr>
          <a:lstStyle/>
          <a:p>
            <a:pPr marL="285750" indent="-285750">
              <a:spcBef>
                <a:spcPts val="600"/>
              </a:spcBef>
              <a:buFont typeface="Arial" panose="020B0604020202020204" pitchFamily="34" charset="0"/>
              <a:buChar char="•"/>
            </a:pPr>
            <a:r>
              <a:rPr lang="en-US" sz="2300" dirty="0">
                <a:latin typeface="Karla" pitchFamily="2" charset="0"/>
              </a:rPr>
              <a:t>Their </a:t>
            </a:r>
            <a:r>
              <a:rPr lang="en-US" sz="2300" dirty="0">
                <a:solidFill>
                  <a:schemeClr val="tx2">
                    <a:lumMod val="60000"/>
                    <a:lumOff val="40000"/>
                  </a:schemeClr>
                </a:solidFill>
                <a:latin typeface="Karla" pitchFamily="2" charset="0"/>
              </a:rPr>
              <a:t>startup</a:t>
            </a:r>
            <a:r>
              <a:rPr lang="en-US" sz="2300" dirty="0">
                <a:latin typeface="Karla" pitchFamily="2" charset="0"/>
              </a:rPr>
              <a:t> time is on the order of seconds (vs. minutes for Virtual Machines).</a:t>
            </a:r>
          </a:p>
          <a:p>
            <a:pPr marL="285750" indent="-285750">
              <a:spcBef>
                <a:spcPts val="600"/>
              </a:spcBef>
              <a:buFont typeface="Arial" panose="020B0604020202020204" pitchFamily="34" charset="0"/>
              <a:buChar char="•"/>
            </a:pPr>
            <a:r>
              <a:rPr lang="en-US" sz="2300" dirty="0">
                <a:latin typeface="Karla" pitchFamily="2" charset="0"/>
              </a:rPr>
              <a:t>They provide </a:t>
            </a:r>
            <a:r>
              <a:rPr lang="en-US" sz="2300" dirty="0">
                <a:solidFill>
                  <a:schemeClr val="tx2">
                    <a:lumMod val="60000"/>
                    <a:lumOff val="40000"/>
                  </a:schemeClr>
                </a:solidFill>
                <a:latin typeface="Karla" pitchFamily="2" charset="0"/>
              </a:rPr>
              <a:t>pseudo-isolation</a:t>
            </a:r>
            <a:r>
              <a:rPr lang="en-US" sz="2300" dirty="0">
                <a:latin typeface="Karla" pitchFamily="2" charset="0"/>
              </a:rPr>
              <a:t>. This means they're still pretty secure, but not as secure at a Virtual Machines.</a:t>
            </a:r>
          </a:p>
          <a:p>
            <a:pPr marL="285750" indent="-285750">
              <a:spcBef>
                <a:spcPts val="600"/>
              </a:spcBef>
              <a:buFont typeface="Arial" panose="020B0604020202020204" pitchFamily="34" charset="0"/>
              <a:buChar char="•"/>
            </a:pPr>
            <a:r>
              <a:rPr lang="en-US" sz="2300" dirty="0">
                <a:latin typeface="Karla" pitchFamily="2" charset="0"/>
              </a:rPr>
              <a:t>A container is deployed from the container image offering an isolated </a:t>
            </a:r>
            <a:r>
              <a:rPr lang="en-US" sz="2300" dirty="0">
                <a:solidFill>
                  <a:schemeClr val="tx2">
                    <a:lumMod val="60000"/>
                    <a:lumOff val="40000"/>
                  </a:schemeClr>
                </a:solidFill>
                <a:latin typeface="Karla" pitchFamily="2" charset="0"/>
              </a:rPr>
              <a:t>executable environment</a:t>
            </a:r>
            <a:r>
              <a:rPr lang="en-US" sz="2300" dirty="0">
                <a:latin typeface="Karla" pitchFamily="2" charset="0"/>
              </a:rPr>
              <a:t> for the application.</a:t>
            </a:r>
          </a:p>
          <a:p>
            <a:pPr marL="285750" indent="-285750">
              <a:spcBef>
                <a:spcPts val="600"/>
              </a:spcBef>
              <a:buFont typeface="Arial" panose="020B0604020202020204" pitchFamily="34" charset="0"/>
              <a:buChar char="•"/>
            </a:pPr>
            <a:r>
              <a:rPr lang="en-US" sz="2300" dirty="0">
                <a:latin typeface="Karla" pitchFamily="2" charset="0"/>
              </a:rPr>
              <a:t>Containers can be deployed from a specific image on </a:t>
            </a:r>
            <a:r>
              <a:rPr lang="en-US" sz="2300" dirty="0">
                <a:solidFill>
                  <a:schemeClr val="tx2">
                    <a:lumMod val="60000"/>
                    <a:lumOff val="40000"/>
                  </a:schemeClr>
                </a:solidFill>
                <a:latin typeface="Karla" pitchFamily="2" charset="0"/>
              </a:rPr>
              <a:t>many platforms</a:t>
            </a:r>
            <a:r>
              <a:rPr lang="en-US" sz="2300" dirty="0">
                <a:latin typeface="Karla" pitchFamily="2" charset="0"/>
              </a:rPr>
              <a:t>, such as workstations, Virtual Machines, public cloud, etc.</a:t>
            </a:r>
          </a:p>
          <a:p>
            <a:pPr marL="285750" indent="-285750">
              <a:spcBef>
                <a:spcPts val="600"/>
              </a:spcBef>
              <a:buFont typeface="Arial" panose="020B0604020202020204" pitchFamily="34" charset="0"/>
              <a:buChar char="•"/>
            </a:pPr>
            <a:r>
              <a:rPr lang="en-US" sz="2300" dirty="0">
                <a:latin typeface="Karla" pitchFamily="2" charset="0"/>
              </a:rPr>
              <a:t>Containers are extremely </a:t>
            </a:r>
            <a:r>
              <a:rPr lang="en-US" sz="2300" dirty="0">
                <a:solidFill>
                  <a:schemeClr val="tx2">
                    <a:lumMod val="60000"/>
                    <a:lumOff val="40000"/>
                  </a:schemeClr>
                </a:solidFill>
                <a:latin typeface="Karla" pitchFamily="2" charset="0"/>
              </a:rPr>
              <a:t>popular</a:t>
            </a:r>
            <a:r>
              <a:rPr lang="en-US" sz="2300" dirty="0">
                <a:latin typeface="Karla" pitchFamily="2" charset="0"/>
              </a:rPr>
              <a:t>, and their popularity is growing.</a:t>
            </a:r>
          </a:p>
          <a:p>
            <a:pPr marL="285750" indent="-285750">
              <a:spcBef>
                <a:spcPts val="600"/>
              </a:spcBef>
              <a:buFont typeface="Arial" panose="020B0604020202020204" pitchFamily="34" charset="0"/>
              <a:buChar char="•"/>
            </a:pPr>
            <a:r>
              <a:rPr lang="en-US" sz="2300" dirty="0">
                <a:latin typeface="Karla" pitchFamily="2" charset="0"/>
              </a:rPr>
              <a:t>One of the first widely used containers was provided by </a:t>
            </a:r>
            <a:r>
              <a:rPr lang="en-US" sz="2300" dirty="0">
                <a:solidFill>
                  <a:schemeClr val="tx2">
                    <a:lumMod val="60000"/>
                    <a:lumOff val="40000"/>
                  </a:schemeClr>
                </a:solidFill>
                <a:latin typeface="Karla" pitchFamily="2" charset="0"/>
              </a:rPr>
              <a:t>Docker</a:t>
            </a:r>
            <a:r>
              <a:rPr lang="en-US" sz="2300" dirty="0">
                <a:latin typeface="Karla" pitchFamily="2" charset="0"/>
              </a:rPr>
              <a:t>. </a:t>
            </a:r>
          </a:p>
          <a:p>
            <a:pPr marL="285750" indent="-285750">
              <a:spcBef>
                <a:spcPts val="600"/>
              </a:spcBef>
              <a:buFont typeface="Arial" panose="020B0604020202020204" pitchFamily="34" charset="0"/>
              <a:buChar char="•"/>
            </a:pPr>
            <a:r>
              <a:rPr lang="en-US" sz="2300" dirty="0">
                <a:solidFill>
                  <a:schemeClr val="tx2">
                    <a:lumMod val="60000"/>
                    <a:lumOff val="40000"/>
                  </a:schemeClr>
                </a:solidFill>
                <a:latin typeface="Karla" pitchFamily="2" charset="0"/>
              </a:rPr>
              <a:t>Docker</a:t>
            </a:r>
            <a:r>
              <a:rPr lang="en-US" sz="2300" dirty="0">
                <a:latin typeface="Karla" pitchFamily="2" charset="0"/>
              </a:rPr>
              <a:t> containers can be used to run websites and web applications.</a:t>
            </a:r>
          </a:p>
          <a:p>
            <a:pPr marL="285750" indent="-285750">
              <a:spcBef>
                <a:spcPts val="600"/>
              </a:spcBef>
              <a:buFont typeface="Arial" panose="020B0604020202020204" pitchFamily="34" charset="0"/>
              <a:buChar char="•"/>
            </a:pPr>
            <a:r>
              <a:rPr lang="en-US" sz="2300" dirty="0">
                <a:latin typeface="Karla" pitchFamily="2" charset="0"/>
              </a:rPr>
              <a:t>Multiple containers can be managed by a service called Kubernetes (see next lecture)</a:t>
            </a:r>
          </a:p>
          <a:p>
            <a:pPr marL="285750" indent="-28575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a:p>
            <a:endParaRPr lang="en-US" sz="2000" dirty="0">
              <a:latin typeface="Karla" pitchFamily="2" charset="0"/>
            </a:endParaRPr>
          </a:p>
        </p:txBody>
      </p:sp>
    </p:spTree>
    <p:extLst>
      <p:ext uri="{BB962C8B-B14F-4D97-AF65-F5344CB8AC3E}">
        <p14:creationId xmlns:p14="http://schemas.microsoft.com/office/powerpoint/2010/main" val="23753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sp>
        <p:nvSpPr>
          <p:cNvPr id="85" name="Rectangle 84">
            <a:extLst>
              <a:ext uri="{FF2B5EF4-FFF2-40B4-BE49-F238E27FC236}">
                <a16:creationId xmlns:a16="http://schemas.microsoft.com/office/drawing/2014/main" id="{1636AC18-A69A-499B-BF3A-B3EC3EF71495}"/>
              </a:ext>
            </a:extLst>
          </p:cNvPr>
          <p:cNvSpPr/>
          <p:nvPr/>
        </p:nvSpPr>
        <p:spPr>
          <a:xfrm>
            <a:off x="971550" y="1268790"/>
            <a:ext cx="10229850" cy="1569660"/>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Maggie took cs109a, she used to run her </a:t>
            </a:r>
            <a:r>
              <a:rPr lang="en-US" sz="2400" dirty="0" err="1">
                <a:latin typeface="Karla" pitchFamily="2" charset="0"/>
              </a:rPr>
              <a:t>Jupyter</a:t>
            </a:r>
            <a:r>
              <a:rPr lang="en-US" sz="2400" dirty="0">
                <a:latin typeface="Karla" pitchFamily="2" charset="0"/>
              </a:rPr>
              <a:t> notebooks from anaconda prompt.  Every time she installed a module it was placed in the either of </a:t>
            </a:r>
            <a:r>
              <a:rPr lang="en-US" sz="2400" dirty="0">
                <a:latin typeface="Courier New" charset="0"/>
                <a:ea typeface="Courier New" charset="0"/>
                <a:cs typeface="Courier New" charset="0"/>
              </a:rPr>
              <a:t>bin, lib, share, include</a:t>
            </a:r>
            <a:r>
              <a:rPr lang="en-US" sz="2400" dirty="0">
                <a:latin typeface="Karla" pitchFamily="2" charset="0"/>
              </a:rPr>
              <a:t> folders and she could import it in and used it without any issue.</a:t>
            </a:r>
          </a:p>
        </p:txBody>
      </p:sp>
      <p:grpSp>
        <p:nvGrpSpPr>
          <p:cNvPr id="13" name="Group 12">
            <a:extLst>
              <a:ext uri="{FF2B5EF4-FFF2-40B4-BE49-F238E27FC236}">
                <a16:creationId xmlns:a16="http://schemas.microsoft.com/office/drawing/2014/main" id="{3AA2C9E3-0CA5-40B3-B78B-6A2D6804C5D9}"/>
              </a:ext>
            </a:extLst>
          </p:cNvPr>
          <p:cNvGrpSpPr/>
          <p:nvPr/>
        </p:nvGrpSpPr>
        <p:grpSpPr>
          <a:xfrm>
            <a:off x="1383188" y="3910184"/>
            <a:ext cx="4207975" cy="1767148"/>
            <a:chOff x="7877824" y="3117195"/>
            <a:chExt cx="4505694" cy="1892176"/>
          </a:xfrm>
        </p:grpSpPr>
        <p:sp>
          <p:nvSpPr>
            <p:cNvPr id="14" name="Rectangle 13">
              <a:extLst>
                <a:ext uri="{FF2B5EF4-FFF2-40B4-BE49-F238E27FC236}">
                  <a16:creationId xmlns:a16="http://schemas.microsoft.com/office/drawing/2014/main"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16" name="Rectangle 15">
              <a:extLst>
                <a:ext uri="{FF2B5EF4-FFF2-40B4-BE49-F238E27FC236}">
                  <a16:creationId xmlns:a16="http://schemas.microsoft.com/office/drawing/2014/main"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grpSp>
      <p:sp>
        <p:nvSpPr>
          <p:cNvPr id="25" name="Rectangle 24">
            <a:extLst>
              <a:ext uri="{FF2B5EF4-FFF2-40B4-BE49-F238E27FC236}">
                <a16:creationId xmlns:a16="http://schemas.microsoft.com/office/drawing/2014/main" id="{802C4B5A-34AC-489F-AA75-5B5E2EA31E9B}"/>
              </a:ext>
            </a:extLst>
          </p:cNvPr>
          <p:cNvSpPr/>
          <p:nvPr/>
        </p:nvSpPr>
        <p:spPr>
          <a:xfrm>
            <a:off x="5694155" y="4868837"/>
            <a:ext cx="7600219" cy="584775"/>
          </a:xfrm>
          <a:prstGeom prst="rect">
            <a:avLst/>
          </a:prstGeom>
        </p:spPr>
        <p:txBody>
          <a:bodyPr wrap="square">
            <a:spAutoFit/>
          </a:bodyPr>
          <a:lstStyle/>
          <a:p>
            <a:r>
              <a:rPr lang="en-US" sz="1600" dirty="0">
                <a:solidFill>
                  <a:prstClr val="black"/>
                </a:solidFill>
                <a:latin typeface="Lucida Console" panose="020B0609040504020204" pitchFamily="49" charset="0"/>
              </a:rPr>
              <a:t>$ which python</a:t>
            </a:r>
          </a:p>
          <a:p>
            <a:r>
              <a:rPr lang="en-US" sz="1600" dirty="0">
                <a:solidFill>
                  <a:prstClr val="black"/>
                </a:solidFill>
                <a:latin typeface="Lucida Console" panose="020B0609040504020204" pitchFamily="49" charset="0"/>
              </a:rPr>
              <a:t>/c/Users/</a:t>
            </a:r>
            <a:r>
              <a:rPr lang="en-US" sz="1600" dirty="0" err="1">
                <a:solidFill>
                  <a:prstClr val="black"/>
                </a:solidFill>
                <a:latin typeface="Lucida Console" panose="020B0609040504020204" pitchFamily="49" charset="0"/>
              </a:rPr>
              <a:t>maggie</a:t>
            </a:r>
            <a:r>
              <a:rPr lang="en-US" sz="1600" dirty="0">
                <a:solidFill>
                  <a:prstClr val="black"/>
                </a:solidFill>
                <a:latin typeface="Lucida Console" panose="020B0609040504020204" pitchFamily="49" charset="0"/>
              </a:rPr>
              <a:t>/Anaconda3/python</a:t>
            </a:r>
          </a:p>
        </p:txBody>
      </p:sp>
    </p:spTree>
    <p:extLst>
      <p:ext uri="{BB962C8B-B14F-4D97-AF65-F5344CB8AC3E}">
        <p14:creationId xmlns:p14="http://schemas.microsoft.com/office/powerpoint/2010/main" val="85230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Comparison</a:t>
            </a:r>
          </a:p>
        </p:txBody>
      </p:sp>
      <p:pic>
        <p:nvPicPr>
          <p:cNvPr id="4" name="Picture 3">
            <a:extLst>
              <a:ext uri="{FF2B5EF4-FFF2-40B4-BE49-F238E27FC236}">
                <a16:creationId xmlns:a16="http://schemas.microsoft.com/office/drawing/2014/main" id="{BCA84C33-4D2E-3E4C-81D4-A15BE0FB6BE2}"/>
              </a:ext>
            </a:extLst>
          </p:cNvPr>
          <p:cNvPicPr>
            <a:picLocks noChangeAspect="1"/>
          </p:cNvPicPr>
          <p:nvPr/>
        </p:nvPicPr>
        <p:blipFill>
          <a:blip r:embed="rId2"/>
          <a:stretch>
            <a:fillRect/>
          </a:stretch>
        </p:blipFill>
        <p:spPr>
          <a:xfrm>
            <a:off x="1045744" y="1250950"/>
            <a:ext cx="6362700" cy="4660900"/>
          </a:xfrm>
          <a:prstGeom prst="rect">
            <a:avLst/>
          </a:prstGeom>
        </p:spPr>
      </p:pic>
      <p:pic>
        <p:nvPicPr>
          <p:cNvPr id="5" name="Picture 4">
            <a:extLst>
              <a:ext uri="{FF2B5EF4-FFF2-40B4-BE49-F238E27FC236}">
                <a16:creationId xmlns:a16="http://schemas.microsoft.com/office/drawing/2014/main" id="{204BB53E-4CED-A04B-B140-38267F17CAFE}"/>
              </a:ext>
            </a:extLst>
          </p:cNvPr>
          <p:cNvPicPr>
            <a:picLocks noChangeAspect="1"/>
          </p:cNvPicPr>
          <p:nvPr/>
        </p:nvPicPr>
        <p:blipFill>
          <a:blip r:embed="rId3"/>
          <a:stretch>
            <a:fillRect/>
          </a:stretch>
        </p:blipFill>
        <p:spPr>
          <a:xfrm>
            <a:off x="7478295" y="2454442"/>
            <a:ext cx="4454357" cy="2505576"/>
          </a:xfrm>
          <a:prstGeom prst="rect">
            <a:avLst/>
          </a:prstGeom>
        </p:spPr>
      </p:pic>
    </p:spTree>
    <p:extLst>
      <p:ext uri="{BB962C8B-B14F-4D97-AF65-F5344CB8AC3E}">
        <p14:creationId xmlns:p14="http://schemas.microsoft.com/office/powerpoint/2010/main" val="3479956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AB67-A55F-4E72-82DA-6ECE5A6F49EF}"/>
              </a:ext>
            </a:extLst>
          </p:cNvPr>
          <p:cNvSpPr>
            <a:spLocks noGrp="1"/>
          </p:cNvSpPr>
          <p:nvPr>
            <p:ph type="title"/>
          </p:nvPr>
        </p:nvSpPr>
        <p:spPr/>
        <p:txBody>
          <a:bodyPr/>
          <a:lstStyle/>
          <a:p>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7652C82-BE66-4418-8AD5-980274E47728}"/>
              </a:ext>
            </a:extLst>
          </p:cNvPr>
          <p:cNvSpPr>
            <a:spLocks noGrp="1"/>
          </p:cNvSpPr>
          <p:nvPr>
            <p:ph idx="1"/>
          </p:nvPr>
        </p:nvSpPr>
        <p:spPr>
          <a:xfrm>
            <a:off x="1491840" y="281554"/>
            <a:ext cx="9849226" cy="2111143"/>
          </a:xfrm>
        </p:spPr>
        <p:txBody>
          <a:bodyPr>
            <a:noAutofit/>
          </a:bodyPr>
          <a:lstStyle/>
          <a:p>
            <a:pPr algn="ctr">
              <a:spcAft>
                <a:spcPts val="1800"/>
              </a:spcAft>
            </a:pPr>
            <a:r>
              <a:rPr lang="en-US" sz="4000" b="1" dirty="0"/>
              <a:t>The Docker Engine Architecture </a:t>
            </a:r>
            <a:endParaRPr lang="en-US" sz="3800" b="1" dirty="0"/>
          </a:p>
        </p:txBody>
      </p:sp>
      <p:pic>
        <p:nvPicPr>
          <p:cNvPr id="2" name="Picture 1">
            <a:extLst>
              <a:ext uri="{FF2B5EF4-FFF2-40B4-BE49-F238E27FC236}">
                <a16:creationId xmlns:a16="http://schemas.microsoft.com/office/drawing/2014/main" id="{63E6B8F0-4773-4213-B474-27588B905FA9}"/>
              </a:ext>
            </a:extLst>
          </p:cNvPr>
          <p:cNvPicPr>
            <a:picLocks noChangeAspect="1"/>
          </p:cNvPicPr>
          <p:nvPr/>
        </p:nvPicPr>
        <p:blipFill rotWithShape="1">
          <a:blip r:embed="rId3"/>
          <a:srcRect t="20657"/>
          <a:stretch/>
        </p:blipFill>
        <p:spPr>
          <a:xfrm>
            <a:off x="1344095" y="1156799"/>
            <a:ext cx="9849226" cy="5082929"/>
          </a:xfrm>
          <a:prstGeom prst="rect">
            <a:avLst/>
          </a:prstGeom>
        </p:spPr>
      </p:pic>
      <p:sp>
        <p:nvSpPr>
          <p:cNvPr id="5" name="Rectangle 4">
            <a:extLst>
              <a:ext uri="{FF2B5EF4-FFF2-40B4-BE49-F238E27FC236}">
                <a16:creationId xmlns:a16="http://schemas.microsoft.com/office/drawing/2014/main" id="{44F3DA0E-014A-442B-BD27-A982E93A8EFE}"/>
              </a:ext>
            </a:extLst>
          </p:cNvPr>
          <p:cNvSpPr/>
          <p:nvPr/>
        </p:nvSpPr>
        <p:spPr>
          <a:xfrm>
            <a:off x="1549281" y="6389758"/>
            <a:ext cx="9049018" cy="276999"/>
          </a:xfrm>
          <a:prstGeom prst="rect">
            <a:avLst/>
          </a:prstGeom>
        </p:spPr>
        <p:txBody>
          <a:bodyPr wrap="square">
            <a:spAutoFit/>
          </a:bodyPr>
          <a:lstStyle/>
          <a:p>
            <a:r>
              <a:rPr lang="en-US" sz="1200" u="sng" dirty="0">
                <a:solidFill>
                  <a:prstClr val="black"/>
                </a:solidFill>
                <a:latin typeface="Lucida Console" panose="020B0609040504020204" pitchFamily="49" charset="0"/>
                <a:hlinkClick r:id="rId4">
                  <a:extLst>
                    <a:ext uri="{A12FA001-AC4F-418D-AE19-62706E023703}">
                      <ahyp:hlinkClr xmlns:ahyp="http://schemas.microsoft.com/office/drawing/2018/hyperlinkcolor" val="tx"/>
                    </a:ext>
                  </a:extLst>
                </a:hlinkClick>
              </a:rPr>
              <a:t>https://nickjanetakis.com/blog/understanding-how-the-docker-daemon-and-docker-cli-work-together</a:t>
            </a:r>
            <a:endParaRPr lang="en-US" sz="1200" u="sng" dirty="0">
              <a:solidFill>
                <a:prstClr val="black"/>
              </a:solidFill>
              <a:latin typeface="Lucida Console" panose="020B0609040504020204" pitchFamily="49" charset="0"/>
            </a:endParaRPr>
          </a:p>
        </p:txBody>
      </p:sp>
      <p:sp>
        <p:nvSpPr>
          <p:cNvPr id="6" name="Rectangle 5">
            <a:extLst>
              <a:ext uri="{FF2B5EF4-FFF2-40B4-BE49-F238E27FC236}">
                <a16:creationId xmlns:a16="http://schemas.microsoft.com/office/drawing/2014/main" id="{DB0D635A-1447-4E73-81A8-4445C2B5294C}"/>
              </a:ext>
            </a:extLst>
          </p:cNvPr>
          <p:cNvSpPr/>
          <p:nvPr/>
        </p:nvSpPr>
        <p:spPr>
          <a:xfrm>
            <a:off x="1549281" y="3694372"/>
            <a:ext cx="2539834" cy="1200329"/>
          </a:xfrm>
          <a:prstGeom prst="rect">
            <a:avLst/>
          </a:prstGeom>
        </p:spPr>
        <p:txBody>
          <a:bodyPr wrap="square">
            <a:spAutoFit/>
          </a:bodyPr>
          <a:lstStyle/>
          <a:p>
            <a:r>
              <a:rPr lang="en-US" dirty="0">
                <a:solidFill>
                  <a:srgbClr val="3A4044"/>
                </a:solidFill>
                <a:latin typeface="Karla" pitchFamily="2" charset="0"/>
              </a:rPr>
              <a:t>The</a:t>
            </a:r>
            <a:r>
              <a:rPr lang="en-US" b="1" dirty="0">
                <a:solidFill>
                  <a:srgbClr val="3A4044"/>
                </a:solidFill>
                <a:latin typeface="Karla" pitchFamily="2" charset="0"/>
              </a:rPr>
              <a:t> client</a:t>
            </a:r>
            <a:r>
              <a:rPr lang="en-US" dirty="0">
                <a:solidFill>
                  <a:srgbClr val="3A4044"/>
                </a:solidFill>
                <a:latin typeface="Karla" pitchFamily="2" charset="0"/>
              </a:rPr>
              <a:t> allows to run various Docker commands (installed in any OS).</a:t>
            </a:r>
            <a:endParaRPr lang="en-US" dirty="0">
              <a:latin typeface="Karla" pitchFamily="2" charset="0"/>
            </a:endParaRPr>
          </a:p>
        </p:txBody>
      </p:sp>
      <p:sp>
        <p:nvSpPr>
          <p:cNvPr id="8" name="Rectangle 7">
            <a:extLst>
              <a:ext uri="{FF2B5EF4-FFF2-40B4-BE49-F238E27FC236}">
                <a16:creationId xmlns:a16="http://schemas.microsoft.com/office/drawing/2014/main" id="{C053DC36-B940-493E-8DE3-6D58F2768C66}"/>
              </a:ext>
            </a:extLst>
          </p:cNvPr>
          <p:cNvSpPr/>
          <p:nvPr/>
        </p:nvSpPr>
        <p:spPr>
          <a:xfrm>
            <a:off x="1569828" y="5239536"/>
            <a:ext cx="2344625" cy="923330"/>
          </a:xfrm>
          <a:prstGeom prst="rect">
            <a:avLst/>
          </a:prstGeom>
        </p:spPr>
        <p:txBody>
          <a:bodyPr wrap="square">
            <a:spAutoFit/>
          </a:bodyPr>
          <a:lstStyle/>
          <a:p>
            <a:r>
              <a:rPr lang="en-US" dirty="0">
                <a:solidFill>
                  <a:srgbClr val="3A4044"/>
                </a:solidFill>
                <a:latin typeface="Karla" pitchFamily="2" charset="0"/>
              </a:rPr>
              <a:t>The</a:t>
            </a:r>
            <a:r>
              <a:rPr lang="en-US" b="1" dirty="0">
                <a:solidFill>
                  <a:srgbClr val="3A4044"/>
                </a:solidFill>
                <a:latin typeface="Karla" pitchFamily="2" charset="0"/>
              </a:rPr>
              <a:t> docker host</a:t>
            </a:r>
            <a:r>
              <a:rPr lang="en-US" dirty="0">
                <a:solidFill>
                  <a:srgbClr val="3A4044"/>
                </a:solidFill>
                <a:latin typeface="Karla" pitchFamily="2" charset="0"/>
              </a:rPr>
              <a:t> is the server running the Docker daemon. </a:t>
            </a:r>
          </a:p>
        </p:txBody>
      </p:sp>
      <p:sp>
        <p:nvSpPr>
          <p:cNvPr id="11" name="Rectangle 10">
            <a:extLst>
              <a:ext uri="{FF2B5EF4-FFF2-40B4-BE49-F238E27FC236}">
                <a16:creationId xmlns:a16="http://schemas.microsoft.com/office/drawing/2014/main" id="{A2CF14F1-FE9E-4BAF-8D0F-08FB2AB7711E}"/>
              </a:ext>
            </a:extLst>
          </p:cNvPr>
          <p:cNvSpPr/>
          <p:nvPr/>
        </p:nvSpPr>
        <p:spPr>
          <a:xfrm>
            <a:off x="8453529" y="3721742"/>
            <a:ext cx="2394376" cy="923330"/>
          </a:xfrm>
          <a:prstGeom prst="rect">
            <a:avLst/>
          </a:prstGeom>
        </p:spPr>
        <p:txBody>
          <a:bodyPr wrap="square">
            <a:spAutoFit/>
          </a:bodyPr>
          <a:lstStyle/>
          <a:p>
            <a:r>
              <a:rPr lang="en-US" dirty="0">
                <a:solidFill>
                  <a:srgbClr val="3A4044"/>
                </a:solidFill>
                <a:latin typeface="Karla" pitchFamily="2" charset="0"/>
              </a:rPr>
              <a:t>The</a:t>
            </a:r>
            <a:r>
              <a:rPr lang="en-US" b="1" dirty="0">
                <a:solidFill>
                  <a:srgbClr val="3A4044"/>
                </a:solidFill>
                <a:latin typeface="Karla" pitchFamily="2" charset="0"/>
              </a:rPr>
              <a:t> registry </a:t>
            </a:r>
            <a:r>
              <a:rPr lang="en-US" dirty="0">
                <a:solidFill>
                  <a:srgbClr val="3A4044"/>
                </a:solidFill>
                <a:latin typeface="Karla" pitchFamily="2" charset="0"/>
              </a:rPr>
              <a:t>is</a:t>
            </a:r>
            <a:r>
              <a:rPr lang="en-US" b="1" dirty="0">
                <a:solidFill>
                  <a:srgbClr val="3A4044"/>
                </a:solidFill>
                <a:latin typeface="Karla" pitchFamily="2" charset="0"/>
              </a:rPr>
              <a:t> </a:t>
            </a:r>
            <a:r>
              <a:rPr lang="en-US" dirty="0">
                <a:solidFill>
                  <a:srgbClr val="3A4044"/>
                </a:solidFill>
                <a:latin typeface="Open Sans"/>
              </a:rPr>
              <a:t>place to find and download Docker images.</a:t>
            </a:r>
          </a:p>
        </p:txBody>
      </p:sp>
    </p:spTree>
    <p:extLst>
      <p:ext uri="{BB962C8B-B14F-4D97-AF65-F5344CB8AC3E}">
        <p14:creationId xmlns:p14="http://schemas.microsoft.com/office/powerpoint/2010/main" val="1162953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AB67-A55F-4E72-82DA-6ECE5A6F49EF}"/>
              </a:ext>
            </a:extLst>
          </p:cNvPr>
          <p:cNvSpPr>
            <a:spLocks noGrp="1"/>
          </p:cNvSpPr>
          <p:nvPr>
            <p:ph type="title"/>
          </p:nvPr>
        </p:nvSpPr>
        <p:spPr/>
        <p:txBody>
          <a:bodyPr/>
          <a:lstStyle/>
          <a:p>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7652C82-BE66-4418-8AD5-980274E47728}"/>
              </a:ext>
            </a:extLst>
          </p:cNvPr>
          <p:cNvSpPr>
            <a:spLocks noGrp="1"/>
          </p:cNvSpPr>
          <p:nvPr>
            <p:ph idx="1"/>
          </p:nvPr>
        </p:nvSpPr>
        <p:spPr>
          <a:xfrm>
            <a:off x="1491840" y="281554"/>
            <a:ext cx="9849226" cy="2111143"/>
          </a:xfrm>
        </p:spPr>
        <p:txBody>
          <a:bodyPr>
            <a:noAutofit/>
          </a:bodyPr>
          <a:lstStyle/>
          <a:p>
            <a:pPr algn="ctr">
              <a:spcAft>
                <a:spcPts val="1800"/>
              </a:spcAft>
            </a:pPr>
            <a:r>
              <a:rPr lang="en-US" sz="4000" b="1" dirty="0"/>
              <a:t>Some Docker Vocabulary</a:t>
            </a:r>
            <a:endParaRPr lang="en-US" sz="3800" b="1" dirty="0"/>
          </a:p>
        </p:txBody>
      </p:sp>
      <p:sp>
        <p:nvSpPr>
          <p:cNvPr id="9" name="Rectangle 8">
            <a:extLst>
              <a:ext uri="{FF2B5EF4-FFF2-40B4-BE49-F238E27FC236}">
                <a16:creationId xmlns:a16="http://schemas.microsoft.com/office/drawing/2014/main" id="{C9C535F6-CAD3-42B0-98AC-2DC320F92A2E}"/>
              </a:ext>
            </a:extLst>
          </p:cNvPr>
          <p:cNvSpPr/>
          <p:nvPr/>
        </p:nvSpPr>
        <p:spPr>
          <a:xfrm>
            <a:off x="1512720" y="2206951"/>
            <a:ext cx="8636709" cy="4401205"/>
          </a:xfrm>
          <a:prstGeom prst="rect">
            <a:avLst/>
          </a:prstGeom>
        </p:spPr>
        <p:txBody>
          <a:bodyPr wrap="square">
            <a:spAutoFit/>
          </a:bodyPr>
          <a:lstStyle/>
          <a:p>
            <a:r>
              <a:rPr lang="en-US" sz="2000" b="1" dirty="0">
                <a:latin typeface="Karla" pitchFamily="2" charset="0"/>
              </a:rPr>
              <a:t>Docker Image</a:t>
            </a:r>
          </a:p>
          <a:p>
            <a:r>
              <a:rPr lang="en-US" sz="2000" dirty="0">
                <a:latin typeface="Karla" pitchFamily="2" charset="0"/>
              </a:rPr>
              <a:t>The basis of a Docker container. Represent a full application</a:t>
            </a:r>
          </a:p>
          <a:p>
            <a:endParaRPr lang="en-US" sz="2000" b="1" dirty="0">
              <a:latin typeface="Karla" pitchFamily="2" charset="0"/>
            </a:endParaRPr>
          </a:p>
          <a:p>
            <a:r>
              <a:rPr lang="en-US" sz="2000" b="1" dirty="0">
                <a:latin typeface="Karla" pitchFamily="2" charset="0"/>
              </a:rPr>
              <a:t>Docker Container</a:t>
            </a:r>
          </a:p>
          <a:p>
            <a:r>
              <a:rPr lang="en-US" sz="2000" dirty="0">
                <a:latin typeface="Karla" pitchFamily="2" charset="0"/>
              </a:rPr>
              <a:t>The standard unit in which the application service resides and executes</a:t>
            </a:r>
          </a:p>
          <a:p>
            <a:endParaRPr lang="en-US" sz="2000" b="1" dirty="0">
              <a:latin typeface="Karla" pitchFamily="2" charset="0"/>
            </a:endParaRPr>
          </a:p>
          <a:p>
            <a:r>
              <a:rPr lang="en-US" sz="2000" b="1" dirty="0">
                <a:latin typeface="Karla" pitchFamily="2" charset="0"/>
              </a:rPr>
              <a:t>Docker Engine</a:t>
            </a:r>
          </a:p>
          <a:p>
            <a:r>
              <a:rPr lang="en-US" sz="2000" dirty="0">
                <a:latin typeface="Karla" pitchFamily="2" charset="0"/>
              </a:rPr>
              <a:t>Creates, ships and runs Docker containers deployable on a physical or virtual, host locally, in a datacenter or cloud service provider</a:t>
            </a:r>
          </a:p>
          <a:p>
            <a:endParaRPr lang="en-US" sz="2000" b="1" dirty="0">
              <a:latin typeface="Karla" pitchFamily="2" charset="0"/>
            </a:endParaRPr>
          </a:p>
          <a:p>
            <a:r>
              <a:rPr lang="en-US" sz="2000" b="1" dirty="0">
                <a:latin typeface="Karla" pitchFamily="2" charset="0"/>
              </a:rPr>
              <a:t>Registry Service (Docker Hub or Docker Trusted Registry)</a:t>
            </a:r>
          </a:p>
          <a:p>
            <a:r>
              <a:rPr lang="en-US" sz="2000" dirty="0">
                <a:latin typeface="Karla" pitchFamily="2" charset="0"/>
              </a:rPr>
              <a:t>Cloud or server-based storage and distribution service for your images</a:t>
            </a: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p:txBody>
      </p:sp>
      <p:pic>
        <p:nvPicPr>
          <p:cNvPr id="2" name="Picture 1">
            <a:extLst>
              <a:ext uri="{FF2B5EF4-FFF2-40B4-BE49-F238E27FC236}">
                <a16:creationId xmlns:a16="http://schemas.microsoft.com/office/drawing/2014/main" id="{1BDE13AD-55F9-B04C-A08E-8ECAF225CE6C}"/>
              </a:ext>
            </a:extLst>
          </p:cNvPr>
          <p:cNvPicPr>
            <a:picLocks noChangeAspect="1"/>
          </p:cNvPicPr>
          <p:nvPr/>
        </p:nvPicPr>
        <p:blipFill>
          <a:blip r:embed="rId3"/>
          <a:stretch>
            <a:fillRect/>
          </a:stretch>
        </p:blipFill>
        <p:spPr>
          <a:xfrm>
            <a:off x="363089" y="3170900"/>
            <a:ext cx="723900" cy="723900"/>
          </a:xfrm>
          <a:prstGeom prst="rect">
            <a:avLst/>
          </a:prstGeom>
        </p:spPr>
      </p:pic>
      <p:pic>
        <p:nvPicPr>
          <p:cNvPr id="5" name="Picture 4">
            <a:extLst>
              <a:ext uri="{FF2B5EF4-FFF2-40B4-BE49-F238E27FC236}">
                <a16:creationId xmlns:a16="http://schemas.microsoft.com/office/drawing/2014/main" id="{181B7FCF-3DAF-D746-88A3-91B06C8324F1}"/>
              </a:ext>
            </a:extLst>
          </p:cNvPr>
          <p:cNvPicPr>
            <a:picLocks noChangeAspect="1"/>
          </p:cNvPicPr>
          <p:nvPr/>
        </p:nvPicPr>
        <p:blipFill>
          <a:blip r:embed="rId4"/>
          <a:stretch>
            <a:fillRect/>
          </a:stretch>
        </p:blipFill>
        <p:spPr>
          <a:xfrm>
            <a:off x="363089" y="2239301"/>
            <a:ext cx="723900" cy="723900"/>
          </a:xfrm>
          <a:prstGeom prst="rect">
            <a:avLst/>
          </a:prstGeom>
        </p:spPr>
      </p:pic>
      <p:pic>
        <p:nvPicPr>
          <p:cNvPr id="6" name="Picture 5">
            <a:extLst>
              <a:ext uri="{FF2B5EF4-FFF2-40B4-BE49-F238E27FC236}">
                <a16:creationId xmlns:a16="http://schemas.microsoft.com/office/drawing/2014/main" id="{BE6BA0B0-4307-3B41-9846-8002D2E6A1B5}"/>
              </a:ext>
            </a:extLst>
          </p:cNvPr>
          <p:cNvPicPr>
            <a:picLocks noChangeAspect="1"/>
          </p:cNvPicPr>
          <p:nvPr/>
        </p:nvPicPr>
        <p:blipFill>
          <a:blip r:embed="rId5"/>
          <a:stretch>
            <a:fillRect/>
          </a:stretch>
        </p:blipFill>
        <p:spPr>
          <a:xfrm>
            <a:off x="330774" y="4197706"/>
            <a:ext cx="749300" cy="736600"/>
          </a:xfrm>
          <a:prstGeom prst="rect">
            <a:avLst/>
          </a:prstGeom>
        </p:spPr>
      </p:pic>
      <p:pic>
        <p:nvPicPr>
          <p:cNvPr id="7" name="Picture 6">
            <a:extLst>
              <a:ext uri="{FF2B5EF4-FFF2-40B4-BE49-F238E27FC236}">
                <a16:creationId xmlns:a16="http://schemas.microsoft.com/office/drawing/2014/main" id="{D1D529C5-CC74-A542-A8E6-FFF19B2ECA41}"/>
              </a:ext>
            </a:extLst>
          </p:cNvPr>
          <p:cNvPicPr>
            <a:picLocks noChangeAspect="1"/>
          </p:cNvPicPr>
          <p:nvPr/>
        </p:nvPicPr>
        <p:blipFill>
          <a:blip r:embed="rId6"/>
          <a:stretch>
            <a:fillRect/>
          </a:stretch>
        </p:blipFill>
        <p:spPr>
          <a:xfrm>
            <a:off x="356174" y="5212742"/>
            <a:ext cx="698500" cy="698500"/>
          </a:xfrm>
          <a:prstGeom prst="rect">
            <a:avLst/>
          </a:prstGeom>
        </p:spPr>
      </p:pic>
    </p:spTree>
    <p:extLst>
      <p:ext uri="{BB962C8B-B14F-4D97-AF65-F5344CB8AC3E}">
        <p14:creationId xmlns:p14="http://schemas.microsoft.com/office/powerpoint/2010/main" val="2697198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AB67-A55F-4E72-82DA-6ECE5A6F49EF}"/>
              </a:ext>
            </a:extLst>
          </p:cNvPr>
          <p:cNvSpPr>
            <a:spLocks noGrp="1"/>
          </p:cNvSpPr>
          <p:nvPr>
            <p:ph type="title"/>
          </p:nvPr>
        </p:nvSpPr>
        <p:spPr/>
        <p:txBody>
          <a:bodyPr/>
          <a:lstStyle/>
          <a:p>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7652C82-BE66-4418-8AD5-980274E47728}"/>
              </a:ext>
            </a:extLst>
          </p:cNvPr>
          <p:cNvSpPr>
            <a:spLocks noGrp="1"/>
          </p:cNvSpPr>
          <p:nvPr>
            <p:ph idx="1"/>
          </p:nvPr>
        </p:nvSpPr>
        <p:spPr>
          <a:xfrm>
            <a:off x="1491840" y="281554"/>
            <a:ext cx="9849226" cy="2111143"/>
          </a:xfrm>
        </p:spPr>
        <p:txBody>
          <a:bodyPr>
            <a:noAutofit/>
          </a:bodyPr>
          <a:lstStyle/>
          <a:p>
            <a:pPr algn="ctr">
              <a:spcAft>
                <a:spcPts val="1800"/>
              </a:spcAft>
            </a:pPr>
            <a:r>
              <a:rPr lang="en-US" sz="4000" b="1" dirty="0"/>
              <a:t>Image Layering</a:t>
            </a:r>
            <a:endParaRPr lang="en-US" sz="3800" b="1" dirty="0"/>
          </a:p>
        </p:txBody>
      </p:sp>
      <p:pic>
        <p:nvPicPr>
          <p:cNvPr id="2" name="Picture 1">
            <a:extLst>
              <a:ext uri="{FF2B5EF4-FFF2-40B4-BE49-F238E27FC236}">
                <a16:creationId xmlns:a16="http://schemas.microsoft.com/office/drawing/2014/main" id="{C678D9B6-855E-4D05-8C28-8B7C9EBB6C93}"/>
              </a:ext>
            </a:extLst>
          </p:cNvPr>
          <p:cNvPicPr>
            <a:picLocks noChangeAspect="1"/>
          </p:cNvPicPr>
          <p:nvPr/>
        </p:nvPicPr>
        <p:blipFill>
          <a:blip r:embed="rId3"/>
          <a:stretch>
            <a:fillRect/>
          </a:stretch>
        </p:blipFill>
        <p:spPr>
          <a:xfrm>
            <a:off x="587447" y="1333500"/>
            <a:ext cx="8058150" cy="4191000"/>
          </a:xfrm>
          <a:prstGeom prst="rect">
            <a:avLst/>
          </a:prstGeom>
        </p:spPr>
      </p:pic>
      <p:pic>
        <p:nvPicPr>
          <p:cNvPr id="5" name="Picture 4">
            <a:extLst>
              <a:ext uri="{FF2B5EF4-FFF2-40B4-BE49-F238E27FC236}">
                <a16:creationId xmlns:a16="http://schemas.microsoft.com/office/drawing/2014/main" id="{EAFBA543-0F94-4E04-958F-F3C7684CCB37}"/>
              </a:ext>
            </a:extLst>
          </p:cNvPr>
          <p:cNvPicPr>
            <a:picLocks noChangeAspect="1"/>
          </p:cNvPicPr>
          <p:nvPr/>
        </p:nvPicPr>
        <p:blipFill>
          <a:blip r:embed="rId4"/>
          <a:stretch>
            <a:fillRect/>
          </a:stretch>
        </p:blipFill>
        <p:spPr>
          <a:xfrm>
            <a:off x="7478329" y="4299288"/>
            <a:ext cx="3761599" cy="2243028"/>
          </a:xfrm>
          <a:prstGeom prst="rect">
            <a:avLst/>
          </a:prstGeom>
        </p:spPr>
      </p:pic>
    </p:spTree>
    <p:extLst>
      <p:ext uri="{BB962C8B-B14F-4D97-AF65-F5344CB8AC3E}">
        <p14:creationId xmlns:p14="http://schemas.microsoft.com/office/powerpoint/2010/main" val="3006082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AB67-A55F-4E72-82DA-6ECE5A6F49EF}"/>
              </a:ext>
            </a:extLst>
          </p:cNvPr>
          <p:cNvSpPr>
            <a:spLocks noGrp="1"/>
          </p:cNvSpPr>
          <p:nvPr>
            <p:ph type="title"/>
          </p:nvPr>
        </p:nvSpPr>
        <p:spPr/>
        <p:txBody>
          <a:bodyPr/>
          <a:lstStyle/>
          <a:p>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7652C82-BE66-4418-8AD5-980274E47728}"/>
              </a:ext>
            </a:extLst>
          </p:cNvPr>
          <p:cNvSpPr>
            <a:spLocks noGrp="1"/>
          </p:cNvSpPr>
          <p:nvPr>
            <p:ph idx="1"/>
          </p:nvPr>
        </p:nvSpPr>
        <p:spPr>
          <a:xfrm>
            <a:off x="482885" y="281554"/>
            <a:ext cx="11630346" cy="2111143"/>
          </a:xfrm>
        </p:spPr>
        <p:txBody>
          <a:bodyPr>
            <a:noAutofit/>
          </a:bodyPr>
          <a:lstStyle/>
          <a:p>
            <a:pPr algn="ctr">
              <a:spcAft>
                <a:spcPts val="1800"/>
              </a:spcAft>
            </a:pPr>
            <a:r>
              <a:rPr lang="en-US" sz="4000" b="1" dirty="0"/>
              <a:t>Using Docker – Build Ship and Run Workflow</a:t>
            </a:r>
            <a:endParaRPr lang="en-US" sz="3800" b="1" dirty="0"/>
          </a:p>
        </p:txBody>
      </p:sp>
      <p:pic>
        <p:nvPicPr>
          <p:cNvPr id="6" name="Picture 5">
            <a:extLst>
              <a:ext uri="{FF2B5EF4-FFF2-40B4-BE49-F238E27FC236}">
                <a16:creationId xmlns:a16="http://schemas.microsoft.com/office/drawing/2014/main" id="{136473B0-81EA-4ACF-9280-11C47590A675}"/>
              </a:ext>
            </a:extLst>
          </p:cNvPr>
          <p:cNvPicPr>
            <a:picLocks noChangeAspect="1"/>
          </p:cNvPicPr>
          <p:nvPr/>
        </p:nvPicPr>
        <p:blipFill rotWithShape="1">
          <a:blip r:embed="rId3"/>
          <a:srcRect l="10108" t="14107"/>
          <a:stretch/>
        </p:blipFill>
        <p:spPr>
          <a:xfrm>
            <a:off x="1458930" y="1222625"/>
            <a:ext cx="9462499" cy="5188747"/>
          </a:xfrm>
          <a:prstGeom prst="rect">
            <a:avLst/>
          </a:prstGeom>
        </p:spPr>
      </p:pic>
    </p:spTree>
    <p:extLst>
      <p:ext uri="{BB962C8B-B14F-4D97-AF65-F5344CB8AC3E}">
        <p14:creationId xmlns:p14="http://schemas.microsoft.com/office/powerpoint/2010/main" val="3793936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Class organization </a:t>
            </a:r>
          </a:p>
          <a:p>
            <a:pPr>
              <a:spcAft>
                <a:spcPts val="600"/>
              </a:spcAft>
            </a:pPr>
            <a:r>
              <a:rPr lang="en-US" sz="2600" dirty="0"/>
              <a:t>2: Recap</a:t>
            </a:r>
          </a:p>
          <a:p>
            <a:pPr>
              <a:spcAft>
                <a:spcPts val="600"/>
              </a:spcAft>
            </a:pPr>
            <a:r>
              <a:rPr lang="en-US" sz="2600" dirty="0"/>
              <a:t>3: Software Development</a:t>
            </a:r>
          </a:p>
          <a:p>
            <a:pPr>
              <a:spcAft>
                <a:spcPts val="600"/>
              </a:spcAft>
            </a:pPr>
            <a:r>
              <a:rPr lang="en-US" sz="2600" dirty="0"/>
              <a:t>4: </a:t>
            </a:r>
            <a:r>
              <a:rPr lang="en-US" sz="2600" b="1" dirty="0"/>
              <a:t>Demo</a:t>
            </a:r>
          </a:p>
        </p:txBody>
      </p:sp>
    </p:spTree>
    <p:extLst>
      <p:ext uri="{BB962C8B-B14F-4D97-AF65-F5344CB8AC3E}">
        <p14:creationId xmlns:p14="http://schemas.microsoft.com/office/powerpoint/2010/main" val="1520108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AB67-A55F-4E72-82DA-6ECE5A6F49EF}"/>
              </a:ext>
            </a:extLst>
          </p:cNvPr>
          <p:cNvSpPr>
            <a:spLocks noGrp="1"/>
          </p:cNvSpPr>
          <p:nvPr>
            <p:ph type="title"/>
          </p:nvPr>
        </p:nvSpPr>
        <p:spPr/>
        <p:txBody>
          <a:bodyPr/>
          <a:lstStyle/>
          <a:p>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7652C82-BE66-4418-8AD5-980274E47728}"/>
              </a:ext>
            </a:extLst>
          </p:cNvPr>
          <p:cNvSpPr>
            <a:spLocks noGrp="1"/>
          </p:cNvSpPr>
          <p:nvPr>
            <p:ph idx="1"/>
          </p:nvPr>
        </p:nvSpPr>
        <p:spPr>
          <a:xfrm>
            <a:off x="1829065" y="281554"/>
            <a:ext cx="8533869" cy="2111143"/>
          </a:xfrm>
        </p:spPr>
        <p:txBody>
          <a:bodyPr>
            <a:noAutofit/>
          </a:bodyPr>
          <a:lstStyle/>
          <a:p>
            <a:pPr algn="ctr">
              <a:spcAft>
                <a:spcPts val="1800"/>
              </a:spcAft>
            </a:pPr>
            <a:r>
              <a:rPr lang="en-US" sz="4000" b="1" dirty="0"/>
              <a:t>Hands on Containers</a:t>
            </a:r>
            <a:endParaRPr lang="en-US" sz="3800" b="1" dirty="0"/>
          </a:p>
        </p:txBody>
      </p:sp>
      <p:sp>
        <p:nvSpPr>
          <p:cNvPr id="7" name="Rectangle 6">
            <a:extLst>
              <a:ext uri="{FF2B5EF4-FFF2-40B4-BE49-F238E27FC236}">
                <a16:creationId xmlns:a16="http://schemas.microsoft.com/office/drawing/2014/main" id="{24BBB258-612A-4802-BC2E-D8B75AB4AC10}"/>
              </a:ext>
            </a:extLst>
          </p:cNvPr>
          <p:cNvSpPr/>
          <p:nvPr/>
        </p:nvSpPr>
        <p:spPr>
          <a:xfrm>
            <a:off x="1272810" y="1574870"/>
            <a:ext cx="9646378" cy="1938992"/>
          </a:xfrm>
          <a:prstGeom prst="rect">
            <a:avLst/>
          </a:prstGeom>
        </p:spPr>
        <p:txBody>
          <a:bodyPr wrap="square">
            <a:spAutoFit/>
          </a:bodyPr>
          <a:lstStyle/>
          <a:p>
            <a:endParaRPr lang="en-US" sz="2400" b="1" dirty="0">
              <a:latin typeface="Karla" pitchFamily="2" charset="0"/>
            </a:endParaRPr>
          </a:p>
          <a:p>
            <a:r>
              <a:rPr lang="en-US" sz="2400" b="1" dirty="0">
                <a:latin typeface="Karla" pitchFamily="2" charset="0"/>
              </a:rPr>
              <a:t>Exercise 1: </a:t>
            </a:r>
            <a:r>
              <a:rPr lang="en-US" sz="2400" dirty="0">
                <a:latin typeface="Karla" pitchFamily="2" charset="0"/>
              </a:rPr>
              <a:t>Pull, modify, and push a Docker image from </a:t>
            </a:r>
            <a:r>
              <a:rPr lang="en-US" sz="2400" dirty="0" err="1">
                <a:latin typeface="Karla" pitchFamily="2" charset="0"/>
              </a:rPr>
              <a:t>DockerHub</a:t>
            </a:r>
            <a:endParaRPr lang="en-US" sz="2400" dirty="0">
              <a:latin typeface="Karla" pitchFamily="2" charset="0"/>
            </a:endParaRPr>
          </a:p>
          <a:p>
            <a:endParaRPr lang="en-US" sz="2400" b="1" dirty="0">
              <a:solidFill>
                <a:prstClr val="black"/>
              </a:solidFill>
              <a:latin typeface="Karla" pitchFamily="2" charset="0"/>
            </a:endParaRPr>
          </a:p>
          <a:p>
            <a:r>
              <a:rPr lang="en-US" sz="2400" b="1" dirty="0">
                <a:latin typeface="Karla" pitchFamily="2" charset="0"/>
              </a:rPr>
              <a:t>Exercise 2: </a:t>
            </a:r>
            <a:r>
              <a:rPr lang="en-US" sz="2400" dirty="0">
                <a:latin typeface="Karla" pitchFamily="2" charset="0"/>
              </a:rPr>
              <a:t>Build a Docker Image and push it to </a:t>
            </a:r>
            <a:r>
              <a:rPr lang="en-US" sz="2400" dirty="0" err="1">
                <a:latin typeface="Karla" pitchFamily="2" charset="0"/>
              </a:rPr>
              <a:t>DockerHub</a:t>
            </a:r>
            <a:endParaRPr lang="en-US" sz="2400" dirty="0">
              <a:latin typeface="Karla" pitchFamily="2" charset="0"/>
            </a:endParaRPr>
          </a:p>
          <a:p>
            <a:endParaRPr lang="en-US" sz="2400" dirty="0">
              <a:latin typeface="Karla" pitchFamily="2" charset="0"/>
            </a:endParaRPr>
          </a:p>
        </p:txBody>
      </p:sp>
    </p:spTree>
    <p:extLst>
      <p:ext uri="{BB962C8B-B14F-4D97-AF65-F5344CB8AC3E}">
        <p14:creationId xmlns:p14="http://schemas.microsoft.com/office/powerpoint/2010/main" val="795286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E02F7DC-E4CB-48B3-B231-A2F58136CED4}"/>
              </a:ext>
            </a:extLst>
          </p:cNvPr>
          <p:cNvGrpSpPr/>
          <p:nvPr/>
        </p:nvGrpSpPr>
        <p:grpSpPr>
          <a:xfrm>
            <a:off x="1623317" y="1425229"/>
            <a:ext cx="9254088" cy="4626249"/>
            <a:chOff x="1623317" y="1425229"/>
            <a:chExt cx="9254088" cy="4626249"/>
          </a:xfrm>
        </p:grpSpPr>
        <p:grpSp>
          <p:nvGrpSpPr>
            <p:cNvPr id="10" name="Group 9">
              <a:extLst>
                <a:ext uri="{FF2B5EF4-FFF2-40B4-BE49-F238E27FC236}">
                  <a16:creationId xmlns:a16="http://schemas.microsoft.com/office/drawing/2014/main" id="{ACA556E8-C4D4-4645-BCD2-A117C42485D4}"/>
                </a:ext>
              </a:extLst>
            </p:cNvPr>
            <p:cNvGrpSpPr/>
            <p:nvPr/>
          </p:nvGrpSpPr>
          <p:grpSpPr>
            <a:xfrm>
              <a:off x="1623317" y="1438416"/>
              <a:ext cx="2085654" cy="2148949"/>
              <a:chOff x="1623317" y="1438416"/>
              <a:chExt cx="2085654" cy="2148949"/>
            </a:xfrm>
          </p:grpSpPr>
          <p:sp>
            <p:nvSpPr>
              <p:cNvPr id="7" name="Rectangle 6">
                <a:extLst>
                  <a:ext uri="{FF2B5EF4-FFF2-40B4-BE49-F238E27FC236}">
                    <a16:creationId xmlns:a16="http://schemas.microsoft.com/office/drawing/2014/main" id="{22F37F5A-9076-45FE-82CD-BEBF567D6685}"/>
                  </a:ext>
                </a:extLst>
              </p:cNvPr>
              <p:cNvSpPr/>
              <p:nvPr/>
            </p:nvSpPr>
            <p:spPr>
              <a:xfrm>
                <a:off x="1643865" y="1633591"/>
                <a:ext cx="2065106" cy="1953774"/>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3DF2C76-1F67-44B5-8E75-A357860D9685}"/>
                  </a:ext>
                </a:extLst>
              </p:cNvPr>
              <p:cNvSpPr/>
              <p:nvPr/>
            </p:nvSpPr>
            <p:spPr>
              <a:xfrm>
                <a:off x="1623317" y="1438416"/>
                <a:ext cx="667821" cy="249836"/>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CLIENT</a:t>
                </a:r>
              </a:p>
            </p:txBody>
          </p:sp>
          <p:sp>
            <p:nvSpPr>
              <p:cNvPr id="12" name="Rectangle: Rounded Corners 11">
                <a:extLst>
                  <a:ext uri="{FF2B5EF4-FFF2-40B4-BE49-F238E27FC236}">
                    <a16:creationId xmlns:a16="http://schemas.microsoft.com/office/drawing/2014/main" id="{1FFAED1E-D267-412F-8D12-75BFDF7B5F2D}"/>
                  </a:ext>
                </a:extLst>
              </p:cNvPr>
              <p:cNvSpPr/>
              <p:nvPr/>
            </p:nvSpPr>
            <p:spPr>
              <a:xfrm>
                <a:off x="2128446" y="1950766"/>
                <a:ext cx="1155760" cy="40999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50000"/>
                        <a:lumOff val="50000"/>
                      </a:schemeClr>
                    </a:solidFill>
                  </a:rPr>
                  <a:t>docker pull</a:t>
                </a:r>
              </a:p>
            </p:txBody>
          </p:sp>
        </p:grpSp>
        <p:grpSp>
          <p:nvGrpSpPr>
            <p:cNvPr id="13" name="Group 12">
              <a:extLst>
                <a:ext uri="{FF2B5EF4-FFF2-40B4-BE49-F238E27FC236}">
                  <a16:creationId xmlns:a16="http://schemas.microsoft.com/office/drawing/2014/main" id="{62DBF92C-160B-45B0-BF7A-71B07799A4BA}"/>
                </a:ext>
              </a:extLst>
            </p:cNvPr>
            <p:cNvGrpSpPr/>
            <p:nvPr/>
          </p:nvGrpSpPr>
          <p:grpSpPr>
            <a:xfrm>
              <a:off x="4089115" y="1425229"/>
              <a:ext cx="4027468" cy="4626249"/>
              <a:chOff x="1623317" y="1438416"/>
              <a:chExt cx="4027468" cy="4626249"/>
            </a:xfrm>
          </p:grpSpPr>
          <p:sp>
            <p:nvSpPr>
              <p:cNvPr id="14" name="Rectangle 13">
                <a:extLst>
                  <a:ext uri="{FF2B5EF4-FFF2-40B4-BE49-F238E27FC236}">
                    <a16:creationId xmlns:a16="http://schemas.microsoft.com/office/drawing/2014/main" id="{508D2FF6-D2C8-4704-8E25-6EAEDA6DD0A7}"/>
                  </a:ext>
                </a:extLst>
              </p:cNvPr>
              <p:cNvSpPr/>
              <p:nvPr/>
            </p:nvSpPr>
            <p:spPr>
              <a:xfrm>
                <a:off x="1643864" y="1633590"/>
                <a:ext cx="4006921" cy="4431075"/>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439931B-B888-44AA-94C5-F08C120C2F61}"/>
                  </a:ext>
                </a:extLst>
              </p:cNvPr>
              <p:cNvSpPr/>
              <p:nvPr/>
            </p:nvSpPr>
            <p:spPr>
              <a:xfrm>
                <a:off x="1623317" y="1438416"/>
                <a:ext cx="1345914" cy="362320"/>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DOCKER HOST</a:t>
                </a:r>
              </a:p>
            </p:txBody>
          </p:sp>
        </p:grpSp>
        <p:grpSp>
          <p:nvGrpSpPr>
            <p:cNvPr id="17" name="Group 16">
              <a:extLst>
                <a:ext uri="{FF2B5EF4-FFF2-40B4-BE49-F238E27FC236}">
                  <a16:creationId xmlns:a16="http://schemas.microsoft.com/office/drawing/2014/main" id="{91948A6C-E887-4A98-AB89-8B2F2AC8CEB6}"/>
                </a:ext>
              </a:extLst>
            </p:cNvPr>
            <p:cNvGrpSpPr/>
            <p:nvPr/>
          </p:nvGrpSpPr>
          <p:grpSpPr>
            <a:xfrm>
              <a:off x="8483029" y="1445936"/>
              <a:ext cx="2394376" cy="2148950"/>
              <a:chOff x="1623317" y="1438415"/>
              <a:chExt cx="2085654" cy="2148950"/>
            </a:xfrm>
          </p:grpSpPr>
          <p:sp>
            <p:nvSpPr>
              <p:cNvPr id="18" name="Rectangle 17">
                <a:extLst>
                  <a:ext uri="{FF2B5EF4-FFF2-40B4-BE49-F238E27FC236}">
                    <a16:creationId xmlns:a16="http://schemas.microsoft.com/office/drawing/2014/main" id="{1129C103-1C22-4C7A-968D-B658510E4559}"/>
                  </a:ext>
                </a:extLst>
              </p:cNvPr>
              <p:cNvSpPr/>
              <p:nvPr/>
            </p:nvSpPr>
            <p:spPr>
              <a:xfrm>
                <a:off x="1643865" y="1633591"/>
                <a:ext cx="2065106" cy="1953774"/>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36519C4-BE06-49F8-95BB-A32399FB5553}"/>
                  </a:ext>
                </a:extLst>
              </p:cNvPr>
              <p:cNvSpPr/>
              <p:nvPr/>
            </p:nvSpPr>
            <p:spPr>
              <a:xfrm>
                <a:off x="1623317" y="1438415"/>
                <a:ext cx="763686" cy="239025"/>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REGISTRY</a:t>
                </a:r>
              </a:p>
            </p:txBody>
          </p:sp>
        </p:grpSp>
      </p:grpSp>
      <p:sp>
        <p:nvSpPr>
          <p:cNvPr id="4" name="Title 3">
            <a:extLst>
              <a:ext uri="{FF2B5EF4-FFF2-40B4-BE49-F238E27FC236}">
                <a16:creationId xmlns:a16="http://schemas.microsoft.com/office/drawing/2014/main" id="{BF5EAB67-A55F-4E72-82DA-6ECE5A6F49EF}"/>
              </a:ext>
            </a:extLst>
          </p:cNvPr>
          <p:cNvSpPr>
            <a:spLocks noGrp="1"/>
          </p:cNvSpPr>
          <p:nvPr>
            <p:ph type="title"/>
          </p:nvPr>
        </p:nvSpPr>
        <p:spPr/>
        <p:txBody>
          <a:bodyPr/>
          <a:lstStyle/>
          <a:p>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7652C82-BE66-4418-8AD5-980274E47728}"/>
              </a:ext>
            </a:extLst>
          </p:cNvPr>
          <p:cNvSpPr>
            <a:spLocks noGrp="1"/>
          </p:cNvSpPr>
          <p:nvPr>
            <p:ph idx="1"/>
          </p:nvPr>
        </p:nvSpPr>
        <p:spPr>
          <a:xfrm>
            <a:off x="349292" y="281554"/>
            <a:ext cx="11493416" cy="2111143"/>
          </a:xfrm>
        </p:spPr>
        <p:txBody>
          <a:bodyPr>
            <a:noAutofit/>
          </a:bodyPr>
          <a:lstStyle/>
          <a:p>
            <a:pPr algn="ctr"/>
            <a:r>
              <a:rPr lang="en-US" sz="4000" b="1" dirty="0">
                <a:latin typeface="Karla" pitchFamily="2" charset="0"/>
              </a:rPr>
              <a:t>Exercise 1: pull, modify, and push an image</a:t>
            </a:r>
          </a:p>
        </p:txBody>
      </p:sp>
      <p:sp>
        <p:nvSpPr>
          <p:cNvPr id="5" name="Rectangle 4">
            <a:extLst>
              <a:ext uri="{FF2B5EF4-FFF2-40B4-BE49-F238E27FC236}">
                <a16:creationId xmlns:a16="http://schemas.microsoft.com/office/drawing/2014/main" id="{44F3DA0E-014A-442B-BD27-A982E93A8EFE}"/>
              </a:ext>
            </a:extLst>
          </p:cNvPr>
          <p:cNvSpPr/>
          <p:nvPr/>
        </p:nvSpPr>
        <p:spPr>
          <a:xfrm>
            <a:off x="1549281" y="6389758"/>
            <a:ext cx="9049018" cy="276999"/>
          </a:xfrm>
          <a:prstGeom prst="rect">
            <a:avLst/>
          </a:prstGeom>
        </p:spPr>
        <p:txBody>
          <a:bodyPr wrap="square">
            <a:spAutoFit/>
          </a:bodyPr>
          <a:lstStyle/>
          <a:p>
            <a:r>
              <a:rPr lang="en-US" sz="1200" u="sng" dirty="0">
                <a:solidFill>
                  <a:prstClr val="black"/>
                </a:solidFill>
                <a:latin typeface="Lucida Console" panose="020B0609040504020204" pitchFamily="49" charset="0"/>
                <a:hlinkClick r:id="rId3">
                  <a:extLst>
                    <a:ext uri="{A12FA001-AC4F-418D-AE19-62706E023703}">
                      <ahyp:hlinkClr xmlns:ahyp="http://schemas.microsoft.com/office/drawing/2018/hyperlinkcolor" val="tx"/>
                    </a:ext>
                  </a:extLst>
                </a:hlinkClick>
              </a:rPr>
              <a:t>https://nickjanetakis.com/blog/understanding-how-the-docker-daemon-and-docker-cli-work-together</a:t>
            </a:r>
            <a:endParaRPr lang="en-US" sz="1200" u="sng" dirty="0">
              <a:solidFill>
                <a:prstClr val="black"/>
              </a:solidFill>
              <a:latin typeface="Lucida Console" panose="020B0609040504020204" pitchFamily="49" charset="0"/>
            </a:endParaRPr>
          </a:p>
        </p:txBody>
      </p:sp>
      <p:sp>
        <p:nvSpPr>
          <p:cNvPr id="22" name="Rectangle: Rounded Corners 21">
            <a:extLst>
              <a:ext uri="{FF2B5EF4-FFF2-40B4-BE49-F238E27FC236}">
                <a16:creationId xmlns:a16="http://schemas.microsoft.com/office/drawing/2014/main" id="{1CA8A3EA-ACC6-48E2-9D5C-BD0CDBE5F50D}"/>
              </a:ext>
            </a:extLst>
          </p:cNvPr>
          <p:cNvSpPr/>
          <p:nvPr/>
        </p:nvSpPr>
        <p:spPr>
          <a:xfrm>
            <a:off x="5130628" y="2017869"/>
            <a:ext cx="1998905" cy="31762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rPr>
              <a:t>Docker daemon</a:t>
            </a:r>
          </a:p>
        </p:txBody>
      </p:sp>
      <p:pic>
        <p:nvPicPr>
          <p:cNvPr id="24" name="Graphic 23" descr="Image">
            <a:extLst>
              <a:ext uri="{FF2B5EF4-FFF2-40B4-BE49-F238E27FC236}">
                <a16:creationId xmlns:a16="http://schemas.microsoft.com/office/drawing/2014/main" id="{16934860-7D89-42F1-9BDC-D29B082AB0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7549" y="1741620"/>
            <a:ext cx="914400" cy="914400"/>
          </a:xfrm>
          <a:prstGeom prst="rect">
            <a:avLst/>
          </a:prstGeom>
        </p:spPr>
      </p:pic>
      <p:cxnSp>
        <p:nvCxnSpPr>
          <p:cNvPr id="27" name="Straight Arrow Connector 26">
            <a:extLst>
              <a:ext uri="{FF2B5EF4-FFF2-40B4-BE49-F238E27FC236}">
                <a16:creationId xmlns:a16="http://schemas.microsoft.com/office/drawing/2014/main" id="{729533A7-5B4A-49E9-B9A8-79A226FFB3E9}"/>
              </a:ext>
            </a:extLst>
          </p:cNvPr>
          <p:cNvCxnSpPr>
            <a:cxnSpLocks/>
          </p:cNvCxnSpPr>
          <p:nvPr/>
        </p:nvCxnSpPr>
        <p:spPr>
          <a:xfrm>
            <a:off x="3474720" y="2155765"/>
            <a:ext cx="1531901" cy="0"/>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35D120FE-D81C-4DBB-B77E-00AEDE60D244}"/>
              </a:ext>
            </a:extLst>
          </p:cNvPr>
          <p:cNvCxnSpPr>
            <a:cxnSpLocks/>
          </p:cNvCxnSpPr>
          <p:nvPr/>
        </p:nvCxnSpPr>
        <p:spPr>
          <a:xfrm>
            <a:off x="7275983" y="2176683"/>
            <a:ext cx="1681199" cy="0"/>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EDC598BB-860E-441F-9C2D-EA6AFB4AB091}"/>
              </a:ext>
            </a:extLst>
          </p:cNvPr>
          <p:cNvGrpSpPr/>
          <p:nvPr/>
        </p:nvGrpSpPr>
        <p:grpSpPr>
          <a:xfrm>
            <a:off x="6309924" y="2827220"/>
            <a:ext cx="1463096" cy="2140972"/>
            <a:chOff x="5979695" y="2852529"/>
            <a:chExt cx="1463096" cy="2140972"/>
          </a:xfrm>
        </p:grpSpPr>
        <p:sp>
          <p:nvSpPr>
            <p:cNvPr id="34" name="Rectangle 33">
              <a:extLst>
                <a:ext uri="{FF2B5EF4-FFF2-40B4-BE49-F238E27FC236}">
                  <a16:creationId xmlns:a16="http://schemas.microsoft.com/office/drawing/2014/main" id="{C3176DA8-4CBB-4B01-ACA4-9B105AE42A74}"/>
                </a:ext>
              </a:extLst>
            </p:cNvPr>
            <p:cNvSpPr/>
            <p:nvPr/>
          </p:nvSpPr>
          <p:spPr>
            <a:xfrm>
              <a:off x="5986130" y="2985337"/>
              <a:ext cx="1456661" cy="2008164"/>
            </a:xfrm>
            <a:prstGeom prst="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Rounded Corners 34">
              <a:extLst>
                <a:ext uri="{FF2B5EF4-FFF2-40B4-BE49-F238E27FC236}">
                  <a16:creationId xmlns:a16="http://schemas.microsoft.com/office/drawing/2014/main" id="{0A83CB1F-4263-4C6F-AD45-570B5CA1350B}"/>
                </a:ext>
              </a:extLst>
            </p:cNvPr>
            <p:cNvSpPr/>
            <p:nvPr/>
          </p:nvSpPr>
          <p:spPr>
            <a:xfrm>
              <a:off x="5979695" y="2852529"/>
              <a:ext cx="895598" cy="239130"/>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lumMod val="50000"/>
                    </a:schemeClr>
                  </a:solidFill>
                </a:rPr>
                <a:t>Images</a:t>
              </a:r>
            </a:p>
          </p:txBody>
        </p:sp>
        <p:pic>
          <p:nvPicPr>
            <p:cNvPr id="36" name="Graphic 35" descr="Image">
              <a:extLst>
                <a:ext uri="{FF2B5EF4-FFF2-40B4-BE49-F238E27FC236}">
                  <a16:creationId xmlns:a16="http://schemas.microsoft.com/office/drawing/2014/main" id="{7DE0B453-8286-40A2-A5DD-A68116731B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0460" y="3128180"/>
              <a:ext cx="914400" cy="914400"/>
            </a:xfrm>
            <a:prstGeom prst="rect">
              <a:avLst/>
            </a:prstGeom>
          </p:spPr>
        </p:pic>
      </p:grpSp>
      <p:cxnSp>
        <p:nvCxnSpPr>
          <p:cNvPr id="31" name="Straight Arrow Connector 30">
            <a:extLst>
              <a:ext uri="{FF2B5EF4-FFF2-40B4-BE49-F238E27FC236}">
                <a16:creationId xmlns:a16="http://schemas.microsoft.com/office/drawing/2014/main" id="{DF8362D7-5616-458A-A359-046B74C70797}"/>
              </a:ext>
            </a:extLst>
          </p:cNvPr>
          <p:cNvCxnSpPr>
            <a:cxnSpLocks/>
          </p:cNvCxnSpPr>
          <p:nvPr/>
        </p:nvCxnSpPr>
        <p:spPr>
          <a:xfrm flipH="1">
            <a:off x="7491908" y="2478864"/>
            <a:ext cx="1497087" cy="733088"/>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E4C8054C-F186-459C-88C2-BE539E8AD1F7}"/>
              </a:ext>
            </a:extLst>
          </p:cNvPr>
          <p:cNvGrpSpPr/>
          <p:nvPr/>
        </p:nvGrpSpPr>
        <p:grpSpPr>
          <a:xfrm>
            <a:off x="4440921" y="2829966"/>
            <a:ext cx="1463097" cy="2954644"/>
            <a:chOff x="5979694" y="2852529"/>
            <a:chExt cx="1463097" cy="2140972"/>
          </a:xfrm>
        </p:grpSpPr>
        <p:sp>
          <p:nvSpPr>
            <p:cNvPr id="42" name="Rectangle 41">
              <a:extLst>
                <a:ext uri="{FF2B5EF4-FFF2-40B4-BE49-F238E27FC236}">
                  <a16:creationId xmlns:a16="http://schemas.microsoft.com/office/drawing/2014/main" id="{FBFB425D-CF07-4ABB-B45E-DBB856A00751}"/>
                </a:ext>
              </a:extLst>
            </p:cNvPr>
            <p:cNvSpPr/>
            <p:nvPr/>
          </p:nvSpPr>
          <p:spPr>
            <a:xfrm>
              <a:off x="5986130" y="2985337"/>
              <a:ext cx="1456661" cy="2008164"/>
            </a:xfrm>
            <a:prstGeom prst="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Rounded Corners 42">
              <a:extLst>
                <a:ext uri="{FF2B5EF4-FFF2-40B4-BE49-F238E27FC236}">
                  <a16:creationId xmlns:a16="http://schemas.microsoft.com/office/drawing/2014/main" id="{76452FFA-D71E-4832-8567-703B0732A40B}"/>
                </a:ext>
              </a:extLst>
            </p:cNvPr>
            <p:cNvSpPr/>
            <p:nvPr/>
          </p:nvSpPr>
          <p:spPr>
            <a:xfrm>
              <a:off x="5979694" y="2852529"/>
              <a:ext cx="1086573" cy="236384"/>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lumMod val="50000"/>
                    </a:schemeClr>
                  </a:solidFill>
                </a:rPr>
                <a:t>Containers</a:t>
              </a:r>
            </a:p>
          </p:txBody>
        </p:sp>
      </p:grpSp>
      <p:pic>
        <p:nvPicPr>
          <p:cNvPr id="54" name="Picture 53">
            <a:extLst>
              <a:ext uri="{FF2B5EF4-FFF2-40B4-BE49-F238E27FC236}">
                <a16:creationId xmlns:a16="http://schemas.microsoft.com/office/drawing/2014/main" id="{2901E1B5-28F5-43CC-B686-F408C74196C8}"/>
              </a:ext>
            </a:extLst>
          </p:cNvPr>
          <p:cNvPicPr>
            <a:picLocks noChangeAspect="1"/>
          </p:cNvPicPr>
          <p:nvPr/>
        </p:nvPicPr>
        <p:blipFill rotWithShape="1">
          <a:blip r:embed="rId6"/>
          <a:srcRect r="6251"/>
          <a:stretch/>
        </p:blipFill>
        <p:spPr>
          <a:xfrm>
            <a:off x="4884520" y="3433441"/>
            <a:ext cx="421127" cy="732187"/>
          </a:xfrm>
          <a:prstGeom prst="rect">
            <a:avLst/>
          </a:prstGeom>
        </p:spPr>
      </p:pic>
      <p:pic>
        <p:nvPicPr>
          <p:cNvPr id="55" name="Picture 54">
            <a:extLst>
              <a:ext uri="{FF2B5EF4-FFF2-40B4-BE49-F238E27FC236}">
                <a16:creationId xmlns:a16="http://schemas.microsoft.com/office/drawing/2014/main" id="{FEC26C7C-7A85-428B-B22C-C90D8E2F8930}"/>
              </a:ext>
            </a:extLst>
          </p:cNvPr>
          <p:cNvPicPr>
            <a:picLocks noChangeAspect="1"/>
          </p:cNvPicPr>
          <p:nvPr/>
        </p:nvPicPr>
        <p:blipFill rotWithShape="1">
          <a:blip r:embed="rId6"/>
          <a:srcRect r="6251"/>
          <a:stretch/>
        </p:blipFill>
        <p:spPr>
          <a:xfrm>
            <a:off x="4890955" y="4136821"/>
            <a:ext cx="421127" cy="732187"/>
          </a:xfrm>
          <a:prstGeom prst="rect">
            <a:avLst/>
          </a:prstGeom>
        </p:spPr>
      </p:pic>
      <p:pic>
        <p:nvPicPr>
          <p:cNvPr id="56" name="Picture 55">
            <a:extLst>
              <a:ext uri="{FF2B5EF4-FFF2-40B4-BE49-F238E27FC236}">
                <a16:creationId xmlns:a16="http://schemas.microsoft.com/office/drawing/2014/main" id="{7FCBD9B7-F1C8-4315-B69D-113037886BFE}"/>
              </a:ext>
            </a:extLst>
          </p:cNvPr>
          <p:cNvPicPr>
            <a:picLocks noChangeAspect="1"/>
          </p:cNvPicPr>
          <p:nvPr/>
        </p:nvPicPr>
        <p:blipFill rotWithShape="1">
          <a:blip r:embed="rId6"/>
          <a:srcRect r="6251"/>
          <a:stretch/>
        </p:blipFill>
        <p:spPr>
          <a:xfrm>
            <a:off x="4890954" y="4840201"/>
            <a:ext cx="421127" cy="732187"/>
          </a:xfrm>
          <a:prstGeom prst="rect">
            <a:avLst/>
          </a:prstGeom>
        </p:spPr>
      </p:pic>
      <p:cxnSp>
        <p:nvCxnSpPr>
          <p:cNvPr id="57" name="Straight Arrow Connector 56">
            <a:extLst>
              <a:ext uri="{FF2B5EF4-FFF2-40B4-BE49-F238E27FC236}">
                <a16:creationId xmlns:a16="http://schemas.microsoft.com/office/drawing/2014/main" id="{DC18DF9E-009F-434C-80A8-4D557CA63686}"/>
              </a:ext>
            </a:extLst>
          </p:cNvPr>
          <p:cNvCxnSpPr>
            <a:cxnSpLocks/>
          </p:cNvCxnSpPr>
          <p:nvPr/>
        </p:nvCxnSpPr>
        <p:spPr>
          <a:xfrm flipH="1">
            <a:off x="5406080" y="3701814"/>
            <a:ext cx="1157790" cy="775721"/>
          </a:xfrm>
          <a:prstGeom prst="straightConnector1">
            <a:avLst/>
          </a:prstGeom>
          <a:ln>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1" name="Rectangle: Rounded Corners 60">
            <a:extLst>
              <a:ext uri="{FF2B5EF4-FFF2-40B4-BE49-F238E27FC236}">
                <a16:creationId xmlns:a16="http://schemas.microsoft.com/office/drawing/2014/main" id="{9D798056-F774-4270-AEDE-7B68C8A9BB2A}"/>
              </a:ext>
            </a:extLst>
          </p:cNvPr>
          <p:cNvSpPr/>
          <p:nvPr/>
        </p:nvSpPr>
        <p:spPr>
          <a:xfrm>
            <a:off x="2139334" y="2478864"/>
            <a:ext cx="1176129" cy="40999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50000"/>
                    <a:lumOff val="50000"/>
                  </a:schemeClr>
                </a:solidFill>
              </a:rPr>
              <a:t>docker run</a:t>
            </a:r>
          </a:p>
        </p:txBody>
      </p:sp>
      <p:sp>
        <p:nvSpPr>
          <p:cNvPr id="62" name="Rectangle: Rounded Corners 61">
            <a:extLst>
              <a:ext uri="{FF2B5EF4-FFF2-40B4-BE49-F238E27FC236}">
                <a16:creationId xmlns:a16="http://schemas.microsoft.com/office/drawing/2014/main" id="{0205514F-8A5C-4C17-B066-6758C9E24113}"/>
              </a:ext>
            </a:extLst>
          </p:cNvPr>
          <p:cNvSpPr/>
          <p:nvPr/>
        </p:nvSpPr>
        <p:spPr>
          <a:xfrm>
            <a:off x="2149293" y="3024623"/>
            <a:ext cx="1176129" cy="40999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50000"/>
                    <a:lumOff val="50000"/>
                  </a:schemeClr>
                </a:solidFill>
              </a:rPr>
              <a:t>docker push</a:t>
            </a:r>
          </a:p>
        </p:txBody>
      </p:sp>
      <p:cxnSp>
        <p:nvCxnSpPr>
          <p:cNvPr id="64" name="Straight Arrow Connector 63">
            <a:extLst>
              <a:ext uri="{FF2B5EF4-FFF2-40B4-BE49-F238E27FC236}">
                <a16:creationId xmlns:a16="http://schemas.microsoft.com/office/drawing/2014/main" id="{085A9606-6C2A-4F68-B119-0CA5D1397DB7}"/>
              </a:ext>
            </a:extLst>
          </p:cNvPr>
          <p:cNvCxnSpPr>
            <a:cxnSpLocks/>
          </p:cNvCxnSpPr>
          <p:nvPr/>
        </p:nvCxnSpPr>
        <p:spPr>
          <a:xfrm flipV="1">
            <a:off x="3490151" y="2270224"/>
            <a:ext cx="1513393" cy="373693"/>
          </a:xfrm>
          <a:prstGeom prst="straightConnector1">
            <a:avLst/>
          </a:prstGeom>
          <a:ln>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C6B95DC5-EFDF-45FE-9945-4CCA1392167C}"/>
              </a:ext>
            </a:extLst>
          </p:cNvPr>
          <p:cNvCxnSpPr>
            <a:cxnSpLocks/>
          </p:cNvCxnSpPr>
          <p:nvPr/>
        </p:nvCxnSpPr>
        <p:spPr>
          <a:xfrm>
            <a:off x="5649763" y="2382426"/>
            <a:ext cx="914416" cy="1024882"/>
          </a:xfrm>
          <a:prstGeom prst="straightConnector1">
            <a:avLst/>
          </a:prstGeom>
          <a:ln>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BE1501F1-9537-4D66-AAB1-D18FDCE35EB3}"/>
              </a:ext>
            </a:extLst>
          </p:cNvPr>
          <p:cNvCxnSpPr>
            <a:cxnSpLocks/>
          </p:cNvCxnSpPr>
          <p:nvPr/>
        </p:nvCxnSpPr>
        <p:spPr>
          <a:xfrm flipV="1">
            <a:off x="3470814" y="2374252"/>
            <a:ext cx="1618549" cy="833561"/>
          </a:xfrm>
          <a:prstGeom prst="straightConnector1">
            <a:avLst/>
          </a:prstGeom>
          <a:ln>
            <a:solidFill>
              <a:schemeClr val="bg1">
                <a:lumMod val="8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36159F94-906D-4DE0-ADE8-4A543A28C3E9}"/>
              </a:ext>
            </a:extLst>
          </p:cNvPr>
          <p:cNvCxnSpPr>
            <a:cxnSpLocks/>
          </p:cNvCxnSpPr>
          <p:nvPr/>
        </p:nvCxnSpPr>
        <p:spPr>
          <a:xfrm flipV="1">
            <a:off x="5466475" y="3952935"/>
            <a:ext cx="1142999" cy="748543"/>
          </a:xfrm>
          <a:prstGeom prst="straightConnector1">
            <a:avLst/>
          </a:prstGeom>
          <a:ln>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1A5E52BE-1176-49AE-AC89-F207912E4DBF}"/>
              </a:ext>
            </a:extLst>
          </p:cNvPr>
          <p:cNvCxnSpPr>
            <a:cxnSpLocks/>
          </p:cNvCxnSpPr>
          <p:nvPr/>
        </p:nvCxnSpPr>
        <p:spPr>
          <a:xfrm>
            <a:off x="5976760" y="2391845"/>
            <a:ext cx="377895" cy="432932"/>
          </a:xfrm>
          <a:prstGeom prst="straightConnector1">
            <a:avLst/>
          </a:prstGeom>
          <a:ln>
            <a:solidFill>
              <a:schemeClr val="bg1">
                <a:lumMod val="8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3016E457-6AEC-4FB1-A8E1-170F139353E6}"/>
              </a:ext>
            </a:extLst>
          </p:cNvPr>
          <p:cNvCxnSpPr>
            <a:cxnSpLocks/>
          </p:cNvCxnSpPr>
          <p:nvPr/>
        </p:nvCxnSpPr>
        <p:spPr>
          <a:xfrm flipV="1">
            <a:off x="7552958" y="2656020"/>
            <a:ext cx="1584591" cy="776564"/>
          </a:xfrm>
          <a:prstGeom prst="straightConnector1">
            <a:avLst/>
          </a:prstGeom>
          <a:ln>
            <a:solidFill>
              <a:schemeClr val="bg1">
                <a:lumMod val="85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671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idx="1"/>
          </p:nvPr>
        </p:nvSpPr>
        <p:spPr>
          <a:xfrm>
            <a:off x="349292" y="281554"/>
            <a:ext cx="11493416" cy="2111143"/>
          </a:xfrm>
        </p:spPr>
        <p:txBody>
          <a:bodyPr>
            <a:noAutofit/>
          </a:bodyPr>
          <a:lstStyle/>
          <a:p>
            <a:pPr algn="ctr"/>
            <a:r>
              <a:rPr lang="en-US" sz="4000" b="1" dirty="0">
                <a:latin typeface="Karla" pitchFamily="2" charset="0"/>
              </a:rPr>
              <a:t>Exercise 2: build a Docker Image</a:t>
            </a:r>
          </a:p>
        </p:txBody>
      </p:sp>
      <p:grpSp>
        <p:nvGrpSpPr>
          <p:cNvPr id="21" name="Group 20">
            <a:extLst>
              <a:ext uri="{FF2B5EF4-FFF2-40B4-BE49-F238E27FC236}">
                <a16:creationId xmlns:a16="http://schemas.microsoft.com/office/drawing/2014/main" id="{EE02F7DC-E4CB-48B3-B231-A2F58136CED4}"/>
              </a:ext>
            </a:extLst>
          </p:cNvPr>
          <p:cNvGrpSpPr/>
          <p:nvPr/>
        </p:nvGrpSpPr>
        <p:grpSpPr>
          <a:xfrm>
            <a:off x="1623317" y="1425229"/>
            <a:ext cx="9254088" cy="4626249"/>
            <a:chOff x="1623317" y="1425229"/>
            <a:chExt cx="9254088" cy="4626249"/>
          </a:xfrm>
        </p:grpSpPr>
        <p:grpSp>
          <p:nvGrpSpPr>
            <p:cNvPr id="10" name="Group 9">
              <a:extLst>
                <a:ext uri="{FF2B5EF4-FFF2-40B4-BE49-F238E27FC236}">
                  <a16:creationId xmlns:a16="http://schemas.microsoft.com/office/drawing/2014/main" id="{ACA556E8-C4D4-4645-BCD2-A117C42485D4}"/>
                </a:ext>
              </a:extLst>
            </p:cNvPr>
            <p:cNvGrpSpPr/>
            <p:nvPr/>
          </p:nvGrpSpPr>
          <p:grpSpPr>
            <a:xfrm>
              <a:off x="1623317" y="1438416"/>
              <a:ext cx="2085654" cy="2148949"/>
              <a:chOff x="1623317" y="1438416"/>
              <a:chExt cx="2085654" cy="2148949"/>
            </a:xfrm>
          </p:grpSpPr>
          <p:sp>
            <p:nvSpPr>
              <p:cNvPr id="7" name="Rectangle 6">
                <a:extLst>
                  <a:ext uri="{FF2B5EF4-FFF2-40B4-BE49-F238E27FC236}">
                    <a16:creationId xmlns:a16="http://schemas.microsoft.com/office/drawing/2014/main" id="{22F37F5A-9076-45FE-82CD-BEBF567D6685}"/>
                  </a:ext>
                </a:extLst>
              </p:cNvPr>
              <p:cNvSpPr/>
              <p:nvPr/>
            </p:nvSpPr>
            <p:spPr>
              <a:xfrm>
                <a:off x="1643865" y="1633591"/>
                <a:ext cx="2065106" cy="1953774"/>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3DF2C76-1F67-44B5-8E75-A357860D9685}"/>
                  </a:ext>
                </a:extLst>
              </p:cNvPr>
              <p:cNvSpPr/>
              <p:nvPr/>
            </p:nvSpPr>
            <p:spPr>
              <a:xfrm>
                <a:off x="1623317" y="1438416"/>
                <a:ext cx="667821" cy="249836"/>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CLIENT</a:t>
                </a:r>
              </a:p>
            </p:txBody>
          </p:sp>
          <p:sp>
            <p:nvSpPr>
              <p:cNvPr id="12" name="Rectangle: Rounded Corners 11">
                <a:extLst>
                  <a:ext uri="{FF2B5EF4-FFF2-40B4-BE49-F238E27FC236}">
                    <a16:creationId xmlns:a16="http://schemas.microsoft.com/office/drawing/2014/main" id="{1FFAED1E-D267-412F-8D12-75BFDF7B5F2D}"/>
                  </a:ext>
                </a:extLst>
              </p:cNvPr>
              <p:cNvSpPr/>
              <p:nvPr/>
            </p:nvSpPr>
            <p:spPr>
              <a:xfrm>
                <a:off x="2128446" y="1950766"/>
                <a:ext cx="1155760" cy="40999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50000"/>
                        <a:lumOff val="50000"/>
                      </a:schemeClr>
                    </a:solidFill>
                  </a:rPr>
                  <a:t>docker build</a:t>
                </a:r>
              </a:p>
            </p:txBody>
          </p:sp>
        </p:grpSp>
        <p:grpSp>
          <p:nvGrpSpPr>
            <p:cNvPr id="13" name="Group 12">
              <a:extLst>
                <a:ext uri="{FF2B5EF4-FFF2-40B4-BE49-F238E27FC236}">
                  <a16:creationId xmlns:a16="http://schemas.microsoft.com/office/drawing/2014/main" id="{62DBF92C-160B-45B0-BF7A-71B07799A4BA}"/>
                </a:ext>
              </a:extLst>
            </p:cNvPr>
            <p:cNvGrpSpPr/>
            <p:nvPr/>
          </p:nvGrpSpPr>
          <p:grpSpPr>
            <a:xfrm>
              <a:off x="4089115" y="1425229"/>
              <a:ext cx="4027468" cy="4626249"/>
              <a:chOff x="1623317" y="1438416"/>
              <a:chExt cx="4027468" cy="4626249"/>
            </a:xfrm>
          </p:grpSpPr>
          <p:sp>
            <p:nvSpPr>
              <p:cNvPr id="14" name="Rectangle 13">
                <a:extLst>
                  <a:ext uri="{FF2B5EF4-FFF2-40B4-BE49-F238E27FC236}">
                    <a16:creationId xmlns:a16="http://schemas.microsoft.com/office/drawing/2014/main" id="{508D2FF6-D2C8-4704-8E25-6EAEDA6DD0A7}"/>
                  </a:ext>
                </a:extLst>
              </p:cNvPr>
              <p:cNvSpPr/>
              <p:nvPr/>
            </p:nvSpPr>
            <p:spPr>
              <a:xfrm>
                <a:off x="1643864" y="1633590"/>
                <a:ext cx="4006921" cy="4431075"/>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439931B-B888-44AA-94C5-F08C120C2F61}"/>
                  </a:ext>
                </a:extLst>
              </p:cNvPr>
              <p:cNvSpPr/>
              <p:nvPr/>
            </p:nvSpPr>
            <p:spPr>
              <a:xfrm>
                <a:off x="1623317" y="1438416"/>
                <a:ext cx="1345914" cy="362320"/>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DOCKER HOST</a:t>
                </a:r>
              </a:p>
            </p:txBody>
          </p:sp>
        </p:grpSp>
        <p:grpSp>
          <p:nvGrpSpPr>
            <p:cNvPr id="17" name="Group 16">
              <a:extLst>
                <a:ext uri="{FF2B5EF4-FFF2-40B4-BE49-F238E27FC236}">
                  <a16:creationId xmlns:a16="http://schemas.microsoft.com/office/drawing/2014/main" id="{91948A6C-E887-4A98-AB89-8B2F2AC8CEB6}"/>
                </a:ext>
              </a:extLst>
            </p:cNvPr>
            <p:cNvGrpSpPr/>
            <p:nvPr/>
          </p:nvGrpSpPr>
          <p:grpSpPr>
            <a:xfrm>
              <a:off x="8483029" y="1445936"/>
              <a:ext cx="2394376" cy="2148950"/>
              <a:chOff x="1623317" y="1438415"/>
              <a:chExt cx="2085654" cy="2148950"/>
            </a:xfrm>
          </p:grpSpPr>
          <p:sp>
            <p:nvSpPr>
              <p:cNvPr id="18" name="Rectangle 17">
                <a:extLst>
                  <a:ext uri="{FF2B5EF4-FFF2-40B4-BE49-F238E27FC236}">
                    <a16:creationId xmlns:a16="http://schemas.microsoft.com/office/drawing/2014/main" id="{1129C103-1C22-4C7A-968D-B658510E4559}"/>
                  </a:ext>
                </a:extLst>
              </p:cNvPr>
              <p:cNvSpPr/>
              <p:nvPr/>
            </p:nvSpPr>
            <p:spPr>
              <a:xfrm>
                <a:off x="1643865" y="1633591"/>
                <a:ext cx="2065106" cy="1953774"/>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36519C4-BE06-49F8-95BB-A32399FB5553}"/>
                  </a:ext>
                </a:extLst>
              </p:cNvPr>
              <p:cNvSpPr/>
              <p:nvPr/>
            </p:nvSpPr>
            <p:spPr>
              <a:xfrm>
                <a:off x="1623317" y="1438415"/>
                <a:ext cx="763686" cy="239025"/>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REGISTRY</a:t>
                </a:r>
              </a:p>
            </p:txBody>
          </p:sp>
        </p:grpSp>
      </p:grpSp>
      <p:sp>
        <p:nvSpPr>
          <p:cNvPr id="4" name="Title 3">
            <a:extLst>
              <a:ext uri="{FF2B5EF4-FFF2-40B4-BE49-F238E27FC236}">
                <a16:creationId xmlns:a16="http://schemas.microsoft.com/office/drawing/2014/main" id="{BF5EAB67-A55F-4E72-82DA-6ECE5A6F49EF}"/>
              </a:ext>
            </a:extLst>
          </p:cNvPr>
          <p:cNvSpPr>
            <a:spLocks noGrp="1"/>
          </p:cNvSpPr>
          <p:nvPr>
            <p:ph type="title"/>
          </p:nvPr>
        </p:nvSpPr>
        <p:spPr/>
        <p:txBody>
          <a:bodyPr/>
          <a:lstStyle/>
          <a:p>
            <a:br>
              <a:rPr lang="en-US" dirty="0"/>
            </a:br>
            <a:br>
              <a:rPr lang="en-US" dirty="0"/>
            </a:br>
            <a:br>
              <a:rPr lang="en-US" dirty="0"/>
            </a:br>
            <a:br>
              <a:rPr lang="en-US" dirty="0"/>
            </a:br>
            <a:br>
              <a:rPr lang="en-US" dirty="0"/>
            </a:br>
            <a:endParaRPr lang="en-US" dirty="0"/>
          </a:p>
        </p:txBody>
      </p:sp>
      <p:sp>
        <p:nvSpPr>
          <p:cNvPr id="5" name="Rectangle 4">
            <a:extLst>
              <a:ext uri="{FF2B5EF4-FFF2-40B4-BE49-F238E27FC236}">
                <a16:creationId xmlns:a16="http://schemas.microsoft.com/office/drawing/2014/main" id="{44F3DA0E-014A-442B-BD27-A982E93A8EFE}"/>
              </a:ext>
            </a:extLst>
          </p:cNvPr>
          <p:cNvSpPr/>
          <p:nvPr/>
        </p:nvSpPr>
        <p:spPr>
          <a:xfrm>
            <a:off x="1549281" y="6389758"/>
            <a:ext cx="9049018" cy="276999"/>
          </a:xfrm>
          <a:prstGeom prst="rect">
            <a:avLst/>
          </a:prstGeom>
        </p:spPr>
        <p:txBody>
          <a:bodyPr wrap="square">
            <a:spAutoFit/>
          </a:bodyPr>
          <a:lstStyle/>
          <a:p>
            <a:r>
              <a:rPr lang="en-US" sz="1200" u="sng" dirty="0">
                <a:solidFill>
                  <a:prstClr val="black"/>
                </a:solidFill>
                <a:latin typeface="Lucida Console" panose="020B0609040504020204" pitchFamily="49" charset="0"/>
                <a:hlinkClick r:id="rId3">
                  <a:extLst>
                    <a:ext uri="{A12FA001-AC4F-418D-AE19-62706E023703}">
                      <ahyp:hlinkClr xmlns:ahyp="http://schemas.microsoft.com/office/drawing/2018/hyperlinkcolor" val="tx"/>
                    </a:ext>
                  </a:extLst>
                </a:hlinkClick>
              </a:rPr>
              <a:t>https://nickjanetakis.com/blog/understanding-how-the-docker-daemon-and-docker-cli-work-together</a:t>
            </a:r>
            <a:endParaRPr lang="en-US" sz="1200" u="sng" dirty="0">
              <a:solidFill>
                <a:prstClr val="black"/>
              </a:solidFill>
              <a:latin typeface="Lucida Console" panose="020B0609040504020204" pitchFamily="49" charset="0"/>
            </a:endParaRPr>
          </a:p>
        </p:txBody>
      </p:sp>
      <p:sp>
        <p:nvSpPr>
          <p:cNvPr id="22" name="Rectangle: Rounded Corners 21">
            <a:extLst>
              <a:ext uri="{FF2B5EF4-FFF2-40B4-BE49-F238E27FC236}">
                <a16:creationId xmlns:a16="http://schemas.microsoft.com/office/drawing/2014/main" id="{1CA8A3EA-ACC6-48E2-9D5C-BD0CDBE5F50D}"/>
              </a:ext>
            </a:extLst>
          </p:cNvPr>
          <p:cNvSpPr/>
          <p:nvPr/>
        </p:nvSpPr>
        <p:spPr>
          <a:xfrm>
            <a:off x="5130628" y="2017869"/>
            <a:ext cx="1998905" cy="31762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rPr>
              <a:t>Docker daemon</a:t>
            </a:r>
          </a:p>
        </p:txBody>
      </p:sp>
      <p:pic>
        <p:nvPicPr>
          <p:cNvPr id="24" name="Graphic 23" descr="Image">
            <a:extLst>
              <a:ext uri="{FF2B5EF4-FFF2-40B4-BE49-F238E27FC236}">
                <a16:creationId xmlns:a16="http://schemas.microsoft.com/office/drawing/2014/main" id="{16934860-7D89-42F1-9BDC-D29B082AB0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7549" y="1741620"/>
            <a:ext cx="914400" cy="914400"/>
          </a:xfrm>
          <a:prstGeom prst="rect">
            <a:avLst/>
          </a:prstGeom>
        </p:spPr>
      </p:pic>
      <p:cxnSp>
        <p:nvCxnSpPr>
          <p:cNvPr id="27" name="Straight Arrow Connector 26">
            <a:extLst>
              <a:ext uri="{FF2B5EF4-FFF2-40B4-BE49-F238E27FC236}">
                <a16:creationId xmlns:a16="http://schemas.microsoft.com/office/drawing/2014/main" id="{729533A7-5B4A-49E9-B9A8-79A226FFB3E9}"/>
              </a:ext>
            </a:extLst>
          </p:cNvPr>
          <p:cNvCxnSpPr>
            <a:cxnSpLocks/>
          </p:cNvCxnSpPr>
          <p:nvPr/>
        </p:nvCxnSpPr>
        <p:spPr>
          <a:xfrm>
            <a:off x="3474720" y="2155765"/>
            <a:ext cx="1531901" cy="0"/>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EDC598BB-860E-441F-9C2D-EA6AFB4AB091}"/>
              </a:ext>
            </a:extLst>
          </p:cNvPr>
          <p:cNvGrpSpPr/>
          <p:nvPr/>
        </p:nvGrpSpPr>
        <p:grpSpPr>
          <a:xfrm>
            <a:off x="6309924" y="2827220"/>
            <a:ext cx="1463096" cy="2140972"/>
            <a:chOff x="5979695" y="2852529"/>
            <a:chExt cx="1463096" cy="2140972"/>
          </a:xfrm>
        </p:grpSpPr>
        <p:sp>
          <p:nvSpPr>
            <p:cNvPr id="34" name="Rectangle 33">
              <a:extLst>
                <a:ext uri="{FF2B5EF4-FFF2-40B4-BE49-F238E27FC236}">
                  <a16:creationId xmlns:a16="http://schemas.microsoft.com/office/drawing/2014/main" id="{C3176DA8-4CBB-4B01-ACA4-9B105AE42A74}"/>
                </a:ext>
              </a:extLst>
            </p:cNvPr>
            <p:cNvSpPr/>
            <p:nvPr/>
          </p:nvSpPr>
          <p:spPr>
            <a:xfrm>
              <a:off x="5986130" y="2985337"/>
              <a:ext cx="1456661" cy="2008164"/>
            </a:xfrm>
            <a:prstGeom prst="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Rounded Corners 34">
              <a:extLst>
                <a:ext uri="{FF2B5EF4-FFF2-40B4-BE49-F238E27FC236}">
                  <a16:creationId xmlns:a16="http://schemas.microsoft.com/office/drawing/2014/main" id="{0A83CB1F-4263-4C6F-AD45-570B5CA1350B}"/>
                </a:ext>
              </a:extLst>
            </p:cNvPr>
            <p:cNvSpPr/>
            <p:nvPr/>
          </p:nvSpPr>
          <p:spPr>
            <a:xfrm>
              <a:off x="5979695" y="2852529"/>
              <a:ext cx="895598" cy="239130"/>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lumMod val="50000"/>
                    </a:schemeClr>
                  </a:solidFill>
                </a:rPr>
                <a:t>Images</a:t>
              </a:r>
            </a:p>
          </p:txBody>
        </p:sp>
        <p:pic>
          <p:nvPicPr>
            <p:cNvPr id="36" name="Graphic 35" descr="Image">
              <a:extLst>
                <a:ext uri="{FF2B5EF4-FFF2-40B4-BE49-F238E27FC236}">
                  <a16:creationId xmlns:a16="http://schemas.microsoft.com/office/drawing/2014/main" id="{7DE0B453-8286-40A2-A5DD-A68116731B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0460" y="3128180"/>
              <a:ext cx="914400" cy="914400"/>
            </a:xfrm>
            <a:prstGeom prst="rect">
              <a:avLst/>
            </a:prstGeom>
          </p:spPr>
        </p:pic>
      </p:grpSp>
      <p:grpSp>
        <p:nvGrpSpPr>
          <p:cNvPr id="41" name="Group 40">
            <a:extLst>
              <a:ext uri="{FF2B5EF4-FFF2-40B4-BE49-F238E27FC236}">
                <a16:creationId xmlns:a16="http://schemas.microsoft.com/office/drawing/2014/main" id="{E4C8054C-F186-459C-88C2-BE539E8AD1F7}"/>
              </a:ext>
            </a:extLst>
          </p:cNvPr>
          <p:cNvGrpSpPr/>
          <p:nvPr/>
        </p:nvGrpSpPr>
        <p:grpSpPr>
          <a:xfrm>
            <a:off x="4440921" y="2829966"/>
            <a:ext cx="1463097" cy="2954644"/>
            <a:chOff x="5979694" y="2852529"/>
            <a:chExt cx="1463097" cy="2140972"/>
          </a:xfrm>
        </p:grpSpPr>
        <p:sp>
          <p:nvSpPr>
            <p:cNvPr id="42" name="Rectangle 41">
              <a:extLst>
                <a:ext uri="{FF2B5EF4-FFF2-40B4-BE49-F238E27FC236}">
                  <a16:creationId xmlns:a16="http://schemas.microsoft.com/office/drawing/2014/main" id="{FBFB425D-CF07-4ABB-B45E-DBB856A00751}"/>
                </a:ext>
              </a:extLst>
            </p:cNvPr>
            <p:cNvSpPr/>
            <p:nvPr/>
          </p:nvSpPr>
          <p:spPr>
            <a:xfrm>
              <a:off x="5986130" y="2985337"/>
              <a:ext cx="1456661" cy="2008164"/>
            </a:xfrm>
            <a:prstGeom prst="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Rounded Corners 42">
              <a:extLst>
                <a:ext uri="{FF2B5EF4-FFF2-40B4-BE49-F238E27FC236}">
                  <a16:creationId xmlns:a16="http://schemas.microsoft.com/office/drawing/2014/main" id="{76452FFA-D71E-4832-8567-703B0732A40B}"/>
                </a:ext>
              </a:extLst>
            </p:cNvPr>
            <p:cNvSpPr/>
            <p:nvPr/>
          </p:nvSpPr>
          <p:spPr>
            <a:xfrm>
              <a:off x="5979694" y="2852529"/>
              <a:ext cx="1086573" cy="236384"/>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lumMod val="50000"/>
                    </a:schemeClr>
                  </a:solidFill>
                </a:rPr>
                <a:t>Containers</a:t>
              </a:r>
            </a:p>
          </p:txBody>
        </p:sp>
      </p:grpSp>
      <p:pic>
        <p:nvPicPr>
          <p:cNvPr id="54" name="Picture 53">
            <a:extLst>
              <a:ext uri="{FF2B5EF4-FFF2-40B4-BE49-F238E27FC236}">
                <a16:creationId xmlns:a16="http://schemas.microsoft.com/office/drawing/2014/main" id="{2901E1B5-28F5-43CC-B686-F408C74196C8}"/>
              </a:ext>
            </a:extLst>
          </p:cNvPr>
          <p:cNvPicPr>
            <a:picLocks noChangeAspect="1"/>
          </p:cNvPicPr>
          <p:nvPr/>
        </p:nvPicPr>
        <p:blipFill rotWithShape="1">
          <a:blip r:embed="rId6"/>
          <a:srcRect r="6251"/>
          <a:stretch/>
        </p:blipFill>
        <p:spPr>
          <a:xfrm>
            <a:off x="4884520" y="3433441"/>
            <a:ext cx="421127" cy="732187"/>
          </a:xfrm>
          <a:prstGeom prst="rect">
            <a:avLst/>
          </a:prstGeom>
        </p:spPr>
      </p:pic>
      <p:pic>
        <p:nvPicPr>
          <p:cNvPr id="55" name="Picture 54">
            <a:extLst>
              <a:ext uri="{FF2B5EF4-FFF2-40B4-BE49-F238E27FC236}">
                <a16:creationId xmlns:a16="http://schemas.microsoft.com/office/drawing/2014/main" id="{FEC26C7C-7A85-428B-B22C-C90D8E2F8930}"/>
              </a:ext>
            </a:extLst>
          </p:cNvPr>
          <p:cNvPicPr>
            <a:picLocks noChangeAspect="1"/>
          </p:cNvPicPr>
          <p:nvPr/>
        </p:nvPicPr>
        <p:blipFill rotWithShape="1">
          <a:blip r:embed="rId6"/>
          <a:srcRect r="6251"/>
          <a:stretch/>
        </p:blipFill>
        <p:spPr>
          <a:xfrm>
            <a:off x="4890955" y="4136821"/>
            <a:ext cx="421127" cy="732187"/>
          </a:xfrm>
          <a:prstGeom prst="rect">
            <a:avLst/>
          </a:prstGeom>
        </p:spPr>
      </p:pic>
      <p:pic>
        <p:nvPicPr>
          <p:cNvPr id="56" name="Picture 55">
            <a:extLst>
              <a:ext uri="{FF2B5EF4-FFF2-40B4-BE49-F238E27FC236}">
                <a16:creationId xmlns:a16="http://schemas.microsoft.com/office/drawing/2014/main" id="{7FCBD9B7-F1C8-4315-B69D-113037886BFE}"/>
              </a:ext>
            </a:extLst>
          </p:cNvPr>
          <p:cNvPicPr>
            <a:picLocks noChangeAspect="1"/>
          </p:cNvPicPr>
          <p:nvPr/>
        </p:nvPicPr>
        <p:blipFill rotWithShape="1">
          <a:blip r:embed="rId6"/>
          <a:srcRect r="6251"/>
          <a:stretch/>
        </p:blipFill>
        <p:spPr>
          <a:xfrm>
            <a:off x="4890954" y="4840201"/>
            <a:ext cx="421127" cy="732187"/>
          </a:xfrm>
          <a:prstGeom prst="rect">
            <a:avLst/>
          </a:prstGeom>
        </p:spPr>
      </p:pic>
      <p:cxnSp>
        <p:nvCxnSpPr>
          <p:cNvPr id="57" name="Straight Arrow Connector 56">
            <a:extLst>
              <a:ext uri="{FF2B5EF4-FFF2-40B4-BE49-F238E27FC236}">
                <a16:creationId xmlns:a16="http://schemas.microsoft.com/office/drawing/2014/main" id="{DC18DF9E-009F-434C-80A8-4D557CA63686}"/>
              </a:ext>
            </a:extLst>
          </p:cNvPr>
          <p:cNvCxnSpPr>
            <a:cxnSpLocks/>
          </p:cNvCxnSpPr>
          <p:nvPr/>
        </p:nvCxnSpPr>
        <p:spPr>
          <a:xfrm flipH="1">
            <a:off x="5406080" y="3701814"/>
            <a:ext cx="1157790" cy="775721"/>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C6B95DC5-EFDF-45FE-9945-4CCA1392167C}"/>
              </a:ext>
            </a:extLst>
          </p:cNvPr>
          <p:cNvCxnSpPr>
            <a:cxnSpLocks/>
          </p:cNvCxnSpPr>
          <p:nvPr/>
        </p:nvCxnSpPr>
        <p:spPr>
          <a:xfrm>
            <a:off x="5649763" y="2382426"/>
            <a:ext cx="914416" cy="1024882"/>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36159F94-906D-4DE0-ADE8-4A543A28C3E9}"/>
              </a:ext>
            </a:extLst>
          </p:cNvPr>
          <p:cNvCxnSpPr>
            <a:cxnSpLocks/>
          </p:cNvCxnSpPr>
          <p:nvPr/>
        </p:nvCxnSpPr>
        <p:spPr>
          <a:xfrm flipV="1">
            <a:off x="5466475" y="3952935"/>
            <a:ext cx="1142999" cy="748543"/>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3016E457-6AEC-4FB1-A8E1-170F139353E6}"/>
              </a:ext>
            </a:extLst>
          </p:cNvPr>
          <p:cNvCxnSpPr>
            <a:cxnSpLocks/>
          </p:cNvCxnSpPr>
          <p:nvPr/>
        </p:nvCxnSpPr>
        <p:spPr>
          <a:xfrm flipV="1">
            <a:off x="7552958" y="2656020"/>
            <a:ext cx="1584591" cy="776564"/>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42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AB67-A55F-4E72-82DA-6ECE5A6F49EF}"/>
              </a:ext>
            </a:extLst>
          </p:cNvPr>
          <p:cNvSpPr>
            <a:spLocks noGrp="1"/>
          </p:cNvSpPr>
          <p:nvPr>
            <p:ph type="title"/>
          </p:nvPr>
        </p:nvSpPr>
        <p:spPr/>
        <p:txBody>
          <a:bodyPr/>
          <a:lstStyle/>
          <a:p>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7652C82-BE66-4418-8AD5-980274E47728}"/>
              </a:ext>
            </a:extLst>
          </p:cNvPr>
          <p:cNvSpPr>
            <a:spLocks noGrp="1"/>
          </p:cNvSpPr>
          <p:nvPr>
            <p:ph idx="1"/>
          </p:nvPr>
        </p:nvSpPr>
        <p:spPr>
          <a:xfrm>
            <a:off x="1829065" y="281554"/>
            <a:ext cx="8533869" cy="2111143"/>
          </a:xfrm>
        </p:spPr>
        <p:txBody>
          <a:bodyPr>
            <a:noAutofit/>
          </a:bodyPr>
          <a:lstStyle/>
          <a:p>
            <a:pPr>
              <a:spcAft>
                <a:spcPts val="1800"/>
              </a:spcAft>
            </a:pPr>
            <a:r>
              <a:rPr lang="en-US" sz="4000" b="1" dirty="0"/>
              <a:t>Hands on Containers | </a:t>
            </a:r>
            <a:r>
              <a:rPr lang="en-US" sz="3800" dirty="0"/>
              <a:t>Instructions</a:t>
            </a:r>
            <a:r>
              <a:rPr lang="en-US" sz="3800" b="1" dirty="0"/>
              <a:t> </a:t>
            </a:r>
          </a:p>
        </p:txBody>
      </p:sp>
      <p:sp>
        <p:nvSpPr>
          <p:cNvPr id="7" name="Rectangle 6">
            <a:extLst>
              <a:ext uri="{FF2B5EF4-FFF2-40B4-BE49-F238E27FC236}">
                <a16:creationId xmlns:a16="http://schemas.microsoft.com/office/drawing/2014/main" id="{24BBB258-612A-4802-BC2E-D8B75AB4AC10}"/>
              </a:ext>
            </a:extLst>
          </p:cNvPr>
          <p:cNvSpPr/>
          <p:nvPr/>
        </p:nvSpPr>
        <p:spPr>
          <a:xfrm>
            <a:off x="850934" y="1337126"/>
            <a:ext cx="10621596" cy="4708981"/>
          </a:xfrm>
          <a:prstGeom prst="rect">
            <a:avLst/>
          </a:prstGeom>
        </p:spPr>
        <p:txBody>
          <a:bodyPr wrap="square">
            <a:spAutoFit/>
          </a:bodyPr>
          <a:lstStyle/>
          <a:p>
            <a:r>
              <a:rPr lang="en-US" sz="2000" b="1" dirty="0">
                <a:latin typeface="Karla" pitchFamily="2" charset="0"/>
              </a:rPr>
              <a:t> Exercise set up</a:t>
            </a:r>
          </a:p>
          <a:p>
            <a:pPr marL="800100" lvl="1" indent="-342900">
              <a:buFont typeface="Arial" panose="020B0604020202020204" pitchFamily="34" charset="0"/>
              <a:buChar char="•"/>
            </a:pPr>
            <a:r>
              <a:rPr lang="en-US" sz="2000" dirty="0">
                <a:latin typeface="Karla" pitchFamily="2" charset="0"/>
              </a:rPr>
              <a:t>install docker (</a:t>
            </a:r>
            <a:r>
              <a:rPr lang="en-US" dirty="0">
                <a:solidFill>
                  <a:prstClr val="black"/>
                </a:solidFill>
                <a:latin typeface="Lucida Console" panose="020B0609040504020204" pitchFamily="49" charset="0"/>
                <a:hlinkClick r:id="rId3">
                  <a:extLst>
                    <a:ext uri="{A12FA001-AC4F-418D-AE19-62706E023703}">
                      <ahyp:hlinkClr xmlns:ahyp="http://schemas.microsoft.com/office/drawing/2018/hyperlinkcolor" val="tx"/>
                    </a:ext>
                  </a:extLst>
                </a:hlinkClick>
              </a:rPr>
              <a:t>https://hub.docker.com/</a:t>
            </a:r>
            <a:r>
              <a:rPr lang="en-US" sz="2000" dirty="0">
                <a:latin typeface="Karla" pitchFamily="2" charset="0"/>
              </a:rPr>
              <a:t>)</a:t>
            </a:r>
            <a:endParaRPr lang="en-US" sz="2000" u="sng" dirty="0">
              <a:solidFill>
                <a:prstClr val="black"/>
              </a:solidFill>
              <a:latin typeface="Lucida Console" panose="020B0609040504020204" pitchFamily="49" charset="0"/>
            </a:endParaRPr>
          </a:p>
          <a:p>
            <a:pPr marL="800100" lvl="1" indent="-342900">
              <a:buFont typeface="Arial" panose="020B0604020202020204" pitchFamily="34" charset="0"/>
              <a:buChar char="•"/>
            </a:pPr>
            <a:r>
              <a:rPr lang="en-US" sz="2000" dirty="0">
                <a:latin typeface="Karla" pitchFamily="2" charset="0"/>
              </a:rPr>
              <a:t>have docker up and running  </a:t>
            </a:r>
          </a:p>
          <a:p>
            <a:pPr marL="800100" lvl="1" indent="-342900">
              <a:buFont typeface="Arial" panose="020B0604020202020204" pitchFamily="34" charset="0"/>
              <a:buChar char="•"/>
            </a:pPr>
            <a:r>
              <a:rPr lang="en-US" sz="2000" dirty="0">
                <a:latin typeface="Karla" pitchFamily="2" charset="0"/>
              </a:rPr>
              <a:t>create a class repository in docker hub (</a:t>
            </a:r>
            <a:r>
              <a:rPr lang="en-US" dirty="0" err="1">
                <a:solidFill>
                  <a:prstClr val="black"/>
                </a:solidFill>
                <a:latin typeface="Lucida Console" panose="020B0609040504020204" pitchFamily="49" charset="0"/>
              </a:rPr>
              <a:t>yourhubusername</a:t>
            </a:r>
            <a:r>
              <a:rPr lang="en-US" dirty="0">
                <a:solidFill>
                  <a:prstClr val="black"/>
                </a:solidFill>
                <a:latin typeface="Lucida Console" panose="020B0609040504020204" pitchFamily="49" charset="0"/>
              </a:rPr>
              <a:t>/ac295_playground</a:t>
            </a:r>
            <a:r>
              <a:rPr lang="en-US" sz="2000" dirty="0">
                <a:latin typeface="Karla" pitchFamily="2" charset="0"/>
              </a:rPr>
              <a:t>)</a:t>
            </a:r>
          </a:p>
          <a:p>
            <a:pPr lvl="1"/>
            <a:endParaRPr lang="en-US" sz="2000" dirty="0">
              <a:latin typeface="Karla" pitchFamily="2" charset="0"/>
            </a:endParaRPr>
          </a:p>
          <a:p>
            <a:r>
              <a:rPr lang="en-US" sz="2000" b="1" dirty="0">
                <a:latin typeface="Karla" pitchFamily="2" charset="0"/>
              </a:rPr>
              <a:t>Exercise 1: modify images from Docker Hub</a:t>
            </a:r>
          </a:p>
          <a:p>
            <a:pPr marL="800100" lvl="1" indent="-342900">
              <a:buFont typeface="Arial" panose="020B0604020202020204" pitchFamily="34" charset="0"/>
              <a:buChar char="•"/>
            </a:pPr>
            <a:r>
              <a:rPr lang="en-US" sz="2000" dirty="0">
                <a:latin typeface="Karla" pitchFamily="2" charset="0"/>
              </a:rPr>
              <a:t>Step 1 | pull image </a:t>
            </a:r>
            <a:r>
              <a:rPr lang="en-US" dirty="0" err="1">
                <a:solidFill>
                  <a:prstClr val="black"/>
                </a:solidFill>
                <a:latin typeface="Lucida Console" panose="020B0609040504020204" pitchFamily="49" charset="0"/>
              </a:rPr>
              <a:t>pavlosprotopapas</a:t>
            </a:r>
            <a:r>
              <a:rPr lang="en-US" dirty="0">
                <a:solidFill>
                  <a:prstClr val="black"/>
                </a:solidFill>
                <a:latin typeface="Lucida Console" panose="020B0609040504020204" pitchFamily="49" charset="0"/>
              </a:rPr>
              <a:t>/ac295_l2:latest</a:t>
            </a:r>
          </a:p>
          <a:p>
            <a:pPr marL="800100" lvl="1" indent="-342900">
              <a:buFont typeface="Arial" panose="020B0604020202020204" pitchFamily="34" charset="0"/>
              <a:buChar char="•"/>
            </a:pPr>
            <a:r>
              <a:rPr lang="en-US" sz="2000" dirty="0">
                <a:latin typeface="Karla" pitchFamily="2" charset="0"/>
              </a:rPr>
              <a:t>Step 2 | run container in interactive mode (</a:t>
            </a:r>
            <a:r>
              <a:rPr lang="en-US" dirty="0">
                <a:solidFill>
                  <a:prstClr val="black"/>
                </a:solidFill>
                <a:latin typeface="Lucida Console" panose="020B0609040504020204" pitchFamily="49" charset="0"/>
              </a:rPr>
              <a:t>-it</a:t>
            </a:r>
            <a:r>
              <a:rPr lang="en-US" sz="2000" dirty="0">
                <a:latin typeface="Karla" pitchFamily="2" charset="0"/>
              </a:rPr>
              <a:t>)</a:t>
            </a:r>
          </a:p>
          <a:p>
            <a:pPr marL="800100" lvl="1" indent="-342900">
              <a:buFont typeface="Arial" panose="020B0604020202020204" pitchFamily="34" charset="0"/>
              <a:buChar char="•"/>
            </a:pPr>
            <a:r>
              <a:rPr lang="en-US" sz="2000" dirty="0">
                <a:latin typeface="Karla" pitchFamily="2" charset="0"/>
              </a:rPr>
              <a:t>Step 3 | open </a:t>
            </a:r>
            <a:r>
              <a:rPr lang="en-US" sz="2000" dirty="0" err="1">
                <a:latin typeface="Karla" pitchFamily="2" charset="0"/>
              </a:rPr>
              <a:t>Readme.txt</a:t>
            </a:r>
            <a:r>
              <a:rPr lang="en-US" sz="2000" dirty="0">
                <a:latin typeface="Karla" pitchFamily="2" charset="0"/>
              </a:rPr>
              <a:t> file and follow instructions to modify image</a:t>
            </a:r>
          </a:p>
          <a:p>
            <a:pPr marL="800100" lvl="1" indent="-342900">
              <a:buFont typeface="Arial" panose="020B0604020202020204" pitchFamily="34" charset="0"/>
              <a:buChar char="•"/>
            </a:pPr>
            <a:r>
              <a:rPr lang="en-US" sz="2000" dirty="0">
                <a:latin typeface="Karla" pitchFamily="2" charset="0"/>
              </a:rPr>
              <a:t>Step 4 | push modified image (</a:t>
            </a:r>
            <a:r>
              <a:rPr lang="en-US" dirty="0" err="1">
                <a:solidFill>
                  <a:prstClr val="black"/>
                </a:solidFill>
                <a:latin typeface="Lucida Console" panose="020B0609040504020204" pitchFamily="49" charset="0"/>
              </a:rPr>
              <a:t>pavlosprotopapas</a:t>
            </a:r>
            <a:r>
              <a:rPr lang="en-US" dirty="0">
                <a:solidFill>
                  <a:prstClr val="black"/>
                </a:solidFill>
                <a:latin typeface="Lucida Console" panose="020B0609040504020204" pitchFamily="49" charset="0"/>
              </a:rPr>
              <a:t>/ac295_l2</a:t>
            </a:r>
            <a:r>
              <a:rPr lang="en-US" sz="2000" dirty="0">
                <a:latin typeface="Karla" pitchFamily="2" charset="0"/>
              </a:rPr>
              <a:t>)</a:t>
            </a:r>
          </a:p>
          <a:p>
            <a:pPr lvl="1"/>
            <a:endParaRPr lang="en-US" sz="2000" dirty="0">
              <a:solidFill>
                <a:prstClr val="black"/>
              </a:solidFill>
              <a:latin typeface="Lucida Console" panose="020B0609040504020204" pitchFamily="49" charset="0"/>
            </a:endParaRPr>
          </a:p>
          <a:p>
            <a:r>
              <a:rPr lang="en-US" sz="2000" b="1" dirty="0">
                <a:latin typeface="Karla" pitchFamily="2" charset="0"/>
              </a:rPr>
              <a:t>Exercise 2: Docker Do It Yourself</a:t>
            </a:r>
          </a:p>
          <a:p>
            <a:pPr marL="800100" lvl="1" indent="-342900">
              <a:buFont typeface="Arial" panose="020B0604020202020204" pitchFamily="34" charset="0"/>
              <a:buChar char="•"/>
            </a:pPr>
            <a:r>
              <a:rPr lang="en-US" sz="2000" dirty="0">
                <a:latin typeface="Karla" pitchFamily="2" charset="0"/>
              </a:rPr>
              <a:t>Step 1 | pull course repository and cd to </a:t>
            </a:r>
            <a:r>
              <a:rPr lang="en-US" dirty="0">
                <a:solidFill>
                  <a:prstClr val="black"/>
                </a:solidFill>
                <a:latin typeface="Lucida Console" panose="020B0609040504020204" pitchFamily="49" charset="0"/>
              </a:rPr>
              <a:t>lecture2/exercises/exercise1</a:t>
            </a:r>
          </a:p>
          <a:p>
            <a:pPr marL="800100" lvl="1" indent="-342900">
              <a:buFont typeface="Arial" panose="020B0604020202020204" pitchFamily="34" charset="0"/>
              <a:buChar char="•"/>
            </a:pPr>
            <a:r>
              <a:rPr lang="en-US" sz="2000" dirty="0">
                <a:latin typeface="Karla" pitchFamily="2" charset="0"/>
              </a:rPr>
              <a:t>Step 2 | build an image using </a:t>
            </a:r>
            <a:r>
              <a:rPr lang="en-US" sz="2000" dirty="0" err="1">
                <a:latin typeface="Karla" pitchFamily="2" charset="0"/>
              </a:rPr>
              <a:t>Dockerfile</a:t>
            </a:r>
            <a:r>
              <a:rPr lang="en-US" sz="2000" dirty="0">
                <a:latin typeface="Karla" pitchFamily="2" charset="0"/>
              </a:rPr>
              <a:t> (for </a:t>
            </a:r>
            <a:r>
              <a:rPr lang="en-US" sz="2000" dirty="0" err="1">
                <a:latin typeface="Karla" pitchFamily="2" charset="0"/>
              </a:rPr>
              <a:t>MacOs</a:t>
            </a:r>
            <a:r>
              <a:rPr lang="en-US" sz="2000" dirty="0">
                <a:latin typeface="Karla" pitchFamily="2" charset="0"/>
              </a:rPr>
              <a:t>)</a:t>
            </a:r>
          </a:p>
          <a:p>
            <a:pPr marL="800100" lvl="1" indent="-342900">
              <a:buFont typeface="Arial" panose="020B0604020202020204" pitchFamily="34" charset="0"/>
              <a:buChar char="•"/>
            </a:pPr>
            <a:r>
              <a:rPr lang="en-US" sz="2000" dirty="0">
                <a:latin typeface="Karla" pitchFamily="2" charset="0"/>
              </a:rPr>
              <a:t>Step 3 | push image to docker hub (</a:t>
            </a:r>
            <a:r>
              <a:rPr lang="en-US" dirty="0" err="1">
                <a:solidFill>
                  <a:prstClr val="black"/>
                </a:solidFill>
                <a:latin typeface="Lucida Console" panose="020B0609040504020204" pitchFamily="49" charset="0"/>
              </a:rPr>
              <a:t>yourhubusername</a:t>
            </a:r>
            <a:r>
              <a:rPr lang="en-US" dirty="0">
                <a:solidFill>
                  <a:prstClr val="black"/>
                </a:solidFill>
                <a:latin typeface="Lucida Console" panose="020B0609040504020204" pitchFamily="49" charset="0"/>
              </a:rPr>
              <a:t>/ac295_playground</a:t>
            </a:r>
            <a:r>
              <a:rPr lang="en-US" sz="2000" dirty="0">
                <a:solidFill>
                  <a:prstClr val="black"/>
                </a:solidFill>
                <a:latin typeface="Lucida Console" panose="020B0609040504020204" pitchFamily="49" charset="0"/>
              </a:rPr>
              <a:t>)</a:t>
            </a:r>
            <a:endParaRPr lang="en-US" sz="2000" dirty="0">
              <a:latin typeface="Karla" pitchFamily="2" charset="0"/>
            </a:endParaRPr>
          </a:p>
        </p:txBody>
      </p:sp>
    </p:spTree>
    <p:extLst>
      <p:ext uri="{BB962C8B-B14F-4D97-AF65-F5344CB8AC3E}">
        <p14:creationId xmlns:p14="http://schemas.microsoft.com/office/powerpoint/2010/main" val="69367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5EC3C66-110F-48FE-8A35-BF53CA4C967B}"/>
              </a:ext>
            </a:extLst>
          </p:cNvPr>
          <p:cNvSpPr/>
          <p:nvPr/>
        </p:nvSpPr>
        <p:spPr>
          <a:xfrm>
            <a:off x="5694156" y="4868838"/>
            <a:ext cx="12432230" cy="584775"/>
          </a:xfrm>
          <a:prstGeom prst="rect">
            <a:avLst/>
          </a:prstGeom>
        </p:spPr>
        <p:txBody>
          <a:bodyPr wrap="square">
            <a:spAutoFit/>
          </a:bodyPr>
          <a:lstStyle/>
          <a:p>
            <a:r>
              <a:rPr lang="en-US" sz="1600" dirty="0">
                <a:solidFill>
                  <a:prstClr val="black"/>
                </a:solidFill>
                <a:latin typeface="Lucida Console" panose="020B0609040504020204" pitchFamily="49" charset="0"/>
              </a:rPr>
              <a:t>$ which python</a:t>
            </a:r>
          </a:p>
          <a:p>
            <a:r>
              <a:rPr lang="pt-BR" sz="1600" dirty="0">
                <a:solidFill>
                  <a:prstClr val="black"/>
                </a:solidFill>
                <a:latin typeface="Lucida Console" panose="020B0609040504020204" pitchFamily="49" charset="0"/>
              </a:rPr>
              <a:t>/</a:t>
            </a:r>
            <a:r>
              <a:rPr lang="pt-BR" sz="1600" dirty="0" err="1">
                <a:solidFill>
                  <a:prstClr val="black"/>
                </a:solidFill>
                <a:latin typeface="Lucida Console" panose="020B0609040504020204" pitchFamily="49" charset="0"/>
              </a:rPr>
              <a:t>c</a:t>
            </a:r>
            <a:r>
              <a:rPr lang="pt-BR" sz="1600" dirty="0">
                <a:solidFill>
                  <a:prstClr val="black"/>
                </a:solidFill>
                <a:latin typeface="Lucida Console" panose="020B0609040504020204" pitchFamily="49" charset="0"/>
              </a:rPr>
              <a:t>/</a:t>
            </a:r>
            <a:r>
              <a:rPr lang="pt-BR" sz="1600" dirty="0" err="1">
                <a:solidFill>
                  <a:prstClr val="black"/>
                </a:solidFill>
                <a:latin typeface="Lucida Console" panose="020B0609040504020204" pitchFamily="49" charset="0"/>
              </a:rPr>
              <a:t>Users</a:t>
            </a:r>
            <a:r>
              <a:rPr lang="pt-BR" sz="1600" dirty="0">
                <a:solidFill>
                  <a:prstClr val="black"/>
                </a:solidFill>
                <a:latin typeface="Lucida Console" panose="020B0609040504020204" pitchFamily="49" charset="0"/>
              </a:rPr>
              <a:t>/</a:t>
            </a:r>
            <a:r>
              <a:rPr lang="pt-BR" sz="1600" dirty="0" err="1">
                <a:solidFill>
                  <a:prstClr val="black"/>
                </a:solidFill>
                <a:latin typeface="Lucida Console" panose="020B0609040504020204" pitchFamily="49" charset="0"/>
              </a:rPr>
              <a:t>maggie</a:t>
            </a:r>
            <a:r>
              <a:rPr lang="pt-BR" sz="1600" dirty="0">
                <a:solidFill>
                  <a:prstClr val="black"/>
                </a:solidFill>
                <a:latin typeface="Lucida Console" panose="020B0609040504020204" pitchFamily="49" charset="0"/>
              </a:rPr>
              <a:t>/Anaconda3/</a:t>
            </a:r>
            <a:r>
              <a:rPr lang="pt-BR" sz="1600" dirty="0" err="1">
                <a:solidFill>
                  <a:prstClr val="black"/>
                </a:solidFill>
                <a:latin typeface="Lucida Console" panose="020B0609040504020204" pitchFamily="49" charset="0"/>
              </a:rPr>
              <a:t>envs</a:t>
            </a:r>
            <a:r>
              <a:rPr lang="pt-BR" sz="1600" dirty="0">
                <a:solidFill>
                  <a:prstClr val="black"/>
                </a:solidFill>
                <a:latin typeface="Lucida Console" panose="020B0609040504020204" pitchFamily="49" charset="0"/>
              </a:rPr>
              <a:t>/env_ac295/</a:t>
            </a:r>
            <a:r>
              <a:rPr lang="pt-BR" sz="1600" dirty="0" err="1">
                <a:solidFill>
                  <a:prstClr val="black"/>
                </a:solidFill>
                <a:latin typeface="Lucida Console" panose="020B0609040504020204" pitchFamily="49" charset="0"/>
              </a:rPr>
              <a:t>python</a:t>
            </a:r>
            <a:endParaRPr lang="pt-BR" sz="1600" dirty="0">
              <a:solidFill>
                <a:prstClr val="black"/>
              </a:solidFill>
              <a:latin typeface="Lucida Console" panose="020B0609040504020204" pitchFamily="49" charset="0"/>
            </a:endParaRPr>
          </a:p>
        </p:txBody>
      </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sp>
        <p:nvSpPr>
          <p:cNvPr id="85" name="Rectangle 84">
            <a:extLst>
              <a:ext uri="{FF2B5EF4-FFF2-40B4-BE49-F238E27FC236}">
                <a16:creationId xmlns:a16="http://schemas.microsoft.com/office/drawing/2014/main" id="{1636AC18-A69A-499B-BF3A-B3EC3EF71495}"/>
              </a:ext>
            </a:extLst>
          </p:cNvPr>
          <p:cNvSpPr/>
          <p:nvPr/>
        </p:nvSpPr>
        <p:spPr>
          <a:xfrm>
            <a:off x="971550" y="1268790"/>
            <a:ext cx="10950156" cy="1938992"/>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Maggie starts taking ac295 and she thinks that would be good to isolate the new environment from the previous environments avoiding any conflict with the installed packages. She adds a layer of abstraction called </a:t>
            </a:r>
            <a:r>
              <a:rPr lang="en-US" sz="2400" dirty="0">
                <a:solidFill>
                  <a:schemeClr val="tx2">
                    <a:lumMod val="60000"/>
                    <a:lumOff val="40000"/>
                  </a:schemeClr>
                </a:solidFill>
                <a:latin typeface="Karla" pitchFamily="2" charset="0"/>
              </a:rPr>
              <a:t>virtual environment </a:t>
            </a:r>
            <a:r>
              <a:rPr lang="en-US" sz="2400" dirty="0">
                <a:latin typeface="Karla" pitchFamily="2" charset="0"/>
              </a:rPr>
              <a:t>that helps her keep the modules organized and avoid misbehaviors while developing a new project.</a:t>
            </a:r>
          </a:p>
        </p:txBody>
      </p:sp>
      <p:grpSp>
        <p:nvGrpSpPr>
          <p:cNvPr id="13" name="Group 12">
            <a:extLst>
              <a:ext uri="{FF2B5EF4-FFF2-40B4-BE49-F238E27FC236}">
                <a16:creationId xmlns:a16="http://schemas.microsoft.com/office/drawing/2014/main" id="{3AA2C9E3-0CA5-40B3-B78B-6A2D6804C5D9}"/>
              </a:ext>
            </a:extLst>
          </p:cNvPr>
          <p:cNvGrpSpPr/>
          <p:nvPr/>
        </p:nvGrpSpPr>
        <p:grpSpPr>
          <a:xfrm>
            <a:off x="1383188" y="3235357"/>
            <a:ext cx="4207976" cy="2441975"/>
            <a:chOff x="7877824" y="2394623"/>
            <a:chExt cx="4505695" cy="2614748"/>
          </a:xfrm>
        </p:grpSpPr>
        <p:sp>
          <p:nvSpPr>
            <p:cNvPr id="14" name="Rectangle 13">
              <a:extLst>
                <a:ext uri="{FF2B5EF4-FFF2-40B4-BE49-F238E27FC236}">
                  <a16:creationId xmlns:a16="http://schemas.microsoft.com/office/drawing/2014/main"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16" name="Rectangle 15">
              <a:extLst>
                <a:ext uri="{FF2B5EF4-FFF2-40B4-BE49-F238E27FC236}">
                  <a16:creationId xmlns:a16="http://schemas.microsoft.com/office/drawing/2014/main"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21" name="Rectangle 20">
              <a:extLst>
                <a:ext uri="{FF2B5EF4-FFF2-40B4-BE49-F238E27FC236}">
                  <a16:creationId xmlns:a16="http://schemas.microsoft.com/office/drawing/2014/main" id="{E8F43014-0C16-49FC-AB43-E06415D83822}"/>
                </a:ext>
              </a:extLst>
            </p:cNvPr>
            <p:cNvSpPr/>
            <p:nvPr/>
          </p:nvSpPr>
          <p:spPr>
            <a:xfrm>
              <a:off x="10186904"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22" name="Rectangle 21">
              <a:extLst>
                <a:ext uri="{FF2B5EF4-FFF2-40B4-BE49-F238E27FC236}">
                  <a16:creationId xmlns:a16="http://schemas.microsoft.com/office/drawing/2014/main" id="{36051214-7476-48CD-B2C9-36D2EAA5A923}"/>
                </a:ext>
              </a:extLst>
            </p:cNvPr>
            <p:cNvSpPr/>
            <p:nvPr/>
          </p:nvSpPr>
          <p:spPr>
            <a:xfrm>
              <a:off x="10186904"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23" name="Rectangle 22">
              <a:extLst>
                <a:ext uri="{FF2B5EF4-FFF2-40B4-BE49-F238E27FC236}">
                  <a16:creationId xmlns:a16="http://schemas.microsoft.com/office/drawing/2014/main" id="{79FDF016-8395-4EE4-A4B4-B34D733A86C4}"/>
                </a:ext>
              </a:extLst>
            </p:cNvPr>
            <p:cNvSpPr/>
            <p:nvPr/>
          </p:nvSpPr>
          <p:spPr>
            <a:xfrm>
              <a:off x="10187851"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24" name="Rectangle 23">
              <a:extLst>
                <a:ext uri="{FF2B5EF4-FFF2-40B4-BE49-F238E27FC236}">
                  <a16:creationId xmlns:a16="http://schemas.microsoft.com/office/drawing/2014/main" id="{90DF7AB1-63B0-4178-8F18-2C8A9498D8E8}"/>
                </a:ext>
              </a:extLst>
            </p:cNvPr>
            <p:cNvSpPr/>
            <p:nvPr/>
          </p:nvSpPr>
          <p:spPr>
            <a:xfrm>
              <a:off x="10901774"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spTree>
    <p:extLst>
      <p:ext uri="{BB962C8B-B14F-4D97-AF65-F5344CB8AC3E}">
        <p14:creationId xmlns:p14="http://schemas.microsoft.com/office/powerpoint/2010/main" val="459439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9E9732-DC5F-4E31-AE99-47AF6D30A725}"/>
              </a:ext>
            </a:extLst>
          </p:cNvPr>
          <p:cNvGrpSpPr/>
          <p:nvPr/>
        </p:nvGrpSpPr>
        <p:grpSpPr>
          <a:xfrm>
            <a:off x="4005599" y="5376276"/>
            <a:ext cx="5124700" cy="647949"/>
            <a:chOff x="3708399" y="5562182"/>
            <a:chExt cx="5124700" cy="647949"/>
          </a:xfrm>
        </p:grpSpPr>
        <p:sp>
          <p:nvSpPr>
            <p:cNvPr id="18" name="Rectangle 17">
              <a:extLst>
                <a:ext uri="{FF2B5EF4-FFF2-40B4-BE49-F238E27FC236}">
                  <a16:creationId xmlns:a16="http://schemas.microsoft.com/office/drawing/2014/main" id="{A7CF9C45-FF07-4721-888A-CDC8D2C9F429}"/>
                </a:ext>
              </a:extLst>
            </p:cNvPr>
            <p:cNvSpPr/>
            <p:nvPr/>
          </p:nvSpPr>
          <p:spPr>
            <a:xfrm>
              <a:off x="3708400" y="5562182"/>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2">
              <a:extLst>
                <a:ext uri="{FF2B5EF4-FFF2-40B4-BE49-F238E27FC236}">
                  <a16:creationId xmlns:a16="http://schemas.microsoft.com/office/drawing/2014/main" id="{EEC03D37-031E-4AFA-B1FF-7E1E0DB75EDA}"/>
                </a:ext>
              </a:extLst>
            </p:cNvPr>
            <p:cNvSpPr txBox="1">
              <a:spLocks/>
            </p:cNvSpPr>
            <p:nvPr/>
          </p:nvSpPr>
          <p:spPr>
            <a:xfrm>
              <a:off x="3708399" y="5699174"/>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chemeClr val="bg1"/>
                  </a:solidFill>
                  <a:latin typeface="Karla" charset="0"/>
                </a:rPr>
                <a:t>AC295</a:t>
              </a:r>
              <a:endParaRPr lang="en-US" b="1" dirty="0">
                <a:solidFill>
                  <a:schemeClr val="bg1"/>
                </a:solidFill>
                <a:latin typeface="Karla" charset="0"/>
              </a:endParaRPr>
            </a:p>
          </p:txBody>
        </p:sp>
        <p:sp>
          <p:nvSpPr>
            <p:cNvPr id="20" name="Rectangle 19">
              <a:extLst>
                <a:ext uri="{FF2B5EF4-FFF2-40B4-BE49-F238E27FC236}">
                  <a16:creationId xmlns:a16="http://schemas.microsoft.com/office/drawing/2014/main" id="{9F8140DE-DF19-4E67-BA8B-FDEFA75CDC53}"/>
                </a:ext>
              </a:extLst>
            </p:cNvPr>
            <p:cNvSpPr/>
            <p:nvPr/>
          </p:nvSpPr>
          <p:spPr>
            <a:xfrm>
              <a:off x="5004298" y="5593768"/>
              <a:ext cx="3828801" cy="584775"/>
            </a:xfrm>
            <a:custGeom>
              <a:avLst/>
              <a:gdLst>
                <a:gd name="connsiteX0" fmla="*/ 0 w 3828801"/>
                <a:gd name="connsiteY0" fmla="*/ 0 h 584775"/>
                <a:gd name="connsiteX1" fmla="*/ 714710 w 3828801"/>
                <a:gd name="connsiteY1" fmla="*/ 0 h 584775"/>
                <a:gd name="connsiteX2" fmla="*/ 1391131 w 3828801"/>
                <a:gd name="connsiteY2" fmla="*/ 0 h 584775"/>
                <a:gd name="connsiteX3" fmla="*/ 2067553 w 3828801"/>
                <a:gd name="connsiteY3" fmla="*/ 0 h 584775"/>
                <a:gd name="connsiteX4" fmla="*/ 2590822 w 3828801"/>
                <a:gd name="connsiteY4" fmla="*/ 0 h 584775"/>
                <a:gd name="connsiteX5" fmla="*/ 3152379 w 3828801"/>
                <a:gd name="connsiteY5" fmla="*/ 0 h 584775"/>
                <a:gd name="connsiteX6" fmla="*/ 3828801 w 3828801"/>
                <a:gd name="connsiteY6" fmla="*/ 0 h 584775"/>
                <a:gd name="connsiteX7" fmla="*/ 3828801 w 3828801"/>
                <a:gd name="connsiteY7" fmla="*/ 584775 h 584775"/>
                <a:gd name="connsiteX8" fmla="*/ 3190668 w 3828801"/>
                <a:gd name="connsiteY8" fmla="*/ 584775 h 584775"/>
                <a:gd name="connsiteX9" fmla="*/ 2667398 w 3828801"/>
                <a:gd name="connsiteY9" fmla="*/ 584775 h 584775"/>
                <a:gd name="connsiteX10" fmla="*/ 2144129 w 3828801"/>
                <a:gd name="connsiteY10" fmla="*/ 584775 h 584775"/>
                <a:gd name="connsiteX11" fmla="*/ 1467707 w 3828801"/>
                <a:gd name="connsiteY11" fmla="*/ 584775 h 584775"/>
                <a:gd name="connsiteX12" fmla="*/ 906150 w 3828801"/>
                <a:gd name="connsiteY12" fmla="*/ 584775 h 584775"/>
                <a:gd name="connsiteX13" fmla="*/ 0 w 3828801"/>
                <a:gd name="connsiteY13" fmla="*/ 584775 h 584775"/>
                <a:gd name="connsiteX14" fmla="*/ 0 w 3828801"/>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8801" h="584775" fill="none" extrusionOk="0">
                  <a:moveTo>
                    <a:pt x="0" y="0"/>
                  </a:moveTo>
                  <a:cubicBezTo>
                    <a:pt x="348003" y="-20745"/>
                    <a:pt x="367434" y="27532"/>
                    <a:pt x="714710" y="0"/>
                  </a:cubicBezTo>
                  <a:cubicBezTo>
                    <a:pt x="1061986" y="-27532"/>
                    <a:pt x="1066457" y="-7668"/>
                    <a:pt x="1391131" y="0"/>
                  </a:cubicBezTo>
                  <a:cubicBezTo>
                    <a:pt x="1715805" y="7668"/>
                    <a:pt x="1897352" y="-31783"/>
                    <a:pt x="2067553" y="0"/>
                  </a:cubicBezTo>
                  <a:cubicBezTo>
                    <a:pt x="2237754" y="31783"/>
                    <a:pt x="2443578" y="9100"/>
                    <a:pt x="2590822" y="0"/>
                  </a:cubicBezTo>
                  <a:cubicBezTo>
                    <a:pt x="2738066" y="-9100"/>
                    <a:pt x="2948803" y="21392"/>
                    <a:pt x="3152379" y="0"/>
                  </a:cubicBezTo>
                  <a:cubicBezTo>
                    <a:pt x="3355955" y="-21392"/>
                    <a:pt x="3531707" y="-32995"/>
                    <a:pt x="3828801" y="0"/>
                  </a:cubicBezTo>
                  <a:cubicBezTo>
                    <a:pt x="3847120" y="145862"/>
                    <a:pt x="3808109" y="433896"/>
                    <a:pt x="3828801" y="584775"/>
                  </a:cubicBezTo>
                  <a:cubicBezTo>
                    <a:pt x="3633808" y="585971"/>
                    <a:pt x="3497714" y="596897"/>
                    <a:pt x="3190668" y="584775"/>
                  </a:cubicBezTo>
                  <a:cubicBezTo>
                    <a:pt x="2883622" y="572653"/>
                    <a:pt x="2788161" y="585870"/>
                    <a:pt x="2667398" y="584775"/>
                  </a:cubicBezTo>
                  <a:cubicBezTo>
                    <a:pt x="2546635" y="583681"/>
                    <a:pt x="2313184" y="572839"/>
                    <a:pt x="2144129" y="584775"/>
                  </a:cubicBezTo>
                  <a:cubicBezTo>
                    <a:pt x="1975074" y="596711"/>
                    <a:pt x="1798810" y="567035"/>
                    <a:pt x="1467707" y="584775"/>
                  </a:cubicBezTo>
                  <a:cubicBezTo>
                    <a:pt x="1136604" y="602515"/>
                    <a:pt x="1135156" y="604702"/>
                    <a:pt x="906150" y="584775"/>
                  </a:cubicBezTo>
                  <a:cubicBezTo>
                    <a:pt x="677144" y="564848"/>
                    <a:pt x="375882" y="604932"/>
                    <a:pt x="0" y="584775"/>
                  </a:cubicBezTo>
                  <a:cubicBezTo>
                    <a:pt x="-6303" y="445539"/>
                    <a:pt x="-13732" y="241777"/>
                    <a:pt x="0" y="0"/>
                  </a:cubicBezTo>
                  <a:close/>
                </a:path>
                <a:path w="3828801" h="584775" stroke="0" extrusionOk="0">
                  <a:moveTo>
                    <a:pt x="0" y="0"/>
                  </a:moveTo>
                  <a:cubicBezTo>
                    <a:pt x="244066" y="-18668"/>
                    <a:pt x="315116" y="-7371"/>
                    <a:pt x="599845" y="0"/>
                  </a:cubicBezTo>
                  <a:cubicBezTo>
                    <a:pt x="884574" y="7371"/>
                    <a:pt x="862043" y="6614"/>
                    <a:pt x="1123115" y="0"/>
                  </a:cubicBezTo>
                  <a:cubicBezTo>
                    <a:pt x="1384187" y="-6614"/>
                    <a:pt x="1496465" y="-14535"/>
                    <a:pt x="1837824" y="0"/>
                  </a:cubicBezTo>
                  <a:cubicBezTo>
                    <a:pt x="2179183" y="14535"/>
                    <a:pt x="2141354" y="-17438"/>
                    <a:pt x="2437670" y="0"/>
                  </a:cubicBezTo>
                  <a:cubicBezTo>
                    <a:pt x="2733986" y="17438"/>
                    <a:pt x="2873325" y="11806"/>
                    <a:pt x="3037515" y="0"/>
                  </a:cubicBezTo>
                  <a:cubicBezTo>
                    <a:pt x="3201705" y="-11806"/>
                    <a:pt x="3439546" y="-5188"/>
                    <a:pt x="3828801" y="0"/>
                  </a:cubicBezTo>
                  <a:cubicBezTo>
                    <a:pt x="3826040" y="282673"/>
                    <a:pt x="3828418" y="341227"/>
                    <a:pt x="3828801" y="584775"/>
                  </a:cubicBezTo>
                  <a:cubicBezTo>
                    <a:pt x="3651954" y="582316"/>
                    <a:pt x="3387391" y="614455"/>
                    <a:pt x="3190668" y="584775"/>
                  </a:cubicBezTo>
                  <a:cubicBezTo>
                    <a:pt x="2993945" y="555095"/>
                    <a:pt x="2793334" y="604406"/>
                    <a:pt x="2667398" y="584775"/>
                  </a:cubicBezTo>
                  <a:cubicBezTo>
                    <a:pt x="2541462" y="565145"/>
                    <a:pt x="2207504" y="585378"/>
                    <a:pt x="2029265" y="584775"/>
                  </a:cubicBezTo>
                  <a:cubicBezTo>
                    <a:pt x="1851026" y="584172"/>
                    <a:pt x="1632137" y="595298"/>
                    <a:pt x="1391131" y="584775"/>
                  </a:cubicBezTo>
                  <a:cubicBezTo>
                    <a:pt x="1150125" y="574252"/>
                    <a:pt x="1026340" y="581042"/>
                    <a:pt x="791286" y="584775"/>
                  </a:cubicBezTo>
                  <a:cubicBezTo>
                    <a:pt x="556233" y="588508"/>
                    <a:pt x="235797" y="598758"/>
                    <a:pt x="0" y="584775"/>
                  </a:cubicBezTo>
                  <a:cubicBezTo>
                    <a:pt x="8947" y="456293"/>
                    <a:pt x="29051" y="250004"/>
                    <a:pt x="0" y="0"/>
                  </a:cubicBezTo>
                  <a:close/>
                </a:path>
              </a:pathLst>
            </a:custGeom>
            <a:ln w="190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b="1" dirty="0">
                  <a:latin typeface="Karla" charset="0"/>
                </a:rPr>
                <a:t>Advanced Practical Data Science</a:t>
              </a:r>
            </a:p>
            <a:p>
              <a:r>
                <a:rPr lang="en-US" sz="1400" b="1" dirty="0" err="1">
                  <a:latin typeface="Karla" charset="0"/>
                </a:rPr>
                <a:t>Pavlos</a:t>
              </a:r>
              <a:r>
                <a:rPr lang="en-US" sz="1400" b="1" dirty="0">
                  <a:latin typeface="Karla" charset="0"/>
                </a:rPr>
                <a:t> </a:t>
              </a:r>
              <a:r>
                <a:rPr lang="en-US" sz="1400" b="1" dirty="0" err="1">
                  <a:latin typeface="Karla" charset="0"/>
                </a:rPr>
                <a:t>Protopapas</a:t>
              </a:r>
              <a:endParaRPr lang="en-US" sz="1000" b="1" dirty="0"/>
            </a:p>
          </p:txBody>
        </p:sp>
      </p:grpSp>
      <p:sp>
        <p:nvSpPr>
          <p:cNvPr id="2" name="TextBox 1"/>
          <p:cNvSpPr txBox="1"/>
          <p:nvPr/>
        </p:nvSpPr>
        <p:spPr>
          <a:xfrm>
            <a:off x="1297859" y="1061884"/>
            <a:ext cx="10132142" cy="1754326"/>
          </a:xfrm>
          <a:prstGeom prst="rect">
            <a:avLst/>
          </a:prstGeom>
          <a:noFill/>
        </p:spPr>
        <p:txBody>
          <a:bodyPr wrap="square" rtlCol="0">
            <a:spAutoFit/>
          </a:bodyPr>
          <a:lstStyle/>
          <a:p>
            <a:endParaRPr lang="en-US" sz="2400" dirty="0"/>
          </a:p>
          <a:p>
            <a:pPr algn="ctr"/>
            <a:r>
              <a:rPr lang="en-US" sz="3600" dirty="0">
                <a:latin typeface="Karla" charset="0"/>
                <a:ea typeface="Karla" charset="0"/>
                <a:cs typeface="Karla" charset="0"/>
              </a:rPr>
              <a:t>THANK YOU </a:t>
            </a:r>
          </a:p>
          <a:p>
            <a:br>
              <a:rPr lang="en-US" sz="2400" dirty="0"/>
            </a:br>
            <a:endParaRPr lang="en-US" sz="2400" dirty="0"/>
          </a:p>
        </p:txBody>
      </p:sp>
    </p:spTree>
    <p:extLst>
      <p:ext uri="{BB962C8B-B14F-4D97-AF65-F5344CB8AC3E}">
        <p14:creationId xmlns:p14="http://schemas.microsoft.com/office/powerpoint/2010/main" val="48957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sp>
        <p:nvSpPr>
          <p:cNvPr id="85" name="Rectangle 84">
            <a:extLst>
              <a:ext uri="{FF2B5EF4-FFF2-40B4-BE49-F238E27FC236}">
                <a16:creationId xmlns:a16="http://schemas.microsoft.com/office/drawing/2014/main" id="{1636AC18-A69A-499B-BF3A-B3EC3EF71495}"/>
              </a:ext>
            </a:extLst>
          </p:cNvPr>
          <p:cNvSpPr/>
          <p:nvPr/>
        </p:nvSpPr>
        <p:spPr>
          <a:xfrm>
            <a:off x="971550" y="1268790"/>
            <a:ext cx="10229850" cy="830997"/>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Maggie collaborates with John for the final project and shares with him the environment she is working on through .</a:t>
            </a:r>
            <a:r>
              <a:rPr lang="en-US" sz="2400" dirty="0" err="1">
                <a:latin typeface="Karla" pitchFamily="2" charset="0"/>
              </a:rPr>
              <a:t>yml</a:t>
            </a:r>
            <a:r>
              <a:rPr lang="en-US" sz="2400" dirty="0">
                <a:latin typeface="Karla" pitchFamily="2" charset="0"/>
              </a:rPr>
              <a:t> file. </a:t>
            </a:r>
          </a:p>
        </p:txBody>
      </p:sp>
      <p:grpSp>
        <p:nvGrpSpPr>
          <p:cNvPr id="4" name="Group 3">
            <a:extLst>
              <a:ext uri="{FF2B5EF4-FFF2-40B4-BE49-F238E27FC236}">
                <a16:creationId xmlns:a16="http://schemas.microsoft.com/office/drawing/2014/main" id="{A8FDB85D-DA65-46DC-9CE5-689765485100}"/>
              </a:ext>
            </a:extLst>
          </p:cNvPr>
          <p:cNvGrpSpPr/>
          <p:nvPr/>
        </p:nvGrpSpPr>
        <p:grpSpPr>
          <a:xfrm>
            <a:off x="1383188" y="3084476"/>
            <a:ext cx="9725703" cy="2629677"/>
            <a:chOff x="1383188" y="3084476"/>
            <a:chExt cx="9725703" cy="2629677"/>
          </a:xfrm>
        </p:grpSpPr>
        <p:grpSp>
          <p:nvGrpSpPr>
            <p:cNvPr id="13" name="Group 12">
              <a:extLst>
                <a:ext uri="{FF2B5EF4-FFF2-40B4-BE49-F238E27FC236}">
                  <a16:creationId xmlns:a16="http://schemas.microsoft.com/office/drawing/2014/main" id="{3AA2C9E3-0CA5-40B3-B78B-6A2D6804C5D9}"/>
                </a:ext>
              </a:extLst>
            </p:cNvPr>
            <p:cNvGrpSpPr/>
            <p:nvPr/>
          </p:nvGrpSpPr>
          <p:grpSpPr>
            <a:xfrm>
              <a:off x="1383188" y="3235357"/>
              <a:ext cx="4207976" cy="2441975"/>
              <a:chOff x="7877824" y="2394623"/>
              <a:chExt cx="4505695" cy="2614748"/>
            </a:xfrm>
          </p:grpSpPr>
          <p:sp>
            <p:nvSpPr>
              <p:cNvPr id="14" name="Rectangle 13">
                <a:extLst>
                  <a:ext uri="{FF2B5EF4-FFF2-40B4-BE49-F238E27FC236}">
                    <a16:creationId xmlns:a16="http://schemas.microsoft.com/office/drawing/2014/main"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16" name="Rectangle 15">
                <a:extLst>
                  <a:ext uri="{FF2B5EF4-FFF2-40B4-BE49-F238E27FC236}">
                    <a16:creationId xmlns:a16="http://schemas.microsoft.com/office/drawing/2014/main"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21" name="Rectangle 20">
                <a:extLst>
                  <a:ext uri="{FF2B5EF4-FFF2-40B4-BE49-F238E27FC236}">
                    <a16:creationId xmlns:a16="http://schemas.microsoft.com/office/drawing/2014/main" id="{E8F43014-0C16-49FC-AB43-E06415D83822}"/>
                  </a:ext>
                </a:extLst>
              </p:cNvPr>
              <p:cNvSpPr/>
              <p:nvPr/>
            </p:nvSpPr>
            <p:spPr>
              <a:xfrm>
                <a:off x="10186904"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22" name="Rectangle 21">
                <a:extLst>
                  <a:ext uri="{FF2B5EF4-FFF2-40B4-BE49-F238E27FC236}">
                    <a16:creationId xmlns:a16="http://schemas.microsoft.com/office/drawing/2014/main" id="{36051214-7476-48CD-B2C9-36D2EAA5A923}"/>
                  </a:ext>
                </a:extLst>
              </p:cNvPr>
              <p:cNvSpPr/>
              <p:nvPr/>
            </p:nvSpPr>
            <p:spPr>
              <a:xfrm>
                <a:off x="10186904"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23" name="Rectangle 22">
                <a:extLst>
                  <a:ext uri="{FF2B5EF4-FFF2-40B4-BE49-F238E27FC236}">
                    <a16:creationId xmlns:a16="http://schemas.microsoft.com/office/drawing/2014/main" id="{79FDF016-8395-4EE4-A4B4-B34D733A86C4}"/>
                  </a:ext>
                </a:extLst>
              </p:cNvPr>
              <p:cNvSpPr/>
              <p:nvPr/>
            </p:nvSpPr>
            <p:spPr>
              <a:xfrm>
                <a:off x="10187851"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24" name="Rectangle 23">
                <a:extLst>
                  <a:ext uri="{FF2B5EF4-FFF2-40B4-BE49-F238E27FC236}">
                    <a16:creationId xmlns:a16="http://schemas.microsoft.com/office/drawing/2014/main" id="{90DF7AB1-63B0-4178-8F18-2C8A9498D8E8}"/>
                  </a:ext>
                </a:extLst>
              </p:cNvPr>
              <p:cNvSpPr/>
              <p:nvPr/>
            </p:nvSpPr>
            <p:spPr>
              <a:xfrm>
                <a:off x="10901774"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grpSp>
          <p:nvGrpSpPr>
            <p:cNvPr id="26" name="Group 25">
              <a:extLst>
                <a:ext uri="{FF2B5EF4-FFF2-40B4-BE49-F238E27FC236}">
                  <a16:creationId xmlns:a16="http://schemas.microsoft.com/office/drawing/2014/main" id="{18E43BDF-2330-46CB-8DAA-E5E506D6CCFF}"/>
                </a:ext>
              </a:extLst>
            </p:cNvPr>
            <p:cNvGrpSpPr/>
            <p:nvPr/>
          </p:nvGrpSpPr>
          <p:grpSpPr>
            <a:xfrm>
              <a:off x="6900916" y="3272178"/>
              <a:ext cx="4207975" cy="2441975"/>
              <a:chOff x="7877824" y="2394623"/>
              <a:chExt cx="4505694" cy="2614748"/>
            </a:xfrm>
          </p:grpSpPr>
          <p:sp>
            <p:nvSpPr>
              <p:cNvPr id="32" name="Rectangle 31">
                <a:extLst>
                  <a:ext uri="{FF2B5EF4-FFF2-40B4-BE49-F238E27FC236}">
                    <a16:creationId xmlns:a16="http://schemas.microsoft.com/office/drawing/2014/main" id="{1C714716-ADAB-4073-87A0-FEB14868116A}"/>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33" name="Rectangle 32">
                <a:extLst>
                  <a:ext uri="{FF2B5EF4-FFF2-40B4-BE49-F238E27FC236}">
                    <a16:creationId xmlns:a16="http://schemas.microsoft.com/office/drawing/2014/main" id="{33849DF4-D4DE-4789-8FDA-E117FEA59C71}"/>
                  </a:ext>
                </a:extLst>
              </p:cNvPr>
              <p:cNvSpPr/>
              <p:nvPr/>
            </p:nvSpPr>
            <p:spPr>
              <a:xfrm>
                <a:off x="7877825" y="4917582"/>
                <a:ext cx="4505693" cy="91789"/>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John</a:t>
                </a:r>
              </a:p>
            </p:txBody>
          </p:sp>
          <p:sp>
            <p:nvSpPr>
              <p:cNvPr id="34" name="Rectangle 33">
                <a:extLst>
                  <a:ext uri="{FF2B5EF4-FFF2-40B4-BE49-F238E27FC236}">
                    <a16:creationId xmlns:a16="http://schemas.microsoft.com/office/drawing/2014/main" id="{60D6DBCD-A5C8-472B-9222-99A4D9FD485F}"/>
                  </a:ext>
                </a:extLst>
              </p:cNvPr>
              <p:cNvSpPr/>
              <p:nvPr/>
            </p:nvSpPr>
            <p:spPr>
              <a:xfrm>
                <a:off x="7897961"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35" name="Rectangle 34">
                <a:extLst>
                  <a:ext uri="{FF2B5EF4-FFF2-40B4-BE49-F238E27FC236}">
                    <a16:creationId xmlns:a16="http://schemas.microsoft.com/office/drawing/2014/main" id="{1B0C30D1-EEFF-4FEA-AA37-BBA74E8BCD65}"/>
                  </a:ext>
                </a:extLst>
              </p:cNvPr>
              <p:cNvSpPr/>
              <p:nvPr/>
            </p:nvSpPr>
            <p:spPr>
              <a:xfrm>
                <a:off x="7897961"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36" name="Rectangle 35">
                <a:extLst>
                  <a:ext uri="{FF2B5EF4-FFF2-40B4-BE49-F238E27FC236}">
                    <a16:creationId xmlns:a16="http://schemas.microsoft.com/office/drawing/2014/main" id="{4DC83DED-3784-4CE2-9A0A-E07FD4ECB38D}"/>
                  </a:ext>
                </a:extLst>
              </p:cNvPr>
              <p:cNvSpPr/>
              <p:nvPr/>
            </p:nvSpPr>
            <p:spPr>
              <a:xfrm>
                <a:off x="7898907"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37" name="Rectangle 36">
                <a:extLst>
                  <a:ext uri="{FF2B5EF4-FFF2-40B4-BE49-F238E27FC236}">
                    <a16:creationId xmlns:a16="http://schemas.microsoft.com/office/drawing/2014/main" id="{1B64D742-4586-4C52-835D-4033A1D7040F}"/>
                  </a:ext>
                </a:extLst>
              </p:cNvPr>
              <p:cNvSpPr/>
              <p:nvPr/>
            </p:nvSpPr>
            <p:spPr>
              <a:xfrm>
                <a:off x="8612830"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sp>
          <p:nvSpPr>
            <p:cNvPr id="2" name="Rectangle 1">
              <a:extLst>
                <a:ext uri="{FF2B5EF4-FFF2-40B4-BE49-F238E27FC236}">
                  <a16:creationId xmlns:a16="http://schemas.microsoft.com/office/drawing/2014/main" id="{E8006FCE-1F4E-4FD2-837A-79471870E647}"/>
                </a:ext>
              </a:extLst>
            </p:cNvPr>
            <p:cNvSpPr/>
            <p:nvPr/>
          </p:nvSpPr>
          <p:spPr>
            <a:xfrm>
              <a:off x="6890642" y="3133616"/>
              <a:ext cx="2150617" cy="1825137"/>
            </a:xfrm>
            <a:custGeom>
              <a:avLst/>
              <a:gdLst>
                <a:gd name="connsiteX0" fmla="*/ 0 w 2150617"/>
                <a:gd name="connsiteY0" fmla="*/ 0 h 1825137"/>
                <a:gd name="connsiteX1" fmla="*/ 473136 w 2150617"/>
                <a:gd name="connsiteY1" fmla="*/ 0 h 1825137"/>
                <a:gd name="connsiteX2" fmla="*/ 967778 w 2150617"/>
                <a:gd name="connsiteY2" fmla="*/ 0 h 1825137"/>
                <a:gd name="connsiteX3" fmla="*/ 1440913 w 2150617"/>
                <a:gd name="connsiteY3" fmla="*/ 0 h 1825137"/>
                <a:gd name="connsiteX4" fmla="*/ 2150617 w 2150617"/>
                <a:gd name="connsiteY4" fmla="*/ 0 h 1825137"/>
                <a:gd name="connsiteX5" fmla="*/ 2150617 w 2150617"/>
                <a:gd name="connsiteY5" fmla="*/ 456284 h 1825137"/>
                <a:gd name="connsiteX6" fmla="*/ 2150617 w 2150617"/>
                <a:gd name="connsiteY6" fmla="*/ 894317 h 1825137"/>
                <a:gd name="connsiteX7" fmla="*/ 2150617 w 2150617"/>
                <a:gd name="connsiteY7" fmla="*/ 1368853 h 1825137"/>
                <a:gd name="connsiteX8" fmla="*/ 2150617 w 2150617"/>
                <a:gd name="connsiteY8" fmla="*/ 1825137 h 1825137"/>
                <a:gd name="connsiteX9" fmla="*/ 1612963 w 2150617"/>
                <a:gd name="connsiteY9" fmla="*/ 1825137 h 1825137"/>
                <a:gd name="connsiteX10" fmla="*/ 1075309 w 2150617"/>
                <a:gd name="connsiteY10" fmla="*/ 1825137 h 1825137"/>
                <a:gd name="connsiteX11" fmla="*/ 580667 w 2150617"/>
                <a:gd name="connsiteY11" fmla="*/ 1825137 h 1825137"/>
                <a:gd name="connsiteX12" fmla="*/ 0 w 2150617"/>
                <a:gd name="connsiteY12" fmla="*/ 1825137 h 1825137"/>
                <a:gd name="connsiteX13" fmla="*/ 0 w 2150617"/>
                <a:gd name="connsiteY13" fmla="*/ 1423607 h 1825137"/>
                <a:gd name="connsiteX14" fmla="*/ 0 w 2150617"/>
                <a:gd name="connsiteY14" fmla="*/ 967323 h 1825137"/>
                <a:gd name="connsiteX15" fmla="*/ 0 w 2150617"/>
                <a:gd name="connsiteY15" fmla="*/ 547541 h 1825137"/>
                <a:gd name="connsiteX16" fmla="*/ 0 w 2150617"/>
                <a:gd name="connsiteY16" fmla="*/ 0 h 182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0617" h="1825137" extrusionOk="0">
                  <a:moveTo>
                    <a:pt x="0" y="0"/>
                  </a:moveTo>
                  <a:cubicBezTo>
                    <a:pt x="216048" y="-48133"/>
                    <a:pt x="268279" y="11591"/>
                    <a:pt x="473136" y="0"/>
                  </a:cubicBezTo>
                  <a:cubicBezTo>
                    <a:pt x="677993" y="-11591"/>
                    <a:pt x="839541" y="25314"/>
                    <a:pt x="967778" y="0"/>
                  </a:cubicBezTo>
                  <a:cubicBezTo>
                    <a:pt x="1096015" y="-25314"/>
                    <a:pt x="1236849" y="55169"/>
                    <a:pt x="1440913" y="0"/>
                  </a:cubicBezTo>
                  <a:cubicBezTo>
                    <a:pt x="1644977" y="-55169"/>
                    <a:pt x="1938390" y="4393"/>
                    <a:pt x="2150617" y="0"/>
                  </a:cubicBezTo>
                  <a:cubicBezTo>
                    <a:pt x="2173149" y="183444"/>
                    <a:pt x="2129993" y="264542"/>
                    <a:pt x="2150617" y="456284"/>
                  </a:cubicBezTo>
                  <a:cubicBezTo>
                    <a:pt x="2171241" y="648026"/>
                    <a:pt x="2119897" y="732180"/>
                    <a:pt x="2150617" y="894317"/>
                  </a:cubicBezTo>
                  <a:cubicBezTo>
                    <a:pt x="2181337" y="1056454"/>
                    <a:pt x="2113239" y="1137383"/>
                    <a:pt x="2150617" y="1368853"/>
                  </a:cubicBezTo>
                  <a:cubicBezTo>
                    <a:pt x="2187995" y="1600323"/>
                    <a:pt x="2106949" y="1623207"/>
                    <a:pt x="2150617" y="1825137"/>
                  </a:cubicBezTo>
                  <a:cubicBezTo>
                    <a:pt x="1898536" y="1877462"/>
                    <a:pt x="1834515" y="1768100"/>
                    <a:pt x="1612963" y="1825137"/>
                  </a:cubicBezTo>
                  <a:cubicBezTo>
                    <a:pt x="1391411" y="1882174"/>
                    <a:pt x="1200644" y="1769329"/>
                    <a:pt x="1075309" y="1825137"/>
                  </a:cubicBezTo>
                  <a:cubicBezTo>
                    <a:pt x="949974" y="1880945"/>
                    <a:pt x="740695" y="1815897"/>
                    <a:pt x="580667" y="1825137"/>
                  </a:cubicBezTo>
                  <a:cubicBezTo>
                    <a:pt x="420639" y="1834377"/>
                    <a:pt x="256879" y="1801681"/>
                    <a:pt x="0" y="1825137"/>
                  </a:cubicBezTo>
                  <a:cubicBezTo>
                    <a:pt x="-31715" y="1658920"/>
                    <a:pt x="17651" y="1599554"/>
                    <a:pt x="0" y="1423607"/>
                  </a:cubicBezTo>
                  <a:cubicBezTo>
                    <a:pt x="-17651" y="1247660"/>
                    <a:pt x="32625" y="1098064"/>
                    <a:pt x="0" y="967323"/>
                  </a:cubicBezTo>
                  <a:cubicBezTo>
                    <a:pt x="-32625" y="836582"/>
                    <a:pt x="4103" y="649511"/>
                    <a:pt x="0" y="547541"/>
                  </a:cubicBezTo>
                  <a:cubicBezTo>
                    <a:pt x="-4103" y="445571"/>
                    <a:pt x="13729" y="153146"/>
                    <a:pt x="0" y="0"/>
                  </a:cubicBezTo>
                  <a:close/>
                </a:path>
              </a:pathLst>
            </a:custGeom>
            <a:noFill/>
            <a:ln w="19050">
              <a:prstDash val="dash"/>
              <a:extLst>
                <a:ext uri="{C807C97D-BFC1-408E-A445-0C87EB9F89A2}">
                  <ask:lineSketchStyleProps xmlns:ask="http://schemas.microsoft.com/office/drawing/2018/sketchyshape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9D36D5F-B85D-4561-88D6-8F5C109E6FC5}"/>
                </a:ext>
              </a:extLst>
            </p:cNvPr>
            <p:cNvSpPr/>
            <p:nvPr/>
          </p:nvSpPr>
          <p:spPr>
            <a:xfrm>
              <a:off x="3475822" y="3084476"/>
              <a:ext cx="2150617" cy="1825137"/>
            </a:xfrm>
            <a:custGeom>
              <a:avLst/>
              <a:gdLst>
                <a:gd name="connsiteX0" fmla="*/ 0 w 2150617"/>
                <a:gd name="connsiteY0" fmla="*/ 0 h 1825137"/>
                <a:gd name="connsiteX1" fmla="*/ 473136 w 2150617"/>
                <a:gd name="connsiteY1" fmla="*/ 0 h 1825137"/>
                <a:gd name="connsiteX2" fmla="*/ 967778 w 2150617"/>
                <a:gd name="connsiteY2" fmla="*/ 0 h 1825137"/>
                <a:gd name="connsiteX3" fmla="*/ 1440913 w 2150617"/>
                <a:gd name="connsiteY3" fmla="*/ 0 h 1825137"/>
                <a:gd name="connsiteX4" fmla="*/ 2150617 w 2150617"/>
                <a:gd name="connsiteY4" fmla="*/ 0 h 1825137"/>
                <a:gd name="connsiteX5" fmla="*/ 2150617 w 2150617"/>
                <a:gd name="connsiteY5" fmla="*/ 456284 h 1825137"/>
                <a:gd name="connsiteX6" fmla="*/ 2150617 w 2150617"/>
                <a:gd name="connsiteY6" fmla="*/ 894317 h 1825137"/>
                <a:gd name="connsiteX7" fmla="*/ 2150617 w 2150617"/>
                <a:gd name="connsiteY7" fmla="*/ 1368853 h 1825137"/>
                <a:gd name="connsiteX8" fmla="*/ 2150617 w 2150617"/>
                <a:gd name="connsiteY8" fmla="*/ 1825137 h 1825137"/>
                <a:gd name="connsiteX9" fmla="*/ 1612963 w 2150617"/>
                <a:gd name="connsiteY9" fmla="*/ 1825137 h 1825137"/>
                <a:gd name="connsiteX10" fmla="*/ 1075309 w 2150617"/>
                <a:gd name="connsiteY10" fmla="*/ 1825137 h 1825137"/>
                <a:gd name="connsiteX11" fmla="*/ 580667 w 2150617"/>
                <a:gd name="connsiteY11" fmla="*/ 1825137 h 1825137"/>
                <a:gd name="connsiteX12" fmla="*/ 0 w 2150617"/>
                <a:gd name="connsiteY12" fmla="*/ 1825137 h 1825137"/>
                <a:gd name="connsiteX13" fmla="*/ 0 w 2150617"/>
                <a:gd name="connsiteY13" fmla="*/ 1423607 h 1825137"/>
                <a:gd name="connsiteX14" fmla="*/ 0 w 2150617"/>
                <a:gd name="connsiteY14" fmla="*/ 967323 h 1825137"/>
                <a:gd name="connsiteX15" fmla="*/ 0 w 2150617"/>
                <a:gd name="connsiteY15" fmla="*/ 547541 h 1825137"/>
                <a:gd name="connsiteX16" fmla="*/ 0 w 2150617"/>
                <a:gd name="connsiteY16" fmla="*/ 0 h 182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0617" h="1825137" extrusionOk="0">
                  <a:moveTo>
                    <a:pt x="0" y="0"/>
                  </a:moveTo>
                  <a:cubicBezTo>
                    <a:pt x="216048" y="-48133"/>
                    <a:pt x="268279" y="11591"/>
                    <a:pt x="473136" y="0"/>
                  </a:cubicBezTo>
                  <a:cubicBezTo>
                    <a:pt x="677993" y="-11591"/>
                    <a:pt x="839541" y="25314"/>
                    <a:pt x="967778" y="0"/>
                  </a:cubicBezTo>
                  <a:cubicBezTo>
                    <a:pt x="1096015" y="-25314"/>
                    <a:pt x="1236849" y="55169"/>
                    <a:pt x="1440913" y="0"/>
                  </a:cubicBezTo>
                  <a:cubicBezTo>
                    <a:pt x="1644977" y="-55169"/>
                    <a:pt x="1938390" y="4393"/>
                    <a:pt x="2150617" y="0"/>
                  </a:cubicBezTo>
                  <a:cubicBezTo>
                    <a:pt x="2173149" y="183444"/>
                    <a:pt x="2129993" y="264542"/>
                    <a:pt x="2150617" y="456284"/>
                  </a:cubicBezTo>
                  <a:cubicBezTo>
                    <a:pt x="2171241" y="648026"/>
                    <a:pt x="2119897" y="732180"/>
                    <a:pt x="2150617" y="894317"/>
                  </a:cubicBezTo>
                  <a:cubicBezTo>
                    <a:pt x="2181337" y="1056454"/>
                    <a:pt x="2113239" y="1137383"/>
                    <a:pt x="2150617" y="1368853"/>
                  </a:cubicBezTo>
                  <a:cubicBezTo>
                    <a:pt x="2187995" y="1600323"/>
                    <a:pt x="2106949" y="1623207"/>
                    <a:pt x="2150617" y="1825137"/>
                  </a:cubicBezTo>
                  <a:cubicBezTo>
                    <a:pt x="1898536" y="1877462"/>
                    <a:pt x="1834515" y="1768100"/>
                    <a:pt x="1612963" y="1825137"/>
                  </a:cubicBezTo>
                  <a:cubicBezTo>
                    <a:pt x="1391411" y="1882174"/>
                    <a:pt x="1200644" y="1769329"/>
                    <a:pt x="1075309" y="1825137"/>
                  </a:cubicBezTo>
                  <a:cubicBezTo>
                    <a:pt x="949974" y="1880945"/>
                    <a:pt x="740695" y="1815897"/>
                    <a:pt x="580667" y="1825137"/>
                  </a:cubicBezTo>
                  <a:cubicBezTo>
                    <a:pt x="420639" y="1834377"/>
                    <a:pt x="256879" y="1801681"/>
                    <a:pt x="0" y="1825137"/>
                  </a:cubicBezTo>
                  <a:cubicBezTo>
                    <a:pt x="-31715" y="1658920"/>
                    <a:pt x="17651" y="1599554"/>
                    <a:pt x="0" y="1423607"/>
                  </a:cubicBezTo>
                  <a:cubicBezTo>
                    <a:pt x="-17651" y="1247660"/>
                    <a:pt x="32625" y="1098064"/>
                    <a:pt x="0" y="967323"/>
                  </a:cubicBezTo>
                  <a:cubicBezTo>
                    <a:pt x="-32625" y="836582"/>
                    <a:pt x="4103" y="649511"/>
                    <a:pt x="0" y="547541"/>
                  </a:cubicBezTo>
                  <a:cubicBezTo>
                    <a:pt x="-4103" y="445571"/>
                    <a:pt x="13729" y="153146"/>
                    <a:pt x="0" y="0"/>
                  </a:cubicBezTo>
                  <a:close/>
                </a:path>
              </a:pathLst>
            </a:custGeom>
            <a:noFill/>
            <a:ln w="19050">
              <a:prstDash val="dash"/>
              <a:extLst>
                <a:ext uri="{C807C97D-BFC1-408E-A445-0C87EB9F89A2}">
                  <ask:lineSketchStyleProps xmlns:ask="http://schemas.microsoft.com/office/drawing/2018/sketchyshape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BA24DF72-CE51-46A0-B07E-0F5D608FEE6E}"/>
                </a:ext>
              </a:extLst>
            </p:cNvPr>
            <p:cNvGrpSpPr/>
            <p:nvPr/>
          </p:nvGrpSpPr>
          <p:grpSpPr>
            <a:xfrm>
              <a:off x="5665561" y="4106136"/>
              <a:ext cx="1155015" cy="454849"/>
              <a:chOff x="5044597" y="3278242"/>
              <a:chExt cx="2185670" cy="477457"/>
            </a:xfrm>
          </p:grpSpPr>
          <p:grpSp>
            <p:nvGrpSpPr>
              <p:cNvPr id="44" name="Group 43">
                <a:extLst>
                  <a:ext uri="{FF2B5EF4-FFF2-40B4-BE49-F238E27FC236}">
                    <a16:creationId xmlns:a16="http://schemas.microsoft.com/office/drawing/2014/main" id="{68D0DA09-2256-4C08-80AD-EE191811B7F1}"/>
                  </a:ext>
                </a:extLst>
              </p:cNvPr>
              <p:cNvGrpSpPr/>
              <p:nvPr/>
            </p:nvGrpSpPr>
            <p:grpSpPr>
              <a:xfrm rot="5400000">
                <a:off x="5899875" y="2553023"/>
                <a:ext cx="347398" cy="2057953"/>
                <a:chOff x="6181724" y="3429000"/>
                <a:chExt cx="287543" cy="1820416"/>
              </a:xfrm>
            </p:grpSpPr>
            <p:sp>
              <p:nvSpPr>
                <p:cNvPr id="48" name="Rectangle 47">
                  <a:extLst>
                    <a:ext uri="{FF2B5EF4-FFF2-40B4-BE49-F238E27FC236}">
                      <a16:creationId xmlns:a16="http://schemas.microsoft.com/office/drawing/2014/main" id="{2306B1AE-954F-4217-8068-514FC839DEFC}"/>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endParaRPr lang="en-US" sz="1000" b="1" dirty="0"/>
                </a:p>
              </p:txBody>
            </p:sp>
            <p:sp>
              <p:nvSpPr>
                <p:cNvPr id="49" name="Rectangle 48">
                  <a:extLst>
                    <a:ext uri="{FF2B5EF4-FFF2-40B4-BE49-F238E27FC236}">
                      <a16:creationId xmlns:a16="http://schemas.microsoft.com/office/drawing/2014/main" id="{007EEF83-03CC-4BC4-8028-1A6DBE7E0421}"/>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F51EC3BB-26B0-4435-86B6-975C0AB07F27}"/>
                  </a:ext>
                </a:extLst>
              </p:cNvPr>
              <p:cNvGrpSpPr/>
              <p:nvPr/>
            </p:nvGrpSpPr>
            <p:grpSpPr>
              <a:xfrm>
                <a:off x="6955269" y="3278242"/>
                <a:ext cx="274998" cy="260137"/>
                <a:chOff x="7078425" y="3164512"/>
                <a:chExt cx="274998" cy="260137"/>
              </a:xfrm>
            </p:grpSpPr>
            <p:sp>
              <p:nvSpPr>
                <p:cNvPr id="46" name="Isosceles Triangle 45">
                  <a:extLst>
                    <a:ext uri="{FF2B5EF4-FFF2-40B4-BE49-F238E27FC236}">
                      <a16:creationId xmlns:a16="http://schemas.microsoft.com/office/drawing/2014/main" id="{6069BAE9-0079-4490-8659-673AE01FEB51}"/>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Isosceles Triangle 46">
                  <a:extLst>
                    <a:ext uri="{FF2B5EF4-FFF2-40B4-BE49-F238E27FC236}">
                      <a16:creationId xmlns:a16="http://schemas.microsoft.com/office/drawing/2014/main" id="{1CB84D83-B4BE-4E04-8951-EE17B7AFF84A}"/>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419163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grpSp>
        <p:nvGrpSpPr>
          <p:cNvPr id="13" name="Group 12">
            <a:extLst>
              <a:ext uri="{FF2B5EF4-FFF2-40B4-BE49-F238E27FC236}">
                <a16:creationId xmlns:a16="http://schemas.microsoft.com/office/drawing/2014/main" id="{3AA2C9E3-0CA5-40B3-B78B-6A2D6804C5D9}"/>
              </a:ext>
            </a:extLst>
          </p:cNvPr>
          <p:cNvGrpSpPr/>
          <p:nvPr/>
        </p:nvGrpSpPr>
        <p:grpSpPr>
          <a:xfrm>
            <a:off x="1383188" y="3235357"/>
            <a:ext cx="4207976" cy="2441975"/>
            <a:chOff x="7877824" y="2394623"/>
            <a:chExt cx="4505695" cy="2614748"/>
          </a:xfrm>
        </p:grpSpPr>
        <p:sp>
          <p:nvSpPr>
            <p:cNvPr id="14" name="Rectangle 13">
              <a:extLst>
                <a:ext uri="{FF2B5EF4-FFF2-40B4-BE49-F238E27FC236}">
                  <a16:creationId xmlns:a16="http://schemas.microsoft.com/office/drawing/2014/main"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16" name="Rectangle 15">
              <a:extLst>
                <a:ext uri="{FF2B5EF4-FFF2-40B4-BE49-F238E27FC236}">
                  <a16:creationId xmlns:a16="http://schemas.microsoft.com/office/drawing/2014/main"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21" name="Rectangle 20">
              <a:extLst>
                <a:ext uri="{FF2B5EF4-FFF2-40B4-BE49-F238E27FC236}">
                  <a16:creationId xmlns:a16="http://schemas.microsoft.com/office/drawing/2014/main" id="{E8F43014-0C16-49FC-AB43-E06415D83822}"/>
                </a:ext>
              </a:extLst>
            </p:cNvPr>
            <p:cNvSpPr/>
            <p:nvPr/>
          </p:nvSpPr>
          <p:spPr>
            <a:xfrm>
              <a:off x="10186904"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22" name="Rectangle 21">
              <a:extLst>
                <a:ext uri="{FF2B5EF4-FFF2-40B4-BE49-F238E27FC236}">
                  <a16:creationId xmlns:a16="http://schemas.microsoft.com/office/drawing/2014/main" id="{36051214-7476-48CD-B2C9-36D2EAA5A923}"/>
                </a:ext>
              </a:extLst>
            </p:cNvPr>
            <p:cNvSpPr/>
            <p:nvPr/>
          </p:nvSpPr>
          <p:spPr>
            <a:xfrm>
              <a:off x="10186904"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23" name="Rectangle 22">
              <a:extLst>
                <a:ext uri="{FF2B5EF4-FFF2-40B4-BE49-F238E27FC236}">
                  <a16:creationId xmlns:a16="http://schemas.microsoft.com/office/drawing/2014/main" id="{79FDF016-8395-4EE4-A4B4-B34D733A86C4}"/>
                </a:ext>
              </a:extLst>
            </p:cNvPr>
            <p:cNvSpPr/>
            <p:nvPr/>
          </p:nvSpPr>
          <p:spPr>
            <a:xfrm>
              <a:off x="10187851"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24" name="Rectangle 23">
              <a:extLst>
                <a:ext uri="{FF2B5EF4-FFF2-40B4-BE49-F238E27FC236}">
                  <a16:creationId xmlns:a16="http://schemas.microsoft.com/office/drawing/2014/main" id="{90DF7AB1-63B0-4178-8F18-2C8A9498D8E8}"/>
                </a:ext>
              </a:extLst>
            </p:cNvPr>
            <p:cNvSpPr/>
            <p:nvPr/>
          </p:nvSpPr>
          <p:spPr>
            <a:xfrm>
              <a:off x="10901774"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grpSp>
        <p:nvGrpSpPr>
          <p:cNvPr id="26" name="Group 25">
            <a:extLst>
              <a:ext uri="{FF2B5EF4-FFF2-40B4-BE49-F238E27FC236}">
                <a16:creationId xmlns:a16="http://schemas.microsoft.com/office/drawing/2014/main" id="{18E43BDF-2330-46CB-8DAA-E5E506D6CCFF}"/>
              </a:ext>
            </a:extLst>
          </p:cNvPr>
          <p:cNvGrpSpPr/>
          <p:nvPr/>
        </p:nvGrpSpPr>
        <p:grpSpPr>
          <a:xfrm>
            <a:off x="6900916" y="3272178"/>
            <a:ext cx="4207975" cy="2441975"/>
            <a:chOff x="7877824" y="2394623"/>
            <a:chExt cx="4505694" cy="2614748"/>
          </a:xfrm>
        </p:grpSpPr>
        <p:sp>
          <p:nvSpPr>
            <p:cNvPr id="32" name="Rectangle 31">
              <a:extLst>
                <a:ext uri="{FF2B5EF4-FFF2-40B4-BE49-F238E27FC236}">
                  <a16:creationId xmlns:a16="http://schemas.microsoft.com/office/drawing/2014/main" id="{1C714716-ADAB-4073-87A0-FEB14868116A}"/>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33" name="Rectangle 32">
              <a:extLst>
                <a:ext uri="{FF2B5EF4-FFF2-40B4-BE49-F238E27FC236}">
                  <a16:creationId xmlns:a16="http://schemas.microsoft.com/office/drawing/2014/main" id="{33849DF4-D4DE-4789-8FDA-E117FEA59C71}"/>
                </a:ext>
              </a:extLst>
            </p:cNvPr>
            <p:cNvSpPr/>
            <p:nvPr/>
          </p:nvSpPr>
          <p:spPr>
            <a:xfrm>
              <a:off x="7877825" y="4917582"/>
              <a:ext cx="4505693" cy="91789"/>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John</a:t>
              </a:r>
            </a:p>
          </p:txBody>
        </p:sp>
        <p:sp>
          <p:nvSpPr>
            <p:cNvPr id="34" name="Rectangle 33">
              <a:extLst>
                <a:ext uri="{FF2B5EF4-FFF2-40B4-BE49-F238E27FC236}">
                  <a16:creationId xmlns:a16="http://schemas.microsoft.com/office/drawing/2014/main" id="{60D6DBCD-A5C8-472B-9222-99A4D9FD485F}"/>
                </a:ext>
              </a:extLst>
            </p:cNvPr>
            <p:cNvSpPr/>
            <p:nvPr/>
          </p:nvSpPr>
          <p:spPr>
            <a:xfrm>
              <a:off x="7897961"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35" name="Rectangle 34">
              <a:extLst>
                <a:ext uri="{FF2B5EF4-FFF2-40B4-BE49-F238E27FC236}">
                  <a16:creationId xmlns:a16="http://schemas.microsoft.com/office/drawing/2014/main" id="{1B0C30D1-EEFF-4FEA-AA37-BBA74E8BCD65}"/>
                </a:ext>
              </a:extLst>
            </p:cNvPr>
            <p:cNvSpPr/>
            <p:nvPr/>
          </p:nvSpPr>
          <p:spPr>
            <a:xfrm>
              <a:off x="7897961"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36" name="Rectangle 35">
              <a:extLst>
                <a:ext uri="{FF2B5EF4-FFF2-40B4-BE49-F238E27FC236}">
                  <a16:creationId xmlns:a16="http://schemas.microsoft.com/office/drawing/2014/main" id="{4DC83DED-3784-4CE2-9A0A-E07FD4ECB38D}"/>
                </a:ext>
              </a:extLst>
            </p:cNvPr>
            <p:cNvSpPr/>
            <p:nvPr/>
          </p:nvSpPr>
          <p:spPr>
            <a:xfrm>
              <a:off x="7898907"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37" name="Rectangle 36">
              <a:extLst>
                <a:ext uri="{FF2B5EF4-FFF2-40B4-BE49-F238E27FC236}">
                  <a16:creationId xmlns:a16="http://schemas.microsoft.com/office/drawing/2014/main" id="{1B64D742-4586-4C52-835D-4033A1D7040F}"/>
                </a:ext>
              </a:extLst>
            </p:cNvPr>
            <p:cNvSpPr/>
            <p:nvPr/>
          </p:nvSpPr>
          <p:spPr>
            <a:xfrm>
              <a:off x="8612830"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grpSp>
        <p:nvGrpSpPr>
          <p:cNvPr id="43" name="Group 42">
            <a:extLst>
              <a:ext uri="{FF2B5EF4-FFF2-40B4-BE49-F238E27FC236}">
                <a16:creationId xmlns:a16="http://schemas.microsoft.com/office/drawing/2014/main" id="{BA24DF72-CE51-46A0-B07E-0F5D608FEE6E}"/>
              </a:ext>
            </a:extLst>
          </p:cNvPr>
          <p:cNvGrpSpPr/>
          <p:nvPr/>
        </p:nvGrpSpPr>
        <p:grpSpPr>
          <a:xfrm rot="10800000">
            <a:off x="8465479" y="2646674"/>
            <a:ext cx="1155015" cy="454849"/>
            <a:chOff x="5044597" y="3278242"/>
            <a:chExt cx="2185670" cy="477457"/>
          </a:xfrm>
        </p:grpSpPr>
        <p:grpSp>
          <p:nvGrpSpPr>
            <p:cNvPr id="44" name="Group 43">
              <a:extLst>
                <a:ext uri="{FF2B5EF4-FFF2-40B4-BE49-F238E27FC236}">
                  <a16:creationId xmlns:a16="http://schemas.microsoft.com/office/drawing/2014/main" id="{68D0DA09-2256-4C08-80AD-EE191811B7F1}"/>
                </a:ext>
              </a:extLst>
            </p:cNvPr>
            <p:cNvGrpSpPr/>
            <p:nvPr/>
          </p:nvGrpSpPr>
          <p:grpSpPr>
            <a:xfrm rot="5400000">
              <a:off x="5899875" y="2553023"/>
              <a:ext cx="347398" cy="2057953"/>
              <a:chOff x="6181724" y="3429000"/>
              <a:chExt cx="287543" cy="1820416"/>
            </a:xfrm>
          </p:grpSpPr>
          <p:sp>
            <p:nvSpPr>
              <p:cNvPr id="48" name="Rectangle 47">
                <a:extLst>
                  <a:ext uri="{FF2B5EF4-FFF2-40B4-BE49-F238E27FC236}">
                    <a16:creationId xmlns:a16="http://schemas.microsoft.com/office/drawing/2014/main" id="{2306B1AE-954F-4217-8068-514FC839DEFC}"/>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endParaRPr lang="en-US" sz="1000" b="1" dirty="0"/>
              </a:p>
            </p:txBody>
          </p:sp>
          <p:sp>
            <p:nvSpPr>
              <p:cNvPr id="49" name="Rectangle 48">
                <a:extLst>
                  <a:ext uri="{FF2B5EF4-FFF2-40B4-BE49-F238E27FC236}">
                    <a16:creationId xmlns:a16="http://schemas.microsoft.com/office/drawing/2014/main" id="{007EEF83-03CC-4BC4-8028-1A6DBE7E0421}"/>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F51EC3BB-26B0-4435-86B6-975C0AB07F27}"/>
                </a:ext>
              </a:extLst>
            </p:cNvPr>
            <p:cNvGrpSpPr/>
            <p:nvPr/>
          </p:nvGrpSpPr>
          <p:grpSpPr>
            <a:xfrm>
              <a:off x="6955269" y="3278242"/>
              <a:ext cx="274998" cy="260137"/>
              <a:chOff x="7078425" y="3164512"/>
              <a:chExt cx="274998" cy="260137"/>
            </a:xfrm>
          </p:grpSpPr>
          <p:sp>
            <p:nvSpPr>
              <p:cNvPr id="46" name="Isosceles Triangle 45">
                <a:extLst>
                  <a:ext uri="{FF2B5EF4-FFF2-40B4-BE49-F238E27FC236}">
                    <a16:creationId xmlns:a16="http://schemas.microsoft.com/office/drawing/2014/main" id="{6069BAE9-0079-4490-8659-673AE01FEB51}"/>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Isosceles Triangle 46">
                <a:extLst>
                  <a:ext uri="{FF2B5EF4-FFF2-40B4-BE49-F238E27FC236}">
                    <a16:creationId xmlns:a16="http://schemas.microsoft.com/office/drawing/2014/main" id="{1CB84D83-B4BE-4E04-8951-EE17B7AFF84A}"/>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9" name="Rectangle 58">
            <a:extLst>
              <a:ext uri="{FF2B5EF4-FFF2-40B4-BE49-F238E27FC236}">
                <a16:creationId xmlns:a16="http://schemas.microsoft.com/office/drawing/2014/main" id="{C4B6A8A1-0694-4C4C-870F-C85DE0F2CF6D}"/>
              </a:ext>
            </a:extLst>
          </p:cNvPr>
          <p:cNvSpPr/>
          <p:nvPr/>
        </p:nvSpPr>
        <p:spPr>
          <a:xfrm>
            <a:off x="9049791" y="4296308"/>
            <a:ext cx="2051471" cy="633737"/>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env_am207</a:t>
            </a:r>
          </a:p>
        </p:txBody>
      </p:sp>
      <p:sp>
        <p:nvSpPr>
          <p:cNvPr id="60" name="Rectangle 59">
            <a:extLst>
              <a:ext uri="{FF2B5EF4-FFF2-40B4-BE49-F238E27FC236}">
                <a16:creationId xmlns:a16="http://schemas.microsoft.com/office/drawing/2014/main" id="{4059CE3C-A1DA-47EF-9049-87FDDD90FE5A}"/>
              </a:ext>
            </a:extLst>
          </p:cNvPr>
          <p:cNvSpPr/>
          <p:nvPr/>
        </p:nvSpPr>
        <p:spPr>
          <a:xfrm>
            <a:off x="9049791" y="3788655"/>
            <a:ext cx="2051471"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62" name="Rectangle 61">
            <a:extLst>
              <a:ext uri="{FF2B5EF4-FFF2-40B4-BE49-F238E27FC236}">
                <a16:creationId xmlns:a16="http://schemas.microsoft.com/office/drawing/2014/main" id="{7A0E289B-F1EF-4CB4-A28A-52A7F0D4FBC0}"/>
              </a:ext>
            </a:extLst>
          </p:cNvPr>
          <p:cNvSpPr/>
          <p:nvPr/>
        </p:nvSpPr>
        <p:spPr>
          <a:xfrm>
            <a:off x="9717425" y="3292610"/>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63" name="Rectangle 62">
            <a:extLst>
              <a:ext uri="{FF2B5EF4-FFF2-40B4-BE49-F238E27FC236}">
                <a16:creationId xmlns:a16="http://schemas.microsoft.com/office/drawing/2014/main" id="{43A6FD8A-64A8-4551-B58E-C9721CBDEF92}"/>
              </a:ext>
            </a:extLst>
          </p:cNvPr>
          <p:cNvSpPr/>
          <p:nvPr/>
        </p:nvSpPr>
        <p:spPr>
          <a:xfrm>
            <a:off x="10413653" y="3292610"/>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61" name="Rectangle 60">
            <a:extLst>
              <a:ext uri="{FF2B5EF4-FFF2-40B4-BE49-F238E27FC236}">
                <a16:creationId xmlns:a16="http://schemas.microsoft.com/office/drawing/2014/main" id="{2FD9C09C-1515-4D38-938A-DC4CFF364F5D}"/>
              </a:ext>
            </a:extLst>
          </p:cNvPr>
          <p:cNvSpPr/>
          <p:nvPr/>
        </p:nvSpPr>
        <p:spPr>
          <a:xfrm>
            <a:off x="9050675" y="3292610"/>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grpSp>
        <p:nvGrpSpPr>
          <p:cNvPr id="7" name="Group 6"/>
          <p:cNvGrpSpPr/>
          <p:nvPr/>
        </p:nvGrpSpPr>
        <p:grpSpPr>
          <a:xfrm>
            <a:off x="8243832" y="3216470"/>
            <a:ext cx="717087" cy="521723"/>
            <a:chOff x="8243832" y="3216470"/>
            <a:chExt cx="717087" cy="521723"/>
          </a:xfrm>
        </p:grpSpPr>
        <p:sp>
          <p:nvSpPr>
            <p:cNvPr id="64" name="Rectangle 63">
              <a:extLst>
                <a:ext uri="{FF2B5EF4-FFF2-40B4-BE49-F238E27FC236}">
                  <a16:creationId xmlns:a16="http://schemas.microsoft.com/office/drawing/2014/main" id="{CB99FA32-2B52-4AF3-82E5-ED2058ECE154}"/>
                </a:ext>
              </a:extLst>
            </p:cNvPr>
            <p:cNvSpPr/>
            <p:nvPr/>
          </p:nvSpPr>
          <p:spPr>
            <a:xfrm>
              <a:off x="8254106" y="3272177"/>
              <a:ext cx="687609" cy="45792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42" name="Rectangle 41">
              <a:extLst>
                <a:ext uri="{FF2B5EF4-FFF2-40B4-BE49-F238E27FC236}">
                  <a16:creationId xmlns:a16="http://schemas.microsoft.com/office/drawing/2014/main" id="{B9D36D5F-B85D-4561-88D6-8F5C109E6FC5}"/>
                </a:ext>
              </a:extLst>
            </p:cNvPr>
            <p:cNvSpPr/>
            <p:nvPr/>
          </p:nvSpPr>
          <p:spPr>
            <a:xfrm>
              <a:off x="8243832" y="3216470"/>
              <a:ext cx="717087" cy="521723"/>
            </a:xfrm>
            <a:custGeom>
              <a:avLst/>
              <a:gdLst>
                <a:gd name="connsiteX0" fmla="*/ 0 w 717087"/>
                <a:gd name="connsiteY0" fmla="*/ 0 h 521723"/>
                <a:gd name="connsiteX1" fmla="*/ 337031 w 717087"/>
                <a:gd name="connsiteY1" fmla="*/ 0 h 521723"/>
                <a:gd name="connsiteX2" fmla="*/ 717087 w 717087"/>
                <a:gd name="connsiteY2" fmla="*/ 0 h 521723"/>
                <a:gd name="connsiteX3" fmla="*/ 717087 w 717087"/>
                <a:gd name="connsiteY3" fmla="*/ 521723 h 521723"/>
                <a:gd name="connsiteX4" fmla="*/ 351373 w 717087"/>
                <a:gd name="connsiteY4" fmla="*/ 521723 h 521723"/>
                <a:gd name="connsiteX5" fmla="*/ 0 w 717087"/>
                <a:gd name="connsiteY5" fmla="*/ 521723 h 521723"/>
                <a:gd name="connsiteX6" fmla="*/ 0 w 717087"/>
                <a:gd name="connsiteY6" fmla="*/ 0 h 52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087" h="521723" extrusionOk="0">
                  <a:moveTo>
                    <a:pt x="0" y="0"/>
                  </a:moveTo>
                  <a:cubicBezTo>
                    <a:pt x="123380" y="-27194"/>
                    <a:pt x="194511" y="15064"/>
                    <a:pt x="337031" y="0"/>
                  </a:cubicBezTo>
                  <a:cubicBezTo>
                    <a:pt x="479551" y="-15064"/>
                    <a:pt x="634604" y="10671"/>
                    <a:pt x="717087" y="0"/>
                  </a:cubicBezTo>
                  <a:cubicBezTo>
                    <a:pt x="720422" y="213647"/>
                    <a:pt x="710089" y="396799"/>
                    <a:pt x="717087" y="521723"/>
                  </a:cubicBezTo>
                  <a:cubicBezTo>
                    <a:pt x="614354" y="534422"/>
                    <a:pt x="515931" y="488231"/>
                    <a:pt x="351373" y="521723"/>
                  </a:cubicBezTo>
                  <a:cubicBezTo>
                    <a:pt x="186815" y="555215"/>
                    <a:pt x="104533" y="514997"/>
                    <a:pt x="0" y="521723"/>
                  </a:cubicBezTo>
                  <a:cubicBezTo>
                    <a:pt x="-40520" y="316414"/>
                    <a:pt x="24728" y="114881"/>
                    <a:pt x="0" y="0"/>
                  </a:cubicBezTo>
                  <a:close/>
                </a:path>
              </a:pathLst>
            </a:custGeom>
            <a:noFill/>
            <a:ln w="19050">
              <a:prstDash val="dash"/>
              <a:extLst>
                <a:ext uri="{C807C97D-BFC1-408E-A445-0C87EB9F89A2}">
                  <ask:lineSketchStyleProps xmlns:ask="http://schemas.microsoft.com/office/drawing/2018/sketchyshape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5698AD14-5FDB-4806-9A67-97CE6F5D22C8}"/>
              </a:ext>
            </a:extLst>
          </p:cNvPr>
          <p:cNvGrpSpPr/>
          <p:nvPr/>
        </p:nvGrpSpPr>
        <p:grpSpPr>
          <a:xfrm rot="10800000">
            <a:off x="5725408" y="4296308"/>
            <a:ext cx="1155015" cy="454849"/>
            <a:chOff x="5044597" y="3278242"/>
            <a:chExt cx="2185670" cy="477457"/>
          </a:xfrm>
        </p:grpSpPr>
        <p:grpSp>
          <p:nvGrpSpPr>
            <p:cNvPr id="66" name="Group 65">
              <a:extLst>
                <a:ext uri="{FF2B5EF4-FFF2-40B4-BE49-F238E27FC236}">
                  <a16:creationId xmlns:a16="http://schemas.microsoft.com/office/drawing/2014/main" id="{99D5B0E1-E6EF-4BC5-A191-DF3864B764E8}"/>
                </a:ext>
              </a:extLst>
            </p:cNvPr>
            <p:cNvGrpSpPr/>
            <p:nvPr/>
          </p:nvGrpSpPr>
          <p:grpSpPr>
            <a:xfrm rot="5400000">
              <a:off x="5899875" y="2553023"/>
              <a:ext cx="347398" cy="2057953"/>
              <a:chOff x="6181724" y="3429000"/>
              <a:chExt cx="287543" cy="1820416"/>
            </a:xfrm>
          </p:grpSpPr>
          <p:sp>
            <p:nvSpPr>
              <p:cNvPr id="70" name="Rectangle 69">
                <a:extLst>
                  <a:ext uri="{FF2B5EF4-FFF2-40B4-BE49-F238E27FC236}">
                    <a16:creationId xmlns:a16="http://schemas.microsoft.com/office/drawing/2014/main" id="{D6E8B754-2CD0-40E4-9B4B-CA2A60A4FA5F}"/>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endParaRPr lang="en-US" sz="1000" b="1" dirty="0"/>
              </a:p>
            </p:txBody>
          </p:sp>
          <p:sp>
            <p:nvSpPr>
              <p:cNvPr id="71" name="Rectangle 70">
                <a:extLst>
                  <a:ext uri="{FF2B5EF4-FFF2-40B4-BE49-F238E27FC236}">
                    <a16:creationId xmlns:a16="http://schemas.microsoft.com/office/drawing/2014/main" id="{D2D76A16-1CC2-447E-9791-CB9E30744DA1}"/>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7D201322-3D89-491A-ADDD-746E8974F201}"/>
                </a:ext>
              </a:extLst>
            </p:cNvPr>
            <p:cNvGrpSpPr/>
            <p:nvPr/>
          </p:nvGrpSpPr>
          <p:grpSpPr>
            <a:xfrm>
              <a:off x="6955269" y="3278242"/>
              <a:ext cx="274998" cy="260137"/>
              <a:chOff x="7078425" y="3164512"/>
              <a:chExt cx="274998" cy="260137"/>
            </a:xfrm>
          </p:grpSpPr>
          <p:sp>
            <p:nvSpPr>
              <p:cNvPr id="68" name="Isosceles Triangle 67">
                <a:extLst>
                  <a:ext uri="{FF2B5EF4-FFF2-40B4-BE49-F238E27FC236}">
                    <a16:creationId xmlns:a16="http://schemas.microsoft.com/office/drawing/2014/main" id="{8615F96F-A25B-4729-A3A9-E41F5314208A}"/>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BD754819-4C9F-43BF-BA5E-54449485E804}"/>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2" name="Rectangle 71">
            <a:extLst>
              <a:ext uri="{FF2B5EF4-FFF2-40B4-BE49-F238E27FC236}">
                <a16:creationId xmlns:a16="http://schemas.microsoft.com/office/drawing/2014/main" id="{BF09FFB7-0DF8-4123-9DE4-798B481D03AB}"/>
              </a:ext>
            </a:extLst>
          </p:cNvPr>
          <p:cNvSpPr/>
          <p:nvPr/>
        </p:nvSpPr>
        <p:spPr>
          <a:xfrm>
            <a:off x="4899287" y="3191934"/>
            <a:ext cx="717087" cy="538167"/>
          </a:xfrm>
          <a:custGeom>
            <a:avLst/>
            <a:gdLst>
              <a:gd name="connsiteX0" fmla="*/ 0 w 717087"/>
              <a:gd name="connsiteY0" fmla="*/ 0 h 538167"/>
              <a:gd name="connsiteX1" fmla="*/ 337031 w 717087"/>
              <a:gd name="connsiteY1" fmla="*/ 0 h 538167"/>
              <a:gd name="connsiteX2" fmla="*/ 717087 w 717087"/>
              <a:gd name="connsiteY2" fmla="*/ 0 h 538167"/>
              <a:gd name="connsiteX3" fmla="*/ 717087 w 717087"/>
              <a:gd name="connsiteY3" fmla="*/ 538167 h 538167"/>
              <a:gd name="connsiteX4" fmla="*/ 351373 w 717087"/>
              <a:gd name="connsiteY4" fmla="*/ 538167 h 538167"/>
              <a:gd name="connsiteX5" fmla="*/ 0 w 717087"/>
              <a:gd name="connsiteY5" fmla="*/ 538167 h 538167"/>
              <a:gd name="connsiteX6" fmla="*/ 0 w 717087"/>
              <a:gd name="connsiteY6" fmla="*/ 0 h 5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087" h="538167" extrusionOk="0">
                <a:moveTo>
                  <a:pt x="0" y="0"/>
                </a:moveTo>
                <a:cubicBezTo>
                  <a:pt x="123380" y="-27194"/>
                  <a:pt x="194511" y="15064"/>
                  <a:pt x="337031" y="0"/>
                </a:cubicBezTo>
                <a:cubicBezTo>
                  <a:pt x="479551" y="-15064"/>
                  <a:pt x="634604" y="10671"/>
                  <a:pt x="717087" y="0"/>
                </a:cubicBezTo>
                <a:cubicBezTo>
                  <a:pt x="775893" y="226914"/>
                  <a:pt x="702922" y="276990"/>
                  <a:pt x="717087" y="538167"/>
                </a:cubicBezTo>
                <a:cubicBezTo>
                  <a:pt x="614354" y="550866"/>
                  <a:pt x="515931" y="504675"/>
                  <a:pt x="351373" y="538167"/>
                </a:cubicBezTo>
                <a:cubicBezTo>
                  <a:pt x="186815" y="571659"/>
                  <a:pt x="104533" y="531441"/>
                  <a:pt x="0" y="538167"/>
                </a:cubicBezTo>
                <a:cubicBezTo>
                  <a:pt x="-40722" y="348049"/>
                  <a:pt x="14859" y="208828"/>
                  <a:pt x="0" y="0"/>
                </a:cubicBezTo>
                <a:close/>
              </a:path>
            </a:pathLst>
          </a:custGeom>
          <a:noFill/>
          <a:ln w="19050">
            <a:prstDash val="dash"/>
            <a:extLst>
              <a:ext uri="{C807C97D-BFC1-408E-A445-0C87EB9F89A2}">
                <ask:lineSketchStyleProps xmlns:ask="http://schemas.microsoft.com/office/drawing/2018/sketchyshape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77FA065E-6E6D-4F63-9997-EC420E26F2D7}"/>
              </a:ext>
            </a:extLst>
          </p:cNvPr>
          <p:cNvSpPr/>
          <p:nvPr/>
        </p:nvSpPr>
        <p:spPr>
          <a:xfrm>
            <a:off x="4914414" y="3241663"/>
            <a:ext cx="687609" cy="45792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85" name="Rectangle 84">
            <a:extLst>
              <a:ext uri="{FF2B5EF4-FFF2-40B4-BE49-F238E27FC236}">
                <a16:creationId xmlns:a16="http://schemas.microsoft.com/office/drawing/2014/main" id="{1636AC18-A69A-499B-BF3A-B3EC3EF71495}"/>
              </a:ext>
            </a:extLst>
          </p:cNvPr>
          <p:cNvSpPr/>
          <p:nvPr/>
        </p:nvSpPr>
        <p:spPr>
          <a:xfrm>
            <a:off x="971550" y="1268790"/>
            <a:ext cx="10229850" cy="1938992"/>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John experiments with a new method he learned in another class and adds a new library to the working environment. After seeing a tremendous improvements he sends Maggie back his code and a new .</a:t>
            </a:r>
            <a:r>
              <a:rPr lang="en-US" sz="2400" dirty="0" err="1">
                <a:latin typeface="Karla" pitchFamily="2" charset="0"/>
              </a:rPr>
              <a:t>yml</a:t>
            </a:r>
            <a:r>
              <a:rPr lang="en-US" sz="2400" dirty="0">
                <a:latin typeface="Karla" pitchFamily="2" charset="0"/>
              </a:rPr>
              <a:t> file. She can now update her environment and replicate the experiment. </a:t>
            </a:r>
          </a:p>
        </p:txBody>
      </p:sp>
      <p:sp>
        <p:nvSpPr>
          <p:cNvPr id="50" name="Rectangle 49">
            <a:extLst>
              <a:ext uri="{FF2B5EF4-FFF2-40B4-BE49-F238E27FC236}">
                <a16:creationId xmlns:a16="http://schemas.microsoft.com/office/drawing/2014/main" id="{673B1D09-5D6C-494C-BC05-6BC79D1B76B2}"/>
              </a:ext>
            </a:extLst>
          </p:cNvPr>
          <p:cNvSpPr/>
          <p:nvPr/>
        </p:nvSpPr>
        <p:spPr>
          <a:xfrm>
            <a:off x="10413653" y="3253266"/>
            <a:ext cx="715845" cy="521723"/>
          </a:xfrm>
          <a:custGeom>
            <a:avLst/>
            <a:gdLst>
              <a:gd name="connsiteX0" fmla="*/ 0 w 715845"/>
              <a:gd name="connsiteY0" fmla="*/ 0 h 521723"/>
              <a:gd name="connsiteX1" fmla="*/ 336447 w 715845"/>
              <a:gd name="connsiteY1" fmla="*/ 0 h 521723"/>
              <a:gd name="connsiteX2" fmla="*/ 715845 w 715845"/>
              <a:gd name="connsiteY2" fmla="*/ 0 h 521723"/>
              <a:gd name="connsiteX3" fmla="*/ 715845 w 715845"/>
              <a:gd name="connsiteY3" fmla="*/ 521723 h 521723"/>
              <a:gd name="connsiteX4" fmla="*/ 350764 w 715845"/>
              <a:gd name="connsiteY4" fmla="*/ 521723 h 521723"/>
              <a:gd name="connsiteX5" fmla="*/ 0 w 715845"/>
              <a:gd name="connsiteY5" fmla="*/ 521723 h 521723"/>
              <a:gd name="connsiteX6" fmla="*/ 0 w 715845"/>
              <a:gd name="connsiteY6" fmla="*/ 0 h 52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845" h="521723" extrusionOk="0">
                <a:moveTo>
                  <a:pt x="0" y="0"/>
                </a:moveTo>
                <a:cubicBezTo>
                  <a:pt x="160247" y="-34037"/>
                  <a:pt x="219444" y="38877"/>
                  <a:pt x="336447" y="0"/>
                </a:cubicBezTo>
                <a:cubicBezTo>
                  <a:pt x="453450" y="-38877"/>
                  <a:pt x="621225" y="2741"/>
                  <a:pt x="715845" y="0"/>
                </a:cubicBezTo>
                <a:cubicBezTo>
                  <a:pt x="719180" y="213647"/>
                  <a:pt x="708847" y="396799"/>
                  <a:pt x="715845" y="521723"/>
                </a:cubicBezTo>
                <a:cubicBezTo>
                  <a:pt x="555751" y="546495"/>
                  <a:pt x="449891" y="492459"/>
                  <a:pt x="350764" y="521723"/>
                </a:cubicBezTo>
                <a:cubicBezTo>
                  <a:pt x="251637" y="550987"/>
                  <a:pt x="136982" y="486008"/>
                  <a:pt x="0" y="521723"/>
                </a:cubicBezTo>
                <a:cubicBezTo>
                  <a:pt x="-40520" y="316414"/>
                  <a:pt x="24728" y="114881"/>
                  <a:pt x="0" y="0"/>
                </a:cubicBezTo>
                <a:close/>
              </a:path>
            </a:pathLst>
          </a:custGeom>
          <a:noFill/>
          <a:ln w="19050">
            <a:prstDash val="dash"/>
            <a:extLst>
              <a:ext uri="{C807C97D-BFC1-408E-A445-0C87EB9F89A2}">
                <ask:lineSketchStyleProps xmlns:ask="http://schemas.microsoft.com/office/drawing/2018/sketchyshape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93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sp>
        <p:nvSpPr>
          <p:cNvPr id="85" name="Rectangle 84">
            <a:extLst>
              <a:ext uri="{FF2B5EF4-FFF2-40B4-BE49-F238E27FC236}">
                <a16:creationId xmlns:a16="http://schemas.microsoft.com/office/drawing/2014/main" id="{1636AC18-A69A-499B-BF3A-B3EC3EF71495}"/>
              </a:ext>
            </a:extLst>
          </p:cNvPr>
          <p:cNvSpPr/>
          <p:nvPr/>
        </p:nvSpPr>
        <p:spPr>
          <a:xfrm>
            <a:off x="971550" y="1268790"/>
            <a:ext cx="10229850" cy="1200329"/>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What could go wrong? Unfortunately, Maggie and John reproduce different results and they think the issue relates to their operating systems. Indeed while Maggie has a MacOS, John uses a </a:t>
            </a:r>
            <a:r>
              <a:rPr lang="en-US" sz="2400" dirty="0">
                <a:solidFill>
                  <a:srgbClr val="C00000"/>
                </a:solidFill>
                <a:latin typeface="Karla" pitchFamily="2" charset="0"/>
              </a:rPr>
              <a:t>Win10</a:t>
            </a:r>
            <a:r>
              <a:rPr lang="en-US" sz="2400" dirty="0">
                <a:latin typeface="Karla" pitchFamily="2" charset="0"/>
              </a:rPr>
              <a:t>.   </a:t>
            </a:r>
          </a:p>
        </p:txBody>
      </p:sp>
      <p:grpSp>
        <p:nvGrpSpPr>
          <p:cNvPr id="7" name="Group 6">
            <a:extLst>
              <a:ext uri="{FF2B5EF4-FFF2-40B4-BE49-F238E27FC236}">
                <a16:creationId xmlns:a16="http://schemas.microsoft.com/office/drawing/2014/main" id="{4E3C9EA7-6221-4C7A-9C9A-4191B3C18F7C}"/>
              </a:ext>
            </a:extLst>
          </p:cNvPr>
          <p:cNvGrpSpPr/>
          <p:nvPr/>
        </p:nvGrpSpPr>
        <p:grpSpPr>
          <a:xfrm>
            <a:off x="1287344" y="3226439"/>
            <a:ext cx="9864143" cy="2487714"/>
            <a:chOff x="1287344" y="3226439"/>
            <a:chExt cx="9864143" cy="2487714"/>
          </a:xfrm>
        </p:grpSpPr>
        <p:grpSp>
          <p:nvGrpSpPr>
            <p:cNvPr id="6" name="Group 5">
              <a:extLst>
                <a:ext uri="{FF2B5EF4-FFF2-40B4-BE49-F238E27FC236}">
                  <a16:creationId xmlns:a16="http://schemas.microsoft.com/office/drawing/2014/main" id="{52AAA153-1C92-4568-849C-CB8D85E80388}"/>
                </a:ext>
              </a:extLst>
            </p:cNvPr>
            <p:cNvGrpSpPr/>
            <p:nvPr/>
          </p:nvGrpSpPr>
          <p:grpSpPr>
            <a:xfrm>
              <a:off x="6770351" y="3272177"/>
              <a:ext cx="4381136" cy="2441976"/>
              <a:chOff x="6770351" y="3272177"/>
              <a:chExt cx="4381136" cy="2441976"/>
            </a:xfrm>
          </p:grpSpPr>
          <p:grpSp>
            <p:nvGrpSpPr>
              <p:cNvPr id="26" name="Group 25">
                <a:extLst>
                  <a:ext uri="{FF2B5EF4-FFF2-40B4-BE49-F238E27FC236}">
                    <a16:creationId xmlns:a16="http://schemas.microsoft.com/office/drawing/2014/main" id="{18E43BDF-2330-46CB-8DAA-E5E506D6CCFF}"/>
                  </a:ext>
                </a:extLst>
              </p:cNvPr>
              <p:cNvGrpSpPr/>
              <p:nvPr/>
            </p:nvGrpSpPr>
            <p:grpSpPr>
              <a:xfrm>
                <a:off x="6900916" y="3272178"/>
                <a:ext cx="4207975" cy="2441975"/>
                <a:chOff x="7877824" y="2394623"/>
                <a:chExt cx="4505694" cy="2614748"/>
              </a:xfrm>
            </p:grpSpPr>
            <p:sp>
              <p:nvSpPr>
                <p:cNvPr id="32" name="Rectangle 31">
                  <a:extLst>
                    <a:ext uri="{FF2B5EF4-FFF2-40B4-BE49-F238E27FC236}">
                      <a16:creationId xmlns:a16="http://schemas.microsoft.com/office/drawing/2014/main" id="{1C714716-ADAB-4073-87A0-FEB14868116A}"/>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 (Win10)</a:t>
                  </a:r>
                </a:p>
              </p:txBody>
            </p:sp>
            <p:sp>
              <p:nvSpPr>
                <p:cNvPr id="33" name="Rectangle 32">
                  <a:extLst>
                    <a:ext uri="{FF2B5EF4-FFF2-40B4-BE49-F238E27FC236}">
                      <a16:creationId xmlns:a16="http://schemas.microsoft.com/office/drawing/2014/main" id="{33849DF4-D4DE-4789-8FDA-E117FEA59C71}"/>
                    </a:ext>
                  </a:extLst>
                </p:cNvPr>
                <p:cNvSpPr/>
                <p:nvPr/>
              </p:nvSpPr>
              <p:spPr>
                <a:xfrm>
                  <a:off x="7877825" y="4917582"/>
                  <a:ext cx="4505693" cy="91789"/>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John</a:t>
                  </a:r>
                </a:p>
              </p:txBody>
            </p:sp>
            <p:sp>
              <p:nvSpPr>
                <p:cNvPr id="34" name="Rectangle 33">
                  <a:extLst>
                    <a:ext uri="{FF2B5EF4-FFF2-40B4-BE49-F238E27FC236}">
                      <a16:creationId xmlns:a16="http://schemas.microsoft.com/office/drawing/2014/main" id="{60D6DBCD-A5C8-472B-9222-99A4D9FD485F}"/>
                    </a:ext>
                  </a:extLst>
                </p:cNvPr>
                <p:cNvSpPr/>
                <p:nvPr/>
              </p:nvSpPr>
              <p:spPr>
                <a:xfrm>
                  <a:off x="7897961"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35" name="Rectangle 34">
                  <a:extLst>
                    <a:ext uri="{FF2B5EF4-FFF2-40B4-BE49-F238E27FC236}">
                      <a16:creationId xmlns:a16="http://schemas.microsoft.com/office/drawing/2014/main" id="{1B0C30D1-EEFF-4FEA-AA37-BBA74E8BCD65}"/>
                    </a:ext>
                  </a:extLst>
                </p:cNvPr>
                <p:cNvSpPr/>
                <p:nvPr/>
              </p:nvSpPr>
              <p:spPr>
                <a:xfrm>
                  <a:off x="7897961"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36" name="Rectangle 35">
                  <a:extLst>
                    <a:ext uri="{FF2B5EF4-FFF2-40B4-BE49-F238E27FC236}">
                      <a16:creationId xmlns:a16="http://schemas.microsoft.com/office/drawing/2014/main" id="{4DC83DED-3784-4CE2-9A0A-E07FD4ECB38D}"/>
                    </a:ext>
                  </a:extLst>
                </p:cNvPr>
                <p:cNvSpPr/>
                <p:nvPr/>
              </p:nvSpPr>
              <p:spPr>
                <a:xfrm>
                  <a:off x="7898907"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37" name="Rectangle 36">
                  <a:extLst>
                    <a:ext uri="{FF2B5EF4-FFF2-40B4-BE49-F238E27FC236}">
                      <a16:creationId xmlns:a16="http://schemas.microsoft.com/office/drawing/2014/main" id="{1B64D742-4586-4C52-835D-4033A1D7040F}"/>
                    </a:ext>
                  </a:extLst>
                </p:cNvPr>
                <p:cNvSpPr/>
                <p:nvPr/>
              </p:nvSpPr>
              <p:spPr>
                <a:xfrm>
                  <a:off x="8612830"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grpSp>
            <p:nvGrpSpPr>
              <p:cNvPr id="4" name="Group 3">
                <a:extLst>
                  <a:ext uri="{FF2B5EF4-FFF2-40B4-BE49-F238E27FC236}">
                    <a16:creationId xmlns:a16="http://schemas.microsoft.com/office/drawing/2014/main" id="{D356C266-3826-4247-B760-EA4CDE7661A3}"/>
                  </a:ext>
                </a:extLst>
              </p:cNvPr>
              <p:cNvGrpSpPr/>
              <p:nvPr/>
            </p:nvGrpSpPr>
            <p:grpSpPr>
              <a:xfrm>
                <a:off x="9049791" y="3292610"/>
                <a:ext cx="2051471" cy="1637435"/>
                <a:chOff x="9070339" y="3251514"/>
                <a:chExt cx="2051471" cy="1637435"/>
              </a:xfrm>
            </p:grpSpPr>
            <p:sp>
              <p:nvSpPr>
                <p:cNvPr id="59" name="Rectangle 58">
                  <a:extLst>
                    <a:ext uri="{FF2B5EF4-FFF2-40B4-BE49-F238E27FC236}">
                      <a16:creationId xmlns:a16="http://schemas.microsoft.com/office/drawing/2014/main" id="{C4B6A8A1-0694-4C4C-870F-C85DE0F2CF6D}"/>
                    </a:ext>
                  </a:extLst>
                </p:cNvPr>
                <p:cNvSpPr/>
                <p:nvPr/>
              </p:nvSpPr>
              <p:spPr>
                <a:xfrm>
                  <a:off x="9070339" y="4255212"/>
                  <a:ext cx="2051471" cy="633737"/>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env_am207</a:t>
                  </a:r>
                </a:p>
              </p:txBody>
            </p:sp>
            <p:sp>
              <p:nvSpPr>
                <p:cNvPr id="60" name="Rectangle 59">
                  <a:extLst>
                    <a:ext uri="{FF2B5EF4-FFF2-40B4-BE49-F238E27FC236}">
                      <a16:creationId xmlns:a16="http://schemas.microsoft.com/office/drawing/2014/main" id="{4059CE3C-A1DA-47EF-9049-87FDDD90FE5A}"/>
                    </a:ext>
                  </a:extLst>
                </p:cNvPr>
                <p:cNvSpPr/>
                <p:nvPr/>
              </p:nvSpPr>
              <p:spPr>
                <a:xfrm>
                  <a:off x="9070339" y="3747559"/>
                  <a:ext cx="2051471"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61" name="Rectangle 60">
                  <a:extLst>
                    <a:ext uri="{FF2B5EF4-FFF2-40B4-BE49-F238E27FC236}">
                      <a16:creationId xmlns:a16="http://schemas.microsoft.com/office/drawing/2014/main" id="{2FD9C09C-1515-4D38-938A-DC4CFF364F5D}"/>
                    </a:ext>
                  </a:extLst>
                </p:cNvPr>
                <p:cNvSpPr/>
                <p:nvPr/>
              </p:nvSpPr>
              <p:spPr>
                <a:xfrm>
                  <a:off x="9071223" y="3251514"/>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62" name="Rectangle 61">
                  <a:extLst>
                    <a:ext uri="{FF2B5EF4-FFF2-40B4-BE49-F238E27FC236}">
                      <a16:creationId xmlns:a16="http://schemas.microsoft.com/office/drawing/2014/main" id="{7A0E289B-F1EF-4CB4-A28A-52A7F0D4FBC0}"/>
                    </a:ext>
                  </a:extLst>
                </p:cNvPr>
                <p:cNvSpPr/>
                <p:nvPr/>
              </p:nvSpPr>
              <p:spPr>
                <a:xfrm>
                  <a:off x="9737973" y="3251514"/>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63" name="Rectangle 62">
                  <a:extLst>
                    <a:ext uri="{FF2B5EF4-FFF2-40B4-BE49-F238E27FC236}">
                      <a16:creationId xmlns:a16="http://schemas.microsoft.com/office/drawing/2014/main" id="{43A6FD8A-64A8-4551-B58E-C9721CBDEF92}"/>
                    </a:ext>
                  </a:extLst>
                </p:cNvPr>
                <p:cNvSpPr/>
                <p:nvPr/>
              </p:nvSpPr>
              <p:spPr>
                <a:xfrm>
                  <a:off x="10434201" y="3251514"/>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grpSp>
          <p:sp>
            <p:nvSpPr>
              <p:cNvPr id="64" name="Rectangle 63">
                <a:extLst>
                  <a:ext uri="{FF2B5EF4-FFF2-40B4-BE49-F238E27FC236}">
                    <a16:creationId xmlns:a16="http://schemas.microsoft.com/office/drawing/2014/main" id="{CB99FA32-2B52-4AF3-82E5-ED2058ECE154}"/>
                  </a:ext>
                </a:extLst>
              </p:cNvPr>
              <p:cNvSpPr/>
              <p:nvPr/>
            </p:nvSpPr>
            <p:spPr>
              <a:xfrm>
                <a:off x="8254106" y="3272177"/>
                <a:ext cx="687609" cy="45792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50" name="Rectangle 49">
                <a:extLst>
                  <a:ext uri="{FF2B5EF4-FFF2-40B4-BE49-F238E27FC236}">
                    <a16:creationId xmlns:a16="http://schemas.microsoft.com/office/drawing/2014/main" id="{B3A3AC81-55FB-4A32-88ED-09ADBFD93C1F}"/>
                  </a:ext>
                </a:extLst>
              </p:cNvPr>
              <p:cNvSpPr/>
              <p:nvPr/>
            </p:nvSpPr>
            <p:spPr>
              <a:xfrm>
                <a:off x="6770351" y="4937185"/>
                <a:ext cx="4381136" cy="521723"/>
              </a:xfrm>
              <a:custGeom>
                <a:avLst/>
                <a:gdLst>
                  <a:gd name="connsiteX0" fmla="*/ 0 w 4381136"/>
                  <a:gd name="connsiteY0" fmla="*/ 0 h 521723"/>
                  <a:gd name="connsiteX1" fmla="*/ 416208 w 4381136"/>
                  <a:gd name="connsiteY1" fmla="*/ 0 h 521723"/>
                  <a:gd name="connsiteX2" fmla="*/ 876227 w 4381136"/>
                  <a:gd name="connsiteY2" fmla="*/ 0 h 521723"/>
                  <a:gd name="connsiteX3" fmla="*/ 1292435 w 4381136"/>
                  <a:gd name="connsiteY3" fmla="*/ 0 h 521723"/>
                  <a:gd name="connsiteX4" fmla="*/ 1840077 w 4381136"/>
                  <a:gd name="connsiteY4" fmla="*/ 0 h 521723"/>
                  <a:gd name="connsiteX5" fmla="*/ 2387719 w 4381136"/>
                  <a:gd name="connsiteY5" fmla="*/ 0 h 521723"/>
                  <a:gd name="connsiteX6" fmla="*/ 2935361 w 4381136"/>
                  <a:gd name="connsiteY6" fmla="*/ 0 h 521723"/>
                  <a:gd name="connsiteX7" fmla="*/ 3526814 w 4381136"/>
                  <a:gd name="connsiteY7" fmla="*/ 0 h 521723"/>
                  <a:gd name="connsiteX8" fmla="*/ 4381136 w 4381136"/>
                  <a:gd name="connsiteY8" fmla="*/ 0 h 521723"/>
                  <a:gd name="connsiteX9" fmla="*/ 4381136 w 4381136"/>
                  <a:gd name="connsiteY9" fmla="*/ 521723 h 521723"/>
                  <a:gd name="connsiteX10" fmla="*/ 3789683 w 4381136"/>
                  <a:gd name="connsiteY10" fmla="*/ 521723 h 521723"/>
                  <a:gd name="connsiteX11" fmla="*/ 3329663 w 4381136"/>
                  <a:gd name="connsiteY11" fmla="*/ 521723 h 521723"/>
                  <a:gd name="connsiteX12" fmla="*/ 2738210 w 4381136"/>
                  <a:gd name="connsiteY12" fmla="*/ 521723 h 521723"/>
                  <a:gd name="connsiteX13" fmla="*/ 2322002 w 4381136"/>
                  <a:gd name="connsiteY13" fmla="*/ 521723 h 521723"/>
                  <a:gd name="connsiteX14" fmla="*/ 1818171 w 4381136"/>
                  <a:gd name="connsiteY14" fmla="*/ 521723 h 521723"/>
                  <a:gd name="connsiteX15" fmla="*/ 1358152 w 4381136"/>
                  <a:gd name="connsiteY15" fmla="*/ 521723 h 521723"/>
                  <a:gd name="connsiteX16" fmla="*/ 898133 w 4381136"/>
                  <a:gd name="connsiteY16" fmla="*/ 521723 h 521723"/>
                  <a:gd name="connsiteX17" fmla="*/ 481925 w 4381136"/>
                  <a:gd name="connsiteY17" fmla="*/ 521723 h 521723"/>
                  <a:gd name="connsiteX18" fmla="*/ 0 w 4381136"/>
                  <a:gd name="connsiteY18" fmla="*/ 521723 h 521723"/>
                  <a:gd name="connsiteX19" fmla="*/ 0 w 4381136"/>
                  <a:gd name="connsiteY19" fmla="*/ 0 h 52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1136" h="521723" extrusionOk="0">
                    <a:moveTo>
                      <a:pt x="0" y="0"/>
                    </a:moveTo>
                    <a:cubicBezTo>
                      <a:pt x="149011" y="-13688"/>
                      <a:pt x="265317" y="33687"/>
                      <a:pt x="416208" y="0"/>
                    </a:cubicBezTo>
                    <a:cubicBezTo>
                      <a:pt x="567099" y="-33687"/>
                      <a:pt x="752567" y="22964"/>
                      <a:pt x="876227" y="0"/>
                    </a:cubicBezTo>
                    <a:cubicBezTo>
                      <a:pt x="999887" y="-22964"/>
                      <a:pt x="1119291" y="8662"/>
                      <a:pt x="1292435" y="0"/>
                    </a:cubicBezTo>
                    <a:cubicBezTo>
                      <a:pt x="1465579" y="-8662"/>
                      <a:pt x="1636301" y="28101"/>
                      <a:pt x="1840077" y="0"/>
                    </a:cubicBezTo>
                    <a:cubicBezTo>
                      <a:pt x="2043853" y="-28101"/>
                      <a:pt x="2260144" y="3545"/>
                      <a:pt x="2387719" y="0"/>
                    </a:cubicBezTo>
                    <a:cubicBezTo>
                      <a:pt x="2515294" y="-3545"/>
                      <a:pt x="2812556" y="15211"/>
                      <a:pt x="2935361" y="0"/>
                    </a:cubicBezTo>
                    <a:cubicBezTo>
                      <a:pt x="3058166" y="-15211"/>
                      <a:pt x="3241478" y="57558"/>
                      <a:pt x="3526814" y="0"/>
                    </a:cubicBezTo>
                    <a:cubicBezTo>
                      <a:pt x="3812150" y="-57558"/>
                      <a:pt x="4074448" y="23054"/>
                      <a:pt x="4381136" y="0"/>
                    </a:cubicBezTo>
                    <a:cubicBezTo>
                      <a:pt x="4419427" y="222708"/>
                      <a:pt x="4378153" y="275208"/>
                      <a:pt x="4381136" y="521723"/>
                    </a:cubicBezTo>
                    <a:cubicBezTo>
                      <a:pt x="4130906" y="534187"/>
                      <a:pt x="4023769" y="463523"/>
                      <a:pt x="3789683" y="521723"/>
                    </a:cubicBezTo>
                    <a:cubicBezTo>
                      <a:pt x="3555597" y="579923"/>
                      <a:pt x="3545983" y="473535"/>
                      <a:pt x="3329663" y="521723"/>
                    </a:cubicBezTo>
                    <a:cubicBezTo>
                      <a:pt x="3113343" y="569911"/>
                      <a:pt x="2990961" y="504069"/>
                      <a:pt x="2738210" y="521723"/>
                    </a:cubicBezTo>
                    <a:cubicBezTo>
                      <a:pt x="2485459" y="539377"/>
                      <a:pt x="2460162" y="511827"/>
                      <a:pt x="2322002" y="521723"/>
                    </a:cubicBezTo>
                    <a:cubicBezTo>
                      <a:pt x="2183842" y="531619"/>
                      <a:pt x="2044606" y="492452"/>
                      <a:pt x="1818171" y="521723"/>
                    </a:cubicBezTo>
                    <a:cubicBezTo>
                      <a:pt x="1591736" y="550994"/>
                      <a:pt x="1496252" y="479581"/>
                      <a:pt x="1358152" y="521723"/>
                    </a:cubicBezTo>
                    <a:cubicBezTo>
                      <a:pt x="1220052" y="563865"/>
                      <a:pt x="1081805" y="486146"/>
                      <a:pt x="898133" y="521723"/>
                    </a:cubicBezTo>
                    <a:cubicBezTo>
                      <a:pt x="714461" y="557300"/>
                      <a:pt x="568006" y="501301"/>
                      <a:pt x="481925" y="521723"/>
                    </a:cubicBezTo>
                    <a:cubicBezTo>
                      <a:pt x="395844" y="542145"/>
                      <a:pt x="168102" y="468174"/>
                      <a:pt x="0" y="521723"/>
                    </a:cubicBezTo>
                    <a:cubicBezTo>
                      <a:pt x="-32773" y="279436"/>
                      <a:pt x="16443" y="258713"/>
                      <a:pt x="0" y="0"/>
                    </a:cubicBezTo>
                    <a:close/>
                  </a:path>
                </a:pathLst>
              </a:custGeom>
              <a:noFill/>
              <a:ln w="19050">
                <a:prstDash val="dash"/>
                <a:extLst>
                  <a:ext uri="{C807C97D-BFC1-408E-A445-0C87EB9F89A2}">
                    <ask:lineSketchStyleProps xmlns:ask="http://schemas.microsoft.com/office/drawing/2018/sketchyshape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929AE1A-E0AC-4B45-89C6-F873104AB5AC}"/>
                </a:ext>
              </a:extLst>
            </p:cNvPr>
            <p:cNvGrpSpPr/>
            <p:nvPr/>
          </p:nvGrpSpPr>
          <p:grpSpPr>
            <a:xfrm>
              <a:off x="1287344" y="3226439"/>
              <a:ext cx="4381136" cy="2450893"/>
              <a:chOff x="1287344" y="3226439"/>
              <a:chExt cx="4381136" cy="2450893"/>
            </a:xfrm>
          </p:grpSpPr>
          <p:grpSp>
            <p:nvGrpSpPr>
              <p:cNvPr id="13" name="Group 12">
                <a:extLst>
                  <a:ext uri="{FF2B5EF4-FFF2-40B4-BE49-F238E27FC236}">
                    <a16:creationId xmlns:a16="http://schemas.microsoft.com/office/drawing/2014/main" id="{3AA2C9E3-0CA5-40B3-B78B-6A2D6804C5D9}"/>
                  </a:ext>
                </a:extLst>
              </p:cNvPr>
              <p:cNvGrpSpPr/>
              <p:nvPr/>
            </p:nvGrpSpPr>
            <p:grpSpPr>
              <a:xfrm>
                <a:off x="1383188" y="3235357"/>
                <a:ext cx="4207976" cy="2441975"/>
                <a:chOff x="7877824" y="2394623"/>
                <a:chExt cx="4505695" cy="2614748"/>
              </a:xfrm>
            </p:grpSpPr>
            <p:sp>
              <p:nvSpPr>
                <p:cNvPr id="14" name="Rectangle 13">
                  <a:extLst>
                    <a:ext uri="{FF2B5EF4-FFF2-40B4-BE49-F238E27FC236}">
                      <a16:creationId xmlns:a16="http://schemas.microsoft.com/office/drawing/2014/main"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 (</a:t>
                  </a:r>
                  <a:r>
                    <a:rPr lang="en-US" b="1" dirty="0" err="1">
                      <a:latin typeface="Karla" pitchFamily="2" charset="0"/>
                    </a:rPr>
                    <a:t>MacOs</a:t>
                  </a:r>
                  <a:r>
                    <a:rPr lang="en-US" b="1" dirty="0">
                      <a:latin typeface="Karla" pitchFamily="2" charset="0"/>
                    </a:rPr>
                    <a:t>)</a:t>
                  </a:r>
                </a:p>
              </p:txBody>
            </p:sp>
            <p:sp>
              <p:nvSpPr>
                <p:cNvPr id="16" name="Rectangle 15">
                  <a:extLst>
                    <a:ext uri="{FF2B5EF4-FFF2-40B4-BE49-F238E27FC236}">
                      <a16:creationId xmlns:a16="http://schemas.microsoft.com/office/drawing/2014/main"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21" name="Rectangle 20">
                  <a:extLst>
                    <a:ext uri="{FF2B5EF4-FFF2-40B4-BE49-F238E27FC236}">
                      <a16:creationId xmlns:a16="http://schemas.microsoft.com/office/drawing/2014/main" id="{E8F43014-0C16-49FC-AB43-E06415D83822}"/>
                    </a:ext>
                  </a:extLst>
                </p:cNvPr>
                <p:cNvSpPr/>
                <p:nvPr/>
              </p:nvSpPr>
              <p:spPr>
                <a:xfrm>
                  <a:off x="10186904"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22" name="Rectangle 21">
                  <a:extLst>
                    <a:ext uri="{FF2B5EF4-FFF2-40B4-BE49-F238E27FC236}">
                      <a16:creationId xmlns:a16="http://schemas.microsoft.com/office/drawing/2014/main" id="{36051214-7476-48CD-B2C9-36D2EAA5A923}"/>
                    </a:ext>
                  </a:extLst>
                </p:cNvPr>
                <p:cNvSpPr/>
                <p:nvPr/>
              </p:nvSpPr>
              <p:spPr>
                <a:xfrm>
                  <a:off x="10186904"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23" name="Rectangle 22">
                  <a:extLst>
                    <a:ext uri="{FF2B5EF4-FFF2-40B4-BE49-F238E27FC236}">
                      <a16:creationId xmlns:a16="http://schemas.microsoft.com/office/drawing/2014/main" id="{79FDF016-8395-4EE4-A4B4-B34D733A86C4}"/>
                    </a:ext>
                  </a:extLst>
                </p:cNvPr>
                <p:cNvSpPr/>
                <p:nvPr/>
              </p:nvSpPr>
              <p:spPr>
                <a:xfrm>
                  <a:off x="10187851"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24" name="Rectangle 23">
                  <a:extLst>
                    <a:ext uri="{FF2B5EF4-FFF2-40B4-BE49-F238E27FC236}">
                      <a16:creationId xmlns:a16="http://schemas.microsoft.com/office/drawing/2014/main" id="{90DF7AB1-63B0-4178-8F18-2C8A9498D8E8}"/>
                    </a:ext>
                  </a:extLst>
                </p:cNvPr>
                <p:cNvSpPr/>
                <p:nvPr/>
              </p:nvSpPr>
              <p:spPr>
                <a:xfrm>
                  <a:off x="10901774"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sp>
            <p:nvSpPr>
              <p:cNvPr id="72" name="Rectangle 71">
                <a:extLst>
                  <a:ext uri="{FF2B5EF4-FFF2-40B4-BE49-F238E27FC236}">
                    <a16:creationId xmlns:a16="http://schemas.microsoft.com/office/drawing/2014/main" id="{BF09FFB7-0DF8-4123-9DE4-798B481D03AB}"/>
                  </a:ext>
                </a:extLst>
              </p:cNvPr>
              <p:cNvSpPr/>
              <p:nvPr/>
            </p:nvSpPr>
            <p:spPr>
              <a:xfrm>
                <a:off x="1287344" y="4900364"/>
                <a:ext cx="4381136" cy="521723"/>
              </a:xfrm>
              <a:custGeom>
                <a:avLst/>
                <a:gdLst>
                  <a:gd name="connsiteX0" fmla="*/ 0 w 4381136"/>
                  <a:gd name="connsiteY0" fmla="*/ 0 h 521723"/>
                  <a:gd name="connsiteX1" fmla="*/ 416208 w 4381136"/>
                  <a:gd name="connsiteY1" fmla="*/ 0 h 521723"/>
                  <a:gd name="connsiteX2" fmla="*/ 876227 w 4381136"/>
                  <a:gd name="connsiteY2" fmla="*/ 0 h 521723"/>
                  <a:gd name="connsiteX3" fmla="*/ 1292435 w 4381136"/>
                  <a:gd name="connsiteY3" fmla="*/ 0 h 521723"/>
                  <a:gd name="connsiteX4" fmla="*/ 1840077 w 4381136"/>
                  <a:gd name="connsiteY4" fmla="*/ 0 h 521723"/>
                  <a:gd name="connsiteX5" fmla="*/ 2387719 w 4381136"/>
                  <a:gd name="connsiteY5" fmla="*/ 0 h 521723"/>
                  <a:gd name="connsiteX6" fmla="*/ 2935361 w 4381136"/>
                  <a:gd name="connsiteY6" fmla="*/ 0 h 521723"/>
                  <a:gd name="connsiteX7" fmla="*/ 3526814 w 4381136"/>
                  <a:gd name="connsiteY7" fmla="*/ 0 h 521723"/>
                  <a:gd name="connsiteX8" fmla="*/ 4381136 w 4381136"/>
                  <a:gd name="connsiteY8" fmla="*/ 0 h 521723"/>
                  <a:gd name="connsiteX9" fmla="*/ 4381136 w 4381136"/>
                  <a:gd name="connsiteY9" fmla="*/ 521723 h 521723"/>
                  <a:gd name="connsiteX10" fmla="*/ 3789683 w 4381136"/>
                  <a:gd name="connsiteY10" fmla="*/ 521723 h 521723"/>
                  <a:gd name="connsiteX11" fmla="*/ 3329663 w 4381136"/>
                  <a:gd name="connsiteY11" fmla="*/ 521723 h 521723"/>
                  <a:gd name="connsiteX12" fmla="*/ 2738210 w 4381136"/>
                  <a:gd name="connsiteY12" fmla="*/ 521723 h 521723"/>
                  <a:gd name="connsiteX13" fmla="*/ 2322002 w 4381136"/>
                  <a:gd name="connsiteY13" fmla="*/ 521723 h 521723"/>
                  <a:gd name="connsiteX14" fmla="*/ 1818171 w 4381136"/>
                  <a:gd name="connsiteY14" fmla="*/ 521723 h 521723"/>
                  <a:gd name="connsiteX15" fmla="*/ 1358152 w 4381136"/>
                  <a:gd name="connsiteY15" fmla="*/ 521723 h 521723"/>
                  <a:gd name="connsiteX16" fmla="*/ 898133 w 4381136"/>
                  <a:gd name="connsiteY16" fmla="*/ 521723 h 521723"/>
                  <a:gd name="connsiteX17" fmla="*/ 481925 w 4381136"/>
                  <a:gd name="connsiteY17" fmla="*/ 521723 h 521723"/>
                  <a:gd name="connsiteX18" fmla="*/ 0 w 4381136"/>
                  <a:gd name="connsiteY18" fmla="*/ 521723 h 521723"/>
                  <a:gd name="connsiteX19" fmla="*/ 0 w 4381136"/>
                  <a:gd name="connsiteY19" fmla="*/ 0 h 52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1136" h="521723" extrusionOk="0">
                    <a:moveTo>
                      <a:pt x="0" y="0"/>
                    </a:moveTo>
                    <a:cubicBezTo>
                      <a:pt x="149011" y="-13688"/>
                      <a:pt x="265317" y="33687"/>
                      <a:pt x="416208" y="0"/>
                    </a:cubicBezTo>
                    <a:cubicBezTo>
                      <a:pt x="567099" y="-33687"/>
                      <a:pt x="752567" y="22964"/>
                      <a:pt x="876227" y="0"/>
                    </a:cubicBezTo>
                    <a:cubicBezTo>
                      <a:pt x="999887" y="-22964"/>
                      <a:pt x="1119291" y="8662"/>
                      <a:pt x="1292435" y="0"/>
                    </a:cubicBezTo>
                    <a:cubicBezTo>
                      <a:pt x="1465579" y="-8662"/>
                      <a:pt x="1636301" y="28101"/>
                      <a:pt x="1840077" y="0"/>
                    </a:cubicBezTo>
                    <a:cubicBezTo>
                      <a:pt x="2043853" y="-28101"/>
                      <a:pt x="2260144" y="3545"/>
                      <a:pt x="2387719" y="0"/>
                    </a:cubicBezTo>
                    <a:cubicBezTo>
                      <a:pt x="2515294" y="-3545"/>
                      <a:pt x="2812556" y="15211"/>
                      <a:pt x="2935361" y="0"/>
                    </a:cubicBezTo>
                    <a:cubicBezTo>
                      <a:pt x="3058166" y="-15211"/>
                      <a:pt x="3241478" y="57558"/>
                      <a:pt x="3526814" y="0"/>
                    </a:cubicBezTo>
                    <a:cubicBezTo>
                      <a:pt x="3812150" y="-57558"/>
                      <a:pt x="4074448" y="23054"/>
                      <a:pt x="4381136" y="0"/>
                    </a:cubicBezTo>
                    <a:cubicBezTo>
                      <a:pt x="4419427" y="222708"/>
                      <a:pt x="4378153" y="275208"/>
                      <a:pt x="4381136" y="521723"/>
                    </a:cubicBezTo>
                    <a:cubicBezTo>
                      <a:pt x="4130906" y="534187"/>
                      <a:pt x="4023769" y="463523"/>
                      <a:pt x="3789683" y="521723"/>
                    </a:cubicBezTo>
                    <a:cubicBezTo>
                      <a:pt x="3555597" y="579923"/>
                      <a:pt x="3545983" y="473535"/>
                      <a:pt x="3329663" y="521723"/>
                    </a:cubicBezTo>
                    <a:cubicBezTo>
                      <a:pt x="3113343" y="569911"/>
                      <a:pt x="2990961" y="504069"/>
                      <a:pt x="2738210" y="521723"/>
                    </a:cubicBezTo>
                    <a:cubicBezTo>
                      <a:pt x="2485459" y="539377"/>
                      <a:pt x="2460162" y="511827"/>
                      <a:pt x="2322002" y="521723"/>
                    </a:cubicBezTo>
                    <a:cubicBezTo>
                      <a:pt x="2183842" y="531619"/>
                      <a:pt x="2044606" y="492452"/>
                      <a:pt x="1818171" y="521723"/>
                    </a:cubicBezTo>
                    <a:cubicBezTo>
                      <a:pt x="1591736" y="550994"/>
                      <a:pt x="1496252" y="479581"/>
                      <a:pt x="1358152" y="521723"/>
                    </a:cubicBezTo>
                    <a:cubicBezTo>
                      <a:pt x="1220052" y="563865"/>
                      <a:pt x="1081805" y="486146"/>
                      <a:pt x="898133" y="521723"/>
                    </a:cubicBezTo>
                    <a:cubicBezTo>
                      <a:pt x="714461" y="557300"/>
                      <a:pt x="568006" y="501301"/>
                      <a:pt x="481925" y="521723"/>
                    </a:cubicBezTo>
                    <a:cubicBezTo>
                      <a:pt x="395844" y="542145"/>
                      <a:pt x="168102" y="468174"/>
                      <a:pt x="0" y="521723"/>
                    </a:cubicBezTo>
                    <a:cubicBezTo>
                      <a:pt x="-32773" y="279436"/>
                      <a:pt x="16443" y="258713"/>
                      <a:pt x="0" y="0"/>
                    </a:cubicBezTo>
                    <a:close/>
                  </a:path>
                </a:pathLst>
              </a:custGeom>
              <a:noFill/>
              <a:ln w="19050">
                <a:prstDash val="dash"/>
                <a:extLst>
                  <a:ext uri="{C807C97D-BFC1-408E-A445-0C87EB9F89A2}">
                    <ask:lineSketchStyleProps xmlns:ask="http://schemas.microsoft.com/office/drawing/2018/sketchyshape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FD520B0-8C78-4BC1-9F4A-0B868CC5DA58}"/>
                  </a:ext>
                </a:extLst>
              </p:cNvPr>
              <p:cNvSpPr/>
              <p:nvPr/>
            </p:nvSpPr>
            <p:spPr>
              <a:xfrm>
                <a:off x="4903555" y="3226439"/>
                <a:ext cx="687609" cy="45792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grpSp>
      </p:grpSp>
    </p:spTree>
    <p:extLst>
      <p:ext uri="{BB962C8B-B14F-4D97-AF65-F5344CB8AC3E}">
        <p14:creationId xmlns:p14="http://schemas.microsoft.com/office/powerpoint/2010/main" val="34724269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ctureTemplate" id="{B34C016E-0C6D-1F44-AAEA-E9B93A3FD154}" vid="{3C94EAC1-1335-F549-90CC-70892BD453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4875</TotalTime>
  <Words>3783</Words>
  <Application>Microsoft Macintosh PowerPoint</Application>
  <PresentationFormat>Widescreen</PresentationFormat>
  <Paragraphs>599</Paragraphs>
  <Slides>60</Slides>
  <Notes>18</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60</vt:i4>
      </vt:variant>
    </vt:vector>
  </HeadingPairs>
  <TitlesOfParts>
    <vt:vector size="71" baseType="lpstr">
      <vt:lpstr>Arial</vt:lpstr>
      <vt:lpstr>Calibri</vt:lpstr>
      <vt:lpstr>Calibri Light</vt:lpstr>
      <vt:lpstr>Courier</vt:lpstr>
      <vt:lpstr>Courier New</vt:lpstr>
      <vt:lpstr>Karla</vt:lpstr>
      <vt:lpstr>Lucida Console</vt:lpstr>
      <vt:lpstr>Open Sans</vt:lpstr>
      <vt:lpstr>Custom Design</vt:lpstr>
      <vt:lpstr>1_Custom Design</vt:lpstr>
      <vt:lpstr>GEC_template</vt:lpstr>
      <vt:lpstr>Environments, Virtual Machines and Containers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Images and Containers </vt:lpstr>
      <vt:lpstr>How to build an image</vt:lpstr>
      <vt:lpstr>Inside the Dockerfile</vt:lpstr>
      <vt:lpstr>Multiple containers from same image</vt:lpstr>
      <vt:lpstr>Docker Image as Layers</vt:lpstr>
      <vt:lpstr>PowerPoint Presentation</vt:lpstr>
      <vt:lpstr>PowerPoint Presentation</vt:lpstr>
      <vt:lpstr>PowerPoint Presentation</vt:lpstr>
      <vt:lpstr>Why Layers</vt:lpstr>
      <vt:lpstr>PowerPoint Presentation</vt:lpstr>
      <vt:lpstr>PowerPoint Presentation</vt:lpstr>
      <vt:lpstr>Docker Registry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andrea porelli</dc:creator>
  <cp:lastModifiedBy>Protopapas, Pavlos</cp:lastModifiedBy>
  <cp:revision>272</cp:revision>
  <cp:lastPrinted>2020-02-04T20:54:34Z</cp:lastPrinted>
  <dcterms:created xsi:type="dcterms:W3CDTF">2020-01-23T20:36:42Z</dcterms:created>
  <dcterms:modified xsi:type="dcterms:W3CDTF">2020-10-20T14:07:22Z</dcterms:modified>
</cp:coreProperties>
</file>