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wdp" ContentType="image/vnd.ms-photo"/>
  <Default Extension="jpg" ContentType="image/jpeg"/>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735" r:id="rId3"/>
  </p:sldMasterIdLst>
  <p:notesMasterIdLst>
    <p:notesMasterId r:id="rId38"/>
  </p:notesMasterIdLst>
  <p:sldIdLst>
    <p:sldId id="256" r:id="rId4"/>
    <p:sldId id="262" r:id="rId5"/>
    <p:sldId id="314" r:id="rId6"/>
    <p:sldId id="328" r:id="rId7"/>
    <p:sldId id="299" r:id="rId8"/>
    <p:sldId id="323" r:id="rId9"/>
    <p:sldId id="322" r:id="rId10"/>
    <p:sldId id="321" r:id="rId11"/>
    <p:sldId id="319" r:id="rId12"/>
    <p:sldId id="320" r:id="rId13"/>
    <p:sldId id="297" r:id="rId14"/>
    <p:sldId id="296" r:id="rId15"/>
    <p:sldId id="300" r:id="rId16"/>
    <p:sldId id="301" r:id="rId17"/>
    <p:sldId id="302" r:id="rId18"/>
    <p:sldId id="333" r:id="rId19"/>
    <p:sldId id="303" r:id="rId20"/>
    <p:sldId id="304" r:id="rId21"/>
    <p:sldId id="305" r:id="rId22"/>
    <p:sldId id="293" r:id="rId23"/>
    <p:sldId id="334" r:id="rId24"/>
    <p:sldId id="307" r:id="rId25"/>
    <p:sldId id="308" r:id="rId26"/>
    <p:sldId id="313" r:id="rId27"/>
    <p:sldId id="309" r:id="rId28"/>
    <p:sldId id="326" r:id="rId29"/>
    <p:sldId id="329" r:id="rId30"/>
    <p:sldId id="330" r:id="rId31"/>
    <p:sldId id="331" r:id="rId32"/>
    <p:sldId id="332" r:id="rId33"/>
    <p:sldId id="335" r:id="rId34"/>
    <p:sldId id="312" r:id="rId35"/>
    <p:sldId id="327" r:id="rId36"/>
    <p:sldId id="25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porelli" initials="ap"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B34"/>
    <a:srgbClr val="4DB848"/>
    <a:srgbClr val="4E88C7"/>
    <a:srgbClr val="940D23"/>
    <a:srgbClr val="F76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804" autoAdjust="0"/>
  </p:normalViewPr>
  <p:slideViewPr>
    <p:cSldViewPr snapToGrid="0">
      <p:cViewPr>
        <p:scale>
          <a:sx n="98" d="100"/>
          <a:sy n="98" d="100"/>
        </p:scale>
        <p:origin x="512" y="1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notesMaster" Target="notesMasters/notesMaster1.xml"/><Relationship Id="rId39" Type="http://schemas.openxmlformats.org/officeDocument/2006/relationships/commentAuthors" Target="commentAuthors.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A171B0-F5FF-A145-A5EA-3A0526418D11}" type="datetimeFigureOut">
              <a:rPr lang="en-US" smtClean="0"/>
              <a:t>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20EF01-42B1-6243-84B4-3AEE3B87B250}" type="slidenum">
              <a:rPr lang="en-US" smtClean="0"/>
              <a:t>‹#›</a:t>
            </a:fld>
            <a:endParaRPr lang="en-US"/>
          </a:p>
        </p:txBody>
      </p:sp>
    </p:spTree>
    <p:extLst>
      <p:ext uri="{BB962C8B-B14F-4D97-AF65-F5344CB8AC3E}">
        <p14:creationId xmlns:p14="http://schemas.microsoft.com/office/powerpoint/2010/main" val="1947048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2</a:t>
            </a:fld>
            <a:endParaRPr lang="en-US"/>
          </a:p>
        </p:txBody>
      </p:sp>
    </p:spTree>
    <p:extLst>
      <p:ext uri="{BB962C8B-B14F-4D97-AF65-F5344CB8AC3E}">
        <p14:creationId xmlns:p14="http://schemas.microsoft.com/office/powerpoint/2010/main" val="2180435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26</a:t>
            </a:fld>
            <a:endParaRPr lang="en-US"/>
          </a:p>
        </p:txBody>
      </p:sp>
    </p:spTree>
    <p:extLst>
      <p:ext uri="{BB962C8B-B14F-4D97-AF65-F5344CB8AC3E}">
        <p14:creationId xmlns:p14="http://schemas.microsoft.com/office/powerpoint/2010/main" val="1676237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27</a:t>
            </a:fld>
            <a:endParaRPr lang="en-US"/>
          </a:p>
        </p:txBody>
      </p:sp>
    </p:spTree>
    <p:extLst>
      <p:ext uri="{BB962C8B-B14F-4D97-AF65-F5344CB8AC3E}">
        <p14:creationId xmlns:p14="http://schemas.microsoft.com/office/powerpoint/2010/main" val="71970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28</a:t>
            </a:fld>
            <a:endParaRPr lang="en-US"/>
          </a:p>
        </p:txBody>
      </p:sp>
    </p:spTree>
    <p:extLst>
      <p:ext uri="{BB962C8B-B14F-4D97-AF65-F5344CB8AC3E}">
        <p14:creationId xmlns:p14="http://schemas.microsoft.com/office/powerpoint/2010/main" val="6443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29</a:t>
            </a:fld>
            <a:endParaRPr lang="en-US"/>
          </a:p>
        </p:txBody>
      </p:sp>
    </p:spTree>
    <p:extLst>
      <p:ext uri="{BB962C8B-B14F-4D97-AF65-F5344CB8AC3E}">
        <p14:creationId xmlns:p14="http://schemas.microsoft.com/office/powerpoint/2010/main" val="1220776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30</a:t>
            </a:fld>
            <a:endParaRPr lang="en-US"/>
          </a:p>
        </p:txBody>
      </p:sp>
    </p:spTree>
    <p:extLst>
      <p:ext uri="{BB962C8B-B14F-4D97-AF65-F5344CB8AC3E}">
        <p14:creationId xmlns:p14="http://schemas.microsoft.com/office/powerpoint/2010/main" val="2125093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31</a:t>
            </a:fld>
            <a:endParaRPr lang="en-US"/>
          </a:p>
        </p:txBody>
      </p:sp>
    </p:spTree>
    <p:extLst>
      <p:ext uri="{BB962C8B-B14F-4D97-AF65-F5344CB8AC3E}">
        <p14:creationId xmlns:p14="http://schemas.microsoft.com/office/powerpoint/2010/main" val="425004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4</a:t>
            </a:fld>
            <a:endParaRPr lang="en-US"/>
          </a:p>
        </p:txBody>
      </p:sp>
    </p:spTree>
    <p:extLst>
      <p:ext uri="{BB962C8B-B14F-4D97-AF65-F5344CB8AC3E}">
        <p14:creationId xmlns:p14="http://schemas.microsoft.com/office/powerpoint/2010/main" val="34216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6</a:t>
            </a:fld>
            <a:endParaRPr lang="en-US"/>
          </a:p>
        </p:txBody>
      </p:sp>
    </p:spTree>
    <p:extLst>
      <p:ext uri="{BB962C8B-B14F-4D97-AF65-F5344CB8AC3E}">
        <p14:creationId xmlns:p14="http://schemas.microsoft.com/office/powerpoint/2010/main" val="85762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7</a:t>
            </a:fld>
            <a:endParaRPr lang="en-US"/>
          </a:p>
        </p:txBody>
      </p:sp>
    </p:spTree>
    <p:extLst>
      <p:ext uri="{BB962C8B-B14F-4D97-AF65-F5344CB8AC3E}">
        <p14:creationId xmlns:p14="http://schemas.microsoft.com/office/powerpoint/2010/main" val="238418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8</a:t>
            </a:fld>
            <a:endParaRPr lang="en-US"/>
          </a:p>
        </p:txBody>
      </p:sp>
    </p:spTree>
    <p:extLst>
      <p:ext uri="{BB962C8B-B14F-4D97-AF65-F5344CB8AC3E}">
        <p14:creationId xmlns:p14="http://schemas.microsoft.com/office/powerpoint/2010/main" val="129475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9</a:t>
            </a:fld>
            <a:endParaRPr lang="en-US"/>
          </a:p>
        </p:txBody>
      </p:sp>
    </p:spTree>
    <p:extLst>
      <p:ext uri="{BB962C8B-B14F-4D97-AF65-F5344CB8AC3E}">
        <p14:creationId xmlns:p14="http://schemas.microsoft.com/office/powerpoint/2010/main" val="28011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20EF01-42B1-6243-84B4-3AEE3B87B250}" type="slidenum">
              <a:rPr lang="en-US" smtClean="0"/>
              <a:t>10</a:t>
            </a:fld>
            <a:endParaRPr lang="en-US"/>
          </a:p>
        </p:txBody>
      </p:sp>
    </p:spTree>
    <p:extLst>
      <p:ext uri="{BB962C8B-B14F-4D97-AF65-F5344CB8AC3E}">
        <p14:creationId xmlns:p14="http://schemas.microsoft.com/office/powerpoint/2010/main" val="143138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16</a:t>
            </a:fld>
            <a:endParaRPr lang="en-US"/>
          </a:p>
        </p:txBody>
      </p:sp>
    </p:spTree>
    <p:extLst>
      <p:ext uri="{BB962C8B-B14F-4D97-AF65-F5344CB8AC3E}">
        <p14:creationId xmlns:p14="http://schemas.microsoft.com/office/powerpoint/2010/main" val="1224076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320EF01-42B1-6243-84B4-3AEE3B87B250}" type="slidenum">
              <a:rPr lang="en-US" smtClean="0"/>
              <a:t>21</a:t>
            </a:fld>
            <a:endParaRPr lang="en-US"/>
          </a:p>
        </p:txBody>
      </p:sp>
    </p:spTree>
    <p:extLst>
      <p:ext uri="{BB962C8B-B14F-4D97-AF65-F5344CB8AC3E}">
        <p14:creationId xmlns:p14="http://schemas.microsoft.com/office/powerpoint/2010/main" val="885197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1.wdp"/></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4.jpg"/><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1.wdp"/></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1.wdp"/></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EAA4B1-176E-48FF-B628-6B591A0F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291D827-73CB-467B-B19C-B9ACC9F71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39EE301-9C3D-4633-999F-EA38382898A5}"/>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BF9EED86-1C8C-4811-BDED-2A534000B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2C863B0-A980-4C69-9412-A65F4121903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25935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7F658B-B5FC-4BF2-BC9A-7B639FA823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796A781-9941-4453-95FF-A4EBF952E0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C75A8B-9EFA-4D9F-848C-CA2C4E26877C}"/>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D2522827-3030-423A-80CA-2F14C435CD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E0C98C-009C-4AAD-A3DA-8034CCB8238A}"/>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00606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5A0F50-FA69-437C-8BE2-888C9484C3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1C5C50B-22F0-4727-AD93-4F93DFB7F4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9A3FBA5-7A61-4004-A386-D4942DE347DE}"/>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7D35B490-D0F7-4698-98E5-19A3C9374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44B467-A8D1-46B1-8FD7-1E7E45990FE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0772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5C0F96-B884-4783-8546-5B63C1923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0ABE59A-B973-4914-A87A-160681FAC9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BC56467-0E80-4186-B483-A2D6C28B9987}"/>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157B770E-6257-4619-9715-6632B46F01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0CBF21C-B65B-4C6C-8492-0E5ADB6B3FC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38245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C29822-BE94-474F-B0E5-995B335C3E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96DE3C-6D02-485D-AF4A-E6A65A2D5E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6006F97-9BE6-4032-BC81-3B063889003C}"/>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DF404F1D-63FD-4AB3-988B-87D0551039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DF74033-16EF-464C-B147-12F5EFEDB211}"/>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97606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3B084-0E32-42FD-A7A0-6104CFA23B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43D040-A17D-469A-996A-7C552B7C34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779A30B-7613-4730-A675-A2115A735AFD}"/>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74C5DDBD-CB47-416E-8175-3FBF6AB23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7E6DB7-CAE2-4FCD-B3E8-6231B1C850E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14466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69F328-E252-40D9-BC3D-3282F6445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7B2F339-E578-4FF1-8D6F-6B84F06CB8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139D6ED0-638B-46D3-A1C0-24FEE8341C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0179BD2-BF0C-42C9-AEAA-7C7A2247CE7F}"/>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6" name="Footer Placeholder 5">
            <a:extLst>
              <a:ext uri="{FF2B5EF4-FFF2-40B4-BE49-F238E27FC236}">
                <a16:creationId xmlns:a16="http://schemas.microsoft.com/office/drawing/2014/main" xmlns="" id="{006C923F-A0AF-43AE-B008-729389A1F4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A6CF54-6A81-4EC1-8A76-D27D031CD323}"/>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39454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74C8E-2EFC-4160-AABE-1FF7214245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9F18FF6-67F1-4B6A-AF69-5525004421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705621C-D772-41A9-806A-403FAAB45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B53A51E-99BD-4C1A-A074-5C6CE93681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95D48C7-AFED-4305-86D0-D795E3EB76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48D0C76-7E10-4917-A0FC-0E0870F729BC}"/>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8" name="Footer Placeholder 7">
            <a:extLst>
              <a:ext uri="{FF2B5EF4-FFF2-40B4-BE49-F238E27FC236}">
                <a16:creationId xmlns:a16="http://schemas.microsoft.com/office/drawing/2014/main" xmlns="" id="{89B9EDB8-6EFB-4747-B5B6-22B76F32F1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E3B12DB-AFBB-405F-BA53-B2770D4A9AE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258242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29320-B6A0-4392-B66E-7FE222630F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E70D717-5251-4854-BB14-F871590E80EC}"/>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4" name="Footer Placeholder 3">
            <a:extLst>
              <a:ext uri="{FF2B5EF4-FFF2-40B4-BE49-F238E27FC236}">
                <a16:creationId xmlns:a16="http://schemas.microsoft.com/office/drawing/2014/main" xmlns="" id="{91B6AF8B-F435-48B2-9AC7-FF1B8D0C1C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24DEE1-F5F4-473C-885D-60A0ABE39D6A}"/>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241562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CB896E-3D03-41C8-B360-0471B89FB3DF}"/>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3" name="Footer Placeholder 2">
            <a:extLst>
              <a:ext uri="{FF2B5EF4-FFF2-40B4-BE49-F238E27FC236}">
                <a16:creationId xmlns:a16="http://schemas.microsoft.com/office/drawing/2014/main" xmlns="" id="{B2C90461-7C0C-445A-9850-E1DB8A0227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05486F7-6405-4102-BA7C-FFB9D70F90EC}"/>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55654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DC97AF-36CE-4124-984C-A7BF922477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D8F9A7A-2E99-4C4B-ABD7-5510175A7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375AAA68-FAC5-4F49-9D56-C0A2D10AA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8470BAD-71B5-49E4-A40D-2007CBD9EBEA}"/>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6" name="Footer Placeholder 5">
            <a:extLst>
              <a:ext uri="{FF2B5EF4-FFF2-40B4-BE49-F238E27FC236}">
                <a16:creationId xmlns:a16="http://schemas.microsoft.com/office/drawing/2014/main" xmlns="" id="{6B295AC7-DDFE-45F9-AF74-ED2BF51413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E017491-FF63-4589-BD29-E347DD916547}"/>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6774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1AB10-7FA3-4503-8DBF-1DBBD987DD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878EB3F-BC9C-4CB3-BBD1-8F35F93FCA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91FE0B-89BA-4C65-BAD4-893E4CF8F3C0}"/>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4D4509CC-D797-42C5-B117-606DE2BD3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8E99D-8351-46EB-BB50-58441E214437}"/>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545823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084232-CC6E-45E9-8D06-14B26BBFCA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D8E7B1D-2455-4EC7-B316-622029CA07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6DC3B0E-BD3D-4894-9317-4AE56E24C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3B79ED9-E7FF-4ABD-AF2B-36A68B859562}"/>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6" name="Footer Placeholder 5">
            <a:extLst>
              <a:ext uri="{FF2B5EF4-FFF2-40B4-BE49-F238E27FC236}">
                <a16:creationId xmlns:a16="http://schemas.microsoft.com/office/drawing/2014/main" xmlns="" id="{F966FB14-B30B-439D-9D8E-5782CD14C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5F192CD-1497-469A-8AFD-5312509820A5}"/>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3559118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B3DCE4-2746-4ED9-9DD4-E09C31E37C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9F3E9CE-C5CD-4F70-9F96-AFC989D139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2543F3-C6B0-402D-98E9-C5509B403DC2}"/>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049D4596-099F-4050-B8B0-2DAD883D6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19931A-EEB6-4EAB-8AFA-38FE3176A184}"/>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453422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2B2A112-4197-46E0-9ECA-A89E4D51E1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C1BA8C7-A039-446C-9936-9FCEF4A667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646D427-AC0A-4820-8935-166B3233FD22}"/>
              </a:ext>
            </a:extLst>
          </p:cNvPr>
          <p:cNvSpPr>
            <a:spLocks noGrp="1"/>
          </p:cNvSpPr>
          <p:nvPr>
            <p:ph type="dt" sz="half" idx="10"/>
          </p:nvPr>
        </p:nvSpPr>
        <p:spPr/>
        <p:txBody>
          <a:body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36FDF01E-C1DB-4C4A-852C-AA435D89A0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898AAF-CB35-4C05-A61C-2EAD743198D6}"/>
              </a:ext>
            </a:extLst>
          </p:cNvPr>
          <p:cNvSpPr>
            <a:spLocks noGrp="1"/>
          </p:cNvSpPr>
          <p:nvPr>
            <p:ph type="sldNum" sz="quarter" idx="12"/>
          </p:nvPr>
        </p:nvSpPr>
        <p:spPr/>
        <p:txBody>
          <a:bodyPr/>
          <a:lstStyle/>
          <a:p>
            <a:fld id="{EADA8C59-5646-4C06-BE98-351097875ED0}" type="slidenum">
              <a:rPr lang="en-US" smtClean="0"/>
              <a:t>‹#›</a:t>
            </a:fld>
            <a:endParaRPr lang="en-US"/>
          </a:p>
        </p:txBody>
      </p:sp>
    </p:spTree>
    <p:extLst>
      <p:ext uri="{BB962C8B-B14F-4D97-AF65-F5344CB8AC3E}">
        <p14:creationId xmlns:p14="http://schemas.microsoft.com/office/powerpoint/2010/main" val="1176754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chemeClr val="tx1">
                    <a:lumMod val="95000"/>
                    <a:lumOff val="5000"/>
                  </a:schemeClr>
                </a:solidFill>
                <a:latin typeface="Karla" charset="0"/>
                <a:ea typeface="Karla" charset="0"/>
                <a:cs typeface="Karla" charset="0"/>
              </a:defRPr>
            </a:lvl1pPr>
          </a:lstStyle>
          <a:p>
            <a:r>
              <a:rPr lang="en-US" dirty="0"/>
              <a:t>Talk Title</a:t>
            </a:r>
          </a:p>
        </p:txBody>
      </p:sp>
      <p:sp>
        <p:nvSpPr>
          <p:cNvPr id="4" name="Date Placeholder 3"/>
          <p:cNvSpPr>
            <a:spLocks noGrp="1"/>
          </p:cNvSpPr>
          <p:nvPr>
            <p:ph type="dt" sz="half" idx="10"/>
          </p:nvPr>
        </p:nvSpPr>
        <p:spPr/>
        <p:txBody>
          <a:bodyPr/>
          <a:lstStyle/>
          <a:p>
            <a:fld id="{BD43FDEE-31B2-4A81-9764-6BBEE99A1C59}"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
        <p:nvSpPr>
          <p:cNvPr id="7" name="TextBox 6"/>
          <p:cNvSpPr txBox="1"/>
          <p:nvPr/>
        </p:nvSpPr>
        <p:spPr>
          <a:xfrm>
            <a:off x="914400" y="4215645"/>
            <a:ext cx="10192871" cy="707886"/>
          </a:xfrm>
          <a:prstGeom prst="rect">
            <a:avLst/>
          </a:prstGeom>
          <a:noFill/>
        </p:spPr>
        <p:txBody>
          <a:bodyPr wrap="square" rtlCol="0">
            <a:spAutoFit/>
          </a:bodyPr>
          <a:lstStyle/>
          <a:p>
            <a:pPr algn="ctr"/>
            <a:r>
              <a:rPr lang="en-US" sz="2400" b="0" i="0" dirty="0">
                <a:solidFill>
                  <a:schemeClr val="tx1">
                    <a:lumMod val="95000"/>
                    <a:lumOff val="5000"/>
                  </a:schemeClr>
                </a:solidFill>
                <a:latin typeface="Karla" charset="0"/>
                <a:ea typeface="Karla" charset="0"/>
                <a:cs typeface="Karla" charset="0"/>
              </a:rPr>
              <a:t>Pavlos Protopapas</a:t>
            </a:r>
          </a:p>
          <a:p>
            <a:pPr algn="ctr"/>
            <a:r>
              <a:rPr lang="en-US" sz="1600" b="0" i="0" dirty="0">
                <a:solidFill>
                  <a:schemeClr val="tx1">
                    <a:lumMod val="95000"/>
                    <a:lumOff val="5000"/>
                  </a:schemeClr>
                </a:solidFill>
                <a:latin typeface="Karla" charset="0"/>
                <a:ea typeface="Karla" charset="0"/>
                <a:cs typeface="Karla" charset="0"/>
              </a:rPr>
              <a:t>Institute for Applied</a:t>
            </a:r>
            <a:r>
              <a:rPr lang="en-US" sz="1600" b="0" i="0" baseline="0" dirty="0">
                <a:solidFill>
                  <a:schemeClr val="tx1">
                    <a:lumMod val="95000"/>
                    <a:lumOff val="5000"/>
                  </a:schemeClr>
                </a:solidFill>
                <a:latin typeface="Karla" charset="0"/>
                <a:ea typeface="Karla" charset="0"/>
                <a:cs typeface="Karla" charset="0"/>
              </a:rPr>
              <a:t> Computational Science, Harvard</a:t>
            </a:r>
            <a:endParaRPr lang="en-US" sz="1600" b="0" i="0" dirty="0">
              <a:solidFill>
                <a:schemeClr val="tx1">
                  <a:lumMod val="95000"/>
                  <a:lumOff val="5000"/>
                </a:schemeClr>
              </a:solidFill>
              <a:latin typeface="Karla" charset="0"/>
              <a:ea typeface="Karla" charset="0"/>
              <a:cs typeface="Karla" charset="0"/>
            </a:endParaRPr>
          </a:p>
        </p:txBody>
      </p:sp>
      <p:grpSp>
        <p:nvGrpSpPr>
          <p:cNvPr id="12" name="Group 11"/>
          <p:cNvGrpSpPr>
            <a:grpSpLocks noChangeAspect="1"/>
          </p:cNvGrpSpPr>
          <p:nvPr/>
        </p:nvGrpSpPr>
        <p:grpSpPr>
          <a:xfrm>
            <a:off x="4866931" y="5190565"/>
            <a:ext cx="2409984" cy="1348350"/>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
        <p:nvSpPr>
          <p:cNvPr id="10" name="Rectangle 9">
            <a:extLst>
              <a:ext uri="{FF2B5EF4-FFF2-40B4-BE49-F238E27FC236}">
                <a16:creationId xmlns:a16="http://schemas.microsoft.com/office/drawing/2014/main" xmlns="" id="{1637FB94-059C-4EA6-A553-1FB978C79D3F}"/>
              </a:ext>
            </a:extLst>
          </p:cNvPr>
          <p:cNvSpPr/>
          <p:nvPr/>
        </p:nvSpPr>
        <p:spPr>
          <a:xfrm>
            <a:off x="5387184" y="3459656"/>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Karla" charset="0"/>
                <a:ea typeface="Karla" charset="0"/>
                <a:cs typeface="Karla" charset="0"/>
              </a:rPr>
              <a:t>AC295</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1E1A4202-1854-4A8C-A63F-7D5E2F547B29}" type="slidenum">
              <a:rPr lang="en-US" smtClean="0"/>
              <a:t>‹#›</a:t>
            </a:fld>
            <a:endParaRPr lang="en-US"/>
          </a:p>
        </p:txBody>
      </p:sp>
      <p:cxnSp>
        <p:nvCxnSpPr>
          <p:cNvPr id="12" name="Straight Connector 11">
            <a:extLst>
              <a:ext uri="{FF2B5EF4-FFF2-40B4-BE49-F238E27FC236}">
                <a16:creationId xmlns:a16="http://schemas.microsoft.com/office/drawing/2014/main" xmlns=""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6A0BBE32-C829-4534-92AA-0A9402AC06A8}"/>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5" name="Group 14">
            <a:extLst>
              <a:ext uri="{FF2B5EF4-FFF2-40B4-BE49-F238E27FC236}">
                <a16:creationId xmlns:a16="http://schemas.microsoft.com/office/drawing/2014/main" xmlns="" id="{A3D46243-E60C-4C42-8F85-FC3B9343AFAF}"/>
              </a:ext>
            </a:extLst>
          </p:cNvPr>
          <p:cNvGrpSpPr/>
          <p:nvPr/>
        </p:nvGrpSpPr>
        <p:grpSpPr>
          <a:xfrm>
            <a:off x="0" y="6238082"/>
            <a:ext cx="3302003" cy="589321"/>
            <a:chOff x="464927" y="6019573"/>
            <a:chExt cx="3302003" cy="589321"/>
          </a:xfrm>
        </p:grpSpPr>
        <p:sp>
          <p:nvSpPr>
            <p:cNvPr id="16" name="Rectangle 15">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8"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ctr">
              <a:defRPr b="1">
                <a:solidFill>
                  <a:schemeClr val="tx1">
                    <a:lumMod val="95000"/>
                    <a:lumOff val="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chemeClr val="tx1">
                    <a:lumMod val="95000"/>
                    <a:lumOff val="5000"/>
                  </a:schemeClr>
                </a:solidFill>
                <a:latin typeface="Karla"/>
                <a:cs typeface="Karla"/>
              </a:defRPr>
            </a:lvl1pPr>
            <a:lvl2pPr>
              <a:defRPr sz="2400">
                <a:solidFill>
                  <a:schemeClr val="tx1">
                    <a:lumMod val="95000"/>
                    <a:lumOff val="5000"/>
                  </a:schemeClr>
                </a:solidFill>
                <a:latin typeface="Karla"/>
                <a:cs typeface="Karla"/>
              </a:defRPr>
            </a:lvl2pPr>
            <a:lvl3pPr>
              <a:defRPr sz="2000">
                <a:solidFill>
                  <a:schemeClr val="tx1">
                    <a:lumMod val="95000"/>
                    <a:lumOff val="5000"/>
                  </a:schemeClr>
                </a:solidFill>
                <a:latin typeface="Karla"/>
                <a:cs typeface="Karla"/>
              </a:defRPr>
            </a:lvl3pPr>
            <a:lvl4pPr>
              <a:defRPr sz="1800">
                <a:solidFill>
                  <a:schemeClr val="tx1">
                    <a:lumMod val="95000"/>
                    <a:lumOff val="5000"/>
                  </a:schemeClr>
                </a:solidFill>
                <a:latin typeface="Karla"/>
                <a:cs typeface="Karla"/>
              </a:defRPr>
            </a:lvl4pPr>
            <a:lvl5pPr>
              <a:defRPr sz="1800">
                <a:solidFill>
                  <a:schemeClr val="tx1">
                    <a:lumMod val="95000"/>
                    <a:lumOff val="5000"/>
                  </a:schemeClr>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248388" y="6397361"/>
            <a:ext cx="2844800" cy="365125"/>
          </a:xfrm>
        </p:spPr>
        <p:txBody>
          <a:bodyPr/>
          <a:lstStyle>
            <a:lvl1pPr algn="r">
              <a:defRPr/>
            </a:lvl1pPr>
          </a:lstStyle>
          <a:p>
            <a:fld id="{DB3D23A1-04A6-4C00-8381-DADA2D40653F}" type="slidenum">
              <a:rPr lang="en-US" smtClean="0"/>
              <a:t>‹#›</a:t>
            </a:fld>
            <a:endParaRPr lang="en-US"/>
          </a:p>
        </p:txBody>
      </p:sp>
      <p:cxnSp>
        <p:nvCxnSpPr>
          <p:cNvPr id="12" name="Straight Connector 11">
            <a:extLst>
              <a:ext uri="{FF2B5EF4-FFF2-40B4-BE49-F238E27FC236}">
                <a16:creationId xmlns:a16="http://schemas.microsoft.com/office/drawing/2014/main" xmlns="" id="{2BB05C14-85FE-410B-8AD5-1D038FDD03F1}"/>
              </a:ext>
            </a:extLst>
          </p:cNvPr>
          <p:cNvCxnSpPr>
            <a:cxnSpLocks/>
          </p:cNvCxnSpPr>
          <p:nvPr/>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8570258" y="6331054"/>
            <a:ext cx="2844800" cy="365125"/>
          </a:xfrm>
        </p:spPr>
        <p:txBody>
          <a:bodyPr/>
          <a:lstStyle>
            <a:lvl1pPr algn="r">
              <a:defRPr/>
            </a:lvl1pPr>
          </a:lstStyle>
          <a:p>
            <a:fld id="{1E1A4202-1854-4A8C-A63F-7D5E2F547B29}" type="slidenum">
              <a:rPr lang="en-US" smtClean="0"/>
              <a:t>‹#›</a:t>
            </a:fld>
            <a:endParaRPr lang="en-US"/>
          </a:p>
        </p:txBody>
      </p:sp>
      <p:grpSp>
        <p:nvGrpSpPr>
          <p:cNvPr id="9" name="Group 8"/>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2" name="TextBox 11"/>
          <p:cNvSpPr txBox="1"/>
          <p:nvPr/>
        </p:nvSpPr>
        <p:spPr>
          <a:xfrm>
            <a:off x="4846866" y="6355080"/>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43FDEE-31B2-4A81-9764-6BBEE99A1C59}"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43FDEE-31B2-4A81-9764-6BBEE99A1C59}"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grpSp>
        <p:nvGrpSpPr>
          <p:cNvPr id="8" name="Group 7"/>
          <p:cNvGrpSpPr>
            <a:grpSpLocks/>
          </p:cNvGrpSpPr>
          <p:nvPr/>
        </p:nvGrpSpPr>
        <p:grpSpPr>
          <a:xfrm>
            <a:off x="667462" y="6153741"/>
            <a:ext cx="812363" cy="461756"/>
            <a:chOff x="8442646" y="6356350"/>
            <a:chExt cx="482609" cy="274320"/>
          </a:xfrm>
        </p:grpSpPr>
        <p:pic>
          <p:nvPicPr>
            <p:cNvPr id="9" name="Picture 8"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0" name="Picture 9"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43FDEE-31B2-4A81-9764-6BBEE99A1C59}" type="datetimeFigureOut">
              <a:rPr lang="en-US" smtClean="0"/>
              <a:t>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A4202-1854-4A8C-A63F-7D5E2F547B29}" type="slidenum">
              <a:rPr lang="en-US" smtClean="0"/>
              <a:t>‹#›</a:t>
            </a:fld>
            <a:endParaRPr lang="en-US"/>
          </a:p>
        </p:txBody>
      </p:sp>
      <p:grpSp>
        <p:nvGrpSpPr>
          <p:cNvPr id="10" name="Group 9"/>
          <p:cNvGrpSpPr>
            <a:grpSpLocks/>
          </p:cNvGrpSpPr>
          <p:nvPr/>
        </p:nvGrpSpPr>
        <p:grpSpPr>
          <a:xfrm>
            <a:off x="667462" y="6153741"/>
            <a:ext cx="812363" cy="461756"/>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2" name="Picture 11"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3" name="TextBox 12"/>
          <p:cNvSpPr txBox="1"/>
          <p:nvPr/>
        </p:nvSpPr>
        <p:spPr>
          <a:xfrm>
            <a:off x="10109057" y="6109785"/>
            <a:ext cx="1289135"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endParaRPr lang="en-US" sz="1100" cap="small" baseline="0" dirty="0">
              <a:solidFill>
                <a:schemeClr val="tx1">
                  <a:lumMod val="50000"/>
                  <a:lumOff val="50000"/>
                </a:schemeClr>
              </a:solidFill>
              <a:latin typeface="Karla" charset="0"/>
              <a:ea typeface="Karla" charset="0"/>
              <a:cs typeface="Karla"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15058" y="6153741"/>
            <a:ext cx="475488" cy="4754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8545E2-B05B-417F-A808-39B23536D0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D8B6301-CE95-481A-8E07-6D136FD07F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2E904A7-C088-4DA7-8A0C-08AE432B9655}"/>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EB9FC91C-1512-41F2-ABA7-00C1D6A4F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4C96D90-74B5-467C-83E1-AD10429F60CF}"/>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1235433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067608"/>
            <a:ext cx="10972800" cy="767276"/>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43FDEE-31B2-4A81-9764-6BBEE99A1C59}" type="datetimeFigureOut">
              <a:rPr lang="en-US" smtClean="0"/>
              <a:t>2/4/20</a:t>
            </a:fld>
            <a:endParaRPr lang="en-US"/>
          </a:p>
        </p:txBody>
      </p:sp>
      <p:sp>
        <p:nvSpPr>
          <p:cNvPr id="5" name="Slide Number Placeholder 4"/>
          <p:cNvSpPr>
            <a:spLocks noGrp="1"/>
          </p:cNvSpPr>
          <p:nvPr>
            <p:ph type="sldNum" sz="quarter" idx="12"/>
          </p:nvPr>
        </p:nvSpPr>
        <p:spPr>
          <a:xfrm>
            <a:off x="8737600" y="6352247"/>
            <a:ext cx="2844800" cy="365125"/>
          </a:xfrm>
        </p:spPr>
        <p:txBody>
          <a:bodyPr/>
          <a:lstStyle/>
          <a:p>
            <a:fld id="{1E1A4202-1854-4A8C-A63F-7D5E2F547B29}" type="slidenum">
              <a:rPr lang="en-US" smtClean="0"/>
              <a:t>‹#›</a:t>
            </a:fld>
            <a:endParaRPr lang="en-US"/>
          </a:p>
        </p:txBody>
      </p:sp>
      <p:grpSp>
        <p:nvGrpSpPr>
          <p:cNvPr id="6" name="Group 5"/>
          <p:cNvGrpSpPr>
            <a:grpSpLocks/>
          </p:cNvGrpSpPr>
          <p:nvPr/>
        </p:nvGrpSpPr>
        <p:grpSpPr>
          <a:xfrm>
            <a:off x="667462" y="6153741"/>
            <a:ext cx="812363" cy="461756"/>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
        <p:nvSpPr>
          <p:cNvPr id="10" name="TextBox 9"/>
          <p:cNvSpPr txBox="1"/>
          <p:nvPr/>
        </p:nvSpPr>
        <p:spPr>
          <a:xfrm>
            <a:off x="4846320" y="6359122"/>
            <a:ext cx="2428870" cy="261610"/>
          </a:xfrm>
          <a:prstGeom prst="rect">
            <a:avLst/>
          </a:prstGeom>
          <a:noFill/>
        </p:spPr>
        <p:txBody>
          <a:bodyPr wrap="none" rtlCol="0">
            <a:spAutoFit/>
          </a:bodyPr>
          <a:lstStyle/>
          <a:p>
            <a:r>
              <a:rPr lang="en-US" sz="1100" cap="small" baseline="0" dirty="0" err="1">
                <a:solidFill>
                  <a:schemeClr val="tx1">
                    <a:lumMod val="50000"/>
                    <a:lumOff val="50000"/>
                  </a:schemeClr>
                </a:solidFill>
                <a:latin typeface="Karla" charset="0"/>
                <a:ea typeface="Karla" charset="0"/>
                <a:cs typeface="Karla" charset="0"/>
              </a:rPr>
              <a:t>Pavlos</a:t>
            </a:r>
            <a:r>
              <a:rPr lang="en-US" sz="1100" cap="small" baseline="0" dirty="0">
                <a:solidFill>
                  <a:schemeClr val="tx1">
                    <a:lumMod val="50000"/>
                    <a:lumOff val="50000"/>
                  </a:schemeClr>
                </a:solidFill>
                <a:latin typeface="Karla" charset="0"/>
                <a:ea typeface="Karla" charset="0"/>
                <a:cs typeface="Karla" charset="0"/>
              </a:rPr>
              <a:t> </a:t>
            </a:r>
            <a:r>
              <a:rPr lang="en-US" sz="1100" cap="small" baseline="0" dirty="0" err="1">
                <a:solidFill>
                  <a:schemeClr val="tx1">
                    <a:lumMod val="50000"/>
                    <a:lumOff val="50000"/>
                  </a:schemeClr>
                </a:solidFill>
                <a:latin typeface="Karla" charset="0"/>
                <a:ea typeface="Karla" charset="0"/>
                <a:cs typeface="Karla" charset="0"/>
              </a:rPr>
              <a:t>Protopapas</a:t>
            </a:r>
            <a:r>
              <a:rPr lang="en-US" sz="1100" cap="small" baseline="0" dirty="0">
                <a:solidFill>
                  <a:schemeClr val="tx1">
                    <a:lumMod val="50000"/>
                    <a:lumOff val="50000"/>
                  </a:schemeClr>
                </a:solidFill>
                <a:latin typeface="Karla" charset="0"/>
                <a:ea typeface="Karla" charset="0"/>
                <a:cs typeface="Karla" charset="0"/>
              </a:rPr>
              <a:t>,  FIUBA, June 2018</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3FDEE-31B2-4A81-9764-6BBEE99A1C59}" type="datetimeFigureOut">
              <a:rPr lang="en-US" smtClean="0"/>
              <a:t>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43FDEE-31B2-4A81-9764-6BBEE99A1C59}" type="datetimeFigureOut">
              <a:rPr lang="en-US" smtClean="0"/>
              <a:t>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3FDEE-31B2-4A81-9764-6BBEE99A1C59}" type="datetimeFigureOut">
              <a:rPr lang="en-US" smtClean="0"/>
              <a:t>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A4202-1854-4A8C-A63F-7D5E2F547B29}"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B0D16A-4BE1-4324-9465-EA5372E54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54A4463-C390-4D80-8900-E3783BBAEFD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B9F748D-A959-4741-B0CB-E2258A828813}"/>
              </a:ext>
            </a:extLst>
          </p:cNvPr>
          <p:cNvSpPr>
            <a:spLocks noGrp="1"/>
          </p:cNvSpPr>
          <p:nvPr>
            <p:ph type="dt" sz="half" idx="10"/>
          </p:nvPr>
        </p:nvSpPr>
        <p:spPr/>
        <p:txBody>
          <a:bodyPr/>
          <a:lstStyle/>
          <a:p>
            <a:fld id="{BD43FDEE-31B2-4A81-9764-6BBEE99A1C59}" type="datetimeFigureOut">
              <a:rPr lang="en-US" smtClean="0"/>
              <a:t>2/4/20</a:t>
            </a:fld>
            <a:endParaRPr lang="en-US"/>
          </a:p>
        </p:txBody>
      </p:sp>
      <p:sp>
        <p:nvSpPr>
          <p:cNvPr id="5" name="Footer Placeholder 4">
            <a:extLst>
              <a:ext uri="{FF2B5EF4-FFF2-40B4-BE49-F238E27FC236}">
                <a16:creationId xmlns:a16="http://schemas.microsoft.com/office/drawing/2014/main" xmlns="" id="{35989003-AAF3-4BFC-A67F-DF6F95393A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F2010D9-9443-435E-BA0D-07B5F6E35A7E}"/>
              </a:ext>
            </a:extLst>
          </p:cNvPr>
          <p:cNvSpPr>
            <a:spLocks noGrp="1"/>
          </p:cNvSpPr>
          <p:nvPr>
            <p:ph type="sldNum" sz="quarter" idx="12"/>
          </p:nvPr>
        </p:nvSpPr>
        <p:spPr/>
        <p:txBody>
          <a:bodyPr/>
          <a:lstStyle/>
          <a:p>
            <a:fld id="{1E1A4202-1854-4A8C-A63F-7D5E2F547B29}" type="slidenum">
              <a:rPr lang="en-US" smtClean="0"/>
              <a:t>‹#›</a:t>
            </a:fld>
            <a:endParaRPr lang="en-US"/>
          </a:p>
        </p:txBody>
      </p:sp>
    </p:spTree>
    <p:extLst>
      <p:ext uri="{BB962C8B-B14F-4D97-AF65-F5344CB8AC3E}">
        <p14:creationId xmlns:p14="http://schemas.microsoft.com/office/powerpoint/2010/main" val="4666875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outlin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xmlns="" id="{2BB05C14-85FE-410B-8AD5-1D038FDD03F1}"/>
              </a:ext>
            </a:extLst>
          </p:cNvPr>
          <p:cNvCxnSpPr>
            <a:cxnSpLocks/>
          </p:cNvCxnSpPr>
          <p:nvPr userDrawn="1"/>
        </p:nvCxnSpPr>
        <p:spPr>
          <a:xfrm>
            <a:off x="3930650" y="987254"/>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2743200" y="1821235"/>
            <a:ext cx="6794500" cy="4049477"/>
          </a:xfrm>
          <a:prstGeom prst="rect">
            <a:avLst/>
          </a:prstGeom>
        </p:spPr>
        <p:txBody>
          <a:bodyPr/>
          <a:lstStyle>
            <a:lvl1pPr marL="0" indent="0" algn="ctr">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Master text styles</a:t>
            </a:r>
          </a:p>
          <a:p>
            <a:pPr lvl="0"/>
            <a:r>
              <a:rPr lang="en-US" dirty="0"/>
              <a:t>Second level</a:t>
            </a:r>
          </a:p>
          <a:p>
            <a:pPr lvl="0"/>
            <a:r>
              <a:rPr lang="en-US" dirty="0"/>
              <a:t>Third level</a:t>
            </a:r>
          </a:p>
          <a:p>
            <a:pPr lvl="0"/>
            <a:r>
              <a:rPr lang="en-US" dirty="0"/>
              <a:t>Fourth level</a:t>
            </a:r>
          </a:p>
          <a:p>
            <a:pPr lvl="0"/>
            <a:r>
              <a:rPr lang="en-US" dirty="0"/>
              <a:t>Fifth level</a:t>
            </a:r>
          </a:p>
        </p:txBody>
      </p:sp>
      <p:sp>
        <p:nvSpPr>
          <p:cNvPr id="15" name="Text Placeholder 17">
            <a:extLst>
              <a:ext uri="{FF2B5EF4-FFF2-40B4-BE49-F238E27FC236}">
                <a16:creationId xmlns:a16="http://schemas.microsoft.com/office/drawing/2014/main" xmlns="" id="{34EE5573-A9CB-4BD1-BEAD-BE9DA2AD4B65}"/>
              </a:ext>
            </a:extLst>
          </p:cNvPr>
          <p:cNvSpPr>
            <a:spLocks noGrp="1"/>
          </p:cNvSpPr>
          <p:nvPr>
            <p:ph type="body" sz="quarter" idx="14" hasCustomPrompt="1"/>
          </p:nvPr>
        </p:nvSpPr>
        <p:spPr>
          <a:xfrm>
            <a:off x="2517913" y="174690"/>
            <a:ext cx="7172187" cy="644999"/>
          </a:xfrm>
          <a:prstGeom prst="rect">
            <a:avLst/>
          </a:prstGeom>
        </p:spPr>
        <p:txBody>
          <a:bodyPr>
            <a:normAutofit/>
          </a:bodyPr>
          <a:lstStyle>
            <a:lvl1pPr marL="0" indent="0" algn="ctr">
              <a:buNone/>
              <a:defRPr sz="38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Slide Title</a:t>
            </a:r>
          </a:p>
        </p:txBody>
      </p:sp>
    </p:spTree>
    <p:extLst>
      <p:ext uri="{BB962C8B-B14F-4D97-AF65-F5344CB8AC3E}">
        <p14:creationId xmlns:p14="http://schemas.microsoft.com/office/powerpoint/2010/main" val="10078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a_slide_w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xmlns=""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cxnSp>
        <p:nvCxnSpPr>
          <p:cNvPr id="10" name="Straight Connector 9">
            <a:extLst>
              <a:ext uri="{FF2B5EF4-FFF2-40B4-BE49-F238E27FC236}">
                <a16:creationId xmlns:a16="http://schemas.microsoft.com/office/drawing/2014/main" xmlns="" id="{2BB05C14-85FE-410B-8AD5-1D038FDD03F1}"/>
              </a:ext>
            </a:extLst>
          </p:cNvPr>
          <p:cNvCxnSpPr>
            <a:cxnSpLocks/>
          </p:cNvCxnSpPr>
          <p:nvPr userDrawn="1"/>
        </p:nvCxnSpPr>
        <p:spPr>
          <a:xfrm>
            <a:off x="3930650" y="1199286"/>
            <a:ext cx="44196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533400" y="1821235"/>
            <a:ext cx="5705475" cy="3837477"/>
          </a:xfrm>
          <a:prstGeom prst="rect">
            <a:avLst/>
          </a:prstGeom>
        </p:spPr>
        <p:txBody>
          <a:bodyPr/>
          <a:lstStyle>
            <a:lvl1pPr marL="0" indent="0" algn="l">
              <a:buNone/>
              <a:defRPr strike="noStrike">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20" name="Text Placeholder 17">
            <a:extLst>
              <a:ext uri="{FF2B5EF4-FFF2-40B4-BE49-F238E27FC236}">
                <a16:creationId xmlns:a16="http://schemas.microsoft.com/office/drawing/2014/main" xmlns="" id="{D405074A-E0C4-4294-A5E4-68039E1DF60D}"/>
              </a:ext>
            </a:extLst>
          </p:cNvPr>
          <p:cNvSpPr>
            <a:spLocks noGrp="1"/>
          </p:cNvSpPr>
          <p:nvPr>
            <p:ph type="body" sz="quarter" idx="15" hasCustomPrompt="1"/>
          </p:nvPr>
        </p:nvSpPr>
        <p:spPr>
          <a:xfrm>
            <a:off x="2743200" y="401607"/>
            <a:ext cx="6794500" cy="647700"/>
          </a:xfrm>
          <a:prstGeom prst="rect">
            <a:avLst/>
          </a:prstGeom>
        </p:spPr>
        <p:txBody>
          <a:bodyPr>
            <a:normAutofit/>
          </a:bodyPr>
          <a:lstStyle>
            <a:lvl1pPr marL="0" indent="0" algn="ctr">
              <a:buNone/>
              <a:defRPr sz="3600" b="1">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Title</a:t>
            </a:r>
          </a:p>
        </p:txBody>
      </p:sp>
      <p:sp>
        <p:nvSpPr>
          <p:cNvPr id="3" name="Picture Placeholder 2">
            <a:extLst>
              <a:ext uri="{FF2B5EF4-FFF2-40B4-BE49-F238E27FC236}">
                <a16:creationId xmlns:a16="http://schemas.microsoft.com/office/drawing/2014/main" xmlns="" id="{2F14F5B9-510A-4D5A-82FC-79B9376B2E70}"/>
              </a:ext>
            </a:extLst>
          </p:cNvPr>
          <p:cNvSpPr>
            <a:spLocks noGrp="1"/>
          </p:cNvSpPr>
          <p:nvPr>
            <p:ph type="pic" sz="quarter" idx="16"/>
          </p:nvPr>
        </p:nvSpPr>
        <p:spPr>
          <a:xfrm>
            <a:off x="7388480" y="1820862"/>
            <a:ext cx="4297363" cy="3837475"/>
          </a:xfrm>
          <a:prstGeom prst="rect">
            <a:avLst/>
          </a:prstGeom>
        </p:spPr>
        <p:txBody>
          <a:bodyPr/>
          <a:lstStyle/>
          <a:p>
            <a:endParaRPr lang="en-US"/>
          </a:p>
        </p:txBody>
      </p:sp>
    </p:spTree>
    <p:extLst>
      <p:ext uri="{BB962C8B-B14F-4D97-AF65-F5344CB8AC3E}">
        <p14:creationId xmlns:p14="http://schemas.microsoft.com/office/powerpoint/2010/main" val="3123596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b_slide_without_tit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7D21F40-B884-4EB9-990B-7ACFD96EAC60}"/>
              </a:ext>
            </a:extLst>
          </p:cNvPr>
          <p:cNvSpPr>
            <a:spLocks noGrp="1"/>
          </p:cNvSpPr>
          <p:nvPr>
            <p:ph type="sldNum" sz="quarter" idx="12"/>
          </p:nvPr>
        </p:nvSpPr>
        <p:spPr>
          <a:xfrm>
            <a:off x="8462893" y="6389362"/>
            <a:ext cx="2743200" cy="365125"/>
          </a:xfrm>
        </p:spPr>
        <p:txBody>
          <a:bodyPr/>
          <a:lstStyle/>
          <a:p>
            <a:fld id="{1E1A4202-1854-4A8C-A63F-7D5E2F547B29}" type="slidenum">
              <a:rPr lang="en-US" smtClean="0"/>
              <a:t>‹#›</a:t>
            </a:fld>
            <a:endParaRPr lang="en-US"/>
          </a:p>
        </p:txBody>
      </p:sp>
      <p:sp>
        <p:nvSpPr>
          <p:cNvPr id="7" name="Title 1">
            <a:extLst>
              <a:ext uri="{FF2B5EF4-FFF2-40B4-BE49-F238E27FC236}">
                <a16:creationId xmlns:a16="http://schemas.microsoft.com/office/drawing/2014/main" xmlns="" id="{03B777CA-3AD4-4055-A6F3-D229173E3BA8}"/>
              </a:ext>
            </a:extLst>
          </p:cNvPr>
          <p:cNvSpPr txBox="1">
            <a:spLocks/>
          </p:cNvSpPr>
          <p:nvPr userDrawn="1"/>
        </p:nvSpPr>
        <p:spPr>
          <a:xfrm>
            <a:off x="2743738" y="401358"/>
            <a:ext cx="6793424" cy="6479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latin typeface="Karla" panose="020F0502020204030204" pitchFamily="2" charset="0"/>
              <a:ea typeface="Futura" panose="02020800000000000000" pitchFamily="18" charset="0"/>
              <a:cs typeface="Futura" panose="02020800000000000000" pitchFamily="18" charset="0"/>
            </a:endParaRPr>
          </a:p>
        </p:txBody>
      </p:sp>
      <p:pic>
        <p:nvPicPr>
          <p:cNvPr id="8" name="Picture 7">
            <a:extLst>
              <a:ext uri="{FF2B5EF4-FFF2-40B4-BE49-F238E27FC236}">
                <a16:creationId xmlns:a16="http://schemas.microsoft.com/office/drawing/2014/main" xmlns="" id="{6A0BBE32-C829-4534-92AA-0A9402AC06A8}"/>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11206093" y="6238082"/>
            <a:ext cx="844809" cy="510957"/>
          </a:xfrm>
          <a:prstGeom prst="rect">
            <a:avLst/>
          </a:prstGeom>
        </p:spPr>
      </p:pic>
      <p:grpSp>
        <p:nvGrpSpPr>
          <p:cNvPr id="11" name="Group 10">
            <a:extLst>
              <a:ext uri="{FF2B5EF4-FFF2-40B4-BE49-F238E27FC236}">
                <a16:creationId xmlns:a16="http://schemas.microsoft.com/office/drawing/2014/main" xmlns="" id="{A3D46243-E60C-4C42-8F85-FC3B9343AFAF}"/>
              </a:ext>
            </a:extLst>
          </p:cNvPr>
          <p:cNvGrpSpPr/>
          <p:nvPr userDrawn="1"/>
        </p:nvGrpSpPr>
        <p:grpSpPr>
          <a:xfrm>
            <a:off x="0" y="6238082"/>
            <a:ext cx="3302003" cy="589321"/>
            <a:chOff x="464927" y="6019573"/>
            <a:chExt cx="3302003" cy="589321"/>
          </a:xfrm>
        </p:grpSpPr>
        <p:sp>
          <p:nvSpPr>
            <p:cNvPr id="12" name="Rectangle 11">
              <a:extLst>
                <a:ext uri="{FF2B5EF4-FFF2-40B4-BE49-F238E27FC236}">
                  <a16:creationId xmlns:a16="http://schemas.microsoft.com/office/drawing/2014/main" xmlns="" id="{329F7269-A063-44EA-B098-36C03E952B4A}"/>
                </a:ext>
              </a:extLst>
            </p:cNvPr>
            <p:cNvSpPr/>
            <p:nvPr/>
          </p:nvSpPr>
          <p:spPr>
            <a:xfrm>
              <a:off x="675860" y="6019573"/>
              <a:ext cx="874035" cy="4370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a:extLst>
                <a:ext uri="{FF2B5EF4-FFF2-40B4-BE49-F238E27FC236}">
                  <a16:creationId xmlns:a16="http://schemas.microsoft.com/office/drawing/2014/main" xmlns="" id="{FC20886B-EE56-477E-B213-33D73F60992C}"/>
                </a:ext>
              </a:extLst>
            </p:cNvPr>
            <p:cNvSpPr txBox="1">
              <a:spLocks/>
            </p:cNvSpPr>
            <p:nvPr/>
          </p:nvSpPr>
          <p:spPr>
            <a:xfrm>
              <a:off x="464927" y="6097938"/>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b="1" dirty="0">
                  <a:solidFill>
                    <a:schemeClr val="bg1"/>
                  </a:solidFill>
                  <a:latin typeface="Karla" charset="0"/>
                </a:rPr>
                <a:t>AC295</a:t>
              </a:r>
              <a:endParaRPr lang="en-US" sz="1800" b="1" dirty="0">
                <a:solidFill>
                  <a:schemeClr val="bg1"/>
                </a:solidFill>
                <a:latin typeface="Karla" charset="0"/>
              </a:endParaRPr>
            </a:p>
          </p:txBody>
        </p:sp>
        <p:sp>
          <p:nvSpPr>
            <p:cNvPr id="14" name="Rectangle 13">
              <a:extLst>
                <a:ext uri="{FF2B5EF4-FFF2-40B4-BE49-F238E27FC236}">
                  <a16:creationId xmlns:a16="http://schemas.microsoft.com/office/drawing/2014/main" xmlns="" id="{41B169CF-1DA2-49FF-A171-CA3011076EC0}"/>
                </a:ext>
              </a:extLst>
            </p:cNvPr>
            <p:cNvSpPr/>
            <p:nvPr/>
          </p:nvSpPr>
          <p:spPr>
            <a:xfrm>
              <a:off x="1549897" y="6041219"/>
              <a:ext cx="2217033" cy="400110"/>
            </a:xfrm>
            <a:custGeom>
              <a:avLst/>
              <a:gdLst>
                <a:gd name="connsiteX0" fmla="*/ 0 w 2217033"/>
                <a:gd name="connsiteY0" fmla="*/ 0 h 400110"/>
                <a:gd name="connsiteX1" fmla="*/ 532088 w 2217033"/>
                <a:gd name="connsiteY1" fmla="*/ 0 h 400110"/>
                <a:gd name="connsiteX2" fmla="*/ 1086346 w 2217033"/>
                <a:gd name="connsiteY2" fmla="*/ 0 h 400110"/>
                <a:gd name="connsiteX3" fmla="*/ 1640604 w 2217033"/>
                <a:gd name="connsiteY3" fmla="*/ 0 h 400110"/>
                <a:gd name="connsiteX4" fmla="*/ 2217033 w 2217033"/>
                <a:gd name="connsiteY4" fmla="*/ 0 h 400110"/>
                <a:gd name="connsiteX5" fmla="*/ 2217033 w 2217033"/>
                <a:gd name="connsiteY5" fmla="*/ 400110 h 400110"/>
                <a:gd name="connsiteX6" fmla="*/ 1662775 w 2217033"/>
                <a:gd name="connsiteY6" fmla="*/ 400110 h 400110"/>
                <a:gd name="connsiteX7" fmla="*/ 1152857 w 2217033"/>
                <a:gd name="connsiteY7" fmla="*/ 400110 h 400110"/>
                <a:gd name="connsiteX8" fmla="*/ 642940 w 2217033"/>
                <a:gd name="connsiteY8" fmla="*/ 400110 h 400110"/>
                <a:gd name="connsiteX9" fmla="*/ 0 w 2217033"/>
                <a:gd name="connsiteY9" fmla="*/ 400110 h 400110"/>
                <a:gd name="connsiteX10" fmla="*/ 0 w 2217033"/>
                <a:gd name="connsiteY10" fmla="*/ 0 h 40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17033" h="400110" fill="none" extrusionOk="0">
                  <a:moveTo>
                    <a:pt x="0" y="0"/>
                  </a:moveTo>
                  <a:cubicBezTo>
                    <a:pt x="263038" y="-7925"/>
                    <a:pt x="420560" y="1517"/>
                    <a:pt x="532088" y="0"/>
                  </a:cubicBezTo>
                  <a:cubicBezTo>
                    <a:pt x="643616" y="-1517"/>
                    <a:pt x="935144" y="292"/>
                    <a:pt x="1086346" y="0"/>
                  </a:cubicBezTo>
                  <a:cubicBezTo>
                    <a:pt x="1237548" y="-292"/>
                    <a:pt x="1501094" y="11016"/>
                    <a:pt x="1640604" y="0"/>
                  </a:cubicBezTo>
                  <a:cubicBezTo>
                    <a:pt x="1780114" y="-11016"/>
                    <a:pt x="1938923" y="9180"/>
                    <a:pt x="2217033" y="0"/>
                  </a:cubicBezTo>
                  <a:cubicBezTo>
                    <a:pt x="2212614" y="151559"/>
                    <a:pt x="2204076" y="313461"/>
                    <a:pt x="2217033" y="400110"/>
                  </a:cubicBezTo>
                  <a:cubicBezTo>
                    <a:pt x="2047578" y="378810"/>
                    <a:pt x="1914228" y="388589"/>
                    <a:pt x="1662775" y="400110"/>
                  </a:cubicBezTo>
                  <a:cubicBezTo>
                    <a:pt x="1411322" y="411631"/>
                    <a:pt x="1285485" y="408772"/>
                    <a:pt x="1152857" y="400110"/>
                  </a:cubicBezTo>
                  <a:cubicBezTo>
                    <a:pt x="1020229" y="391448"/>
                    <a:pt x="848944" y="401236"/>
                    <a:pt x="642940" y="400110"/>
                  </a:cubicBezTo>
                  <a:cubicBezTo>
                    <a:pt x="436936" y="398984"/>
                    <a:pt x="274007" y="426601"/>
                    <a:pt x="0" y="400110"/>
                  </a:cubicBezTo>
                  <a:cubicBezTo>
                    <a:pt x="14541" y="299461"/>
                    <a:pt x="-743" y="112982"/>
                    <a:pt x="0" y="0"/>
                  </a:cubicBezTo>
                  <a:close/>
                </a:path>
                <a:path w="2217033" h="400110" stroke="0" extrusionOk="0">
                  <a:moveTo>
                    <a:pt x="0" y="0"/>
                  </a:moveTo>
                  <a:cubicBezTo>
                    <a:pt x="207304" y="10404"/>
                    <a:pt x="309475" y="21847"/>
                    <a:pt x="532088" y="0"/>
                  </a:cubicBezTo>
                  <a:cubicBezTo>
                    <a:pt x="754701" y="-21847"/>
                    <a:pt x="777942" y="-4739"/>
                    <a:pt x="1019835" y="0"/>
                  </a:cubicBezTo>
                  <a:cubicBezTo>
                    <a:pt x="1261728" y="4739"/>
                    <a:pt x="1468228" y="-23737"/>
                    <a:pt x="1618434" y="0"/>
                  </a:cubicBezTo>
                  <a:cubicBezTo>
                    <a:pt x="1768640" y="23737"/>
                    <a:pt x="2032619" y="4821"/>
                    <a:pt x="2217033" y="0"/>
                  </a:cubicBezTo>
                  <a:cubicBezTo>
                    <a:pt x="2228653" y="88236"/>
                    <a:pt x="2227179" y="309932"/>
                    <a:pt x="2217033" y="400110"/>
                  </a:cubicBezTo>
                  <a:cubicBezTo>
                    <a:pt x="1978161" y="393684"/>
                    <a:pt x="1830757" y="404926"/>
                    <a:pt x="1707115" y="400110"/>
                  </a:cubicBezTo>
                  <a:cubicBezTo>
                    <a:pt x="1583473" y="395294"/>
                    <a:pt x="1347118" y="414480"/>
                    <a:pt x="1197198" y="400110"/>
                  </a:cubicBezTo>
                  <a:cubicBezTo>
                    <a:pt x="1047278" y="385740"/>
                    <a:pt x="777614" y="377421"/>
                    <a:pt x="598599" y="400110"/>
                  </a:cubicBezTo>
                  <a:cubicBezTo>
                    <a:pt x="419584" y="422799"/>
                    <a:pt x="177415" y="426553"/>
                    <a:pt x="0" y="400110"/>
                  </a:cubicBezTo>
                  <a:cubicBezTo>
                    <a:pt x="4306" y="228309"/>
                    <a:pt x="-14020" y="145186"/>
                    <a:pt x="0" y="0"/>
                  </a:cubicBezTo>
                  <a:close/>
                </a:path>
              </a:pathLst>
            </a:custGeom>
            <a:ln w="19050">
              <a:solidFill>
                <a:schemeClr val="bg1">
                  <a:lumMod val="50000"/>
                </a:schemeClr>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sz="1000" b="1" dirty="0">
                  <a:solidFill>
                    <a:schemeClr val="bg1">
                      <a:lumMod val="50000"/>
                    </a:schemeClr>
                  </a:solidFill>
                  <a:latin typeface="Karla" charset="0"/>
                </a:rPr>
                <a:t>Advanced Practical Data Science</a:t>
              </a:r>
            </a:p>
            <a:p>
              <a:r>
                <a:rPr lang="en-US" sz="1000" b="1" dirty="0" err="1">
                  <a:solidFill>
                    <a:schemeClr val="bg1">
                      <a:lumMod val="50000"/>
                    </a:schemeClr>
                  </a:solidFill>
                  <a:latin typeface="Karla" charset="0"/>
                </a:rPr>
                <a:t>Pavlos</a:t>
              </a:r>
              <a:r>
                <a:rPr lang="en-US" sz="1000" b="1" dirty="0">
                  <a:solidFill>
                    <a:schemeClr val="bg1">
                      <a:lumMod val="50000"/>
                    </a:schemeClr>
                  </a:solidFill>
                  <a:latin typeface="Karla" charset="0"/>
                </a:rPr>
                <a:t> </a:t>
              </a:r>
              <a:r>
                <a:rPr lang="en-US" sz="1000" b="1" dirty="0" err="1">
                  <a:solidFill>
                    <a:schemeClr val="bg1">
                      <a:lumMod val="50000"/>
                    </a:schemeClr>
                  </a:solidFill>
                  <a:latin typeface="Karla" charset="0"/>
                </a:rPr>
                <a:t>Protopapas</a:t>
              </a:r>
              <a:endParaRPr lang="en-US" sz="1000" b="1" dirty="0">
                <a:solidFill>
                  <a:schemeClr val="bg1">
                    <a:lumMod val="50000"/>
                  </a:schemeClr>
                </a:solidFill>
              </a:endParaRPr>
            </a:p>
          </p:txBody>
        </p:sp>
      </p:grpSp>
      <p:sp>
        <p:nvSpPr>
          <p:cNvPr id="18" name="Text Placeholder 17">
            <a:extLst>
              <a:ext uri="{FF2B5EF4-FFF2-40B4-BE49-F238E27FC236}">
                <a16:creationId xmlns:a16="http://schemas.microsoft.com/office/drawing/2014/main" xmlns="" id="{34EE5573-A9CB-4BD1-BEAD-BE9DA2AD4B65}"/>
              </a:ext>
            </a:extLst>
          </p:cNvPr>
          <p:cNvSpPr>
            <a:spLocks noGrp="1"/>
          </p:cNvSpPr>
          <p:nvPr>
            <p:ph type="body" sz="quarter" idx="13" hasCustomPrompt="1"/>
          </p:nvPr>
        </p:nvSpPr>
        <p:spPr>
          <a:xfrm>
            <a:off x="533400" y="1068789"/>
            <a:ext cx="5705475" cy="3837477"/>
          </a:xfrm>
          <a:prstGeom prst="rect">
            <a:avLst/>
          </a:prstGeom>
        </p:spPr>
        <p:txBody>
          <a:bodyPr/>
          <a:lstStyle>
            <a:lvl1pPr marL="0" indent="0" algn="l">
              <a:buNone/>
              <a:defRPr>
                <a:latin typeface="Karla" pitchFamily="2" charset="0"/>
              </a:defRPr>
            </a:lvl1pPr>
            <a:lvl2pPr marL="457200" indent="0" algn="ctr">
              <a:buNone/>
              <a:defRPr>
                <a:latin typeface="Karla" pitchFamily="2" charset="0"/>
              </a:defRPr>
            </a:lvl2pPr>
            <a:lvl3pPr marL="914400" indent="0" algn="ctr">
              <a:buNone/>
              <a:defRPr>
                <a:latin typeface="Karla" pitchFamily="2" charset="0"/>
              </a:defRPr>
            </a:lvl3pPr>
            <a:lvl4pPr marL="1371600" indent="0" algn="ctr">
              <a:buNone/>
              <a:defRPr>
                <a:latin typeface="Karla" pitchFamily="2" charset="0"/>
              </a:defRPr>
            </a:lvl4pPr>
            <a:lvl5pPr marL="1828800" indent="0" algn="ctr">
              <a:buNone/>
              <a:defRPr>
                <a:latin typeface="Karla" pitchFamily="2" charset="0"/>
              </a:defRPr>
            </a:lvl5pPr>
          </a:lstStyle>
          <a:p>
            <a:pPr lvl="0"/>
            <a:r>
              <a:rPr lang="en-US" dirty="0"/>
              <a:t>Text slide</a:t>
            </a:r>
          </a:p>
        </p:txBody>
      </p:sp>
      <p:sp>
        <p:nvSpPr>
          <p:cNvPr id="3" name="Picture Placeholder 2">
            <a:extLst>
              <a:ext uri="{FF2B5EF4-FFF2-40B4-BE49-F238E27FC236}">
                <a16:creationId xmlns:a16="http://schemas.microsoft.com/office/drawing/2014/main" xmlns="" id="{2F14F5B9-510A-4D5A-82FC-79B9376B2E70}"/>
              </a:ext>
            </a:extLst>
          </p:cNvPr>
          <p:cNvSpPr>
            <a:spLocks noGrp="1"/>
          </p:cNvSpPr>
          <p:nvPr>
            <p:ph type="pic" sz="quarter" idx="16"/>
          </p:nvPr>
        </p:nvSpPr>
        <p:spPr>
          <a:xfrm>
            <a:off x="7388480" y="1068416"/>
            <a:ext cx="4297363" cy="3837475"/>
          </a:xfrm>
          <a:prstGeom prst="rect">
            <a:avLst/>
          </a:prstGeom>
        </p:spPr>
        <p:txBody>
          <a:bodyPr/>
          <a:lstStyle/>
          <a:p>
            <a:endParaRPr lang="en-US"/>
          </a:p>
        </p:txBody>
      </p:sp>
    </p:spTree>
    <p:extLst>
      <p:ext uri="{BB962C8B-B14F-4D97-AF65-F5344CB8AC3E}">
        <p14:creationId xmlns:p14="http://schemas.microsoft.com/office/powerpoint/2010/main" val="2460701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BDE40-4BCA-4C56-93FF-F8764A08C0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529D98C-6468-4128-B47F-A8D94FCEE6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BEEB5D-817C-45C5-B6D7-BC06D45922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9CAFE06-E0F6-433B-B431-DB140A8FA4A3}"/>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6" name="Footer Placeholder 5">
            <a:extLst>
              <a:ext uri="{FF2B5EF4-FFF2-40B4-BE49-F238E27FC236}">
                <a16:creationId xmlns:a16="http://schemas.microsoft.com/office/drawing/2014/main" xmlns="" id="{6619226A-A3B3-4461-8A66-B33065D90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D507117-1063-44AD-BD8B-B27F964139D6}"/>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941373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17CEB9-76FD-4489-A547-D148A97CD0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F0821FA-BDBB-44CE-925E-6F98DAAAF7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4A987B2-92A3-49EA-B1F2-FAE564D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29275FB-9B9D-43F6-9B2D-9DEFE7C72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80EAD8C-7AC9-4618-80AF-C45AB35677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03315E4-EE7E-48CE-9952-4BE6A8C50260}"/>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8" name="Footer Placeholder 7">
            <a:extLst>
              <a:ext uri="{FF2B5EF4-FFF2-40B4-BE49-F238E27FC236}">
                <a16:creationId xmlns:a16="http://schemas.microsoft.com/office/drawing/2014/main" xmlns="" id="{E81804EE-6320-4D09-AA4E-17A5D5EC80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73D3369-B232-4B10-9152-AE9E72299889}"/>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257498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ECC1D-978C-4656-926C-7005F7C24A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922DB57-28C0-4337-B98F-4880BC5F9EF0}"/>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4" name="Footer Placeholder 3">
            <a:extLst>
              <a:ext uri="{FF2B5EF4-FFF2-40B4-BE49-F238E27FC236}">
                <a16:creationId xmlns:a16="http://schemas.microsoft.com/office/drawing/2014/main" xmlns="" id="{7C9A6C94-5C84-4C4D-8E46-BBCA87D09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E31DCEC-5A87-4EC1-8C3D-3834F06B255D}"/>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641787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ECF1389-A811-4CC3-9757-E404BCCDAB91}"/>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3" name="Footer Placeholder 2">
            <a:extLst>
              <a:ext uri="{FF2B5EF4-FFF2-40B4-BE49-F238E27FC236}">
                <a16:creationId xmlns:a16="http://schemas.microsoft.com/office/drawing/2014/main" xmlns="" id="{9F5D00A7-E11B-4283-80FC-E96FC47FE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DDECAC-1BA0-45DD-9410-D7C82A52BCEC}"/>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8169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A79B95-E114-4974-ACFC-32C726FECC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D85E4DD-5A43-422E-8374-D240F26B10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E51926F-A9C9-425F-AE43-144A72CF4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0F62D3E-3BB5-4FE4-9797-5CE62527EFA2}"/>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6" name="Footer Placeholder 5">
            <a:extLst>
              <a:ext uri="{FF2B5EF4-FFF2-40B4-BE49-F238E27FC236}">
                <a16:creationId xmlns:a16="http://schemas.microsoft.com/office/drawing/2014/main" xmlns="" id="{CF10E72E-180F-4EF1-84EB-73F7A487B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4F1A70E-C0D7-4B23-AFCC-8A4BF5F3B61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378504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8293A6-9CB5-47D8-BD15-81410E149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A16FBD3-9EDD-49CE-B404-D47738AF9B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A93F8D6-E106-40B4-874C-6717036C5C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42A0EA-C3FA-4D14-8EB9-FBE2E9799A76}"/>
              </a:ext>
            </a:extLst>
          </p:cNvPr>
          <p:cNvSpPr>
            <a:spLocks noGrp="1"/>
          </p:cNvSpPr>
          <p:nvPr>
            <p:ph type="dt" sz="half" idx="10"/>
          </p:nvPr>
        </p:nvSpPr>
        <p:spPr/>
        <p:txBody>
          <a:bodyPr/>
          <a:lstStyle/>
          <a:p>
            <a:fld id="{F1DB05E7-376B-42E9-BFB9-A2253E2039EB}" type="datetimeFigureOut">
              <a:rPr lang="en-US" smtClean="0"/>
              <a:t>2/4/20</a:t>
            </a:fld>
            <a:endParaRPr lang="en-US"/>
          </a:p>
        </p:txBody>
      </p:sp>
      <p:sp>
        <p:nvSpPr>
          <p:cNvPr id="6" name="Footer Placeholder 5">
            <a:extLst>
              <a:ext uri="{FF2B5EF4-FFF2-40B4-BE49-F238E27FC236}">
                <a16:creationId xmlns:a16="http://schemas.microsoft.com/office/drawing/2014/main" xmlns="" id="{3F44ADC1-9EAA-416C-952A-4D941E4A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3BA87F3-3F76-44AD-8E43-0F584B922842}"/>
              </a:ext>
            </a:extLst>
          </p:cNvPr>
          <p:cNvSpPr>
            <a:spLocks noGrp="1"/>
          </p:cNvSpPr>
          <p:nvPr>
            <p:ph type="sldNum" sz="quarter" idx="12"/>
          </p:nvPr>
        </p:nvSpPr>
        <p:spPr/>
        <p:txBody>
          <a:bodyPr/>
          <a:lstStyle/>
          <a:p>
            <a:fld id="{DB3D23A1-04A6-4C00-8381-DADA2D40653F}" type="slidenum">
              <a:rPr lang="en-US" smtClean="0"/>
              <a:t>‹#›</a:t>
            </a:fld>
            <a:endParaRPr lang="en-US"/>
          </a:p>
        </p:txBody>
      </p:sp>
    </p:spTree>
    <p:extLst>
      <p:ext uri="{BB962C8B-B14F-4D97-AF65-F5344CB8AC3E}">
        <p14:creationId xmlns:p14="http://schemas.microsoft.com/office/powerpoint/2010/main" val="46553423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slideLayout" Target="../slideLayouts/slideLayout39.xml"/><Relationship Id="rId18"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0A1AB2E-16A6-4887-876A-49594E615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2E453CE-7404-45C9-A80F-8105D4ECD8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61D16C9-27E9-4B12-92AD-979B07A03E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2/4/20</a:t>
            </a:fld>
            <a:endParaRPr lang="en-US"/>
          </a:p>
        </p:txBody>
      </p:sp>
      <p:sp>
        <p:nvSpPr>
          <p:cNvPr id="5" name="Footer Placeholder 4">
            <a:extLst>
              <a:ext uri="{FF2B5EF4-FFF2-40B4-BE49-F238E27FC236}">
                <a16:creationId xmlns:a16="http://schemas.microsoft.com/office/drawing/2014/main" xmlns="" id="{0DBEED2D-1472-47E7-AEE6-C6BE70184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3F294B9-EA6D-4E37-B34E-497AE0FE81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335366802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0097276-5F48-4683-897F-DD8900109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13852B7-E958-4F5F-A92B-C22521B5A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B69767-0449-4280-96CA-821753CCB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35935-76DD-4851-A117-087A288262AA}" type="datetimeFigureOut">
              <a:rPr lang="en-US" smtClean="0"/>
              <a:t>2/4/20</a:t>
            </a:fld>
            <a:endParaRPr lang="en-US"/>
          </a:p>
        </p:txBody>
      </p:sp>
      <p:sp>
        <p:nvSpPr>
          <p:cNvPr id="5" name="Footer Placeholder 4">
            <a:extLst>
              <a:ext uri="{FF2B5EF4-FFF2-40B4-BE49-F238E27FC236}">
                <a16:creationId xmlns:a16="http://schemas.microsoft.com/office/drawing/2014/main" xmlns="" id="{CF066207-82C9-416B-AE5C-16B9B9814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C2A124F-25E6-4367-96C7-45506538E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A8C59-5646-4C06-BE98-351097875ED0}" type="slidenum">
              <a:rPr lang="en-US" smtClean="0"/>
              <a:t>‹#›</a:t>
            </a:fld>
            <a:endParaRPr lang="en-US"/>
          </a:p>
        </p:txBody>
      </p:sp>
    </p:spTree>
    <p:extLst>
      <p:ext uri="{BB962C8B-B14F-4D97-AF65-F5344CB8AC3E}">
        <p14:creationId xmlns:p14="http://schemas.microsoft.com/office/powerpoint/2010/main" val="118004884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B05E7-376B-42E9-BFB9-A2253E2039EB}" type="datetimeFigureOut">
              <a:rPr lang="en-US" smtClean="0"/>
              <a:t>2/4/20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D23A1-04A6-4C00-8381-DADA2D40653F}" type="slidenum">
              <a:rPr lang="en-US" smtClean="0"/>
              <a:t>‹#›</a:t>
            </a:fld>
            <a:endParaRPr lang="en-US"/>
          </a:p>
        </p:txBody>
      </p:sp>
    </p:spTree>
    <p:extLst>
      <p:ext uri="{BB962C8B-B14F-4D97-AF65-F5344CB8AC3E}">
        <p14:creationId xmlns:p14="http://schemas.microsoft.com/office/powerpoint/2010/main" val="10569617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660" r:id="rId16"/>
    <p:sldLayoutId id="2147483661" r:id="rId17"/>
  </p:sldLayoutIdLst>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hyperlink" Target="https://jakevdp.github.io/blog/2016/08/25/conda-myths-and-misconceptions/" TargetMode="External"/><Relationship Id="rId3" Type="http://schemas.openxmlformats.org/officeDocument/2006/relationships/hyperlink" Target="https://towardsdatascience.com/getting-started-with-python-environments-using-conda-32e9f2779307"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hyperlink" Target="https://towardsdatascience.com/how-to-install-a-free-windows-virtual-machine-on-your-mac-bf7cbc0588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s://nickjanetakis.com/blog/understanding-how-the-docker-daemon-and-docker-cli-work-together" TargetMode="External"/><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hyperlink" Target="https://nickjanetakis.com/blog/understanding-how-the-docker-daemon-and-docker-cli-work-together" TargetMode="External"/><Relationship Id="rId4" Type="http://schemas.openxmlformats.org/officeDocument/2006/relationships/image" Target="../media/image7.png"/><Relationship Id="rId5" Type="http://schemas.openxmlformats.org/officeDocument/2006/relationships/image" Target="../media/image6.svg"/><Relationship Id="rId6"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hyperlink" Target="https://nickjanetakis.com/blog/understanding-how-the-docker-daemon-and-docker-cli-work-together" TargetMode="External"/><Relationship Id="rId4" Type="http://schemas.openxmlformats.org/officeDocument/2006/relationships/image" Target="../media/image7.png"/><Relationship Id="rId5" Type="http://schemas.openxmlformats.org/officeDocument/2006/relationships/image" Target="../media/image6.svg"/><Relationship Id="rId6" Type="http://schemas.openxmlformats.org/officeDocument/2006/relationships/image" Target="../media/image8.png"/><Relationship Id="rId1" Type="http://schemas.openxmlformats.org/officeDocument/2006/relationships/slideLayout" Target="../slideLayouts/slideLayout25.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Relationship Id="rId3" Type="http://schemas.openxmlformats.org/officeDocument/2006/relationships/hyperlink" Target="https://hub.docker.co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1637FB94-059C-4EA6-A553-1FB978C79D3F}"/>
              </a:ext>
            </a:extLst>
          </p:cNvPr>
          <p:cNvSpPr/>
          <p:nvPr/>
        </p:nvSpPr>
        <p:spPr>
          <a:xfrm>
            <a:off x="5448051" y="222886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Karla" charset="0"/>
                <a:ea typeface="Karla" charset="0"/>
                <a:cs typeface="Karla" charset="0"/>
              </a:rPr>
              <a:t>AC295</a:t>
            </a:r>
            <a:endParaRPr lang="en-US" b="1" dirty="0">
              <a:latin typeface="Karla" charset="0"/>
              <a:ea typeface="Karla" charset="0"/>
              <a:cs typeface="Karla" charset="0"/>
            </a:endParaRPr>
          </a:p>
        </p:txBody>
      </p:sp>
      <p:sp>
        <p:nvSpPr>
          <p:cNvPr id="2" name="Title 1">
            <a:extLst>
              <a:ext uri="{FF2B5EF4-FFF2-40B4-BE49-F238E27FC236}">
                <a16:creationId xmlns:a16="http://schemas.microsoft.com/office/drawing/2014/main" xmlns="" id="{411CDA50-CF96-4EC0-B465-54F452A3A102}"/>
              </a:ext>
            </a:extLst>
          </p:cNvPr>
          <p:cNvSpPr>
            <a:spLocks noGrp="1"/>
          </p:cNvSpPr>
          <p:nvPr>
            <p:ph type="ctrTitle"/>
          </p:nvPr>
        </p:nvSpPr>
        <p:spPr>
          <a:xfrm>
            <a:off x="1245702" y="465779"/>
            <a:ext cx="9700591" cy="1388361"/>
          </a:xfrm>
        </p:spPr>
        <p:txBody>
          <a:bodyPr>
            <a:noAutofit/>
          </a:bodyPr>
          <a:lstStyle/>
          <a:p>
            <a:r>
              <a:rPr lang="en-US" sz="4000" dirty="0">
                <a:latin typeface="Karla" panose="020F0502020204030204" pitchFamily="2" charset="0"/>
                <a:ea typeface="Futura" panose="02020800000000000000" pitchFamily="18" charset="0"/>
                <a:cs typeface="Futura" panose="02020800000000000000" pitchFamily="18" charset="0"/>
              </a:rPr>
              <a:t>Lecture 2: Environments, Virtual Machines and Containers</a:t>
            </a:r>
          </a:p>
        </p:txBody>
      </p:sp>
      <p:sp>
        <p:nvSpPr>
          <p:cNvPr id="3" name="Subtitle 2">
            <a:extLst>
              <a:ext uri="{FF2B5EF4-FFF2-40B4-BE49-F238E27FC236}">
                <a16:creationId xmlns:a16="http://schemas.microsoft.com/office/drawing/2014/main" xmlns="" id="{7E285106-558C-4A6C-94DC-B85D920FDF44}"/>
              </a:ext>
            </a:extLst>
          </p:cNvPr>
          <p:cNvSpPr>
            <a:spLocks noGrp="1"/>
          </p:cNvSpPr>
          <p:nvPr>
            <p:ph type="subTitle" idx="1"/>
          </p:nvPr>
        </p:nvSpPr>
        <p:spPr>
          <a:xfrm>
            <a:off x="2869766" y="2843265"/>
            <a:ext cx="6452461" cy="1688980"/>
          </a:xfrm>
        </p:spPr>
        <p:txBody>
          <a:bodyPr>
            <a:normAutofit/>
          </a:bodyPr>
          <a:lstStyle/>
          <a:p>
            <a:r>
              <a:rPr lang="en-US" b="1" dirty="0">
                <a:solidFill>
                  <a:schemeClr val="bg1"/>
                </a:solidFill>
                <a:latin typeface="Karla" charset="0"/>
              </a:rPr>
              <a:t>AC295</a:t>
            </a:r>
          </a:p>
          <a:p>
            <a:r>
              <a:rPr lang="en-US" b="1" dirty="0">
                <a:latin typeface="Karla" charset="0"/>
              </a:rPr>
              <a:t> </a:t>
            </a:r>
            <a:r>
              <a:rPr lang="en-US" dirty="0">
                <a:latin typeface="Karla" charset="0"/>
              </a:rPr>
              <a:t>Advanced Practical Data Science</a:t>
            </a:r>
          </a:p>
          <a:p>
            <a:r>
              <a:rPr lang="en-US" sz="2000" dirty="0" err="1">
                <a:latin typeface="Karla" charset="0"/>
              </a:rPr>
              <a:t>Pavlos</a:t>
            </a:r>
            <a:r>
              <a:rPr lang="en-US" sz="2000" dirty="0">
                <a:latin typeface="Karla" charset="0"/>
              </a:rPr>
              <a:t> </a:t>
            </a:r>
            <a:r>
              <a:rPr lang="en-US" sz="2000" dirty="0" err="1">
                <a:latin typeface="Karla" charset="0"/>
              </a:rPr>
              <a:t>Protopapas</a:t>
            </a:r>
            <a:endParaRPr lang="en-US" sz="1200" dirty="0"/>
          </a:p>
          <a:p>
            <a:endParaRPr lang="en-US" dirty="0"/>
          </a:p>
        </p:txBody>
      </p:sp>
      <p:pic>
        <p:nvPicPr>
          <p:cNvPr id="8" name="Picture 7">
            <a:extLst>
              <a:ext uri="{FF2B5EF4-FFF2-40B4-BE49-F238E27FC236}">
                <a16:creationId xmlns:a16="http://schemas.microsoft.com/office/drawing/2014/main" xmlns="" id="{092DDC66-5920-460A-8C3C-6792EA7969BB}"/>
              </a:ext>
            </a:extLst>
          </p:cNvPr>
          <p:cNvPicPr>
            <a:picLocks noChangeAspect="1"/>
          </p:cNvPicPr>
          <p:nvPr/>
        </p:nvPicPr>
        <p:blipFill>
          <a:blip r:embed="rId2"/>
          <a:stretch>
            <a:fillRect/>
          </a:stretch>
        </p:blipFill>
        <p:spPr>
          <a:xfrm>
            <a:off x="4558370" y="4532245"/>
            <a:ext cx="3075258" cy="1859976"/>
          </a:xfrm>
          <a:prstGeom prst="rect">
            <a:avLst/>
          </a:prstGeom>
        </p:spPr>
      </p:pic>
    </p:spTree>
    <p:extLst>
      <p:ext uri="{BB962C8B-B14F-4D97-AF65-F5344CB8AC3E}">
        <p14:creationId xmlns:p14="http://schemas.microsoft.com/office/powerpoint/2010/main" val="4040593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xmlns="" id="{1636AC18-A69A-499B-BF3A-B3EC3EF71495}"/>
              </a:ext>
            </a:extLst>
          </p:cNvPr>
          <p:cNvSpPr/>
          <p:nvPr/>
        </p:nvSpPr>
        <p:spPr>
          <a:xfrm>
            <a:off x="971550" y="1268790"/>
            <a:ext cx="10229850" cy="1200329"/>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What could go </a:t>
            </a:r>
            <a:r>
              <a:rPr lang="en-US" sz="2400" dirty="0" smtClean="0">
                <a:latin typeface="Karla" pitchFamily="2" charset="0"/>
              </a:rPr>
              <a:t>wrong? Unfortunately</a:t>
            </a:r>
            <a:r>
              <a:rPr lang="en-US" sz="2400" dirty="0">
                <a:latin typeface="Karla" pitchFamily="2" charset="0"/>
              </a:rPr>
              <a:t>, Maggie and John reproduce different results and they think the issue relates to their operating systems. Indeed while Maggie has a MacOS, John uses a Win10.   </a:t>
            </a:r>
          </a:p>
        </p:txBody>
      </p:sp>
      <p:grpSp>
        <p:nvGrpSpPr>
          <p:cNvPr id="7" name="Group 6">
            <a:extLst>
              <a:ext uri="{FF2B5EF4-FFF2-40B4-BE49-F238E27FC236}">
                <a16:creationId xmlns:a16="http://schemas.microsoft.com/office/drawing/2014/main" xmlns="" id="{4E3C9EA7-6221-4C7A-9C9A-4191B3C18F7C}"/>
              </a:ext>
            </a:extLst>
          </p:cNvPr>
          <p:cNvGrpSpPr/>
          <p:nvPr/>
        </p:nvGrpSpPr>
        <p:grpSpPr>
          <a:xfrm>
            <a:off x="1287344" y="3226439"/>
            <a:ext cx="9864143" cy="2487714"/>
            <a:chOff x="1287344" y="3226439"/>
            <a:chExt cx="9864143" cy="2487714"/>
          </a:xfrm>
        </p:grpSpPr>
        <p:grpSp>
          <p:nvGrpSpPr>
            <p:cNvPr id="6" name="Group 5">
              <a:extLst>
                <a:ext uri="{FF2B5EF4-FFF2-40B4-BE49-F238E27FC236}">
                  <a16:creationId xmlns:a16="http://schemas.microsoft.com/office/drawing/2014/main" xmlns="" id="{52AAA153-1C92-4568-849C-CB8D85E80388}"/>
                </a:ext>
              </a:extLst>
            </p:cNvPr>
            <p:cNvGrpSpPr/>
            <p:nvPr/>
          </p:nvGrpSpPr>
          <p:grpSpPr>
            <a:xfrm>
              <a:off x="6770351" y="3272177"/>
              <a:ext cx="4381136" cy="2441976"/>
              <a:chOff x="6770351" y="3272177"/>
              <a:chExt cx="4381136" cy="2441976"/>
            </a:xfrm>
          </p:grpSpPr>
          <p:grpSp>
            <p:nvGrpSpPr>
              <p:cNvPr id="26" name="Group 25">
                <a:extLst>
                  <a:ext uri="{FF2B5EF4-FFF2-40B4-BE49-F238E27FC236}">
                    <a16:creationId xmlns:a16="http://schemas.microsoft.com/office/drawing/2014/main" xmlns=""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xmlns=""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 (Win10)</a:t>
                  </a:r>
                </a:p>
              </p:txBody>
            </p:sp>
            <p:sp>
              <p:nvSpPr>
                <p:cNvPr id="33" name="Rectangle 32">
                  <a:extLst>
                    <a:ext uri="{FF2B5EF4-FFF2-40B4-BE49-F238E27FC236}">
                      <a16:creationId xmlns:a16="http://schemas.microsoft.com/office/drawing/2014/main" xmlns=""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xmlns=""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xmlns=""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xmlns=""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xmlns=""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4" name="Group 3">
                <a:extLst>
                  <a:ext uri="{FF2B5EF4-FFF2-40B4-BE49-F238E27FC236}">
                    <a16:creationId xmlns:a16="http://schemas.microsoft.com/office/drawing/2014/main" xmlns="" id="{D356C266-3826-4247-B760-EA4CDE7661A3}"/>
                  </a:ext>
                </a:extLst>
              </p:cNvPr>
              <p:cNvGrpSpPr/>
              <p:nvPr/>
            </p:nvGrpSpPr>
            <p:grpSpPr>
              <a:xfrm>
                <a:off x="9049791" y="3292610"/>
                <a:ext cx="2051471" cy="1637435"/>
                <a:chOff x="9070339" y="3251514"/>
                <a:chExt cx="2051471" cy="1637435"/>
              </a:xfrm>
            </p:grpSpPr>
            <p:sp>
              <p:nvSpPr>
                <p:cNvPr id="59" name="Rectangle 58">
                  <a:extLst>
                    <a:ext uri="{FF2B5EF4-FFF2-40B4-BE49-F238E27FC236}">
                      <a16:creationId xmlns:a16="http://schemas.microsoft.com/office/drawing/2014/main" xmlns="" id="{C4B6A8A1-0694-4C4C-870F-C85DE0F2CF6D}"/>
                    </a:ext>
                  </a:extLst>
                </p:cNvPr>
                <p:cNvSpPr/>
                <p:nvPr/>
              </p:nvSpPr>
              <p:spPr>
                <a:xfrm>
                  <a:off x="9070339" y="4255212"/>
                  <a:ext cx="2051471" cy="633737"/>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env_am207</a:t>
                  </a:r>
                </a:p>
              </p:txBody>
            </p:sp>
            <p:sp>
              <p:nvSpPr>
                <p:cNvPr id="60" name="Rectangle 59">
                  <a:extLst>
                    <a:ext uri="{FF2B5EF4-FFF2-40B4-BE49-F238E27FC236}">
                      <a16:creationId xmlns:a16="http://schemas.microsoft.com/office/drawing/2014/main" xmlns="" id="{4059CE3C-A1DA-47EF-9049-87FDDD90FE5A}"/>
                    </a:ext>
                  </a:extLst>
                </p:cNvPr>
                <p:cNvSpPr/>
                <p:nvPr/>
              </p:nvSpPr>
              <p:spPr>
                <a:xfrm>
                  <a:off x="9070339" y="3747559"/>
                  <a:ext cx="2051471"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61" name="Rectangle 60">
                  <a:extLst>
                    <a:ext uri="{FF2B5EF4-FFF2-40B4-BE49-F238E27FC236}">
                      <a16:creationId xmlns:a16="http://schemas.microsoft.com/office/drawing/2014/main" xmlns="" id="{2FD9C09C-1515-4D38-938A-DC4CFF364F5D}"/>
                    </a:ext>
                  </a:extLst>
                </p:cNvPr>
                <p:cNvSpPr/>
                <p:nvPr/>
              </p:nvSpPr>
              <p:spPr>
                <a:xfrm>
                  <a:off x="9071223"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62" name="Rectangle 61">
                  <a:extLst>
                    <a:ext uri="{FF2B5EF4-FFF2-40B4-BE49-F238E27FC236}">
                      <a16:creationId xmlns:a16="http://schemas.microsoft.com/office/drawing/2014/main" xmlns="" id="{7A0E289B-F1EF-4CB4-A28A-52A7F0D4FBC0}"/>
                    </a:ext>
                  </a:extLst>
                </p:cNvPr>
                <p:cNvSpPr/>
                <p:nvPr/>
              </p:nvSpPr>
              <p:spPr>
                <a:xfrm>
                  <a:off x="9737973"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63" name="Rectangle 62">
                  <a:extLst>
                    <a:ext uri="{FF2B5EF4-FFF2-40B4-BE49-F238E27FC236}">
                      <a16:creationId xmlns:a16="http://schemas.microsoft.com/office/drawing/2014/main" xmlns="" id="{43A6FD8A-64A8-4551-B58E-C9721CBDEF92}"/>
                    </a:ext>
                  </a:extLst>
                </p:cNvPr>
                <p:cNvSpPr/>
                <p:nvPr/>
              </p:nvSpPr>
              <p:spPr>
                <a:xfrm>
                  <a:off x="10434201" y="3251514"/>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sp>
            <p:nvSpPr>
              <p:cNvPr id="64" name="Rectangle 63">
                <a:extLst>
                  <a:ext uri="{FF2B5EF4-FFF2-40B4-BE49-F238E27FC236}">
                    <a16:creationId xmlns:a16="http://schemas.microsoft.com/office/drawing/2014/main" xmlns="" id="{CB99FA32-2B52-4AF3-82E5-ED2058ECE154}"/>
                  </a:ext>
                </a:extLst>
              </p:cNvPr>
              <p:cNvSpPr/>
              <p:nvPr/>
            </p:nvSpPr>
            <p:spPr>
              <a:xfrm>
                <a:off x="8254106" y="3272177"/>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50" name="Rectangle 49">
                <a:extLst>
                  <a:ext uri="{FF2B5EF4-FFF2-40B4-BE49-F238E27FC236}">
                    <a16:creationId xmlns:a16="http://schemas.microsoft.com/office/drawing/2014/main" xmlns="" id="{B3A3AC81-55FB-4A32-88ED-09ADBFD93C1F}"/>
                  </a:ext>
                </a:extLst>
              </p:cNvPr>
              <p:cNvSpPr/>
              <p:nvPr/>
            </p:nvSpPr>
            <p:spPr>
              <a:xfrm>
                <a:off x="6770351" y="4937185"/>
                <a:ext cx="4381136" cy="521723"/>
              </a:xfrm>
              <a:custGeom>
                <a:avLst/>
                <a:gdLst>
                  <a:gd name="connsiteX0" fmla="*/ 0 w 4381136"/>
                  <a:gd name="connsiteY0" fmla="*/ 0 h 521723"/>
                  <a:gd name="connsiteX1" fmla="*/ 416208 w 4381136"/>
                  <a:gd name="connsiteY1" fmla="*/ 0 h 521723"/>
                  <a:gd name="connsiteX2" fmla="*/ 876227 w 4381136"/>
                  <a:gd name="connsiteY2" fmla="*/ 0 h 521723"/>
                  <a:gd name="connsiteX3" fmla="*/ 1292435 w 4381136"/>
                  <a:gd name="connsiteY3" fmla="*/ 0 h 521723"/>
                  <a:gd name="connsiteX4" fmla="*/ 1840077 w 4381136"/>
                  <a:gd name="connsiteY4" fmla="*/ 0 h 521723"/>
                  <a:gd name="connsiteX5" fmla="*/ 2387719 w 4381136"/>
                  <a:gd name="connsiteY5" fmla="*/ 0 h 521723"/>
                  <a:gd name="connsiteX6" fmla="*/ 2935361 w 4381136"/>
                  <a:gd name="connsiteY6" fmla="*/ 0 h 521723"/>
                  <a:gd name="connsiteX7" fmla="*/ 3526814 w 4381136"/>
                  <a:gd name="connsiteY7" fmla="*/ 0 h 521723"/>
                  <a:gd name="connsiteX8" fmla="*/ 4381136 w 4381136"/>
                  <a:gd name="connsiteY8" fmla="*/ 0 h 521723"/>
                  <a:gd name="connsiteX9" fmla="*/ 4381136 w 4381136"/>
                  <a:gd name="connsiteY9" fmla="*/ 521723 h 521723"/>
                  <a:gd name="connsiteX10" fmla="*/ 3789683 w 4381136"/>
                  <a:gd name="connsiteY10" fmla="*/ 521723 h 521723"/>
                  <a:gd name="connsiteX11" fmla="*/ 3329663 w 4381136"/>
                  <a:gd name="connsiteY11" fmla="*/ 521723 h 521723"/>
                  <a:gd name="connsiteX12" fmla="*/ 2738210 w 4381136"/>
                  <a:gd name="connsiteY12" fmla="*/ 521723 h 521723"/>
                  <a:gd name="connsiteX13" fmla="*/ 2322002 w 4381136"/>
                  <a:gd name="connsiteY13" fmla="*/ 521723 h 521723"/>
                  <a:gd name="connsiteX14" fmla="*/ 1818171 w 4381136"/>
                  <a:gd name="connsiteY14" fmla="*/ 521723 h 521723"/>
                  <a:gd name="connsiteX15" fmla="*/ 1358152 w 4381136"/>
                  <a:gd name="connsiteY15" fmla="*/ 521723 h 521723"/>
                  <a:gd name="connsiteX16" fmla="*/ 898133 w 4381136"/>
                  <a:gd name="connsiteY16" fmla="*/ 521723 h 521723"/>
                  <a:gd name="connsiteX17" fmla="*/ 481925 w 4381136"/>
                  <a:gd name="connsiteY17" fmla="*/ 521723 h 521723"/>
                  <a:gd name="connsiteX18" fmla="*/ 0 w 4381136"/>
                  <a:gd name="connsiteY18" fmla="*/ 521723 h 521723"/>
                  <a:gd name="connsiteX19" fmla="*/ 0 w 4381136"/>
                  <a:gd name="connsiteY19"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1136" h="521723" extrusionOk="0">
                    <a:moveTo>
                      <a:pt x="0" y="0"/>
                    </a:moveTo>
                    <a:cubicBezTo>
                      <a:pt x="149011" y="-13688"/>
                      <a:pt x="265317" y="33687"/>
                      <a:pt x="416208" y="0"/>
                    </a:cubicBezTo>
                    <a:cubicBezTo>
                      <a:pt x="567099" y="-33687"/>
                      <a:pt x="752567" y="22964"/>
                      <a:pt x="876227" y="0"/>
                    </a:cubicBezTo>
                    <a:cubicBezTo>
                      <a:pt x="999887" y="-22964"/>
                      <a:pt x="1119291" y="8662"/>
                      <a:pt x="1292435" y="0"/>
                    </a:cubicBezTo>
                    <a:cubicBezTo>
                      <a:pt x="1465579" y="-8662"/>
                      <a:pt x="1636301" y="28101"/>
                      <a:pt x="1840077" y="0"/>
                    </a:cubicBezTo>
                    <a:cubicBezTo>
                      <a:pt x="2043853" y="-28101"/>
                      <a:pt x="2260144" y="3545"/>
                      <a:pt x="2387719" y="0"/>
                    </a:cubicBezTo>
                    <a:cubicBezTo>
                      <a:pt x="2515294" y="-3545"/>
                      <a:pt x="2812556" y="15211"/>
                      <a:pt x="2935361" y="0"/>
                    </a:cubicBezTo>
                    <a:cubicBezTo>
                      <a:pt x="3058166" y="-15211"/>
                      <a:pt x="3241478" y="57558"/>
                      <a:pt x="3526814" y="0"/>
                    </a:cubicBezTo>
                    <a:cubicBezTo>
                      <a:pt x="3812150" y="-57558"/>
                      <a:pt x="4074448" y="23054"/>
                      <a:pt x="4381136" y="0"/>
                    </a:cubicBezTo>
                    <a:cubicBezTo>
                      <a:pt x="4419427" y="222708"/>
                      <a:pt x="4378153" y="275208"/>
                      <a:pt x="4381136" y="521723"/>
                    </a:cubicBezTo>
                    <a:cubicBezTo>
                      <a:pt x="4130906" y="534187"/>
                      <a:pt x="4023769" y="463523"/>
                      <a:pt x="3789683" y="521723"/>
                    </a:cubicBezTo>
                    <a:cubicBezTo>
                      <a:pt x="3555597" y="579923"/>
                      <a:pt x="3545983" y="473535"/>
                      <a:pt x="3329663" y="521723"/>
                    </a:cubicBezTo>
                    <a:cubicBezTo>
                      <a:pt x="3113343" y="569911"/>
                      <a:pt x="2990961" y="504069"/>
                      <a:pt x="2738210" y="521723"/>
                    </a:cubicBezTo>
                    <a:cubicBezTo>
                      <a:pt x="2485459" y="539377"/>
                      <a:pt x="2460162" y="511827"/>
                      <a:pt x="2322002" y="521723"/>
                    </a:cubicBezTo>
                    <a:cubicBezTo>
                      <a:pt x="2183842" y="531619"/>
                      <a:pt x="2044606" y="492452"/>
                      <a:pt x="1818171" y="521723"/>
                    </a:cubicBezTo>
                    <a:cubicBezTo>
                      <a:pt x="1591736" y="550994"/>
                      <a:pt x="1496252" y="479581"/>
                      <a:pt x="1358152" y="521723"/>
                    </a:cubicBezTo>
                    <a:cubicBezTo>
                      <a:pt x="1220052" y="563865"/>
                      <a:pt x="1081805" y="486146"/>
                      <a:pt x="898133" y="521723"/>
                    </a:cubicBezTo>
                    <a:cubicBezTo>
                      <a:pt x="714461" y="557300"/>
                      <a:pt x="568006" y="501301"/>
                      <a:pt x="481925" y="521723"/>
                    </a:cubicBezTo>
                    <a:cubicBezTo>
                      <a:pt x="395844" y="542145"/>
                      <a:pt x="168102" y="468174"/>
                      <a:pt x="0" y="521723"/>
                    </a:cubicBezTo>
                    <a:cubicBezTo>
                      <a:pt x="-32773" y="279436"/>
                      <a:pt x="16443" y="258713"/>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xmlns="" id="{F929AE1A-E0AC-4B45-89C6-F873104AB5AC}"/>
                </a:ext>
              </a:extLst>
            </p:cNvPr>
            <p:cNvGrpSpPr/>
            <p:nvPr/>
          </p:nvGrpSpPr>
          <p:grpSpPr>
            <a:xfrm>
              <a:off x="1287344" y="3226439"/>
              <a:ext cx="4381136" cy="2450893"/>
              <a:chOff x="1287344" y="3226439"/>
              <a:chExt cx="4381136" cy="2450893"/>
            </a:xfrm>
          </p:grpSpPr>
          <p:grpSp>
            <p:nvGrpSpPr>
              <p:cNvPr id="13" name="Group 12">
                <a:extLst>
                  <a:ext uri="{FF2B5EF4-FFF2-40B4-BE49-F238E27FC236}">
                    <a16:creationId xmlns:a16="http://schemas.microsoft.com/office/drawing/2014/main" xmlns=""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xmlns=""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 (</a:t>
                  </a:r>
                  <a:r>
                    <a:rPr lang="en-US" b="1" dirty="0" err="1">
                      <a:latin typeface="Karla" pitchFamily="2" charset="0"/>
                    </a:rPr>
                    <a:t>MacOs</a:t>
                  </a:r>
                  <a:r>
                    <a:rPr lang="en-US" b="1" dirty="0">
                      <a:latin typeface="Karla" pitchFamily="2" charset="0"/>
                    </a:rPr>
                    <a:t>)</a:t>
                  </a:r>
                </a:p>
              </p:txBody>
            </p:sp>
            <p:sp>
              <p:nvSpPr>
                <p:cNvPr id="16" name="Rectangle 15">
                  <a:extLst>
                    <a:ext uri="{FF2B5EF4-FFF2-40B4-BE49-F238E27FC236}">
                      <a16:creationId xmlns:a16="http://schemas.microsoft.com/office/drawing/2014/main" xmlns=""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xmlns=""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xmlns=""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xmlns=""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xmlns=""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xmlns=""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xmlns=""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xmlns=""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xmlns=""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
            <p:nvSpPr>
              <p:cNvPr id="72" name="Rectangle 71">
                <a:extLst>
                  <a:ext uri="{FF2B5EF4-FFF2-40B4-BE49-F238E27FC236}">
                    <a16:creationId xmlns:a16="http://schemas.microsoft.com/office/drawing/2014/main" xmlns="" id="{BF09FFB7-0DF8-4123-9DE4-798B481D03AB}"/>
                  </a:ext>
                </a:extLst>
              </p:cNvPr>
              <p:cNvSpPr/>
              <p:nvPr/>
            </p:nvSpPr>
            <p:spPr>
              <a:xfrm>
                <a:off x="1287344" y="4900364"/>
                <a:ext cx="4381136" cy="521723"/>
              </a:xfrm>
              <a:custGeom>
                <a:avLst/>
                <a:gdLst>
                  <a:gd name="connsiteX0" fmla="*/ 0 w 4381136"/>
                  <a:gd name="connsiteY0" fmla="*/ 0 h 521723"/>
                  <a:gd name="connsiteX1" fmla="*/ 416208 w 4381136"/>
                  <a:gd name="connsiteY1" fmla="*/ 0 h 521723"/>
                  <a:gd name="connsiteX2" fmla="*/ 876227 w 4381136"/>
                  <a:gd name="connsiteY2" fmla="*/ 0 h 521723"/>
                  <a:gd name="connsiteX3" fmla="*/ 1292435 w 4381136"/>
                  <a:gd name="connsiteY3" fmla="*/ 0 h 521723"/>
                  <a:gd name="connsiteX4" fmla="*/ 1840077 w 4381136"/>
                  <a:gd name="connsiteY4" fmla="*/ 0 h 521723"/>
                  <a:gd name="connsiteX5" fmla="*/ 2387719 w 4381136"/>
                  <a:gd name="connsiteY5" fmla="*/ 0 h 521723"/>
                  <a:gd name="connsiteX6" fmla="*/ 2935361 w 4381136"/>
                  <a:gd name="connsiteY6" fmla="*/ 0 h 521723"/>
                  <a:gd name="connsiteX7" fmla="*/ 3526814 w 4381136"/>
                  <a:gd name="connsiteY7" fmla="*/ 0 h 521723"/>
                  <a:gd name="connsiteX8" fmla="*/ 4381136 w 4381136"/>
                  <a:gd name="connsiteY8" fmla="*/ 0 h 521723"/>
                  <a:gd name="connsiteX9" fmla="*/ 4381136 w 4381136"/>
                  <a:gd name="connsiteY9" fmla="*/ 521723 h 521723"/>
                  <a:gd name="connsiteX10" fmla="*/ 3789683 w 4381136"/>
                  <a:gd name="connsiteY10" fmla="*/ 521723 h 521723"/>
                  <a:gd name="connsiteX11" fmla="*/ 3329663 w 4381136"/>
                  <a:gd name="connsiteY11" fmla="*/ 521723 h 521723"/>
                  <a:gd name="connsiteX12" fmla="*/ 2738210 w 4381136"/>
                  <a:gd name="connsiteY12" fmla="*/ 521723 h 521723"/>
                  <a:gd name="connsiteX13" fmla="*/ 2322002 w 4381136"/>
                  <a:gd name="connsiteY13" fmla="*/ 521723 h 521723"/>
                  <a:gd name="connsiteX14" fmla="*/ 1818171 w 4381136"/>
                  <a:gd name="connsiteY14" fmla="*/ 521723 h 521723"/>
                  <a:gd name="connsiteX15" fmla="*/ 1358152 w 4381136"/>
                  <a:gd name="connsiteY15" fmla="*/ 521723 h 521723"/>
                  <a:gd name="connsiteX16" fmla="*/ 898133 w 4381136"/>
                  <a:gd name="connsiteY16" fmla="*/ 521723 h 521723"/>
                  <a:gd name="connsiteX17" fmla="*/ 481925 w 4381136"/>
                  <a:gd name="connsiteY17" fmla="*/ 521723 h 521723"/>
                  <a:gd name="connsiteX18" fmla="*/ 0 w 4381136"/>
                  <a:gd name="connsiteY18" fmla="*/ 521723 h 521723"/>
                  <a:gd name="connsiteX19" fmla="*/ 0 w 4381136"/>
                  <a:gd name="connsiteY19"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81136" h="521723" extrusionOk="0">
                    <a:moveTo>
                      <a:pt x="0" y="0"/>
                    </a:moveTo>
                    <a:cubicBezTo>
                      <a:pt x="149011" y="-13688"/>
                      <a:pt x="265317" y="33687"/>
                      <a:pt x="416208" y="0"/>
                    </a:cubicBezTo>
                    <a:cubicBezTo>
                      <a:pt x="567099" y="-33687"/>
                      <a:pt x="752567" y="22964"/>
                      <a:pt x="876227" y="0"/>
                    </a:cubicBezTo>
                    <a:cubicBezTo>
                      <a:pt x="999887" y="-22964"/>
                      <a:pt x="1119291" y="8662"/>
                      <a:pt x="1292435" y="0"/>
                    </a:cubicBezTo>
                    <a:cubicBezTo>
                      <a:pt x="1465579" y="-8662"/>
                      <a:pt x="1636301" y="28101"/>
                      <a:pt x="1840077" y="0"/>
                    </a:cubicBezTo>
                    <a:cubicBezTo>
                      <a:pt x="2043853" y="-28101"/>
                      <a:pt x="2260144" y="3545"/>
                      <a:pt x="2387719" y="0"/>
                    </a:cubicBezTo>
                    <a:cubicBezTo>
                      <a:pt x="2515294" y="-3545"/>
                      <a:pt x="2812556" y="15211"/>
                      <a:pt x="2935361" y="0"/>
                    </a:cubicBezTo>
                    <a:cubicBezTo>
                      <a:pt x="3058166" y="-15211"/>
                      <a:pt x="3241478" y="57558"/>
                      <a:pt x="3526814" y="0"/>
                    </a:cubicBezTo>
                    <a:cubicBezTo>
                      <a:pt x="3812150" y="-57558"/>
                      <a:pt x="4074448" y="23054"/>
                      <a:pt x="4381136" y="0"/>
                    </a:cubicBezTo>
                    <a:cubicBezTo>
                      <a:pt x="4419427" y="222708"/>
                      <a:pt x="4378153" y="275208"/>
                      <a:pt x="4381136" y="521723"/>
                    </a:cubicBezTo>
                    <a:cubicBezTo>
                      <a:pt x="4130906" y="534187"/>
                      <a:pt x="4023769" y="463523"/>
                      <a:pt x="3789683" y="521723"/>
                    </a:cubicBezTo>
                    <a:cubicBezTo>
                      <a:pt x="3555597" y="579923"/>
                      <a:pt x="3545983" y="473535"/>
                      <a:pt x="3329663" y="521723"/>
                    </a:cubicBezTo>
                    <a:cubicBezTo>
                      <a:pt x="3113343" y="569911"/>
                      <a:pt x="2990961" y="504069"/>
                      <a:pt x="2738210" y="521723"/>
                    </a:cubicBezTo>
                    <a:cubicBezTo>
                      <a:pt x="2485459" y="539377"/>
                      <a:pt x="2460162" y="511827"/>
                      <a:pt x="2322002" y="521723"/>
                    </a:cubicBezTo>
                    <a:cubicBezTo>
                      <a:pt x="2183842" y="531619"/>
                      <a:pt x="2044606" y="492452"/>
                      <a:pt x="1818171" y="521723"/>
                    </a:cubicBezTo>
                    <a:cubicBezTo>
                      <a:pt x="1591736" y="550994"/>
                      <a:pt x="1496252" y="479581"/>
                      <a:pt x="1358152" y="521723"/>
                    </a:cubicBezTo>
                    <a:cubicBezTo>
                      <a:pt x="1220052" y="563865"/>
                      <a:pt x="1081805" y="486146"/>
                      <a:pt x="898133" y="521723"/>
                    </a:cubicBezTo>
                    <a:cubicBezTo>
                      <a:pt x="714461" y="557300"/>
                      <a:pt x="568006" y="501301"/>
                      <a:pt x="481925" y="521723"/>
                    </a:cubicBezTo>
                    <a:cubicBezTo>
                      <a:pt x="395844" y="542145"/>
                      <a:pt x="168102" y="468174"/>
                      <a:pt x="0" y="521723"/>
                    </a:cubicBezTo>
                    <a:cubicBezTo>
                      <a:pt x="-32773" y="279436"/>
                      <a:pt x="16443" y="258713"/>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DFD520B0-8C78-4BC1-9F4A-0B868CC5DA58}"/>
                  </a:ext>
                </a:extLst>
              </p:cNvPr>
              <p:cNvSpPr/>
              <p:nvPr/>
            </p:nvSpPr>
            <p:spPr>
              <a:xfrm>
                <a:off x="4903555" y="3226439"/>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grpSp>
    </p:spTree>
    <p:extLst>
      <p:ext uri="{BB962C8B-B14F-4D97-AF65-F5344CB8AC3E}">
        <p14:creationId xmlns:p14="http://schemas.microsoft.com/office/powerpoint/2010/main" val="3472426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CD2154C2-72B3-483A-82D3-87160E6142B4}"/>
              </a:ext>
            </a:extLst>
          </p:cNvPr>
          <p:cNvGrpSpPr/>
          <p:nvPr/>
        </p:nvGrpSpPr>
        <p:grpSpPr>
          <a:xfrm>
            <a:off x="6142074" y="1488559"/>
            <a:ext cx="1962815" cy="4455041"/>
            <a:chOff x="6181725" y="3429000"/>
            <a:chExt cx="1962815" cy="1820416"/>
          </a:xfrm>
        </p:grpSpPr>
        <p:sp>
          <p:nvSpPr>
            <p:cNvPr id="4" name="Rectangle 3">
              <a:extLst>
                <a:ext uri="{FF2B5EF4-FFF2-40B4-BE49-F238E27FC236}">
                  <a16:creationId xmlns:a16="http://schemas.microsoft.com/office/drawing/2014/main" xmlns="" id="{7D683D79-AC3B-4756-9682-E6BAB204C2CD}"/>
                </a:ext>
              </a:extLst>
            </p:cNvPr>
            <p:cNvSpPr/>
            <p:nvPr/>
          </p:nvSpPr>
          <p:spPr>
            <a:xfrm flipV="1">
              <a:off x="6181725" y="3507939"/>
              <a:ext cx="1106393" cy="1538677"/>
            </a:xfrm>
            <a:custGeom>
              <a:avLst/>
              <a:gdLst>
                <a:gd name="connsiteX0" fmla="*/ 0 w 1106393"/>
                <a:gd name="connsiteY0" fmla="*/ 0 h 1538677"/>
                <a:gd name="connsiteX1" fmla="*/ 542133 w 1106393"/>
                <a:gd name="connsiteY1" fmla="*/ 0 h 1538677"/>
                <a:gd name="connsiteX2" fmla="*/ 1106393 w 1106393"/>
                <a:gd name="connsiteY2" fmla="*/ 0 h 1538677"/>
                <a:gd name="connsiteX3" fmla="*/ 1106393 w 1106393"/>
                <a:gd name="connsiteY3" fmla="*/ 512892 h 1538677"/>
                <a:gd name="connsiteX4" fmla="*/ 1106393 w 1106393"/>
                <a:gd name="connsiteY4" fmla="*/ 1025785 h 1538677"/>
                <a:gd name="connsiteX5" fmla="*/ 1106393 w 1106393"/>
                <a:gd name="connsiteY5" fmla="*/ 1538677 h 1538677"/>
                <a:gd name="connsiteX6" fmla="*/ 553197 w 1106393"/>
                <a:gd name="connsiteY6" fmla="*/ 1538677 h 1538677"/>
                <a:gd name="connsiteX7" fmla="*/ 0 w 1106393"/>
                <a:gd name="connsiteY7" fmla="*/ 1538677 h 1538677"/>
                <a:gd name="connsiteX8" fmla="*/ 0 w 1106393"/>
                <a:gd name="connsiteY8" fmla="*/ 1056558 h 1538677"/>
                <a:gd name="connsiteX9" fmla="*/ 0 w 1106393"/>
                <a:gd name="connsiteY9" fmla="*/ 559053 h 1538677"/>
                <a:gd name="connsiteX10" fmla="*/ 0 w 1106393"/>
                <a:gd name="connsiteY10" fmla="*/ 0 h 153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393" h="1538677" fill="none" extrusionOk="0">
                  <a:moveTo>
                    <a:pt x="0" y="0"/>
                  </a:moveTo>
                  <a:cubicBezTo>
                    <a:pt x="247253" y="9445"/>
                    <a:pt x="337473" y="20985"/>
                    <a:pt x="542133" y="0"/>
                  </a:cubicBezTo>
                  <a:cubicBezTo>
                    <a:pt x="746793" y="-20985"/>
                    <a:pt x="971064" y="1078"/>
                    <a:pt x="1106393" y="0"/>
                  </a:cubicBezTo>
                  <a:cubicBezTo>
                    <a:pt x="1098215" y="109815"/>
                    <a:pt x="1107781" y="371233"/>
                    <a:pt x="1106393" y="512892"/>
                  </a:cubicBezTo>
                  <a:cubicBezTo>
                    <a:pt x="1105005" y="654551"/>
                    <a:pt x="1089255" y="914124"/>
                    <a:pt x="1106393" y="1025785"/>
                  </a:cubicBezTo>
                  <a:cubicBezTo>
                    <a:pt x="1123531" y="1137446"/>
                    <a:pt x="1126524" y="1338947"/>
                    <a:pt x="1106393" y="1538677"/>
                  </a:cubicBezTo>
                  <a:cubicBezTo>
                    <a:pt x="871869" y="1527753"/>
                    <a:pt x="692261" y="1549936"/>
                    <a:pt x="553197" y="1538677"/>
                  </a:cubicBezTo>
                  <a:cubicBezTo>
                    <a:pt x="414133" y="1527418"/>
                    <a:pt x="224954" y="1520143"/>
                    <a:pt x="0" y="1538677"/>
                  </a:cubicBezTo>
                  <a:cubicBezTo>
                    <a:pt x="17365" y="1332347"/>
                    <a:pt x="-13554" y="1206720"/>
                    <a:pt x="0" y="1056558"/>
                  </a:cubicBezTo>
                  <a:cubicBezTo>
                    <a:pt x="13554" y="906396"/>
                    <a:pt x="-15468" y="703731"/>
                    <a:pt x="0" y="559053"/>
                  </a:cubicBezTo>
                  <a:cubicBezTo>
                    <a:pt x="15468" y="414375"/>
                    <a:pt x="-27273" y="186257"/>
                    <a:pt x="0" y="0"/>
                  </a:cubicBezTo>
                  <a:close/>
                </a:path>
                <a:path w="1106393" h="1538677" stroke="0" extrusionOk="0">
                  <a:moveTo>
                    <a:pt x="0" y="0"/>
                  </a:moveTo>
                  <a:cubicBezTo>
                    <a:pt x="238728" y="11683"/>
                    <a:pt x="340124" y="-14253"/>
                    <a:pt x="542133" y="0"/>
                  </a:cubicBezTo>
                  <a:cubicBezTo>
                    <a:pt x="744142" y="14253"/>
                    <a:pt x="960474" y="-15016"/>
                    <a:pt x="1106393" y="0"/>
                  </a:cubicBezTo>
                  <a:cubicBezTo>
                    <a:pt x="1095492" y="123125"/>
                    <a:pt x="1109382" y="358568"/>
                    <a:pt x="1106393" y="543666"/>
                  </a:cubicBezTo>
                  <a:cubicBezTo>
                    <a:pt x="1103404" y="728764"/>
                    <a:pt x="1127646" y="893148"/>
                    <a:pt x="1106393" y="1056558"/>
                  </a:cubicBezTo>
                  <a:cubicBezTo>
                    <a:pt x="1085140" y="1219968"/>
                    <a:pt x="1098008" y="1427262"/>
                    <a:pt x="1106393" y="1538677"/>
                  </a:cubicBezTo>
                  <a:cubicBezTo>
                    <a:pt x="918396" y="1546852"/>
                    <a:pt x="813844" y="1548329"/>
                    <a:pt x="575324" y="1538677"/>
                  </a:cubicBezTo>
                  <a:cubicBezTo>
                    <a:pt x="336804" y="1529025"/>
                    <a:pt x="118044" y="1555540"/>
                    <a:pt x="0" y="1538677"/>
                  </a:cubicBezTo>
                  <a:cubicBezTo>
                    <a:pt x="-13203" y="1281468"/>
                    <a:pt x="-6045" y="1131638"/>
                    <a:pt x="0" y="995011"/>
                  </a:cubicBezTo>
                  <a:cubicBezTo>
                    <a:pt x="6045" y="858384"/>
                    <a:pt x="-20292" y="703673"/>
                    <a:pt x="0" y="451345"/>
                  </a:cubicBezTo>
                  <a:cubicBezTo>
                    <a:pt x="20292" y="199017"/>
                    <a:pt x="18751" y="150196"/>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 name="Rectangle 6">
              <a:extLst>
                <a:ext uri="{FF2B5EF4-FFF2-40B4-BE49-F238E27FC236}">
                  <a16:creationId xmlns:a16="http://schemas.microsoft.com/office/drawing/2014/main" xmlns="" id="{79CB1532-55A7-48D1-BDF4-C1C5A5181869}"/>
                </a:ext>
              </a:extLst>
            </p:cNvPr>
            <p:cNvSpPr/>
            <p:nvPr/>
          </p:nvSpPr>
          <p:spPr>
            <a:xfrm>
              <a:off x="6209414" y="3429000"/>
              <a:ext cx="1935126"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57DE6254-9013-4DEE-9CC3-5E0065E9F875}"/>
              </a:ext>
            </a:extLst>
          </p:cNvPr>
          <p:cNvSpPr/>
          <p:nvPr/>
        </p:nvSpPr>
        <p:spPr>
          <a:xfrm>
            <a:off x="6169764" y="1843950"/>
            <a:ext cx="5465910" cy="2369880"/>
          </a:xfrm>
          <a:prstGeom prst="rect">
            <a:avLst/>
          </a:prstGeom>
        </p:spPr>
        <p:txBody>
          <a:bodyPr wrap="square">
            <a:spAutoFit/>
          </a:bodyPr>
          <a:lstStyle/>
          <a:p>
            <a:pPr algn="ctr"/>
            <a:r>
              <a:rPr lang="en-US" sz="2800" b="1" dirty="0">
                <a:latin typeface="Karla" pitchFamily="2" charset="0"/>
              </a:rPr>
              <a:t>Cons</a:t>
            </a:r>
            <a:endParaRPr lang="en-US" sz="2000" dirty="0">
              <a:latin typeface="Karla" pitchFamily="2" charset="0"/>
            </a:endParaRPr>
          </a:p>
          <a:p>
            <a:pPr marL="342900" indent="-342900" algn="ctr">
              <a:buFontTx/>
              <a:buChar char="-"/>
            </a:pPr>
            <a:endParaRPr lang="en-US" sz="2400" dirty="0">
              <a:latin typeface="Karla" pitchFamily="2" charset="0"/>
            </a:endParaRPr>
          </a:p>
          <a:p>
            <a:pPr marL="342900" indent="-342900" algn="ctr">
              <a:buFont typeface="Arial" panose="020B0604020202020204" pitchFamily="34" charset="0"/>
              <a:buChar char="•"/>
            </a:pPr>
            <a:r>
              <a:rPr lang="en-US" sz="2400" dirty="0" smtClean="0">
                <a:latin typeface="Karla" pitchFamily="2" charset="0"/>
              </a:rPr>
              <a:t>Difficulty </a:t>
            </a:r>
            <a:r>
              <a:rPr lang="en-US" sz="2400" dirty="0">
                <a:latin typeface="Karla" pitchFamily="2" charset="0"/>
              </a:rPr>
              <a:t>setting up your environment</a:t>
            </a:r>
          </a:p>
          <a:p>
            <a:pPr marL="342900" indent="-342900" algn="ctr">
              <a:buFont typeface="Arial" panose="020B0604020202020204" pitchFamily="34" charset="0"/>
              <a:buChar char="•"/>
            </a:pPr>
            <a:r>
              <a:rPr lang="en-US" sz="2400" dirty="0" smtClean="0">
                <a:latin typeface="Karla" pitchFamily="2" charset="0"/>
              </a:rPr>
              <a:t>Not isolation</a:t>
            </a:r>
          </a:p>
          <a:p>
            <a:pPr marL="342900" indent="-342900" algn="ctr">
              <a:buFont typeface="Arial" panose="020B0604020202020204" pitchFamily="34" charset="0"/>
              <a:buChar char="•"/>
            </a:pPr>
            <a:r>
              <a:rPr lang="en-US" sz="2400" dirty="0" smtClean="0">
                <a:latin typeface="Karla" pitchFamily="2" charset="0"/>
              </a:rPr>
              <a:t>Does not work across different OS </a:t>
            </a:r>
            <a:endParaRPr lang="en-US" sz="2400" dirty="0">
              <a:latin typeface="Karla" pitchFamily="2" charset="0"/>
            </a:endParaRPr>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Virtual environments</a:t>
            </a:r>
          </a:p>
        </p:txBody>
      </p:sp>
      <p:sp>
        <p:nvSpPr>
          <p:cNvPr id="9" name="Rectangle 8">
            <a:extLst>
              <a:ext uri="{FF2B5EF4-FFF2-40B4-BE49-F238E27FC236}">
                <a16:creationId xmlns:a16="http://schemas.microsoft.com/office/drawing/2014/main" xmlns="" id="{5BB96268-19C2-489F-AA87-2D6A0808AD2E}"/>
              </a:ext>
            </a:extLst>
          </p:cNvPr>
          <p:cNvSpPr/>
          <p:nvPr/>
        </p:nvSpPr>
        <p:spPr>
          <a:xfrm>
            <a:off x="556326" y="1851476"/>
            <a:ext cx="5539674" cy="2985433"/>
          </a:xfrm>
          <a:prstGeom prst="rect">
            <a:avLst/>
          </a:prstGeom>
        </p:spPr>
        <p:txBody>
          <a:bodyPr wrap="square">
            <a:spAutoFit/>
          </a:bodyPr>
          <a:lstStyle/>
          <a:p>
            <a:pPr algn="ctr"/>
            <a:r>
              <a:rPr lang="en-US" sz="2800" b="1" dirty="0">
                <a:latin typeface="Karla" pitchFamily="2" charset="0"/>
              </a:rPr>
              <a:t>Pros</a:t>
            </a:r>
          </a:p>
          <a:p>
            <a:pPr marL="285750" indent="-285750" algn="ctr">
              <a:buFont typeface="Arial" panose="020B0604020202020204" pitchFamily="34" charset="0"/>
              <a:buChar char="•"/>
            </a:pPr>
            <a:endParaRPr lang="en-US" sz="2000" b="1" dirty="0">
              <a:latin typeface="Karla" pitchFamily="2" charset="0"/>
            </a:endParaRPr>
          </a:p>
          <a:p>
            <a:pPr marL="342900" indent="-342900" algn="ctr">
              <a:buFont typeface="Arial" panose="020B0604020202020204" pitchFamily="34" charset="0"/>
              <a:buChar char="•"/>
            </a:pPr>
            <a:r>
              <a:rPr lang="en-US" sz="2400" dirty="0">
                <a:latin typeface="Karla" pitchFamily="2" charset="0"/>
              </a:rPr>
              <a:t>Reproducible </a:t>
            </a:r>
            <a:r>
              <a:rPr lang="en-US" sz="2400" dirty="0" smtClean="0">
                <a:latin typeface="Karla" pitchFamily="2" charset="0"/>
              </a:rPr>
              <a:t>research</a:t>
            </a:r>
            <a:endParaRPr lang="en-US" sz="2400" dirty="0">
              <a:latin typeface="Karla" pitchFamily="2" charset="0"/>
            </a:endParaRPr>
          </a:p>
          <a:p>
            <a:pPr marL="342900" indent="-342900" algn="ctr">
              <a:buFont typeface="Arial" panose="020B0604020202020204" pitchFamily="34" charset="0"/>
              <a:buChar char="•"/>
            </a:pPr>
            <a:r>
              <a:rPr lang="en-US" sz="2400" dirty="0">
                <a:latin typeface="Karla" pitchFamily="2" charset="0"/>
              </a:rPr>
              <a:t>Explicit </a:t>
            </a:r>
            <a:r>
              <a:rPr lang="en-US" sz="2400" dirty="0" smtClean="0">
                <a:latin typeface="Karla" pitchFamily="2" charset="0"/>
              </a:rPr>
              <a:t>dependencies</a:t>
            </a:r>
            <a:endParaRPr lang="en-US" sz="2400" dirty="0">
              <a:latin typeface="Karla" pitchFamily="2" charset="0"/>
            </a:endParaRPr>
          </a:p>
          <a:p>
            <a:pPr marL="342900" indent="-342900" algn="ctr">
              <a:buFont typeface="Arial" panose="020B0604020202020204" pitchFamily="34" charset="0"/>
              <a:buChar char="•"/>
            </a:pPr>
            <a:r>
              <a:rPr lang="en-US" sz="2400" dirty="0">
                <a:latin typeface="Karla" pitchFamily="2" charset="0"/>
              </a:rPr>
              <a:t>Improved </a:t>
            </a:r>
            <a:r>
              <a:rPr lang="en-US" sz="2400" dirty="0" smtClean="0">
                <a:latin typeface="Karla" pitchFamily="2" charset="0"/>
              </a:rPr>
              <a:t>engineering </a:t>
            </a:r>
            <a:r>
              <a:rPr lang="en-US" sz="2400" dirty="0">
                <a:latin typeface="Karla" pitchFamily="2" charset="0"/>
              </a:rPr>
              <a:t>c</a:t>
            </a:r>
            <a:r>
              <a:rPr lang="en-US" sz="2400" dirty="0" smtClean="0">
                <a:latin typeface="Karla" pitchFamily="2" charset="0"/>
              </a:rPr>
              <a:t>ollaboration</a:t>
            </a:r>
            <a:endParaRPr lang="en-US" sz="2400" dirty="0">
              <a:latin typeface="Karla" pitchFamily="2" charset="0"/>
            </a:endParaRPr>
          </a:p>
          <a:p>
            <a:pPr marL="342900" indent="-342900" algn="ctr">
              <a:buFont typeface="Arial" panose="020B0604020202020204" pitchFamily="34" charset="0"/>
              <a:buChar char="•"/>
            </a:pPr>
            <a:r>
              <a:rPr lang="en-US" sz="2400" dirty="0">
                <a:latin typeface="Karla" pitchFamily="2" charset="0"/>
              </a:rPr>
              <a:t>Broader </a:t>
            </a:r>
            <a:r>
              <a:rPr lang="en-US" sz="2400" dirty="0" smtClean="0">
                <a:latin typeface="Karla" pitchFamily="2" charset="0"/>
              </a:rPr>
              <a:t>skill </a:t>
            </a:r>
            <a:r>
              <a:rPr lang="en-US" sz="2400" dirty="0">
                <a:latin typeface="Karla" pitchFamily="2" charset="0"/>
              </a:rPr>
              <a:t>s</a:t>
            </a:r>
            <a:r>
              <a:rPr lang="en-US" sz="2400" dirty="0" smtClean="0">
                <a:latin typeface="Karla" pitchFamily="2" charset="0"/>
              </a:rPr>
              <a:t>et</a:t>
            </a:r>
            <a:endParaRPr lang="en-US" sz="2400" dirty="0">
              <a:latin typeface="Karla" pitchFamily="2" charset="0"/>
            </a:endParaRPr>
          </a:p>
          <a:p>
            <a:pPr marL="285750" indent="-285750" algn="ctr">
              <a:buFontTx/>
              <a:buChar char="-"/>
            </a:pPr>
            <a:endParaRPr lang="en-US" sz="2400" dirty="0">
              <a:latin typeface="Karla" pitchFamily="2" charset="0"/>
            </a:endParaRP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294022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What are virtual environments </a:t>
            </a:r>
            <a:r>
              <a:rPr lang="en-US" sz="3800" b="1" dirty="0" smtClean="0"/>
              <a:t>then</a:t>
            </a:r>
            <a:r>
              <a:rPr lang="en-US" sz="3800" b="1" dirty="0"/>
              <a:t>?</a:t>
            </a:r>
          </a:p>
        </p:txBody>
      </p:sp>
      <p:sp>
        <p:nvSpPr>
          <p:cNvPr id="9" name="Rectangle 8">
            <a:extLst>
              <a:ext uri="{FF2B5EF4-FFF2-40B4-BE49-F238E27FC236}">
                <a16:creationId xmlns:a16="http://schemas.microsoft.com/office/drawing/2014/main" xmlns="" id="{5BB96268-19C2-489F-AA87-2D6A0808AD2E}"/>
              </a:ext>
            </a:extLst>
          </p:cNvPr>
          <p:cNvSpPr/>
          <p:nvPr/>
        </p:nvSpPr>
        <p:spPr>
          <a:xfrm>
            <a:off x="1295400" y="1337126"/>
            <a:ext cx="9601200" cy="3416320"/>
          </a:xfrm>
          <a:prstGeom prst="rect">
            <a:avLst/>
          </a:prstGeom>
        </p:spPr>
        <p:txBody>
          <a:bodyPr wrap="square">
            <a:spAutoFit/>
          </a:bodyPr>
          <a:lstStyle/>
          <a:p>
            <a:endParaRPr lang="en-US" b="1" dirty="0">
              <a:latin typeface="Karla" pitchFamily="2" charset="0"/>
            </a:endParaRPr>
          </a:p>
          <a:p>
            <a:endParaRPr lang="en-US" sz="2000" dirty="0">
              <a:latin typeface="Karla" pitchFamily="2" charset="0"/>
            </a:endParaRPr>
          </a:p>
          <a:p>
            <a:pPr algn="r"/>
            <a:endParaRPr lang="en-US" sz="2000" i="1" dirty="0">
              <a:latin typeface="Karla" pitchFamily="2" charset="0"/>
            </a:endParaRPr>
          </a:p>
          <a:p>
            <a:endParaRPr lang="en-US" sz="2000" i="1" dirty="0">
              <a:latin typeface="Karla" pitchFamily="2" charset="0"/>
            </a:endParaRPr>
          </a:p>
          <a:p>
            <a:r>
              <a:rPr lang="en-US" sz="2000" dirty="0">
                <a:latin typeface="Karla" pitchFamily="2" charset="0"/>
              </a:rPr>
              <a:t>A virtual environment is a directory with the following components:</a:t>
            </a:r>
          </a:p>
          <a:p>
            <a:r>
              <a:rPr lang="en-US" sz="2000" dirty="0">
                <a:latin typeface="Karla" pitchFamily="2" charset="0"/>
              </a:rPr>
              <a:t>	- </a:t>
            </a:r>
            <a:r>
              <a:rPr lang="en-US" sz="2000" dirty="0" err="1">
                <a:latin typeface="Karla" pitchFamily="2" charset="0"/>
              </a:rPr>
              <a:t>site_packages</a:t>
            </a:r>
            <a:r>
              <a:rPr lang="en-US" sz="2000" dirty="0">
                <a:latin typeface="Karla" pitchFamily="2" charset="0"/>
              </a:rPr>
              <a:t>/ directory where third-party libraries are installed</a:t>
            </a:r>
          </a:p>
          <a:p>
            <a:r>
              <a:rPr lang="en-US" sz="2000" dirty="0">
                <a:latin typeface="Karla" pitchFamily="2" charset="0"/>
              </a:rPr>
              <a:t>	- links [really </a:t>
            </a:r>
            <a:r>
              <a:rPr lang="en-US" sz="2000" dirty="0" err="1">
                <a:latin typeface="Karla" pitchFamily="2" charset="0"/>
              </a:rPr>
              <a:t>symlinks</a:t>
            </a:r>
            <a:r>
              <a:rPr lang="en-US" sz="2000" dirty="0">
                <a:latin typeface="Karla" pitchFamily="2" charset="0"/>
              </a:rPr>
              <a:t>] to the executables on your system</a:t>
            </a:r>
          </a:p>
          <a:p>
            <a:r>
              <a:rPr lang="en-US" sz="2000" dirty="0">
                <a:latin typeface="Karla" pitchFamily="2" charset="0"/>
              </a:rPr>
              <a:t>	- some scripts that ensure that the code uses the interpreter and site 	packages in the virtual environment</a:t>
            </a:r>
          </a:p>
          <a:p>
            <a:pPr algn="r"/>
            <a:r>
              <a:rPr lang="en-US" sz="2000" i="1" dirty="0">
                <a:latin typeface="Karla" pitchFamily="2" charset="0"/>
              </a:rPr>
              <a:t>&gt; Adapted from </a:t>
            </a:r>
            <a:r>
              <a:rPr lang="en-US" sz="2000" i="1" dirty="0" smtClean="0">
                <a:latin typeface="Karla" pitchFamily="2" charset="0"/>
              </a:rPr>
              <a:t>CS207 </a:t>
            </a:r>
            <a:r>
              <a:rPr lang="en-US" sz="2000" i="1" dirty="0">
                <a:latin typeface="Karla" pitchFamily="2" charset="0"/>
              </a:rPr>
              <a:t>&lt;</a:t>
            </a:r>
            <a:endParaRPr lang="en-US" sz="2000" dirty="0">
              <a:latin typeface="Karla" pitchFamily="2" charset="0"/>
            </a:endParaRPr>
          </a:p>
          <a:p>
            <a:pPr marL="285750" indent="-285750" algn="ctr">
              <a:buFontTx/>
              <a:buChar char="-"/>
            </a:pPr>
            <a:endParaRPr lang="en-US" dirty="0">
              <a:latin typeface="Karla" pitchFamily="2" charset="0"/>
            </a:endParaRPr>
          </a:p>
        </p:txBody>
      </p:sp>
    </p:spTree>
    <p:extLst>
      <p:ext uri="{BB962C8B-B14F-4D97-AF65-F5344CB8AC3E}">
        <p14:creationId xmlns:p14="http://schemas.microsoft.com/office/powerpoint/2010/main" val="1950808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smtClean="0"/>
              <a:t>Virtual environments: </a:t>
            </a:r>
            <a:r>
              <a:rPr lang="en-US" sz="3800" b="1" dirty="0" err="1" smtClean="0"/>
              <a:t>virtualenv</a:t>
            </a:r>
            <a:r>
              <a:rPr lang="en-US" sz="3800" b="1" dirty="0" smtClean="0"/>
              <a:t> </a:t>
            </a:r>
            <a:r>
              <a:rPr lang="en-US" sz="3800" b="1" dirty="0"/>
              <a:t>vs </a:t>
            </a:r>
            <a:r>
              <a:rPr lang="en-US" sz="3800" b="1" dirty="0" err="1" smtClean="0"/>
              <a:t>conda</a:t>
            </a:r>
            <a:endParaRPr lang="en-US" sz="3800" b="1" dirty="0"/>
          </a:p>
        </p:txBody>
      </p:sp>
      <p:sp>
        <p:nvSpPr>
          <p:cNvPr id="9" name="Rectangle 8">
            <a:extLst>
              <a:ext uri="{FF2B5EF4-FFF2-40B4-BE49-F238E27FC236}">
                <a16:creationId xmlns:a16="http://schemas.microsoft.com/office/drawing/2014/main" xmlns="" id="{5BB96268-19C2-489F-AA87-2D6A0808AD2E}"/>
              </a:ext>
            </a:extLst>
          </p:cNvPr>
          <p:cNvSpPr/>
          <p:nvPr/>
        </p:nvSpPr>
        <p:spPr>
          <a:xfrm>
            <a:off x="761999" y="1382286"/>
            <a:ext cx="10639425" cy="3477875"/>
          </a:xfrm>
          <a:prstGeom prst="rect">
            <a:avLst/>
          </a:prstGeom>
        </p:spPr>
        <p:txBody>
          <a:bodyPr wrap="square">
            <a:spAutoFit/>
          </a:bodyPr>
          <a:lstStyle/>
          <a:p>
            <a:r>
              <a:rPr lang="en-US" sz="2000" b="1" dirty="0" err="1">
                <a:latin typeface="Karla" pitchFamily="2" charset="0"/>
              </a:rPr>
              <a:t>virtualenv</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virtual environments manager embedded in Python</a:t>
            </a:r>
          </a:p>
          <a:p>
            <a:pPr marL="342900" indent="-342900">
              <a:buFont typeface="Arial" panose="020B0604020202020204" pitchFamily="34" charset="0"/>
              <a:buChar char="•"/>
            </a:pPr>
            <a:r>
              <a:rPr lang="en-US" sz="2000" dirty="0">
                <a:latin typeface="Karla" pitchFamily="2" charset="0"/>
              </a:rPr>
              <a:t>incorporated into broader tools such as </a:t>
            </a:r>
            <a:r>
              <a:rPr lang="en-US" sz="2000" dirty="0" err="1">
                <a:latin typeface="Courier New" charset="0"/>
                <a:ea typeface="Courier New" charset="0"/>
                <a:cs typeface="Courier New" charset="0"/>
              </a:rPr>
              <a:t>pipenv</a:t>
            </a:r>
            <a:endParaRPr lang="en-US" sz="2000" dirty="0">
              <a:latin typeface="Courier New" charset="0"/>
              <a:ea typeface="Courier New" charset="0"/>
              <a:cs typeface="Courier New" charset="0"/>
            </a:endParaRPr>
          </a:p>
          <a:p>
            <a:pPr marL="342900" indent="-342900">
              <a:buFont typeface="Arial" panose="020B0604020202020204" pitchFamily="34" charset="0"/>
              <a:buChar char="•"/>
            </a:pPr>
            <a:r>
              <a:rPr lang="en-US" sz="2000" dirty="0">
                <a:latin typeface="Karla" pitchFamily="2" charset="0"/>
              </a:rPr>
              <a:t>allow to install modules using pip package manager</a:t>
            </a:r>
          </a:p>
          <a:p>
            <a:endParaRPr lang="en-US" sz="2000" dirty="0">
              <a:latin typeface="Karla" pitchFamily="2" charset="0"/>
            </a:endParaRPr>
          </a:p>
          <a:p>
            <a:r>
              <a:rPr lang="en-US" sz="2000" dirty="0">
                <a:latin typeface="Karla" pitchFamily="2" charset="0"/>
              </a:rPr>
              <a:t>how to use </a:t>
            </a:r>
            <a:r>
              <a:rPr lang="en-US" sz="2000" b="1" dirty="0" err="1">
                <a:latin typeface="Karla" pitchFamily="2" charset="0"/>
              </a:rPr>
              <a:t>virtualenv</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create an environment within your project folder </a:t>
            </a:r>
            <a:r>
              <a:rPr lang="en-US" sz="2000" dirty="0" err="1" smtClean="0">
                <a:latin typeface="Courier New" charset="0"/>
                <a:ea typeface="Courier New" charset="0"/>
                <a:cs typeface="Courier New" charset="0"/>
              </a:rPr>
              <a:t>virtualenv</a:t>
            </a:r>
            <a:r>
              <a:rPr lang="en-US" sz="2000" dirty="0" smtClean="0">
                <a:latin typeface="Courier New" charset="0"/>
                <a:ea typeface="Courier New" charset="0"/>
                <a:cs typeface="Courier New" charset="0"/>
              </a:rPr>
              <a:t> </a:t>
            </a:r>
            <a:r>
              <a:rPr lang="en-US" sz="2000" dirty="0" err="1" smtClean="0">
                <a:latin typeface="Courier New" charset="0"/>
                <a:ea typeface="Courier New" charset="0"/>
                <a:cs typeface="Courier New" charset="0"/>
              </a:rPr>
              <a:t>your_env_name</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it will add a folder called </a:t>
            </a:r>
            <a:r>
              <a:rPr lang="en-US" sz="2000" dirty="0" err="1">
                <a:latin typeface="Karla" pitchFamily="2" charset="0"/>
              </a:rPr>
              <a:t>environment_name</a:t>
            </a:r>
            <a:r>
              <a:rPr lang="en-US" sz="2000" dirty="0">
                <a:latin typeface="Karla" pitchFamily="2" charset="0"/>
              </a:rPr>
              <a:t> in your project directory</a:t>
            </a:r>
          </a:p>
          <a:p>
            <a:pPr marL="342900" indent="-342900">
              <a:buFont typeface="Arial" panose="020B0604020202020204" pitchFamily="34" charset="0"/>
              <a:buChar char="•"/>
            </a:pPr>
            <a:r>
              <a:rPr lang="en-US" sz="2000" dirty="0">
                <a:latin typeface="Karla" pitchFamily="2" charset="0"/>
              </a:rPr>
              <a:t>activate environment: </a:t>
            </a:r>
            <a:r>
              <a:rPr lang="en-US" sz="2000" dirty="0" smtClean="0">
                <a:latin typeface="Courier New" charset="0"/>
                <a:ea typeface="Courier New" charset="0"/>
                <a:cs typeface="Courier New" charset="0"/>
              </a:rPr>
              <a:t>source </a:t>
            </a:r>
            <a:r>
              <a:rPr lang="en-US" sz="2000" dirty="0">
                <a:latin typeface="Courier New" charset="0"/>
                <a:ea typeface="Courier New" charset="0"/>
                <a:cs typeface="Courier New" charset="0"/>
              </a:rPr>
              <a:t>env/bin/activate</a:t>
            </a:r>
          </a:p>
          <a:p>
            <a:pPr marL="342900" indent="-342900">
              <a:buFont typeface="Arial" panose="020B0604020202020204" pitchFamily="34" charset="0"/>
              <a:buChar char="•"/>
            </a:pPr>
            <a:r>
              <a:rPr lang="en-US" sz="2000" dirty="0">
                <a:latin typeface="Karla" pitchFamily="2" charset="0"/>
              </a:rPr>
              <a:t>install requirements using: </a:t>
            </a:r>
            <a:r>
              <a:rPr lang="en-US" sz="2000" dirty="0" smtClean="0">
                <a:latin typeface="Courier New" charset="0"/>
                <a:ea typeface="Courier New" charset="0"/>
                <a:cs typeface="Courier New" charset="0"/>
              </a:rPr>
              <a:t>pip </a:t>
            </a:r>
            <a:r>
              <a:rPr lang="en-US" sz="2000" dirty="0">
                <a:latin typeface="Courier New" charset="0"/>
                <a:ea typeface="Courier New" charset="0"/>
                <a:cs typeface="Courier New" charset="0"/>
              </a:rPr>
              <a:t>install </a:t>
            </a:r>
            <a:r>
              <a:rPr lang="en-US" sz="2000" dirty="0" err="1">
                <a:latin typeface="Courier New" charset="0"/>
                <a:ea typeface="Courier New" charset="0"/>
                <a:cs typeface="Courier New" charset="0"/>
              </a:rPr>
              <a:t>package_name</a:t>
            </a:r>
            <a:r>
              <a:rPr lang="en-US" sz="2000" dirty="0">
                <a:latin typeface="Courier New" charset="0"/>
                <a:ea typeface="Courier New" charset="0"/>
                <a:cs typeface="Courier New" charset="0"/>
              </a:rPr>
              <a:t>=version</a:t>
            </a:r>
          </a:p>
          <a:p>
            <a:pPr marL="342900" indent="-342900">
              <a:buFont typeface="Arial" panose="020B0604020202020204" pitchFamily="34" charset="0"/>
              <a:buChar char="•"/>
            </a:pPr>
            <a:r>
              <a:rPr lang="en-US" sz="2000" dirty="0" smtClean="0">
                <a:latin typeface="Karla" pitchFamily="2" charset="0"/>
              </a:rPr>
              <a:t>deactivate </a:t>
            </a:r>
            <a:r>
              <a:rPr lang="en-US" sz="2000" dirty="0">
                <a:latin typeface="Karla" pitchFamily="2" charset="0"/>
              </a:rPr>
              <a:t>environment once done: </a:t>
            </a:r>
            <a:r>
              <a:rPr lang="en-US" sz="2000" dirty="0" smtClean="0">
                <a:latin typeface="Courier New" charset="0"/>
                <a:ea typeface="Courier New" charset="0"/>
                <a:cs typeface="Courier New" charset="0"/>
              </a:rPr>
              <a:t>deactivate</a:t>
            </a:r>
            <a:r>
              <a:rPr lang="en-US" sz="2000" dirty="0" smtClean="0">
                <a:latin typeface="Karla" pitchFamily="2" charset="0"/>
              </a:rPr>
              <a:t>   </a:t>
            </a:r>
            <a:endParaRPr lang="en-US" sz="2000" dirty="0">
              <a:latin typeface="Karla" pitchFamily="2" charset="0"/>
            </a:endParaRPr>
          </a:p>
        </p:txBody>
      </p:sp>
    </p:spTree>
    <p:extLst>
      <p:ext uri="{BB962C8B-B14F-4D97-AF65-F5344CB8AC3E}">
        <p14:creationId xmlns:p14="http://schemas.microsoft.com/office/powerpoint/2010/main" val="3321477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Virtual environments in practice </a:t>
            </a:r>
            <a:r>
              <a:rPr lang="en-US" sz="1800" dirty="0"/>
              <a:t>(</a:t>
            </a:r>
            <a:r>
              <a:rPr lang="en-US" sz="1800" dirty="0" err="1"/>
              <a:t>virtualenv</a:t>
            </a:r>
            <a:r>
              <a:rPr lang="en-US" sz="1800" dirty="0"/>
              <a:t> vs </a:t>
            </a:r>
            <a:r>
              <a:rPr lang="en-US" sz="1800" dirty="0" err="1"/>
              <a:t>conda</a:t>
            </a:r>
            <a:r>
              <a:rPr lang="en-US" sz="1800" dirty="0"/>
              <a:t>)</a:t>
            </a:r>
            <a:endParaRPr lang="en-US" sz="4000" dirty="0"/>
          </a:p>
        </p:txBody>
      </p:sp>
      <p:sp>
        <p:nvSpPr>
          <p:cNvPr id="9" name="Rectangle 8">
            <a:extLst>
              <a:ext uri="{FF2B5EF4-FFF2-40B4-BE49-F238E27FC236}">
                <a16:creationId xmlns:a16="http://schemas.microsoft.com/office/drawing/2014/main" xmlns="" id="{5BB96268-19C2-489F-AA87-2D6A0808AD2E}"/>
              </a:ext>
            </a:extLst>
          </p:cNvPr>
          <p:cNvSpPr/>
          <p:nvPr/>
        </p:nvSpPr>
        <p:spPr>
          <a:xfrm>
            <a:off x="862012" y="1087186"/>
            <a:ext cx="10639425" cy="5032147"/>
          </a:xfrm>
          <a:prstGeom prst="rect">
            <a:avLst/>
          </a:prstGeom>
        </p:spPr>
        <p:txBody>
          <a:bodyPr wrap="square">
            <a:spAutoFit/>
          </a:bodyPr>
          <a:lstStyle/>
          <a:p>
            <a:pPr>
              <a:spcBef>
                <a:spcPts val="600"/>
              </a:spcBef>
            </a:pPr>
            <a:r>
              <a:rPr lang="en-US" sz="1900" b="1" dirty="0" err="1">
                <a:latin typeface="Karla" pitchFamily="2" charset="0"/>
              </a:rPr>
              <a:t>conda</a:t>
            </a:r>
            <a:r>
              <a:rPr lang="en-US" sz="1900" b="1" dirty="0">
                <a:latin typeface="Karla" pitchFamily="2" charset="0"/>
              </a:rPr>
              <a:t> environment</a:t>
            </a:r>
          </a:p>
          <a:p>
            <a:pPr marL="342900" indent="-342900">
              <a:spcBef>
                <a:spcPts val="600"/>
              </a:spcBef>
              <a:buFont typeface="Arial" panose="020B0604020202020204" pitchFamily="34" charset="0"/>
              <a:buChar char="•"/>
            </a:pPr>
            <a:r>
              <a:rPr lang="en-US" sz="1900" dirty="0">
                <a:latin typeface="Karla" pitchFamily="2" charset="0"/>
              </a:rPr>
              <a:t>virtual environments manager embedded in Anaconda</a:t>
            </a:r>
          </a:p>
          <a:p>
            <a:pPr marL="342900" indent="-342900">
              <a:spcBef>
                <a:spcPts val="600"/>
              </a:spcBef>
              <a:buFont typeface="Arial" panose="020B0604020202020204" pitchFamily="34" charset="0"/>
              <a:buChar char="•"/>
            </a:pPr>
            <a:r>
              <a:rPr lang="en-US" sz="1900" dirty="0">
                <a:latin typeface="Karla" pitchFamily="2" charset="0"/>
              </a:rPr>
              <a:t>allow to use both </a:t>
            </a:r>
            <a:r>
              <a:rPr lang="en-US" sz="1900" dirty="0" err="1">
                <a:latin typeface="Karla" pitchFamily="2" charset="0"/>
              </a:rPr>
              <a:t>conda</a:t>
            </a:r>
            <a:r>
              <a:rPr lang="en-US" sz="1900" dirty="0">
                <a:latin typeface="Karla" pitchFamily="2" charset="0"/>
              </a:rPr>
              <a:t> and pip to manage and install packages</a:t>
            </a:r>
          </a:p>
          <a:p>
            <a:pPr>
              <a:spcBef>
                <a:spcPts val="600"/>
              </a:spcBef>
            </a:pPr>
            <a:endParaRPr lang="en-US" sz="1900" dirty="0">
              <a:latin typeface="Karla" pitchFamily="2" charset="0"/>
            </a:endParaRPr>
          </a:p>
          <a:p>
            <a:pPr>
              <a:spcBef>
                <a:spcPts val="600"/>
              </a:spcBef>
            </a:pPr>
            <a:r>
              <a:rPr lang="en-US" sz="1900" dirty="0">
                <a:latin typeface="Karla" pitchFamily="2" charset="0"/>
              </a:rPr>
              <a:t>how to use </a:t>
            </a:r>
            <a:r>
              <a:rPr lang="en-US" sz="1900" b="1" dirty="0" err="1">
                <a:latin typeface="Karla" pitchFamily="2" charset="0"/>
              </a:rPr>
              <a:t>conda</a:t>
            </a:r>
            <a:endParaRPr lang="en-US" sz="1900" dirty="0">
              <a:latin typeface="Karla" pitchFamily="2" charset="0"/>
            </a:endParaRPr>
          </a:p>
          <a:p>
            <a:pPr marL="342900" indent="-342900">
              <a:spcBef>
                <a:spcPts val="600"/>
              </a:spcBef>
              <a:buFont typeface="Arial" panose="020B0604020202020204" pitchFamily="34" charset="0"/>
              <a:buChar char="•"/>
            </a:pPr>
            <a:r>
              <a:rPr lang="en-US" sz="1900" dirty="0">
                <a:latin typeface="Karla" pitchFamily="2" charset="0"/>
              </a:rPr>
              <a:t>create an environment </a:t>
            </a:r>
            <a:r>
              <a:rPr lang="en-US" sz="1900" dirty="0" err="1" smtClean="0">
                <a:latin typeface="Courier New" charset="0"/>
                <a:ea typeface="Courier New" charset="0"/>
                <a:cs typeface="Courier New" charset="0"/>
              </a:rPr>
              <a:t>conda</a:t>
            </a:r>
            <a:r>
              <a:rPr lang="en-US" sz="1900" dirty="0" smtClean="0">
                <a:latin typeface="Courier New" charset="0"/>
                <a:ea typeface="Courier New" charset="0"/>
                <a:cs typeface="Courier New" charset="0"/>
              </a:rPr>
              <a:t> </a:t>
            </a:r>
            <a:r>
              <a:rPr lang="en-US" sz="1900" dirty="0">
                <a:latin typeface="Courier New" charset="0"/>
                <a:ea typeface="Courier New" charset="0"/>
                <a:cs typeface="Courier New" charset="0"/>
              </a:rPr>
              <a:t>create --name </a:t>
            </a:r>
            <a:r>
              <a:rPr lang="en-US" sz="1900" dirty="0" err="1">
                <a:latin typeface="Courier New" charset="0"/>
                <a:ea typeface="Courier New" charset="0"/>
                <a:cs typeface="Courier New" charset="0"/>
              </a:rPr>
              <a:t>your_env_name</a:t>
            </a:r>
            <a:r>
              <a:rPr lang="en-US" sz="1900" dirty="0">
                <a:latin typeface="Courier New" charset="0"/>
                <a:ea typeface="Courier New" charset="0"/>
                <a:cs typeface="Courier New" charset="0"/>
              </a:rPr>
              <a:t> python=3.7 </a:t>
            </a:r>
          </a:p>
          <a:p>
            <a:pPr marL="342900" indent="-342900">
              <a:spcBef>
                <a:spcPts val="600"/>
              </a:spcBef>
              <a:buFont typeface="Arial" panose="020B0604020202020204" pitchFamily="34" charset="0"/>
              <a:buChar char="•"/>
            </a:pPr>
            <a:r>
              <a:rPr lang="en-US" sz="1900" dirty="0">
                <a:latin typeface="Karla" pitchFamily="2" charset="0"/>
              </a:rPr>
              <a:t>it will add </a:t>
            </a:r>
            <a:r>
              <a:rPr lang="en-US" sz="1900" dirty="0" smtClean="0">
                <a:latin typeface="Karla" pitchFamily="2" charset="0"/>
              </a:rPr>
              <a:t>a </a:t>
            </a:r>
            <a:r>
              <a:rPr lang="en-US" sz="1900" dirty="0">
                <a:latin typeface="Karla" pitchFamily="2" charset="0"/>
              </a:rPr>
              <a:t>folder located within your anaconda installation </a:t>
            </a:r>
            <a:r>
              <a:rPr lang="en-US" sz="1900" dirty="0">
                <a:latin typeface="Courier New" charset="0"/>
                <a:ea typeface="Courier New" charset="0"/>
                <a:cs typeface="Courier New" charset="0"/>
              </a:rPr>
              <a:t>/Users/</a:t>
            </a:r>
            <a:r>
              <a:rPr lang="en-US" sz="1900" dirty="0" err="1">
                <a:latin typeface="Courier New" charset="0"/>
                <a:ea typeface="Courier New" charset="0"/>
                <a:cs typeface="Courier New" charset="0"/>
              </a:rPr>
              <a:t>your_username</a:t>
            </a:r>
            <a:r>
              <a:rPr lang="en-US" sz="1900" dirty="0">
                <a:latin typeface="Courier New" charset="0"/>
                <a:ea typeface="Courier New" charset="0"/>
                <a:cs typeface="Courier New" charset="0"/>
              </a:rPr>
              <a:t> /anaconda3/</a:t>
            </a:r>
            <a:r>
              <a:rPr lang="en-US" sz="1900" dirty="0" err="1">
                <a:latin typeface="Courier New" charset="0"/>
                <a:ea typeface="Courier New" charset="0"/>
                <a:cs typeface="Courier New" charset="0"/>
              </a:rPr>
              <a:t>envs</a:t>
            </a:r>
            <a:r>
              <a:rPr lang="en-US" sz="1900" dirty="0">
                <a:latin typeface="Courier New" charset="0"/>
                <a:ea typeface="Courier New" charset="0"/>
                <a:cs typeface="Courier New" charset="0"/>
              </a:rPr>
              <a:t>/</a:t>
            </a:r>
            <a:r>
              <a:rPr lang="en-US" sz="1900" dirty="0" err="1">
                <a:latin typeface="Courier New" charset="0"/>
                <a:ea typeface="Courier New" charset="0"/>
                <a:cs typeface="Courier New" charset="0"/>
              </a:rPr>
              <a:t>your_env_name</a:t>
            </a:r>
            <a:endParaRPr lang="en-US" sz="1900" dirty="0">
              <a:latin typeface="Courier New" charset="0"/>
              <a:ea typeface="Courier New" charset="0"/>
              <a:cs typeface="Courier New" charset="0"/>
            </a:endParaRPr>
          </a:p>
          <a:p>
            <a:pPr marL="342900" indent="-342900">
              <a:spcBef>
                <a:spcPts val="600"/>
              </a:spcBef>
              <a:buFont typeface="Arial" panose="020B0604020202020204" pitchFamily="34" charset="0"/>
              <a:buChar char="•"/>
            </a:pPr>
            <a:r>
              <a:rPr lang="en-US" sz="1900" dirty="0">
                <a:latin typeface="Karla" pitchFamily="2" charset="0"/>
              </a:rPr>
              <a:t>activate environment </a:t>
            </a:r>
            <a:r>
              <a:rPr lang="en-US" sz="1900" dirty="0" smtClean="0">
                <a:latin typeface="Karla" pitchFamily="2" charset="0"/>
              </a:rPr>
              <a:t>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activate </a:t>
            </a:r>
            <a:r>
              <a:rPr lang="en-US" sz="1900" dirty="0" err="1">
                <a:latin typeface="Courier New" charset="0"/>
                <a:ea typeface="Courier New" charset="0"/>
                <a:cs typeface="Courier New" charset="0"/>
              </a:rPr>
              <a:t>your_env_name</a:t>
            </a:r>
            <a:r>
              <a:rPr lang="en-US" sz="1900" dirty="0">
                <a:latin typeface="Courier New" charset="0"/>
                <a:ea typeface="Courier New" charset="0"/>
                <a:cs typeface="Courier New" charset="0"/>
              </a:rPr>
              <a:t> </a:t>
            </a:r>
            <a:r>
              <a:rPr lang="en-US" sz="1900" dirty="0">
                <a:latin typeface="Karla" pitchFamily="2" charset="0"/>
              </a:rPr>
              <a:t>(should appear in your shell) </a:t>
            </a:r>
          </a:p>
          <a:p>
            <a:pPr marL="342900" indent="-342900">
              <a:spcBef>
                <a:spcPts val="600"/>
              </a:spcBef>
              <a:buFont typeface="Arial" panose="020B0604020202020204" pitchFamily="34" charset="0"/>
              <a:buChar char="•"/>
            </a:pPr>
            <a:r>
              <a:rPr lang="en-US" sz="1900" dirty="0">
                <a:latin typeface="Karla" pitchFamily="2" charset="0"/>
              </a:rPr>
              <a:t>install requirements using </a:t>
            </a:r>
            <a:r>
              <a:rPr lang="en-US" sz="1900" dirty="0" err="1" smtClean="0">
                <a:latin typeface="Courier New" charset="0"/>
                <a:ea typeface="Courier New" charset="0"/>
                <a:cs typeface="Courier New" charset="0"/>
              </a:rPr>
              <a:t>conda</a:t>
            </a:r>
            <a:r>
              <a:rPr lang="en-US" sz="1900" dirty="0" smtClean="0">
                <a:latin typeface="Courier New" charset="0"/>
                <a:ea typeface="Courier New" charset="0"/>
                <a:cs typeface="Courier New" charset="0"/>
              </a:rPr>
              <a:t> </a:t>
            </a:r>
            <a:r>
              <a:rPr lang="en-US" sz="1900" dirty="0">
                <a:latin typeface="Courier New" charset="0"/>
                <a:ea typeface="Courier New" charset="0"/>
                <a:cs typeface="Courier New" charset="0"/>
              </a:rPr>
              <a:t>install </a:t>
            </a:r>
            <a:r>
              <a:rPr lang="en-US" sz="1900" dirty="0" err="1">
                <a:latin typeface="Courier New" charset="0"/>
                <a:ea typeface="Courier New" charset="0"/>
                <a:cs typeface="Courier New" charset="0"/>
              </a:rPr>
              <a:t>package_name</a:t>
            </a:r>
            <a:r>
              <a:rPr lang="en-US" sz="1900" dirty="0">
                <a:latin typeface="Courier New" charset="0"/>
                <a:ea typeface="Courier New" charset="0"/>
                <a:cs typeface="Courier New" charset="0"/>
              </a:rPr>
              <a:t>=version</a:t>
            </a:r>
          </a:p>
          <a:p>
            <a:pPr marL="342900" indent="-342900">
              <a:spcBef>
                <a:spcPts val="600"/>
              </a:spcBef>
              <a:buFont typeface="Arial" panose="020B0604020202020204" pitchFamily="34" charset="0"/>
              <a:buChar char="•"/>
            </a:pPr>
            <a:r>
              <a:rPr lang="en-US" sz="1900" dirty="0">
                <a:latin typeface="Karla" pitchFamily="2" charset="0"/>
              </a:rPr>
              <a:t>deactivate environment once done </a:t>
            </a:r>
            <a:r>
              <a:rPr lang="en-US" sz="1900" dirty="0" smtClean="0">
                <a:latin typeface="Karla" pitchFamily="2" charset="0"/>
              </a:rPr>
              <a:t>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d</a:t>
            </a:r>
            <a:r>
              <a:rPr lang="en-US" sz="1900" dirty="0" smtClean="0">
                <a:latin typeface="Courier New" charset="0"/>
                <a:ea typeface="Courier New" charset="0"/>
                <a:cs typeface="Courier New" charset="0"/>
              </a:rPr>
              <a:t>eactivate</a:t>
            </a:r>
            <a:endParaRPr lang="en-US" sz="1900" dirty="0">
              <a:latin typeface="Courier New" charset="0"/>
              <a:ea typeface="Courier New" charset="0"/>
              <a:cs typeface="Courier New" charset="0"/>
            </a:endParaRPr>
          </a:p>
          <a:p>
            <a:pPr marL="342900" indent="-342900">
              <a:spcBef>
                <a:spcPts val="600"/>
              </a:spcBef>
              <a:buFont typeface="Arial" panose="020B0604020202020204" pitchFamily="34" charset="0"/>
              <a:buChar char="•"/>
            </a:pPr>
            <a:r>
              <a:rPr lang="en-US" sz="1900" dirty="0">
                <a:latin typeface="Karla" pitchFamily="2" charset="0"/>
              </a:rPr>
              <a:t>duplicate your environment using YAML file </a:t>
            </a:r>
            <a:r>
              <a:rPr lang="en-US" sz="1900" dirty="0" smtClean="0">
                <a:latin typeface="Karla" pitchFamily="2" charset="0"/>
              </a:rPr>
              <a:t> </a:t>
            </a:r>
            <a:r>
              <a:rPr lang="en-US" sz="1900" dirty="0" err="1">
                <a:latin typeface="Courier New" charset="0"/>
                <a:ea typeface="Courier New" charset="0"/>
                <a:cs typeface="Courier New" charset="0"/>
              </a:rPr>
              <a:t>conda</a:t>
            </a:r>
            <a:r>
              <a:rPr lang="en-US" sz="1900" dirty="0">
                <a:latin typeface="Courier New" charset="0"/>
                <a:ea typeface="Courier New" charset="0"/>
                <a:cs typeface="Courier New" charset="0"/>
              </a:rPr>
              <a:t> env export &gt; </a:t>
            </a:r>
            <a:r>
              <a:rPr lang="en-US" sz="1900" dirty="0" err="1">
                <a:latin typeface="Courier New" charset="0"/>
                <a:ea typeface="Courier New" charset="0"/>
                <a:cs typeface="Courier New" charset="0"/>
              </a:rPr>
              <a:t>my_environment.yml</a:t>
            </a:r>
            <a:endParaRPr lang="en-US" sz="1900" dirty="0">
              <a:latin typeface="Courier New" charset="0"/>
              <a:ea typeface="Courier New" charset="0"/>
              <a:cs typeface="Courier New" charset="0"/>
            </a:endParaRPr>
          </a:p>
          <a:p>
            <a:pPr marL="342900" indent="-342900">
              <a:spcBef>
                <a:spcPts val="600"/>
              </a:spcBef>
              <a:buFont typeface="Arial" panose="020B0604020202020204" pitchFamily="34" charset="0"/>
              <a:buChar char="•"/>
            </a:pPr>
            <a:r>
              <a:rPr lang="en-US" sz="1900" dirty="0">
                <a:latin typeface="Karla" pitchFamily="2" charset="0"/>
              </a:rPr>
              <a:t>to recreate the environment now use </a:t>
            </a:r>
            <a:r>
              <a:rPr lang="en-US" sz="1900" dirty="0" err="1" smtClean="0">
                <a:latin typeface="Courier New" charset="0"/>
                <a:ea typeface="Courier New" charset="0"/>
                <a:cs typeface="Courier New" charset="0"/>
              </a:rPr>
              <a:t>conda</a:t>
            </a:r>
            <a:r>
              <a:rPr lang="en-US" sz="1900" dirty="0" smtClean="0">
                <a:latin typeface="Courier New" charset="0"/>
                <a:ea typeface="Courier New" charset="0"/>
                <a:cs typeface="Courier New" charset="0"/>
              </a:rPr>
              <a:t> </a:t>
            </a:r>
            <a:r>
              <a:rPr lang="en-US" sz="1900" dirty="0">
                <a:latin typeface="Courier New" charset="0"/>
                <a:ea typeface="Courier New" charset="0"/>
                <a:cs typeface="Courier New" charset="0"/>
              </a:rPr>
              <a:t>env create -f </a:t>
            </a:r>
            <a:r>
              <a:rPr lang="en-US" sz="1900" dirty="0" err="1">
                <a:latin typeface="Courier New" charset="0"/>
                <a:ea typeface="Courier New" charset="0"/>
                <a:cs typeface="Courier New" charset="0"/>
              </a:rPr>
              <a:t>environment.yml</a:t>
            </a:r>
            <a:endParaRPr lang="en-US" sz="1900" dirty="0">
              <a:latin typeface="Courier New" charset="0"/>
              <a:ea typeface="Courier New" charset="0"/>
              <a:cs typeface="Courier New" charset="0"/>
            </a:endParaRPr>
          </a:p>
        </p:txBody>
      </p:sp>
    </p:spTree>
    <p:extLst>
      <p:ext uri="{BB962C8B-B14F-4D97-AF65-F5344CB8AC3E}">
        <p14:creationId xmlns:p14="http://schemas.microsoft.com/office/powerpoint/2010/main" val="281610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More on Virtual environments</a:t>
            </a:r>
            <a:endParaRPr lang="en-US" sz="4000" dirty="0"/>
          </a:p>
        </p:txBody>
      </p:sp>
      <p:sp>
        <p:nvSpPr>
          <p:cNvPr id="9" name="Rectangle 8">
            <a:extLst>
              <a:ext uri="{FF2B5EF4-FFF2-40B4-BE49-F238E27FC236}">
                <a16:creationId xmlns:a16="http://schemas.microsoft.com/office/drawing/2014/main" xmlns="" id="{5BB96268-19C2-489F-AA87-2D6A0808AD2E}"/>
              </a:ext>
            </a:extLst>
          </p:cNvPr>
          <p:cNvSpPr/>
          <p:nvPr/>
        </p:nvSpPr>
        <p:spPr>
          <a:xfrm>
            <a:off x="761999" y="1422851"/>
            <a:ext cx="10639425" cy="3170099"/>
          </a:xfrm>
          <a:prstGeom prst="rect">
            <a:avLst/>
          </a:prstGeom>
        </p:spPr>
        <p:txBody>
          <a:bodyPr wrap="square">
            <a:spAutoFit/>
          </a:bodyPr>
          <a:lstStyle/>
          <a:p>
            <a:endParaRPr lang="en-US" sz="2000" b="1" dirty="0">
              <a:latin typeface="Karla" pitchFamily="2" charset="0"/>
            </a:endParaRPr>
          </a:p>
          <a:p>
            <a:r>
              <a:rPr lang="en-US" sz="2000" b="1" dirty="0">
                <a:latin typeface="Karla" pitchFamily="2" charset="0"/>
              </a:rPr>
              <a:t>Further readings</a:t>
            </a:r>
          </a:p>
          <a:p>
            <a:pPr marL="342900" indent="-342900">
              <a:buFont typeface="Arial" panose="020B0604020202020204" pitchFamily="34" charset="0"/>
              <a:buChar char="•"/>
            </a:pPr>
            <a:r>
              <a:rPr lang="en-US" sz="2000" dirty="0">
                <a:latin typeface="Karla" pitchFamily="2" charset="0"/>
              </a:rPr>
              <a:t>For detailed discussions on similarities and differences among </a:t>
            </a:r>
            <a:r>
              <a:rPr lang="en-US" sz="2000" dirty="0" err="1">
                <a:latin typeface="Karla" pitchFamily="2" charset="0"/>
              </a:rPr>
              <a:t>virtualenv</a:t>
            </a:r>
            <a:r>
              <a:rPr lang="en-US" sz="2000" dirty="0">
                <a:latin typeface="Karla" pitchFamily="2" charset="0"/>
              </a:rPr>
              <a:t> and </a:t>
            </a:r>
            <a:r>
              <a:rPr lang="en-US" sz="2000" dirty="0" err="1">
                <a:latin typeface="Karla" pitchFamily="2" charset="0"/>
              </a:rPr>
              <a:t>conda</a:t>
            </a:r>
            <a:r>
              <a:rPr lang="en-US" sz="2000" dirty="0">
                <a:latin typeface="Karla" pitchFamily="2" charset="0"/>
              </a:rPr>
              <a:t> </a:t>
            </a:r>
            <a:r>
              <a:rPr lang="en-US" sz="2000" dirty="0">
                <a:latin typeface="Karla" pitchFamily="2" charset="0"/>
                <a:hlinkClick r:id="rId2"/>
              </a:rPr>
              <a:t>https://jakevdp.github.io/blog/2016/08/25/conda-myths-and-misconceptions/</a:t>
            </a: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More on </a:t>
            </a:r>
            <a:r>
              <a:rPr lang="en-US" sz="2000" dirty="0" err="1">
                <a:latin typeface="Karla" pitchFamily="2" charset="0"/>
              </a:rPr>
              <a:t>venv</a:t>
            </a:r>
            <a:r>
              <a:rPr lang="en-US" sz="2000" dirty="0">
                <a:latin typeface="Karla" pitchFamily="2" charset="0"/>
              </a:rPr>
              <a:t> and </a:t>
            </a:r>
            <a:r>
              <a:rPr lang="en-US" sz="2000" dirty="0" err="1">
                <a:latin typeface="Karla" pitchFamily="2" charset="0"/>
              </a:rPr>
              <a:t>conda</a:t>
            </a:r>
            <a:r>
              <a:rPr lang="en-US" sz="2000" dirty="0">
                <a:latin typeface="Karla" pitchFamily="2" charset="0"/>
              </a:rPr>
              <a:t> environments                              </a:t>
            </a:r>
            <a:r>
              <a:rPr lang="en-US" sz="2000" dirty="0">
                <a:latin typeface="Karla" pitchFamily="2" charset="0"/>
                <a:hlinkClick r:id="rId3"/>
              </a:rPr>
              <a:t>https://towardsdatascience.com/virtual-environments-104c62d48c54           https://towardsdatascience.com/getting-started-with-python-environments-using-conda-32e9f2779307</a:t>
            </a:r>
            <a:endParaRPr lang="en-US" sz="2000" dirty="0">
              <a:latin typeface="Karla" pitchFamily="2" charset="0"/>
            </a:endParaRPr>
          </a:p>
          <a:p>
            <a:endParaRPr lang="en-US" sz="2000" dirty="0">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5063996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Virtual environments</a:t>
            </a:r>
          </a:p>
          <a:p>
            <a:pPr>
              <a:spcAft>
                <a:spcPts val="600"/>
              </a:spcAft>
            </a:pPr>
            <a:r>
              <a:rPr lang="en-US" sz="2600" b="1" dirty="0"/>
              <a:t>3: Virtual machines</a:t>
            </a:r>
          </a:p>
          <a:p>
            <a:pPr>
              <a:spcAft>
                <a:spcPts val="600"/>
              </a:spcAft>
            </a:pPr>
            <a:r>
              <a:rPr lang="en-US" sz="2600" dirty="0"/>
              <a:t>4: Containers</a:t>
            </a:r>
          </a:p>
          <a:p>
            <a:pPr>
              <a:spcAft>
                <a:spcPts val="600"/>
              </a:spcAft>
            </a:pPr>
            <a:r>
              <a:rPr lang="en-US" sz="2600" dirty="0"/>
              <a:t>5: Advanced topics</a:t>
            </a:r>
          </a:p>
        </p:txBody>
      </p:sp>
    </p:spTree>
    <p:extLst>
      <p:ext uri="{BB962C8B-B14F-4D97-AF65-F5344CB8AC3E}">
        <p14:creationId xmlns:p14="http://schemas.microsoft.com/office/powerpoint/2010/main" val="338288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virtual machines?</a:t>
            </a:r>
          </a:p>
        </p:txBody>
      </p:sp>
      <p:sp>
        <p:nvSpPr>
          <p:cNvPr id="10" name="Rectangle 9">
            <a:extLst>
              <a:ext uri="{FF2B5EF4-FFF2-40B4-BE49-F238E27FC236}">
                <a16:creationId xmlns:a16="http://schemas.microsoft.com/office/drawing/2014/main" xmlns="" id="{2640D9DE-ACA1-40C5-9770-2BD1B3232BBF}"/>
              </a:ext>
            </a:extLst>
          </p:cNvPr>
          <p:cNvSpPr/>
          <p:nvPr/>
        </p:nvSpPr>
        <p:spPr>
          <a:xfrm>
            <a:off x="971550" y="2013228"/>
            <a:ext cx="10229850" cy="4093428"/>
          </a:xfrm>
          <a:prstGeom prst="rect">
            <a:avLst/>
          </a:prstGeom>
        </p:spPr>
        <p:txBody>
          <a:bodyPr wrap="square">
            <a:spAutoFit/>
          </a:bodyPr>
          <a:lstStyle/>
          <a:p>
            <a:r>
              <a:rPr lang="en-US" sz="2400" b="1" dirty="0">
                <a:latin typeface="Karla" pitchFamily="2" charset="0"/>
              </a:rPr>
              <a:t>Motivation</a:t>
            </a:r>
          </a:p>
          <a:p>
            <a:pPr marL="800100" lvl="1" indent="-342900">
              <a:buFont typeface="Arial" panose="020B0604020202020204" pitchFamily="34" charset="0"/>
              <a:buChar char="•"/>
            </a:pPr>
            <a:r>
              <a:rPr lang="en-US" sz="2400" dirty="0">
                <a:latin typeface="Karla" pitchFamily="2" charset="0"/>
              </a:rPr>
              <a:t>we have our isolated systems and </a:t>
            </a:r>
            <a:r>
              <a:rPr lang="en-US" sz="2400" dirty="0" smtClean="0">
                <a:latin typeface="Karla" pitchFamily="2" charset="0"/>
              </a:rPr>
              <a:t>after </a:t>
            </a:r>
            <a:r>
              <a:rPr lang="en-US" sz="2400" dirty="0">
                <a:latin typeface="Karla" pitchFamily="2" charset="0"/>
              </a:rPr>
              <a:t>we set up a similar environment into our colleagues' </a:t>
            </a:r>
            <a:r>
              <a:rPr lang="en-US" sz="2400" dirty="0" smtClean="0">
                <a:latin typeface="Karla" pitchFamily="2" charset="0"/>
              </a:rPr>
              <a:t>machines </a:t>
            </a:r>
            <a:r>
              <a:rPr lang="en-US" sz="2400" dirty="0">
                <a:latin typeface="Karla" pitchFamily="2" charset="0"/>
              </a:rPr>
              <a:t>we should get similar results, right? Unfortunately, it is not always the </a:t>
            </a:r>
            <a:r>
              <a:rPr lang="en-US" sz="2400" dirty="0" smtClean="0">
                <a:latin typeface="Karla" pitchFamily="2" charset="0"/>
              </a:rPr>
              <a:t>case. Why</a:t>
            </a:r>
            <a:r>
              <a:rPr lang="en-US" sz="2400" dirty="0">
                <a:latin typeface="Karla" pitchFamily="2" charset="0"/>
              </a:rPr>
              <a:t>? </a:t>
            </a:r>
            <a:r>
              <a:rPr lang="en-US" sz="2400" dirty="0" smtClean="0">
                <a:latin typeface="Karla" pitchFamily="2" charset="0"/>
              </a:rPr>
              <a:t>Most </a:t>
            </a:r>
            <a:r>
              <a:rPr lang="en-US" sz="2400" dirty="0">
                <a:latin typeface="Karla" pitchFamily="2" charset="0"/>
              </a:rPr>
              <a:t>likely because we run it on different operating system. </a:t>
            </a:r>
          </a:p>
          <a:p>
            <a:pPr marL="800100" lvl="1" indent="-342900">
              <a:buFont typeface="Arial" panose="020B0604020202020204" pitchFamily="34" charset="0"/>
              <a:buChar char="•"/>
            </a:pPr>
            <a:r>
              <a:rPr lang="en-US" sz="2400" dirty="0">
                <a:latin typeface="Karla" pitchFamily="2" charset="0"/>
              </a:rPr>
              <a:t>even though by using virtual environments we are isolating  our computations, we might need to use the same operating system which requires to run "like if" we are in a different </a:t>
            </a:r>
            <a:r>
              <a:rPr lang="en-US" sz="2400" dirty="0" smtClean="0">
                <a:latin typeface="Karla" pitchFamily="2" charset="0"/>
              </a:rPr>
              <a:t>machines.</a:t>
            </a:r>
            <a:endParaRPr lang="en-US" sz="2400" dirty="0">
              <a:latin typeface="Karla" pitchFamily="2" charset="0"/>
            </a:endParaRPr>
          </a:p>
          <a:p>
            <a:pPr marL="800100" lvl="1" indent="-342900">
              <a:buFont typeface="Arial" panose="020B0604020202020204" pitchFamily="34" charset="0"/>
              <a:buChar char="•"/>
            </a:pPr>
            <a:r>
              <a:rPr lang="en-US" sz="2400" dirty="0">
                <a:latin typeface="Karla" pitchFamily="2" charset="0"/>
              </a:rPr>
              <a:t>How can we run the same </a:t>
            </a:r>
            <a:r>
              <a:rPr lang="en-US" sz="2400" dirty="0" smtClean="0">
                <a:latin typeface="Karla" pitchFamily="2" charset="0"/>
              </a:rPr>
              <a:t>experiment? </a:t>
            </a:r>
            <a:r>
              <a:rPr lang="en-US" sz="2400" dirty="0">
                <a:latin typeface="Karla" pitchFamily="2" charset="0"/>
              </a:rPr>
              <a:t>Virtual Machines</a:t>
            </a:r>
            <a:r>
              <a:rPr lang="en-US" sz="2400" dirty="0" smtClean="0">
                <a:latin typeface="Karla" pitchFamily="2" charset="0"/>
              </a:rPr>
              <a:t>!</a:t>
            </a:r>
          </a:p>
          <a:p>
            <a:pPr marL="800100" lvl="1" indent="-342900">
              <a:buFont typeface="Arial" panose="020B0604020202020204" pitchFamily="34" charset="0"/>
              <a:buChar char="•"/>
            </a:pPr>
            <a:r>
              <a:rPr lang="en-US" sz="2400" dirty="0" smtClean="0">
                <a:latin typeface="Karla" pitchFamily="2" charset="0"/>
              </a:rPr>
              <a:t>Isolation! </a:t>
            </a:r>
            <a:endParaRPr lang="en-US" sz="2400" dirty="0">
              <a:latin typeface="Karla" pitchFamily="2" charset="0"/>
            </a:endParaRP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174523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619125" y="296230"/>
            <a:ext cx="10953750" cy="647700"/>
          </a:xfrm>
        </p:spPr>
        <p:txBody>
          <a:bodyPr>
            <a:noAutofit/>
          </a:bodyPr>
          <a:lstStyle/>
          <a:p>
            <a:pPr>
              <a:spcAft>
                <a:spcPts val="1800"/>
              </a:spcAft>
            </a:pPr>
            <a:r>
              <a:rPr lang="en-US" sz="3800" b="1" dirty="0"/>
              <a:t>Why should we use virtual machines?(</a:t>
            </a:r>
            <a:r>
              <a:rPr lang="en-US" sz="3800" b="1" dirty="0" err="1"/>
              <a:t>cont</a:t>
            </a:r>
            <a:r>
              <a:rPr lang="en-US" sz="3800" b="1" dirty="0"/>
              <a:t>)</a:t>
            </a:r>
          </a:p>
        </p:txBody>
      </p:sp>
      <p:sp>
        <p:nvSpPr>
          <p:cNvPr id="10" name="Rectangle 9">
            <a:extLst>
              <a:ext uri="{FF2B5EF4-FFF2-40B4-BE49-F238E27FC236}">
                <a16:creationId xmlns:a16="http://schemas.microsoft.com/office/drawing/2014/main" xmlns="" id="{2640D9DE-ACA1-40C5-9770-2BD1B3232BBF}"/>
              </a:ext>
            </a:extLst>
          </p:cNvPr>
          <p:cNvSpPr/>
          <p:nvPr/>
        </p:nvSpPr>
        <p:spPr>
          <a:xfrm>
            <a:off x="971550" y="2013228"/>
            <a:ext cx="10229850" cy="2677656"/>
          </a:xfrm>
          <a:prstGeom prst="rect">
            <a:avLst/>
          </a:prstGeom>
        </p:spPr>
        <p:txBody>
          <a:bodyPr wrap="square">
            <a:spAutoFit/>
          </a:bodyPr>
          <a:lstStyle/>
          <a:p>
            <a:r>
              <a:rPr lang="en-US" sz="2400" b="1" dirty="0">
                <a:latin typeface="Karla" pitchFamily="2" charset="0"/>
              </a:rPr>
              <a:t>Advantages</a:t>
            </a:r>
            <a:endParaRPr lang="en-US" sz="2400" dirty="0">
              <a:latin typeface="Karla" pitchFamily="2" charset="0"/>
            </a:endParaRPr>
          </a:p>
          <a:p>
            <a:pPr marL="800100" lvl="1" indent="-342900">
              <a:buFont typeface="Arial" panose="020B0604020202020204" pitchFamily="34" charset="0"/>
              <a:buChar char="•"/>
            </a:pPr>
            <a:r>
              <a:rPr lang="en-US" sz="2400" dirty="0">
                <a:latin typeface="Karla" pitchFamily="2" charset="0"/>
              </a:rPr>
              <a:t>full autonomy: it works like a separate computer system, it is like run a computer within a </a:t>
            </a:r>
            <a:r>
              <a:rPr lang="en-US" sz="2400" dirty="0" smtClean="0">
                <a:latin typeface="Karla" pitchFamily="2" charset="0"/>
              </a:rPr>
              <a:t>computer.</a:t>
            </a:r>
            <a:endParaRPr lang="en-US" sz="2400" dirty="0">
              <a:latin typeface="Karla" pitchFamily="2" charset="0"/>
            </a:endParaRPr>
          </a:p>
          <a:p>
            <a:pPr marL="800100" lvl="1" indent="-342900">
              <a:buFont typeface="Arial" panose="020B0604020202020204" pitchFamily="34" charset="0"/>
              <a:buChar char="•"/>
            </a:pPr>
            <a:r>
              <a:rPr lang="en-US" sz="2400" b="1" dirty="0">
                <a:latin typeface="Karla" pitchFamily="2" charset="0"/>
              </a:rPr>
              <a:t>very secure</a:t>
            </a:r>
            <a:r>
              <a:rPr lang="en-US" sz="2400" dirty="0">
                <a:latin typeface="Karla" pitchFamily="2" charset="0"/>
              </a:rPr>
              <a:t>: the software inside the virtual machines can't affect the actual </a:t>
            </a:r>
            <a:r>
              <a:rPr lang="en-US" sz="2400" dirty="0" smtClean="0">
                <a:latin typeface="Karla" pitchFamily="2" charset="0"/>
              </a:rPr>
              <a:t>computer.</a:t>
            </a:r>
            <a:endParaRPr lang="en-US" sz="2400" dirty="0">
              <a:latin typeface="Karla" pitchFamily="2" charset="0"/>
            </a:endParaRPr>
          </a:p>
          <a:p>
            <a:pPr marL="800100" lvl="1" indent="-342900">
              <a:buFont typeface="Arial" panose="020B0604020202020204" pitchFamily="34" charset="0"/>
              <a:buChar char="•"/>
            </a:pPr>
            <a:r>
              <a:rPr lang="en-US" sz="2400" dirty="0">
                <a:latin typeface="Karla" pitchFamily="2" charset="0"/>
              </a:rPr>
              <a:t>lower costs: buy one machine and run multiple operating </a:t>
            </a:r>
            <a:r>
              <a:rPr lang="en-US" sz="2400" dirty="0" smtClean="0">
                <a:latin typeface="Karla" pitchFamily="2" charset="0"/>
              </a:rPr>
              <a:t>systems.</a:t>
            </a:r>
            <a:endParaRPr lang="en-US" sz="2000" dirty="0">
              <a:latin typeface="Karla" pitchFamily="2" charset="0"/>
            </a:endParaRPr>
          </a:p>
        </p:txBody>
      </p:sp>
    </p:spTree>
    <p:extLst>
      <p:ext uri="{BB962C8B-B14F-4D97-AF65-F5344CB8AC3E}">
        <p14:creationId xmlns:p14="http://schemas.microsoft.com/office/powerpoint/2010/main" val="16404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What are virtual machines?</a:t>
            </a:r>
          </a:p>
        </p:txBody>
      </p:sp>
      <p:sp>
        <p:nvSpPr>
          <p:cNvPr id="9" name="Rectangle 8">
            <a:extLst>
              <a:ext uri="{FF2B5EF4-FFF2-40B4-BE49-F238E27FC236}">
                <a16:creationId xmlns:a16="http://schemas.microsoft.com/office/drawing/2014/main" xmlns="" id="{5BB96268-19C2-489F-AA87-2D6A0808AD2E}"/>
              </a:ext>
            </a:extLst>
          </p:cNvPr>
          <p:cNvSpPr/>
          <p:nvPr/>
        </p:nvSpPr>
        <p:spPr>
          <a:xfrm>
            <a:off x="1047750" y="1337126"/>
            <a:ext cx="6591300" cy="5539978"/>
          </a:xfrm>
          <a:prstGeom prst="rect">
            <a:avLst/>
          </a:prstGeom>
        </p:spPr>
        <p:txBody>
          <a:bodyPr wrap="square">
            <a:spAutoFit/>
          </a:bodyPr>
          <a:lstStyle/>
          <a:p>
            <a:endParaRPr lang="en-US" b="1" dirty="0">
              <a:latin typeface="Karla" pitchFamily="2" charset="0"/>
            </a:endParaRPr>
          </a:p>
          <a:p>
            <a:pPr marL="342900" indent="-342900">
              <a:buFont typeface="Arial" panose="020B0604020202020204" pitchFamily="34" charset="0"/>
              <a:buChar char="•"/>
            </a:pPr>
            <a:r>
              <a:rPr lang="en-US" sz="2400" dirty="0">
                <a:latin typeface="Karla" pitchFamily="2" charset="0"/>
              </a:rPr>
              <a:t>virtual machines have their own virtual hardware: CPUs, memory, hard drives, etc.</a:t>
            </a:r>
          </a:p>
          <a:p>
            <a:pPr marL="342900" indent="-342900">
              <a:buFont typeface="Arial" panose="020B0604020202020204" pitchFamily="34" charset="0"/>
              <a:buChar char="•"/>
            </a:pPr>
            <a:r>
              <a:rPr lang="en-US" sz="2400" dirty="0">
                <a:latin typeface="Karla" pitchFamily="2" charset="0"/>
              </a:rPr>
              <a:t>you need a hypervisor that manages different virtual machines on server</a:t>
            </a:r>
          </a:p>
          <a:p>
            <a:pPr marL="342900" indent="-342900">
              <a:buFont typeface="Arial" panose="020B0604020202020204" pitchFamily="34" charset="0"/>
              <a:buChar char="•"/>
            </a:pPr>
            <a:r>
              <a:rPr lang="en-US" sz="2400" dirty="0">
                <a:latin typeface="Karla" pitchFamily="2" charset="0"/>
              </a:rPr>
              <a:t>hypervisor can run as </a:t>
            </a:r>
            <a:r>
              <a:rPr lang="en-US" sz="2400" dirty="0" smtClean="0">
                <a:latin typeface="Karla" pitchFamily="2" charset="0"/>
              </a:rPr>
              <a:t>many virtual </a:t>
            </a:r>
            <a:r>
              <a:rPr lang="en-US" sz="2400" dirty="0">
                <a:latin typeface="Karla" pitchFamily="2" charset="0"/>
              </a:rPr>
              <a:t>machines as you wish</a:t>
            </a:r>
          </a:p>
          <a:p>
            <a:pPr marL="342900" indent="-342900">
              <a:buFont typeface="Arial" panose="020B0604020202020204" pitchFamily="34" charset="0"/>
              <a:buChar char="•"/>
            </a:pPr>
            <a:r>
              <a:rPr lang="en-US" sz="2400" dirty="0">
                <a:latin typeface="Karla" pitchFamily="2" charset="0"/>
              </a:rPr>
              <a:t>operating system is called the "host" while those running in a virtual machine are called "guest“</a:t>
            </a:r>
          </a:p>
          <a:p>
            <a:pPr marL="342900" indent="-342900">
              <a:buFont typeface="Arial" panose="020B0604020202020204" pitchFamily="34" charset="0"/>
              <a:buChar char="•"/>
            </a:pPr>
            <a:r>
              <a:rPr lang="en-US" sz="2400" dirty="0">
                <a:latin typeface="Karla" pitchFamily="2" charset="0"/>
              </a:rPr>
              <a:t>You can install a completely different operating system on this virtual </a:t>
            </a:r>
            <a:r>
              <a:rPr lang="en-US" sz="2400" dirty="0" smtClean="0">
                <a:latin typeface="Karla" pitchFamily="2" charset="0"/>
              </a:rPr>
              <a:t>machine</a:t>
            </a:r>
            <a:endParaRPr lang="en-US" sz="2000" dirty="0">
              <a:latin typeface="Karla" pitchFamily="2" charset="0"/>
            </a:endParaRPr>
          </a:p>
          <a:p>
            <a:endParaRPr lang="en-US" sz="2000" dirty="0">
              <a:latin typeface="Karla" pitchFamily="2" charset="0"/>
            </a:endParaRPr>
          </a:p>
          <a:p>
            <a:r>
              <a:rPr lang="en-US" sz="1600" dirty="0">
                <a:latin typeface="Karla" pitchFamily="2" charset="0"/>
                <a:hlinkClick r:id="rId2"/>
              </a:rPr>
              <a:t>https://towardsdatascience.com/how-to-install-a-free-windows-virtual-machine-on-your-mac-bf7cbc05888</a:t>
            </a:r>
            <a:endParaRPr lang="en-US" sz="1600" dirty="0">
              <a:latin typeface="Karla" pitchFamily="2" charset="0"/>
            </a:endParaRPr>
          </a:p>
          <a:p>
            <a:endParaRPr lang="en-US" sz="2000" dirty="0">
              <a:latin typeface="Karla" pitchFamily="2" charset="0"/>
            </a:endParaRPr>
          </a:p>
        </p:txBody>
      </p:sp>
      <p:grpSp>
        <p:nvGrpSpPr>
          <p:cNvPr id="8" name="Group 7">
            <a:extLst>
              <a:ext uri="{FF2B5EF4-FFF2-40B4-BE49-F238E27FC236}">
                <a16:creationId xmlns:a16="http://schemas.microsoft.com/office/drawing/2014/main" xmlns="" id="{E218D5DB-B599-454C-9E78-C061C2D72CB4}"/>
              </a:ext>
            </a:extLst>
          </p:cNvPr>
          <p:cNvGrpSpPr/>
          <p:nvPr/>
        </p:nvGrpSpPr>
        <p:grpSpPr>
          <a:xfrm>
            <a:off x="8120092" y="1705663"/>
            <a:ext cx="3424208" cy="3933138"/>
            <a:chOff x="7877825" y="1705662"/>
            <a:chExt cx="3666475" cy="4211413"/>
          </a:xfrm>
        </p:grpSpPr>
        <p:sp>
          <p:nvSpPr>
            <p:cNvPr id="10" name="Rectangle 9">
              <a:extLst>
                <a:ext uri="{FF2B5EF4-FFF2-40B4-BE49-F238E27FC236}">
                  <a16:creationId xmlns:a16="http://schemas.microsoft.com/office/drawing/2014/main" xmlns="" id="{175A5A20-1FA8-4CA1-B35D-B4D8C8DCFD2C}"/>
                </a:ext>
              </a:extLst>
            </p:cNvPr>
            <p:cNvSpPr/>
            <p:nvPr/>
          </p:nvSpPr>
          <p:spPr>
            <a:xfrm>
              <a:off x="7877825" y="4752262"/>
              <a:ext cx="3666475" cy="905587"/>
            </a:xfrm>
            <a:prstGeom prst="rect">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Infrastructure</a:t>
              </a:r>
            </a:p>
          </p:txBody>
        </p:sp>
        <p:sp>
          <p:nvSpPr>
            <p:cNvPr id="11" name="Rectangle 10">
              <a:extLst>
                <a:ext uri="{FF2B5EF4-FFF2-40B4-BE49-F238E27FC236}">
                  <a16:creationId xmlns:a16="http://schemas.microsoft.com/office/drawing/2014/main" xmlns="" id="{8E27BC43-E636-41B6-9D9A-E411370E4968}"/>
                </a:ext>
              </a:extLst>
            </p:cNvPr>
            <p:cNvSpPr/>
            <p:nvPr/>
          </p:nvSpPr>
          <p:spPr>
            <a:xfrm>
              <a:off x="7877825" y="4200525"/>
              <a:ext cx="3666475"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Hypervisor</a:t>
              </a:r>
            </a:p>
          </p:txBody>
        </p:sp>
        <p:sp>
          <p:nvSpPr>
            <p:cNvPr id="12" name="Rectangle 11">
              <a:extLst>
                <a:ext uri="{FF2B5EF4-FFF2-40B4-BE49-F238E27FC236}">
                  <a16:creationId xmlns:a16="http://schemas.microsoft.com/office/drawing/2014/main" xmlns="" id="{58CF218E-2BDE-4D5F-AC73-70C01719F2AD}"/>
                </a:ext>
              </a:extLst>
            </p:cNvPr>
            <p:cNvSpPr/>
            <p:nvPr/>
          </p:nvSpPr>
          <p:spPr>
            <a:xfrm>
              <a:off x="7877825" y="5767587"/>
              <a:ext cx="3666475" cy="149488"/>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Machine Virtualization</a:t>
              </a:r>
            </a:p>
          </p:txBody>
        </p:sp>
        <p:sp>
          <p:nvSpPr>
            <p:cNvPr id="13" name="Rectangle 12">
              <a:extLst>
                <a:ext uri="{FF2B5EF4-FFF2-40B4-BE49-F238E27FC236}">
                  <a16:creationId xmlns:a16="http://schemas.microsoft.com/office/drawing/2014/main" xmlns="" id="{A2448104-BC02-4185-9915-5BED385C5294}"/>
                </a:ext>
              </a:extLst>
            </p:cNvPr>
            <p:cNvSpPr/>
            <p:nvPr/>
          </p:nvSpPr>
          <p:spPr>
            <a:xfrm>
              <a:off x="7880010" y="2771775"/>
              <a:ext cx="1061105" cy="1376136"/>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4" name="Rectangle 13">
              <a:extLst>
                <a:ext uri="{FF2B5EF4-FFF2-40B4-BE49-F238E27FC236}">
                  <a16:creationId xmlns:a16="http://schemas.microsoft.com/office/drawing/2014/main" xmlns="" id="{F87D49DB-E4C4-431C-9E55-BD7F996020B8}"/>
                </a:ext>
              </a:extLst>
            </p:cNvPr>
            <p:cNvSpPr/>
            <p:nvPr/>
          </p:nvSpPr>
          <p:spPr>
            <a:xfrm>
              <a:off x="9181130" y="2771788"/>
              <a:ext cx="1061105" cy="1376136"/>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5" name="Rectangle 14">
              <a:extLst>
                <a:ext uri="{FF2B5EF4-FFF2-40B4-BE49-F238E27FC236}">
                  <a16:creationId xmlns:a16="http://schemas.microsoft.com/office/drawing/2014/main" xmlns="" id="{3CEC4DD0-3289-4F50-B0D4-DB4D5E49167A}"/>
                </a:ext>
              </a:extLst>
            </p:cNvPr>
            <p:cNvSpPr/>
            <p:nvPr/>
          </p:nvSpPr>
          <p:spPr>
            <a:xfrm>
              <a:off x="10483195" y="2771775"/>
              <a:ext cx="1061105" cy="1376136"/>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Guest </a:t>
              </a:r>
            </a:p>
            <a:p>
              <a:pPr algn="ctr"/>
              <a:r>
                <a:rPr lang="en-US" dirty="0"/>
                <a:t>OS</a:t>
              </a:r>
            </a:p>
          </p:txBody>
        </p:sp>
        <p:sp>
          <p:nvSpPr>
            <p:cNvPr id="16" name="Rectangle 15">
              <a:extLst>
                <a:ext uri="{FF2B5EF4-FFF2-40B4-BE49-F238E27FC236}">
                  <a16:creationId xmlns:a16="http://schemas.microsoft.com/office/drawing/2014/main" xmlns="" id="{A818ED7C-B1E0-4240-B70C-54EF320A0D16}"/>
                </a:ext>
              </a:extLst>
            </p:cNvPr>
            <p:cNvSpPr/>
            <p:nvPr/>
          </p:nvSpPr>
          <p:spPr>
            <a:xfrm>
              <a:off x="7880010" y="2249234"/>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7" name="Rectangle 16">
              <a:extLst>
                <a:ext uri="{FF2B5EF4-FFF2-40B4-BE49-F238E27FC236}">
                  <a16:creationId xmlns:a16="http://schemas.microsoft.com/office/drawing/2014/main" xmlns="" id="{EECE0EB5-F736-4C57-8EAB-C0EDFABA1CF0}"/>
                </a:ext>
              </a:extLst>
            </p:cNvPr>
            <p:cNvSpPr/>
            <p:nvPr/>
          </p:nvSpPr>
          <p:spPr>
            <a:xfrm>
              <a:off x="9181130" y="2249248"/>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8" name="Rectangle 17">
              <a:extLst>
                <a:ext uri="{FF2B5EF4-FFF2-40B4-BE49-F238E27FC236}">
                  <a16:creationId xmlns:a16="http://schemas.microsoft.com/office/drawing/2014/main" xmlns="" id="{96456B3D-19FF-4A90-B49D-22E933EDB18A}"/>
                </a:ext>
              </a:extLst>
            </p:cNvPr>
            <p:cNvSpPr/>
            <p:nvPr/>
          </p:nvSpPr>
          <p:spPr>
            <a:xfrm>
              <a:off x="10483195" y="2249234"/>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Bins/lib</a:t>
              </a:r>
            </a:p>
          </p:txBody>
        </p:sp>
        <p:sp>
          <p:nvSpPr>
            <p:cNvPr id="19" name="Rectangle 18">
              <a:extLst>
                <a:ext uri="{FF2B5EF4-FFF2-40B4-BE49-F238E27FC236}">
                  <a16:creationId xmlns:a16="http://schemas.microsoft.com/office/drawing/2014/main" xmlns="" id="{70C2F49E-2C9F-4408-ACCE-2934C8D8CFBE}"/>
                </a:ext>
              </a:extLst>
            </p:cNvPr>
            <p:cNvSpPr/>
            <p:nvPr/>
          </p:nvSpPr>
          <p:spPr>
            <a:xfrm>
              <a:off x="7880010" y="1705662"/>
              <a:ext cx="106110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App1</a:t>
              </a:r>
            </a:p>
          </p:txBody>
        </p:sp>
        <p:sp>
          <p:nvSpPr>
            <p:cNvPr id="20" name="Rectangle 19">
              <a:extLst>
                <a:ext uri="{FF2B5EF4-FFF2-40B4-BE49-F238E27FC236}">
                  <a16:creationId xmlns:a16="http://schemas.microsoft.com/office/drawing/2014/main" xmlns="" id="{572B3FB4-058E-4205-B9F9-218EBFF2B0AA}"/>
                </a:ext>
              </a:extLst>
            </p:cNvPr>
            <p:cNvSpPr/>
            <p:nvPr/>
          </p:nvSpPr>
          <p:spPr>
            <a:xfrm>
              <a:off x="9181130" y="1705675"/>
              <a:ext cx="106110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App2</a:t>
              </a:r>
            </a:p>
          </p:txBody>
        </p:sp>
        <p:sp>
          <p:nvSpPr>
            <p:cNvPr id="21" name="Rectangle 20">
              <a:extLst>
                <a:ext uri="{FF2B5EF4-FFF2-40B4-BE49-F238E27FC236}">
                  <a16:creationId xmlns:a16="http://schemas.microsoft.com/office/drawing/2014/main" xmlns="" id="{80081AD9-4A48-4A62-A522-73660D5D4930}"/>
                </a:ext>
              </a:extLst>
            </p:cNvPr>
            <p:cNvSpPr/>
            <p:nvPr/>
          </p:nvSpPr>
          <p:spPr>
            <a:xfrm>
              <a:off x="10483195" y="1705662"/>
              <a:ext cx="1061105" cy="490324"/>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App3</a:t>
              </a:r>
            </a:p>
          </p:txBody>
        </p:sp>
      </p:grpSp>
    </p:spTree>
    <p:extLst>
      <p:ext uri="{BB962C8B-B14F-4D97-AF65-F5344CB8AC3E}">
        <p14:creationId xmlns:p14="http://schemas.microsoft.com/office/powerpoint/2010/main" val="24746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Virtual environments</a:t>
            </a:r>
          </a:p>
          <a:p>
            <a:pPr>
              <a:spcAft>
                <a:spcPts val="600"/>
              </a:spcAft>
            </a:pPr>
            <a:r>
              <a:rPr lang="en-US" sz="2600" dirty="0"/>
              <a:t>3: Virtual machines</a:t>
            </a:r>
          </a:p>
          <a:p>
            <a:pPr>
              <a:spcAft>
                <a:spcPts val="600"/>
              </a:spcAft>
            </a:pPr>
            <a:r>
              <a:rPr lang="en-US" sz="2600" dirty="0"/>
              <a:t>4: Containers</a:t>
            </a:r>
          </a:p>
          <a:p>
            <a:pPr>
              <a:spcAft>
                <a:spcPts val="600"/>
              </a:spcAft>
            </a:pPr>
            <a:r>
              <a:rPr lang="en-US" sz="2600" dirty="0"/>
              <a:t>5: Advanced topics</a:t>
            </a:r>
          </a:p>
        </p:txBody>
      </p:sp>
    </p:spTree>
    <p:extLst>
      <p:ext uri="{BB962C8B-B14F-4D97-AF65-F5344CB8AC3E}">
        <p14:creationId xmlns:p14="http://schemas.microsoft.com/office/powerpoint/2010/main" val="11523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solidFill>
                  <a:schemeClr val="tx1"/>
                </a:solidFill>
                <a:latin typeface="Karla" pitchFamily="2" charset="0"/>
                <a:ea typeface="+mn-ea"/>
                <a:cs typeface="+mn-cs"/>
              </a:rPr>
              <a:t>Limitations</a:t>
            </a:r>
          </a:p>
        </p:txBody>
      </p:sp>
      <p:sp>
        <p:nvSpPr>
          <p:cNvPr id="3" name="Content Placeholder 2"/>
          <p:cNvSpPr>
            <a:spLocks noGrp="1"/>
          </p:cNvSpPr>
          <p:nvPr>
            <p:ph idx="1"/>
          </p:nvPr>
        </p:nvSpPr>
        <p:spPr>
          <a:xfrm>
            <a:off x="833415" y="1711158"/>
            <a:ext cx="10327008" cy="2111143"/>
          </a:xfrm>
        </p:spPr>
        <p:txBody>
          <a:bodyPr/>
          <a:lstStyle/>
          <a:p>
            <a:pPr marL="342900" indent="-342900">
              <a:spcAft>
                <a:spcPts val="1800"/>
              </a:spcAft>
              <a:buFont typeface="Arial" panose="020B0604020202020204" pitchFamily="34" charset="0"/>
              <a:buChar char="•"/>
            </a:pPr>
            <a:r>
              <a:rPr lang="en-US" sz="2400" dirty="0"/>
              <a:t>Uses hardware in your local machine</a:t>
            </a:r>
          </a:p>
          <a:p>
            <a:pPr marL="342900" indent="-342900">
              <a:spcAft>
                <a:spcPts val="1800"/>
              </a:spcAft>
              <a:buFont typeface="Arial" panose="020B0604020202020204" pitchFamily="34" charset="0"/>
              <a:buChar char="•"/>
            </a:pPr>
            <a:r>
              <a:rPr lang="en-US" sz="2400" dirty="0"/>
              <a:t>There is overhead associated with virtual machines</a:t>
            </a:r>
          </a:p>
          <a:p>
            <a:pPr marL="1200120" lvl="1" indent="-457200">
              <a:spcAft>
                <a:spcPts val="1800"/>
              </a:spcAft>
              <a:buFont typeface="+mj-lt"/>
              <a:buAutoNum type="arabicPeriod"/>
            </a:pPr>
            <a:r>
              <a:rPr lang="en-US" dirty="0"/>
              <a:t> guest is not as fast as the </a:t>
            </a:r>
            <a:r>
              <a:rPr lang="en-US"/>
              <a:t>host </a:t>
            </a:r>
            <a:r>
              <a:rPr lang="en-US" smtClean="0"/>
              <a:t>system</a:t>
            </a:r>
            <a:endParaRPr lang="en-US" dirty="0" smtClean="0"/>
          </a:p>
          <a:p>
            <a:pPr marL="1200120" lvl="1" indent="-457200">
              <a:spcAft>
                <a:spcPts val="1800"/>
              </a:spcAft>
              <a:buFont typeface="+mj-lt"/>
              <a:buAutoNum type="arabicPeriod"/>
            </a:pPr>
            <a:r>
              <a:rPr lang="en-US" dirty="0" smtClean="0"/>
              <a:t>Takes long time </a:t>
            </a:r>
            <a:r>
              <a:rPr lang="en-US" dirty="0"/>
              <a:t>to start </a:t>
            </a:r>
            <a:r>
              <a:rPr lang="en-US" dirty="0" smtClean="0"/>
              <a:t>up</a:t>
            </a:r>
            <a:endParaRPr lang="en-US" dirty="0"/>
          </a:p>
          <a:p>
            <a:pPr marL="1200120" lvl="1" indent="-457200">
              <a:spcAft>
                <a:spcPts val="1800"/>
              </a:spcAft>
              <a:buFont typeface="+mj-lt"/>
              <a:buAutoNum type="arabicPeriod"/>
            </a:pPr>
            <a:r>
              <a:rPr lang="en-US" dirty="0"/>
              <a:t>may not have the same graphics capabilities</a:t>
            </a:r>
          </a:p>
          <a:p>
            <a:endParaRPr lang="en-US" dirty="0"/>
          </a:p>
        </p:txBody>
      </p:sp>
    </p:spTree>
    <p:extLst>
      <p:ext uri="{BB962C8B-B14F-4D97-AF65-F5344CB8AC3E}">
        <p14:creationId xmlns:p14="http://schemas.microsoft.com/office/powerpoint/2010/main" val="1701976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Virtual environments</a:t>
            </a:r>
          </a:p>
          <a:p>
            <a:pPr>
              <a:spcAft>
                <a:spcPts val="600"/>
              </a:spcAft>
            </a:pPr>
            <a:r>
              <a:rPr lang="en-US" sz="2600" dirty="0"/>
              <a:t>3: Virtual machines</a:t>
            </a:r>
          </a:p>
          <a:p>
            <a:pPr>
              <a:spcAft>
                <a:spcPts val="600"/>
              </a:spcAft>
            </a:pPr>
            <a:r>
              <a:rPr lang="en-US" sz="2600" b="1" dirty="0"/>
              <a:t>4: Containers</a:t>
            </a:r>
          </a:p>
          <a:p>
            <a:pPr>
              <a:spcAft>
                <a:spcPts val="600"/>
              </a:spcAft>
            </a:pPr>
            <a:r>
              <a:rPr lang="en-US" sz="2600" dirty="0"/>
              <a:t>5: Advanced topics</a:t>
            </a:r>
          </a:p>
        </p:txBody>
      </p:sp>
    </p:spTree>
    <p:extLst>
      <p:ext uri="{BB962C8B-B14F-4D97-AF65-F5344CB8AC3E}">
        <p14:creationId xmlns:p14="http://schemas.microsoft.com/office/powerpoint/2010/main" val="9417409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47750" y="1337126"/>
            <a:ext cx="7092398" cy="5601533"/>
          </a:xfrm>
          <a:prstGeom prst="rect">
            <a:avLst/>
          </a:prstGeom>
        </p:spPr>
        <p:txBody>
          <a:bodyPr wrap="square">
            <a:spAutoFit/>
          </a:bodyPr>
          <a:lstStyle/>
          <a:p>
            <a:pPr marL="285750" indent="-285750">
              <a:buFont typeface="Arial" panose="020B0604020202020204" pitchFamily="34" charset="0"/>
              <a:buChar char="•"/>
            </a:pPr>
            <a:endParaRPr lang="en-US" b="1" dirty="0">
              <a:latin typeface="Karla" pitchFamily="2" charset="0"/>
            </a:endParaRPr>
          </a:p>
          <a:p>
            <a:pPr marL="342900" indent="-342900">
              <a:buFont typeface="Arial" panose="020B0604020202020204" pitchFamily="34" charset="0"/>
              <a:buChar char="•"/>
            </a:pPr>
            <a:r>
              <a:rPr lang="en-US" sz="2000" dirty="0">
                <a:latin typeface="Karla" pitchFamily="2" charset="0"/>
              </a:rPr>
              <a:t>It has the best of the </a:t>
            </a:r>
            <a:r>
              <a:rPr lang="en-US" sz="2000" dirty="0" smtClean="0">
                <a:latin typeface="Karla" pitchFamily="2" charset="0"/>
              </a:rPr>
              <a:t>two worlds </a:t>
            </a:r>
            <a:r>
              <a:rPr lang="en-US" sz="2000" dirty="0">
                <a:latin typeface="Karla" pitchFamily="2" charset="0"/>
              </a:rPr>
              <a:t>because it allows: </a:t>
            </a:r>
          </a:p>
          <a:p>
            <a:pPr marL="914400" lvl="1" indent="-457200">
              <a:buFont typeface="+mj-lt"/>
              <a:buAutoNum type="arabicPeriod"/>
            </a:pPr>
            <a:r>
              <a:rPr lang="en-US" sz="2000" dirty="0">
                <a:latin typeface="Karla" pitchFamily="2" charset="0"/>
              </a:rPr>
              <a:t>to create isolate environment using the preferred operating system	</a:t>
            </a:r>
          </a:p>
          <a:p>
            <a:pPr marL="914400" lvl="1" indent="-457200">
              <a:buFont typeface="+mj-lt"/>
              <a:buAutoNum type="arabicPeriod"/>
            </a:pPr>
            <a:r>
              <a:rPr lang="en-US" sz="2000" dirty="0">
                <a:latin typeface="Karla" pitchFamily="2" charset="0"/>
              </a:rPr>
              <a:t>to run different operating system without sharing </a:t>
            </a:r>
            <a:r>
              <a:rPr lang="en-US" sz="2000" dirty="0" smtClean="0">
                <a:latin typeface="Karla" pitchFamily="2" charset="0"/>
              </a:rPr>
              <a:t>hardware	</a:t>
            </a: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The advantage of using containers is that they only virtualize the operating system and do not require dedicated piece of hardware because they share the same kernel of the hosting system. </a:t>
            </a: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r>
              <a:rPr lang="en-US" sz="2000" dirty="0">
                <a:latin typeface="Karla" pitchFamily="2" charset="0"/>
              </a:rPr>
              <a:t>Containers give the impression of a separate operating system however, since they're sharing the kernel, they are much cheaper than a virtual machine. </a:t>
            </a: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p:txBody>
      </p:sp>
      <p:grpSp>
        <p:nvGrpSpPr>
          <p:cNvPr id="39" name="Group 38">
            <a:extLst>
              <a:ext uri="{FF2B5EF4-FFF2-40B4-BE49-F238E27FC236}">
                <a16:creationId xmlns:a16="http://schemas.microsoft.com/office/drawing/2014/main" xmlns=""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xmlns=""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xmlns=""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xmlns=""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xmlns=""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xmlns=""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xmlns=""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xmlns=""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xmlns=""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xmlns=""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xmlns=""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xmlns=""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xmlns=""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xmlns=""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3200328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 (</a:t>
            </a:r>
            <a:r>
              <a:rPr lang="en-US" sz="3800" b="1" dirty="0" err="1"/>
              <a:t>cont</a:t>
            </a:r>
            <a:r>
              <a:rPr lang="en-US" sz="3800" b="1" dirty="0"/>
              <a:t>)</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47750" y="1337126"/>
            <a:ext cx="7092398" cy="5016758"/>
          </a:xfrm>
          <a:prstGeom prst="rect">
            <a:avLst/>
          </a:prstGeom>
        </p:spPr>
        <p:txBody>
          <a:bodyPr wrap="square">
            <a:spAutoFit/>
          </a:bodyPr>
          <a:lstStyle/>
          <a:p>
            <a:pPr marL="285750" indent="-285750">
              <a:buFont typeface="Arial" panose="020B0604020202020204" pitchFamily="34" charset="0"/>
              <a:buChar char="•"/>
            </a:pPr>
            <a:r>
              <a:rPr lang="en-US" sz="2000" dirty="0">
                <a:latin typeface="Karla" pitchFamily="2" charset="0"/>
              </a:rPr>
              <a:t>With container images, we confine the application code, its runtime, and all its dependencies in a pre-defined format.</a:t>
            </a:r>
          </a:p>
          <a:p>
            <a:pPr marL="285750" indent="-285750">
              <a:buFont typeface="Arial" panose="020B0604020202020204" pitchFamily="34" charset="0"/>
              <a:buChar char="•"/>
            </a:pPr>
            <a:r>
              <a:rPr lang="en-US" sz="2000" dirty="0">
                <a:latin typeface="Karla" pitchFamily="2" charset="0"/>
              </a:rPr>
              <a:t>With the same image, you can reproduce as </a:t>
            </a:r>
            <a:r>
              <a:rPr lang="en-US" sz="2000" dirty="0" smtClean="0">
                <a:latin typeface="Karla" pitchFamily="2" charset="0"/>
              </a:rPr>
              <a:t>many containers </a:t>
            </a:r>
            <a:r>
              <a:rPr lang="en-US" sz="2000" dirty="0">
                <a:latin typeface="Karla" pitchFamily="2" charset="0"/>
              </a:rPr>
              <a:t>as you wish. Think about the image as the recipe, and the container as the cake ;-) you can make as many cakes as </a:t>
            </a:r>
            <a:r>
              <a:rPr lang="en-US" sz="2000" dirty="0" smtClean="0">
                <a:latin typeface="Karla" pitchFamily="2" charset="0"/>
              </a:rPr>
              <a:t>you’d </a:t>
            </a:r>
            <a:r>
              <a:rPr lang="en-US" sz="2000" dirty="0">
                <a:latin typeface="Karla" pitchFamily="2" charset="0"/>
              </a:rPr>
              <a:t>like with a given recipe.</a:t>
            </a:r>
          </a:p>
          <a:p>
            <a:pPr marL="342900" indent="-342900">
              <a:buFont typeface="Arial" panose="020B0604020202020204" pitchFamily="34" charset="0"/>
              <a:buChar char="•"/>
            </a:pPr>
            <a:r>
              <a:rPr lang="en-US" sz="2000" dirty="0">
                <a:latin typeface="Karla" pitchFamily="2" charset="0"/>
              </a:rPr>
              <a:t>A container orchestrator (see next lecture) is a single controller/management unit that connects multiple nodes together. </a:t>
            </a:r>
          </a:p>
          <a:p>
            <a:pPr marL="342900" indent="-342900">
              <a:buFont typeface="Arial" panose="020B0604020202020204" pitchFamily="34" charset="0"/>
              <a:buChar char="•"/>
            </a:pPr>
            <a:r>
              <a:rPr lang="en-US" sz="2000" dirty="0">
                <a:latin typeface="Karla" pitchFamily="2" charset="0"/>
              </a:rPr>
              <a:t>You can create a container on a Window but install an image of a Linux OS inside that container. The container still works on the Window</a:t>
            </a: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endParaRPr lang="en-US" sz="2000" dirty="0">
              <a:latin typeface="Karla" pitchFamily="2" charset="0"/>
            </a:endParaRPr>
          </a:p>
        </p:txBody>
      </p:sp>
      <p:grpSp>
        <p:nvGrpSpPr>
          <p:cNvPr id="39" name="Group 38">
            <a:extLst>
              <a:ext uri="{FF2B5EF4-FFF2-40B4-BE49-F238E27FC236}">
                <a16:creationId xmlns:a16="http://schemas.microsoft.com/office/drawing/2014/main" xmlns=""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xmlns=""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xmlns=""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xmlns=""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xmlns=""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xmlns=""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xmlns=""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xmlns=""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xmlns=""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xmlns=""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xmlns=""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xmlns=""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xmlns=""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xmlns=""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852575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59AB6C9F-6951-4418-ACD8-9D3D5A953743}"/>
              </a:ext>
            </a:extLst>
          </p:cNvPr>
          <p:cNvSpPr/>
          <p:nvPr/>
        </p:nvSpPr>
        <p:spPr>
          <a:xfrm>
            <a:off x="8682236" y="1600200"/>
            <a:ext cx="2709884" cy="4076578"/>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containers? (</a:t>
            </a:r>
            <a:r>
              <a:rPr lang="en-US" sz="3800" b="1" dirty="0" err="1"/>
              <a:t>cont</a:t>
            </a:r>
            <a:r>
              <a:rPr lang="en-US" sz="3800" b="1" dirty="0"/>
              <a:t>)</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47749" y="1337126"/>
            <a:ext cx="7491421" cy="4570482"/>
          </a:xfrm>
          <a:prstGeom prst="rect">
            <a:avLst/>
          </a:prstGeom>
        </p:spPr>
        <p:txBody>
          <a:bodyPr wrap="square">
            <a:spAutoFit/>
          </a:bodyPr>
          <a:lstStyle/>
          <a:p>
            <a:pPr marL="285750" indent="-285750">
              <a:spcBef>
                <a:spcPts val="600"/>
              </a:spcBef>
              <a:buFont typeface="Arial" panose="020B0604020202020204" pitchFamily="34" charset="0"/>
              <a:buChar char="•"/>
            </a:pPr>
            <a:r>
              <a:rPr lang="en-US" sz="2300" dirty="0">
                <a:latin typeface="Karla" pitchFamily="2" charset="0"/>
              </a:rPr>
              <a:t>Containers are application-centric methods to deliver high-performing, scalable applications on any infrastructure of your choice </a:t>
            </a:r>
          </a:p>
          <a:p>
            <a:pPr marL="285750" indent="-285750">
              <a:spcBef>
                <a:spcPts val="600"/>
              </a:spcBef>
              <a:buFont typeface="Arial" panose="020B0604020202020204" pitchFamily="34" charset="0"/>
              <a:buChar char="•"/>
            </a:pPr>
            <a:r>
              <a:rPr lang="en-US" sz="2300" dirty="0">
                <a:latin typeface="Karla" pitchFamily="2" charset="0"/>
              </a:rPr>
              <a:t>Containers are best suited to deliver </a:t>
            </a:r>
            <a:r>
              <a:rPr lang="en-US" sz="2300" b="1" dirty="0">
                <a:latin typeface="Karla" pitchFamily="2" charset="0"/>
              </a:rPr>
              <a:t>microservices</a:t>
            </a:r>
            <a:r>
              <a:rPr lang="en-US" sz="2300" dirty="0">
                <a:latin typeface="Karla" pitchFamily="2" charset="0"/>
              </a:rPr>
              <a:t> by providing portable, isolated virtual environments for applications to run without interference from other running applications</a:t>
            </a:r>
          </a:p>
          <a:p>
            <a:pPr marL="285750" indent="-285750">
              <a:spcBef>
                <a:spcPts val="600"/>
              </a:spcBef>
              <a:buFont typeface="Arial" panose="020B0604020202020204" pitchFamily="34" charset="0"/>
              <a:buChar char="•"/>
            </a:pPr>
            <a:r>
              <a:rPr lang="en-US" sz="2300" dirty="0" smtClean="0">
                <a:latin typeface="Karla" pitchFamily="2" charset="0"/>
              </a:rPr>
              <a:t>Containers </a:t>
            </a:r>
            <a:r>
              <a:rPr lang="en-US" sz="2300" dirty="0">
                <a:latin typeface="Karla" pitchFamily="2" charset="0"/>
              </a:rPr>
              <a:t>run container images, it bundles the application along with its runtime and dependencies</a:t>
            </a:r>
          </a:p>
          <a:p>
            <a:pPr marL="285750" indent="-285750">
              <a:spcBef>
                <a:spcPts val="600"/>
              </a:spcBef>
              <a:buFont typeface="Arial" panose="020B0604020202020204" pitchFamily="34" charset="0"/>
              <a:buChar char="•"/>
            </a:pPr>
            <a:r>
              <a:rPr lang="en-US" sz="2300" dirty="0">
                <a:latin typeface="Karla" pitchFamily="2" charset="0"/>
              </a:rPr>
              <a:t>Because they're so lightweight, you can have many containers running at once on your system</a:t>
            </a:r>
            <a:r>
              <a:rPr lang="en-US" sz="2300" dirty="0" smtClean="0">
                <a:latin typeface="Karla" pitchFamily="2" charset="0"/>
              </a:rPr>
              <a:t>.</a:t>
            </a:r>
            <a:endParaRPr lang="en-US" sz="2300" dirty="0">
              <a:latin typeface="Karla" pitchFamily="2" charset="0"/>
            </a:endParaRPr>
          </a:p>
        </p:txBody>
      </p:sp>
      <p:grpSp>
        <p:nvGrpSpPr>
          <p:cNvPr id="39" name="Group 38">
            <a:extLst>
              <a:ext uri="{FF2B5EF4-FFF2-40B4-BE49-F238E27FC236}">
                <a16:creationId xmlns:a16="http://schemas.microsoft.com/office/drawing/2014/main" xmlns="" id="{C962B554-D90F-41CF-AA86-5807B2230933}"/>
              </a:ext>
            </a:extLst>
          </p:cNvPr>
          <p:cNvGrpSpPr/>
          <p:nvPr/>
        </p:nvGrpSpPr>
        <p:grpSpPr>
          <a:xfrm>
            <a:off x="8804233" y="1797379"/>
            <a:ext cx="2451655" cy="3783130"/>
            <a:chOff x="5564077" y="1598596"/>
            <a:chExt cx="2451655" cy="3783130"/>
          </a:xfrm>
        </p:grpSpPr>
        <p:grpSp>
          <p:nvGrpSpPr>
            <p:cNvPr id="28" name="Group 27">
              <a:extLst>
                <a:ext uri="{FF2B5EF4-FFF2-40B4-BE49-F238E27FC236}">
                  <a16:creationId xmlns:a16="http://schemas.microsoft.com/office/drawing/2014/main" xmlns="" id="{02B8C227-209A-42BE-B58E-8D22D7AC9189}"/>
                </a:ext>
              </a:extLst>
            </p:cNvPr>
            <p:cNvGrpSpPr/>
            <p:nvPr/>
          </p:nvGrpSpPr>
          <p:grpSpPr>
            <a:xfrm>
              <a:off x="5575682" y="2953630"/>
              <a:ext cx="2440050" cy="2428096"/>
              <a:chOff x="4382986" y="3207391"/>
              <a:chExt cx="2440050" cy="2428096"/>
            </a:xfrm>
          </p:grpSpPr>
          <p:grpSp>
            <p:nvGrpSpPr>
              <p:cNvPr id="8" name="Group 7">
                <a:extLst>
                  <a:ext uri="{FF2B5EF4-FFF2-40B4-BE49-F238E27FC236}">
                    <a16:creationId xmlns:a16="http://schemas.microsoft.com/office/drawing/2014/main" xmlns="" id="{33E60153-BFE4-4747-857D-98AEDBCE0F36}"/>
                  </a:ext>
                </a:extLst>
              </p:cNvPr>
              <p:cNvGrpSpPr/>
              <p:nvPr/>
            </p:nvGrpSpPr>
            <p:grpSpPr>
              <a:xfrm>
                <a:off x="4382986" y="4550955"/>
                <a:ext cx="2433217" cy="1084532"/>
                <a:chOff x="7877825" y="4752262"/>
                <a:chExt cx="2605370" cy="1161264"/>
              </a:xfrm>
            </p:grpSpPr>
            <p:sp>
              <p:nvSpPr>
                <p:cNvPr id="9" name="Rectangle 8">
                  <a:extLst>
                    <a:ext uri="{FF2B5EF4-FFF2-40B4-BE49-F238E27FC236}">
                      <a16:creationId xmlns:a16="http://schemas.microsoft.com/office/drawing/2014/main" xmlns="" id="{C8F8FCF6-1F86-46DA-BB3B-57D937C4D9D4}"/>
                    </a:ext>
                  </a:extLst>
                </p:cNvPr>
                <p:cNvSpPr/>
                <p:nvPr/>
              </p:nvSpPr>
              <p:spPr>
                <a:xfrm>
                  <a:off x="7877825" y="4752262"/>
                  <a:ext cx="2605370" cy="905587"/>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Kernel</a:t>
                  </a:r>
                </a:p>
              </p:txBody>
            </p:sp>
            <p:sp>
              <p:nvSpPr>
                <p:cNvPr id="12" name="Rectangle 11">
                  <a:extLst>
                    <a:ext uri="{FF2B5EF4-FFF2-40B4-BE49-F238E27FC236}">
                      <a16:creationId xmlns:a16="http://schemas.microsoft.com/office/drawing/2014/main" xmlns="" id="{35744C96-BEFE-4B8D-9A9A-520F44A30C3B}"/>
                    </a:ext>
                  </a:extLst>
                </p:cNvPr>
                <p:cNvSpPr/>
                <p:nvPr/>
              </p:nvSpPr>
              <p:spPr>
                <a:xfrm>
                  <a:off x="7877825" y="5767587"/>
                  <a:ext cx="2605370" cy="14593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Containers</a:t>
                  </a:r>
                </a:p>
              </p:txBody>
            </p:sp>
          </p:grpSp>
          <p:grpSp>
            <p:nvGrpSpPr>
              <p:cNvPr id="6" name="Group 5">
                <a:extLst>
                  <a:ext uri="{FF2B5EF4-FFF2-40B4-BE49-F238E27FC236}">
                    <a16:creationId xmlns:a16="http://schemas.microsoft.com/office/drawing/2014/main" xmlns="" id="{F090641F-94C4-4D80-A290-DF0A372B2F90}"/>
                  </a:ext>
                </a:extLst>
              </p:cNvPr>
              <p:cNvGrpSpPr/>
              <p:nvPr/>
            </p:nvGrpSpPr>
            <p:grpSpPr>
              <a:xfrm>
                <a:off x="5640279" y="3207391"/>
                <a:ext cx="1182757" cy="1285206"/>
                <a:chOff x="5640279" y="3207391"/>
                <a:chExt cx="1182757" cy="1285206"/>
              </a:xfrm>
            </p:grpSpPr>
            <p:sp>
              <p:nvSpPr>
                <p:cNvPr id="23" name="Rectangle 22">
                  <a:extLst>
                    <a:ext uri="{FF2B5EF4-FFF2-40B4-BE49-F238E27FC236}">
                      <a16:creationId xmlns:a16="http://schemas.microsoft.com/office/drawing/2014/main" xmlns="" id="{2C5DB343-1FC9-4462-83A0-FEDB98E1B912}"/>
                    </a:ext>
                  </a:extLst>
                </p:cNvPr>
                <p:cNvSpPr/>
                <p:nvPr/>
              </p:nvSpPr>
              <p:spPr>
                <a:xfrm>
                  <a:off x="5640279" y="3207391"/>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E28141E7-ABF9-4F12-9A9B-068785666475}"/>
                    </a:ext>
                  </a:extLst>
                </p:cNvPr>
                <p:cNvSpPr/>
                <p:nvPr/>
              </p:nvSpPr>
              <p:spPr>
                <a:xfrm>
                  <a:off x="5743719" y="3896018"/>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27" name="Rectangle 26">
                  <a:extLst>
                    <a:ext uri="{FF2B5EF4-FFF2-40B4-BE49-F238E27FC236}">
                      <a16:creationId xmlns:a16="http://schemas.microsoft.com/office/drawing/2014/main" xmlns="" id="{C7411501-D0D5-4478-BDCB-A6E163DE1FE0}"/>
                    </a:ext>
                  </a:extLst>
                </p:cNvPr>
                <p:cNvSpPr/>
                <p:nvPr/>
              </p:nvSpPr>
              <p:spPr>
                <a:xfrm>
                  <a:off x="5735449" y="3329256"/>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grpSp>
        <p:sp>
          <p:nvSpPr>
            <p:cNvPr id="30" name="Rectangle 29">
              <a:extLst>
                <a:ext uri="{FF2B5EF4-FFF2-40B4-BE49-F238E27FC236}">
                  <a16:creationId xmlns:a16="http://schemas.microsoft.com/office/drawing/2014/main" xmlns="" id="{91B15F44-9E2D-48BF-A18C-BFD51B9DF610}"/>
                </a:ext>
              </a:extLst>
            </p:cNvPr>
            <p:cNvSpPr/>
            <p:nvPr/>
          </p:nvSpPr>
          <p:spPr>
            <a:xfrm>
              <a:off x="5564077" y="293706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01817419-5A1C-48C3-8E19-041876825A98}"/>
                </a:ext>
              </a:extLst>
            </p:cNvPr>
            <p:cNvSpPr/>
            <p:nvPr/>
          </p:nvSpPr>
          <p:spPr>
            <a:xfrm>
              <a:off x="5667517" y="362569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2" name="Rectangle 31">
              <a:extLst>
                <a:ext uri="{FF2B5EF4-FFF2-40B4-BE49-F238E27FC236}">
                  <a16:creationId xmlns:a16="http://schemas.microsoft.com/office/drawing/2014/main" xmlns="" id="{FC3A0CD0-EB7E-4AA8-B361-7F1ADABBC891}"/>
                </a:ext>
              </a:extLst>
            </p:cNvPr>
            <p:cNvSpPr/>
            <p:nvPr/>
          </p:nvSpPr>
          <p:spPr>
            <a:xfrm>
              <a:off x="5659247" y="305893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3" name="Rectangle 32">
              <a:extLst>
                <a:ext uri="{FF2B5EF4-FFF2-40B4-BE49-F238E27FC236}">
                  <a16:creationId xmlns:a16="http://schemas.microsoft.com/office/drawing/2014/main" xmlns="" id="{F794D1DF-5DC4-4E3E-B2D0-3935574A6115}"/>
                </a:ext>
              </a:extLst>
            </p:cNvPr>
            <p:cNvSpPr/>
            <p:nvPr/>
          </p:nvSpPr>
          <p:spPr>
            <a:xfrm>
              <a:off x="5577331" y="160853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xmlns="" id="{9C3576B3-B269-4ACC-8ECD-8304CB2556C2}"/>
                </a:ext>
              </a:extLst>
            </p:cNvPr>
            <p:cNvSpPr/>
            <p:nvPr/>
          </p:nvSpPr>
          <p:spPr>
            <a:xfrm>
              <a:off x="5680771" y="229716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5" name="Rectangle 34">
              <a:extLst>
                <a:ext uri="{FF2B5EF4-FFF2-40B4-BE49-F238E27FC236}">
                  <a16:creationId xmlns:a16="http://schemas.microsoft.com/office/drawing/2014/main" xmlns="" id="{1822AC4D-53F7-4AF7-B638-78D26558DCBE}"/>
                </a:ext>
              </a:extLst>
            </p:cNvPr>
            <p:cNvSpPr/>
            <p:nvPr/>
          </p:nvSpPr>
          <p:spPr>
            <a:xfrm>
              <a:off x="5672501" y="173040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sp>
          <p:nvSpPr>
            <p:cNvPr id="36" name="Rectangle 35">
              <a:extLst>
                <a:ext uri="{FF2B5EF4-FFF2-40B4-BE49-F238E27FC236}">
                  <a16:creationId xmlns:a16="http://schemas.microsoft.com/office/drawing/2014/main" xmlns="" id="{F8E8CEDD-21FB-4699-96E5-9D81A3FB6A07}"/>
                </a:ext>
              </a:extLst>
            </p:cNvPr>
            <p:cNvSpPr/>
            <p:nvPr/>
          </p:nvSpPr>
          <p:spPr>
            <a:xfrm>
              <a:off x="6829662" y="1598596"/>
              <a:ext cx="1182757" cy="1285206"/>
            </a:xfrm>
            <a:prstGeom prst="rect">
              <a:avLst/>
            </a:prstGeom>
            <a:solidFill>
              <a:srgbClr val="4E88C7"/>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91F116DD-CF7E-4495-A479-9F08965E0096}"/>
                </a:ext>
              </a:extLst>
            </p:cNvPr>
            <p:cNvSpPr/>
            <p:nvPr/>
          </p:nvSpPr>
          <p:spPr>
            <a:xfrm>
              <a:off x="6933102" y="2287223"/>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Libraries</a:t>
              </a:r>
            </a:p>
          </p:txBody>
        </p:sp>
        <p:sp>
          <p:nvSpPr>
            <p:cNvPr id="38" name="Rectangle 37">
              <a:extLst>
                <a:ext uri="{FF2B5EF4-FFF2-40B4-BE49-F238E27FC236}">
                  <a16:creationId xmlns:a16="http://schemas.microsoft.com/office/drawing/2014/main" xmlns="" id="{FD12AFA7-CA0A-43A7-866E-4AD62255A0A7}"/>
                </a:ext>
              </a:extLst>
            </p:cNvPr>
            <p:cNvSpPr/>
            <p:nvPr/>
          </p:nvSpPr>
          <p:spPr>
            <a:xfrm>
              <a:off x="6924832" y="1720461"/>
              <a:ext cx="990991" cy="457925"/>
            </a:xfrm>
            <a:prstGeom prst="rect">
              <a:avLst/>
            </a:prstGeom>
            <a:solidFill>
              <a:schemeClr val="bg1">
                <a:lumMod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App</a:t>
              </a:r>
            </a:p>
          </p:txBody>
        </p:sp>
      </p:grpSp>
    </p:spTree>
    <p:extLst>
      <p:ext uri="{BB962C8B-B14F-4D97-AF65-F5344CB8AC3E}">
        <p14:creationId xmlns:p14="http://schemas.microsoft.com/office/powerpoint/2010/main" val="2710240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containers recap?</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08561" y="1154246"/>
            <a:ext cx="10039350" cy="6463308"/>
          </a:xfrm>
          <a:prstGeom prst="rect">
            <a:avLst/>
          </a:prstGeom>
        </p:spPr>
        <p:txBody>
          <a:bodyPr wrap="square">
            <a:spAutoFit/>
          </a:bodyPr>
          <a:lstStyle/>
          <a:p>
            <a:pPr marL="285750" indent="-285750">
              <a:spcBef>
                <a:spcPts val="600"/>
              </a:spcBef>
              <a:buFont typeface="Arial" panose="020B0604020202020204" pitchFamily="34" charset="0"/>
              <a:buChar char="•"/>
            </a:pPr>
            <a:r>
              <a:rPr lang="en-US" sz="2300" dirty="0">
                <a:latin typeface="Karla" pitchFamily="2" charset="0"/>
              </a:rPr>
              <a:t>Their startup time is on the order of seconds (vs. minutes for Virtual Machines).</a:t>
            </a:r>
          </a:p>
          <a:p>
            <a:pPr marL="285750" indent="-285750">
              <a:spcBef>
                <a:spcPts val="600"/>
              </a:spcBef>
              <a:buFont typeface="Arial" panose="020B0604020202020204" pitchFamily="34" charset="0"/>
              <a:buChar char="•"/>
            </a:pPr>
            <a:r>
              <a:rPr lang="en-US" sz="2300" dirty="0">
                <a:latin typeface="Karla" pitchFamily="2" charset="0"/>
              </a:rPr>
              <a:t>They provide pseudo-isolation. This means they're still pretty secure, but not as secure at a Virtual Machines.</a:t>
            </a:r>
          </a:p>
          <a:p>
            <a:pPr marL="285750" indent="-285750">
              <a:spcBef>
                <a:spcPts val="600"/>
              </a:spcBef>
              <a:buFont typeface="Arial" panose="020B0604020202020204" pitchFamily="34" charset="0"/>
              <a:buChar char="•"/>
            </a:pPr>
            <a:r>
              <a:rPr lang="en-US" sz="2300" dirty="0">
                <a:latin typeface="Karla" pitchFamily="2" charset="0"/>
              </a:rPr>
              <a:t>A container is deployed from the container image offering an isolated executable environment for the </a:t>
            </a:r>
            <a:r>
              <a:rPr lang="en-US" sz="2300" dirty="0" smtClean="0">
                <a:latin typeface="Karla" pitchFamily="2" charset="0"/>
              </a:rPr>
              <a:t>application.</a:t>
            </a:r>
            <a:endParaRPr lang="en-US" sz="2300" dirty="0">
              <a:latin typeface="Karla" pitchFamily="2" charset="0"/>
            </a:endParaRPr>
          </a:p>
          <a:p>
            <a:pPr marL="285750" indent="-285750">
              <a:spcBef>
                <a:spcPts val="600"/>
              </a:spcBef>
              <a:buFont typeface="Arial" panose="020B0604020202020204" pitchFamily="34" charset="0"/>
              <a:buChar char="•"/>
            </a:pPr>
            <a:r>
              <a:rPr lang="en-US" sz="2300" dirty="0">
                <a:latin typeface="Karla" pitchFamily="2" charset="0"/>
              </a:rPr>
              <a:t>Containers can be deployed from a specific image on many platforms, such as workstations, Virtual Machines, public cloud, etc.</a:t>
            </a:r>
          </a:p>
          <a:p>
            <a:pPr marL="285750" indent="-285750">
              <a:spcBef>
                <a:spcPts val="600"/>
              </a:spcBef>
              <a:buFont typeface="Arial" panose="020B0604020202020204" pitchFamily="34" charset="0"/>
              <a:buChar char="•"/>
            </a:pPr>
            <a:r>
              <a:rPr lang="en-US" sz="2300" dirty="0">
                <a:latin typeface="Karla" pitchFamily="2" charset="0"/>
              </a:rPr>
              <a:t>Containers are extremely popular, and their popularity is </a:t>
            </a:r>
            <a:r>
              <a:rPr lang="en-US" sz="2300" dirty="0" smtClean="0">
                <a:latin typeface="Karla" pitchFamily="2" charset="0"/>
              </a:rPr>
              <a:t>growing.</a:t>
            </a:r>
            <a:endParaRPr lang="en-US" sz="2300" dirty="0">
              <a:latin typeface="Karla" pitchFamily="2" charset="0"/>
            </a:endParaRPr>
          </a:p>
          <a:p>
            <a:pPr marL="285750" indent="-285750">
              <a:spcBef>
                <a:spcPts val="600"/>
              </a:spcBef>
              <a:buFont typeface="Arial" panose="020B0604020202020204" pitchFamily="34" charset="0"/>
              <a:buChar char="•"/>
            </a:pPr>
            <a:r>
              <a:rPr lang="en-US" sz="2300" dirty="0">
                <a:latin typeface="Karla" pitchFamily="2" charset="0"/>
              </a:rPr>
              <a:t>One of the first widely used containers was provided by </a:t>
            </a:r>
            <a:r>
              <a:rPr lang="en-US" sz="2300" dirty="0" smtClean="0">
                <a:latin typeface="Karla" pitchFamily="2" charset="0"/>
              </a:rPr>
              <a:t>Docker. </a:t>
            </a:r>
            <a:endParaRPr lang="en-US" sz="2300" dirty="0">
              <a:latin typeface="Karla" pitchFamily="2" charset="0"/>
            </a:endParaRPr>
          </a:p>
          <a:p>
            <a:pPr marL="285750" indent="-285750">
              <a:spcBef>
                <a:spcPts val="600"/>
              </a:spcBef>
              <a:buFont typeface="Arial" panose="020B0604020202020204" pitchFamily="34" charset="0"/>
              <a:buChar char="•"/>
            </a:pPr>
            <a:r>
              <a:rPr lang="en-US" sz="2300" dirty="0">
                <a:latin typeface="Karla" pitchFamily="2" charset="0"/>
              </a:rPr>
              <a:t>Docker containers can be used to run websites and web </a:t>
            </a:r>
            <a:r>
              <a:rPr lang="en-US" sz="2300" dirty="0" smtClean="0">
                <a:latin typeface="Karla" pitchFamily="2" charset="0"/>
              </a:rPr>
              <a:t>applications.</a:t>
            </a:r>
            <a:endParaRPr lang="en-US" sz="2300" dirty="0">
              <a:latin typeface="Karla" pitchFamily="2" charset="0"/>
            </a:endParaRPr>
          </a:p>
          <a:p>
            <a:pPr marL="285750" indent="-285750">
              <a:spcBef>
                <a:spcPts val="600"/>
              </a:spcBef>
              <a:buFont typeface="Arial" panose="020B0604020202020204" pitchFamily="34" charset="0"/>
              <a:buChar char="•"/>
            </a:pPr>
            <a:r>
              <a:rPr lang="en-US" sz="2300" dirty="0">
                <a:latin typeface="Karla" pitchFamily="2" charset="0"/>
              </a:rPr>
              <a:t>Multiple containers can be managed by a service called Kubernetes (see next lecture)</a:t>
            </a:r>
          </a:p>
          <a:p>
            <a:pPr marL="285750" indent="-28575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pPr marL="342900" indent="-342900">
              <a:buFont typeface="Arial" panose="020B0604020202020204" pitchFamily="34" charset="0"/>
              <a:buChar char="•"/>
            </a:pPr>
            <a:endParaRPr lang="en-US" sz="2000" dirty="0">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2215697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EAB67-A55F-4E72-82DA-6ECE5A6F49EF}"/>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idx="1"/>
          </p:nvPr>
        </p:nvSpPr>
        <p:spPr>
          <a:xfrm>
            <a:off x="1491840" y="281554"/>
            <a:ext cx="9849226" cy="2111143"/>
          </a:xfrm>
        </p:spPr>
        <p:txBody>
          <a:bodyPr>
            <a:noAutofit/>
          </a:bodyPr>
          <a:lstStyle/>
          <a:p>
            <a:pPr algn="ctr">
              <a:spcAft>
                <a:spcPts val="1800"/>
              </a:spcAft>
            </a:pPr>
            <a:r>
              <a:rPr lang="en-US" sz="4000" b="1" dirty="0"/>
              <a:t>The Docker Ecosystem</a:t>
            </a:r>
            <a:endParaRPr lang="en-US" sz="3800" b="1" dirty="0"/>
          </a:p>
        </p:txBody>
      </p:sp>
      <p:pic>
        <p:nvPicPr>
          <p:cNvPr id="2" name="Picture 1">
            <a:extLst>
              <a:ext uri="{FF2B5EF4-FFF2-40B4-BE49-F238E27FC236}">
                <a16:creationId xmlns:a16="http://schemas.microsoft.com/office/drawing/2014/main" xmlns="" id="{63E6B8F0-4773-4213-B474-27588B905FA9}"/>
              </a:ext>
            </a:extLst>
          </p:cNvPr>
          <p:cNvPicPr>
            <a:picLocks noChangeAspect="1"/>
          </p:cNvPicPr>
          <p:nvPr/>
        </p:nvPicPr>
        <p:blipFill rotWithShape="1">
          <a:blip r:embed="rId3"/>
          <a:srcRect t="20657"/>
          <a:stretch/>
        </p:blipFill>
        <p:spPr>
          <a:xfrm>
            <a:off x="1344095" y="1156799"/>
            <a:ext cx="9849226" cy="5082929"/>
          </a:xfrm>
          <a:prstGeom prst="rect">
            <a:avLst/>
          </a:prstGeom>
        </p:spPr>
      </p:pic>
      <p:sp>
        <p:nvSpPr>
          <p:cNvPr id="5" name="Rectangle 4">
            <a:extLst>
              <a:ext uri="{FF2B5EF4-FFF2-40B4-BE49-F238E27FC236}">
                <a16:creationId xmlns:a16="http://schemas.microsoft.com/office/drawing/2014/main" xmlns=""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4">
                  <a:extLst>
                    <a:ext uri="{A12FA001-AC4F-418D-AE19-62706E023703}">
                      <ahyp:hlinkClr xmlns:ahyp="http://schemas.microsoft.com/office/drawing/2018/hyperlinkcolor" xmlns=""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6" name="Rectangle 5">
            <a:extLst>
              <a:ext uri="{FF2B5EF4-FFF2-40B4-BE49-F238E27FC236}">
                <a16:creationId xmlns:a16="http://schemas.microsoft.com/office/drawing/2014/main" xmlns="" id="{DB0D635A-1447-4E73-81A8-4445C2B5294C}"/>
              </a:ext>
            </a:extLst>
          </p:cNvPr>
          <p:cNvSpPr/>
          <p:nvPr/>
        </p:nvSpPr>
        <p:spPr>
          <a:xfrm>
            <a:off x="1549281" y="3694372"/>
            <a:ext cx="2539834" cy="1200329"/>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client</a:t>
            </a:r>
            <a:r>
              <a:rPr lang="en-US" dirty="0">
                <a:solidFill>
                  <a:srgbClr val="3A4044"/>
                </a:solidFill>
                <a:latin typeface="Karla" pitchFamily="2" charset="0"/>
              </a:rPr>
              <a:t> allows to run various Docker commands (installed in any OS).</a:t>
            </a:r>
            <a:endParaRPr lang="en-US" dirty="0">
              <a:latin typeface="Karla" pitchFamily="2" charset="0"/>
            </a:endParaRPr>
          </a:p>
        </p:txBody>
      </p:sp>
      <p:sp>
        <p:nvSpPr>
          <p:cNvPr id="8" name="Rectangle 7">
            <a:extLst>
              <a:ext uri="{FF2B5EF4-FFF2-40B4-BE49-F238E27FC236}">
                <a16:creationId xmlns:a16="http://schemas.microsoft.com/office/drawing/2014/main" xmlns="" id="{C053DC36-B940-493E-8DE3-6D58F2768C66}"/>
              </a:ext>
            </a:extLst>
          </p:cNvPr>
          <p:cNvSpPr/>
          <p:nvPr/>
        </p:nvSpPr>
        <p:spPr>
          <a:xfrm>
            <a:off x="1569828" y="5239536"/>
            <a:ext cx="2344625" cy="923330"/>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docker host</a:t>
            </a:r>
            <a:r>
              <a:rPr lang="en-US" dirty="0">
                <a:solidFill>
                  <a:srgbClr val="3A4044"/>
                </a:solidFill>
                <a:latin typeface="Karla" pitchFamily="2" charset="0"/>
              </a:rPr>
              <a:t> is the server running the Docker daemon. </a:t>
            </a:r>
          </a:p>
        </p:txBody>
      </p:sp>
      <p:sp>
        <p:nvSpPr>
          <p:cNvPr id="11" name="Rectangle 10">
            <a:extLst>
              <a:ext uri="{FF2B5EF4-FFF2-40B4-BE49-F238E27FC236}">
                <a16:creationId xmlns:a16="http://schemas.microsoft.com/office/drawing/2014/main" xmlns="" id="{A2CF14F1-FE9E-4BAF-8D0F-08FB2AB7711E}"/>
              </a:ext>
            </a:extLst>
          </p:cNvPr>
          <p:cNvSpPr/>
          <p:nvPr/>
        </p:nvSpPr>
        <p:spPr>
          <a:xfrm>
            <a:off x="8453529" y="3721742"/>
            <a:ext cx="2394376" cy="923330"/>
          </a:xfrm>
          <a:prstGeom prst="rect">
            <a:avLst/>
          </a:prstGeom>
        </p:spPr>
        <p:txBody>
          <a:bodyPr wrap="square">
            <a:spAutoFit/>
          </a:bodyPr>
          <a:lstStyle/>
          <a:p>
            <a:r>
              <a:rPr lang="en-US" dirty="0">
                <a:solidFill>
                  <a:srgbClr val="3A4044"/>
                </a:solidFill>
                <a:latin typeface="Karla" pitchFamily="2" charset="0"/>
              </a:rPr>
              <a:t>The</a:t>
            </a:r>
            <a:r>
              <a:rPr lang="en-US" b="1" dirty="0">
                <a:solidFill>
                  <a:srgbClr val="3A4044"/>
                </a:solidFill>
                <a:latin typeface="Karla" pitchFamily="2" charset="0"/>
              </a:rPr>
              <a:t> registry </a:t>
            </a:r>
            <a:r>
              <a:rPr lang="en-US" dirty="0">
                <a:solidFill>
                  <a:srgbClr val="3A4044"/>
                </a:solidFill>
                <a:latin typeface="Karla" pitchFamily="2" charset="0"/>
              </a:rPr>
              <a:t>is</a:t>
            </a:r>
            <a:r>
              <a:rPr lang="en-US" b="1" dirty="0">
                <a:solidFill>
                  <a:srgbClr val="3A4044"/>
                </a:solidFill>
                <a:latin typeface="Karla" pitchFamily="2" charset="0"/>
              </a:rPr>
              <a:t> </a:t>
            </a:r>
            <a:r>
              <a:rPr lang="en-US" dirty="0">
                <a:solidFill>
                  <a:srgbClr val="3A4044"/>
                </a:solidFill>
                <a:latin typeface="Open Sans"/>
              </a:rPr>
              <a:t>place to find and download Docker images.</a:t>
            </a:r>
          </a:p>
        </p:txBody>
      </p:sp>
    </p:spTree>
    <p:extLst>
      <p:ext uri="{BB962C8B-B14F-4D97-AF65-F5344CB8AC3E}">
        <p14:creationId xmlns:p14="http://schemas.microsoft.com/office/powerpoint/2010/main" val="33697603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EAB67-A55F-4E72-82DA-6ECE5A6F49EF}"/>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idx="1"/>
          </p:nvPr>
        </p:nvSpPr>
        <p:spPr>
          <a:xfrm>
            <a:off x="1829065" y="281554"/>
            <a:ext cx="8533869" cy="2111143"/>
          </a:xfrm>
        </p:spPr>
        <p:txBody>
          <a:bodyPr>
            <a:noAutofit/>
          </a:bodyPr>
          <a:lstStyle/>
          <a:p>
            <a:pPr algn="ctr">
              <a:spcAft>
                <a:spcPts val="1800"/>
              </a:spcAft>
            </a:pPr>
            <a:r>
              <a:rPr lang="en-US" sz="4000" b="1" dirty="0"/>
              <a:t>Hands on Containers</a:t>
            </a:r>
            <a:endParaRPr lang="en-US" sz="3800" b="1" dirty="0"/>
          </a:p>
        </p:txBody>
      </p:sp>
      <p:sp>
        <p:nvSpPr>
          <p:cNvPr id="7" name="Rectangle 6">
            <a:extLst>
              <a:ext uri="{FF2B5EF4-FFF2-40B4-BE49-F238E27FC236}">
                <a16:creationId xmlns:a16="http://schemas.microsoft.com/office/drawing/2014/main" xmlns="" id="{24BBB258-612A-4802-BC2E-D8B75AB4AC10}"/>
              </a:ext>
            </a:extLst>
          </p:cNvPr>
          <p:cNvSpPr/>
          <p:nvPr/>
        </p:nvSpPr>
        <p:spPr>
          <a:xfrm>
            <a:off x="1272810" y="1574870"/>
            <a:ext cx="9646378" cy="1938992"/>
          </a:xfrm>
          <a:prstGeom prst="rect">
            <a:avLst/>
          </a:prstGeom>
        </p:spPr>
        <p:txBody>
          <a:bodyPr wrap="square">
            <a:spAutoFit/>
          </a:bodyPr>
          <a:lstStyle/>
          <a:p>
            <a:r>
              <a:rPr lang="en-US" sz="2400" b="1" dirty="0">
                <a:latin typeface="Karla" pitchFamily="2" charset="0"/>
              </a:rPr>
              <a:t>Exercise set up</a:t>
            </a:r>
          </a:p>
          <a:p>
            <a:endParaRPr lang="en-US" sz="2400" b="1" dirty="0">
              <a:latin typeface="Karla" pitchFamily="2" charset="0"/>
            </a:endParaRPr>
          </a:p>
          <a:p>
            <a:r>
              <a:rPr lang="en-US" sz="2400" b="1" dirty="0">
                <a:latin typeface="Karla" pitchFamily="2" charset="0"/>
              </a:rPr>
              <a:t>Exercise 1: </a:t>
            </a:r>
            <a:r>
              <a:rPr lang="en-US" sz="2400" dirty="0">
                <a:latin typeface="Karla" pitchFamily="2" charset="0"/>
              </a:rPr>
              <a:t>P</a:t>
            </a:r>
            <a:r>
              <a:rPr lang="en-US" sz="2400" dirty="0" smtClean="0">
                <a:latin typeface="Karla" pitchFamily="2" charset="0"/>
              </a:rPr>
              <a:t>ull</a:t>
            </a:r>
            <a:r>
              <a:rPr lang="en-US" sz="2400" dirty="0">
                <a:latin typeface="Karla" pitchFamily="2" charset="0"/>
              </a:rPr>
              <a:t>, modify, and push a Docker image from </a:t>
            </a:r>
            <a:r>
              <a:rPr lang="en-US" sz="2400" dirty="0" err="1" smtClean="0">
                <a:latin typeface="Karla" pitchFamily="2" charset="0"/>
              </a:rPr>
              <a:t>DockerHub</a:t>
            </a:r>
            <a:endParaRPr lang="en-US" sz="2400" dirty="0">
              <a:latin typeface="Karla" pitchFamily="2" charset="0"/>
            </a:endParaRPr>
          </a:p>
          <a:p>
            <a:endParaRPr lang="en-US" sz="2400" b="1" dirty="0">
              <a:solidFill>
                <a:prstClr val="black"/>
              </a:solidFill>
              <a:latin typeface="Karla" pitchFamily="2" charset="0"/>
            </a:endParaRPr>
          </a:p>
          <a:p>
            <a:r>
              <a:rPr lang="en-US" sz="2400" b="1" dirty="0">
                <a:latin typeface="Karla" pitchFamily="2" charset="0"/>
              </a:rPr>
              <a:t>Exercise 2: </a:t>
            </a:r>
            <a:r>
              <a:rPr lang="en-US" sz="2400" dirty="0">
                <a:latin typeface="Karla" pitchFamily="2" charset="0"/>
              </a:rPr>
              <a:t>B</a:t>
            </a:r>
            <a:r>
              <a:rPr lang="en-US" sz="2400" dirty="0" smtClean="0">
                <a:latin typeface="Karla" pitchFamily="2" charset="0"/>
              </a:rPr>
              <a:t>uild </a:t>
            </a:r>
            <a:r>
              <a:rPr lang="en-US" sz="2400" dirty="0">
                <a:latin typeface="Karla" pitchFamily="2" charset="0"/>
              </a:rPr>
              <a:t>a Docker Image and push it to </a:t>
            </a:r>
            <a:r>
              <a:rPr lang="en-US" sz="2400" dirty="0" err="1" smtClean="0">
                <a:latin typeface="Karla" pitchFamily="2" charset="0"/>
              </a:rPr>
              <a:t>DockerHub</a:t>
            </a:r>
            <a:endParaRPr lang="en-US" sz="2400" dirty="0">
              <a:latin typeface="Karla" pitchFamily="2" charset="0"/>
            </a:endParaRPr>
          </a:p>
        </p:txBody>
      </p:sp>
    </p:spTree>
    <p:extLst>
      <p:ext uri="{BB962C8B-B14F-4D97-AF65-F5344CB8AC3E}">
        <p14:creationId xmlns:p14="http://schemas.microsoft.com/office/powerpoint/2010/main" val="686312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EE02F7DC-E4CB-48B3-B231-A2F58136CED4}"/>
              </a:ext>
            </a:extLst>
          </p:cNvPr>
          <p:cNvGrpSpPr/>
          <p:nvPr/>
        </p:nvGrpSpPr>
        <p:grpSpPr>
          <a:xfrm>
            <a:off x="1623317" y="1425229"/>
            <a:ext cx="9254088" cy="4626249"/>
            <a:chOff x="1623317" y="1425229"/>
            <a:chExt cx="9254088" cy="4626249"/>
          </a:xfrm>
        </p:grpSpPr>
        <p:grpSp>
          <p:nvGrpSpPr>
            <p:cNvPr id="10" name="Group 9">
              <a:extLst>
                <a:ext uri="{FF2B5EF4-FFF2-40B4-BE49-F238E27FC236}">
                  <a16:creationId xmlns:a16="http://schemas.microsoft.com/office/drawing/2014/main" xmlns="" id="{ACA556E8-C4D4-4645-BCD2-A117C42485D4}"/>
                </a:ext>
              </a:extLst>
            </p:cNvPr>
            <p:cNvGrpSpPr/>
            <p:nvPr/>
          </p:nvGrpSpPr>
          <p:grpSpPr>
            <a:xfrm>
              <a:off x="1623317" y="1438416"/>
              <a:ext cx="2085654" cy="2148949"/>
              <a:chOff x="1623317" y="1438416"/>
              <a:chExt cx="2085654" cy="2148949"/>
            </a:xfrm>
          </p:grpSpPr>
          <p:sp>
            <p:nvSpPr>
              <p:cNvPr id="7" name="Rectangle 6">
                <a:extLst>
                  <a:ext uri="{FF2B5EF4-FFF2-40B4-BE49-F238E27FC236}">
                    <a16:creationId xmlns:a16="http://schemas.microsoft.com/office/drawing/2014/main" xmlns="" id="{22F37F5A-9076-45FE-82CD-BEBF567D6685}"/>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83DF2C76-1F67-44B5-8E75-A357860D9685}"/>
                  </a:ext>
                </a:extLst>
              </p:cNvPr>
              <p:cNvSpPr/>
              <p:nvPr/>
            </p:nvSpPr>
            <p:spPr>
              <a:xfrm>
                <a:off x="1623317" y="1438416"/>
                <a:ext cx="667821" cy="249836"/>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CLIENT</a:t>
                </a:r>
              </a:p>
            </p:txBody>
          </p:sp>
          <p:sp>
            <p:nvSpPr>
              <p:cNvPr id="12" name="Rectangle: Rounded Corners 11">
                <a:extLst>
                  <a:ext uri="{FF2B5EF4-FFF2-40B4-BE49-F238E27FC236}">
                    <a16:creationId xmlns:a16="http://schemas.microsoft.com/office/drawing/2014/main" xmlns="" id="{1FFAED1E-D267-412F-8D12-75BFDF7B5F2D}"/>
                  </a:ext>
                </a:extLst>
              </p:cNvPr>
              <p:cNvSpPr/>
              <p:nvPr/>
            </p:nvSpPr>
            <p:spPr>
              <a:xfrm>
                <a:off x="2128446" y="1950766"/>
                <a:ext cx="1155760"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pull</a:t>
                </a:r>
              </a:p>
            </p:txBody>
          </p:sp>
        </p:grpSp>
        <p:grpSp>
          <p:nvGrpSpPr>
            <p:cNvPr id="13" name="Group 12">
              <a:extLst>
                <a:ext uri="{FF2B5EF4-FFF2-40B4-BE49-F238E27FC236}">
                  <a16:creationId xmlns:a16="http://schemas.microsoft.com/office/drawing/2014/main" xmlns="" id="{62DBF92C-160B-45B0-BF7A-71B07799A4BA}"/>
                </a:ext>
              </a:extLst>
            </p:cNvPr>
            <p:cNvGrpSpPr/>
            <p:nvPr/>
          </p:nvGrpSpPr>
          <p:grpSpPr>
            <a:xfrm>
              <a:off x="4089115" y="1425229"/>
              <a:ext cx="4027468" cy="4626249"/>
              <a:chOff x="1623317" y="1438416"/>
              <a:chExt cx="4027468" cy="4626249"/>
            </a:xfrm>
          </p:grpSpPr>
          <p:sp>
            <p:nvSpPr>
              <p:cNvPr id="14" name="Rectangle 13">
                <a:extLst>
                  <a:ext uri="{FF2B5EF4-FFF2-40B4-BE49-F238E27FC236}">
                    <a16:creationId xmlns:a16="http://schemas.microsoft.com/office/drawing/2014/main" xmlns="" id="{508D2FF6-D2C8-4704-8E25-6EAEDA6DD0A7}"/>
                  </a:ext>
                </a:extLst>
              </p:cNvPr>
              <p:cNvSpPr/>
              <p:nvPr/>
            </p:nvSpPr>
            <p:spPr>
              <a:xfrm>
                <a:off x="1643864" y="1633590"/>
                <a:ext cx="4006921" cy="4431075"/>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1439931B-B888-44AA-94C5-F08C120C2F61}"/>
                  </a:ext>
                </a:extLst>
              </p:cNvPr>
              <p:cNvSpPr/>
              <p:nvPr/>
            </p:nvSpPr>
            <p:spPr>
              <a:xfrm>
                <a:off x="1623317" y="1438416"/>
                <a:ext cx="1345914" cy="362320"/>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DOCKER HOST</a:t>
                </a:r>
              </a:p>
            </p:txBody>
          </p:sp>
        </p:grpSp>
        <p:grpSp>
          <p:nvGrpSpPr>
            <p:cNvPr id="17" name="Group 16">
              <a:extLst>
                <a:ext uri="{FF2B5EF4-FFF2-40B4-BE49-F238E27FC236}">
                  <a16:creationId xmlns:a16="http://schemas.microsoft.com/office/drawing/2014/main" xmlns="" id="{91948A6C-E887-4A98-AB89-8B2F2AC8CEB6}"/>
                </a:ext>
              </a:extLst>
            </p:cNvPr>
            <p:cNvGrpSpPr/>
            <p:nvPr/>
          </p:nvGrpSpPr>
          <p:grpSpPr>
            <a:xfrm>
              <a:off x="8483029" y="1445936"/>
              <a:ext cx="2394376" cy="2148950"/>
              <a:chOff x="1623317" y="1438415"/>
              <a:chExt cx="2085654" cy="2148950"/>
            </a:xfrm>
          </p:grpSpPr>
          <p:sp>
            <p:nvSpPr>
              <p:cNvPr id="18" name="Rectangle 17">
                <a:extLst>
                  <a:ext uri="{FF2B5EF4-FFF2-40B4-BE49-F238E27FC236}">
                    <a16:creationId xmlns:a16="http://schemas.microsoft.com/office/drawing/2014/main" xmlns="" id="{1129C103-1C22-4C7A-968D-B658510E4559}"/>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B36519C4-BE06-49F8-95BB-A32399FB5553}"/>
                  </a:ext>
                </a:extLst>
              </p:cNvPr>
              <p:cNvSpPr/>
              <p:nvPr/>
            </p:nvSpPr>
            <p:spPr>
              <a:xfrm>
                <a:off x="1623317" y="1438415"/>
                <a:ext cx="763686" cy="239025"/>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REGISTRY</a:t>
                </a:r>
              </a:p>
            </p:txBody>
          </p:sp>
        </p:grpSp>
      </p:grpSp>
      <p:sp>
        <p:nvSpPr>
          <p:cNvPr id="4" name="Title 3">
            <a:extLst>
              <a:ext uri="{FF2B5EF4-FFF2-40B4-BE49-F238E27FC236}">
                <a16:creationId xmlns:a16="http://schemas.microsoft.com/office/drawing/2014/main" xmlns="" id="{BF5EAB67-A55F-4E72-82DA-6ECE5A6F49EF}"/>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idx="1"/>
          </p:nvPr>
        </p:nvSpPr>
        <p:spPr>
          <a:xfrm>
            <a:off x="349292" y="281554"/>
            <a:ext cx="11493416" cy="2111143"/>
          </a:xfrm>
        </p:spPr>
        <p:txBody>
          <a:bodyPr>
            <a:noAutofit/>
          </a:bodyPr>
          <a:lstStyle/>
          <a:p>
            <a:pPr algn="ctr"/>
            <a:r>
              <a:rPr lang="en-US" sz="4000" b="1" dirty="0">
                <a:latin typeface="Karla" pitchFamily="2" charset="0"/>
              </a:rPr>
              <a:t>Exercise 1: pull, modify, and push an image</a:t>
            </a:r>
          </a:p>
        </p:txBody>
      </p:sp>
      <p:sp>
        <p:nvSpPr>
          <p:cNvPr id="5" name="Rectangle 4">
            <a:extLst>
              <a:ext uri="{FF2B5EF4-FFF2-40B4-BE49-F238E27FC236}">
                <a16:creationId xmlns:a16="http://schemas.microsoft.com/office/drawing/2014/main" xmlns=""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3">
                  <a:extLst>
                    <a:ext uri="{A12FA001-AC4F-418D-AE19-62706E023703}">
                      <ahyp:hlinkClr xmlns:ahyp="http://schemas.microsoft.com/office/drawing/2018/hyperlinkcolor" xmlns=""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22" name="Rectangle: Rounded Corners 21">
            <a:extLst>
              <a:ext uri="{FF2B5EF4-FFF2-40B4-BE49-F238E27FC236}">
                <a16:creationId xmlns:a16="http://schemas.microsoft.com/office/drawing/2014/main" xmlns="" id="{1CA8A3EA-ACC6-48E2-9D5C-BD0CDBE5F50D}"/>
              </a:ext>
            </a:extLst>
          </p:cNvPr>
          <p:cNvSpPr/>
          <p:nvPr/>
        </p:nvSpPr>
        <p:spPr>
          <a:xfrm>
            <a:off x="5130628" y="2017869"/>
            <a:ext cx="1998905" cy="31762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rPr>
              <a:t>Docker daemon</a:t>
            </a:r>
          </a:p>
        </p:txBody>
      </p:sp>
      <p:pic>
        <p:nvPicPr>
          <p:cNvPr id="24" name="Graphic 23" descr="Image">
            <a:extLst>
              <a:ext uri="{FF2B5EF4-FFF2-40B4-BE49-F238E27FC236}">
                <a16:creationId xmlns:a16="http://schemas.microsoft.com/office/drawing/2014/main" xmlns="" id="{16934860-7D89-42F1-9BDC-D29B082AB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137549" y="1741620"/>
            <a:ext cx="914400" cy="914400"/>
          </a:xfrm>
          <a:prstGeom prst="rect">
            <a:avLst/>
          </a:prstGeom>
        </p:spPr>
      </p:pic>
      <p:cxnSp>
        <p:nvCxnSpPr>
          <p:cNvPr id="27" name="Straight Arrow Connector 26">
            <a:extLst>
              <a:ext uri="{FF2B5EF4-FFF2-40B4-BE49-F238E27FC236}">
                <a16:creationId xmlns:a16="http://schemas.microsoft.com/office/drawing/2014/main" xmlns="" id="{729533A7-5B4A-49E9-B9A8-79A226FFB3E9}"/>
              </a:ext>
            </a:extLst>
          </p:cNvPr>
          <p:cNvCxnSpPr>
            <a:cxnSpLocks/>
          </p:cNvCxnSpPr>
          <p:nvPr/>
        </p:nvCxnSpPr>
        <p:spPr>
          <a:xfrm>
            <a:off x="3474720" y="2155765"/>
            <a:ext cx="1531901"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xmlns="" id="{35D120FE-D81C-4DBB-B77E-00AEDE60D244}"/>
              </a:ext>
            </a:extLst>
          </p:cNvPr>
          <p:cNvCxnSpPr>
            <a:cxnSpLocks/>
          </p:cNvCxnSpPr>
          <p:nvPr/>
        </p:nvCxnSpPr>
        <p:spPr>
          <a:xfrm>
            <a:off x="7275983" y="2176683"/>
            <a:ext cx="1681199"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xmlns="" id="{EDC598BB-860E-441F-9C2D-EA6AFB4AB091}"/>
              </a:ext>
            </a:extLst>
          </p:cNvPr>
          <p:cNvGrpSpPr/>
          <p:nvPr/>
        </p:nvGrpSpPr>
        <p:grpSpPr>
          <a:xfrm>
            <a:off x="6309924" y="2827220"/>
            <a:ext cx="1463096" cy="2140972"/>
            <a:chOff x="5979695" y="2852529"/>
            <a:chExt cx="1463096" cy="2140972"/>
          </a:xfrm>
        </p:grpSpPr>
        <p:sp>
          <p:nvSpPr>
            <p:cNvPr id="34" name="Rectangle 33">
              <a:extLst>
                <a:ext uri="{FF2B5EF4-FFF2-40B4-BE49-F238E27FC236}">
                  <a16:creationId xmlns:a16="http://schemas.microsoft.com/office/drawing/2014/main" xmlns="" id="{C3176DA8-4CBB-4B01-ACA4-9B105AE42A74}"/>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Rounded Corners 34">
              <a:extLst>
                <a:ext uri="{FF2B5EF4-FFF2-40B4-BE49-F238E27FC236}">
                  <a16:creationId xmlns:a16="http://schemas.microsoft.com/office/drawing/2014/main" xmlns="" id="{0A83CB1F-4263-4C6F-AD45-570B5CA1350B}"/>
                </a:ext>
              </a:extLst>
            </p:cNvPr>
            <p:cNvSpPr/>
            <p:nvPr/>
          </p:nvSpPr>
          <p:spPr>
            <a:xfrm>
              <a:off x="5979695" y="2852529"/>
              <a:ext cx="895598" cy="239130"/>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Images</a:t>
              </a:r>
            </a:p>
          </p:txBody>
        </p:sp>
        <p:pic>
          <p:nvPicPr>
            <p:cNvPr id="36" name="Graphic 35" descr="Image">
              <a:extLst>
                <a:ext uri="{FF2B5EF4-FFF2-40B4-BE49-F238E27FC236}">
                  <a16:creationId xmlns:a16="http://schemas.microsoft.com/office/drawing/2014/main" xmlns="" id="{7DE0B453-8286-40A2-A5DD-A68116731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40460" y="3128180"/>
              <a:ext cx="914400" cy="914400"/>
            </a:xfrm>
            <a:prstGeom prst="rect">
              <a:avLst/>
            </a:prstGeom>
          </p:spPr>
        </p:pic>
      </p:grpSp>
      <p:cxnSp>
        <p:nvCxnSpPr>
          <p:cNvPr id="31" name="Straight Arrow Connector 30">
            <a:extLst>
              <a:ext uri="{FF2B5EF4-FFF2-40B4-BE49-F238E27FC236}">
                <a16:creationId xmlns:a16="http://schemas.microsoft.com/office/drawing/2014/main" xmlns="" id="{DF8362D7-5616-458A-A359-046B74C70797}"/>
              </a:ext>
            </a:extLst>
          </p:cNvPr>
          <p:cNvCxnSpPr>
            <a:cxnSpLocks/>
          </p:cNvCxnSpPr>
          <p:nvPr/>
        </p:nvCxnSpPr>
        <p:spPr>
          <a:xfrm flipH="1">
            <a:off x="7491908" y="2478864"/>
            <a:ext cx="1497087" cy="733088"/>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1" name="Group 40">
            <a:extLst>
              <a:ext uri="{FF2B5EF4-FFF2-40B4-BE49-F238E27FC236}">
                <a16:creationId xmlns:a16="http://schemas.microsoft.com/office/drawing/2014/main" xmlns="" id="{E4C8054C-F186-459C-88C2-BE539E8AD1F7}"/>
              </a:ext>
            </a:extLst>
          </p:cNvPr>
          <p:cNvGrpSpPr/>
          <p:nvPr/>
        </p:nvGrpSpPr>
        <p:grpSpPr>
          <a:xfrm>
            <a:off x="4440921" y="2829966"/>
            <a:ext cx="1463097" cy="2954644"/>
            <a:chOff x="5979694" y="2852529"/>
            <a:chExt cx="1463097" cy="2140972"/>
          </a:xfrm>
        </p:grpSpPr>
        <p:sp>
          <p:nvSpPr>
            <p:cNvPr id="42" name="Rectangle 41">
              <a:extLst>
                <a:ext uri="{FF2B5EF4-FFF2-40B4-BE49-F238E27FC236}">
                  <a16:creationId xmlns:a16="http://schemas.microsoft.com/office/drawing/2014/main" xmlns="" id="{FBFB425D-CF07-4ABB-B45E-DBB856A00751}"/>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Rounded Corners 42">
              <a:extLst>
                <a:ext uri="{FF2B5EF4-FFF2-40B4-BE49-F238E27FC236}">
                  <a16:creationId xmlns:a16="http://schemas.microsoft.com/office/drawing/2014/main" xmlns="" id="{76452FFA-D71E-4832-8567-703B0732A40B}"/>
                </a:ext>
              </a:extLst>
            </p:cNvPr>
            <p:cNvSpPr/>
            <p:nvPr/>
          </p:nvSpPr>
          <p:spPr>
            <a:xfrm>
              <a:off x="5979694" y="2852529"/>
              <a:ext cx="1086573" cy="236384"/>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Containers</a:t>
              </a:r>
            </a:p>
          </p:txBody>
        </p:sp>
      </p:grpSp>
      <p:pic>
        <p:nvPicPr>
          <p:cNvPr id="54" name="Picture 53">
            <a:extLst>
              <a:ext uri="{FF2B5EF4-FFF2-40B4-BE49-F238E27FC236}">
                <a16:creationId xmlns:a16="http://schemas.microsoft.com/office/drawing/2014/main" xmlns="" id="{2901E1B5-28F5-43CC-B686-F408C74196C8}"/>
              </a:ext>
            </a:extLst>
          </p:cNvPr>
          <p:cNvPicPr>
            <a:picLocks noChangeAspect="1"/>
          </p:cNvPicPr>
          <p:nvPr/>
        </p:nvPicPr>
        <p:blipFill rotWithShape="1">
          <a:blip r:embed="rId6"/>
          <a:srcRect r="6251"/>
          <a:stretch/>
        </p:blipFill>
        <p:spPr>
          <a:xfrm>
            <a:off x="4884520" y="3433441"/>
            <a:ext cx="421127" cy="732187"/>
          </a:xfrm>
          <a:prstGeom prst="rect">
            <a:avLst/>
          </a:prstGeom>
        </p:spPr>
      </p:pic>
      <p:pic>
        <p:nvPicPr>
          <p:cNvPr id="55" name="Picture 54">
            <a:extLst>
              <a:ext uri="{FF2B5EF4-FFF2-40B4-BE49-F238E27FC236}">
                <a16:creationId xmlns:a16="http://schemas.microsoft.com/office/drawing/2014/main" xmlns="" id="{FEC26C7C-7A85-428B-B22C-C90D8E2F8930}"/>
              </a:ext>
            </a:extLst>
          </p:cNvPr>
          <p:cNvPicPr>
            <a:picLocks noChangeAspect="1"/>
          </p:cNvPicPr>
          <p:nvPr/>
        </p:nvPicPr>
        <p:blipFill rotWithShape="1">
          <a:blip r:embed="rId6"/>
          <a:srcRect r="6251"/>
          <a:stretch/>
        </p:blipFill>
        <p:spPr>
          <a:xfrm>
            <a:off x="4890955" y="4136821"/>
            <a:ext cx="421127" cy="732187"/>
          </a:xfrm>
          <a:prstGeom prst="rect">
            <a:avLst/>
          </a:prstGeom>
        </p:spPr>
      </p:pic>
      <p:pic>
        <p:nvPicPr>
          <p:cNvPr id="56" name="Picture 55">
            <a:extLst>
              <a:ext uri="{FF2B5EF4-FFF2-40B4-BE49-F238E27FC236}">
                <a16:creationId xmlns:a16="http://schemas.microsoft.com/office/drawing/2014/main" xmlns="" id="{7FCBD9B7-F1C8-4315-B69D-113037886BFE}"/>
              </a:ext>
            </a:extLst>
          </p:cNvPr>
          <p:cNvPicPr>
            <a:picLocks noChangeAspect="1"/>
          </p:cNvPicPr>
          <p:nvPr/>
        </p:nvPicPr>
        <p:blipFill rotWithShape="1">
          <a:blip r:embed="rId6"/>
          <a:srcRect r="6251"/>
          <a:stretch/>
        </p:blipFill>
        <p:spPr>
          <a:xfrm>
            <a:off x="4890954" y="4840201"/>
            <a:ext cx="421127" cy="732187"/>
          </a:xfrm>
          <a:prstGeom prst="rect">
            <a:avLst/>
          </a:prstGeom>
        </p:spPr>
      </p:pic>
      <p:cxnSp>
        <p:nvCxnSpPr>
          <p:cNvPr id="57" name="Straight Arrow Connector 56">
            <a:extLst>
              <a:ext uri="{FF2B5EF4-FFF2-40B4-BE49-F238E27FC236}">
                <a16:creationId xmlns:a16="http://schemas.microsoft.com/office/drawing/2014/main" xmlns="" id="{DC18DF9E-009F-434C-80A8-4D557CA63686}"/>
              </a:ext>
            </a:extLst>
          </p:cNvPr>
          <p:cNvCxnSpPr>
            <a:cxnSpLocks/>
          </p:cNvCxnSpPr>
          <p:nvPr/>
        </p:nvCxnSpPr>
        <p:spPr>
          <a:xfrm flipH="1">
            <a:off x="5406080" y="3701814"/>
            <a:ext cx="1157790" cy="775721"/>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61" name="Rectangle: Rounded Corners 60">
            <a:extLst>
              <a:ext uri="{FF2B5EF4-FFF2-40B4-BE49-F238E27FC236}">
                <a16:creationId xmlns:a16="http://schemas.microsoft.com/office/drawing/2014/main" xmlns="" id="{9D798056-F774-4270-AEDE-7B68C8A9BB2A}"/>
              </a:ext>
            </a:extLst>
          </p:cNvPr>
          <p:cNvSpPr/>
          <p:nvPr/>
        </p:nvSpPr>
        <p:spPr>
          <a:xfrm>
            <a:off x="2139334" y="2478864"/>
            <a:ext cx="1176129"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run</a:t>
            </a:r>
          </a:p>
        </p:txBody>
      </p:sp>
      <p:sp>
        <p:nvSpPr>
          <p:cNvPr id="62" name="Rectangle: Rounded Corners 61">
            <a:extLst>
              <a:ext uri="{FF2B5EF4-FFF2-40B4-BE49-F238E27FC236}">
                <a16:creationId xmlns:a16="http://schemas.microsoft.com/office/drawing/2014/main" xmlns="" id="{0205514F-8A5C-4C17-B066-6758C9E24113}"/>
              </a:ext>
            </a:extLst>
          </p:cNvPr>
          <p:cNvSpPr/>
          <p:nvPr/>
        </p:nvSpPr>
        <p:spPr>
          <a:xfrm>
            <a:off x="2149293" y="3024623"/>
            <a:ext cx="1176129"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push</a:t>
            </a:r>
          </a:p>
        </p:txBody>
      </p:sp>
      <p:cxnSp>
        <p:nvCxnSpPr>
          <p:cNvPr id="64" name="Straight Arrow Connector 63">
            <a:extLst>
              <a:ext uri="{FF2B5EF4-FFF2-40B4-BE49-F238E27FC236}">
                <a16:creationId xmlns:a16="http://schemas.microsoft.com/office/drawing/2014/main" xmlns="" id="{085A9606-6C2A-4F68-B119-0CA5D1397DB7}"/>
              </a:ext>
            </a:extLst>
          </p:cNvPr>
          <p:cNvCxnSpPr>
            <a:cxnSpLocks/>
          </p:cNvCxnSpPr>
          <p:nvPr/>
        </p:nvCxnSpPr>
        <p:spPr>
          <a:xfrm flipV="1">
            <a:off x="3490151" y="2270224"/>
            <a:ext cx="1513393" cy="373693"/>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xmlns="" id="{C6B95DC5-EFDF-45FE-9945-4CCA1392167C}"/>
              </a:ext>
            </a:extLst>
          </p:cNvPr>
          <p:cNvCxnSpPr>
            <a:cxnSpLocks/>
          </p:cNvCxnSpPr>
          <p:nvPr/>
        </p:nvCxnSpPr>
        <p:spPr>
          <a:xfrm>
            <a:off x="5649763" y="2382426"/>
            <a:ext cx="914416" cy="1024882"/>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xmlns="" id="{BE1501F1-9537-4D66-AAB1-D18FDCE35EB3}"/>
              </a:ext>
            </a:extLst>
          </p:cNvPr>
          <p:cNvCxnSpPr>
            <a:cxnSpLocks/>
          </p:cNvCxnSpPr>
          <p:nvPr/>
        </p:nvCxnSpPr>
        <p:spPr>
          <a:xfrm flipV="1">
            <a:off x="3470814" y="2374252"/>
            <a:ext cx="1618549" cy="833561"/>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xmlns="" id="{36159F94-906D-4DE0-ADE8-4A543A28C3E9}"/>
              </a:ext>
            </a:extLst>
          </p:cNvPr>
          <p:cNvCxnSpPr>
            <a:cxnSpLocks/>
          </p:cNvCxnSpPr>
          <p:nvPr/>
        </p:nvCxnSpPr>
        <p:spPr>
          <a:xfrm flipV="1">
            <a:off x="5466475" y="3952935"/>
            <a:ext cx="1142999" cy="748543"/>
          </a:xfrm>
          <a:prstGeom prst="straightConnector1">
            <a:avLst/>
          </a:prstGeom>
          <a:ln>
            <a:solidFill>
              <a:schemeClr val="bg1">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xmlns="" id="{1A5E52BE-1176-49AE-AC89-F207912E4DBF}"/>
              </a:ext>
            </a:extLst>
          </p:cNvPr>
          <p:cNvCxnSpPr>
            <a:cxnSpLocks/>
          </p:cNvCxnSpPr>
          <p:nvPr/>
        </p:nvCxnSpPr>
        <p:spPr>
          <a:xfrm>
            <a:off x="5976760" y="2391845"/>
            <a:ext cx="377895" cy="432932"/>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xmlns="" id="{3016E457-6AEC-4FB1-A8E1-170F139353E6}"/>
              </a:ext>
            </a:extLst>
          </p:cNvPr>
          <p:cNvCxnSpPr>
            <a:cxnSpLocks/>
          </p:cNvCxnSpPr>
          <p:nvPr/>
        </p:nvCxnSpPr>
        <p:spPr>
          <a:xfrm flipV="1">
            <a:off x="7552958" y="2656020"/>
            <a:ext cx="1584591" cy="776564"/>
          </a:xfrm>
          <a:prstGeom prst="straightConnector1">
            <a:avLst/>
          </a:prstGeom>
          <a:ln>
            <a:solidFill>
              <a:schemeClr val="bg1">
                <a:lumMod val="8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4714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idx="1"/>
          </p:nvPr>
        </p:nvSpPr>
        <p:spPr>
          <a:xfrm>
            <a:off x="349292" y="281554"/>
            <a:ext cx="11493416" cy="2111143"/>
          </a:xfrm>
        </p:spPr>
        <p:txBody>
          <a:bodyPr>
            <a:noAutofit/>
          </a:bodyPr>
          <a:lstStyle/>
          <a:p>
            <a:pPr algn="ctr"/>
            <a:r>
              <a:rPr lang="en-US" sz="4000" b="1" dirty="0">
                <a:latin typeface="Karla" pitchFamily="2" charset="0"/>
              </a:rPr>
              <a:t>Exercise 2: build a Docker Image</a:t>
            </a:r>
          </a:p>
        </p:txBody>
      </p:sp>
      <p:grpSp>
        <p:nvGrpSpPr>
          <p:cNvPr id="21" name="Group 20">
            <a:extLst>
              <a:ext uri="{FF2B5EF4-FFF2-40B4-BE49-F238E27FC236}">
                <a16:creationId xmlns:a16="http://schemas.microsoft.com/office/drawing/2014/main" xmlns="" id="{EE02F7DC-E4CB-48B3-B231-A2F58136CED4}"/>
              </a:ext>
            </a:extLst>
          </p:cNvPr>
          <p:cNvGrpSpPr/>
          <p:nvPr/>
        </p:nvGrpSpPr>
        <p:grpSpPr>
          <a:xfrm>
            <a:off x="1623317" y="1425229"/>
            <a:ext cx="9254088" cy="4626249"/>
            <a:chOff x="1623317" y="1425229"/>
            <a:chExt cx="9254088" cy="4626249"/>
          </a:xfrm>
        </p:grpSpPr>
        <p:grpSp>
          <p:nvGrpSpPr>
            <p:cNvPr id="10" name="Group 9">
              <a:extLst>
                <a:ext uri="{FF2B5EF4-FFF2-40B4-BE49-F238E27FC236}">
                  <a16:creationId xmlns:a16="http://schemas.microsoft.com/office/drawing/2014/main" xmlns="" id="{ACA556E8-C4D4-4645-BCD2-A117C42485D4}"/>
                </a:ext>
              </a:extLst>
            </p:cNvPr>
            <p:cNvGrpSpPr/>
            <p:nvPr/>
          </p:nvGrpSpPr>
          <p:grpSpPr>
            <a:xfrm>
              <a:off x="1623317" y="1438416"/>
              <a:ext cx="2085654" cy="2148949"/>
              <a:chOff x="1623317" y="1438416"/>
              <a:chExt cx="2085654" cy="2148949"/>
            </a:xfrm>
          </p:grpSpPr>
          <p:sp>
            <p:nvSpPr>
              <p:cNvPr id="7" name="Rectangle 6">
                <a:extLst>
                  <a:ext uri="{FF2B5EF4-FFF2-40B4-BE49-F238E27FC236}">
                    <a16:creationId xmlns:a16="http://schemas.microsoft.com/office/drawing/2014/main" xmlns="" id="{22F37F5A-9076-45FE-82CD-BEBF567D6685}"/>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83DF2C76-1F67-44B5-8E75-A357860D9685}"/>
                  </a:ext>
                </a:extLst>
              </p:cNvPr>
              <p:cNvSpPr/>
              <p:nvPr/>
            </p:nvSpPr>
            <p:spPr>
              <a:xfrm>
                <a:off x="1623317" y="1438416"/>
                <a:ext cx="667821" cy="249836"/>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CLIENT</a:t>
                </a:r>
              </a:p>
            </p:txBody>
          </p:sp>
          <p:sp>
            <p:nvSpPr>
              <p:cNvPr id="12" name="Rectangle: Rounded Corners 11">
                <a:extLst>
                  <a:ext uri="{FF2B5EF4-FFF2-40B4-BE49-F238E27FC236}">
                    <a16:creationId xmlns:a16="http://schemas.microsoft.com/office/drawing/2014/main" xmlns="" id="{1FFAED1E-D267-412F-8D12-75BFDF7B5F2D}"/>
                  </a:ext>
                </a:extLst>
              </p:cNvPr>
              <p:cNvSpPr/>
              <p:nvPr/>
            </p:nvSpPr>
            <p:spPr>
              <a:xfrm>
                <a:off x="2128446" y="1950766"/>
                <a:ext cx="1155760" cy="40999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50000"/>
                        <a:lumOff val="50000"/>
                      </a:schemeClr>
                    </a:solidFill>
                  </a:rPr>
                  <a:t>docker build</a:t>
                </a:r>
              </a:p>
            </p:txBody>
          </p:sp>
        </p:grpSp>
        <p:grpSp>
          <p:nvGrpSpPr>
            <p:cNvPr id="13" name="Group 12">
              <a:extLst>
                <a:ext uri="{FF2B5EF4-FFF2-40B4-BE49-F238E27FC236}">
                  <a16:creationId xmlns:a16="http://schemas.microsoft.com/office/drawing/2014/main" xmlns="" id="{62DBF92C-160B-45B0-BF7A-71B07799A4BA}"/>
                </a:ext>
              </a:extLst>
            </p:cNvPr>
            <p:cNvGrpSpPr/>
            <p:nvPr/>
          </p:nvGrpSpPr>
          <p:grpSpPr>
            <a:xfrm>
              <a:off x="4089115" y="1425229"/>
              <a:ext cx="4027468" cy="4626249"/>
              <a:chOff x="1623317" y="1438416"/>
              <a:chExt cx="4027468" cy="4626249"/>
            </a:xfrm>
          </p:grpSpPr>
          <p:sp>
            <p:nvSpPr>
              <p:cNvPr id="14" name="Rectangle 13">
                <a:extLst>
                  <a:ext uri="{FF2B5EF4-FFF2-40B4-BE49-F238E27FC236}">
                    <a16:creationId xmlns:a16="http://schemas.microsoft.com/office/drawing/2014/main" xmlns="" id="{508D2FF6-D2C8-4704-8E25-6EAEDA6DD0A7}"/>
                  </a:ext>
                </a:extLst>
              </p:cNvPr>
              <p:cNvSpPr/>
              <p:nvPr/>
            </p:nvSpPr>
            <p:spPr>
              <a:xfrm>
                <a:off x="1643864" y="1633590"/>
                <a:ext cx="4006921" cy="4431075"/>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1439931B-B888-44AA-94C5-F08C120C2F61}"/>
                  </a:ext>
                </a:extLst>
              </p:cNvPr>
              <p:cNvSpPr/>
              <p:nvPr/>
            </p:nvSpPr>
            <p:spPr>
              <a:xfrm>
                <a:off x="1623317" y="1438416"/>
                <a:ext cx="1345914" cy="362320"/>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DOCKER HOST</a:t>
                </a:r>
              </a:p>
            </p:txBody>
          </p:sp>
        </p:grpSp>
        <p:grpSp>
          <p:nvGrpSpPr>
            <p:cNvPr id="17" name="Group 16">
              <a:extLst>
                <a:ext uri="{FF2B5EF4-FFF2-40B4-BE49-F238E27FC236}">
                  <a16:creationId xmlns:a16="http://schemas.microsoft.com/office/drawing/2014/main" xmlns="" id="{91948A6C-E887-4A98-AB89-8B2F2AC8CEB6}"/>
                </a:ext>
              </a:extLst>
            </p:cNvPr>
            <p:cNvGrpSpPr/>
            <p:nvPr/>
          </p:nvGrpSpPr>
          <p:grpSpPr>
            <a:xfrm>
              <a:off x="8483029" y="1445936"/>
              <a:ext cx="2394376" cy="2148950"/>
              <a:chOff x="1623317" y="1438415"/>
              <a:chExt cx="2085654" cy="2148950"/>
            </a:xfrm>
          </p:grpSpPr>
          <p:sp>
            <p:nvSpPr>
              <p:cNvPr id="18" name="Rectangle 17">
                <a:extLst>
                  <a:ext uri="{FF2B5EF4-FFF2-40B4-BE49-F238E27FC236}">
                    <a16:creationId xmlns:a16="http://schemas.microsoft.com/office/drawing/2014/main" xmlns="" id="{1129C103-1C22-4C7A-968D-B658510E4559}"/>
                  </a:ext>
                </a:extLst>
              </p:cNvPr>
              <p:cNvSpPr/>
              <p:nvPr/>
            </p:nvSpPr>
            <p:spPr>
              <a:xfrm>
                <a:off x="1643865" y="1633591"/>
                <a:ext cx="2065106" cy="1953774"/>
              </a:xfrm>
              <a:prstGeom prst="rect">
                <a:avLst/>
              </a:prstGeom>
              <a:solidFill>
                <a:srgbClr val="ADE6FA"/>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B36519C4-BE06-49F8-95BB-A32399FB5553}"/>
                  </a:ext>
                </a:extLst>
              </p:cNvPr>
              <p:cNvSpPr/>
              <p:nvPr/>
            </p:nvSpPr>
            <p:spPr>
              <a:xfrm>
                <a:off x="1623317" y="1438415"/>
                <a:ext cx="763686" cy="239025"/>
              </a:xfrm>
              <a:prstGeom prst="round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REGISTRY</a:t>
                </a:r>
              </a:p>
            </p:txBody>
          </p:sp>
        </p:grpSp>
      </p:grpSp>
      <p:sp>
        <p:nvSpPr>
          <p:cNvPr id="4" name="Title 3">
            <a:extLst>
              <a:ext uri="{FF2B5EF4-FFF2-40B4-BE49-F238E27FC236}">
                <a16:creationId xmlns:a16="http://schemas.microsoft.com/office/drawing/2014/main" xmlns="" id="{BF5EAB67-A55F-4E72-82DA-6ECE5A6F49EF}"/>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5" name="Rectangle 4">
            <a:extLst>
              <a:ext uri="{FF2B5EF4-FFF2-40B4-BE49-F238E27FC236}">
                <a16:creationId xmlns:a16="http://schemas.microsoft.com/office/drawing/2014/main" xmlns="" id="{44F3DA0E-014A-442B-BD27-A982E93A8EFE}"/>
              </a:ext>
            </a:extLst>
          </p:cNvPr>
          <p:cNvSpPr/>
          <p:nvPr/>
        </p:nvSpPr>
        <p:spPr>
          <a:xfrm>
            <a:off x="1549281" y="6389758"/>
            <a:ext cx="9049018" cy="276999"/>
          </a:xfrm>
          <a:prstGeom prst="rect">
            <a:avLst/>
          </a:prstGeom>
        </p:spPr>
        <p:txBody>
          <a:bodyPr wrap="square">
            <a:spAutoFit/>
          </a:bodyPr>
          <a:lstStyle/>
          <a:p>
            <a:r>
              <a:rPr lang="en-US" sz="1200" u="sng" dirty="0">
                <a:solidFill>
                  <a:prstClr val="black"/>
                </a:solidFill>
                <a:latin typeface="Lucida Console" panose="020B0609040504020204" pitchFamily="49" charset="0"/>
                <a:hlinkClick r:id="rId3">
                  <a:extLst>
                    <a:ext uri="{A12FA001-AC4F-418D-AE19-62706E023703}">
                      <ahyp:hlinkClr xmlns:ahyp="http://schemas.microsoft.com/office/drawing/2018/hyperlinkcolor" xmlns="" val="tx"/>
                    </a:ext>
                  </a:extLst>
                </a:hlinkClick>
              </a:rPr>
              <a:t>https://nickjanetakis.com/blog/understanding-how-the-docker-daemon-and-docker-cli-work-together</a:t>
            </a:r>
            <a:endParaRPr lang="en-US" sz="1200" u="sng" dirty="0">
              <a:solidFill>
                <a:prstClr val="black"/>
              </a:solidFill>
              <a:latin typeface="Lucida Console" panose="020B0609040504020204" pitchFamily="49" charset="0"/>
            </a:endParaRPr>
          </a:p>
        </p:txBody>
      </p:sp>
      <p:sp>
        <p:nvSpPr>
          <p:cNvPr id="22" name="Rectangle: Rounded Corners 21">
            <a:extLst>
              <a:ext uri="{FF2B5EF4-FFF2-40B4-BE49-F238E27FC236}">
                <a16:creationId xmlns:a16="http://schemas.microsoft.com/office/drawing/2014/main" xmlns="" id="{1CA8A3EA-ACC6-48E2-9D5C-BD0CDBE5F50D}"/>
              </a:ext>
            </a:extLst>
          </p:cNvPr>
          <p:cNvSpPr/>
          <p:nvPr/>
        </p:nvSpPr>
        <p:spPr>
          <a:xfrm>
            <a:off x="5130628" y="2017869"/>
            <a:ext cx="1998905" cy="317629"/>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lumMod val="65000"/>
                    <a:lumOff val="35000"/>
                  </a:schemeClr>
                </a:solidFill>
              </a:rPr>
              <a:t>Docker daemon</a:t>
            </a:r>
          </a:p>
        </p:txBody>
      </p:sp>
      <p:pic>
        <p:nvPicPr>
          <p:cNvPr id="24" name="Graphic 23" descr="Image">
            <a:extLst>
              <a:ext uri="{FF2B5EF4-FFF2-40B4-BE49-F238E27FC236}">
                <a16:creationId xmlns:a16="http://schemas.microsoft.com/office/drawing/2014/main" xmlns="" id="{16934860-7D89-42F1-9BDC-D29B082AB03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137549" y="1741620"/>
            <a:ext cx="914400" cy="914400"/>
          </a:xfrm>
          <a:prstGeom prst="rect">
            <a:avLst/>
          </a:prstGeom>
        </p:spPr>
      </p:pic>
      <p:cxnSp>
        <p:nvCxnSpPr>
          <p:cNvPr id="27" name="Straight Arrow Connector 26">
            <a:extLst>
              <a:ext uri="{FF2B5EF4-FFF2-40B4-BE49-F238E27FC236}">
                <a16:creationId xmlns:a16="http://schemas.microsoft.com/office/drawing/2014/main" xmlns="" id="{729533A7-5B4A-49E9-B9A8-79A226FFB3E9}"/>
              </a:ext>
            </a:extLst>
          </p:cNvPr>
          <p:cNvCxnSpPr>
            <a:cxnSpLocks/>
          </p:cNvCxnSpPr>
          <p:nvPr/>
        </p:nvCxnSpPr>
        <p:spPr>
          <a:xfrm>
            <a:off x="3474720" y="2155765"/>
            <a:ext cx="1531901" cy="0"/>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nvGrpSpPr>
          <p:cNvPr id="40" name="Group 39">
            <a:extLst>
              <a:ext uri="{FF2B5EF4-FFF2-40B4-BE49-F238E27FC236}">
                <a16:creationId xmlns:a16="http://schemas.microsoft.com/office/drawing/2014/main" xmlns="" id="{EDC598BB-860E-441F-9C2D-EA6AFB4AB091}"/>
              </a:ext>
            </a:extLst>
          </p:cNvPr>
          <p:cNvGrpSpPr/>
          <p:nvPr/>
        </p:nvGrpSpPr>
        <p:grpSpPr>
          <a:xfrm>
            <a:off x="6309924" y="2827220"/>
            <a:ext cx="1463096" cy="2140972"/>
            <a:chOff x="5979695" y="2852529"/>
            <a:chExt cx="1463096" cy="2140972"/>
          </a:xfrm>
        </p:grpSpPr>
        <p:sp>
          <p:nvSpPr>
            <p:cNvPr id="34" name="Rectangle 33">
              <a:extLst>
                <a:ext uri="{FF2B5EF4-FFF2-40B4-BE49-F238E27FC236}">
                  <a16:creationId xmlns:a16="http://schemas.microsoft.com/office/drawing/2014/main" xmlns="" id="{C3176DA8-4CBB-4B01-ACA4-9B105AE42A74}"/>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Rounded Corners 34">
              <a:extLst>
                <a:ext uri="{FF2B5EF4-FFF2-40B4-BE49-F238E27FC236}">
                  <a16:creationId xmlns:a16="http://schemas.microsoft.com/office/drawing/2014/main" xmlns="" id="{0A83CB1F-4263-4C6F-AD45-570B5CA1350B}"/>
                </a:ext>
              </a:extLst>
            </p:cNvPr>
            <p:cNvSpPr/>
            <p:nvPr/>
          </p:nvSpPr>
          <p:spPr>
            <a:xfrm>
              <a:off x="5979695" y="2852529"/>
              <a:ext cx="895598" cy="239130"/>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Images</a:t>
              </a:r>
            </a:p>
          </p:txBody>
        </p:sp>
        <p:pic>
          <p:nvPicPr>
            <p:cNvPr id="36" name="Graphic 35" descr="Image">
              <a:extLst>
                <a:ext uri="{FF2B5EF4-FFF2-40B4-BE49-F238E27FC236}">
                  <a16:creationId xmlns:a16="http://schemas.microsoft.com/office/drawing/2014/main" xmlns="" id="{7DE0B453-8286-40A2-A5DD-A68116731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240460" y="3128180"/>
              <a:ext cx="914400" cy="914400"/>
            </a:xfrm>
            <a:prstGeom prst="rect">
              <a:avLst/>
            </a:prstGeom>
          </p:spPr>
        </p:pic>
      </p:grpSp>
      <p:grpSp>
        <p:nvGrpSpPr>
          <p:cNvPr id="41" name="Group 40">
            <a:extLst>
              <a:ext uri="{FF2B5EF4-FFF2-40B4-BE49-F238E27FC236}">
                <a16:creationId xmlns:a16="http://schemas.microsoft.com/office/drawing/2014/main" xmlns="" id="{E4C8054C-F186-459C-88C2-BE539E8AD1F7}"/>
              </a:ext>
            </a:extLst>
          </p:cNvPr>
          <p:cNvGrpSpPr/>
          <p:nvPr/>
        </p:nvGrpSpPr>
        <p:grpSpPr>
          <a:xfrm>
            <a:off x="4440921" y="2829966"/>
            <a:ext cx="1463097" cy="2954644"/>
            <a:chOff x="5979694" y="2852529"/>
            <a:chExt cx="1463097" cy="2140972"/>
          </a:xfrm>
        </p:grpSpPr>
        <p:sp>
          <p:nvSpPr>
            <p:cNvPr id="42" name="Rectangle 41">
              <a:extLst>
                <a:ext uri="{FF2B5EF4-FFF2-40B4-BE49-F238E27FC236}">
                  <a16:creationId xmlns:a16="http://schemas.microsoft.com/office/drawing/2014/main" xmlns="" id="{FBFB425D-CF07-4ABB-B45E-DBB856A00751}"/>
                </a:ext>
              </a:extLst>
            </p:cNvPr>
            <p:cNvSpPr/>
            <p:nvPr/>
          </p:nvSpPr>
          <p:spPr>
            <a:xfrm>
              <a:off x="5986130" y="2985337"/>
              <a:ext cx="1456661" cy="2008164"/>
            </a:xfrm>
            <a:prstGeom prst="rect">
              <a:avLst/>
            </a:prstGeom>
            <a:solidFill>
              <a:schemeClr val="bg1"/>
            </a:solidFill>
            <a:ln w="38100">
              <a:solidFill>
                <a:srgbClr val="63ACC1"/>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Rounded Corners 42">
              <a:extLst>
                <a:ext uri="{FF2B5EF4-FFF2-40B4-BE49-F238E27FC236}">
                  <a16:creationId xmlns:a16="http://schemas.microsoft.com/office/drawing/2014/main" xmlns="" id="{76452FFA-D71E-4832-8567-703B0732A40B}"/>
                </a:ext>
              </a:extLst>
            </p:cNvPr>
            <p:cNvSpPr/>
            <p:nvPr/>
          </p:nvSpPr>
          <p:spPr>
            <a:xfrm>
              <a:off x="5979694" y="2852529"/>
              <a:ext cx="1086573" cy="236384"/>
            </a:xfrm>
            <a:prstGeom prst="roundRect">
              <a:avLst/>
            </a:prstGeom>
            <a:solidFill>
              <a:schemeClr val="bg1"/>
            </a:solidFill>
            <a:ln w="19050">
              <a:solidFill>
                <a:srgbClr val="63ACC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lumMod val="50000"/>
                    </a:schemeClr>
                  </a:solidFill>
                </a:rPr>
                <a:t>Containers</a:t>
              </a:r>
            </a:p>
          </p:txBody>
        </p:sp>
      </p:grpSp>
      <p:pic>
        <p:nvPicPr>
          <p:cNvPr id="54" name="Picture 53">
            <a:extLst>
              <a:ext uri="{FF2B5EF4-FFF2-40B4-BE49-F238E27FC236}">
                <a16:creationId xmlns:a16="http://schemas.microsoft.com/office/drawing/2014/main" xmlns="" id="{2901E1B5-28F5-43CC-B686-F408C74196C8}"/>
              </a:ext>
            </a:extLst>
          </p:cNvPr>
          <p:cNvPicPr>
            <a:picLocks noChangeAspect="1"/>
          </p:cNvPicPr>
          <p:nvPr/>
        </p:nvPicPr>
        <p:blipFill rotWithShape="1">
          <a:blip r:embed="rId6"/>
          <a:srcRect r="6251"/>
          <a:stretch/>
        </p:blipFill>
        <p:spPr>
          <a:xfrm>
            <a:off x="4884520" y="3433441"/>
            <a:ext cx="421127" cy="732187"/>
          </a:xfrm>
          <a:prstGeom prst="rect">
            <a:avLst/>
          </a:prstGeom>
        </p:spPr>
      </p:pic>
      <p:pic>
        <p:nvPicPr>
          <p:cNvPr id="55" name="Picture 54">
            <a:extLst>
              <a:ext uri="{FF2B5EF4-FFF2-40B4-BE49-F238E27FC236}">
                <a16:creationId xmlns:a16="http://schemas.microsoft.com/office/drawing/2014/main" xmlns="" id="{FEC26C7C-7A85-428B-B22C-C90D8E2F8930}"/>
              </a:ext>
            </a:extLst>
          </p:cNvPr>
          <p:cNvPicPr>
            <a:picLocks noChangeAspect="1"/>
          </p:cNvPicPr>
          <p:nvPr/>
        </p:nvPicPr>
        <p:blipFill rotWithShape="1">
          <a:blip r:embed="rId6"/>
          <a:srcRect r="6251"/>
          <a:stretch/>
        </p:blipFill>
        <p:spPr>
          <a:xfrm>
            <a:off x="4890955" y="4136821"/>
            <a:ext cx="421127" cy="732187"/>
          </a:xfrm>
          <a:prstGeom prst="rect">
            <a:avLst/>
          </a:prstGeom>
        </p:spPr>
      </p:pic>
      <p:pic>
        <p:nvPicPr>
          <p:cNvPr id="56" name="Picture 55">
            <a:extLst>
              <a:ext uri="{FF2B5EF4-FFF2-40B4-BE49-F238E27FC236}">
                <a16:creationId xmlns:a16="http://schemas.microsoft.com/office/drawing/2014/main" xmlns="" id="{7FCBD9B7-F1C8-4315-B69D-113037886BFE}"/>
              </a:ext>
            </a:extLst>
          </p:cNvPr>
          <p:cNvPicPr>
            <a:picLocks noChangeAspect="1"/>
          </p:cNvPicPr>
          <p:nvPr/>
        </p:nvPicPr>
        <p:blipFill rotWithShape="1">
          <a:blip r:embed="rId6"/>
          <a:srcRect r="6251"/>
          <a:stretch/>
        </p:blipFill>
        <p:spPr>
          <a:xfrm>
            <a:off x="4890954" y="4840201"/>
            <a:ext cx="421127" cy="732187"/>
          </a:xfrm>
          <a:prstGeom prst="rect">
            <a:avLst/>
          </a:prstGeom>
        </p:spPr>
      </p:pic>
      <p:cxnSp>
        <p:nvCxnSpPr>
          <p:cNvPr id="57" name="Straight Arrow Connector 56">
            <a:extLst>
              <a:ext uri="{FF2B5EF4-FFF2-40B4-BE49-F238E27FC236}">
                <a16:creationId xmlns:a16="http://schemas.microsoft.com/office/drawing/2014/main" xmlns="" id="{DC18DF9E-009F-434C-80A8-4D557CA63686}"/>
              </a:ext>
            </a:extLst>
          </p:cNvPr>
          <p:cNvCxnSpPr>
            <a:cxnSpLocks/>
          </p:cNvCxnSpPr>
          <p:nvPr/>
        </p:nvCxnSpPr>
        <p:spPr>
          <a:xfrm flipH="1">
            <a:off x="5406080" y="3701814"/>
            <a:ext cx="1157790" cy="775721"/>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xmlns="" id="{C6B95DC5-EFDF-45FE-9945-4CCA1392167C}"/>
              </a:ext>
            </a:extLst>
          </p:cNvPr>
          <p:cNvCxnSpPr>
            <a:cxnSpLocks/>
          </p:cNvCxnSpPr>
          <p:nvPr/>
        </p:nvCxnSpPr>
        <p:spPr>
          <a:xfrm>
            <a:off x="5649763" y="2382426"/>
            <a:ext cx="914416" cy="1024882"/>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xmlns="" id="{36159F94-906D-4DE0-ADE8-4A543A28C3E9}"/>
              </a:ext>
            </a:extLst>
          </p:cNvPr>
          <p:cNvCxnSpPr>
            <a:cxnSpLocks/>
          </p:cNvCxnSpPr>
          <p:nvPr/>
        </p:nvCxnSpPr>
        <p:spPr>
          <a:xfrm flipV="1">
            <a:off x="5466475" y="3952935"/>
            <a:ext cx="1142999" cy="748543"/>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xmlns="" id="{3016E457-6AEC-4FB1-A8E1-170F139353E6}"/>
              </a:ext>
            </a:extLst>
          </p:cNvPr>
          <p:cNvCxnSpPr>
            <a:cxnSpLocks/>
          </p:cNvCxnSpPr>
          <p:nvPr/>
        </p:nvCxnSpPr>
        <p:spPr>
          <a:xfrm flipV="1">
            <a:off x="7552958" y="2656020"/>
            <a:ext cx="1584591" cy="776564"/>
          </a:xfrm>
          <a:prstGeom prst="straightConnector1">
            <a:avLst/>
          </a:prstGeom>
          <a:ln>
            <a:solidFill>
              <a:schemeClr val="tx1">
                <a:lumMod val="75000"/>
                <a:lumOff val="25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5979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Class organization</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err="1" smtClean="0"/>
              <a:t>Github</a:t>
            </a:r>
            <a:r>
              <a:rPr lang="en-US" sz="2600" dirty="0" smtClean="0"/>
              <a:t> for this class (Michael)</a:t>
            </a:r>
          </a:p>
          <a:p>
            <a:pPr>
              <a:spcAft>
                <a:spcPts val="600"/>
              </a:spcAft>
            </a:pPr>
            <a:r>
              <a:rPr lang="en-US" sz="2600" dirty="0" smtClean="0"/>
              <a:t>Group </a:t>
            </a:r>
            <a:r>
              <a:rPr lang="en-US" sz="2600" dirty="0"/>
              <a:t>formation</a:t>
            </a:r>
          </a:p>
          <a:p>
            <a:pPr>
              <a:spcAft>
                <a:spcPts val="600"/>
              </a:spcAft>
            </a:pPr>
            <a:r>
              <a:rPr lang="en-US" sz="2600" dirty="0"/>
              <a:t>Presentation schedule</a:t>
            </a:r>
          </a:p>
          <a:p>
            <a:pPr>
              <a:spcAft>
                <a:spcPts val="600"/>
              </a:spcAft>
            </a:pPr>
            <a:r>
              <a:rPr lang="en-US" sz="2600" dirty="0"/>
              <a:t>Review class flow</a:t>
            </a:r>
          </a:p>
          <a:p>
            <a:pPr>
              <a:spcAft>
                <a:spcPts val="600"/>
              </a:spcAft>
            </a:pPr>
            <a:r>
              <a:rPr lang="en-US" sz="2600" dirty="0" smtClean="0"/>
              <a:t>Auditors</a:t>
            </a:r>
            <a:endParaRPr lang="en-US" sz="2600" dirty="0"/>
          </a:p>
          <a:p>
            <a:pPr>
              <a:spcAft>
                <a:spcPts val="600"/>
              </a:spcAft>
            </a:pPr>
            <a:endParaRPr lang="en-US" sz="2600" dirty="0"/>
          </a:p>
        </p:txBody>
      </p:sp>
    </p:spTree>
    <p:extLst>
      <p:ext uri="{BB962C8B-B14F-4D97-AF65-F5344CB8AC3E}">
        <p14:creationId xmlns:p14="http://schemas.microsoft.com/office/powerpoint/2010/main" val="247158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BF5EAB67-A55F-4E72-82DA-6ECE5A6F49EF}"/>
              </a:ext>
            </a:extLst>
          </p:cNvPr>
          <p:cNvSpPr>
            <a:spLocks noGrp="1"/>
          </p:cNvSpPr>
          <p:nvPr>
            <p:ph type="title"/>
          </p:nvPr>
        </p:nvSpPr>
        <p:spPr/>
        <p:txBody>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idx="1"/>
          </p:nvPr>
        </p:nvSpPr>
        <p:spPr>
          <a:xfrm>
            <a:off x="1829065" y="281554"/>
            <a:ext cx="8533869" cy="2111143"/>
          </a:xfrm>
        </p:spPr>
        <p:txBody>
          <a:bodyPr>
            <a:noAutofit/>
          </a:bodyPr>
          <a:lstStyle/>
          <a:p>
            <a:pPr>
              <a:spcAft>
                <a:spcPts val="1800"/>
              </a:spcAft>
            </a:pPr>
            <a:r>
              <a:rPr lang="en-US" sz="4000" b="1" dirty="0"/>
              <a:t>Hands on Containers | </a:t>
            </a:r>
            <a:r>
              <a:rPr lang="en-US" sz="3800" dirty="0"/>
              <a:t>Instructions</a:t>
            </a:r>
            <a:r>
              <a:rPr lang="en-US" sz="3800" b="1" dirty="0"/>
              <a:t> </a:t>
            </a:r>
          </a:p>
        </p:txBody>
      </p:sp>
      <p:sp>
        <p:nvSpPr>
          <p:cNvPr id="7" name="Rectangle 6">
            <a:extLst>
              <a:ext uri="{FF2B5EF4-FFF2-40B4-BE49-F238E27FC236}">
                <a16:creationId xmlns:a16="http://schemas.microsoft.com/office/drawing/2014/main" xmlns="" id="{24BBB258-612A-4802-BC2E-D8B75AB4AC10}"/>
              </a:ext>
            </a:extLst>
          </p:cNvPr>
          <p:cNvSpPr/>
          <p:nvPr/>
        </p:nvSpPr>
        <p:spPr>
          <a:xfrm>
            <a:off x="850934" y="1337126"/>
            <a:ext cx="10621596" cy="4708981"/>
          </a:xfrm>
          <a:prstGeom prst="rect">
            <a:avLst/>
          </a:prstGeom>
        </p:spPr>
        <p:txBody>
          <a:bodyPr wrap="square">
            <a:spAutoFit/>
          </a:bodyPr>
          <a:lstStyle/>
          <a:p>
            <a:r>
              <a:rPr lang="en-US" sz="2000" b="1" dirty="0">
                <a:latin typeface="Karla" pitchFamily="2" charset="0"/>
              </a:rPr>
              <a:t> Exercise set up</a:t>
            </a:r>
          </a:p>
          <a:p>
            <a:pPr marL="800100" lvl="1" indent="-342900">
              <a:buFont typeface="Arial" panose="020B0604020202020204" pitchFamily="34" charset="0"/>
              <a:buChar char="•"/>
            </a:pPr>
            <a:r>
              <a:rPr lang="en-US" sz="2000" dirty="0">
                <a:latin typeface="Karla" pitchFamily="2" charset="0"/>
              </a:rPr>
              <a:t>install docker (</a:t>
            </a:r>
            <a:r>
              <a:rPr lang="en-US" dirty="0">
                <a:solidFill>
                  <a:prstClr val="black"/>
                </a:solidFill>
                <a:latin typeface="Lucida Console" panose="020B0609040504020204" pitchFamily="49" charset="0"/>
                <a:hlinkClick r:id="rId3">
                  <a:extLst>
                    <a:ext uri="{A12FA001-AC4F-418D-AE19-62706E023703}">
                      <ahyp:hlinkClr xmlns:ahyp="http://schemas.microsoft.com/office/drawing/2018/hyperlinkcolor" xmlns="" val="tx"/>
                    </a:ext>
                  </a:extLst>
                </a:hlinkClick>
              </a:rPr>
              <a:t>https://hub.docker.com/</a:t>
            </a:r>
            <a:r>
              <a:rPr lang="en-US" sz="2000" dirty="0">
                <a:latin typeface="Karla" pitchFamily="2" charset="0"/>
              </a:rPr>
              <a:t>)</a:t>
            </a:r>
            <a:endParaRPr lang="en-US" sz="2000" u="sng" dirty="0">
              <a:solidFill>
                <a:prstClr val="black"/>
              </a:solidFill>
              <a:latin typeface="Lucida Console" panose="020B0609040504020204" pitchFamily="49" charset="0"/>
            </a:endParaRPr>
          </a:p>
          <a:p>
            <a:pPr marL="800100" lvl="1" indent="-342900">
              <a:buFont typeface="Arial" panose="020B0604020202020204" pitchFamily="34" charset="0"/>
              <a:buChar char="•"/>
            </a:pPr>
            <a:r>
              <a:rPr lang="en-US" sz="2000" dirty="0">
                <a:latin typeface="Karla" pitchFamily="2" charset="0"/>
              </a:rPr>
              <a:t>have docker up and running  </a:t>
            </a:r>
          </a:p>
          <a:p>
            <a:pPr marL="800100" lvl="1" indent="-342900">
              <a:buFont typeface="Arial" panose="020B0604020202020204" pitchFamily="34" charset="0"/>
              <a:buChar char="•"/>
            </a:pPr>
            <a:r>
              <a:rPr lang="en-US" sz="2000" dirty="0">
                <a:latin typeface="Karla" pitchFamily="2" charset="0"/>
              </a:rPr>
              <a:t>create a class repository in docker hub (</a:t>
            </a:r>
            <a:r>
              <a:rPr lang="en-US" dirty="0" err="1">
                <a:solidFill>
                  <a:prstClr val="black"/>
                </a:solidFill>
                <a:latin typeface="Lucida Console" panose="020B0609040504020204" pitchFamily="49" charset="0"/>
              </a:rPr>
              <a:t>yourhubusername</a:t>
            </a:r>
            <a:r>
              <a:rPr lang="en-US" dirty="0">
                <a:solidFill>
                  <a:prstClr val="black"/>
                </a:solidFill>
                <a:latin typeface="Lucida Console" panose="020B0609040504020204" pitchFamily="49" charset="0"/>
              </a:rPr>
              <a:t>/ac295_playground</a:t>
            </a:r>
            <a:r>
              <a:rPr lang="en-US" sz="2000" dirty="0">
                <a:latin typeface="Karla" pitchFamily="2" charset="0"/>
              </a:rPr>
              <a:t>)</a:t>
            </a:r>
          </a:p>
          <a:p>
            <a:pPr lvl="1"/>
            <a:endParaRPr lang="en-US" sz="2000" dirty="0">
              <a:latin typeface="Karla" pitchFamily="2" charset="0"/>
            </a:endParaRPr>
          </a:p>
          <a:p>
            <a:r>
              <a:rPr lang="en-US" sz="2000" b="1" dirty="0">
                <a:latin typeface="Karla" pitchFamily="2" charset="0"/>
              </a:rPr>
              <a:t>Exercise 1: modify images from Docker Hub</a:t>
            </a:r>
          </a:p>
          <a:p>
            <a:pPr marL="800100" lvl="1" indent="-342900">
              <a:buFont typeface="Arial" panose="020B0604020202020204" pitchFamily="34" charset="0"/>
              <a:buChar char="•"/>
            </a:pPr>
            <a:r>
              <a:rPr lang="en-US" sz="2000" dirty="0">
                <a:latin typeface="Karla" pitchFamily="2" charset="0"/>
              </a:rPr>
              <a:t>Step 1 | pull image </a:t>
            </a:r>
            <a:r>
              <a:rPr lang="en-US" dirty="0" err="1">
                <a:solidFill>
                  <a:prstClr val="black"/>
                </a:solidFill>
                <a:latin typeface="Lucida Console" panose="020B0609040504020204" pitchFamily="49" charset="0"/>
              </a:rPr>
              <a:t>pavlosprotopapas</a:t>
            </a:r>
            <a:r>
              <a:rPr lang="en-US" dirty="0">
                <a:solidFill>
                  <a:prstClr val="black"/>
                </a:solidFill>
                <a:latin typeface="Lucida Console" panose="020B0609040504020204" pitchFamily="49" charset="0"/>
              </a:rPr>
              <a:t>/ac295_l2:latest</a:t>
            </a:r>
          </a:p>
          <a:p>
            <a:pPr marL="800100" lvl="1" indent="-342900">
              <a:buFont typeface="Arial" panose="020B0604020202020204" pitchFamily="34" charset="0"/>
              <a:buChar char="•"/>
            </a:pPr>
            <a:r>
              <a:rPr lang="en-US" sz="2000" dirty="0">
                <a:latin typeface="Karla" pitchFamily="2" charset="0"/>
              </a:rPr>
              <a:t>Step 2 | run container in interactive mode (</a:t>
            </a:r>
            <a:r>
              <a:rPr lang="en-US" dirty="0">
                <a:solidFill>
                  <a:prstClr val="black"/>
                </a:solidFill>
                <a:latin typeface="Lucida Console" panose="020B0609040504020204" pitchFamily="49" charset="0"/>
              </a:rPr>
              <a:t>-it</a:t>
            </a:r>
            <a:r>
              <a:rPr lang="en-US" sz="2000" dirty="0">
                <a:latin typeface="Karla" pitchFamily="2" charset="0"/>
              </a:rPr>
              <a:t>)</a:t>
            </a:r>
          </a:p>
          <a:p>
            <a:pPr marL="800100" lvl="1" indent="-342900">
              <a:buFont typeface="Arial" panose="020B0604020202020204" pitchFamily="34" charset="0"/>
              <a:buChar char="•"/>
            </a:pPr>
            <a:r>
              <a:rPr lang="en-US" sz="2000" dirty="0">
                <a:latin typeface="Karla" pitchFamily="2" charset="0"/>
              </a:rPr>
              <a:t>Step 3 | open README file and follow instructions to modify image</a:t>
            </a:r>
          </a:p>
          <a:p>
            <a:pPr marL="800100" lvl="1" indent="-342900">
              <a:buFont typeface="Arial" panose="020B0604020202020204" pitchFamily="34" charset="0"/>
              <a:buChar char="•"/>
            </a:pPr>
            <a:r>
              <a:rPr lang="en-US" sz="2000" dirty="0">
                <a:latin typeface="Karla" pitchFamily="2" charset="0"/>
              </a:rPr>
              <a:t>Step 4 | push modified image (</a:t>
            </a:r>
            <a:r>
              <a:rPr lang="en-US" dirty="0" err="1">
                <a:solidFill>
                  <a:prstClr val="black"/>
                </a:solidFill>
                <a:latin typeface="Lucida Console" panose="020B0609040504020204" pitchFamily="49" charset="0"/>
              </a:rPr>
              <a:t>pavlosprotopapas</a:t>
            </a:r>
            <a:r>
              <a:rPr lang="en-US" dirty="0">
                <a:solidFill>
                  <a:prstClr val="black"/>
                </a:solidFill>
                <a:latin typeface="Lucida Console" panose="020B0609040504020204" pitchFamily="49" charset="0"/>
              </a:rPr>
              <a:t>/ac295_l2</a:t>
            </a:r>
            <a:r>
              <a:rPr lang="en-US" sz="2000" dirty="0">
                <a:latin typeface="Karla" pitchFamily="2" charset="0"/>
              </a:rPr>
              <a:t>)</a:t>
            </a:r>
          </a:p>
          <a:p>
            <a:pPr lvl="1"/>
            <a:endParaRPr lang="en-US" sz="2000" dirty="0">
              <a:solidFill>
                <a:prstClr val="black"/>
              </a:solidFill>
              <a:latin typeface="Lucida Console" panose="020B0609040504020204" pitchFamily="49" charset="0"/>
            </a:endParaRPr>
          </a:p>
          <a:p>
            <a:r>
              <a:rPr lang="en-US" sz="2000" b="1" dirty="0">
                <a:latin typeface="Karla" pitchFamily="2" charset="0"/>
              </a:rPr>
              <a:t>Exercise 2: Docker Do It Yourself</a:t>
            </a:r>
          </a:p>
          <a:p>
            <a:pPr marL="800100" lvl="1" indent="-342900">
              <a:buFont typeface="Arial" panose="020B0604020202020204" pitchFamily="34" charset="0"/>
              <a:buChar char="•"/>
            </a:pPr>
            <a:r>
              <a:rPr lang="en-US" sz="2000" dirty="0">
                <a:latin typeface="Karla" pitchFamily="2" charset="0"/>
              </a:rPr>
              <a:t>Step 1 | pull course repository and cd to </a:t>
            </a:r>
            <a:r>
              <a:rPr lang="en-US" dirty="0">
                <a:solidFill>
                  <a:prstClr val="black"/>
                </a:solidFill>
                <a:latin typeface="Lucida Console" panose="020B0609040504020204" pitchFamily="49" charset="0"/>
              </a:rPr>
              <a:t>lecture2/exercises/exercise1</a:t>
            </a:r>
          </a:p>
          <a:p>
            <a:pPr marL="800100" lvl="1" indent="-342900">
              <a:buFont typeface="Arial" panose="020B0604020202020204" pitchFamily="34" charset="0"/>
              <a:buChar char="•"/>
            </a:pPr>
            <a:r>
              <a:rPr lang="en-US" sz="2000" dirty="0">
                <a:latin typeface="Karla" pitchFamily="2" charset="0"/>
              </a:rPr>
              <a:t>Step 2 | build an image using </a:t>
            </a:r>
            <a:r>
              <a:rPr lang="en-US" sz="2000" dirty="0" err="1">
                <a:latin typeface="Karla" pitchFamily="2" charset="0"/>
              </a:rPr>
              <a:t>Dockerfile</a:t>
            </a:r>
            <a:r>
              <a:rPr lang="en-US" sz="2000" dirty="0">
                <a:latin typeface="Karla" pitchFamily="2" charset="0"/>
              </a:rPr>
              <a:t> (for </a:t>
            </a:r>
            <a:r>
              <a:rPr lang="en-US" sz="2000" dirty="0" err="1">
                <a:latin typeface="Karla" pitchFamily="2" charset="0"/>
              </a:rPr>
              <a:t>MacOs</a:t>
            </a:r>
            <a:r>
              <a:rPr lang="en-US" sz="2000" dirty="0">
                <a:latin typeface="Karla" pitchFamily="2" charset="0"/>
              </a:rPr>
              <a:t>)</a:t>
            </a:r>
          </a:p>
          <a:p>
            <a:pPr marL="800100" lvl="1" indent="-342900">
              <a:buFont typeface="Arial" panose="020B0604020202020204" pitchFamily="34" charset="0"/>
              <a:buChar char="•"/>
            </a:pPr>
            <a:r>
              <a:rPr lang="en-US" sz="2000" dirty="0">
                <a:latin typeface="Karla" pitchFamily="2" charset="0"/>
              </a:rPr>
              <a:t>Step 3 | push image to docker hub (</a:t>
            </a:r>
            <a:r>
              <a:rPr lang="en-US" dirty="0" err="1">
                <a:solidFill>
                  <a:prstClr val="black"/>
                </a:solidFill>
                <a:latin typeface="Lucida Console" panose="020B0609040504020204" pitchFamily="49" charset="0"/>
              </a:rPr>
              <a:t>yourhubusername</a:t>
            </a:r>
            <a:r>
              <a:rPr lang="en-US" dirty="0">
                <a:solidFill>
                  <a:prstClr val="black"/>
                </a:solidFill>
                <a:latin typeface="Lucida Console" panose="020B0609040504020204" pitchFamily="49" charset="0"/>
              </a:rPr>
              <a:t>/ac295_playground</a:t>
            </a:r>
            <a:r>
              <a:rPr lang="en-US" sz="2000" dirty="0">
                <a:solidFill>
                  <a:prstClr val="black"/>
                </a:solidFill>
                <a:latin typeface="Lucida Console" panose="020B0609040504020204" pitchFamily="49" charset="0"/>
              </a:rPr>
              <a:t>)</a:t>
            </a:r>
            <a:endParaRPr lang="en-US" sz="2000" dirty="0">
              <a:latin typeface="Karla" pitchFamily="2" charset="0"/>
            </a:endParaRPr>
          </a:p>
        </p:txBody>
      </p:sp>
    </p:spTree>
    <p:extLst>
      <p:ext uri="{BB962C8B-B14F-4D97-AF65-F5344CB8AC3E}">
        <p14:creationId xmlns:p14="http://schemas.microsoft.com/office/powerpoint/2010/main" val="211886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Virtual environments</a:t>
            </a:r>
          </a:p>
          <a:p>
            <a:pPr>
              <a:spcAft>
                <a:spcPts val="600"/>
              </a:spcAft>
            </a:pPr>
            <a:r>
              <a:rPr lang="en-US" sz="2600" dirty="0"/>
              <a:t>3: Virtual machines</a:t>
            </a:r>
          </a:p>
          <a:p>
            <a:pPr>
              <a:spcAft>
                <a:spcPts val="600"/>
              </a:spcAft>
            </a:pPr>
            <a:r>
              <a:rPr lang="en-US" sz="2600" dirty="0"/>
              <a:t>4: Containers</a:t>
            </a:r>
          </a:p>
          <a:p>
            <a:pPr>
              <a:spcAft>
                <a:spcPts val="600"/>
              </a:spcAft>
            </a:pPr>
            <a:r>
              <a:rPr lang="en-US" sz="2600" b="1" dirty="0"/>
              <a:t>5: Advanced topics</a:t>
            </a:r>
          </a:p>
        </p:txBody>
      </p:sp>
    </p:spTree>
    <p:extLst>
      <p:ext uri="{BB962C8B-B14F-4D97-AF65-F5344CB8AC3E}">
        <p14:creationId xmlns:p14="http://schemas.microsoft.com/office/powerpoint/2010/main" val="285981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Advanced Topic</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47750" y="1337126"/>
            <a:ext cx="10427970" cy="5016758"/>
          </a:xfrm>
          <a:prstGeom prst="rect">
            <a:avLst/>
          </a:prstGeom>
        </p:spPr>
        <p:txBody>
          <a:bodyPr wrap="square">
            <a:spAutoFit/>
          </a:bodyPr>
          <a:lstStyle/>
          <a:p>
            <a:r>
              <a:rPr lang="en-US" sz="2000" b="1" dirty="0">
                <a:latin typeface="Karla" pitchFamily="2" charset="0"/>
              </a:rPr>
              <a:t>Dirk Merkel, Docker: Lightweight Linux Containers for Consistent Development and Deployment Light</a:t>
            </a:r>
          </a:p>
          <a:p>
            <a:pPr marL="800100" lvl="1" indent="-342900">
              <a:buFont typeface="Arial" panose="020B0604020202020204" pitchFamily="34" charset="0"/>
              <a:buChar char="•"/>
            </a:pPr>
            <a:r>
              <a:rPr lang="en-US" sz="2000" dirty="0">
                <a:latin typeface="Karla" pitchFamily="2" charset="0"/>
              </a:rPr>
              <a:t>“Dependency hell”:  conflicting and missing dependencies, platform differences</a:t>
            </a:r>
          </a:p>
          <a:p>
            <a:pPr marL="800100" lvl="1" indent="-342900">
              <a:buFont typeface="Arial" panose="020B0604020202020204" pitchFamily="34" charset="0"/>
              <a:buChar char="•"/>
            </a:pPr>
            <a:r>
              <a:rPr lang="en-US" sz="2000" dirty="0">
                <a:latin typeface="Karla" pitchFamily="2" charset="0"/>
              </a:rPr>
              <a:t>Docker under the hood (worth reading)</a:t>
            </a:r>
          </a:p>
          <a:p>
            <a:pPr marL="800100" lvl="1" indent="-342900">
              <a:buFont typeface="Arial" panose="020B0604020202020204" pitchFamily="34" charset="0"/>
              <a:buChar char="•"/>
            </a:pPr>
            <a:r>
              <a:rPr lang="en-US" sz="2000" dirty="0">
                <a:latin typeface="Karla" pitchFamily="2" charset="0"/>
              </a:rPr>
              <a:t>Containers vs. Other Types of Virtualization</a:t>
            </a:r>
          </a:p>
          <a:p>
            <a:pPr marL="800100" lvl="1" indent="-342900">
              <a:buFont typeface="Arial" panose="020B0604020202020204" pitchFamily="34" charset="0"/>
              <a:buChar char="•"/>
            </a:pPr>
            <a:r>
              <a:rPr lang="en-US" sz="2000" i="1" dirty="0">
                <a:solidFill>
                  <a:srgbClr val="C00000"/>
                </a:solidFill>
                <a:latin typeface="Karla" pitchFamily="2" charset="0"/>
              </a:rPr>
              <a:t>Docker Workflow</a:t>
            </a:r>
          </a:p>
          <a:p>
            <a:pPr lvl="1"/>
            <a:endParaRPr lang="en-US" sz="2000" dirty="0">
              <a:latin typeface="Karla" pitchFamily="2" charset="0"/>
            </a:endParaRPr>
          </a:p>
          <a:p>
            <a:r>
              <a:rPr lang="en-US" sz="2000" b="1" dirty="0" err="1">
                <a:latin typeface="Karla" pitchFamily="2" charset="0"/>
              </a:rPr>
              <a:t>Ákos</a:t>
            </a:r>
            <a:r>
              <a:rPr lang="en-US" sz="2000" b="1" dirty="0">
                <a:latin typeface="Karla" pitchFamily="2" charset="0"/>
              </a:rPr>
              <a:t> </a:t>
            </a:r>
            <a:r>
              <a:rPr lang="en-US" sz="2000" b="1" dirty="0" err="1">
                <a:latin typeface="Karla" pitchFamily="2" charset="0"/>
              </a:rPr>
              <a:t>Kovács</a:t>
            </a:r>
            <a:r>
              <a:rPr lang="en-US" sz="2000" b="1" dirty="0">
                <a:latin typeface="Karla" pitchFamily="2" charset="0"/>
              </a:rPr>
              <a:t> , Comparison of Different Linux Containers</a:t>
            </a:r>
          </a:p>
          <a:p>
            <a:pPr marL="800100" lvl="1" indent="-342900">
              <a:buFont typeface="Arial" panose="020B0604020202020204" pitchFamily="34" charset="0"/>
              <a:buChar char="•"/>
            </a:pPr>
            <a:r>
              <a:rPr lang="en-US" sz="2000" dirty="0">
                <a:latin typeface="Karla" pitchFamily="2" charset="0"/>
              </a:rPr>
              <a:t>Measure containers performance (including Singularity container system)</a:t>
            </a:r>
          </a:p>
          <a:p>
            <a:pPr marL="800100" lvl="1" indent="-342900">
              <a:buFont typeface="Arial" panose="020B0604020202020204" pitchFamily="34" charset="0"/>
              <a:buChar char="•"/>
            </a:pPr>
            <a:r>
              <a:rPr lang="en-US" sz="2000" dirty="0">
                <a:latin typeface="Karla" pitchFamily="2" charset="0"/>
              </a:rPr>
              <a:t>Containers considered 1) LXC (Linux Containers), 2) Docker,  3</a:t>
            </a:r>
            <a:r>
              <a:rPr lang="en-US" sz="2000" dirty="0" smtClean="0">
                <a:latin typeface="Karla" pitchFamily="2" charset="0"/>
              </a:rPr>
              <a:t>) Singularity </a:t>
            </a:r>
            <a:r>
              <a:rPr lang="en-US" sz="2000" dirty="0">
                <a:latin typeface="Karla" pitchFamily="2" charset="0"/>
              </a:rPr>
              <a:t>(HPC container platform), and measurement: CPU and Networking benchmark</a:t>
            </a:r>
          </a:p>
          <a:p>
            <a:pPr marL="742950" lvl="1" indent="-285750">
              <a:buFont typeface="Arial" panose="020B0604020202020204" pitchFamily="34" charset="0"/>
              <a:buChar char="•"/>
            </a:pPr>
            <a:r>
              <a:rPr lang="en-US" sz="2000" dirty="0">
                <a:latin typeface="Karla" pitchFamily="2" charset="0"/>
              </a:rPr>
              <a:t>Containers are almost at the level of the native performance. Containers are also hardening the security. The networking performances are also satisfying, but the greatest area of improvement. </a:t>
            </a:r>
          </a:p>
          <a:p>
            <a:pPr marL="342900" indent="-342900">
              <a:buFont typeface="Arial" panose="020B0604020202020204" pitchFamily="34" charset="0"/>
              <a:buChar char="•"/>
            </a:pPr>
            <a:endParaRPr lang="en-US" sz="2000" dirty="0">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22657137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Advanced Topic (</a:t>
            </a:r>
            <a:r>
              <a:rPr lang="en-US" sz="3800" b="1" dirty="0" err="1"/>
              <a:t>cont</a:t>
            </a:r>
            <a:r>
              <a:rPr lang="en-US" sz="3800" b="1" dirty="0"/>
              <a:t>)</a:t>
            </a:r>
          </a:p>
        </p:txBody>
      </p:sp>
      <p:sp>
        <p:nvSpPr>
          <p:cNvPr id="7" name="Rectangle 6">
            <a:extLst>
              <a:ext uri="{FF2B5EF4-FFF2-40B4-BE49-F238E27FC236}">
                <a16:creationId xmlns:a16="http://schemas.microsoft.com/office/drawing/2014/main" xmlns="" id="{24BBB258-612A-4802-BC2E-D8B75AB4AC10}"/>
              </a:ext>
            </a:extLst>
          </p:cNvPr>
          <p:cNvSpPr/>
          <p:nvPr/>
        </p:nvSpPr>
        <p:spPr>
          <a:xfrm>
            <a:off x="1047750" y="1337126"/>
            <a:ext cx="10908030" cy="5324535"/>
          </a:xfrm>
          <a:prstGeom prst="rect">
            <a:avLst/>
          </a:prstGeom>
        </p:spPr>
        <p:txBody>
          <a:bodyPr wrap="square">
            <a:spAutoFit/>
          </a:bodyPr>
          <a:lstStyle/>
          <a:p>
            <a:r>
              <a:rPr lang="pt-BR" sz="2000" b="1" dirty="0">
                <a:latin typeface="Karla" pitchFamily="2" charset="0"/>
              </a:rPr>
              <a:t>Carlos Arango, Remy Dernat, John Sanabria</a:t>
            </a:r>
            <a:r>
              <a:rPr lang="en-US" sz="2000" b="1" dirty="0">
                <a:latin typeface="Karla" pitchFamily="2" charset="0"/>
              </a:rPr>
              <a:t>, Performance Evaluation of Container-based Virtualization for High Performance Computing Environments</a:t>
            </a:r>
          </a:p>
          <a:p>
            <a:pPr marL="800100" lvl="1" indent="-342900">
              <a:buFont typeface="Arial" panose="020B0604020202020204" pitchFamily="34" charset="0"/>
              <a:buChar char="•"/>
            </a:pPr>
            <a:r>
              <a:rPr lang="en-US" sz="2000" dirty="0">
                <a:latin typeface="Karla" pitchFamily="2" charset="0"/>
              </a:rPr>
              <a:t>Same containers and measurement used by </a:t>
            </a:r>
            <a:r>
              <a:rPr lang="en-US" sz="2000" dirty="0" err="1">
                <a:latin typeface="Karla" pitchFamily="2" charset="0"/>
              </a:rPr>
              <a:t>Kovács</a:t>
            </a:r>
            <a:endParaRPr lang="en-US" sz="2000" dirty="0">
              <a:latin typeface="Karla" pitchFamily="2" charset="0"/>
            </a:endParaRPr>
          </a:p>
          <a:p>
            <a:pPr marL="800100" lvl="1" indent="-342900">
              <a:buFont typeface="Arial" panose="020B0604020202020204" pitchFamily="34" charset="0"/>
              <a:buChar char="•"/>
            </a:pPr>
            <a:r>
              <a:rPr lang="en-US" sz="2000" dirty="0">
                <a:latin typeface="Karla" pitchFamily="2" charset="0"/>
              </a:rPr>
              <a:t>Singularity containers are more suitable for HPC implementation than Docker or LXC</a:t>
            </a:r>
          </a:p>
          <a:p>
            <a:pPr marL="800100" lvl="1" indent="-342900">
              <a:buFont typeface="Arial" panose="020B0604020202020204" pitchFamily="34" charset="0"/>
              <a:buChar char="•"/>
            </a:pPr>
            <a:r>
              <a:rPr lang="en-US" sz="2000" dirty="0">
                <a:latin typeface="Karla" pitchFamily="2" charset="0"/>
              </a:rPr>
              <a:t>For I/O-intensive workloads, Container images can be much more optimal </a:t>
            </a:r>
            <a:r>
              <a:rPr lang="en-US" sz="2000" dirty="0" smtClean="0">
                <a:latin typeface="Karla" pitchFamily="2" charset="0"/>
              </a:rPr>
              <a:t>than </a:t>
            </a:r>
            <a:r>
              <a:rPr lang="en-US" sz="2000" dirty="0">
                <a:latin typeface="Karla" pitchFamily="2" charset="0"/>
              </a:rPr>
              <a:t>running against shared storage</a:t>
            </a:r>
          </a:p>
          <a:p>
            <a:pPr marL="800100" lvl="1" indent="-342900">
              <a:buFont typeface="Arial" panose="020B0604020202020204" pitchFamily="34" charset="0"/>
              <a:buChar char="•"/>
            </a:pPr>
            <a:r>
              <a:rPr lang="en-US" sz="2000" dirty="0">
                <a:latin typeface="Karla" pitchFamily="2" charset="0"/>
              </a:rPr>
              <a:t>Message: choose technology based on the use</a:t>
            </a:r>
          </a:p>
          <a:p>
            <a:pPr marL="800100" lvl="1" indent="-342900">
              <a:buFont typeface="Arial" panose="020B0604020202020204" pitchFamily="34" charset="0"/>
              <a:buChar char="•"/>
            </a:pPr>
            <a:endParaRPr lang="en-US" sz="2000" dirty="0">
              <a:latin typeface="Karla" pitchFamily="2" charset="0"/>
            </a:endParaRPr>
          </a:p>
          <a:p>
            <a:r>
              <a:rPr lang="en-US" sz="2000" b="1" dirty="0">
                <a:latin typeface="Karla" pitchFamily="2" charset="0"/>
              </a:rPr>
              <a:t>Gregory M. </a:t>
            </a:r>
            <a:r>
              <a:rPr lang="en-US" sz="2000" b="1" dirty="0" err="1">
                <a:latin typeface="Karla" pitchFamily="2" charset="0"/>
              </a:rPr>
              <a:t>Kurtzer</a:t>
            </a:r>
            <a:r>
              <a:rPr lang="en-US" sz="2000" b="1" dirty="0">
                <a:latin typeface="Karla" pitchFamily="2" charset="0"/>
              </a:rPr>
              <a:t>, Vanessa </a:t>
            </a:r>
            <a:r>
              <a:rPr lang="en-US" sz="2000" b="1" dirty="0" err="1">
                <a:latin typeface="Karla" pitchFamily="2" charset="0"/>
              </a:rPr>
              <a:t>Sochat</a:t>
            </a:r>
            <a:r>
              <a:rPr lang="en-US" sz="2000" b="1" dirty="0">
                <a:latin typeface="Karla" pitchFamily="2" charset="0"/>
              </a:rPr>
              <a:t>, Michael W. Bauer, Singularity: Scientific containers for mobility of compute</a:t>
            </a:r>
          </a:p>
          <a:p>
            <a:pPr marL="800100" lvl="1" indent="-342900">
              <a:buFont typeface="Arial" panose="020B0604020202020204" pitchFamily="34" charset="0"/>
              <a:buChar char="•"/>
            </a:pPr>
            <a:r>
              <a:rPr lang="en-US" sz="2000" dirty="0">
                <a:latin typeface="Karla" pitchFamily="2" charset="0"/>
              </a:rPr>
              <a:t>Game changer for computational </a:t>
            </a:r>
            <a:r>
              <a:rPr lang="en-US" sz="2000" dirty="0" smtClean="0">
                <a:latin typeface="Karla" pitchFamily="2" charset="0"/>
              </a:rPr>
              <a:t>sciences</a:t>
            </a:r>
            <a:endParaRPr lang="en-US" sz="2000" dirty="0">
              <a:latin typeface="Karla" pitchFamily="2" charset="0"/>
            </a:endParaRPr>
          </a:p>
          <a:p>
            <a:pPr marL="800100" lvl="1" indent="-342900">
              <a:buFont typeface="Arial" panose="020B0604020202020204" pitchFamily="34" charset="0"/>
              <a:buChar char="•"/>
            </a:pPr>
            <a:r>
              <a:rPr lang="en-US" sz="2000" dirty="0">
                <a:latin typeface="Karla" pitchFamily="2" charset="0"/>
              </a:rPr>
              <a:t>The goals of singularity are to Mobility of compute, </a:t>
            </a:r>
            <a:r>
              <a:rPr lang="en-US" sz="2000" dirty="0" smtClean="0">
                <a:latin typeface="Karla" pitchFamily="2" charset="0"/>
              </a:rPr>
              <a:t>Reproducibility. User </a:t>
            </a:r>
            <a:r>
              <a:rPr lang="en-US" sz="2000" dirty="0">
                <a:latin typeface="Karla" pitchFamily="2" charset="0"/>
              </a:rPr>
              <a:t>freedom. Support on existing traditional HPC </a:t>
            </a:r>
            <a:r>
              <a:rPr lang="en-US" sz="2000" dirty="0" smtClean="0">
                <a:latin typeface="Karla" pitchFamily="2" charset="0"/>
              </a:rPr>
              <a:t>resources.</a:t>
            </a:r>
            <a:endParaRPr lang="en-US" sz="2000" dirty="0">
              <a:latin typeface="Karla" pitchFamily="2" charset="0"/>
            </a:endParaRPr>
          </a:p>
          <a:p>
            <a:pPr marL="800100" lvl="1" indent="-342900">
              <a:buFont typeface="Arial" panose="020B0604020202020204" pitchFamily="34" charset="0"/>
              <a:buChar char="•"/>
            </a:pPr>
            <a:r>
              <a:rPr lang="en-US" sz="2000" dirty="0">
                <a:latin typeface="Karla" pitchFamily="2" charset="0"/>
              </a:rPr>
              <a:t>Example use cases: academic researcher, server administrator, eliminate redundancy in container technology, running at </a:t>
            </a:r>
            <a:r>
              <a:rPr lang="en-US" sz="2000" dirty="0" smtClean="0">
                <a:latin typeface="Karla" pitchFamily="2" charset="0"/>
              </a:rPr>
              <a:t>scale</a:t>
            </a:r>
          </a:p>
          <a:p>
            <a:pPr marL="800100" lvl="1" indent="-342900">
              <a:buFont typeface="Arial" panose="020B0604020202020204" pitchFamily="34" charset="0"/>
              <a:buChar char="•"/>
            </a:pPr>
            <a:r>
              <a:rPr lang="en-US" sz="2000" dirty="0" smtClean="0">
                <a:solidFill>
                  <a:srgbClr val="C00000"/>
                </a:solidFill>
                <a:latin typeface="Karla" pitchFamily="2" charset="0"/>
              </a:rPr>
              <a:t>Take away is security. No root access. </a:t>
            </a:r>
            <a:endParaRPr lang="en-US" sz="2000" dirty="0">
              <a:solidFill>
                <a:srgbClr val="C00000"/>
              </a:solidFill>
              <a:latin typeface="Karla" pitchFamily="2" charset="0"/>
            </a:endParaRPr>
          </a:p>
          <a:p>
            <a:endParaRPr lang="en-US" sz="2000" dirty="0">
              <a:latin typeface="Karla" pitchFamily="2" charset="0"/>
            </a:endParaRPr>
          </a:p>
        </p:txBody>
      </p:sp>
    </p:spTree>
    <p:extLst>
      <p:ext uri="{BB962C8B-B14F-4D97-AF65-F5344CB8AC3E}">
        <p14:creationId xmlns:p14="http://schemas.microsoft.com/office/powerpoint/2010/main" val="27947485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xmlns="" id="{E79E9732-DC5F-4E31-AE99-47AF6D30A725}"/>
              </a:ext>
            </a:extLst>
          </p:cNvPr>
          <p:cNvGrpSpPr/>
          <p:nvPr/>
        </p:nvGrpSpPr>
        <p:grpSpPr>
          <a:xfrm>
            <a:off x="4005599" y="5376276"/>
            <a:ext cx="5124700" cy="647949"/>
            <a:chOff x="3708399" y="5562182"/>
            <a:chExt cx="5124700" cy="647949"/>
          </a:xfrm>
        </p:grpSpPr>
        <p:sp>
          <p:nvSpPr>
            <p:cNvPr id="18" name="Rectangle 17">
              <a:extLst>
                <a:ext uri="{FF2B5EF4-FFF2-40B4-BE49-F238E27FC236}">
                  <a16:creationId xmlns:a16="http://schemas.microsoft.com/office/drawing/2014/main" xmlns="" id="{A7CF9C45-FF07-4721-888A-CDC8D2C9F429}"/>
                </a:ext>
              </a:extLst>
            </p:cNvPr>
            <p:cNvSpPr/>
            <p:nvPr/>
          </p:nvSpPr>
          <p:spPr>
            <a:xfrm>
              <a:off x="3708400" y="5562182"/>
              <a:ext cx="1295898" cy="647949"/>
            </a:xfrm>
            <a:prstGeom prst="rect">
              <a:avLst/>
            </a:prstGeom>
            <a:solidFill>
              <a:srgbClr val="940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2">
              <a:extLst>
                <a:ext uri="{FF2B5EF4-FFF2-40B4-BE49-F238E27FC236}">
                  <a16:creationId xmlns:a16="http://schemas.microsoft.com/office/drawing/2014/main" xmlns="" id="{EEC03D37-031E-4AFA-B1FF-7E1E0DB75EDA}"/>
                </a:ext>
              </a:extLst>
            </p:cNvPr>
            <p:cNvSpPr txBox="1">
              <a:spLocks/>
            </p:cNvSpPr>
            <p:nvPr/>
          </p:nvSpPr>
          <p:spPr>
            <a:xfrm>
              <a:off x="3708399" y="5699174"/>
              <a:ext cx="1295899" cy="5109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a:solidFill>
                    <a:schemeClr val="bg1"/>
                  </a:solidFill>
                  <a:latin typeface="Karla" charset="0"/>
                </a:rPr>
                <a:t>AC295</a:t>
              </a:r>
              <a:endParaRPr lang="en-US" b="1" dirty="0">
                <a:solidFill>
                  <a:schemeClr val="bg1"/>
                </a:solidFill>
                <a:latin typeface="Karla" charset="0"/>
              </a:endParaRPr>
            </a:p>
          </p:txBody>
        </p:sp>
        <p:sp>
          <p:nvSpPr>
            <p:cNvPr id="20" name="Rectangle 19">
              <a:extLst>
                <a:ext uri="{FF2B5EF4-FFF2-40B4-BE49-F238E27FC236}">
                  <a16:creationId xmlns:a16="http://schemas.microsoft.com/office/drawing/2014/main" xmlns="" id="{9F8140DE-DF19-4E67-BA8B-FDEFA75CDC53}"/>
                </a:ext>
              </a:extLst>
            </p:cNvPr>
            <p:cNvSpPr/>
            <p:nvPr/>
          </p:nvSpPr>
          <p:spPr>
            <a:xfrm>
              <a:off x="5004298" y="5593768"/>
              <a:ext cx="3828801" cy="584775"/>
            </a:xfrm>
            <a:custGeom>
              <a:avLst/>
              <a:gdLst>
                <a:gd name="connsiteX0" fmla="*/ 0 w 3828801"/>
                <a:gd name="connsiteY0" fmla="*/ 0 h 584775"/>
                <a:gd name="connsiteX1" fmla="*/ 714710 w 3828801"/>
                <a:gd name="connsiteY1" fmla="*/ 0 h 584775"/>
                <a:gd name="connsiteX2" fmla="*/ 1391131 w 3828801"/>
                <a:gd name="connsiteY2" fmla="*/ 0 h 584775"/>
                <a:gd name="connsiteX3" fmla="*/ 2067553 w 3828801"/>
                <a:gd name="connsiteY3" fmla="*/ 0 h 584775"/>
                <a:gd name="connsiteX4" fmla="*/ 2590822 w 3828801"/>
                <a:gd name="connsiteY4" fmla="*/ 0 h 584775"/>
                <a:gd name="connsiteX5" fmla="*/ 3152379 w 3828801"/>
                <a:gd name="connsiteY5" fmla="*/ 0 h 584775"/>
                <a:gd name="connsiteX6" fmla="*/ 3828801 w 3828801"/>
                <a:gd name="connsiteY6" fmla="*/ 0 h 584775"/>
                <a:gd name="connsiteX7" fmla="*/ 3828801 w 3828801"/>
                <a:gd name="connsiteY7" fmla="*/ 584775 h 584775"/>
                <a:gd name="connsiteX8" fmla="*/ 3190668 w 3828801"/>
                <a:gd name="connsiteY8" fmla="*/ 584775 h 584775"/>
                <a:gd name="connsiteX9" fmla="*/ 2667398 w 3828801"/>
                <a:gd name="connsiteY9" fmla="*/ 584775 h 584775"/>
                <a:gd name="connsiteX10" fmla="*/ 2144129 w 3828801"/>
                <a:gd name="connsiteY10" fmla="*/ 584775 h 584775"/>
                <a:gd name="connsiteX11" fmla="*/ 1467707 w 3828801"/>
                <a:gd name="connsiteY11" fmla="*/ 584775 h 584775"/>
                <a:gd name="connsiteX12" fmla="*/ 906150 w 3828801"/>
                <a:gd name="connsiteY12" fmla="*/ 584775 h 584775"/>
                <a:gd name="connsiteX13" fmla="*/ 0 w 3828801"/>
                <a:gd name="connsiteY13" fmla="*/ 584775 h 584775"/>
                <a:gd name="connsiteX14" fmla="*/ 0 w 3828801"/>
                <a:gd name="connsiteY14" fmla="*/ 0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8801" h="584775" fill="none" extrusionOk="0">
                  <a:moveTo>
                    <a:pt x="0" y="0"/>
                  </a:moveTo>
                  <a:cubicBezTo>
                    <a:pt x="348003" y="-20745"/>
                    <a:pt x="367434" y="27532"/>
                    <a:pt x="714710" y="0"/>
                  </a:cubicBezTo>
                  <a:cubicBezTo>
                    <a:pt x="1061986" y="-27532"/>
                    <a:pt x="1066457" y="-7668"/>
                    <a:pt x="1391131" y="0"/>
                  </a:cubicBezTo>
                  <a:cubicBezTo>
                    <a:pt x="1715805" y="7668"/>
                    <a:pt x="1897352" y="-31783"/>
                    <a:pt x="2067553" y="0"/>
                  </a:cubicBezTo>
                  <a:cubicBezTo>
                    <a:pt x="2237754" y="31783"/>
                    <a:pt x="2443578" y="9100"/>
                    <a:pt x="2590822" y="0"/>
                  </a:cubicBezTo>
                  <a:cubicBezTo>
                    <a:pt x="2738066" y="-9100"/>
                    <a:pt x="2948803" y="21392"/>
                    <a:pt x="3152379" y="0"/>
                  </a:cubicBezTo>
                  <a:cubicBezTo>
                    <a:pt x="3355955" y="-21392"/>
                    <a:pt x="3531707" y="-32995"/>
                    <a:pt x="3828801" y="0"/>
                  </a:cubicBezTo>
                  <a:cubicBezTo>
                    <a:pt x="3847120" y="145862"/>
                    <a:pt x="3808109" y="433896"/>
                    <a:pt x="3828801" y="584775"/>
                  </a:cubicBezTo>
                  <a:cubicBezTo>
                    <a:pt x="3633808" y="585971"/>
                    <a:pt x="3497714" y="596897"/>
                    <a:pt x="3190668" y="584775"/>
                  </a:cubicBezTo>
                  <a:cubicBezTo>
                    <a:pt x="2883622" y="572653"/>
                    <a:pt x="2788161" y="585870"/>
                    <a:pt x="2667398" y="584775"/>
                  </a:cubicBezTo>
                  <a:cubicBezTo>
                    <a:pt x="2546635" y="583681"/>
                    <a:pt x="2313184" y="572839"/>
                    <a:pt x="2144129" y="584775"/>
                  </a:cubicBezTo>
                  <a:cubicBezTo>
                    <a:pt x="1975074" y="596711"/>
                    <a:pt x="1798810" y="567035"/>
                    <a:pt x="1467707" y="584775"/>
                  </a:cubicBezTo>
                  <a:cubicBezTo>
                    <a:pt x="1136604" y="602515"/>
                    <a:pt x="1135156" y="604702"/>
                    <a:pt x="906150" y="584775"/>
                  </a:cubicBezTo>
                  <a:cubicBezTo>
                    <a:pt x="677144" y="564848"/>
                    <a:pt x="375882" y="604932"/>
                    <a:pt x="0" y="584775"/>
                  </a:cubicBezTo>
                  <a:cubicBezTo>
                    <a:pt x="-6303" y="445539"/>
                    <a:pt x="-13732" y="241777"/>
                    <a:pt x="0" y="0"/>
                  </a:cubicBezTo>
                  <a:close/>
                </a:path>
                <a:path w="3828801" h="584775" stroke="0" extrusionOk="0">
                  <a:moveTo>
                    <a:pt x="0" y="0"/>
                  </a:moveTo>
                  <a:cubicBezTo>
                    <a:pt x="244066" y="-18668"/>
                    <a:pt x="315116" y="-7371"/>
                    <a:pt x="599845" y="0"/>
                  </a:cubicBezTo>
                  <a:cubicBezTo>
                    <a:pt x="884574" y="7371"/>
                    <a:pt x="862043" y="6614"/>
                    <a:pt x="1123115" y="0"/>
                  </a:cubicBezTo>
                  <a:cubicBezTo>
                    <a:pt x="1384187" y="-6614"/>
                    <a:pt x="1496465" y="-14535"/>
                    <a:pt x="1837824" y="0"/>
                  </a:cubicBezTo>
                  <a:cubicBezTo>
                    <a:pt x="2179183" y="14535"/>
                    <a:pt x="2141354" y="-17438"/>
                    <a:pt x="2437670" y="0"/>
                  </a:cubicBezTo>
                  <a:cubicBezTo>
                    <a:pt x="2733986" y="17438"/>
                    <a:pt x="2873325" y="11806"/>
                    <a:pt x="3037515" y="0"/>
                  </a:cubicBezTo>
                  <a:cubicBezTo>
                    <a:pt x="3201705" y="-11806"/>
                    <a:pt x="3439546" y="-5188"/>
                    <a:pt x="3828801" y="0"/>
                  </a:cubicBezTo>
                  <a:cubicBezTo>
                    <a:pt x="3826040" y="282673"/>
                    <a:pt x="3828418" y="341227"/>
                    <a:pt x="3828801" y="584775"/>
                  </a:cubicBezTo>
                  <a:cubicBezTo>
                    <a:pt x="3651954" y="582316"/>
                    <a:pt x="3387391" y="614455"/>
                    <a:pt x="3190668" y="584775"/>
                  </a:cubicBezTo>
                  <a:cubicBezTo>
                    <a:pt x="2993945" y="555095"/>
                    <a:pt x="2793334" y="604406"/>
                    <a:pt x="2667398" y="584775"/>
                  </a:cubicBezTo>
                  <a:cubicBezTo>
                    <a:pt x="2541462" y="565145"/>
                    <a:pt x="2207504" y="585378"/>
                    <a:pt x="2029265" y="584775"/>
                  </a:cubicBezTo>
                  <a:cubicBezTo>
                    <a:pt x="1851026" y="584172"/>
                    <a:pt x="1632137" y="595298"/>
                    <a:pt x="1391131" y="584775"/>
                  </a:cubicBezTo>
                  <a:cubicBezTo>
                    <a:pt x="1150125" y="574252"/>
                    <a:pt x="1026340" y="581042"/>
                    <a:pt x="791286" y="584775"/>
                  </a:cubicBezTo>
                  <a:cubicBezTo>
                    <a:pt x="556233" y="588508"/>
                    <a:pt x="235797" y="598758"/>
                    <a:pt x="0" y="584775"/>
                  </a:cubicBezTo>
                  <a:cubicBezTo>
                    <a:pt x="8947" y="456293"/>
                    <a:pt x="29051" y="250004"/>
                    <a:pt x="0" y="0"/>
                  </a:cubicBezTo>
                  <a:close/>
                </a:path>
              </a:pathLst>
            </a:custGeom>
            <a:ln w="19050">
              <a:solidFill>
                <a:schemeClr val="tx1"/>
              </a:solidFill>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r>
                <a:rPr lang="en-US" b="1" dirty="0">
                  <a:latin typeface="Karla" charset="0"/>
                </a:rPr>
                <a:t>Advanced Practical Data Science</a:t>
              </a:r>
            </a:p>
            <a:p>
              <a:r>
                <a:rPr lang="en-US" sz="1400" b="1" dirty="0" err="1">
                  <a:latin typeface="Karla" charset="0"/>
                </a:rPr>
                <a:t>Pavlos</a:t>
              </a:r>
              <a:r>
                <a:rPr lang="en-US" sz="1400" b="1" dirty="0">
                  <a:latin typeface="Karla" charset="0"/>
                </a:rPr>
                <a:t> </a:t>
              </a:r>
              <a:r>
                <a:rPr lang="en-US" sz="1400" b="1" dirty="0" err="1">
                  <a:latin typeface="Karla" charset="0"/>
                </a:rPr>
                <a:t>Protopapas</a:t>
              </a:r>
              <a:endParaRPr lang="en-US" sz="1000" b="1" dirty="0"/>
            </a:p>
          </p:txBody>
        </p:sp>
      </p:grpSp>
      <p:sp>
        <p:nvSpPr>
          <p:cNvPr id="2" name="TextBox 1"/>
          <p:cNvSpPr txBox="1"/>
          <p:nvPr/>
        </p:nvSpPr>
        <p:spPr>
          <a:xfrm>
            <a:off x="1297859" y="1061884"/>
            <a:ext cx="10132142" cy="1754326"/>
          </a:xfrm>
          <a:prstGeom prst="rect">
            <a:avLst/>
          </a:prstGeom>
          <a:noFill/>
        </p:spPr>
        <p:txBody>
          <a:bodyPr wrap="square" rtlCol="0">
            <a:spAutoFit/>
          </a:bodyPr>
          <a:lstStyle/>
          <a:p>
            <a:endParaRPr lang="en-US" sz="2400" dirty="0"/>
          </a:p>
          <a:p>
            <a:pPr algn="ctr"/>
            <a:r>
              <a:rPr lang="en-US" sz="3600" dirty="0">
                <a:latin typeface="Karla" charset="0"/>
                <a:ea typeface="Karla" charset="0"/>
                <a:cs typeface="Karla" charset="0"/>
              </a:rPr>
              <a:t>THANK YOU </a:t>
            </a:r>
          </a:p>
          <a:p>
            <a:r>
              <a:rPr lang="en-US" sz="2400" dirty="0"/>
              <a:t/>
            </a:r>
            <a:br>
              <a:rPr lang="en-US" sz="2400" dirty="0"/>
            </a:br>
            <a:endParaRPr lang="en-US" sz="2400" dirty="0"/>
          </a:p>
        </p:txBody>
      </p:sp>
    </p:spTree>
    <p:extLst>
      <p:ext uri="{BB962C8B-B14F-4D97-AF65-F5344CB8AC3E}">
        <p14:creationId xmlns:p14="http://schemas.microsoft.com/office/powerpoint/2010/main" val="4285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6DA12FB9-5FAE-4342-BE2F-559B191D9485}"/>
              </a:ext>
            </a:extLst>
          </p:cNvPr>
          <p:cNvSpPr>
            <a:spLocks noGrp="1"/>
          </p:cNvSpPr>
          <p:nvPr>
            <p:ph type="body" sz="quarter" idx="14"/>
          </p:nvPr>
        </p:nvSpPr>
        <p:spPr>
          <a:xfrm>
            <a:off x="1023968" y="294031"/>
            <a:ext cx="10357954" cy="677519"/>
          </a:xfrm>
        </p:spPr>
        <p:txBody>
          <a:bodyPr/>
          <a:lstStyle/>
          <a:p>
            <a:pPr marL="0" indent="0" algn="ctr">
              <a:buNone/>
            </a:pPr>
            <a:r>
              <a:rPr lang="en-US" b="1" dirty="0">
                <a:latin typeface="Karla" charset="0"/>
                <a:ea typeface="Karla" charset="0"/>
                <a:cs typeface="Karla" charset="0"/>
              </a:rPr>
              <a:t>Outline</a:t>
            </a:r>
          </a:p>
        </p:txBody>
      </p:sp>
      <p:sp>
        <p:nvSpPr>
          <p:cNvPr id="2" name="Text Placeholder 1">
            <a:extLst>
              <a:ext uri="{FF2B5EF4-FFF2-40B4-BE49-F238E27FC236}">
                <a16:creationId xmlns:a16="http://schemas.microsoft.com/office/drawing/2014/main" xmlns="" id="{C4DD40E0-632F-425B-B5E9-5E8CC8FCE6EF}"/>
              </a:ext>
            </a:extLst>
          </p:cNvPr>
          <p:cNvSpPr>
            <a:spLocks noGrp="1"/>
          </p:cNvSpPr>
          <p:nvPr>
            <p:ph type="body" sz="quarter" idx="13"/>
          </p:nvPr>
        </p:nvSpPr>
        <p:spPr>
          <a:xfrm>
            <a:off x="1769268" y="1754000"/>
            <a:ext cx="8867355" cy="4052791"/>
          </a:xfrm>
        </p:spPr>
        <p:txBody>
          <a:bodyPr>
            <a:normAutofit/>
          </a:bodyPr>
          <a:lstStyle/>
          <a:p>
            <a:pPr>
              <a:spcAft>
                <a:spcPts val="600"/>
              </a:spcAft>
            </a:pPr>
            <a:r>
              <a:rPr lang="en-US" sz="2600" dirty="0"/>
              <a:t>1: Class organization </a:t>
            </a:r>
          </a:p>
          <a:p>
            <a:pPr>
              <a:spcAft>
                <a:spcPts val="600"/>
              </a:spcAft>
            </a:pPr>
            <a:r>
              <a:rPr lang="en-US" sz="2600" dirty="0"/>
              <a:t>2: </a:t>
            </a:r>
            <a:r>
              <a:rPr lang="en-US" sz="2600" b="1" dirty="0"/>
              <a:t>Virtual environments</a:t>
            </a:r>
          </a:p>
          <a:p>
            <a:pPr>
              <a:spcAft>
                <a:spcPts val="600"/>
              </a:spcAft>
            </a:pPr>
            <a:r>
              <a:rPr lang="en-US" sz="2600" dirty="0"/>
              <a:t>3: Virtual machines</a:t>
            </a:r>
          </a:p>
          <a:p>
            <a:pPr>
              <a:spcAft>
                <a:spcPts val="600"/>
              </a:spcAft>
            </a:pPr>
            <a:r>
              <a:rPr lang="en-US" sz="2600" dirty="0"/>
              <a:t>4: Containers</a:t>
            </a:r>
          </a:p>
          <a:p>
            <a:pPr>
              <a:spcAft>
                <a:spcPts val="600"/>
              </a:spcAft>
            </a:pPr>
            <a:r>
              <a:rPr lang="en-US" sz="2600" dirty="0"/>
              <a:t>5: Advanced topics</a:t>
            </a:r>
          </a:p>
        </p:txBody>
      </p:sp>
    </p:spTree>
    <p:extLst>
      <p:ext uri="{BB962C8B-B14F-4D97-AF65-F5344CB8AC3E}">
        <p14:creationId xmlns:p14="http://schemas.microsoft.com/office/powerpoint/2010/main" val="17141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315280"/>
            <a:ext cx="10039350" cy="647700"/>
          </a:xfrm>
        </p:spPr>
        <p:txBody>
          <a:bodyPr>
            <a:noAutofit/>
          </a:bodyPr>
          <a:lstStyle/>
          <a:p>
            <a:pPr>
              <a:spcAft>
                <a:spcPts val="1800"/>
              </a:spcAft>
            </a:pPr>
            <a:r>
              <a:rPr lang="en-US" sz="3800" b="1" dirty="0"/>
              <a:t>Why should we use virtual environment?</a:t>
            </a:r>
          </a:p>
        </p:txBody>
      </p:sp>
      <p:sp>
        <p:nvSpPr>
          <p:cNvPr id="10" name="Rectangle 9">
            <a:extLst>
              <a:ext uri="{FF2B5EF4-FFF2-40B4-BE49-F238E27FC236}">
                <a16:creationId xmlns:a16="http://schemas.microsoft.com/office/drawing/2014/main" xmlns="" id="{2640D9DE-ACA1-40C5-9770-2BD1B3232BBF}"/>
              </a:ext>
            </a:extLst>
          </p:cNvPr>
          <p:cNvSpPr/>
          <p:nvPr/>
        </p:nvSpPr>
        <p:spPr>
          <a:xfrm>
            <a:off x="971550" y="1627466"/>
            <a:ext cx="10229850" cy="4431983"/>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Virtual environments help to make development and use </a:t>
            </a:r>
            <a:r>
              <a:rPr lang="en-US" sz="2400" dirty="0" smtClean="0">
                <a:latin typeface="Karla" pitchFamily="2" charset="0"/>
              </a:rPr>
              <a:t>of </a:t>
            </a:r>
            <a:r>
              <a:rPr lang="en-US" sz="2400" dirty="0">
                <a:latin typeface="Karla" pitchFamily="2" charset="0"/>
              </a:rPr>
              <a:t>code more </a:t>
            </a:r>
            <a:r>
              <a:rPr lang="en-US" sz="2400" dirty="0" smtClean="0">
                <a:latin typeface="Karla" pitchFamily="2" charset="0"/>
              </a:rPr>
              <a:t>streamlined.</a:t>
            </a:r>
            <a:endParaRPr lang="en-US" sz="2400" dirty="0">
              <a:latin typeface="Karla" pitchFamily="2" charset="0"/>
            </a:endParaRPr>
          </a:p>
          <a:p>
            <a:pPr marL="342900" indent="-342900">
              <a:buFont typeface="Arial" panose="020B0604020202020204" pitchFamily="34" charset="0"/>
              <a:buChar char="•"/>
            </a:pPr>
            <a:r>
              <a:rPr lang="en-US" sz="2400" dirty="0">
                <a:latin typeface="Karla" pitchFamily="2" charset="0"/>
              </a:rPr>
              <a:t>Virtual environments keep dependencies in separate “sandboxes” so you can switch between both applications easily and get them </a:t>
            </a:r>
            <a:r>
              <a:rPr lang="en-US" sz="2400" dirty="0" smtClean="0">
                <a:latin typeface="Karla" pitchFamily="2" charset="0"/>
              </a:rPr>
              <a:t>running.</a:t>
            </a:r>
            <a:endParaRPr lang="en-US" sz="2400" dirty="0">
              <a:latin typeface="Karla" pitchFamily="2" charset="0"/>
            </a:endParaRPr>
          </a:p>
          <a:p>
            <a:pPr marL="342900" indent="-342900">
              <a:buFont typeface="Arial" panose="020B0604020202020204" pitchFamily="34" charset="0"/>
              <a:buChar char="•"/>
            </a:pPr>
            <a:r>
              <a:rPr lang="en-US" sz="2400" dirty="0">
                <a:latin typeface="Karla" pitchFamily="2" charset="0"/>
              </a:rPr>
              <a:t>Given an operating system and hardware, we can get the exact code environment set up using different technologies. </a:t>
            </a:r>
            <a:r>
              <a:rPr lang="en-US" sz="2400" dirty="0" smtClean="0">
                <a:latin typeface="Karla" pitchFamily="2" charset="0"/>
              </a:rPr>
              <a:t>This </a:t>
            </a:r>
            <a:r>
              <a:rPr lang="en-US" sz="2400" dirty="0">
                <a:latin typeface="Karla" pitchFamily="2" charset="0"/>
              </a:rPr>
              <a:t>is key to understand the trade off among the different technologies presented in this </a:t>
            </a:r>
            <a:r>
              <a:rPr lang="en-US" sz="2400" dirty="0" smtClean="0">
                <a:latin typeface="Karla" pitchFamily="2" charset="0"/>
              </a:rPr>
              <a:t>class.</a:t>
            </a:r>
            <a:endParaRPr lang="en-US" sz="2400" dirty="0">
              <a:latin typeface="Karla" pitchFamily="2" charset="0"/>
            </a:endParaRPr>
          </a:p>
          <a:p>
            <a:pPr marL="342900" indent="-342900">
              <a:buFontTx/>
              <a:buChar char="-"/>
            </a:pPr>
            <a:endParaRPr lang="en-US" sz="2400" dirty="0">
              <a:latin typeface="Karla" pitchFamily="2" charset="0"/>
            </a:endParaRPr>
          </a:p>
          <a:p>
            <a:pPr marL="285750" indent="-285750" algn="ctr">
              <a:buFontTx/>
              <a:buChar char="-"/>
            </a:pPr>
            <a:endParaRPr lang="en-US" sz="2400" dirty="0">
              <a:latin typeface="Karla" pitchFamily="2" charset="0"/>
            </a:endParaRPr>
          </a:p>
          <a:p>
            <a:pPr marL="285750" indent="-285750" algn="ctr">
              <a:buFontTx/>
              <a:buChar char="-"/>
            </a:pPr>
            <a:endParaRPr lang="en-US" sz="2000" dirty="0">
              <a:latin typeface="Karla" pitchFamily="2" charset="0"/>
            </a:endParaRPr>
          </a:p>
        </p:txBody>
      </p:sp>
    </p:spTree>
    <p:extLst>
      <p:ext uri="{BB962C8B-B14F-4D97-AF65-F5344CB8AC3E}">
        <p14:creationId xmlns:p14="http://schemas.microsoft.com/office/powerpoint/2010/main" val="4223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xmlns="" id="{1636AC18-A69A-499B-BF3A-B3EC3EF71495}"/>
              </a:ext>
            </a:extLst>
          </p:cNvPr>
          <p:cNvSpPr/>
          <p:nvPr/>
        </p:nvSpPr>
        <p:spPr>
          <a:xfrm>
            <a:off x="971550" y="1268790"/>
            <a:ext cx="10229850" cy="1569660"/>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took cs109a, she used to run her </a:t>
            </a:r>
            <a:r>
              <a:rPr lang="en-US" sz="2400" dirty="0" err="1" smtClean="0">
                <a:latin typeface="Karla" pitchFamily="2" charset="0"/>
              </a:rPr>
              <a:t>Jupyter</a:t>
            </a:r>
            <a:r>
              <a:rPr lang="en-US" sz="2400" dirty="0" smtClean="0">
                <a:latin typeface="Karla" pitchFamily="2" charset="0"/>
              </a:rPr>
              <a:t> </a:t>
            </a:r>
            <a:r>
              <a:rPr lang="en-US" sz="2400" dirty="0">
                <a:latin typeface="Karla" pitchFamily="2" charset="0"/>
              </a:rPr>
              <a:t>notebooks from anaconda prompt.  Every time she </a:t>
            </a:r>
            <a:r>
              <a:rPr lang="en-US" sz="2400" dirty="0" smtClean="0">
                <a:latin typeface="Karla" pitchFamily="2" charset="0"/>
              </a:rPr>
              <a:t>installed </a:t>
            </a:r>
            <a:r>
              <a:rPr lang="en-US" sz="2400" dirty="0">
                <a:latin typeface="Karla" pitchFamily="2" charset="0"/>
              </a:rPr>
              <a:t>a module it </a:t>
            </a:r>
            <a:r>
              <a:rPr lang="en-US" sz="2400" dirty="0" smtClean="0">
                <a:latin typeface="Karla" pitchFamily="2" charset="0"/>
              </a:rPr>
              <a:t>was placed in the either of </a:t>
            </a:r>
            <a:r>
              <a:rPr lang="en-US" sz="2400" dirty="0" smtClean="0">
                <a:latin typeface="Courier New" charset="0"/>
                <a:ea typeface="Courier New" charset="0"/>
                <a:cs typeface="Courier New" charset="0"/>
              </a:rPr>
              <a:t>bin, lib, share, include</a:t>
            </a:r>
            <a:r>
              <a:rPr lang="en-US" sz="2400" dirty="0" smtClean="0">
                <a:latin typeface="Karla" pitchFamily="2" charset="0"/>
              </a:rPr>
              <a:t> folders and </a:t>
            </a:r>
            <a:r>
              <a:rPr lang="en-US" sz="2400" dirty="0">
                <a:latin typeface="Karla" pitchFamily="2" charset="0"/>
              </a:rPr>
              <a:t>she </a:t>
            </a:r>
            <a:r>
              <a:rPr lang="en-US" sz="2400" dirty="0" smtClean="0">
                <a:latin typeface="Karla" pitchFamily="2" charset="0"/>
              </a:rPr>
              <a:t>could import </a:t>
            </a:r>
            <a:r>
              <a:rPr lang="en-US" sz="2400" dirty="0">
                <a:latin typeface="Karla" pitchFamily="2" charset="0"/>
              </a:rPr>
              <a:t>it in and </a:t>
            </a:r>
            <a:r>
              <a:rPr lang="en-US" sz="2400" dirty="0" smtClean="0">
                <a:latin typeface="Karla" pitchFamily="2" charset="0"/>
              </a:rPr>
              <a:t>used </a:t>
            </a:r>
            <a:r>
              <a:rPr lang="en-US" sz="2400" dirty="0">
                <a:latin typeface="Karla" pitchFamily="2" charset="0"/>
              </a:rPr>
              <a:t>it without any </a:t>
            </a:r>
            <a:r>
              <a:rPr lang="en-US" sz="2400" dirty="0" smtClean="0">
                <a:latin typeface="Karla" pitchFamily="2" charset="0"/>
              </a:rPr>
              <a:t>issue.</a:t>
            </a:r>
            <a:endParaRPr lang="en-US" sz="2400" dirty="0">
              <a:latin typeface="Karla" pitchFamily="2" charset="0"/>
            </a:endParaRPr>
          </a:p>
        </p:txBody>
      </p:sp>
      <p:grpSp>
        <p:nvGrpSpPr>
          <p:cNvPr id="13" name="Group 12">
            <a:extLst>
              <a:ext uri="{FF2B5EF4-FFF2-40B4-BE49-F238E27FC236}">
                <a16:creationId xmlns:a16="http://schemas.microsoft.com/office/drawing/2014/main" xmlns="" id="{3AA2C9E3-0CA5-40B3-B78B-6A2D6804C5D9}"/>
              </a:ext>
            </a:extLst>
          </p:cNvPr>
          <p:cNvGrpSpPr/>
          <p:nvPr/>
        </p:nvGrpSpPr>
        <p:grpSpPr>
          <a:xfrm>
            <a:off x="1383188" y="3910184"/>
            <a:ext cx="4207975" cy="1767148"/>
            <a:chOff x="7877824" y="3117195"/>
            <a:chExt cx="4505694" cy="1892176"/>
          </a:xfrm>
        </p:grpSpPr>
        <p:sp>
          <p:nvSpPr>
            <p:cNvPr id="14" name="Rectangle 13">
              <a:extLst>
                <a:ext uri="{FF2B5EF4-FFF2-40B4-BE49-F238E27FC236}">
                  <a16:creationId xmlns:a16="http://schemas.microsoft.com/office/drawing/2014/main" xmlns=""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xmlns=""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xmlns=""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xmlns=""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xmlns=""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xmlns=""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sp>
        <p:nvSpPr>
          <p:cNvPr id="25" name="Rectangle 24">
            <a:extLst>
              <a:ext uri="{FF2B5EF4-FFF2-40B4-BE49-F238E27FC236}">
                <a16:creationId xmlns:a16="http://schemas.microsoft.com/office/drawing/2014/main" xmlns="" id="{802C4B5A-34AC-489F-AA75-5B5E2EA31E9B}"/>
              </a:ext>
            </a:extLst>
          </p:cNvPr>
          <p:cNvSpPr/>
          <p:nvPr/>
        </p:nvSpPr>
        <p:spPr>
          <a:xfrm>
            <a:off x="5694155" y="4868837"/>
            <a:ext cx="7600219" cy="584775"/>
          </a:xfrm>
          <a:prstGeom prst="rect">
            <a:avLst/>
          </a:prstGeom>
        </p:spPr>
        <p:txBody>
          <a:bodyPr wrap="square">
            <a:spAutoFit/>
          </a:bodyPr>
          <a:lstStyle/>
          <a:p>
            <a:r>
              <a:rPr lang="en-US" sz="1600" dirty="0">
                <a:solidFill>
                  <a:prstClr val="black"/>
                </a:solidFill>
                <a:latin typeface="Lucida Console" panose="020B0609040504020204" pitchFamily="49" charset="0"/>
              </a:rPr>
              <a:t>$ which python</a:t>
            </a:r>
          </a:p>
          <a:p>
            <a:r>
              <a:rPr lang="en-US" sz="1600" dirty="0">
                <a:solidFill>
                  <a:prstClr val="black"/>
                </a:solidFill>
                <a:latin typeface="Lucida Console" panose="020B0609040504020204" pitchFamily="49" charset="0"/>
              </a:rPr>
              <a:t>/c/Users/</a:t>
            </a:r>
            <a:r>
              <a:rPr lang="en-US" sz="1600" dirty="0" err="1">
                <a:solidFill>
                  <a:prstClr val="black"/>
                </a:solidFill>
                <a:latin typeface="Lucida Console" panose="020B0609040504020204" pitchFamily="49" charset="0"/>
              </a:rPr>
              <a:t>maggie</a:t>
            </a:r>
            <a:r>
              <a:rPr lang="en-US" sz="1600" dirty="0">
                <a:solidFill>
                  <a:prstClr val="black"/>
                </a:solidFill>
                <a:latin typeface="Lucida Console" panose="020B0609040504020204" pitchFamily="49" charset="0"/>
              </a:rPr>
              <a:t>/Anaconda3/python</a:t>
            </a:r>
          </a:p>
        </p:txBody>
      </p:sp>
    </p:spTree>
    <p:extLst>
      <p:ext uri="{BB962C8B-B14F-4D97-AF65-F5344CB8AC3E}">
        <p14:creationId xmlns:p14="http://schemas.microsoft.com/office/powerpoint/2010/main" val="852300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5EC3C66-110F-48FE-8A35-BF53CA4C967B}"/>
              </a:ext>
            </a:extLst>
          </p:cNvPr>
          <p:cNvSpPr/>
          <p:nvPr/>
        </p:nvSpPr>
        <p:spPr>
          <a:xfrm>
            <a:off x="5694156" y="4868838"/>
            <a:ext cx="12432230" cy="584775"/>
          </a:xfrm>
          <a:prstGeom prst="rect">
            <a:avLst/>
          </a:prstGeom>
        </p:spPr>
        <p:txBody>
          <a:bodyPr wrap="square">
            <a:spAutoFit/>
          </a:bodyPr>
          <a:lstStyle/>
          <a:p>
            <a:r>
              <a:rPr lang="en-US" sz="1600" dirty="0">
                <a:solidFill>
                  <a:prstClr val="black"/>
                </a:solidFill>
                <a:latin typeface="Lucida Console" panose="020B0609040504020204" pitchFamily="49" charset="0"/>
              </a:rPr>
              <a:t>$ which python</a:t>
            </a:r>
          </a:p>
          <a:p>
            <a:r>
              <a:rPr lang="pt-BR" sz="1600" dirty="0">
                <a:solidFill>
                  <a:prstClr val="black"/>
                </a:solidFill>
                <a:latin typeface="Lucida Console" panose="020B0609040504020204" pitchFamily="49" charset="0"/>
              </a:rPr>
              <a:t>/</a:t>
            </a:r>
            <a:r>
              <a:rPr lang="pt-BR" sz="1600" dirty="0" err="1" smtClean="0">
                <a:solidFill>
                  <a:prstClr val="black"/>
                </a:solidFill>
                <a:latin typeface="Lucida Console" panose="020B0609040504020204" pitchFamily="49" charset="0"/>
              </a:rPr>
              <a:t>c</a:t>
            </a:r>
            <a:r>
              <a:rPr lang="pt-BR" sz="1600" dirty="0" smtClean="0">
                <a:solidFill>
                  <a:prstClr val="black"/>
                </a:solidFill>
                <a:latin typeface="Lucida Console" panose="020B0609040504020204" pitchFamily="49" charset="0"/>
              </a:rPr>
              <a:t>/</a:t>
            </a:r>
            <a:r>
              <a:rPr lang="pt-BR" sz="1600" dirty="0" err="1" smtClean="0">
                <a:solidFill>
                  <a:prstClr val="black"/>
                </a:solidFill>
                <a:latin typeface="Lucida Console" panose="020B0609040504020204" pitchFamily="49" charset="0"/>
              </a:rPr>
              <a:t>Users</a:t>
            </a:r>
            <a:r>
              <a:rPr lang="pt-BR" sz="1600" dirty="0" smtClean="0">
                <a:solidFill>
                  <a:prstClr val="black"/>
                </a:solidFill>
                <a:latin typeface="Lucida Console" panose="020B0609040504020204" pitchFamily="49" charset="0"/>
              </a:rPr>
              <a:t>/</a:t>
            </a:r>
            <a:r>
              <a:rPr lang="pt-BR" sz="1600" dirty="0" err="1" smtClean="0">
                <a:solidFill>
                  <a:prstClr val="black"/>
                </a:solidFill>
                <a:latin typeface="Lucida Console" panose="020B0609040504020204" pitchFamily="49" charset="0"/>
              </a:rPr>
              <a:t>maggie</a:t>
            </a:r>
            <a:r>
              <a:rPr lang="pt-BR" sz="1600" dirty="0" smtClean="0">
                <a:solidFill>
                  <a:prstClr val="black"/>
                </a:solidFill>
                <a:latin typeface="Lucida Console" panose="020B0609040504020204" pitchFamily="49" charset="0"/>
              </a:rPr>
              <a:t>/Anaconda3/</a:t>
            </a:r>
            <a:r>
              <a:rPr lang="pt-BR" sz="1600" dirty="0" err="1" smtClean="0">
                <a:solidFill>
                  <a:prstClr val="black"/>
                </a:solidFill>
                <a:latin typeface="Lucida Console" panose="020B0609040504020204" pitchFamily="49" charset="0"/>
              </a:rPr>
              <a:t>envs</a:t>
            </a:r>
            <a:r>
              <a:rPr lang="pt-BR" sz="1600" dirty="0" smtClean="0">
                <a:solidFill>
                  <a:prstClr val="black"/>
                </a:solidFill>
                <a:latin typeface="Lucida Console" panose="020B0609040504020204" pitchFamily="49" charset="0"/>
              </a:rPr>
              <a:t>/env_ac295/</a:t>
            </a:r>
            <a:r>
              <a:rPr lang="pt-BR" sz="1600" dirty="0" err="1" smtClean="0">
                <a:solidFill>
                  <a:prstClr val="black"/>
                </a:solidFill>
                <a:latin typeface="Lucida Console" panose="020B0609040504020204" pitchFamily="49" charset="0"/>
              </a:rPr>
              <a:t>python</a:t>
            </a:r>
            <a:endParaRPr lang="pt-BR" sz="1600" dirty="0">
              <a:solidFill>
                <a:prstClr val="black"/>
              </a:solidFill>
              <a:latin typeface="Lucida Console" panose="020B0609040504020204" pitchFamily="49" charset="0"/>
            </a:endParaRPr>
          </a:p>
        </p:txBody>
      </p:sp>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xmlns="" id="{1636AC18-A69A-499B-BF3A-B3EC3EF71495}"/>
              </a:ext>
            </a:extLst>
          </p:cNvPr>
          <p:cNvSpPr/>
          <p:nvPr/>
        </p:nvSpPr>
        <p:spPr>
          <a:xfrm>
            <a:off x="971550" y="1268790"/>
            <a:ext cx="10950156" cy="1938992"/>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starts taking ac295 and she thinks that would be good to isolate the new environment from the </a:t>
            </a:r>
            <a:r>
              <a:rPr lang="en-US" sz="2400" dirty="0" smtClean="0">
                <a:latin typeface="Karla" pitchFamily="2" charset="0"/>
              </a:rPr>
              <a:t>previous </a:t>
            </a:r>
            <a:r>
              <a:rPr lang="en-US" sz="2400" dirty="0" err="1" smtClean="0">
                <a:latin typeface="Karla" pitchFamily="2" charset="0"/>
              </a:rPr>
              <a:t>enviroments</a:t>
            </a:r>
            <a:r>
              <a:rPr lang="en-US" sz="2400" dirty="0" smtClean="0">
                <a:latin typeface="Karla" pitchFamily="2" charset="0"/>
              </a:rPr>
              <a:t> avoiding </a:t>
            </a:r>
            <a:r>
              <a:rPr lang="en-US" sz="2400" dirty="0">
                <a:latin typeface="Karla" pitchFamily="2" charset="0"/>
              </a:rPr>
              <a:t>any conflict with the installed packages. She adds a layer of abstraction called virtual environment that helps her keep the modules organized and avoid misbehaviors while developing a new project.</a:t>
            </a:r>
          </a:p>
        </p:txBody>
      </p:sp>
      <p:grpSp>
        <p:nvGrpSpPr>
          <p:cNvPr id="13" name="Group 12">
            <a:extLst>
              <a:ext uri="{FF2B5EF4-FFF2-40B4-BE49-F238E27FC236}">
                <a16:creationId xmlns:a16="http://schemas.microsoft.com/office/drawing/2014/main" xmlns=""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xmlns=""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xmlns=""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xmlns=""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xmlns=""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xmlns=""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xmlns=""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xmlns=""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xmlns=""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xmlns=""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xmlns=""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Tree>
    <p:extLst>
      <p:ext uri="{BB962C8B-B14F-4D97-AF65-F5344CB8AC3E}">
        <p14:creationId xmlns:p14="http://schemas.microsoft.com/office/powerpoint/2010/main" val="459439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sp>
        <p:nvSpPr>
          <p:cNvPr id="85" name="Rectangle 84">
            <a:extLst>
              <a:ext uri="{FF2B5EF4-FFF2-40B4-BE49-F238E27FC236}">
                <a16:creationId xmlns:a16="http://schemas.microsoft.com/office/drawing/2014/main" xmlns="" id="{1636AC18-A69A-499B-BF3A-B3EC3EF71495}"/>
              </a:ext>
            </a:extLst>
          </p:cNvPr>
          <p:cNvSpPr/>
          <p:nvPr/>
        </p:nvSpPr>
        <p:spPr>
          <a:xfrm>
            <a:off x="971550" y="1268790"/>
            <a:ext cx="10229850" cy="830997"/>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Maggie collaborates with John for the final project and </a:t>
            </a:r>
            <a:r>
              <a:rPr lang="en-US" sz="2400" dirty="0" smtClean="0">
                <a:latin typeface="Karla" pitchFamily="2" charset="0"/>
              </a:rPr>
              <a:t>shares </a:t>
            </a:r>
            <a:r>
              <a:rPr lang="en-US" sz="2400" dirty="0">
                <a:latin typeface="Karla" pitchFamily="2" charset="0"/>
              </a:rPr>
              <a:t>with him the environment she is working on </a:t>
            </a:r>
            <a:r>
              <a:rPr lang="en-US" sz="2400" dirty="0" smtClean="0">
                <a:latin typeface="Karla" pitchFamily="2" charset="0"/>
              </a:rPr>
              <a:t>through </a:t>
            </a:r>
            <a:r>
              <a:rPr lang="en-US" sz="2400" dirty="0">
                <a:latin typeface="Karla" pitchFamily="2" charset="0"/>
              </a:rPr>
              <a:t>.</a:t>
            </a:r>
            <a:r>
              <a:rPr lang="en-US" sz="2400" dirty="0" err="1">
                <a:latin typeface="Karla" pitchFamily="2" charset="0"/>
              </a:rPr>
              <a:t>yml</a:t>
            </a:r>
            <a:r>
              <a:rPr lang="en-US" sz="2400" dirty="0">
                <a:latin typeface="Karla" pitchFamily="2" charset="0"/>
              </a:rPr>
              <a:t> </a:t>
            </a:r>
            <a:r>
              <a:rPr lang="en-US" sz="2400" dirty="0" smtClean="0">
                <a:latin typeface="Karla" pitchFamily="2" charset="0"/>
              </a:rPr>
              <a:t>file. </a:t>
            </a:r>
            <a:endParaRPr lang="en-US" sz="2400" dirty="0">
              <a:latin typeface="Karla" pitchFamily="2" charset="0"/>
            </a:endParaRPr>
          </a:p>
        </p:txBody>
      </p:sp>
      <p:grpSp>
        <p:nvGrpSpPr>
          <p:cNvPr id="4" name="Group 3">
            <a:extLst>
              <a:ext uri="{FF2B5EF4-FFF2-40B4-BE49-F238E27FC236}">
                <a16:creationId xmlns:a16="http://schemas.microsoft.com/office/drawing/2014/main" xmlns="" id="{A8FDB85D-DA65-46DC-9CE5-689765485100}"/>
              </a:ext>
            </a:extLst>
          </p:cNvPr>
          <p:cNvGrpSpPr/>
          <p:nvPr/>
        </p:nvGrpSpPr>
        <p:grpSpPr>
          <a:xfrm>
            <a:off x="1383188" y="3084476"/>
            <a:ext cx="9725703" cy="2629677"/>
            <a:chOff x="1383188" y="3084476"/>
            <a:chExt cx="9725703" cy="2629677"/>
          </a:xfrm>
        </p:grpSpPr>
        <p:grpSp>
          <p:nvGrpSpPr>
            <p:cNvPr id="13" name="Group 12">
              <a:extLst>
                <a:ext uri="{FF2B5EF4-FFF2-40B4-BE49-F238E27FC236}">
                  <a16:creationId xmlns:a16="http://schemas.microsoft.com/office/drawing/2014/main" xmlns=""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xmlns=""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xmlns=""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xmlns=""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xmlns=""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xmlns=""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xmlns=""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xmlns=""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xmlns=""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xmlns=""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xmlns=""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26" name="Group 25">
              <a:extLst>
                <a:ext uri="{FF2B5EF4-FFF2-40B4-BE49-F238E27FC236}">
                  <a16:creationId xmlns:a16="http://schemas.microsoft.com/office/drawing/2014/main" xmlns=""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xmlns=""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33" name="Rectangle 32">
                <a:extLst>
                  <a:ext uri="{FF2B5EF4-FFF2-40B4-BE49-F238E27FC236}">
                    <a16:creationId xmlns:a16="http://schemas.microsoft.com/office/drawing/2014/main" xmlns=""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xmlns=""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xmlns=""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xmlns=""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xmlns=""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sp>
          <p:nvSpPr>
            <p:cNvPr id="2" name="Rectangle 1">
              <a:extLst>
                <a:ext uri="{FF2B5EF4-FFF2-40B4-BE49-F238E27FC236}">
                  <a16:creationId xmlns:a16="http://schemas.microsoft.com/office/drawing/2014/main" xmlns="" id="{E8006FCE-1F4E-4FD2-837A-79471870E647}"/>
                </a:ext>
              </a:extLst>
            </p:cNvPr>
            <p:cNvSpPr/>
            <p:nvPr/>
          </p:nvSpPr>
          <p:spPr>
            <a:xfrm>
              <a:off x="6890642" y="3133616"/>
              <a:ext cx="2150617" cy="1825137"/>
            </a:xfrm>
            <a:custGeom>
              <a:avLst/>
              <a:gdLst>
                <a:gd name="connsiteX0" fmla="*/ 0 w 2150617"/>
                <a:gd name="connsiteY0" fmla="*/ 0 h 1825137"/>
                <a:gd name="connsiteX1" fmla="*/ 473136 w 2150617"/>
                <a:gd name="connsiteY1" fmla="*/ 0 h 1825137"/>
                <a:gd name="connsiteX2" fmla="*/ 967778 w 2150617"/>
                <a:gd name="connsiteY2" fmla="*/ 0 h 1825137"/>
                <a:gd name="connsiteX3" fmla="*/ 1440913 w 2150617"/>
                <a:gd name="connsiteY3" fmla="*/ 0 h 1825137"/>
                <a:gd name="connsiteX4" fmla="*/ 2150617 w 2150617"/>
                <a:gd name="connsiteY4" fmla="*/ 0 h 1825137"/>
                <a:gd name="connsiteX5" fmla="*/ 2150617 w 2150617"/>
                <a:gd name="connsiteY5" fmla="*/ 456284 h 1825137"/>
                <a:gd name="connsiteX6" fmla="*/ 2150617 w 2150617"/>
                <a:gd name="connsiteY6" fmla="*/ 894317 h 1825137"/>
                <a:gd name="connsiteX7" fmla="*/ 2150617 w 2150617"/>
                <a:gd name="connsiteY7" fmla="*/ 1368853 h 1825137"/>
                <a:gd name="connsiteX8" fmla="*/ 2150617 w 2150617"/>
                <a:gd name="connsiteY8" fmla="*/ 1825137 h 1825137"/>
                <a:gd name="connsiteX9" fmla="*/ 1612963 w 2150617"/>
                <a:gd name="connsiteY9" fmla="*/ 1825137 h 1825137"/>
                <a:gd name="connsiteX10" fmla="*/ 1075309 w 2150617"/>
                <a:gd name="connsiteY10" fmla="*/ 1825137 h 1825137"/>
                <a:gd name="connsiteX11" fmla="*/ 580667 w 2150617"/>
                <a:gd name="connsiteY11" fmla="*/ 1825137 h 1825137"/>
                <a:gd name="connsiteX12" fmla="*/ 0 w 2150617"/>
                <a:gd name="connsiteY12" fmla="*/ 1825137 h 1825137"/>
                <a:gd name="connsiteX13" fmla="*/ 0 w 2150617"/>
                <a:gd name="connsiteY13" fmla="*/ 1423607 h 1825137"/>
                <a:gd name="connsiteX14" fmla="*/ 0 w 2150617"/>
                <a:gd name="connsiteY14" fmla="*/ 967323 h 1825137"/>
                <a:gd name="connsiteX15" fmla="*/ 0 w 2150617"/>
                <a:gd name="connsiteY15" fmla="*/ 547541 h 1825137"/>
                <a:gd name="connsiteX16" fmla="*/ 0 w 2150617"/>
                <a:gd name="connsiteY16" fmla="*/ 0 h 18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0617" h="1825137" extrusionOk="0">
                  <a:moveTo>
                    <a:pt x="0" y="0"/>
                  </a:moveTo>
                  <a:cubicBezTo>
                    <a:pt x="216048" y="-48133"/>
                    <a:pt x="268279" y="11591"/>
                    <a:pt x="473136" y="0"/>
                  </a:cubicBezTo>
                  <a:cubicBezTo>
                    <a:pt x="677993" y="-11591"/>
                    <a:pt x="839541" y="25314"/>
                    <a:pt x="967778" y="0"/>
                  </a:cubicBezTo>
                  <a:cubicBezTo>
                    <a:pt x="1096015" y="-25314"/>
                    <a:pt x="1236849" y="55169"/>
                    <a:pt x="1440913" y="0"/>
                  </a:cubicBezTo>
                  <a:cubicBezTo>
                    <a:pt x="1644977" y="-55169"/>
                    <a:pt x="1938390" y="4393"/>
                    <a:pt x="2150617" y="0"/>
                  </a:cubicBezTo>
                  <a:cubicBezTo>
                    <a:pt x="2173149" y="183444"/>
                    <a:pt x="2129993" y="264542"/>
                    <a:pt x="2150617" y="456284"/>
                  </a:cubicBezTo>
                  <a:cubicBezTo>
                    <a:pt x="2171241" y="648026"/>
                    <a:pt x="2119897" y="732180"/>
                    <a:pt x="2150617" y="894317"/>
                  </a:cubicBezTo>
                  <a:cubicBezTo>
                    <a:pt x="2181337" y="1056454"/>
                    <a:pt x="2113239" y="1137383"/>
                    <a:pt x="2150617" y="1368853"/>
                  </a:cubicBezTo>
                  <a:cubicBezTo>
                    <a:pt x="2187995" y="1600323"/>
                    <a:pt x="2106949" y="1623207"/>
                    <a:pt x="2150617" y="1825137"/>
                  </a:cubicBezTo>
                  <a:cubicBezTo>
                    <a:pt x="1898536" y="1877462"/>
                    <a:pt x="1834515" y="1768100"/>
                    <a:pt x="1612963" y="1825137"/>
                  </a:cubicBezTo>
                  <a:cubicBezTo>
                    <a:pt x="1391411" y="1882174"/>
                    <a:pt x="1200644" y="1769329"/>
                    <a:pt x="1075309" y="1825137"/>
                  </a:cubicBezTo>
                  <a:cubicBezTo>
                    <a:pt x="949974" y="1880945"/>
                    <a:pt x="740695" y="1815897"/>
                    <a:pt x="580667" y="1825137"/>
                  </a:cubicBezTo>
                  <a:cubicBezTo>
                    <a:pt x="420639" y="1834377"/>
                    <a:pt x="256879" y="1801681"/>
                    <a:pt x="0" y="1825137"/>
                  </a:cubicBezTo>
                  <a:cubicBezTo>
                    <a:pt x="-31715" y="1658920"/>
                    <a:pt x="17651" y="1599554"/>
                    <a:pt x="0" y="1423607"/>
                  </a:cubicBezTo>
                  <a:cubicBezTo>
                    <a:pt x="-17651" y="1247660"/>
                    <a:pt x="32625" y="1098064"/>
                    <a:pt x="0" y="967323"/>
                  </a:cubicBezTo>
                  <a:cubicBezTo>
                    <a:pt x="-32625" y="836582"/>
                    <a:pt x="4103" y="649511"/>
                    <a:pt x="0" y="547541"/>
                  </a:cubicBezTo>
                  <a:cubicBezTo>
                    <a:pt x="-4103" y="445571"/>
                    <a:pt x="13729" y="153146"/>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xmlns="" id="{B9D36D5F-B85D-4561-88D6-8F5C109E6FC5}"/>
                </a:ext>
              </a:extLst>
            </p:cNvPr>
            <p:cNvSpPr/>
            <p:nvPr/>
          </p:nvSpPr>
          <p:spPr>
            <a:xfrm>
              <a:off x="3475822" y="3084476"/>
              <a:ext cx="2150617" cy="1825137"/>
            </a:xfrm>
            <a:custGeom>
              <a:avLst/>
              <a:gdLst>
                <a:gd name="connsiteX0" fmla="*/ 0 w 2150617"/>
                <a:gd name="connsiteY0" fmla="*/ 0 h 1825137"/>
                <a:gd name="connsiteX1" fmla="*/ 537654 w 2150617"/>
                <a:gd name="connsiteY1" fmla="*/ 0 h 1825137"/>
                <a:gd name="connsiteX2" fmla="*/ 1010790 w 2150617"/>
                <a:gd name="connsiteY2" fmla="*/ 0 h 1825137"/>
                <a:gd name="connsiteX3" fmla="*/ 1505432 w 2150617"/>
                <a:gd name="connsiteY3" fmla="*/ 0 h 1825137"/>
                <a:gd name="connsiteX4" fmla="*/ 2150617 w 2150617"/>
                <a:gd name="connsiteY4" fmla="*/ 0 h 1825137"/>
                <a:gd name="connsiteX5" fmla="*/ 2150617 w 2150617"/>
                <a:gd name="connsiteY5" fmla="*/ 438033 h 1825137"/>
                <a:gd name="connsiteX6" fmla="*/ 2150617 w 2150617"/>
                <a:gd name="connsiteY6" fmla="*/ 912569 h 1825137"/>
                <a:gd name="connsiteX7" fmla="*/ 2150617 w 2150617"/>
                <a:gd name="connsiteY7" fmla="*/ 1368853 h 1825137"/>
                <a:gd name="connsiteX8" fmla="*/ 2150617 w 2150617"/>
                <a:gd name="connsiteY8" fmla="*/ 1825137 h 1825137"/>
                <a:gd name="connsiteX9" fmla="*/ 1591457 w 2150617"/>
                <a:gd name="connsiteY9" fmla="*/ 1825137 h 1825137"/>
                <a:gd name="connsiteX10" fmla="*/ 1032296 w 2150617"/>
                <a:gd name="connsiteY10" fmla="*/ 1825137 h 1825137"/>
                <a:gd name="connsiteX11" fmla="*/ 473136 w 2150617"/>
                <a:gd name="connsiteY11" fmla="*/ 1825137 h 1825137"/>
                <a:gd name="connsiteX12" fmla="*/ 0 w 2150617"/>
                <a:gd name="connsiteY12" fmla="*/ 1825137 h 1825137"/>
                <a:gd name="connsiteX13" fmla="*/ 0 w 2150617"/>
                <a:gd name="connsiteY13" fmla="*/ 1350601 h 1825137"/>
                <a:gd name="connsiteX14" fmla="*/ 0 w 2150617"/>
                <a:gd name="connsiteY14" fmla="*/ 876066 h 1825137"/>
                <a:gd name="connsiteX15" fmla="*/ 0 w 2150617"/>
                <a:gd name="connsiteY15" fmla="*/ 456284 h 1825137"/>
                <a:gd name="connsiteX16" fmla="*/ 0 w 2150617"/>
                <a:gd name="connsiteY16" fmla="*/ 0 h 182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50617" h="1825137" fill="none" extrusionOk="0">
                  <a:moveTo>
                    <a:pt x="0" y="0"/>
                  </a:moveTo>
                  <a:cubicBezTo>
                    <a:pt x="191376" y="-18648"/>
                    <a:pt x="312709" y="37754"/>
                    <a:pt x="537654" y="0"/>
                  </a:cubicBezTo>
                  <a:cubicBezTo>
                    <a:pt x="762599" y="-37754"/>
                    <a:pt x="909189" y="55919"/>
                    <a:pt x="1010790" y="0"/>
                  </a:cubicBezTo>
                  <a:cubicBezTo>
                    <a:pt x="1112391" y="-55919"/>
                    <a:pt x="1323968" y="31407"/>
                    <a:pt x="1505432" y="0"/>
                  </a:cubicBezTo>
                  <a:cubicBezTo>
                    <a:pt x="1686896" y="-31407"/>
                    <a:pt x="2003963" y="25781"/>
                    <a:pt x="2150617" y="0"/>
                  </a:cubicBezTo>
                  <a:cubicBezTo>
                    <a:pt x="2171550" y="133421"/>
                    <a:pt x="2116057" y="279274"/>
                    <a:pt x="2150617" y="438033"/>
                  </a:cubicBezTo>
                  <a:cubicBezTo>
                    <a:pt x="2185177" y="596792"/>
                    <a:pt x="2129911" y="794265"/>
                    <a:pt x="2150617" y="912569"/>
                  </a:cubicBezTo>
                  <a:cubicBezTo>
                    <a:pt x="2171323" y="1030873"/>
                    <a:pt x="2146235" y="1206731"/>
                    <a:pt x="2150617" y="1368853"/>
                  </a:cubicBezTo>
                  <a:cubicBezTo>
                    <a:pt x="2154999" y="1530975"/>
                    <a:pt x="2149615" y="1654778"/>
                    <a:pt x="2150617" y="1825137"/>
                  </a:cubicBezTo>
                  <a:cubicBezTo>
                    <a:pt x="2008514" y="1849068"/>
                    <a:pt x="1710714" y="1806151"/>
                    <a:pt x="1591457" y="1825137"/>
                  </a:cubicBezTo>
                  <a:cubicBezTo>
                    <a:pt x="1472200" y="1844123"/>
                    <a:pt x="1217164" y="1778658"/>
                    <a:pt x="1032296" y="1825137"/>
                  </a:cubicBezTo>
                  <a:cubicBezTo>
                    <a:pt x="847428" y="1871616"/>
                    <a:pt x="722425" y="1766852"/>
                    <a:pt x="473136" y="1825137"/>
                  </a:cubicBezTo>
                  <a:cubicBezTo>
                    <a:pt x="223847" y="1883422"/>
                    <a:pt x="130706" y="1797780"/>
                    <a:pt x="0" y="1825137"/>
                  </a:cubicBezTo>
                  <a:cubicBezTo>
                    <a:pt x="-54335" y="1608319"/>
                    <a:pt x="7205" y="1452518"/>
                    <a:pt x="0" y="1350601"/>
                  </a:cubicBezTo>
                  <a:cubicBezTo>
                    <a:pt x="-7205" y="1248684"/>
                    <a:pt x="54763" y="996281"/>
                    <a:pt x="0" y="876066"/>
                  </a:cubicBezTo>
                  <a:cubicBezTo>
                    <a:pt x="-54763" y="755851"/>
                    <a:pt x="26088" y="561155"/>
                    <a:pt x="0" y="456284"/>
                  </a:cubicBezTo>
                  <a:cubicBezTo>
                    <a:pt x="-26088" y="351413"/>
                    <a:pt x="43249" y="166328"/>
                    <a:pt x="0" y="0"/>
                  </a:cubicBezTo>
                  <a:close/>
                </a:path>
                <a:path w="2150617" h="1825137" stroke="0" extrusionOk="0">
                  <a:moveTo>
                    <a:pt x="0" y="0"/>
                  </a:moveTo>
                  <a:cubicBezTo>
                    <a:pt x="216048" y="-48133"/>
                    <a:pt x="268279" y="11591"/>
                    <a:pt x="473136" y="0"/>
                  </a:cubicBezTo>
                  <a:cubicBezTo>
                    <a:pt x="677993" y="-11591"/>
                    <a:pt x="839541" y="25314"/>
                    <a:pt x="967778" y="0"/>
                  </a:cubicBezTo>
                  <a:cubicBezTo>
                    <a:pt x="1096015" y="-25314"/>
                    <a:pt x="1236849" y="55169"/>
                    <a:pt x="1440913" y="0"/>
                  </a:cubicBezTo>
                  <a:cubicBezTo>
                    <a:pt x="1644977" y="-55169"/>
                    <a:pt x="1938390" y="4393"/>
                    <a:pt x="2150617" y="0"/>
                  </a:cubicBezTo>
                  <a:cubicBezTo>
                    <a:pt x="2173149" y="183444"/>
                    <a:pt x="2129993" y="264542"/>
                    <a:pt x="2150617" y="456284"/>
                  </a:cubicBezTo>
                  <a:cubicBezTo>
                    <a:pt x="2171241" y="648026"/>
                    <a:pt x="2119897" y="732180"/>
                    <a:pt x="2150617" y="894317"/>
                  </a:cubicBezTo>
                  <a:cubicBezTo>
                    <a:pt x="2181337" y="1056454"/>
                    <a:pt x="2113239" y="1137383"/>
                    <a:pt x="2150617" y="1368853"/>
                  </a:cubicBezTo>
                  <a:cubicBezTo>
                    <a:pt x="2187995" y="1600323"/>
                    <a:pt x="2106949" y="1623207"/>
                    <a:pt x="2150617" y="1825137"/>
                  </a:cubicBezTo>
                  <a:cubicBezTo>
                    <a:pt x="1898536" y="1877462"/>
                    <a:pt x="1834515" y="1768100"/>
                    <a:pt x="1612963" y="1825137"/>
                  </a:cubicBezTo>
                  <a:cubicBezTo>
                    <a:pt x="1391411" y="1882174"/>
                    <a:pt x="1200644" y="1769329"/>
                    <a:pt x="1075309" y="1825137"/>
                  </a:cubicBezTo>
                  <a:cubicBezTo>
                    <a:pt x="949974" y="1880945"/>
                    <a:pt x="740695" y="1815897"/>
                    <a:pt x="580667" y="1825137"/>
                  </a:cubicBezTo>
                  <a:cubicBezTo>
                    <a:pt x="420639" y="1834377"/>
                    <a:pt x="256879" y="1801681"/>
                    <a:pt x="0" y="1825137"/>
                  </a:cubicBezTo>
                  <a:cubicBezTo>
                    <a:pt x="-31715" y="1658920"/>
                    <a:pt x="17651" y="1599554"/>
                    <a:pt x="0" y="1423607"/>
                  </a:cubicBezTo>
                  <a:cubicBezTo>
                    <a:pt x="-17651" y="1247660"/>
                    <a:pt x="32625" y="1098064"/>
                    <a:pt x="0" y="967323"/>
                  </a:cubicBezTo>
                  <a:cubicBezTo>
                    <a:pt x="-32625" y="836582"/>
                    <a:pt x="4103" y="649511"/>
                    <a:pt x="0" y="547541"/>
                  </a:cubicBezTo>
                  <a:cubicBezTo>
                    <a:pt x="-4103" y="445571"/>
                    <a:pt x="13729" y="153146"/>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xmlns="" id="{BA24DF72-CE51-46A0-B07E-0F5D608FEE6E}"/>
                </a:ext>
              </a:extLst>
            </p:cNvPr>
            <p:cNvGrpSpPr/>
            <p:nvPr/>
          </p:nvGrpSpPr>
          <p:grpSpPr>
            <a:xfrm>
              <a:off x="5665561" y="4106136"/>
              <a:ext cx="1155015" cy="454849"/>
              <a:chOff x="5044597" y="3278242"/>
              <a:chExt cx="2185670" cy="477457"/>
            </a:xfrm>
          </p:grpSpPr>
          <p:grpSp>
            <p:nvGrpSpPr>
              <p:cNvPr id="44" name="Group 43">
                <a:extLst>
                  <a:ext uri="{FF2B5EF4-FFF2-40B4-BE49-F238E27FC236}">
                    <a16:creationId xmlns:a16="http://schemas.microsoft.com/office/drawing/2014/main" xmlns="" id="{68D0DA09-2256-4C08-80AD-EE191811B7F1}"/>
                  </a:ext>
                </a:extLst>
              </p:cNvPr>
              <p:cNvGrpSpPr/>
              <p:nvPr/>
            </p:nvGrpSpPr>
            <p:grpSpPr>
              <a:xfrm rot="5400000">
                <a:off x="5899875" y="2553023"/>
                <a:ext cx="347398" cy="2057953"/>
                <a:chOff x="6181724" y="3429000"/>
                <a:chExt cx="287543" cy="1820416"/>
              </a:xfrm>
            </p:grpSpPr>
            <p:sp>
              <p:nvSpPr>
                <p:cNvPr id="48" name="Rectangle 47">
                  <a:extLst>
                    <a:ext uri="{FF2B5EF4-FFF2-40B4-BE49-F238E27FC236}">
                      <a16:creationId xmlns:a16="http://schemas.microsoft.com/office/drawing/2014/main" xmlns="" id="{2306B1AE-954F-4217-8068-514FC839DEFC}"/>
                    </a:ext>
                  </a:extLst>
                </p:cNvPr>
                <p:cNvSpPr/>
                <p:nvPr/>
              </p:nvSpPr>
              <p:spPr>
                <a:xfrm flipV="1">
                  <a:off x="6181724" y="3507940"/>
                  <a:ext cx="235875" cy="1538677"/>
                </a:xfrm>
                <a:custGeom>
                  <a:avLst/>
                  <a:gdLst>
                    <a:gd name="connsiteX0" fmla="*/ 0 w 271481"/>
                    <a:gd name="connsiteY0" fmla="*/ 0 h 919211"/>
                    <a:gd name="connsiteX1" fmla="*/ 271481 w 271481"/>
                    <a:gd name="connsiteY1" fmla="*/ 0 h 919211"/>
                    <a:gd name="connsiteX2" fmla="*/ 271481 w 271481"/>
                    <a:gd name="connsiteY2" fmla="*/ 441221 h 919211"/>
                    <a:gd name="connsiteX3" fmla="*/ 271481 w 271481"/>
                    <a:gd name="connsiteY3" fmla="*/ 919211 h 919211"/>
                    <a:gd name="connsiteX4" fmla="*/ 0 w 271481"/>
                    <a:gd name="connsiteY4" fmla="*/ 919211 h 919211"/>
                    <a:gd name="connsiteX5" fmla="*/ 0 w 271481"/>
                    <a:gd name="connsiteY5" fmla="*/ 468798 h 919211"/>
                    <a:gd name="connsiteX6" fmla="*/ 0 w 271481"/>
                    <a:gd name="connsiteY6" fmla="*/ 0 h 9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1" h="919211" fill="none" extrusionOk="0">
                      <a:moveTo>
                        <a:pt x="0" y="0"/>
                      </a:moveTo>
                      <a:cubicBezTo>
                        <a:pt x="95356" y="11358"/>
                        <a:pt x="169326" y="-10791"/>
                        <a:pt x="271481" y="0"/>
                      </a:cubicBezTo>
                      <a:cubicBezTo>
                        <a:pt x="273180" y="218054"/>
                        <a:pt x="268463" y="227397"/>
                        <a:pt x="271481" y="441221"/>
                      </a:cubicBezTo>
                      <a:cubicBezTo>
                        <a:pt x="274499" y="655045"/>
                        <a:pt x="266108" y="807030"/>
                        <a:pt x="271481" y="919211"/>
                      </a:cubicBezTo>
                      <a:cubicBezTo>
                        <a:pt x="176304" y="920449"/>
                        <a:pt x="97014" y="906798"/>
                        <a:pt x="0" y="919211"/>
                      </a:cubicBezTo>
                      <a:cubicBezTo>
                        <a:pt x="22161" y="818477"/>
                        <a:pt x="-19200" y="595704"/>
                        <a:pt x="0" y="468798"/>
                      </a:cubicBezTo>
                      <a:cubicBezTo>
                        <a:pt x="19200" y="341892"/>
                        <a:pt x="-19634" y="110845"/>
                        <a:pt x="0" y="0"/>
                      </a:cubicBezTo>
                      <a:close/>
                    </a:path>
                    <a:path w="271481" h="919211" stroke="0" extrusionOk="0">
                      <a:moveTo>
                        <a:pt x="0" y="0"/>
                      </a:moveTo>
                      <a:cubicBezTo>
                        <a:pt x="60945" y="-9986"/>
                        <a:pt x="163642" y="-6522"/>
                        <a:pt x="271481" y="0"/>
                      </a:cubicBezTo>
                      <a:cubicBezTo>
                        <a:pt x="271102" y="108798"/>
                        <a:pt x="256429" y="322363"/>
                        <a:pt x="271481" y="432029"/>
                      </a:cubicBezTo>
                      <a:cubicBezTo>
                        <a:pt x="286533" y="541695"/>
                        <a:pt x="289475" y="681692"/>
                        <a:pt x="271481" y="919211"/>
                      </a:cubicBezTo>
                      <a:cubicBezTo>
                        <a:pt x="163264" y="921083"/>
                        <a:pt x="67364" y="932669"/>
                        <a:pt x="0" y="919211"/>
                      </a:cubicBezTo>
                      <a:cubicBezTo>
                        <a:pt x="-18491" y="754896"/>
                        <a:pt x="4615" y="655592"/>
                        <a:pt x="0" y="468798"/>
                      </a:cubicBezTo>
                      <a:cubicBezTo>
                        <a:pt x="-4615" y="282004"/>
                        <a:pt x="-14650" y="184811"/>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9" name="Rectangle 48">
                  <a:extLst>
                    <a:ext uri="{FF2B5EF4-FFF2-40B4-BE49-F238E27FC236}">
                      <a16:creationId xmlns:a16="http://schemas.microsoft.com/office/drawing/2014/main" xmlns="" id="{007EEF83-03CC-4BC4-8028-1A6DBE7E042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xmlns="" id="{F51EC3BB-26B0-4435-86B6-975C0AB07F27}"/>
                  </a:ext>
                </a:extLst>
              </p:cNvPr>
              <p:cNvGrpSpPr/>
              <p:nvPr/>
            </p:nvGrpSpPr>
            <p:grpSpPr>
              <a:xfrm>
                <a:off x="6955269" y="3278242"/>
                <a:ext cx="274998" cy="260137"/>
                <a:chOff x="7078425" y="3164512"/>
                <a:chExt cx="274998" cy="260137"/>
              </a:xfrm>
            </p:grpSpPr>
            <p:sp>
              <p:nvSpPr>
                <p:cNvPr id="46" name="Isosceles Triangle 45">
                  <a:extLst>
                    <a:ext uri="{FF2B5EF4-FFF2-40B4-BE49-F238E27FC236}">
                      <a16:creationId xmlns:a16="http://schemas.microsoft.com/office/drawing/2014/main" xmlns="" id="{6069BAE9-0079-4490-8659-673AE01FEB51}"/>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xmlns="" id="{1CB84D83-B4BE-4E04-8951-EE17B7AFF84A}"/>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4191638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C7652C82-BE66-4418-8AD5-980274E47728}"/>
              </a:ext>
            </a:extLst>
          </p:cNvPr>
          <p:cNvSpPr>
            <a:spLocks noGrp="1"/>
          </p:cNvSpPr>
          <p:nvPr>
            <p:ph type="body" sz="quarter" idx="13"/>
          </p:nvPr>
        </p:nvSpPr>
        <p:spPr>
          <a:xfrm>
            <a:off x="1162050" y="296230"/>
            <a:ext cx="10039350" cy="647700"/>
          </a:xfrm>
        </p:spPr>
        <p:txBody>
          <a:bodyPr>
            <a:noAutofit/>
          </a:bodyPr>
          <a:lstStyle/>
          <a:p>
            <a:pPr>
              <a:spcAft>
                <a:spcPts val="1800"/>
              </a:spcAft>
            </a:pPr>
            <a:r>
              <a:rPr lang="en-US" sz="3800" b="1" dirty="0"/>
              <a:t>Why should we use virtual environment?</a:t>
            </a:r>
          </a:p>
        </p:txBody>
      </p:sp>
      <p:grpSp>
        <p:nvGrpSpPr>
          <p:cNvPr id="13" name="Group 12">
            <a:extLst>
              <a:ext uri="{FF2B5EF4-FFF2-40B4-BE49-F238E27FC236}">
                <a16:creationId xmlns:a16="http://schemas.microsoft.com/office/drawing/2014/main" xmlns="" id="{3AA2C9E3-0CA5-40B3-B78B-6A2D6804C5D9}"/>
              </a:ext>
            </a:extLst>
          </p:cNvPr>
          <p:cNvGrpSpPr/>
          <p:nvPr/>
        </p:nvGrpSpPr>
        <p:grpSpPr>
          <a:xfrm>
            <a:off x="1383188" y="3235357"/>
            <a:ext cx="4207976" cy="2441975"/>
            <a:chOff x="7877824" y="2394623"/>
            <a:chExt cx="4505695" cy="2614748"/>
          </a:xfrm>
        </p:grpSpPr>
        <p:sp>
          <p:nvSpPr>
            <p:cNvPr id="14" name="Rectangle 13">
              <a:extLst>
                <a:ext uri="{FF2B5EF4-FFF2-40B4-BE49-F238E27FC236}">
                  <a16:creationId xmlns:a16="http://schemas.microsoft.com/office/drawing/2014/main" xmlns="" id="{A1230355-1471-4951-A6F9-B893B9EF6F9D}"/>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16" name="Rectangle 15">
              <a:extLst>
                <a:ext uri="{FF2B5EF4-FFF2-40B4-BE49-F238E27FC236}">
                  <a16:creationId xmlns:a16="http://schemas.microsoft.com/office/drawing/2014/main" xmlns="" id="{92139AF0-26EB-4D56-8C27-EA97F1141B00}"/>
                </a:ext>
              </a:extLst>
            </p:cNvPr>
            <p:cNvSpPr/>
            <p:nvPr/>
          </p:nvSpPr>
          <p:spPr>
            <a:xfrm>
              <a:off x="7877825" y="4917582"/>
              <a:ext cx="4505693" cy="91789"/>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Maggie</a:t>
              </a:r>
            </a:p>
          </p:txBody>
        </p:sp>
        <p:sp>
          <p:nvSpPr>
            <p:cNvPr id="17" name="Rectangle 16">
              <a:extLst>
                <a:ext uri="{FF2B5EF4-FFF2-40B4-BE49-F238E27FC236}">
                  <a16:creationId xmlns:a16="http://schemas.microsoft.com/office/drawing/2014/main" xmlns="" id="{7A736049-14F1-494F-AB47-333C3F575C0E}"/>
                </a:ext>
              </a:extLst>
            </p:cNvPr>
            <p:cNvSpPr/>
            <p:nvPr/>
          </p:nvSpPr>
          <p:spPr>
            <a:xfrm>
              <a:off x="7880009" y="3654550"/>
              <a:ext cx="2196615"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18" name="Rectangle 17">
              <a:extLst>
                <a:ext uri="{FF2B5EF4-FFF2-40B4-BE49-F238E27FC236}">
                  <a16:creationId xmlns:a16="http://schemas.microsoft.com/office/drawing/2014/main" xmlns="" id="{7CAAC141-0F0A-41EF-BC89-85216139C552}"/>
                </a:ext>
              </a:extLst>
            </p:cNvPr>
            <p:cNvSpPr/>
            <p:nvPr/>
          </p:nvSpPr>
          <p:spPr>
            <a:xfrm>
              <a:off x="788095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19" name="Rectangle 18">
              <a:extLst>
                <a:ext uri="{FF2B5EF4-FFF2-40B4-BE49-F238E27FC236}">
                  <a16:creationId xmlns:a16="http://schemas.microsoft.com/office/drawing/2014/main" xmlns="" id="{FF66A7D0-F22D-4717-BFBE-2D1E0A42A60C}"/>
                </a:ext>
              </a:extLst>
            </p:cNvPr>
            <p:cNvSpPr/>
            <p:nvPr/>
          </p:nvSpPr>
          <p:spPr>
            <a:xfrm>
              <a:off x="8594879"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20" name="Rectangle 19">
              <a:extLst>
                <a:ext uri="{FF2B5EF4-FFF2-40B4-BE49-F238E27FC236}">
                  <a16:creationId xmlns:a16="http://schemas.microsoft.com/office/drawing/2014/main" xmlns="" id="{7BCCBF6D-09EF-45D5-9AA0-EA737C724BFD}"/>
                </a:ext>
              </a:extLst>
            </p:cNvPr>
            <p:cNvSpPr/>
            <p:nvPr/>
          </p:nvSpPr>
          <p:spPr>
            <a:xfrm>
              <a:off x="9340366" y="3117195"/>
              <a:ext cx="736258" cy="490324"/>
            </a:xfrm>
            <a:prstGeom prst="rect">
              <a:avLst/>
            </a:prstGeom>
            <a:solidFill>
              <a:srgbClr val="4E88C7"/>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21" name="Rectangle 20">
              <a:extLst>
                <a:ext uri="{FF2B5EF4-FFF2-40B4-BE49-F238E27FC236}">
                  <a16:creationId xmlns:a16="http://schemas.microsoft.com/office/drawing/2014/main" xmlns="" id="{E8F43014-0C16-49FC-AB43-E06415D83822}"/>
                </a:ext>
              </a:extLst>
            </p:cNvPr>
            <p:cNvSpPr/>
            <p:nvPr/>
          </p:nvSpPr>
          <p:spPr>
            <a:xfrm>
              <a:off x="10186904"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22" name="Rectangle 21">
              <a:extLst>
                <a:ext uri="{FF2B5EF4-FFF2-40B4-BE49-F238E27FC236}">
                  <a16:creationId xmlns:a16="http://schemas.microsoft.com/office/drawing/2014/main" xmlns="" id="{36051214-7476-48CD-B2C9-36D2EAA5A923}"/>
                </a:ext>
              </a:extLst>
            </p:cNvPr>
            <p:cNvSpPr/>
            <p:nvPr/>
          </p:nvSpPr>
          <p:spPr>
            <a:xfrm>
              <a:off x="10186904"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23" name="Rectangle 22">
              <a:extLst>
                <a:ext uri="{FF2B5EF4-FFF2-40B4-BE49-F238E27FC236}">
                  <a16:creationId xmlns:a16="http://schemas.microsoft.com/office/drawing/2014/main" xmlns="" id="{79FDF016-8395-4EE4-A4B4-B34D733A86C4}"/>
                </a:ext>
              </a:extLst>
            </p:cNvPr>
            <p:cNvSpPr/>
            <p:nvPr/>
          </p:nvSpPr>
          <p:spPr>
            <a:xfrm>
              <a:off x="10187851"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4" name="Rectangle 23">
              <a:extLst>
                <a:ext uri="{FF2B5EF4-FFF2-40B4-BE49-F238E27FC236}">
                  <a16:creationId xmlns:a16="http://schemas.microsoft.com/office/drawing/2014/main" xmlns="" id="{90DF7AB1-63B0-4178-8F18-2C8A9498D8E8}"/>
                </a:ext>
              </a:extLst>
            </p:cNvPr>
            <p:cNvSpPr/>
            <p:nvPr/>
          </p:nvSpPr>
          <p:spPr>
            <a:xfrm>
              <a:off x="10901774"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26" name="Group 25">
            <a:extLst>
              <a:ext uri="{FF2B5EF4-FFF2-40B4-BE49-F238E27FC236}">
                <a16:creationId xmlns:a16="http://schemas.microsoft.com/office/drawing/2014/main" xmlns="" id="{18E43BDF-2330-46CB-8DAA-E5E506D6CCFF}"/>
              </a:ext>
            </a:extLst>
          </p:cNvPr>
          <p:cNvGrpSpPr/>
          <p:nvPr/>
        </p:nvGrpSpPr>
        <p:grpSpPr>
          <a:xfrm>
            <a:off x="6900916" y="3272178"/>
            <a:ext cx="4207975" cy="2441975"/>
            <a:chOff x="7877824" y="2394623"/>
            <a:chExt cx="4505694" cy="2614748"/>
          </a:xfrm>
        </p:grpSpPr>
        <p:sp>
          <p:nvSpPr>
            <p:cNvPr id="32" name="Rectangle 31">
              <a:extLst>
                <a:ext uri="{FF2B5EF4-FFF2-40B4-BE49-F238E27FC236}">
                  <a16:creationId xmlns:a16="http://schemas.microsoft.com/office/drawing/2014/main" xmlns="" id="{1C714716-ADAB-4073-87A0-FEB14868116A}"/>
                </a:ext>
              </a:extLst>
            </p:cNvPr>
            <p:cNvSpPr/>
            <p:nvPr/>
          </p:nvSpPr>
          <p:spPr>
            <a:xfrm>
              <a:off x="7877824" y="4200525"/>
              <a:ext cx="4505694" cy="512450"/>
            </a:xfrm>
            <a:prstGeom prst="rect">
              <a:avLst/>
            </a:prstGeom>
            <a:solidFill>
              <a:schemeClr val="bg1">
                <a:lumMod val="6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Karla" pitchFamily="2" charset="0"/>
                </a:rPr>
                <a:t>Operating System</a:t>
              </a:r>
            </a:p>
          </p:txBody>
        </p:sp>
        <p:sp>
          <p:nvSpPr>
            <p:cNvPr id="33" name="Rectangle 32">
              <a:extLst>
                <a:ext uri="{FF2B5EF4-FFF2-40B4-BE49-F238E27FC236}">
                  <a16:creationId xmlns:a16="http://schemas.microsoft.com/office/drawing/2014/main" xmlns="" id="{33849DF4-D4DE-4789-8FDA-E117FEA59C71}"/>
                </a:ext>
              </a:extLst>
            </p:cNvPr>
            <p:cNvSpPr/>
            <p:nvPr/>
          </p:nvSpPr>
          <p:spPr>
            <a:xfrm>
              <a:off x="7877825" y="4917582"/>
              <a:ext cx="4505693" cy="91789"/>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Karla" pitchFamily="2" charset="0"/>
                </a:rPr>
                <a:t>John</a:t>
              </a:r>
            </a:p>
          </p:txBody>
        </p:sp>
        <p:sp>
          <p:nvSpPr>
            <p:cNvPr id="34" name="Rectangle 33">
              <a:extLst>
                <a:ext uri="{FF2B5EF4-FFF2-40B4-BE49-F238E27FC236}">
                  <a16:creationId xmlns:a16="http://schemas.microsoft.com/office/drawing/2014/main" xmlns="" id="{60D6DBCD-A5C8-472B-9222-99A4D9FD485F}"/>
                </a:ext>
              </a:extLst>
            </p:cNvPr>
            <p:cNvSpPr/>
            <p:nvPr/>
          </p:nvSpPr>
          <p:spPr>
            <a:xfrm>
              <a:off x="7897961" y="3469334"/>
              <a:ext cx="2196615" cy="67857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env_ac295</a:t>
              </a:r>
            </a:p>
          </p:txBody>
        </p:sp>
        <p:sp>
          <p:nvSpPr>
            <p:cNvPr id="35" name="Rectangle 34">
              <a:extLst>
                <a:ext uri="{FF2B5EF4-FFF2-40B4-BE49-F238E27FC236}">
                  <a16:creationId xmlns:a16="http://schemas.microsoft.com/office/drawing/2014/main" xmlns="" id="{1B0C30D1-EEFF-4FEA-AA37-BBA74E8BCD65}"/>
                </a:ext>
              </a:extLst>
            </p:cNvPr>
            <p:cNvSpPr/>
            <p:nvPr/>
          </p:nvSpPr>
          <p:spPr>
            <a:xfrm>
              <a:off x="7897961" y="2925764"/>
              <a:ext cx="2196615"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36" name="Rectangle 35">
              <a:extLst>
                <a:ext uri="{FF2B5EF4-FFF2-40B4-BE49-F238E27FC236}">
                  <a16:creationId xmlns:a16="http://schemas.microsoft.com/office/drawing/2014/main" xmlns="" id="{4DC83DED-3784-4CE2-9A0A-E07FD4ECB38D}"/>
                </a:ext>
              </a:extLst>
            </p:cNvPr>
            <p:cNvSpPr/>
            <p:nvPr/>
          </p:nvSpPr>
          <p:spPr>
            <a:xfrm>
              <a:off x="7898907"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37" name="Rectangle 36">
              <a:extLst>
                <a:ext uri="{FF2B5EF4-FFF2-40B4-BE49-F238E27FC236}">
                  <a16:creationId xmlns:a16="http://schemas.microsoft.com/office/drawing/2014/main" xmlns="" id="{1B64D742-4586-4C52-835D-4033A1D7040F}"/>
                </a:ext>
              </a:extLst>
            </p:cNvPr>
            <p:cNvSpPr/>
            <p:nvPr/>
          </p:nvSpPr>
          <p:spPr>
            <a:xfrm>
              <a:off x="8612830" y="2394623"/>
              <a:ext cx="736258" cy="490324"/>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grpSp>
      <p:grpSp>
        <p:nvGrpSpPr>
          <p:cNvPr id="43" name="Group 42">
            <a:extLst>
              <a:ext uri="{FF2B5EF4-FFF2-40B4-BE49-F238E27FC236}">
                <a16:creationId xmlns:a16="http://schemas.microsoft.com/office/drawing/2014/main" xmlns="" id="{BA24DF72-CE51-46A0-B07E-0F5D608FEE6E}"/>
              </a:ext>
            </a:extLst>
          </p:cNvPr>
          <p:cNvGrpSpPr/>
          <p:nvPr/>
        </p:nvGrpSpPr>
        <p:grpSpPr>
          <a:xfrm rot="10800000">
            <a:off x="8465479" y="2646674"/>
            <a:ext cx="1155015" cy="454849"/>
            <a:chOff x="5044597" y="3278242"/>
            <a:chExt cx="2185670" cy="477457"/>
          </a:xfrm>
        </p:grpSpPr>
        <p:grpSp>
          <p:nvGrpSpPr>
            <p:cNvPr id="44" name="Group 43">
              <a:extLst>
                <a:ext uri="{FF2B5EF4-FFF2-40B4-BE49-F238E27FC236}">
                  <a16:creationId xmlns:a16="http://schemas.microsoft.com/office/drawing/2014/main" xmlns="" id="{68D0DA09-2256-4C08-80AD-EE191811B7F1}"/>
                </a:ext>
              </a:extLst>
            </p:cNvPr>
            <p:cNvGrpSpPr/>
            <p:nvPr/>
          </p:nvGrpSpPr>
          <p:grpSpPr>
            <a:xfrm rot="5400000">
              <a:off x="5899875" y="2553023"/>
              <a:ext cx="347398" cy="2057953"/>
              <a:chOff x="6181724" y="3429000"/>
              <a:chExt cx="287543" cy="1820416"/>
            </a:xfrm>
          </p:grpSpPr>
          <p:sp>
            <p:nvSpPr>
              <p:cNvPr id="48" name="Rectangle 47">
                <a:extLst>
                  <a:ext uri="{FF2B5EF4-FFF2-40B4-BE49-F238E27FC236}">
                    <a16:creationId xmlns:a16="http://schemas.microsoft.com/office/drawing/2014/main" xmlns="" id="{2306B1AE-954F-4217-8068-514FC839DEFC}"/>
                  </a:ext>
                </a:extLst>
              </p:cNvPr>
              <p:cNvSpPr/>
              <p:nvPr/>
            </p:nvSpPr>
            <p:spPr>
              <a:xfrm flipV="1">
                <a:off x="6181724" y="3507940"/>
                <a:ext cx="235875" cy="1538677"/>
              </a:xfrm>
              <a:custGeom>
                <a:avLst/>
                <a:gdLst>
                  <a:gd name="connsiteX0" fmla="*/ 0 w 271481"/>
                  <a:gd name="connsiteY0" fmla="*/ 0 h 919211"/>
                  <a:gd name="connsiteX1" fmla="*/ 271481 w 271481"/>
                  <a:gd name="connsiteY1" fmla="*/ 0 h 919211"/>
                  <a:gd name="connsiteX2" fmla="*/ 271481 w 271481"/>
                  <a:gd name="connsiteY2" fmla="*/ 441221 h 919211"/>
                  <a:gd name="connsiteX3" fmla="*/ 271481 w 271481"/>
                  <a:gd name="connsiteY3" fmla="*/ 919211 h 919211"/>
                  <a:gd name="connsiteX4" fmla="*/ 0 w 271481"/>
                  <a:gd name="connsiteY4" fmla="*/ 919211 h 919211"/>
                  <a:gd name="connsiteX5" fmla="*/ 0 w 271481"/>
                  <a:gd name="connsiteY5" fmla="*/ 468798 h 919211"/>
                  <a:gd name="connsiteX6" fmla="*/ 0 w 271481"/>
                  <a:gd name="connsiteY6" fmla="*/ 0 h 9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1" h="919211" fill="none" extrusionOk="0">
                    <a:moveTo>
                      <a:pt x="0" y="0"/>
                    </a:moveTo>
                    <a:cubicBezTo>
                      <a:pt x="95356" y="11358"/>
                      <a:pt x="169326" y="-10791"/>
                      <a:pt x="271481" y="0"/>
                    </a:cubicBezTo>
                    <a:cubicBezTo>
                      <a:pt x="273180" y="218054"/>
                      <a:pt x="268463" y="227397"/>
                      <a:pt x="271481" y="441221"/>
                    </a:cubicBezTo>
                    <a:cubicBezTo>
                      <a:pt x="274499" y="655045"/>
                      <a:pt x="266108" y="807030"/>
                      <a:pt x="271481" y="919211"/>
                    </a:cubicBezTo>
                    <a:cubicBezTo>
                      <a:pt x="176304" y="920449"/>
                      <a:pt x="97014" y="906798"/>
                      <a:pt x="0" y="919211"/>
                    </a:cubicBezTo>
                    <a:cubicBezTo>
                      <a:pt x="22161" y="818477"/>
                      <a:pt x="-19200" y="595704"/>
                      <a:pt x="0" y="468798"/>
                    </a:cubicBezTo>
                    <a:cubicBezTo>
                      <a:pt x="19200" y="341892"/>
                      <a:pt x="-19634" y="110845"/>
                      <a:pt x="0" y="0"/>
                    </a:cubicBezTo>
                    <a:close/>
                  </a:path>
                  <a:path w="271481" h="919211" stroke="0" extrusionOk="0">
                    <a:moveTo>
                      <a:pt x="0" y="0"/>
                    </a:moveTo>
                    <a:cubicBezTo>
                      <a:pt x="60945" y="-9986"/>
                      <a:pt x="163642" y="-6522"/>
                      <a:pt x="271481" y="0"/>
                    </a:cubicBezTo>
                    <a:cubicBezTo>
                      <a:pt x="271102" y="108798"/>
                      <a:pt x="256429" y="322363"/>
                      <a:pt x="271481" y="432029"/>
                    </a:cubicBezTo>
                    <a:cubicBezTo>
                      <a:pt x="286533" y="541695"/>
                      <a:pt x="289475" y="681692"/>
                      <a:pt x="271481" y="919211"/>
                    </a:cubicBezTo>
                    <a:cubicBezTo>
                      <a:pt x="163264" y="921083"/>
                      <a:pt x="67364" y="932669"/>
                      <a:pt x="0" y="919211"/>
                    </a:cubicBezTo>
                    <a:cubicBezTo>
                      <a:pt x="-18491" y="754896"/>
                      <a:pt x="4615" y="655592"/>
                      <a:pt x="0" y="468798"/>
                    </a:cubicBezTo>
                    <a:cubicBezTo>
                      <a:pt x="-4615" y="282004"/>
                      <a:pt x="-14650" y="184811"/>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49" name="Rectangle 48">
                <a:extLst>
                  <a:ext uri="{FF2B5EF4-FFF2-40B4-BE49-F238E27FC236}">
                    <a16:creationId xmlns:a16="http://schemas.microsoft.com/office/drawing/2014/main" xmlns="" id="{007EEF83-03CC-4BC4-8028-1A6DBE7E042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xmlns="" id="{F51EC3BB-26B0-4435-86B6-975C0AB07F27}"/>
                </a:ext>
              </a:extLst>
            </p:cNvPr>
            <p:cNvGrpSpPr/>
            <p:nvPr/>
          </p:nvGrpSpPr>
          <p:grpSpPr>
            <a:xfrm>
              <a:off x="6955269" y="3278242"/>
              <a:ext cx="274998" cy="260137"/>
              <a:chOff x="7078425" y="3164512"/>
              <a:chExt cx="274998" cy="260137"/>
            </a:xfrm>
          </p:grpSpPr>
          <p:sp>
            <p:nvSpPr>
              <p:cNvPr id="46" name="Isosceles Triangle 45">
                <a:extLst>
                  <a:ext uri="{FF2B5EF4-FFF2-40B4-BE49-F238E27FC236}">
                    <a16:creationId xmlns:a16="http://schemas.microsoft.com/office/drawing/2014/main" xmlns="" id="{6069BAE9-0079-4490-8659-673AE01FEB51}"/>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Isosceles Triangle 46">
                <a:extLst>
                  <a:ext uri="{FF2B5EF4-FFF2-40B4-BE49-F238E27FC236}">
                    <a16:creationId xmlns:a16="http://schemas.microsoft.com/office/drawing/2014/main" xmlns="" id="{1CB84D83-B4BE-4E04-8951-EE17B7AFF84A}"/>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9" name="Rectangle 58">
            <a:extLst>
              <a:ext uri="{FF2B5EF4-FFF2-40B4-BE49-F238E27FC236}">
                <a16:creationId xmlns:a16="http://schemas.microsoft.com/office/drawing/2014/main" xmlns="" id="{C4B6A8A1-0694-4C4C-870F-C85DE0F2CF6D}"/>
              </a:ext>
            </a:extLst>
          </p:cNvPr>
          <p:cNvSpPr/>
          <p:nvPr/>
        </p:nvSpPr>
        <p:spPr>
          <a:xfrm>
            <a:off x="9049791" y="4296308"/>
            <a:ext cx="2051471" cy="633737"/>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env_am207</a:t>
            </a:r>
          </a:p>
        </p:txBody>
      </p:sp>
      <p:sp>
        <p:nvSpPr>
          <p:cNvPr id="60" name="Rectangle 59">
            <a:extLst>
              <a:ext uri="{FF2B5EF4-FFF2-40B4-BE49-F238E27FC236}">
                <a16:creationId xmlns:a16="http://schemas.microsoft.com/office/drawing/2014/main" xmlns="" id="{4059CE3C-A1DA-47EF-9049-87FDDD90FE5A}"/>
              </a:ext>
            </a:extLst>
          </p:cNvPr>
          <p:cNvSpPr/>
          <p:nvPr/>
        </p:nvSpPr>
        <p:spPr>
          <a:xfrm>
            <a:off x="9049791" y="3788655"/>
            <a:ext cx="2051471"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bins</a:t>
            </a:r>
          </a:p>
        </p:txBody>
      </p:sp>
      <p:sp>
        <p:nvSpPr>
          <p:cNvPr id="62" name="Rectangle 61">
            <a:extLst>
              <a:ext uri="{FF2B5EF4-FFF2-40B4-BE49-F238E27FC236}">
                <a16:creationId xmlns:a16="http://schemas.microsoft.com/office/drawing/2014/main" xmlns="" id="{7A0E289B-F1EF-4CB4-A28A-52A7F0D4FBC0}"/>
              </a:ext>
            </a:extLst>
          </p:cNvPr>
          <p:cNvSpPr/>
          <p:nvPr/>
        </p:nvSpPr>
        <p:spPr>
          <a:xfrm>
            <a:off x="9717425"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lib2</a:t>
            </a:r>
            <a:endParaRPr lang="en-US" sz="3600" dirty="0"/>
          </a:p>
        </p:txBody>
      </p:sp>
      <p:sp>
        <p:nvSpPr>
          <p:cNvPr id="63" name="Rectangle 62">
            <a:extLst>
              <a:ext uri="{FF2B5EF4-FFF2-40B4-BE49-F238E27FC236}">
                <a16:creationId xmlns:a16="http://schemas.microsoft.com/office/drawing/2014/main" xmlns="" id="{43A6FD8A-64A8-4551-B58E-C9721CBDEF92}"/>
              </a:ext>
            </a:extLst>
          </p:cNvPr>
          <p:cNvSpPr/>
          <p:nvPr/>
        </p:nvSpPr>
        <p:spPr>
          <a:xfrm>
            <a:off x="10413653"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grpSp>
        <p:nvGrpSpPr>
          <p:cNvPr id="5" name="Group 4"/>
          <p:cNvGrpSpPr/>
          <p:nvPr/>
        </p:nvGrpSpPr>
        <p:grpSpPr>
          <a:xfrm>
            <a:off x="9042987" y="3245631"/>
            <a:ext cx="715845" cy="521723"/>
            <a:chOff x="9042987" y="3245631"/>
            <a:chExt cx="715845" cy="521723"/>
          </a:xfrm>
        </p:grpSpPr>
        <p:sp>
          <p:nvSpPr>
            <p:cNvPr id="61" name="Rectangle 60">
              <a:extLst>
                <a:ext uri="{FF2B5EF4-FFF2-40B4-BE49-F238E27FC236}">
                  <a16:creationId xmlns:a16="http://schemas.microsoft.com/office/drawing/2014/main" xmlns="" id="{2FD9C09C-1515-4D38-938A-DC4CFF364F5D}"/>
                </a:ext>
              </a:extLst>
            </p:cNvPr>
            <p:cNvSpPr/>
            <p:nvPr/>
          </p:nvSpPr>
          <p:spPr>
            <a:xfrm>
              <a:off x="9050675" y="3292610"/>
              <a:ext cx="687609" cy="457925"/>
            </a:xfrm>
            <a:prstGeom prst="rect">
              <a:avLst/>
            </a:prstGeom>
            <a:solidFill>
              <a:srgbClr val="ED1B3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lib1</a:t>
              </a:r>
              <a:endParaRPr lang="en-US" sz="3600" dirty="0"/>
            </a:p>
          </p:txBody>
        </p:sp>
        <p:sp>
          <p:nvSpPr>
            <p:cNvPr id="2" name="Rectangle 1">
              <a:extLst>
                <a:ext uri="{FF2B5EF4-FFF2-40B4-BE49-F238E27FC236}">
                  <a16:creationId xmlns:a16="http://schemas.microsoft.com/office/drawing/2014/main" xmlns="" id="{E8006FCE-1F4E-4FD2-837A-79471870E647}"/>
                </a:ext>
              </a:extLst>
            </p:cNvPr>
            <p:cNvSpPr/>
            <p:nvPr/>
          </p:nvSpPr>
          <p:spPr>
            <a:xfrm>
              <a:off x="9042987" y="3245631"/>
              <a:ext cx="715845" cy="521723"/>
            </a:xfrm>
            <a:custGeom>
              <a:avLst/>
              <a:gdLst>
                <a:gd name="connsiteX0" fmla="*/ 0 w 715845"/>
                <a:gd name="connsiteY0" fmla="*/ 0 h 521723"/>
                <a:gd name="connsiteX1" fmla="*/ 336447 w 715845"/>
                <a:gd name="connsiteY1" fmla="*/ 0 h 521723"/>
                <a:gd name="connsiteX2" fmla="*/ 715845 w 715845"/>
                <a:gd name="connsiteY2" fmla="*/ 0 h 521723"/>
                <a:gd name="connsiteX3" fmla="*/ 715845 w 715845"/>
                <a:gd name="connsiteY3" fmla="*/ 521723 h 521723"/>
                <a:gd name="connsiteX4" fmla="*/ 350764 w 715845"/>
                <a:gd name="connsiteY4" fmla="*/ 521723 h 521723"/>
                <a:gd name="connsiteX5" fmla="*/ 0 w 715845"/>
                <a:gd name="connsiteY5" fmla="*/ 521723 h 521723"/>
                <a:gd name="connsiteX6" fmla="*/ 0 w 715845"/>
                <a:gd name="connsiteY6"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845" h="521723" extrusionOk="0">
                  <a:moveTo>
                    <a:pt x="0" y="0"/>
                  </a:moveTo>
                  <a:cubicBezTo>
                    <a:pt x="160247" y="-34037"/>
                    <a:pt x="219444" y="38877"/>
                    <a:pt x="336447" y="0"/>
                  </a:cubicBezTo>
                  <a:cubicBezTo>
                    <a:pt x="453450" y="-38877"/>
                    <a:pt x="621225" y="2741"/>
                    <a:pt x="715845" y="0"/>
                  </a:cubicBezTo>
                  <a:cubicBezTo>
                    <a:pt x="719180" y="213647"/>
                    <a:pt x="708847" y="396799"/>
                    <a:pt x="715845" y="521723"/>
                  </a:cubicBezTo>
                  <a:cubicBezTo>
                    <a:pt x="555751" y="546495"/>
                    <a:pt x="449891" y="492459"/>
                    <a:pt x="350764" y="521723"/>
                  </a:cubicBezTo>
                  <a:cubicBezTo>
                    <a:pt x="251637" y="550987"/>
                    <a:pt x="136982" y="486008"/>
                    <a:pt x="0" y="521723"/>
                  </a:cubicBezTo>
                  <a:cubicBezTo>
                    <a:pt x="-40520" y="316414"/>
                    <a:pt x="24728" y="114881"/>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243832" y="3216470"/>
            <a:ext cx="717087" cy="521723"/>
            <a:chOff x="8243832" y="3216470"/>
            <a:chExt cx="717087" cy="521723"/>
          </a:xfrm>
        </p:grpSpPr>
        <p:sp>
          <p:nvSpPr>
            <p:cNvPr id="64" name="Rectangle 63">
              <a:extLst>
                <a:ext uri="{FF2B5EF4-FFF2-40B4-BE49-F238E27FC236}">
                  <a16:creationId xmlns:a16="http://schemas.microsoft.com/office/drawing/2014/main" xmlns="" id="{CB99FA32-2B52-4AF3-82E5-ED2058ECE154}"/>
                </a:ext>
              </a:extLst>
            </p:cNvPr>
            <p:cNvSpPr/>
            <p:nvPr/>
          </p:nvSpPr>
          <p:spPr>
            <a:xfrm>
              <a:off x="8254106" y="3272177"/>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42" name="Rectangle 41">
              <a:extLst>
                <a:ext uri="{FF2B5EF4-FFF2-40B4-BE49-F238E27FC236}">
                  <a16:creationId xmlns:a16="http://schemas.microsoft.com/office/drawing/2014/main" xmlns="" id="{B9D36D5F-B85D-4561-88D6-8F5C109E6FC5}"/>
                </a:ext>
              </a:extLst>
            </p:cNvPr>
            <p:cNvSpPr/>
            <p:nvPr/>
          </p:nvSpPr>
          <p:spPr>
            <a:xfrm>
              <a:off x="8243832" y="3216470"/>
              <a:ext cx="717087" cy="521723"/>
            </a:xfrm>
            <a:custGeom>
              <a:avLst/>
              <a:gdLst>
                <a:gd name="connsiteX0" fmla="*/ 0 w 717087"/>
                <a:gd name="connsiteY0" fmla="*/ 0 h 521723"/>
                <a:gd name="connsiteX1" fmla="*/ 337031 w 717087"/>
                <a:gd name="connsiteY1" fmla="*/ 0 h 521723"/>
                <a:gd name="connsiteX2" fmla="*/ 717087 w 717087"/>
                <a:gd name="connsiteY2" fmla="*/ 0 h 521723"/>
                <a:gd name="connsiteX3" fmla="*/ 717087 w 717087"/>
                <a:gd name="connsiteY3" fmla="*/ 521723 h 521723"/>
                <a:gd name="connsiteX4" fmla="*/ 351373 w 717087"/>
                <a:gd name="connsiteY4" fmla="*/ 521723 h 521723"/>
                <a:gd name="connsiteX5" fmla="*/ 0 w 717087"/>
                <a:gd name="connsiteY5" fmla="*/ 521723 h 521723"/>
                <a:gd name="connsiteX6" fmla="*/ 0 w 717087"/>
                <a:gd name="connsiteY6" fmla="*/ 0 h 5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87" h="521723" extrusionOk="0">
                  <a:moveTo>
                    <a:pt x="0" y="0"/>
                  </a:moveTo>
                  <a:cubicBezTo>
                    <a:pt x="123380" y="-27194"/>
                    <a:pt x="194511" y="15064"/>
                    <a:pt x="337031" y="0"/>
                  </a:cubicBezTo>
                  <a:cubicBezTo>
                    <a:pt x="479551" y="-15064"/>
                    <a:pt x="634604" y="10671"/>
                    <a:pt x="717087" y="0"/>
                  </a:cubicBezTo>
                  <a:cubicBezTo>
                    <a:pt x="720422" y="213647"/>
                    <a:pt x="710089" y="396799"/>
                    <a:pt x="717087" y="521723"/>
                  </a:cubicBezTo>
                  <a:cubicBezTo>
                    <a:pt x="614354" y="534422"/>
                    <a:pt x="515931" y="488231"/>
                    <a:pt x="351373" y="521723"/>
                  </a:cubicBezTo>
                  <a:cubicBezTo>
                    <a:pt x="186815" y="555215"/>
                    <a:pt x="104533" y="514997"/>
                    <a:pt x="0" y="521723"/>
                  </a:cubicBezTo>
                  <a:cubicBezTo>
                    <a:pt x="-40520" y="316414"/>
                    <a:pt x="24728" y="114881"/>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xmlns="" id="{5698AD14-5FDB-4806-9A67-97CE6F5D22C8}"/>
              </a:ext>
            </a:extLst>
          </p:cNvPr>
          <p:cNvGrpSpPr/>
          <p:nvPr/>
        </p:nvGrpSpPr>
        <p:grpSpPr>
          <a:xfrm rot="10800000">
            <a:off x="5725408" y="4296308"/>
            <a:ext cx="1155015" cy="454849"/>
            <a:chOff x="5044597" y="3278242"/>
            <a:chExt cx="2185670" cy="477457"/>
          </a:xfrm>
        </p:grpSpPr>
        <p:grpSp>
          <p:nvGrpSpPr>
            <p:cNvPr id="66" name="Group 65">
              <a:extLst>
                <a:ext uri="{FF2B5EF4-FFF2-40B4-BE49-F238E27FC236}">
                  <a16:creationId xmlns:a16="http://schemas.microsoft.com/office/drawing/2014/main" xmlns="" id="{99D5B0E1-E6EF-4BC5-A191-DF3864B764E8}"/>
                </a:ext>
              </a:extLst>
            </p:cNvPr>
            <p:cNvGrpSpPr/>
            <p:nvPr/>
          </p:nvGrpSpPr>
          <p:grpSpPr>
            <a:xfrm rot="5400000">
              <a:off x="5899875" y="2553023"/>
              <a:ext cx="347398" cy="2057953"/>
              <a:chOff x="6181724" y="3429000"/>
              <a:chExt cx="287543" cy="1820416"/>
            </a:xfrm>
          </p:grpSpPr>
          <p:sp>
            <p:nvSpPr>
              <p:cNvPr id="70" name="Rectangle 69">
                <a:extLst>
                  <a:ext uri="{FF2B5EF4-FFF2-40B4-BE49-F238E27FC236}">
                    <a16:creationId xmlns:a16="http://schemas.microsoft.com/office/drawing/2014/main" xmlns="" id="{D6E8B754-2CD0-40E4-9B4B-CA2A60A4FA5F}"/>
                  </a:ext>
                </a:extLst>
              </p:cNvPr>
              <p:cNvSpPr/>
              <p:nvPr/>
            </p:nvSpPr>
            <p:spPr>
              <a:xfrm flipV="1">
                <a:off x="6181724" y="3507940"/>
                <a:ext cx="235875" cy="1538677"/>
              </a:xfrm>
              <a:custGeom>
                <a:avLst/>
                <a:gdLst>
                  <a:gd name="connsiteX0" fmla="*/ 0 w 271481"/>
                  <a:gd name="connsiteY0" fmla="*/ 0 h 919211"/>
                  <a:gd name="connsiteX1" fmla="*/ 271481 w 271481"/>
                  <a:gd name="connsiteY1" fmla="*/ 0 h 919211"/>
                  <a:gd name="connsiteX2" fmla="*/ 271481 w 271481"/>
                  <a:gd name="connsiteY2" fmla="*/ 441221 h 919211"/>
                  <a:gd name="connsiteX3" fmla="*/ 271481 w 271481"/>
                  <a:gd name="connsiteY3" fmla="*/ 919211 h 919211"/>
                  <a:gd name="connsiteX4" fmla="*/ 0 w 271481"/>
                  <a:gd name="connsiteY4" fmla="*/ 919211 h 919211"/>
                  <a:gd name="connsiteX5" fmla="*/ 0 w 271481"/>
                  <a:gd name="connsiteY5" fmla="*/ 468798 h 919211"/>
                  <a:gd name="connsiteX6" fmla="*/ 0 w 271481"/>
                  <a:gd name="connsiteY6" fmla="*/ 0 h 9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81" h="919211" fill="none" extrusionOk="0">
                    <a:moveTo>
                      <a:pt x="0" y="0"/>
                    </a:moveTo>
                    <a:cubicBezTo>
                      <a:pt x="95356" y="11358"/>
                      <a:pt x="169326" y="-10791"/>
                      <a:pt x="271481" y="0"/>
                    </a:cubicBezTo>
                    <a:cubicBezTo>
                      <a:pt x="273180" y="218054"/>
                      <a:pt x="268463" y="227397"/>
                      <a:pt x="271481" y="441221"/>
                    </a:cubicBezTo>
                    <a:cubicBezTo>
                      <a:pt x="274499" y="655045"/>
                      <a:pt x="266108" y="807030"/>
                      <a:pt x="271481" y="919211"/>
                    </a:cubicBezTo>
                    <a:cubicBezTo>
                      <a:pt x="176304" y="920449"/>
                      <a:pt x="97014" y="906798"/>
                      <a:pt x="0" y="919211"/>
                    </a:cubicBezTo>
                    <a:cubicBezTo>
                      <a:pt x="22161" y="818477"/>
                      <a:pt x="-19200" y="595704"/>
                      <a:pt x="0" y="468798"/>
                    </a:cubicBezTo>
                    <a:cubicBezTo>
                      <a:pt x="19200" y="341892"/>
                      <a:pt x="-19634" y="110845"/>
                      <a:pt x="0" y="0"/>
                    </a:cubicBezTo>
                    <a:close/>
                  </a:path>
                  <a:path w="271481" h="919211" stroke="0" extrusionOk="0">
                    <a:moveTo>
                      <a:pt x="0" y="0"/>
                    </a:moveTo>
                    <a:cubicBezTo>
                      <a:pt x="60945" y="-9986"/>
                      <a:pt x="163642" y="-6522"/>
                      <a:pt x="271481" y="0"/>
                    </a:cubicBezTo>
                    <a:cubicBezTo>
                      <a:pt x="271102" y="108798"/>
                      <a:pt x="256429" y="322363"/>
                      <a:pt x="271481" y="432029"/>
                    </a:cubicBezTo>
                    <a:cubicBezTo>
                      <a:pt x="286533" y="541695"/>
                      <a:pt x="289475" y="681692"/>
                      <a:pt x="271481" y="919211"/>
                    </a:cubicBezTo>
                    <a:cubicBezTo>
                      <a:pt x="163264" y="921083"/>
                      <a:pt x="67364" y="932669"/>
                      <a:pt x="0" y="919211"/>
                    </a:cubicBezTo>
                    <a:cubicBezTo>
                      <a:pt x="-18491" y="754896"/>
                      <a:pt x="4615" y="655592"/>
                      <a:pt x="0" y="468798"/>
                    </a:cubicBezTo>
                    <a:cubicBezTo>
                      <a:pt x="-4615" y="282004"/>
                      <a:pt x="-14650" y="184811"/>
                      <a:pt x="0" y="0"/>
                    </a:cubicBezTo>
                    <a:close/>
                  </a:path>
                </a:pathLst>
              </a:custGeom>
              <a:ln w="28575">
                <a:solidFill>
                  <a:srgbClr val="4E88C7"/>
                </a:solidFill>
                <a:prstDash val="lgDash"/>
                <a:extLst>
                  <a:ext uri="{C807C97D-BFC1-408E-A445-0C87EB9F89A2}">
                    <ask:lineSketchStyleProps xmlns:ask="http://schemas.microsoft.com/office/drawing/2018/sketchyshapes" xmlns="" sd="1219033472">
                      <a:prstGeom prst="rect">
                        <a:avLst/>
                      </a:prstGeom>
                      <ask:type>
                        <ask:lineSketchFreehand/>
                      </ask:type>
                    </ask:lineSketchStyleProps>
                  </a:ext>
                </a:extLst>
              </a:ln>
            </p:spPr>
            <p:txBody>
              <a:bodyPr wrap="square">
                <a:spAutoFit/>
              </a:bodyPr>
              <a:lstStyle/>
              <a:p>
                <a:endParaRPr lang="en-US" sz="1000" b="1" dirty="0"/>
              </a:p>
            </p:txBody>
          </p:sp>
          <p:sp>
            <p:nvSpPr>
              <p:cNvPr id="71" name="Rectangle 70">
                <a:extLst>
                  <a:ext uri="{FF2B5EF4-FFF2-40B4-BE49-F238E27FC236}">
                    <a16:creationId xmlns:a16="http://schemas.microsoft.com/office/drawing/2014/main" xmlns="" id="{D2D76A16-1CC2-447E-9791-CB9E30744DA1}"/>
                  </a:ext>
                </a:extLst>
              </p:cNvPr>
              <p:cNvSpPr/>
              <p:nvPr/>
            </p:nvSpPr>
            <p:spPr>
              <a:xfrm>
                <a:off x="6202492" y="3429000"/>
                <a:ext cx="266775" cy="1820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xmlns="" id="{7D201322-3D89-491A-ADDD-746E8974F201}"/>
                </a:ext>
              </a:extLst>
            </p:cNvPr>
            <p:cNvGrpSpPr/>
            <p:nvPr/>
          </p:nvGrpSpPr>
          <p:grpSpPr>
            <a:xfrm>
              <a:off x="6955269" y="3278242"/>
              <a:ext cx="274998" cy="260137"/>
              <a:chOff x="7078425" y="3164512"/>
              <a:chExt cx="274998" cy="260137"/>
            </a:xfrm>
          </p:grpSpPr>
          <p:sp>
            <p:nvSpPr>
              <p:cNvPr id="68" name="Isosceles Triangle 67">
                <a:extLst>
                  <a:ext uri="{FF2B5EF4-FFF2-40B4-BE49-F238E27FC236}">
                    <a16:creationId xmlns:a16="http://schemas.microsoft.com/office/drawing/2014/main" xmlns="" id="{8615F96F-A25B-4729-A3A9-E41F5314208A}"/>
                  </a:ext>
                </a:extLst>
              </p:cNvPr>
              <p:cNvSpPr/>
              <p:nvPr/>
            </p:nvSpPr>
            <p:spPr>
              <a:xfrm rot="5114528">
                <a:off x="7113984" y="3182248"/>
                <a:ext cx="257175" cy="22170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Isosceles Triangle 68">
                <a:extLst>
                  <a:ext uri="{FF2B5EF4-FFF2-40B4-BE49-F238E27FC236}">
                    <a16:creationId xmlns:a16="http://schemas.microsoft.com/office/drawing/2014/main" xmlns="" id="{BD754819-4C9F-43BF-BA5E-54449485E804}"/>
                  </a:ext>
                </a:extLst>
              </p:cNvPr>
              <p:cNvSpPr/>
              <p:nvPr/>
            </p:nvSpPr>
            <p:spPr>
              <a:xfrm rot="5114528">
                <a:off x="7060689" y="3185210"/>
                <a:ext cx="257175" cy="22170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2" name="Rectangle 71">
            <a:extLst>
              <a:ext uri="{FF2B5EF4-FFF2-40B4-BE49-F238E27FC236}">
                <a16:creationId xmlns:a16="http://schemas.microsoft.com/office/drawing/2014/main" xmlns="" id="{BF09FFB7-0DF8-4123-9DE4-798B481D03AB}"/>
              </a:ext>
            </a:extLst>
          </p:cNvPr>
          <p:cNvSpPr/>
          <p:nvPr/>
        </p:nvSpPr>
        <p:spPr>
          <a:xfrm>
            <a:off x="4899287" y="3191934"/>
            <a:ext cx="717087" cy="538167"/>
          </a:xfrm>
          <a:custGeom>
            <a:avLst/>
            <a:gdLst>
              <a:gd name="connsiteX0" fmla="*/ 0 w 717087"/>
              <a:gd name="connsiteY0" fmla="*/ 0 h 538167"/>
              <a:gd name="connsiteX1" fmla="*/ 337031 w 717087"/>
              <a:gd name="connsiteY1" fmla="*/ 0 h 538167"/>
              <a:gd name="connsiteX2" fmla="*/ 717087 w 717087"/>
              <a:gd name="connsiteY2" fmla="*/ 0 h 538167"/>
              <a:gd name="connsiteX3" fmla="*/ 717087 w 717087"/>
              <a:gd name="connsiteY3" fmla="*/ 538167 h 538167"/>
              <a:gd name="connsiteX4" fmla="*/ 351373 w 717087"/>
              <a:gd name="connsiteY4" fmla="*/ 538167 h 538167"/>
              <a:gd name="connsiteX5" fmla="*/ 0 w 717087"/>
              <a:gd name="connsiteY5" fmla="*/ 538167 h 538167"/>
              <a:gd name="connsiteX6" fmla="*/ 0 w 717087"/>
              <a:gd name="connsiteY6" fmla="*/ 0 h 5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087" h="538167" extrusionOk="0">
                <a:moveTo>
                  <a:pt x="0" y="0"/>
                </a:moveTo>
                <a:cubicBezTo>
                  <a:pt x="123380" y="-27194"/>
                  <a:pt x="194511" y="15064"/>
                  <a:pt x="337031" y="0"/>
                </a:cubicBezTo>
                <a:cubicBezTo>
                  <a:pt x="479551" y="-15064"/>
                  <a:pt x="634604" y="10671"/>
                  <a:pt x="717087" y="0"/>
                </a:cubicBezTo>
                <a:cubicBezTo>
                  <a:pt x="775893" y="226914"/>
                  <a:pt x="702922" y="276990"/>
                  <a:pt x="717087" y="538167"/>
                </a:cubicBezTo>
                <a:cubicBezTo>
                  <a:pt x="614354" y="550866"/>
                  <a:pt x="515931" y="504675"/>
                  <a:pt x="351373" y="538167"/>
                </a:cubicBezTo>
                <a:cubicBezTo>
                  <a:pt x="186815" y="571659"/>
                  <a:pt x="104533" y="531441"/>
                  <a:pt x="0" y="538167"/>
                </a:cubicBezTo>
                <a:cubicBezTo>
                  <a:pt x="-40722" y="348049"/>
                  <a:pt x="14859" y="208828"/>
                  <a:pt x="0" y="0"/>
                </a:cubicBezTo>
                <a:close/>
              </a:path>
            </a:pathLst>
          </a:custGeom>
          <a:noFill/>
          <a:ln w="19050">
            <a:prstDash val="dash"/>
            <a:extLst>
              <a:ext uri="{C807C97D-BFC1-408E-A445-0C87EB9F89A2}">
                <ask:lineSketchStyleProps xmlns:ask="http://schemas.microsoft.com/office/drawing/2018/sketchyshapes" xmlns="" sd="333870983">
                  <a:prstGeom prst="rect">
                    <a:avLst/>
                  </a:prstGeom>
                  <ask:type>
                    <ask:lineSketchScribble/>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xmlns="" id="{77FA065E-6E6D-4F63-9997-EC420E26F2D7}"/>
              </a:ext>
            </a:extLst>
          </p:cNvPr>
          <p:cNvSpPr/>
          <p:nvPr/>
        </p:nvSpPr>
        <p:spPr>
          <a:xfrm>
            <a:off x="4914414" y="3241663"/>
            <a:ext cx="687609" cy="457925"/>
          </a:xfrm>
          <a:prstGeom prst="rect">
            <a:avLst/>
          </a:prstGeom>
          <a:solidFill>
            <a:srgbClr val="4DB848"/>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lib3</a:t>
            </a:r>
            <a:endParaRPr lang="en-US" sz="3600" dirty="0"/>
          </a:p>
        </p:txBody>
      </p:sp>
      <p:sp>
        <p:nvSpPr>
          <p:cNvPr id="85" name="Rectangle 84">
            <a:extLst>
              <a:ext uri="{FF2B5EF4-FFF2-40B4-BE49-F238E27FC236}">
                <a16:creationId xmlns:a16="http://schemas.microsoft.com/office/drawing/2014/main" xmlns="" id="{1636AC18-A69A-499B-BF3A-B3EC3EF71495}"/>
              </a:ext>
            </a:extLst>
          </p:cNvPr>
          <p:cNvSpPr/>
          <p:nvPr/>
        </p:nvSpPr>
        <p:spPr>
          <a:xfrm>
            <a:off x="971550" y="1268790"/>
            <a:ext cx="10229850" cy="1938992"/>
          </a:xfrm>
          <a:prstGeom prst="rect">
            <a:avLst/>
          </a:prstGeom>
        </p:spPr>
        <p:txBody>
          <a:bodyPr wrap="square">
            <a:spAutoFit/>
          </a:bodyPr>
          <a:lstStyle/>
          <a:p>
            <a:pPr marL="342900" indent="-342900">
              <a:buFont typeface="Arial" panose="020B0604020202020204" pitchFamily="34" charset="0"/>
              <a:buChar char="•"/>
            </a:pPr>
            <a:r>
              <a:rPr lang="en-US" sz="2400" dirty="0">
                <a:latin typeface="Karla" pitchFamily="2" charset="0"/>
              </a:rPr>
              <a:t>John </a:t>
            </a:r>
            <a:r>
              <a:rPr lang="en-US" sz="2400" dirty="0" smtClean="0">
                <a:latin typeface="Karla" pitchFamily="2" charset="0"/>
              </a:rPr>
              <a:t>experiments </a:t>
            </a:r>
            <a:r>
              <a:rPr lang="en-US" sz="2400" dirty="0">
                <a:latin typeface="Karla" pitchFamily="2" charset="0"/>
              </a:rPr>
              <a:t>a new method he learned in another class and </a:t>
            </a:r>
            <a:r>
              <a:rPr lang="en-US" sz="2400" dirty="0" smtClean="0">
                <a:latin typeface="Karla" pitchFamily="2" charset="0"/>
              </a:rPr>
              <a:t>adds a </a:t>
            </a:r>
            <a:r>
              <a:rPr lang="en-US" sz="2400" dirty="0">
                <a:latin typeface="Karla" pitchFamily="2" charset="0"/>
              </a:rPr>
              <a:t>new library to the working environment. After seeing a tremendous </a:t>
            </a:r>
            <a:r>
              <a:rPr lang="en-US" sz="2400" dirty="0" smtClean="0">
                <a:latin typeface="Karla" pitchFamily="2" charset="0"/>
              </a:rPr>
              <a:t>improvements </a:t>
            </a:r>
            <a:r>
              <a:rPr lang="en-US" sz="2400" dirty="0">
                <a:latin typeface="Karla" pitchFamily="2" charset="0"/>
              </a:rPr>
              <a:t>he sends Maggie back his code and a new .</a:t>
            </a:r>
            <a:r>
              <a:rPr lang="en-US" sz="2400" dirty="0" err="1">
                <a:latin typeface="Karla" pitchFamily="2" charset="0"/>
              </a:rPr>
              <a:t>yml</a:t>
            </a:r>
            <a:r>
              <a:rPr lang="en-US" sz="2400" dirty="0">
                <a:latin typeface="Karla" pitchFamily="2" charset="0"/>
              </a:rPr>
              <a:t> file. She can now update her environment and replicate the experiment. </a:t>
            </a:r>
          </a:p>
        </p:txBody>
      </p:sp>
    </p:spTree>
    <p:extLst>
      <p:ext uri="{BB962C8B-B14F-4D97-AF65-F5344CB8AC3E}">
        <p14:creationId xmlns:p14="http://schemas.microsoft.com/office/powerpoint/2010/main" val="13829363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ectureTemplate" id="{B34C016E-0C6D-1F44-AAEA-E9B93A3FD154}" vid="{3C94EAC1-1335-F549-90CC-70892BD453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4840</TotalTime>
  <Words>2023</Words>
  <Application>Microsoft Macintosh PowerPoint</Application>
  <PresentationFormat>Widescreen</PresentationFormat>
  <Paragraphs>389</Paragraphs>
  <Slides>34</Slides>
  <Notes>15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Calibri</vt:lpstr>
      <vt:lpstr>Calibri Light</vt:lpstr>
      <vt:lpstr>Courier New</vt:lpstr>
      <vt:lpstr>Futura</vt:lpstr>
      <vt:lpstr>Karla</vt:lpstr>
      <vt:lpstr>Lucida Console</vt:lpstr>
      <vt:lpstr>Open Sans</vt:lpstr>
      <vt:lpstr>Arial</vt:lpstr>
      <vt:lpstr>Custom Design</vt:lpstr>
      <vt:lpstr>1_Custom Design</vt:lpstr>
      <vt:lpstr>GEC_template</vt:lpstr>
      <vt:lpstr>Lecture 2: Environments, Virtual Machines and Containers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INTRODUCTION</dc:title>
  <dc:creator>andrea porelli</dc:creator>
  <cp:lastModifiedBy>Microsoft Office User</cp:lastModifiedBy>
  <cp:revision>263</cp:revision>
  <cp:lastPrinted>2020-02-04T20:54:34Z</cp:lastPrinted>
  <dcterms:created xsi:type="dcterms:W3CDTF">2020-01-23T20:36:42Z</dcterms:created>
  <dcterms:modified xsi:type="dcterms:W3CDTF">2020-02-04T21:15:02Z</dcterms:modified>
</cp:coreProperties>
</file>