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09"/>
  </p:notesMasterIdLst>
  <p:sldIdLst>
    <p:sldId id="469" r:id="rId2"/>
    <p:sldId id="451" r:id="rId3"/>
    <p:sldId id="293" r:id="rId4"/>
    <p:sldId id="470" r:id="rId5"/>
    <p:sldId id="280" r:id="rId6"/>
    <p:sldId id="284" r:id="rId7"/>
    <p:sldId id="287" r:id="rId8"/>
    <p:sldId id="288" r:id="rId9"/>
    <p:sldId id="294" r:id="rId10"/>
    <p:sldId id="289" r:id="rId11"/>
    <p:sldId id="471" r:id="rId12"/>
    <p:sldId id="268" r:id="rId13"/>
    <p:sldId id="292" r:id="rId14"/>
    <p:sldId id="291" r:id="rId15"/>
    <p:sldId id="295" r:id="rId16"/>
    <p:sldId id="296" r:id="rId17"/>
    <p:sldId id="297" r:id="rId18"/>
    <p:sldId id="298" r:id="rId19"/>
    <p:sldId id="299" r:id="rId20"/>
    <p:sldId id="300" r:id="rId21"/>
    <p:sldId id="322" r:id="rId22"/>
    <p:sldId id="301" r:id="rId23"/>
    <p:sldId id="302" r:id="rId24"/>
    <p:sldId id="309" r:id="rId25"/>
    <p:sldId id="303" r:id="rId26"/>
    <p:sldId id="473" r:id="rId27"/>
    <p:sldId id="474" r:id="rId28"/>
    <p:sldId id="475" r:id="rId29"/>
    <p:sldId id="304" r:id="rId30"/>
    <p:sldId id="476" r:id="rId31"/>
    <p:sldId id="477" r:id="rId32"/>
    <p:sldId id="478" r:id="rId33"/>
    <p:sldId id="479" r:id="rId34"/>
    <p:sldId id="480" r:id="rId35"/>
    <p:sldId id="312" r:id="rId36"/>
    <p:sldId id="481" r:id="rId37"/>
    <p:sldId id="319" r:id="rId38"/>
    <p:sldId id="482" r:id="rId39"/>
    <p:sldId id="483" r:id="rId40"/>
    <p:sldId id="323" r:id="rId41"/>
    <p:sldId id="324" r:id="rId42"/>
    <p:sldId id="325" r:id="rId43"/>
    <p:sldId id="326" r:id="rId44"/>
    <p:sldId id="328" r:id="rId45"/>
    <p:sldId id="329" r:id="rId46"/>
    <p:sldId id="330" r:id="rId47"/>
    <p:sldId id="334" r:id="rId48"/>
    <p:sldId id="484" r:id="rId49"/>
    <p:sldId id="333" r:id="rId50"/>
    <p:sldId id="485" r:id="rId51"/>
    <p:sldId id="338" r:id="rId52"/>
    <p:sldId id="337" r:id="rId53"/>
    <p:sldId id="355" r:id="rId54"/>
    <p:sldId id="354" r:id="rId55"/>
    <p:sldId id="486" r:id="rId56"/>
    <p:sldId id="487" r:id="rId57"/>
    <p:sldId id="488" r:id="rId58"/>
    <p:sldId id="489" r:id="rId59"/>
    <p:sldId id="490" r:id="rId60"/>
    <p:sldId id="491" r:id="rId61"/>
    <p:sldId id="492" r:id="rId62"/>
    <p:sldId id="357" r:id="rId63"/>
    <p:sldId id="367" r:id="rId64"/>
    <p:sldId id="371" r:id="rId65"/>
    <p:sldId id="493" r:id="rId66"/>
    <p:sldId id="494" r:id="rId67"/>
    <p:sldId id="372" r:id="rId68"/>
    <p:sldId id="373" r:id="rId69"/>
    <p:sldId id="375" r:id="rId70"/>
    <p:sldId id="495" r:id="rId71"/>
    <p:sldId id="380" r:id="rId72"/>
    <p:sldId id="379" r:id="rId73"/>
    <p:sldId id="381" r:id="rId74"/>
    <p:sldId id="382" r:id="rId75"/>
    <p:sldId id="385" r:id="rId76"/>
    <p:sldId id="387" r:id="rId77"/>
    <p:sldId id="496" r:id="rId78"/>
    <p:sldId id="389" r:id="rId79"/>
    <p:sldId id="392" r:id="rId80"/>
    <p:sldId id="393" r:id="rId81"/>
    <p:sldId id="394" r:id="rId82"/>
    <p:sldId id="395" r:id="rId83"/>
    <p:sldId id="396" r:id="rId84"/>
    <p:sldId id="397" r:id="rId85"/>
    <p:sldId id="398" r:id="rId86"/>
    <p:sldId id="399" r:id="rId87"/>
    <p:sldId id="465" r:id="rId88"/>
    <p:sldId id="466" r:id="rId89"/>
    <p:sldId id="467" r:id="rId90"/>
    <p:sldId id="400" r:id="rId91"/>
    <p:sldId id="497" r:id="rId92"/>
    <p:sldId id="401" r:id="rId93"/>
    <p:sldId id="405" r:id="rId94"/>
    <p:sldId id="408" r:id="rId95"/>
    <p:sldId id="407" r:id="rId96"/>
    <p:sldId id="406" r:id="rId97"/>
    <p:sldId id="409" r:id="rId98"/>
    <p:sldId id="498" r:id="rId99"/>
    <p:sldId id="499" r:id="rId100"/>
    <p:sldId id="411" r:id="rId101"/>
    <p:sldId id="414" r:id="rId102"/>
    <p:sldId id="412" r:id="rId103"/>
    <p:sldId id="415" r:id="rId104"/>
    <p:sldId id="416" r:id="rId105"/>
    <p:sldId id="417" r:id="rId106"/>
    <p:sldId id="418" r:id="rId107"/>
    <p:sldId id="420" r:id="rId10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9C"/>
    <a:srgbClr val="FFF2CC"/>
    <a:srgbClr val="FF7FD3"/>
    <a:srgbClr val="FF7F99"/>
    <a:srgbClr val="890104"/>
    <a:srgbClr val="990103"/>
    <a:srgbClr val="AA0001"/>
    <a:srgbClr val="F47F83"/>
    <a:srgbClr val="CC6384"/>
    <a:srgbClr val="FF0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9"/>
    <p:restoredTop sz="94605"/>
  </p:normalViewPr>
  <p:slideViewPr>
    <p:cSldViewPr snapToGrid="0" snapToObjects="1">
      <p:cViewPr>
        <p:scale>
          <a:sx n="118" d="100"/>
          <a:sy n="118" d="100"/>
        </p:scale>
        <p:origin x="71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presProps" Target="presProp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viewProps" Target="viewProps.xml"/><Relationship Id="rId112" Type="http://schemas.openxmlformats.org/officeDocument/2006/relationships/theme" Target="theme/theme1.xml"/><Relationship Id="rId11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BC4EB-2D9A-C542-A578-2B57E0FB18FF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71AF9-BBC8-D045-B571-D125776D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reminder, this is where we 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06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reminder, this is where we 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07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C6C5F-2519-1B4F-BEC9-BDE26CB25B3F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96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CAN”T BE CONCERNED WITH LM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32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CAN”T BE CONCERNED WITH LM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39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C6C5F-2519-1B4F-BEC9-BDE26CB25B3F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52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C6C5F-2519-1B4F-BEC9-BDE26CB25B3F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90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33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80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20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1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98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25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reminder, this is where we 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95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likelihood of any event occurring is dependent on all of the events that occurred before it, and this keeps perpetuating.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4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93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77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Take the argmax over all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29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should look familiar. It’s the same, underlying task of trying to estimate a sequence.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reminder, this is where we 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8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/>
              <a:t>Lecture #: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0F3-851B-D04D-8388-F0082F0B8354}" type="datetime1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AC295 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Slides</a:t>
            </a:r>
            <a:r>
              <a:rPr lang="en-US" sz="24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from CS109B: </a:t>
            </a:r>
            <a:r>
              <a:rPr lang="en-US" sz="24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Chris </a:t>
            </a:r>
            <a:r>
              <a:rPr lang="en-US" sz="2400" b="0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Tanner+Pavlos</a:t>
            </a:r>
            <a:r>
              <a:rPr lang="en-US" sz="24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Protopapas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475134" y="4428549"/>
            <a:ext cx="3154320" cy="1764795"/>
            <a:chOff x="3383860" y="4092499"/>
            <a:chExt cx="1774304" cy="1102997"/>
          </a:xfrm>
        </p:grpSpPr>
        <p:pic>
          <p:nvPicPr>
            <p:cNvPr id="13" name="Picture 12" descr="iacs.png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</p:spTree>
    <p:extLst/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4644-B9A4-C04E-9C16-7219A5F573A5}" type="datetime1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926F-5305-CE4E-A6B7-3EC7157494D0}" type="datetime1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02E3-39CE-9E4A-8CB2-FAE42926AFF3}" type="datetime1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0258" y="6331054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170938" y="6337706"/>
            <a:ext cx="13292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AC295, 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/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6400800"/>
            <a:ext cx="13292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AC295, 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/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257800" y="6400800"/>
            <a:ext cx="13292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AC295, 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63746" y="6111765"/>
            <a:ext cx="101341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825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825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825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/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9" name="Picture 8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0" name="Picture 9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257800" y="6400800"/>
            <a:ext cx="13292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AC295, 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4" name="Picture 13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5" name="Picture 14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grpSp>
        <p:nvGrpSpPr>
          <p:cNvPr id="12" name="Group 11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16" name="Picture 15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grpSp>
        <p:nvGrpSpPr>
          <p:cNvPr id="12" name="Group 11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13" name="Picture 12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363746" y="6111765"/>
            <a:ext cx="101341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825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825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825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2" name="Picture 11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257800" y="6400800"/>
            <a:ext cx="13292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AC295, 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10" name="Picture 9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0363746" y="6111765"/>
            <a:ext cx="101341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825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825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825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/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0" name="Picture 9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1" name="Picture 10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7800" y="6400800"/>
            <a:ext cx="13292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AC295, 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590F-AA81-D540-B26C-6D991D63D543}" type="datetime1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6E0F3-851B-D04D-8388-F0082F0B8354}" type="datetime1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3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8.tiff"/><Relationship Id="rId6" Type="http://schemas.openxmlformats.org/officeDocument/2006/relationships/image" Target="../media/image7.tiff"/><Relationship Id="rId7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24.png"/><Relationship Id="rId7" Type="http://schemas.openxmlformats.org/officeDocument/2006/relationships/image" Target="../media/image225.png"/><Relationship Id="rId8" Type="http://schemas.openxmlformats.org/officeDocument/2006/relationships/image" Target="../media/image226.png"/><Relationship Id="rId9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png"/></Relationships>
</file>

<file path=ppt/slides/_rels/slide10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9.png"/><Relationship Id="rId12" Type="http://schemas.openxmlformats.org/officeDocument/2006/relationships/image" Target="../media/image230.png"/><Relationship Id="rId13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png"/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24.png"/><Relationship Id="rId7" Type="http://schemas.openxmlformats.org/officeDocument/2006/relationships/image" Target="../media/image225.png"/><Relationship Id="rId8" Type="http://schemas.openxmlformats.org/officeDocument/2006/relationships/image" Target="../media/image226.png"/><Relationship Id="rId9" Type="http://schemas.openxmlformats.org/officeDocument/2006/relationships/image" Target="../media/image227.png"/><Relationship Id="rId10" Type="http://schemas.openxmlformats.org/officeDocument/2006/relationships/image" Target="../media/image228.png"/></Relationships>
</file>

<file path=ppt/slides/_rels/slide10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9.png"/><Relationship Id="rId12" Type="http://schemas.openxmlformats.org/officeDocument/2006/relationships/image" Target="../media/image230.png"/><Relationship Id="rId13" Type="http://schemas.openxmlformats.org/officeDocument/2006/relationships/image" Target="../media/image231.png"/><Relationship Id="rId14" Type="http://schemas.openxmlformats.org/officeDocument/2006/relationships/image" Target="../media/image232.png"/><Relationship Id="rId15" Type="http://schemas.openxmlformats.org/officeDocument/2006/relationships/image" Target="../media/image233.png"/><Relationship Id="rId16" Type="http://schemas.openxmlformats.org/officeDocument/2006/relationships/image" Target="../media/image234.png"/><Relationship Id="rId17" Type="http://schemas.openxmlformats.org/officeDocument/2006/relationships/image" Target="../media/image2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png"/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24.png"/><Relationship Id="rId7" Type="http://schemas.openxmlformats.org/officeDocument/2006/relationships/image" Target="../media/image225.png"/><Relationship Id="rId8" Type="http://schemas.openxmlformats.org/officeDocument/2006/relationships/image" Target="../media/image226.png"/><Relationship Id="rId9" Type="http://schemas.openxmlformats.org/officeDocument/2006/relationships/image" Target="../media/image227.png"/><Relationship Id="rId10" Type="http://schemas.openxmlformats.org/officeDocument/2006/relationships/image" Target="../media/image228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slideshare.net/shuntaroy/a-review-of-deep-contextualized-word-representations-peters-2018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jalammar.github.io/illustrated-bert/" TargetMode="External"/><Relationship Id="rId4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jalammar.github.io/illustrated-bert/" TargetMode="External"/><Relationship Id="rId4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slideshare.net/shuntaroy/a-review-of-deep-contextualized-word-representations-peters-2018" TargetMode="Externa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apers.nips.cc/paper/5021-distributed-representations-of-words-and-phrases-and-their-compositionality.pdf" TargetMode="External"/><Relationship Id="rId3" Type="http://schemas.openxmlformats.org/officeDocument/2006/relationships/hyperlink" Target="https://www.aclweb.org/anthology/D14-1162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0.png"/><Relationship Id="rId3" Type="http://schemas.openxmlformats.org/officeDocument/2006/relationships/image" Target="../media/image4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4" Type="http://schemas.openxmlformats.org/officeDocument/2006/relationships/image" Target="../media/image50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4" Type="http://schemas.openxmlformats.org/officeDocument/2006/relationships/image" Target="../media/image50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4" Type="http://schemas.openxmlformats.org/officeDocument/2006/relationships/image" Target="../media/image50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4" Type="http://schemas.openxmlformats.org/officeDocument/2006/relationships/image" Target="../media/image50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4" Type="http://schemas.openxmlformats.org/officeDocument/2006/relationships/image" Target="../media/image50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4" Type="http://schemas.openxmlformats.org/officeDocument/2006/relationships/image" Target="../media/image53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0.png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4" Type="http://schemas.openxmlformats.org/officeDocument/2006/relationships/image" Target="../media/image65.png"/><Relationship Id="rId15" Type="http://schemas.openxmlformats.org/officeDocument/2006/relationships/image" Target="../media/image66.png"/><Relationship Id="rId16" Type="http://schemas.openxmlformats.org/officeDocument/2006/relationships/image" Target="../media/image67.png"/><Relationship Id="rId17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50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1.png"/><Relationship Id="rId7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20" Type="http://schemas.openxmlformats.org/officeDocument/2006/relationships/image" Target="../media/image86.png"/><Relationship Id="rId21" Type="http://schemas.openxmlformats.org/officeDocument/2006/relationships/image" Target="../media/image87.png"/><Relationship Id="rId22" Type="http://schemas.openxmlformats.org/officeDocument/2006/relationships/image" Target="../media/image88.png"/><Relationship Id="rId23" Type="http://schemas.openxmlformats.org/officeDocument/2006/relationships/image" Target="../media/image89.png"/><Relationship Id="rId24" Type="http://schemas.openxmlformats.org/officeDocument/2006/relationships/image" Target="../media/image90.png"/><Relationship Id="rId25" Type="http://schemas.openxmlformats.org/officeDocument/2006/relationships/image" Target="../media/image91.png"/><Relationship Id="rId10" Type="http://schemas.openxmlformats.org/officeDocument/2006/relationships/image" Target="../media/image58.png"/><Relationship Id="rId11" Type="http://schemas.openxmlformats.org/officeDocument/2006/relationships/image" Target="../media/image78.png"/><Relationship Id="rId12" Type="http://schemas.openxmlformats.org/officeDocument/2006/relationships/image" Target="../media/image60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81.png"/><Relationship Id="rId16" Type="http://schemas.openxmlformats.org/officeDocument/2006/relationships/image" Target="../media/image82.png"/><Relationship Id="rId17" Type="http://schemas.openxmlformats.org/officeDocument/2006/relationships/image" Target="../media/image83.png"/><Relationship Id="rId18" Type="http://schemas.openxmlformats.org/officeDocument/2006/relationships/image" Target="../media/image84.png"/><Relationship Id="rId19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50.png"/><Relationship Id="rId5" Type="http://schemas.openxmlformats.org/officeDocument/2006/relationships/image" Target="../media/image56.png"/><Relationship Id="rId6" Type="http://schemas.openxmlformats.org/officeDocument/2006/relationships/image" Target="../media/image76.png"/><Relationship Id="rId7" Type="http://schemas.openxmlformats.org/officeDocument/2006/relationships/image" Target="../media/image75.png"/><Relationship Id="rId8" Type="http://schemas.openxmlformats.org/officeDocument/2006/relationships/image" Target="../media/image77.png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20" Type="http://schemas.openxmlformats.org/officeDocument/2006/relationships/image" Target="../media/image86.png"/><Relationship Id="rId21" Type="http://schemas.openxmlformats.org/officeDocument/2006/relationships/image" Target="../media/image87.png"/><Relationship Id="rId22" Type="http://schemas.openxmlformats.org/officeDocument/2006/relationships/image" Target="../media/image88.png"/><Relationship Id="rId23" Type="http://schemas.openxmlformats.org/officeDocument/2006/relationships/image" Target="../media/image89.png"/><Relationship Id="rId24" Type="http://schemas.openxmlformats.org/officeDocument/2006/relationships/image" Target="../media/image90.png"/><Relationship Id="rId25" Type="http://schemas.openxmlformats.org/officeDocument/2006/relationships/image" Target="../media/image91.png"/><Relationship Id="rId10" Type="http://schemas.openxmlformats.org/officeDocument/2006/relationships/image" Target="../media/image58.png"/><Relationship Id="rId11" Type="http://schemas.openxmlformats.org/officeDocument/2006/relationships/image" Target="../media/image78.png"/><Relationship Id="rId12" Type="http://schemas.openxmlformats.org/officeDocument/2006/relationships/image" Target="../media/image60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81.png"/><Relationship Id="rId16" Type="http://schemas.openxmlformats.org/officeDocument/2006/relationships/image" Target="../media/image82.png"/><Relationship Id="rId17" Type="http://schemas.openxmlformats.org/officeDocument/2006/relationships/image" Target="../media/image83.png"/><Relationship Id="rId18" Type="http://schemas.openxmlformats.org/officeDocument/2006/relationships/image" Target="../media/image84.png"/><Relationship Id="rId19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50.png"/><Relationship Id="rId5" Type="http://schemas.openxmlformats.org/officeDocument/2006/relationships/image" Target="../media/image56.png"/><Relationship Id="rId6" Type="http://schemas.openxmlformats.org/officeDocument/2006/relationships/image" Target="../media/image76.png"/><Relationship Id="rId7" Type="http://schemas.openxmlformats.org/officeDocument/2006/relationships/image" Target="../media/image75.png"/><Relationship Id="rId8" Type="http://schemas.openxmlformats.org/officeDocument/2006/relationships/image" Target="../media/image77.png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20" Type="http://schemas.openxmlformats.org/officeDocument/2006/relationships/image" Target="../media/image89.png"/><Relationship Id="rId21" Type="http://schemas.openxmlformats.org/officeDocument/2006/relationships/image" Target="../media/image90.png"/><Relationship Id="rId22" Type="http://schemas.openxmlformats.org/officeDocument/2006/relationships/image" Target="../media/image91.png"/><Relationship Id="rId23" Type="http://schemas.openxmlformats.org/officeDocument/2006/relationships/image" Target="../media/image93.png"/><Relationship Id="rId10" Type="http://schemas.openxmlformats.org/officeDocument/2006/relationships/image" Target="../media/image78.png"/><Relationship Id="rId11" Type="http://schemas.openxmlformats.org/officeDocument/2006/relationships/image" Target="../media/image60.png"/><Relationship Id="rId12" Type="http://schemas.openxmlformats.org/officeDocument/2006/relationships/image" Target="../media/image79.png"/><Relationship Id="rId13" Type="http://schemas.openxmlformats.org/officeDocument/2006/relationships/image" Target="../media/image80.png"/><Relationship Id="rId14" Type="http://schemas.openxmlformats.org/officeDocument/2006/relationships/image" Target="../media/image81.png"/><Relationship Id="rId15" Type="http://schemas.openxmlformats.org/officeDocument/2006/relationships/image" Target="../media/image83.png"/><Relationship Id="rId16" Type="http://schemas.openxmlformats.org/officeDocument/2006/relationships/image" Target="../media/image84.png"/><Relationship Id="rId17" Type="http://schemas.openxmlformats.org/officeDocument/2006/relationships/image" Target="../media/image85.png"/><Relationship Id="rId18" Type="http://schemas.openxmlformats.org/officeDocument/2006/relationships/image" Target="../media/image86.png"/><Relationship Id="rId19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92.png"/><Relationship Id="rId5" Type="http://schemas.openxmlformats.org/officeDocument/2006/relationships/image" Target="../media/image56.png"/><Relationship Id="rId6" Type="http://schemas.openxmlformats.org/officeDocument/2006/relationships/image" Target="../media/image76.png"/><Relationship Id="rId7" Type="http://schemas.openxmlformats.org/officeDocument/2006/relationships/image" Target="../media/image75.png"/><Relationship Id="rId8" Type="http://schemas.openxmlformats.org/officeDocument/2006/relationships/image" Target="../media/image77.png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20" Type="http://schemas.openxmlformats.org/officeDocument/2006/relationships/image" Target="../media/image89.png"/><Relationship Id="rId21" Type="http://schemas.openxmlformats.org/officeDocument/2006/relationships/image" Target="../media/image90.png"/><Relationship Id="rId22" Type="http://schemas.openxmlformats.org/officeDocument/2006/relationships/image" Target="../media/image91.png"/><Relationship Id="rId23" Type="http://schemas.openxmlformats.org/officeDocument/2006/relationships/image" Target="../media/image94.png"/><Relationship Id="rId10" Type="http://schemas.openxmlformats.org/officeDocument/2006/relationships/image" Target="../media/image78.png"/><Relationship Id="rId11" Type="http://schemas.openxmlformats.org/officeDocument/2006/relationships/image" Target="../media/image60.png"/><Relationship Id="rId12" Type="http://schemas.openxmlformats.org/officeDocument/2006/relationships/image" Target="../media/image79.png"/><Relationship Id="rId13" Type="http://schemas.openxmlformats.org/officeDocument/2006/relationships/image" Target="../media/image80.png"/><Relationship Id="rId14" Type="http://schemas.openxmlformats.org/officeDocument/2006/relationships/image" Target="../media/image81.png"/><Relationship Id="rId15" Type="http://schemas.openxmlformats.org/officeDocument/2006/relationships/image" Target="../media/image83.png"/><Relationship Id="rId16" Type="http://schemas.openxmlformats.org/officeDocument/2006/relationships/image" Target="../media/image84.png"/><Relationship Id="rId17" Type="http://schemas.openxmlformats.org/officeDocument/2006/relationships/image" Target="../media/image85.png"/><Relationship Id="rId18" Type="http://schemas.openxmlformats.org/officeDocument/2006/relationships/image" Target="../media/image86.png"/><Relationship Id="rId19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92.png"/><Relationship Id="rId5" Type="http://schemas.openxmlformats.org/officeDocument/2006/relationships/image" Target="../media/image56.png"/><Relationship Id="rId6" Type="http://schemas.openxmlformats.org/officeDocument/2006/relationships/image" Target="../media/image76.png"/><Relationship Id="rId7" Type="http://schemas.openxmlformats.org/officeDocument/2006/relationships/image" Target="../media/image75.png"/><Relationship Id="rId8" Type="http://schemas.openxmlformats.org/officeDocument/2006/relationships/image" Target="../media/image77.png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png"/><Relationship Id="rId20" Type="http://schemas.openxmlformats.org/officeDocument/2006/relationships/image" Target="../media/image90.png"/><Relationship Id="rId21" Type="http://schemas.openxmlformats.org/officeDocument/2006/relationships/image" Target="../media/image91.png"/><Relationship Id="rId10" Type="http://schemas.openxmlformats.org/officeDocument/2006/relationships/image" Target="../media/image60.png"/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3" Type="http://schemas.openxmlformats.org/officeDocument/2006/relationships/image" Target="../media/image81.png"/><Relationship Id="rId14" Type="http://schemas.openxmlformats.org/officeDocument/2006/relationships/image" Target="../media/image83.png"/><Relationship Id="rId15" Type="http://schemas.openxmlformats.org/officeDocument/2006/relationships/image" Target="../media/image84.png"/><Relationship Id="rId16" Type="http://schemas.openxmlformats.org/officeDocument/2006/relationships/image" Target="../media/image85.png"/><Relationship Id="rId17" Type="http://schemas.openxmlformats.org/officeDocument/2006/relationships/image" Target="../media/image86.png"/><Relationship Id="rId18" Type="http://schemas.openxmlformats.org/officeDocument/2006/relationships/image" Target="../media/image87.png"/><Relationship Id="rId19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92.png"/><Relationship Id="rId5" Type="http://schemas.openxmlformats.org/officeDocument/2006/relationships/image" Target="../media/image56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png"/><Relationship Id="rId20" Type="http://schemas.openxmlformats.org/officeDocument/2006/relationships/image" Target="../media/image95.png"/><Relationship Id="rId21" Type="http://schemas.openxmlformats.org/officeDocument/2006/relationships/image" Target="../media/image91.png"/><Relationship Id="rId22" Type="http://schemas.openxmlformats.org/officeDocument/2006/relationships/image" Target="../media/image96.png"/><Relationship Id="rId10" Type="http://schemas.openxmlformats.org/officeDocument/2006/relationships/image" Target="../media/image60.png"/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3" Type="http://schemas.openxmlformats.org/officeDocument/2006/relationships/image" Target="../media/image81.png"/><Relationship Id="rId14" Type="http://schemas.openxmlformats.org/officeDocument/2006/relationships/image" Target="../media/image83.png"/><Relationship Id="rId15" Type="http://schemas.openxmlformats.org/officeDocument/2006/relationships/image" Target="../media/image84.png"/><Relationship Id="rId16" Type="http://schemas.openxmlformats.org/officeDocument/2006/relationships/image" Target="../media/image85.png"/><Relationship Id="rId17" Type="http://schemas.openxmlformats.org/officeDocument/2006/relationships/image" Target="../media/image86.png"/><Relationship Id="rId18" Type="http://schemas.openxmlformats.org/officeDocument/2006/relationships/image" Target="../media/image87.png"/><Relationship Id="rId19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92.png"/><Relationship Id="rId5" Type="http://schemas.openxmlformats.org/officeDocument/2006/relationships/image" Target="../media/image56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png"/><Relationship Id="rId20" Type="http://schemas.openxmlformats.org/officeDocument/2006/relationships/image" Target="../media/image95.png"/><Relationship Id="rId21" Type="http://schemas.openxmlformats.org/officeDocument/2006/relationships/image" Target="../media/image91.png"/><Relationship Id="rId22" Type="http://schemas.openxmlformats.org/officeDocument/2006/relationships/image" Target="../media/image96.png"/><Relationship Id="rId10" Type="http://schemas.openxmlformats.org/officeDocument/2006/relationships/image" Target="../media/image60.png"/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3" Type="http://schemas.openxmlformats.org/officeDocument/2006/relationships/image" Target="../media/image81.png"/><Relationship Id="rId14" Type="http://schemas.openxmlformats.org/officeDocument/2006/relationships/image" Target="../media/image83.png"/><Relationship Id="rId15" Type="http://schemas.openxmlformats.org/officeDocument/2006/relationships/image" Target="../media/image97.png"/><Relationship Id="rId16" Type="http://schemas.openxmlformats.org/officeDocument/2006/relationships/image" Target="../media/image85.png"/><Relationship Id="rId17" Type="http://schemas.openxmlformats.org/officeDocument/2006/relationships/image" Target="../media/image86.png"/><Relationship Id="rId18" Type="http://schemas.openxmlformats.org/officeDocument/2006/relationships/image" Target="../media/image87.png"/><Relationship Id="rId19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92.png"/><Relationship Id="rId5" Type="http://schemas.openxmlformats.org/officeDocument/2006/relationships/image" Target="../media/image56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57.png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png"/><Relationship Id="rId20" Type="http://schemas.openxmlformats.org/officeDocument/2006/relationships/image" Target="../media/image95.png"/><Relationship Id="rId21" Type="http://schemas.openxmlformats.org/officeDocument/2006/relationships/image" Target="../media/image91.png"/><Relationship Id="rId22" Type="http://schemas.openxmlformats.org/officeDocument/2006/relationships/image" Target="../media/image96.png"/><Relationship Id="rId10" Type="http://schemas.openxmlformats.org/officeDocument/2006/relationships/image" Target="../media/image98.png"/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3" Type="http://schemas.openxmlformats.org/officeDocument/2006/relationships/image" Target="../media/image81.png"/><Relationship Id="rId14" Type="http://schemas.openxmlformats.org/officeDocument/2006/relationships/image" Target="../media/image83.png"/><Relationship Id="rId15" Type="http://schemas.openxmlformats.org/officeDocument/2006/relationships/image" Target="../media/image97.png"/><Relationship Id="rId16" Type="http://schemas.openxmlformats.org/officeDocument/2006/relationships/image" Target="../media/image85.png"/><Relationship Id="rId17" Type="http://schemas.openxmlformats.org/officeDocument/2006/relationships/image" Target="../media/image86.png"/><Relationship Id="rId18" Type="http://schemas.openxmlformats.org/officeDocument/2006/relationships/image" Target="../media/image87.png"/><Relationship Id="rId19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92.png"/><Relationship Id="rId5" Type="http://schemas.openxmlformats.org/officeDocument/2006/relationships/image" Target="../media/image56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5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
</file>

<file path=ppt/slides/_rels/slide6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3.png"/><Relationship Id="rId12" Type="http://schemas.openxmlformats.org/officeDocument/2006/relationships/image" Target="../media/image104.png"/><Relationship Id="rId13" Type="http://schemas.openxmlformats.org/officeDocument/2006/relationships/image" Target="../media/image105.png"/><Relationship Id="rId14" Type="http://schemas.openxmlformats.org/officeDocument/2006/relationships/image" Target="../media/image106.png"/><Relationship Id="rId15" Type="http://schemas.openxmlformats.org/officeDocument/2006/relationships/image" Target="../media/image107.png"/><Relationship Id="rId16" Type="http://schemas.openxmlformats.org/officeDocument/2006/relationships/image" Target="../media/image108.png"/><Relationship Id="rId17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77.png"/><Relationship Id="rId7" Type="http://schemas.openxmlformats.org/officeDocument/2006/relationships/image" Target="../media/image57.png"/><Relationship Id="rId8" Type="http://schemas.openxmlformats.org/officeDocument/2006/relationships/image" Target="../media/image78.png"/><Relationship Id="rId9" Type="http://schemas.openxmlformats.org/officeDocument/2006/relationships/image" Target="../media/image60.png"/><Relationship Id="rId10" Type="http://schemas.openxmlformats.org/officeDocument/2006/relationships/image" Target="../media/image102.png"/></Relationships>
</file>

<file path=ppt/slides/_rels/slide6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3.png"/><Relationship Id="rId12" Type="http://schemas.openxmlformats.org/officeDocument/2006/relationships/image" Target="../media/image104.png"/><Relationship Id="rId13" Type="http://schemas.openxmlformats.org/officeDocument/2006/relationships/image" Target="../media/image105.png"/><Relationship Id="rId14" Type="http://schemas.openxmlformats.org/officeDocument/2006/relationships/image" Target="../media/image106.png"/><Relationship Id="rId15" Type="http://schemas.openxmlformats.org/officeDocument/2006/relationships/image" Target="../media/image107.png"/><Relationship Id="rId16" Type="http://schemas.openxmlformats.org/officeDocument/2006/relationships/image" Target="../media/image108.png"/><Relationship Id="rId17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77.png"/><Relationship Id="rId7" Type="http://schemas.openxmlformats.org/officeDocument/2006/relationships/image" Target="../media/image57.png"/><Relationship Id="rId8" Type="http://schemas.openxmlformats.org/officeDocument/2006/relationships/image" Target="../media/image78.png"/><Relationship Id="rId9" Type="http://schemas.openxmlformats.org/officeDocument/2006/relationships/image" Target="../media/image60.png"/><Relationship Id="rId10" Type="http://schemas.openxmlformats.org/officeDocument/2006/relationships/image" Target="../media/image10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hyperlink" Target="https://medium.com/deep-writing/harry-potter-written-by-artificial-intelligence-8a9431803da6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st.github.com/nylki/1efbaa36635956d35bcc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16.png"/><Relationship Id="rId5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80.png"/><Relationship Id="rId12" Type="http://schemas.openxmlformats.org/officeDocument/2006/relationships/image" Target="../media/image901.png"/><Relationship Id="rId13" Type="http://schemas.openxmlformats.org/officeDocument/2006/relationships/image" Target="../media/image910.png"/><Relationship Id="rId14" Type="http://schemas.openxmlformats.org/officeDocument/2006/relationships/image" Target="../media/image921.png"/><Relationship Id="rId15" Type="http://schemas.openxmlformats.org/officeDocument/2006/relationships/image" Target="../media/image930.png"/><Relationship Id="rId16" Type="http://schemas.openxmlformats.org/officeDocument/2006/relationships/image" Target="../media/image10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0.png"/><Relationship Id="rId3" Type="http://schemas.openxmlformats.org/officeDocument/2006/relationships/image" Target="../media/image850.png"/><Relationship Id="rId4" Type="http://schemas.openxmlformats.org/officeDocument/2006/relationships/image" Target="../media/image860.png"/><Relationship Id="rId5" Type="http://schemas.openxmlformats.org/officeDocument/2006/relationships/image" Target="../media/image680.png"/><Relationship Id="rId6" Type="http://schemas.openxmlformats.org/officeDocument/2006/relationships/image" Target="../media/image950.png"/><Relationship Id="rId7" Type="http://schemas.openxmlformats.org/officeDocument/2006/relationships/image" Target="../media/image810.png"/><Relationship Id="rId8" Type="http://schemas.openxmlformats.org/officeDocument/2006/relationships/image" Target="../media/image1060.png"/><Relationship Id="rId9" Type="http://schemas.openxmlformats.org/officeDocument/2006/relationships/image" Target="../media/image1070.png"/><Relationship Id="rId10" Type="http://schemas.openxmlformats.org/officeDocument/2006/relationships/image" Target="../media/image970.png"/></Relationships>
</file>

<file path=ppt/slides/_rels/slide7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80.png"/><Relationship Id="rId12" Type="http://schemas.openxmlformats.org/officeDocument/2006/relationships/image" Target="../media/image901.png"/><Relationship Id="rId13" Type="http://schemas.openxmlformats.org/officeDocument/2006/relationships/image" Target="../media/image910.png"/><Relationship Id="rId14" Type="http://schemas.openxmlformats.org/officeDocument/2006/relationships/image" Target="../media/image921.png"/><Relationship Id="rId15" Type="http://schemas.openxmlformats.org/officeDocument/2006/relationships/image" Target="../media/image930.png"/><Relationship Id="rId16" Type="http://schemas.openxmlformats.org/officeDocument/2006/relationships/image" Target="../media/image10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0.png"/><Relationship Id="rId3" Type="http://schemas.openxmlformats.org/officeDocument/2006/relationships/image" Target="../media/image850.png"/><Relationship Id="rId4" Type="http://schemas.openxmlformats.org/officeDocument/2006/relationships/image" Target="../media/image860.png"/><Relationship Id="rId5" Type="http://schemas.openxmlformats.org/officeDocument/2006/relationships/image" Target="../media/image680.png"/><Relationship Id="rId6" Type="http://schemas.openxmlformats.org/officeDocument/2006/relationships/image" Target="../media/image950.png"/><Relationship Id="rId7" Type="http://schemas.openxmlformats.org/officeDocument/2006/relationships/image" Target="../media/image810.png"/><Relationship Id="rId8" Type="http://schemas.openxmlformats.org/officeDocument/2006/relationships/image" Target="../media/image1060.png"/><Relationship Id="rId9" Type="http://schemas.openxmlformats.org/officeDocument/2006/relationships/image" Target="../media/image1070.png"/><Relationship Id="rId10" Type="http://schemas.openxmlformats.org/officeDocument/2006/relationships/image" Target="../media/image970.png"/></Relationships>
</file>

<file path=ppt/slides/_rels/slide7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80.png"/><Relationship Id="rId12" Type="http://schemas.openxmlformats.org/officeDocument/2006/relationships/image" Target="../media/image901.png"/><Relationship Id="rId13" Type="http://schemas.openxmlformats.org/officeDocument/2006/relationships/image" Target="../media/image910.png"/><Relationship Id="rId14" Type="http://schemas.openxmlformats.org/officeDocument/2006/relationships/image" Target="../media/image921.png"/><Relationship Id="rId15" Type="http://schemas.openxmlformats.org/officeDocument/2006/relationships/image" Target="../media/image930.png"/><Relationship Id="rId16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0.png"/><Relationship Id="rId3" Type="http://schemas.openxmlformats.org/officeDocument/2006/relationships/image" Target="../media/image850.png"/><Relationship Id="rId4" Type="http://schemas.openxmlformats.org/officeDocument/2006/relationships/image" Target="../media/image860.png"/><Relationship Id="rId5" Type="http://schemas.openxmlformats.org/officeDocument/2006/relationships/image" Target="../media/image680.png"/><Relationship Id="rId6" Type="http://schemas.openxmlformats.org/officeDocument/2006/relationships/image" Target="../media/image950.png"/><Relationship Id="rId7" Type="http://schemas.openxmlformats.org/officeDocument/2006/relationships/image" Target="../media/image810.png"/><Relationship Id="rId8" Type="http://schemas.openxmlformats.org/officeDocument/2006/relationships/image" Target="../media/image1060.png"/><Relationship Id="rId9" Type="http://schemas.openxmlformats.org/officeDocument/2006/relationships/image" Target="../media/image1070.png"/><Relationship Id="rId10" Type="http://schemas.openxmlformats.org/officeDocument/2006/relationships/image" Target="../media/image970.png"/></Relationships>
</file>

<file path=ppt/slides/_rels/slide7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80.png"/><Relationship Id="rId12" Type="http://schemas.openxmlformats.org/officeDocument/2006/relationships/image" Target="../media/image901.png"/><Relationship Id="rId13" Type="http://schemas.openxmlformats.org/officeDocument/2006/relationships/image" Target="../media/image910.png"/><Relationship Id="rId14" Type="http://schemas.openxmlformats.org/officeDocument/2006/relationships/image" Target="../media/image921.png"/><Relationship Id="rId15" Type="http://schemas.openxmlformats.org/officeDocument/2006/relationships/image" Target="../media/image930.png"/><Relationship Id="rId16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0.png"/><Relationship Id="rId3" Type="http://schemas.openxmlformats.org/officeDocument/2006/relationships/image" Target="../media/image850.png"/><Relationship Id="rId4" Type="http://schemas.openxmlformats.org/officeDocument/2006/relationships/image" Target="../media/image860.png"/><Relationship Id="rId5" Type="http://schemas.openxmlformats.org/officeDocument/2006/relationships/image" Target="../media/image680.png"/><Relationship Id="rId6" Type="http://schemas.openxmlformats.org/officeDocument/2006/relationships/image" Target="../media/image950.png"/><Relationship Id="rId7" Type="http://schemas.openxmlformats.org/officeDocument/2006/relationships/image" Target="../media/image810.png"/><Relationship Id="rId8" Type="http://schemas.openxmlformats.org/officeDocument/2006/relationships/image" Target="../media/image1060.png"/><Relationship Id="rId9" Type="http://schemas.openxmlformats.org/officeDocument/2006/relationships/image" Target="../media/image1070.png"/><Relationship Id="rId10" Type="http://schemas.openxmlformats.org/officeDocument/2006/relationships/image" Target="../media/image97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3.png"/><Relationship Id="rId12" Type="http://schemas.openxmlformats.org/officeDocument/2006/relationships/image" Target="../media/image124.png"/><Relationship Id="rId13" Type="http://schemas.openxmlformats.org/officeDocument/2006/relationships/image" Target="../media/image125.png"/><Relationship Id="rId14" Type="http://schemas.openxmlformats.org/officeDocument/2006/relationships/image" Target="../media/image126.png"/><Relationship Id="rId15" Type="http://schemas.openxmlformats.org/officeDocument/2006/relationships/image" Target="../media/image127.png"/><Relationship Id="rId16" Type="http://schemas.openxmlformats.org/officeDocument/2006/relationships/image" Target="../media/image128.png"/><Relationship Id="rId17" Type="http://schemas.openxmlformats.org/officeDocument/2006/relationships/image" Target="../media/image129.png"/><Relationship Id="rId18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0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19.png"/><Relationship Id="rId8" Type="http://schemas.openxmlformats.org/officeDocument/2006/relationships/image" Target="../media/image120.png"/><Relationship Id="rId9" Type="http://schemas.openxmlformats.org/officeDocument/2006/relationships/image" Target="../media/image121.png"/><Relationship Id="rId10" Type="http://schemas.openxmlformats.org/officeDocument/2006/relationships/image" Target="../media/image12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47.png"/><Relationship Id="rId10" Type="http://schemas.openxmlformats.org/officeDocument/2006/relationships/hyperlink" Target="https://colah.github.io/posts/2015-08-Understanding-LSTM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7.tiff"/><Relationship Id="rId5" Type="http://schemas.openxmlformats.org/officeDocument/2006/relationships/image" Target="../media/image17.png"/><Relationship Id="rId6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47.png"/><Relationship Id="rId10" Type="http://schemas.openxmlformats.org/officeDocument/2006/relationships/hyperlink" Target="https://colah.github.io/posts/2015-08-Understanding-LSTM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47.png"/><Relationship Id="rId10" Type="http://schemas.openxmlformats.org/officeDocument/2006/relationships/hyperlink" Target="https://colah.github.io/posts/2015-08-Understanding-LSTM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47.png"/><Relationship Id="rId10" Type="http://schemas.openxmlformats.org/officeDocument/2006/relationships/hyperlink" Target="https://colah.github.io/posts/2015-08-Understanding-LSTM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47.png"/><Relationship Id="rId10" Type="http://schemas.openxmlformats.org/officeDocument/2006/relationships/image" Target="../media/image148.png"/><Relationship Id="rId11" Type="http://schemas.openxmlformats.org/officeDocument/2006/relationships/hyperlink" Target="https://colah.github.io/posts/2015-08-Understanding-LSTM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7.png"/><Relationship Id="rId20" Type="http://schemas.openxmlformats.org/officeDocument/2006/relationships/image" Target="../media/image165.png"/><Relationship Id="rId21" Type="http://schemas.openxmlformats.org/officeDocument/2006/relationships/image" Target="../media/image166.png"/><Relationship Id="rId22" Type="http://schemas.openxmlformats.org/officeDocument/2006/relationships/image" Target="../media/image133.png"/><Relationship Id="rId10" Type="http://schemas.openxmlformats.org/officeDocument/2006/relationships/image" Target="../media/image158.png"/><Relationship Id="rId11" Type="http://schemas.openxmlformats.org/officeDocument/2006/relationships/image" Target="../media/image159.png"/><Relationship Id="rId12" Type="http://schemas.openxmlformats.org/officeDocument/2006/relationships/image" Target="../media/image160.png"/><Relationship Id="rId13" Type="http://schemas.openxmlformats.org/officeDocument/2006/relationships/image" Target="../media/image161.png"/><Relationship Id="rId14" Type="http://schemas.openxmlformats.org/officeDocument/2006/relationships/image" Target="../media/image162.png"/><Relationship Id="rId15" Type="http://schemas.openxmlformats.org/officeDocument/2006/relationships/image" Target="../media/image163.png"/><Relationship Id="rId16" Type="http://schemas.openxmlformats.org/officeDocument/2006/relationships/image" Target="../media/image128.png"/><Relationship Id="rId17" Type="http://schemas.openxmlformats.org/officeDocument/2006/relationships/image" Target="../media/image129.png"/><Relationship Id="rId18" Type="http://schemas.openxmlformats.org/officeDocument/2006/relationships/image" Target="../media/image130.png"/><Relationship Id="rId19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Relationship Id="rId3" Type="http://schemas.openxmlformats.org/officeDocument/2006/relationships/image" Target="../media/image151.png"/><Relationship Id="rId4" Type="http://schemas.openxmlformats.org/officeDocument/2006/relationships/image" Target="../media/image152.png"/><Relationship Id="rId5" Type="http://schemas.openxmlformats.org/officeDocument/2006/relationships/image" Target="../media/image153.png"/><Relationship Id="rId6" Type="http://schemas.openxmlformats.org/officeDocument/2006/relationships/image" Target="../media/image154.png"/><Relationship Id="rId7" Type="http://schemas.openxmlformats.org/officeDocument/2006/relationships/image" Target="../media/image155.png"/><Relationship Id="rId8" Type="http://schemas.openxmlformats.org/officeDocument/2006/relationships/image" Target="../media/image156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9.png"/><Relationship Id="rId20" Type="http://schemas.openxmlformats.org/officeDocument/2006/relationships/image" Target="../media/image171.png"/><Relationship Id="rId21" Type="http://schemas.openxmlformats.org/officeDocument/2006/relationships/image" Target="../media/image186.png"/><Relationship Id="rId22" Type="http://schemas.openxmlformats.org/officeDocument/2006/relationships/image" Target="../media/image187.png"/><Relationship Id="rId23" Type="http://schemas.openxmlformats.org/officeDocument/2006/relationships/image" Target="../media/image188.png"/><Relationship Id="rId24" Type="http://schemas.openxmlformats.org/officeDocument/2006/relationships/image" Target="../media/image189.png"/><Relationship Id="rId10" Type="http://schemas.openxmlformats.org/officeDocument/2006/relationships/image" Target="../media/image167.png"/><Relationship Id="rId11" Type="http://schemas.openxmlformats.org/officeDocument/2006/relationships/image" Target="../media/image177.png"/><Relationship Id="rId12" Type="http://schemas.openxmlformats.org/officeDocument/2006/relationships/image" Target="../media/image178.png"/><Relationship Id="rId13" Type="http://schemas.openxmlformats.org/officeDocument/2006/relationships/image" Target="../media/image179.png"/><Relationship Id="rId14" Type="http://schemas.openxmlformats.org/officeDocument/2006/relationships/image" Target="../media/image180.png"/><Relationship Id="rId15" Type="http://schemas.openxmlformats.org/officeDocument/2006/relationships/image" Target="../media/image181.png"/><Relationship Id="rId16" Type="http://schemas.openxmlformats.org/officeDocument/2006/relationships/image" Target="../media/image182.png"/><Relationship Id="rId17" Type="http://schemas.openxmlformats.org/officeDocument/2006/relationships/image" Target="../media/image183.png"/><Relationship Id="rId18" Type="http://schemas.openxmlformats.org/officeDocument/2006/relationships/image" Target="../media/image168.png"/><Relationship Id="rId19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70.png"/><Relationship Id="rId5" Type="http://schemas.openxmlformats.org/officeDocument/2006/relationships/image" Target="../media/image138.png"/><Relationship Id="rId6" Type="http://schemas.openxmlformats.org/officeDocument/2006/relationships/image" Target="../media/image139.png"/><Relationship Id="rId7" Type="http://schemas.openxmlformats.org/officeDocument/2006/relationships/image" Target="../media/image140.png"/><Relationship Id="rId8" Type="http://schemas.openxmlformats.org/officeDocument/2006/relationships/image" Target="../media/image141.png"/></Relationships>
</file>

<file path=ppt/slides/_rels/slide8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6.png"/><Relationship Id="rId12" Type="http://schemas.openxmlformats.org/officeDocument/2006/relationships/image" Target="../media/image182.png"/><Relationship Id="rId13" Type="http://schemas.openxmlformats.org/officeDocument/2006/relationships/image" Target="../media/image183.png"/><Relationship Id="rId14" Type="http://schemas.openxmlformats.org/officeDocument/2006/relationships/image" Target="../media/image191.png"/><Relationship Id="rId15" Type="http://schemas.openxmlformats.org/officeDocument/2006/relationships/image" Target="../media/image192.png"/><Relationship Id="rId16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2.png"/><Relationship Id="rId3" Type="http://schemas.openxmlformats.org/officeDocument/2006/relationships/image" Target="../media/image173.png"/><Relationship Id="rId4" Type="http://schemas.openxmlformats.org/officeDocument/2006/relationships/image" Target="../media/image174.png"/><Relationship Id="rId5" Type="http://schemas.openxmlformats.org/officeDocument/2006/relationships/image" Target="../media/image175.png"/><Relationship Id="rId6" Type="http://schemas.openxmlformats.org/officeDocument/2006/relationships/image" Target="../media/image176.png"/><Relationship Id="rId7" Type="http://schemas.openxmlformats.org/officeDocument/2006/relationships/image" Target="../media/image184.png"/><Relationship Id="rId8" Type="http://schemas.openxmlformats.org/officeDocument/2006/relationships/image" Target="../media/image185.png"/><Relationship Id="rId9" Type="http://schemas.openxmlformats.org/officeDocument/2006/relationships/image" Target="../media/image190.png"/><Relationship Id="rId10" Type="http://schemas.openxmlformats.org/officeDocument/2006/relationships/image" Target="../media/image19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5" Type="http://schemas.openxmlformats.org/officeDocument/2006/relationships/image" Target="../media/image179.png"/><Relationship Id="rId6" Type="http://schemas.openxmlformats.org/officeDocument/2006/relationships/image" Target="../media/image180.png"/><Relationship Id="rId7" Type="http://schemas.openxmlformats.org/officeDocument/2006/relationships/image" Target="../media/image181.png"/><Relationship Id="rId8" Type="http://schemas.openxmlformats.org/officeDocument/2006/relationships/image" Target="../media/image182.png"/><Relationship Id="rId9" Type="http://schemas.openxmlformats.org/officeDocument/2006/relationships/image" Target="../media/image860.png"/><Relationship Id="rId10" Type="http://schemas.openxmlformats.org/officeDocument/2006/relationships/image" Target="../media/image8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04.png"/><Relationship Id="rId7" Type="http://schemas.openxmlformats.org/officeDocument/2006/relationships/image" Target="../media/image205.png"/><Relationship Id="rId8" Type="http://schemas.openxmlformats.org/officeDocument/2006/relationships/image" Target="../media/image206.png"/><Relationship Id="rId9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png"/></Relationships>
</file>

<file path=ppt/slides/_rels/slide9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6.png"/><Relationship Id="rId12" Type="http://schemas.openxmlformats.org/officeDocument/2006/relationships/image" Target="../media/image207.png"/><Relationship Id="rId13" Type="http://schemas.openxmlformats.org/officeDocument/2006/relationships/image" Target="../media/image211.png"/><Relationship Id="rId14" Type="http://schemas.openxmlformats.org/officeDocument/2006/relationships/image" Target="../media/image212.png"/><Relationship Id="rId15" Type="http://schemas.openxmlformats.org/officeDocument/2006/relationships/image" Target="../media/image213.png"/><Relationship Id="rId16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png"/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08.png"/><Relationship Id="rId7" Type="http://schemas.openxmlformats.org/officeDocument/2006/relationships/image" Target="../media/image209.png"/><Relationship Id="rId8" Type="http://schemas.openxmlformats.org/officeDocument/2006/relationships/image" Target="../media/image210.png"/><Relationship Id="rId9" Type="http://schemas.openxmlformats.org/officeDocument/2006/relationships/image" Target="../media/image204.png"/><Relationship Id="rId10" Type="http://schemas.openxmlformats.org/officeDocument/2006/relationships/image" Target="../media/image205.png"/></Relationships>
</file>

<file path=ppt/slides/_rels/slide9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4.png"/><Relationship Id="rId20" Type="http://schemas.openxmlformats.org/officeDocument/2006/relationships/image" Target="../media/image218.png"/><Relationship Id="rId21" Type="http://schemas.openxmlformats.org/officeDocument/2006/relationships/image" Target="../media/image219.png"/><Relationship Id="rId10" Type="http://schemas.openxmlformats.org/officeDocument/2006/relationships/image" Target="../media/image205.png"/><Relationship Id="rId11" Type="http://schemas.openxmlformats.org/officeDocument/2006/relationships/image" Target="../media/image206.png"/><Relationship Id="rId12" Type="http://schemas.openxmlformats.org/officeDocument/2006/relationships/image" Target="../media/image207.png"/><Relationship Id="rId13" Type="http://schemas.openxmlformats.org/officeDocument/2006/relationships/image" Target="../media/image211.png"/><Relationship Id="rId14" Type="http://schemas.openxmlformats.org/officeDocument/2006/relationships/image" Target="../media/image212.png"/><Relationship Id="rId15" Type="http://schemas.openxmlformats.org/officeDocument/2006/relationships/image" Target="../media/image213.png"/><Relationship Id="rId16" Type="http://schemas.openxmlformats.org/officeDocument/2006/relationships/image" Target="../media/image214.png"/><Relationship Id="rId17" Type="http://schemas.openxmlformats.org/officeDocument/2006/relationships/image" Target="../media/image215.png"/><Relationship Id="rId18" Type="http://schemas.openxmlformats.org/officeDocument/2006/relationships/image" Target="../media/image216.png"/><Relationship Id="rId19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png"/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08.png"/><Relationship Id="rId7" Type="http://schemas.openxmlformats.org/officeDocument/2006/relationships/image" Target="../media/image209.png"/><Relationship Id="rId8" Type="http://schemas.openxmlformats.org/officeDocument/2006/relationships/image" Target="../media/image210.png"/></Relationships>
</file>

<file path=ppt/slides/_rels/slide9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4.png"/><Relationship Id="rId20" Type="http://schemas.openxmlformats.org/officeDocument/2006/relationships/image" Target="../media/image218.png"/><Relationship Id="rId21" Type="http://schemas.openxmlformats.org/officeDocument/2006/relationships/image" Target="../media/image219.png"/><Relationship Id="rId22" Type="http://schemas.openxmlformats.org/officeDocument/2006/relationships/image" Target="../media/image220.png"/><Relationship Id="rId23" Type="http://schemas.openxmlformats.org/officeDocument/2006/relationships/image" Target="../media/image221.png"/><Relationship Id="rId24" Type="http://schemas.openxmlformats.org/officeDocument/2006/relationships/image" Target="../media/image222.png"/><Relationship Id="rId25" Type="http://schemas.openxmlformats.org/officeDocument/2006/relationships/image" Target="../media/image223.png"/><Relationship Id="rId10" Type="http://schemas.openxmlformats.org/officeDocument/2006/relationships/image" Target="../media/image205.png"/><Relationship Id="rId11" Type="http://schemas.openxmlformats.org/officeDocument/2006/relationships/image" Target="../media/image206.png"/><Relationship Id="rId12" Type="http://schemas.openxmlformats.org/officeDocument/2006/relationships/image" Target="../media/image207.png"/><Relationship Id="rId13" Type="http://schemas.openxmlformats.org/officeDocument/2006/relationships/image" Target="../media/image211.png"/><Relationship Id="rId14" Type="http://schemas.openxmlformats.org/officeDocument/2006/relationships/image" Target="../media/image212.png"/><Relationship Id="rId15" Type="http://schemas.openxmlformats.org/officeDocument/2006/relationships/image" Target="../media/image213.png"/><Relationship Id="rId16" Type="http://schemas.openxmlformats.org/officeDocument/2006/relationships/image" Target="../media/image214.png"/><Relationship Id="rId17" Type="http://schemas.openxmlformats.org/officeDocument/2006/relationships/image" Target="../media/image215.png"/><Relationship Id="rId18" Type="http://schemas.openxmlformats.org/officeDocument/2006/relationships/image" Target="../media/image216.png"/><Relationship Id="rId19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png"/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08.png"/><Relationship Id="rId7" Type="http://schemas.openxmlformats.org/officeDocument/2006/relationships/image" Target="../media/image209.png"/><Relationship Id="rId8" Type="http://schemas.openxmlformats.org/officeDocument/2006/relationships/image" Target="../media/image210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9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40.png"/><Relationship Id="rId12" Type="http://schemas.openxmlformats.org/officeDocument/2006/relationships/image" Target="../media/image1850.png"/><Relationship Id="rId13" Type="http://schemas.openxmlformats.org/officeDocument/2006/relationships/image" Target="../media/image186.png"/><Relationship Id="rId14" Type="http://schemas.openxmlformats.org/officeDocument/2006/relationships/image" Target="../media/image187.png"/><Relationship Id="rId15" Type="http://schemas.openxmlformats.org/officeDocument/2006/relationships/image" Target="../media/image188.png"/><Relationship Id="rId16" Type="http://schemas.openxmlformats.org/officeDocument/2006/relationships/image" Target="../media/image189.png"/><Relationship Id="rId17" Type="http://schemas.openxmlformats.org/officeDocument/2006/relationships/image" Target="../media/image1900.png"/><Relationship Id="rId18" Type="http://schemas.openxmlformats.org/officeDocument/2006/relationships/image" Target="../media/image19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5" Type="http://schemas.openxmlformats.org/officeDocument/2006/relationships/image" Target="../media/image900.png"/><Relationship Id="rId7" Type="http://schemas.openxmlformats.org/officeDocument/2006/relationships/image" Target="../media/image920.png"/><Relationship Id="rId9" Type="http://schemas.openxmlformats.org/officeDocument/2006/relationships/image" Target="../media/image940.png"/><Relationship Id="rId10" Type="http://schemas.openxmlformats.org/officeDocument/2006/relationships/image" Target="../media/image1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10a: </a:t>
            </a:r>
            <a:r>
              <a:rPr lang="en-US" dirty="0" smtClean="0"/>
              <a:t>Language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Modelling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7BEE7D-C831-1D4A-8BDE-803000C3D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989" y="5903912"/>
            <a:ext cx="1198492" cy="952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41958D-D151-9B40-B9B7-FC63E45CA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546" y="5903912"/>
            <a:ext cx="954088" cy="954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40A022-7CD9-3649-8F25-4DA14C79E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3967" y="5123493"/>
            <a:ext cx="1248033" cy="173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72689F53-65B1-6845-9EEA-F9AFC149B6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19880" y="1549043"/>
                <a:ext cx="8892620" cy="12774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Having the ability to estimate the probability of any sequence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latin typeface="Avenir Light" panose="020B0402020203020204" pitchFamily="34" charset="77"/>
                  </a:rPr>
                  <a:t> </a:t>
                </a: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allows us to determine the most likely next event (i.e., sequence of length</a:t>
                </a:r>
                <a:r>
                  <a:rPr lang="en-US" dirty="0"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Avenir Light" panose="020B0402020203020204" pitchFamily="34" charset="77"/>
                  </a:rPr>
                  <a:t>)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2689F53-65B1-6845-9EEA-F9AFC149B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880" y="1549043"/>
                <a:ext cx="8892620" cy="1277469"/>
              </a:xfrm>
              <a:prstGeom prst="rect">
                <a:avLst/>
              </a:prstGeom>
              <a:blipFill rotWithShape="0">
                <a:blip r:embed="rId3"/>
                <a:stretch>
                  <a:fillRect l="-1371" t="-952" b="-3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0C6E4378-8364-CA45-84F6-7F9BF10D09E3}"/>
                  </a:ext>
                </a:extLst>
              </p:cNvPr>
              <p:cNvSpPr txBox="1"/>
              <p:nvPr/>
            </p:nvSpPr>
            <p:spPr>
              <a:xfrm>
                <a:off x="903804" y="4048760"/>
                <a:ext cx="1316806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∗∗,∗∗,∗∗, ?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∗∗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∗∗|∗∗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(∗∗|∗∗,∗∗)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(?|∗∗,∗∗,∗∗)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C6E4378-8364-CA45-84F6-7F9BF10D0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4" y="4048760"/>
                <a:ext cx="13168068" cy="492443"/>
              </a:xfrm>
              <a:prstGeom prst="rect">
                <a:avLst/>
              </a:prstGeom>
              <a:blipFill>
                <a:blip r:embed="rId4"/>
                <a:stretch>
                  <a:fillRect l="-963" t="-75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7E50E20-8146-064A-9A65-C04FF90C2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28" y="4120560"/>
            <a:ext cx="420643" cy="4206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E2D86F1-D3BD-9849-8AF0-172E3D2CA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327" y="4095160"/>
            <a:ext cx="367511" cy="367511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3BB1302F-75B5-F946-840C-BA83AEEE43B1}"/>
              </a:ext>
            </a:extLst>
          </p:cNvPr>
          <p:cNvSpPr txBox="1">
            <a:spLocks/>
          </p:cNvSpPr>
          <p:nvPr/>
        </p:nvSpPr>
        <p:spPr>
          <a:xfrm>
            <a:off x="3832708" y="5076066"/>
            <a:ext cx="837441" cy="51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Day 1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B4B0ACA5-D59A-8B4C-9C89-31700C7D91A4}"/>
              </a:ext>
            </a:extLst>
          </p:cNvPr>
          <p:cNvSpPr txBox="1">
            <a:spLocks/>
          </p:cNvSpPr>
          <p:nvPr/>
        </p:nvSpPr>
        <p:spPr>
          <a:xfrm>
            <a:off x="5277468" y="5076066"/>
            <a:ext cx="837441" cy="51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Day 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xmlns="" id="{EF01D468-248A-5440-A740-43F4E47FA357}"/>
              </a:ext>
            </a:extLst>
          </p:cNvPr>
          <p:cNvSpPr txBox="1">
            <a:spLocks/>
          </p:cNvSpPr>
          <p:nvPr/>
        </p:nvSpPr>
        <p:spPr>
          <a:xfrm>
            <a:off x="7233271" y="5076066"/>
            <a:ext cx="837441" cy="51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Day 3</a:t>
            </a: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xmlns="" id="{C7451544-9DFC-EF4C-B2D6-117F92EB50EA}"/>
              </a:ext>
            </a:extLst>
          </p:cNvPr>
          <p:cNvSpPr/>
          <p:nvPr/>
        </p:nvSpPr>
        <p:spPr>
          <a:xfrm rot="16200000">
            <a:off x="4056391" y="4248040"/>
            <a:ext cx="507826" cy="955192"/>
          </a:xfrm>
          <a:prstGeom prst="leftBrace">
            <a:avLst>
              <a:gd name="adj1" fmla="val 8333"/>
              <a:gd name="adj2" fmla="val 48576"/>
            </a:avLst>
          </a:prstGeom>
          <a:ln w="50800" cap="flat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xmlns="" id="{586B0D51-2754-4E4A-9EEF-6428B83A0D46}"/>
              </a:ext>
            </a:extLst>
          </p:cNvPr>
          <p:cNvSpPr/>
          <p:nvPr/>
        </p:nvSpPr>
        <p:spPr>
          <a:xfrm rot="16200000">
            <a:off x="5442276" y="3894338"/>
            <a:ext cx="507826" cy="1663229"/>
          </a:xfrm>
          <a:prstGeom prst="leftBrace">
            <a:avLst>
              <a:gd name="adj1" fmla="val 8333"/>
              <a:gd name="adj2" fmla="val 48576"/>
            </a:avLst>
          </a:prstGeom>
          <a:ln w="50800" cap="flat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xmlns="" id="{C9AFDF97-2845-C54D-9DC6-694C9280993B}"/>
              </a:ext>
            </a:extLst>
          </p:cNvPr>
          <p:cNvSpPr/>
          <p:nvPr/>
        </p:nvSpPr>
        <p:spPr>
          <a:xfrm rot="16200000">
            <a:off x="7398079" y="3678942"/>
            <a:ext cx="507826" cy="2095024"/>
          </a:xfrm>
          <a:prstGeom prst="leftBrace">
            <a:avLst>
              <a:gd name="adj1" fmla="val 8333"/>
              <a:gd name="adj2" fmla="val 48576"/>
            </a:avLst>
          </a:prstGeom>
          <a:ln w="50800" cap="flat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A5DE1297-8E12-D949-B92D-1B8634C1C8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1251" y="4044360"/>
            <a:ext cx="460872" cy="460872"/>
          </a:xfrm>
          <a:prstGeom prst="rect">
            <a:avLst/>
          </a:prstGeom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272B2EE4-4406-EC40-96E1-5F059D4DF642}"/>
              </a:ext>
            </a:extLst>
          </p:cNvPr>
          <p:cNvSpPr txBox="1">
            <a:spLocks/>
          </p:cNvSpPr>
          <p:nvPr/>
        </p:nvSpPr>
        <p:spPr>
          <a:xfrm>
            <a:off x="9404971" y="5089842"/>
            <a:ext cx="933894" cy="51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Day 4</a:t>
            </a:r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xmlns="" id="{B350B0B7-D241-114C-B86D-5171DCC8F050}"/>
              </a:ext>
            </a:extLst>
          </p:cNvPr>
          <p:cNvSpPr/>
          <p:nvPr/>
        </p:nvSpPr>
        <p:spPr>
          <a:xfrm rot="16200000">
            <a:off x="9690427" y="3572070"/>
            <a:ext cx="507826" cy="2336320"/>
          </a:xfrm>
          <a:prstGeom prst="leftBrace">
            <a:avLst>
              <a:gd name="adj1" fmla="val 8333"/>
              <a:gd name="adj2" fmla="val 48576"/>
            </a:avLst>
          </a:prstGeom>
          <a:ln w="50800" cap="flat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E4498CC6-FBDC-3248-AD7F-F619C21B2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533" y="4120560"/>
            <a:ext cx="420643" cy="42064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6DE8071-5010-A447-A4AF-1B0C9339A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540" y="4120559"/>
            <a:ext cx="420643" cy="42064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D294DEB-B8E1-4044-8F15-23932DF78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297" y="4136708"/>
            <a:ext cx="420643" cy="42064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18DCDBD7-3D23-1E47-82D0-63B384874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728" y="4171360"/>
            <a:ext cx="420643" cy="4206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3C2D936-9053-4344-A9A3-BCC7D0CE53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7468" y="4044360"/>
            <a:ext cx="460872" cy="46087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93B003A3-05AB-0C41-ADA6-789175DF4C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7206" y="4069068"/>
            <a:ext cx="460872" cy="46087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65A8AE2C-0180-6D4E-AA18-FD37D1B6D0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0051" y="4057060"/>
            <a:ext cx="460872" cy="46087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12AD1545-66F2-754A-A4D2-75EE283D17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0119" y="4136708"/>
            <a:ext cx="367511" cy="36751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B309A732-3D9B-C942-B6F9-1E779EF69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5927" y="4133260"/>
            <a:ext cx="367511" cy="36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0220D83-540B-A545-AE93-1975A8847A44}"/>
              </a:ext>
            </a:extLst>
          </p:cNvPr>
          <p:cNvSpPr txBox="1">
            <a:spLocks/>
          </p:cNvSpPr>
          <p:nvPr/>
        </p:nvSpPr>
        <p:spPr>
          <a:xfrm>
            <a:off x="340077" y="5954516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70A8F7A-0C41-1042-A538-717F31D9F1D2}"/>
              </a:ext>
            </a:extLst>
          </p:cNvPr>
          <p:cNvSpPr txBox="1">
            <a:spLocks/>
          </p:cNvSpPr>
          <p:nvPr/>
        </p:nvSpPr>
        <p:spPr>
          <a:xfrm>
            <a:off x="236508" y="4285661"/>
            <a:ext cx="1871692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 #1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F4377CE-0706-914A-92BC-7FB789BAB97A}"/>
              </a:ext>
            </a:extLst>
          </p:cNvPr>
          <p:cNvGrpSpPr/>
          <p:nvPr/>
        </p:nvGrpSpPr>
        <p:grpSpPr>
          <a:xfrm rot="16200000">
            <a:off x="1954238" y="4583582"/>
            <a:ext cx="1086934" cy="311369"/>
            <a:chOff x="2297660" y="4140836"/>
            <a:chExt cx="1086934" cy="31136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66C8ACB1-4DE8-C34B-BBE1-52B0F3C86BA5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CE1A6EB7-9B59-BF41-8A80-FAEA4B51C30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34F333C-A3C4-C34D-A8D0-264514E9505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EF9F2533-B485-2341-97E6-863A44A3B0F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251967D-3608-3E43-819C-CA40D4B4BB7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xmlns="" id="{F6910C14-BAA4-3148-8486-7878900FB35A}"/>
              </a:ext>
            </a:extLst>
          </p:cNvPr>
          <p:cNvSpPr/>
          <p:nvPr/>
        </p:nvSpPr>
        <p:spPr>
          <a:xfrm rot="16200000">
            <a:off x="221288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xmlns="" id="{DB0BF050-0757-9A44-B2EB-AE8B5029B5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DB0BF050-0757-9A44-B2EB-AE8B5029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  <a:blipFill>
                <a:blip r:embed="rId2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xmlns="" id="{ABCE2F27-B547-764E-812A-E552BC5E9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ABCE2F27-B547-764E-812A-E552BC5E9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xmlns="" id="{8D0BECA6-99D6-AF42-A9D0-3955287010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D0BECA6-99D6-AF42-A9D0-395528701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xmlns="" id="{242FC6AA-9B3C-F14D-B852-9FC8995314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42FC6AA-9B3C-F14D-B852-9FC899531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ight Arrow 95">
            <a:extLst>
              <a:ext uri="{FF2B5EF4-FFF2-40B4-BE49-F238E27FC236}">
                <a16:creationId xmlns:a16="http://schemas.microsoft.com/office/drawing/2014/main" xmlns="" id="{6D483505-3904-5942-AA14-7C633380D35D}"/>
              </a:ext>
            </a:extLst>
          </p:cNvPr>
          <p:cNvSpPr/>
          <p:nvPr/>
        </p:nvSpPr>
        <p:spPr>
          <a:xfrm>
            <a:off x="275044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>
            <a:extLst>
              <a:ext uri="{FF2B5EF4-FFF2-40B4-BE49-F238E27FC236}">
                <a16:creationId xmlns:a16="http://schemas.microsoft.com/office/drawing/2014/main" xmlns="" id="{09DA31FA-88CE-6D4A-BCE1-7478789345C9}"/>
              </a:ext>
            </a:extLst>
          </p:cNvPr>
          <p:cNvSpPr/>
          <p:nvPr/>
        </p:nvSpPr>
        <p:spPr>
          <a:xfrm rot="16200000">
            <a:off x="3295042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xmlns="" id="{37EAAA50-016A-1343-85BB-B614F8B0A2D4}"/>
              </a:ext>
            </a:extLst>
          </p:cNvPr>
          <p:cNvSpPr/>
          <p:nvPr/>
        </p:nvSpPr>
        <p:spPr>
          <a:xfrm>
            <a:off x="3832605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ight Arrow 125">
            <a:extLst>
              <a:ext uri="{FF2B5EF4-FFF2-40B4-BE49-F238E27FC236}">
                <a16:creationId xmlns:a16="http://schemas.microsoft.com/office/drawing/2014/main" xmlns="" id="{A9D312A5-5C73-0340-9CBB-901A11491F6A}"/>
              </a:ext>
            </a:extLst>
          </p:cNvPr>
          <p:cNvSpPr/>
          <p:nvPr/>
        </p:nvSpPr>
        <p:spPr>
          <a:xfrm rot="16200000">
            <a:off x="434980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xmlns="" id="{98059384-5829-464B-9A4A-DF179A5B1FF0}"/>
              </a:ext>
            </a:extLst>
          </p:cNvPr>
          <p:cNvSpPr/>
          <p:nvPr/>
        </p:nvSpPr>
        <p:spPr>
          <a:xfrm>
            <a:off x="488736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Arrow 134">
            <a:extLst>
              <a:ext uri="{FF2B5EF4-FFF2-40B4-BE49-F238E27FC236}">
                <a16:creationId xmlns:a16="http://schemas.microsoft.com/office/drawing/2014/main" xmlns="" id="{E35BF99D-2E66-8D43-83D6-C99EC695631B}"/>
              </a:ext>
            </a:extLst>
          </p:cNvPr>
          <p:cNvSpPr/>
          <p:nvPr/>
        </p:nvSpPr>
        <p:spPr>
          <a:xfrm rot="16200000">
            <a:off x="5438045" y="55206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xmlns="" id="{A596422A-F0B4-4C44-B27A-7F8317E709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9055" y="485978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A596422A-F0B4-4C44-B27A-7F8317E70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055" y="4859783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3158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xmlns="" id="{41F321AD-A534-A649-B742-903975DA94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82471" y="485032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41F321AD-A534-A649-B742-903975DA9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471" y="4850324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xmlns="" id="{A81F32A8-B123-934B-AAFB-081560D876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87364" y="485032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A81F32A8-B123-934B-AAFB-081560D87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364" y="4850324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xmlns="" id="{55818F1A-0D8E-F04E-AC45-0139433E0B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8300" y="479527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55818F1A-0D8E-F04E-AC45-0139433E0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300" y="4795271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3158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91E4D0CD-1DA8-4F41-B7DB-2F05F50BB16C}"/>
              </a:ext>
            </a:extLst>
          </p:cNvPr>
          <p:cNvGrpSpPr/>
          <p:nvPr/>
        </p:nvGrpSpPr>
        <p:grpSpPr>
          <a:xfrm rot="16200000">
            <a:off x="3035293" y="4593041"/>
            <a:ext cx="1086934" cy="311369"/>
            <a:chOff x="2297660" y="4140836"/>
            <a:chExt cx="1086934" cy="311369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xmlns="" id="{C14E4733-F96B-F144-8B72-B6C29F3F0B6C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D14CB873-C08D-2941-88FD-3C3C5DB4159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395CEDE6-A905-3146-BB08-5AF3EF28E56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0FC4993F-F1A1-6746-85B0-52C3BBD0B60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5F299C72-A816-7F47-AE1D-0C2FAC7F694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09993990-8F41-6940-A7E0-0585BC10B004}"/>
              </a:ext>
            </a:extLst>
          </p:cNvPr>
          <p:cNvGrpSpPr/>
          <p:nvPr/>
        </p:nvGrpSpPr>
        <p:grpSpPr>
          <a:xfrm rot="16200000">
            <a:off x="4090052" y="4583583"/>
            <a:ext cx="1086934" cy="311369"/>
            <a:chOff x="2297660" y="4140836"/>
            <a:chExt cx="1086934" cy="311369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xmlns="" id="{B5C07100-9725-4942-97A4-FC11FF77D84A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8828E221-1501-BF44-9FD7-202CF0AF664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849852FA-9E73-F542-BF09-6D2B0BC61BAE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B44EE373-B97E-2341-AA84-E975E2C6218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D0AECA97-E80A-DF49-BAA4-2E43BAAD091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EAC9655-C94F-EA41-AB3C-0A375B177E42}"/>
              </a:ext>
            </a:extLst>
          </p:cNvPr>
          <p:cNvGrpSpPr/>
          <p:nvPr/>
        </p:nvGrpSpPr>
        <p:grpSpPr>
          <a:xfrm rot="16200000">
            <a:off x="5187354" y="4583582"/>
            <a:ext cx="1086934" cy="311369"/>
            <a:chOff x="2297660" y="4140836"/>
            <a:chExt cx="108693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xmlns="" id="{4F943CEA-E36D-644B-8B7F-4714512C5477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D170636C-4A10-FE4A-97D4-0012FECB4F4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2513DFF4-C435-A84C-8102-097C2B7EFAC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1712C54C-D83F-9C4D-BC53-1F35189638D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9FB8AABF-AD26-954A-BA5D-52C890539C50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Title 1">
            <a:extLst>
              <a:ext uri="{FF2B5EF4-FFF2-40B4-BE49-F238E27FC236}">
                <a16:creationId xmlns:a16="http://schemas.microsoft.com/office/drawing/2014/main" xmlns="" id="{7FA762A4-87CB-0143-885E-CA59B229CDAD}"/>
              </a:ext>
            </a:extLst>
          </p:cNvPr>
          <p:cNvSpPr txBox="1">
            <a:spLocks/>
          </p:cNvSpPr>
          <p:nvPr/>
        </p:nvSpPr>
        <p:spPr>
          <a:xfrm>
            <a:off x="7010400" y="1934074"/>
            <a:ext cx="4737100" cy="403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Hidden layers provide an abstraction (holds “meaning”). 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Stacking hidden layers provides increased abstractions.</a:t>
            </a:r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sz="3200" dirty="0"/>
              <a:t>Deep </a:t>
            </a:r>
            <a:r>
              <a:rPr lang="en-US" sz="3200" dirty="0" smtClean="0"/>
              <a:t>RNN (review)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2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0220D83-540B-A545-AE93-1975A8847A44}"/>
              </a:ext>
            </a:extLst>
          </p:cNvPr>
          <p:cNvSpPr txBox="1">
            <a:spLocks/>
          </p:cNvSpPr>
          <p:nvPr/>
        </p:nvSpPr>
        <p:spPr>
          <a:xfrm>
            <a:off x="340077" y="5954516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70A8F7A-0C41-1042-A538-717F31D9F1D2}"/>
              </a:ext>
            </a:extLst>
          </p:cNvPr>
          <p:cNvSpPr txBox="1">
            <a:spLocks/>
          </p:cNvSpPr>
          <p:nvPr/>
        </p:nvSpPr>
        <p:spPr>
          <a:xfrm>
            <a:off x="236508" y="4285661"/>
            <a:ext cx="1871692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 #1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F4377CE-0706-914A-92BC-7FB789BAB97A}"/>
              </a:ext>
            </a:extLst>
          </p:cNvPr>
          <p:cNvGrpSpPr/>
          <p:nvPr/>
        </p:nvGrpSpPr>
        <p:grpSpPr>
          <a:xfrm rot="16200000">
            <a:off x="1954238" y="4583582"/>
            <a:ext cx="1086934" cy="311369"/>
            <a:chOff x="2297660" y="4140836"/>
            <a:chExt cx="1086934" cy="31136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66C8ACB1-4DE8-C34B-BBE1-52B0F3C86BA5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CE1A6EB7-9B59-BF41-8A80-FAEA4B51C30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34F333C-A3C4-C34D-A8D0-264514E9505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EF9F2533-B485-2341-97E6-863A44A3B0F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251967D-3608-3E43-819C-CA40D4B4BB7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xmlns="" id="{F6910C14-BAA4-3148-8486-7878900FB35A}"/>
              </a:ext>
            </a:extLst>
          </p:cNvPr>
          <p:cNvSpPr/>
          <p:nvPr/>
        </p:nvSpPr>
        <p:spPr>
          <a:xfrm rot="16200000">
            <a:off x="221288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xmlns="" id="{DB0BF050-0757-9A44-B2EB-AE8B5029B5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DB0BF050-0757-9A44-B2EB-AE8B5029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  <a:blipFill>
                <a:blip r:embed="rId2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xmlns="" id="{ABCE2F27-B547-764E-812A-E552BC5E9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ABCE2F27-B547-764E-812A-E552BC5E9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xmlns="" id="{8D0BECA6-99D6-AF42-A9D0-3955287010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D0BECA6-99D6-AF42-A9D0-395528701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xmlns="" id="{242FC6AA-9B3C-F14D-B852-9FC8995314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42FC6AA-9B3C-F14D-B852-9FC899531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ight Arrow 95">
            <a:extLst>
              <a:ext uri="{FF2B5EF4-FFF2-40B4-BE49-F238E27FC236}">
                <a16:creationId xmlns:a16="http://schemas.microsoft.com/office/drawing/2014/main" xmlns="" id="{6D483505-3904-5942-AA14-7C633380D35D}"/>
              </a:ext>
            </a:extLst>
          </p:cNvPr>
          <p:cNvSpPr/>
          <p:nvPr/>
        </p:nvSpPr>
        <p:spPr>
          <a:xfrm>
            <a:off x="275044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>
            <a:extLst>
              <a:ext uri="{FF2B5EF4-FFF2-40B4-BE49-F238E27FC236}">
                <a16:creationId xmlns:a16="http://schemas.microsoft.com/office/drawing/2014/main" xmlns="" id="{09DA31FA-88CE-6D4A-BCE1-7478789345C9}"/>
              </a:ext>
            </a:extLst>
          </p:cNvPr>
          <p:cNvSpPr/>
          <p:nvPr/>
        </p:nvSpPr>
        <p:spPr>
          <a:xfrm rot="16200000">
            <a:off x="3295042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xmlns="" id="{37EAAA50-016A-1343-85BB-B614F8B0A2D4}"/>
              </a:ext>
            </a:extLst>
          </p:cNvPr>
          <p:cNvSpPr/>
          <p:nvPr/>
        </p:nvSpPr>
        <p:spPr>
          <a:xfrm>
            <a:off x="3832605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ight Arrow 125">
            <a:extLst>
              <a:ext uri="{FF2B5EF4-FFF2-40B4-BE49-F238E27FC236}">
                <a16:creationId xmlns:a16="http://schemas.microsoft.com/office/drawing/2014/main" xmlns="" id="{A9D312A5-5C73-0340-9CBB-901A11491F6A}"/>
              </a:ext>
            </a:extLst>
          </p:cNvPr>
          <p:cNvSpPr/>
          <p:nvPr/>
        </p:nvSpPr>
        <p:spPr>
          <a:xfrm rot="16200000">
            <a:off x="434980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xmlns="" id="{98059384-5829-464B-9A4A-DF179A5B1FF0}"/>
              </a:ext>
            </a:extLst>
          </p:cNvPr>
          <p:cNvSpPr/>
          <p:nvPr/>
        </p:nvSpPr>
        <p:spPr>
          <a:xfrm>
            <a:off x="488736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Arrow 134">
            <a:extLst>
              <a:ext uri="{FF2B5EF4-FFF2-40B4-BE49-F238E27FC236}">
                <a16:creationId xmlns:a16="http://schemas.microsoft.com/office/drawing/2014/main" xmlns="" id="{E35BF99D-2E66-8D43-83D6-C99EC695631B}"/>
              </a:ext>
            </a:extLst>
          </p:cNvPr>
          <p:cNvSpPr/>
          <p:nvPr/>
        </p:nvSpPr>
        <p:spPr>
          <a:xfrm rot="16200000">
            <a:off x="5438045" y="55206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xmlns="" id="{A596422A-F0B4-4C44-B27A-7F8317E709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9055" y="485978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A596422A-F0B4-4C44-B27A-7F8317E70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055" y="4859783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3158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xmlns="" id="{41F321AD-A534-A649-B742-903975DA94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82471" y="485032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41F321AD-A534-A649-B742-903975DA9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471" y="4850324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xmlns="" id="{A81F32A8-B123-934B-AAFB-081560D876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87364" y="485032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A81F32A8-B123-934B-AAFB-081560D87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364" y="4850324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xmlns="" id="{55818F1A-0D8E-F04E-AC45-0139433E0B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8300" y="479527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55818F1A-0D8E-F04E-AC45-0139433E0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300" y="4795271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3158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91E4D0CD-1DA8-4F41-B7DB-2F05F50BB16C}"/>
              </a:ext>
            </a:extLst>
          </p:cNvPr>
          <p:cNvGrpSpPr/>
          <p:nvPr/>
        </p:nvGrpSpPr>
        <p:grpSpPr>
          <a:xfrm rot="16200000">
            <a:off x="3035293" y="4593041"/>
            <a:ext cx="1086934" cy="311369"/>
            <a:chOff x="2297660" y="4140836"/>
            <a:chExt cx="1086934" cy="311369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xmlns="" id="{C14E4733-F96B-F144-8B72-B6C29F3F0B6C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D14CB873-C08D-2941-88FD-3C3C5DB4159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395CEDE6-A905-3146-BB08-5AF3EF28E56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0FC4993F-F1A1-6746-85B0-52C3BBD0B60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5F299C72-A816-7F47-AE1D-0C2FAC7F694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09993990-8F41-6940-A7E0-0585BC10B004}"/>
              </a:ext>
            </a:extLst>
          </p:cNvPr>
          <p:cNvGrpSpPr/>
          <p:nvPr/>
        </p:nvGrpSpPr>
        <p:grpSpPr>
          <a:xfrm rot="16200000">
            <a:off x="4090052" y="4583583"/>
            <a:ext cx="1086934" cy="311369"/>
            <a:chOff x="2297660" y="4140836"/>
            <a:chExt cx="1086934" cy="311369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xmlns="" id="{B5C07100-9725-4942-97A4-FC11FF77D84A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8828E221-1501-BF44-9FD7-202CF0AF664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849852FA-9E73-F542-BF09-6D2B0BC61BAE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B44EE373-B97E-2341-AA84-E975E2C6218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D0AECA97-E80A-DF49-BAA4-2E43BAAD091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EAC9655-C94F-EA41-AB3C-0A375B177E42}"/>
              </a:ext>
            </a:extLst>
          </p:cNvPr>
          <p:cNvGrpSpPr/>
          <p:nvPr/>
        </p:nvGrpSpPr>
        <p:grpSpPr>
          <a:xfrm rot="16200000">
            <a:off x="5187354" y="4583582"/>
            <a:ext cx="1086934" cy="311369"/>
            <a:chOff x="2297660" y="4140836"/>
            <a:chExt cx="108693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xmlns="" id="{4F943CEA-E36D-644B-8B7F-4714512C5477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D170636C-4A10-FE4A-97D4-0012FECB4F4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2513DFF4-C435-A84C-8102-097C2B7EFAC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1712C54C-D83F-9C4D-BC53-1F35189638D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9FB8AABF-AD26-954A-BA5D-52C890539C50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ight Arrow 76">
            <a:extLst>
              <a:ext uri="{FF2B5EF4-FFF2-40B4-BE49-F238E27FC236}">
                <a16:creationId xmlns:a16="http://schemas.microsoft.com/office/drawing/2014/main" xmlns="" id="{580C2F48-3292-5048-A861-767603608232}"/>
              </a:ext>
            </a:extLst>
          </p:cNvPr>
          <p:cNvSpPr/>
          <p:nvPr/>
        </p:nvSpPr>
        <p:spPr>
          <a:xfrm rot="16200000">
            <a:off x="5460352" y="3684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xmlns="" id="{268592A9-D251-5548-B836-F8FC4B0C53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7393" y="295093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268592A9-D251-5548-B836-F8FC4B0C5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393" y="2950934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29730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A854A357-5A98-8141-8970-F96CCDB73032}"/>
              </a:ext>
            </a:extLst>
          </p:cNvPr>
          <p:cNvGrpSpPr/>
          <p:nvPr/>
        </p:nvGrpSpPr>
        <p:grpSpPr>
          <a:xfrm rot="16200000">
            <a:off x="5209661" y="2747320"/>
            <a:ext cx="1086934" cy="311369"/>
            <a:chOff x="2297660" y="4140836"/>
            <a:chExt cx="1086934" cy="311369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xmlns="" id="{0706E1B4-7B27-8741-8567-C198D28483F9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3BFDBF8E-099F-3A46-B5A3-289E2AFA2E4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07CBA112-FBD5-4C42-8D2C-CAF4777C50E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984E633B-D193-3E47-950D-7C9BA936969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BB61DD4A-8620-BB4A-A2CD-754DDDAE854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ight Arrow 84">
            <a:extLst>
              <a:ext uri="{FF2B5EF4-FFF2-40B4-BE49-F238E27FC236}">
                <a16:creationId xmlns:a16="http://schemas.microsoft.com/office/drawing/2014/main" xmlns="" id="{A8601061-44FF-3C42-9B87-2F950EF61F4C}"/>
              </a:ext>
            </a:extLst>
          </p:cNvPr>
          <p:cNvSpPr/>
          <p:nvPr/>
        </p:nvSpPr>
        <p:spPr>
          <a:xfrm rot="16200000">
            <a:off x="4349801" y="3684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xmlns="" id="{F51E097D-1789-1A4C-8C2A-DCF8884ABC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85263" y="300852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F51E097D-1789-1A4C-8C2A-DCF8884AB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263" y="3008527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C7E5CA12-7405-8A4C-A8EE-E3742C962494}"/>
              </a:ext>
            </a:extLst>
          </p:cNvPr>
          <p:cNvGrpSpPr/>
          <p:nvPr/>
        </p:nvGrpSpPr>
        <p:grpSpPr>
          <a:xfrm rot="16200000">
            <a:off x="4099110" y="2747320"/>
            <a:ext cx="1086934" cy="311369"/>
            <a:chOff x="2297660" y="4140836"/>
            <a:chExt cx="1086934" cy="311369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xmlns="" id="{C4D651A1-54E8-814A-A3AC-89910B77623C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1803893E-8283-4C4D-95B5-EAD57D1629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4DFD078B-5309-D544-B68A-A2CECCE5E9A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FA2572B2-A3D0-BB4B-A02C-FC88C024B1A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8B6484BE-1679-7540-92AE-F353128C8F0A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Right Arrow 97">
            <a:extLst>
              <a:ext uri="{FF2B5EF4-FFF2-40B4-BE49-F238E27FC236}">
                <a16:creationId xmlns:a16="http://schemas.microsoft.com/office/drawing/2014/main" xmlns="" id="{D0901EC3-7D6B-D04B-BDF1-F185A65C0CB5}"/>
              </a:ext>
            </a:extLst>
          </p:cNvPr>
          <p:cNvSpPr/>
          <p:nvPr/>
        </p:nvSpPr>
        <p:spPr>
          <a:xfrm rot="16200000">
            <a:off x="3312601" y="372838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61C37405-F4EF-DF40-9212-F4DA394D84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37221" y="300852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61C37405-F4EF-DF40-9212-F4DA394D8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221" y="3008527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F32AA692-6436-5044-9BC7-63C4DF62645F}"/>
              </a:ext>
            </a:extLst>
          </p:cNvPr>
          <p:cNvGrpSpPr/>
          <p:nvPr/>
        </p:nvGrpSpPr>
        <p:grpSpPr>
          <a:xfrm rot="16200000">
            <a:off x="3061910" y="2791327"/>
            <a:ext cx="1086934" cy="311369"/>
            <a:chOff x="2297660" y="4140836"/>
            <a:chExt cx="1086934" cy="311369"/>
          </a:xfrm>
        </p:grpSpPr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xmlns="" id="{68C35F2D-D677-2945-81FB-872C2F68436B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FFD2BCE8-03FD-B747-89F2-0373C5DF314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FB0C5FE5-6AAE-FF49-89A3-6B0D0D1CCBEE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94CFA452-F14F-AE49-8F74-75BA18AF516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C6EE76CE-FA81-734D-A972-7CBAC37ED4E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Right Arrow 105">
            <a:extLst>
              <a:ext uri="{FF2B5EF4-FFF2-40B4-BE49-F238E27FC236}">
                <a16:creationId xmlns:a16="http://schemas.microsoft.com/office/drawing/2014/main" xmlns="" id="{84B7624E-9603-6343-B92F-32CC7793CE8E}"/>
              </a:ext>
            </a:extLst>
          </p:cNvPr>
          <p:cNvSpPr/>
          <p:nvPr/>
        </p:nvSpPr>
        <p:spPr>
          <a:xfrm rot="16200000">
            <a:off x="2236325" y="371135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xmlns="" id="{72DC5D90-BB96-0246-9235-43CA199FC7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58761" y="298789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72DC5D90-BB96-0246-9235-43CA199FC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761" y="2987899"/>
                <a:ext cx="466367" cy="503588"/>
              </a:xfrm>
              <a:prstGeom prst="rect">
                <a:avLst/>
              </a:prstGeom>
              <a:blipFill>
                <a:blip r:embed="rId13"/>
                <a:stretch>
                  <a:fillRect l="-26316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16C1A61F-DDCB-0A45-AED6-3E767917C265}"/>
              </a:ext>
            </a:extLst>
          </p:cNvPr>
          <p:cNvGrpSpPr/>
          <p:nvPr/>
        </p:nvGrpSpPr>
        <p:grpSpPr>
          <a:xfrm rot="16200000">
            <a:off x="1985634" y="2774303"/>
            <a:ext cx="1086934" cy="311369"/>
            <a:chOff x="2297660" y="4140836"/>
            <a:chExt cx="1086934" cy="311369"/>
          </a:xfrm>
        </p:grpSpPr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xmlns="" id="{7EC97F44-AA28-3741-A5A0-B297EC6D06DE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xmlns="" id="{AB83F98F-DBE4-0C4B-A478-CAE11C36B62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xmlns="" id="{89EC2B0E-6A0B-0245-A742-5E9035123FE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xmlns="" id="{A8AE5BCD-8D89-0F40-AA87-D180DE3386C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xmlns="" id="{74DD1F60-7787-0740-A2E7-2B4CA332D01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Right Arrow 146">
            <a:extLst>
              <a:ext uri="{FF2B5EF4-FFF2-40B4-BE49-F238E27FC236}">
                <a16:creationId xmlns:a16="http://schemas.microsoft.com/office/drawing/2014/main" xmlns="" id="{5B5725A3-733F-464E-9F77-A5886F1F4DAD}"/>
              </a:ext>
            </a:extLst>
          </p:cNvPr>
          <p:cNvSpPr/>
          <p:nvPr/>
        </p:nvSpPr>
        <p:spPr>
          <a:xfrm>
            <a:off x="2746370" y="25424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ight Arrow 147">
            <a:extLst>
              <a:ext uri="{FF2B5EF4-FFF2-40B4-BE49-F238E27FC236}">
                <a16:creationId xmlns:a16="http://schemas.microsoft.com/office/drawing/2014/main" xmlns="" id="{499E9DCD-D251-5E41-B0AC-ED5312AAE2F4}"/>
              </a:ext>
            </a:extLst>
          </p:cNvPr>
          <p:cNvSpPr/>
          <p:nvPr/>
        </p:nvSpPr>
        <p:spPr>
          <a:xfrm>
            <a:off x="3828531" y="25424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ight Arrow 148">
            <a:extLst>
              <a:ext uri="{FF2B5EF4-FFF2-40B4-BE49-F238E27FC236}">
                <a16:creationId xmlns:a16="http://schemas.microsoft.com/office/drawing/2014/main" xmlns="" id="{5D384853-C8CB-AD43-B5F1-609A18F83F22}"/>
              </a:ext>
            </a:extLst>
          </p:cNvPr>
          <p:cNvSpPr/>
          <p:nvPr/>
        </p:nvSpPr>
        <p:spPr>
          <a:xfrm>
            <a:off x="4883290" y="25424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Content Placeholder 2">
            <a:extLst>
              <a:ext uri="{FF2B5EF4-FFF2-40B4-BE49-F238E27FC236}">
                <a16:creationId xmlns:a16="http://schemas.microsoft.com/office/drawing/2014/main" xmlns="" id="{F5B7D861-368C-8743-B094-586BB4A34693}"/>
              </a:ext>
            </a:extLst>
          </p:cNvPr>
          <p:cNvSpPr txBox="1">
            <a:spLocks/>
          </p:cNvSpPr>
          <p:nvPr/>
        </p:nvSpPr>
        <p:spPr>
          <a:xfrm>
            <a:off x="236508" y="2683946"/>
            <a:ext cx="1871692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 #2</a:t>
            </a:r>
          </a:p>
        </p:txBody>
      </p:sp>
      <p:sp>
        <p:nvSpPr>
          <p:cNvPr id="108" name="Title 1">
            <a:extLst>
              <a:ext uri="{FF2B5EF4-FFF2-40B4-BE49-F238E27FC236}">
                <a16:creationId xmlns:a16="http://schemas.microsoft.com/office/drawing/2014/main" xmlns="" id="{4C8514C0-2645-3B4D-BF7C-42C0E1C2CECD}"/>
              </a:ext>
            </a:extLst>
          </p:cNvPr>
          <p:cNvSpPr txBox="1">
            <a:spLocks/>
          </p:cNvSpPr>
          <p:nvPr/>
        </p:nvSpPr>
        <p:spPr>
          <a:xfrm>
            <a:off x="7010400" y="1934074"/>
            <a:ext cx="4737100" cy="403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Hidden layers provide an abstraction (holds “meaning”). 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Stacking hidden layers provides increased abstractions.</a:t>
            </a:r>
          </a:p>
        </p:txBody>
      </p:sp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sz="3200" dirty="0"/>
              <a:t>Deep </a:t>
            </a:r>
            <a:r>
              <a:rPr lang="en-US" sz="3200" dirty="0" smtClean="0"/>
              <a:t>RNN (review)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53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0220D83-540B-A545-AE93-1975A8847A44}"/>
              </a:ext>
            </a:extLst>
          </p:cNvPr>
          <p:cNvSpPr txBox="1">
            <a:spLocks/>
          </p:cNvSpPr>
          <p:nvPr/>
        </p:nvSpPr>
        <p:spPr>
          <a:xfrm>
            <a:off x="340077" y="5954516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70A8F7A-0C41-1042-A538-717F31D9F1D2}"/>
              </a:ext>
            </a:extLst>
          </p:cNvPr>
          <p:cNvSpPr txBox="1">
            <a:spLocks/>
          </p:cNvSpPr>
          <p:nvPr/>
        </p:nvSpPr>
        <p:spPr>
          <a:xfrm>
            <a:off x="236508" y="4285661"/>
            <a:ext cx="1871692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 #1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F4377CE-0706-914A-92BC-7FB789BAB97A}"/>
              </a:ext>
            </a:extLst>
          </p:cNvPr>
          <p:cNvGrpSpPr/>
          <p:nvPr/>
        </p:nvGrpSpPr>
        <p:grpSpPr>
          <a:xfrm rot="16200000">
            <a:off x="1954238" y="4583582"/>
            <a:ext cx="1086934" cy="311369"/>
            <a:chOff x="2297660" y="4140836"/>
            <a:chExt cx="1086934" cy="31136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66C8ACB1-4DE8-C34B-BBE1-52B0F3C86BA5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CE1A6EB7-9B59-BF41-8A80-FAEA4B51C30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34F333C-A3C4-C34D-A8D0-264514E9505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EF9F2533-B485-2341-97E6-863A44A3B0F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251967D-3608-3E43-819C-CA40D4B4BB7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xmlns="" id="{F6910C14-BAA4-3148-8486-7878900FB35A}"/>
              </a:ext>
            </a:extLst>
          </p:cNvPr>
          <p:cNvSpPr/>
          <p:nvPr/>
        </p:nvSpPr>
        <p:spPr>
          <a:xfrm rot="16200000">
            <a:off x="221288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xmlns="" id="{DB0BF050-0757-9A44-B2EB-AE8B5029B5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DB0BF050-0757-9A44-B2EB-AE8B5029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  <a:blipFill>
                <a:blip r:embed="rId2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xmlns="" id="{ABCE2F27-B547-764E-812A-E552BC5E9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ABCE2F27-B547-764E-812A-E552BC5E9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xmlns="" id="{8D0BECA6-99D6-AF42-A9D0-3955287010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D0BECA6-99D6-AF42-A9D0-395528701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xmlns="" id="{242FC6AA-9B3C-F14D-B852-9FC8995314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42FC6AA-9B3C-F14D-B852-9FC899531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ight Arrow 95">
            <a:extLst>
              <a:ext uri="{FF2B5EF4-FFF2-40B4-BE49-F238E27FC236}">
                <a16:creationId xmlns:a16="http://schemas.microsoft.com/office/drawing/2014/main" xmlns="" id="{6D483505-3904-5942-AA14-7C633380D35D}"/>
              </a:ext>
            </a:extLst>
          </p:cNvPr>
          <p:cNvSpPr/>
          <p:nvPr/>
        </p:nvSpPr>
        <p:spPr>
          <a:xfrm>
            <a:off x="275044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>
            <a:extLst>
              <a:ext uri="{FF2B5EF4-FFF2-40B4-BE49-F238E27FC236}">
                <a16:creationId xmlns:a16="http://schemas.microsoft.com/office/drawing/2014/main" xmlns="" id="{09DA31FA-88CE-6D4A-BCE1-7478789345C9}"/>
              </a:ext>
            </a:extLst>
          </p:cNvPr>
          <p:cNvSpPr/>
          <p:nvPr/>
        </p:nvSpPr>
        <p:spPr>
          <a:xfrm rot="16200000">
            <a:off x="3295042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xmlns="" id="{37EAAA50-016A-1343-85BB-B614F8B0A2D4}"/>
              </a:ext>
            </a:extLst>
          </p:cNvPr>
          <p:cNvSpPr/>
          <p:nvPr/>
        </p:nvSpPr>
        <p:spPr>
          <a:xfrm>
            <a:off x="3832605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ight Arrow 125">
            <a:extLst>
              <a:ext uri="{FF2B5EF4-FFF2-40B4-BE49-F238E27FC236}">
                <a16:creationId xmlns:a16="http://schemas.microsoft.com/office/drawing/2014/main" xmlns="" id="{A9D312A5-5C73-0340-9CBB-901A11491F6A}"/>
              </a:ext>
            </a:extLst>
          </p:cNvPr>
          <p:cNvSpPr/>
          <p:nvPr/>
        </p:nvSpPr>
        <p:spPr>
          <a:xfrm rot="16200000">
            <a:off x="434980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xmlns="" id="{98059384-5829-464B-9A4A-DF179A5B1FF0}"/>
              </a:ext>
            </a:extLst>
          </p:cNvPr>
          <p:cNvSpPr/>
          <p:nvPr/>
        </p:nvSpPr>
        <p:spPr>
          <a:xfrm>
            <a:off x="488736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Arrow 134">
            <a:extLst>
              <a:ext uri="{FF2B5EF4-FFF2-40B4-BE49-F238E27FC236}">
                <a16:creationId xmlns:a16="http://schemas.microsoft.com/office/drawing/2014/main" xmlns="" id="{E35BF99D-2E66-8D43-83D6-C99EC695631B}"/>
              </a:ext>
            </a:extLst>
          </p:cNvPr>
          <p:cNvSpPr/>
          <p:nvPr/>
        </p:nvSpPr>
        <p:spPr>
          <a:xfrm rot="16200000">
            <a:off x="5438045" y="55206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xmlns="" id="{A596422A-F0B4-4C44-B27A-7F8317E709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9055" y="485978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A596422A-F0B4-4C44-B27A-7F8317E70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055" y="4859783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3158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xmlns="" id="{41F321AD-A534-A649-B742-903975DA94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82471" y="485032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41F321AD-A534-A649-B742-903975DA9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471" y="4850324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xmlns="" id="{A81F32A8-B123-934B-AAFB-081560D876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87364" y="485032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A81F32A8-B123-934B-AAFB-081560D87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364" y="4850324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xmlns="" id="{55818F1A-0D8E-F04E-AC45-0139433E0B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8300" y="479527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55818F1A-0D8E-F04E-AC45-0139433E0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300" y="4795271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3158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91E4D0CD-1DA8-4F41-B7DB-2F05F50BB16C}"/>
              </a:ext>
            </a:extLst>
          </p:cNvPr>
          <p:cNvGrpSpPr/>
          <p:nvPr/>
        </p:nvGrpSpPr>
        <p:grpSpPr>
          <a:xfrm rot="16200000">
            <a:off x="3035293" y="4593041"/>
            <a:ext cx="1086934" cy="311369"/>
            <a:chOff x="2297660" y="4140836"/>
            <a:chExt cx="1086934" cy="311369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xmlns="" id="{C14E4733-F96B-F144-8B72-B6C29F3F0B6C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D14CB873-C08D-2941-88FD-3C3C5DB4159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395CEDE6-A905-3146-BB08-5AF3EF28E56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0FC4993F-F1A1-6746-85B0-52C3BBD0B60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5F299C72-A816-7F47-AE1D-0C2FAC7F694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09993990-8F41-6940-A7E0-0585BC10B004}"/>
              </a:ext>
            </a:extLst>
          </p:cNvPr>
          <p:cNvGrpSpPr/>
          <p:nvPr/>
        </p:nvGrpSpPr>
        <p:grpSpPr>
          <a:xfrm rot="16200000">
            <a:off x="4090052" y="4583583"/>
            <a:ext cx="1086934" cy="311369"/>
            <a:chOff x="2297660" y="4140836"/>
            <a:chExt cx="1086934" cy="311369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xmlns="" id="{B5C07100-9725-4942-97A4-FC11FF77D84A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8828E221-1501-BF44-9FD7-202CF0AF664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849852FA-9E73-F542-BF09-6D2B0BC61BAE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B44EE373-B97E-2341-AA84-E975E2C6218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D0AECA97-E80A-DF49-BAA4-2E43BAAD091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EAC9655-C94F-EA41-AB3C-0A375B177E42}"/>
              </a:ext>
            </a:extLst>
          </p:cNvPr>
          <p:cNvGrpSpPr/>
          <p:nvPr/>
        </p:nvGrpSpPr>
        <p:grpSpPr>
          <a:xfrm rot="16200000">
            <a:off x="5187354" y="4583582"/>
            <a:ext cx="1086934" cy="311369"/>
            <a:chOff x="2297660" y="4140836"/>
            <a:chExt cx="108693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xmlns="" id="{4F943CEA-E36D-644B-8B7F-4714512C5477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D170636C-4A10-FE4A-97D4-0012FECB4F4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2513DFF4-C435-A84C-8102-097C2B7EFAC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1712C54C-D83F-9C4D-BC53-1F35189638D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9FB8AABF-AD26-954A-BA5D-52C890539C50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ight Arrow 76">
            <a:extLst>
              <a:ext uri="{FF2B5EF4-FFF2-40B4-BE49-F238E27FC236}">
                <a16:creationId xmlns:a16="http://schemas.microsoft.com/office/drawing/2014/main" xmlns="" id="{580C2F48-3292-5048-A861-767603608232}"/>
              </a:ext>
            </a:extLst>
          </p:cNvPr>
          <p:cNvSpPr/>
          <p:nvPr/>
        </p:nvSpPr>
        <p:spPr>
          <a:xfrm rot="16200000">
            <a:off x="5460352" y="3684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xmlns="" id="{268592A9-D251-5548-B836-F8FC4B0C53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7393" y="295093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268592A9-D251-5548-B836-F8FC4B0C5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393" y="2950934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29730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A854A357-5A98-8141-8970-F96CCDB73032}"/>
              </a:ext>
            </a:extLst>
          </p:cNvPr>
          <p:cNvGrpSpPr/>
          <p:nvPr/>
        </p:nvGrpSpPr>
        <p:grpSpPr>
          <a:xfrm rot="16200000">
            <a:off x="5209661" y="2747320"/>
            <a:ext cx="1086934" cy="311369"/>
            <a:chOff x="2297660" y="4140836"/>
            <a:chExt cx="1086934" cy="311369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xmlns="" id="{0706E1B4-7B27-8741-8567-C198D28483F9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3BFDBF8E-099F-3A46-B5A3-289E2AFA2E4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07CBA112-FBD5-4C42-8D2C-CAF4777C50E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984E633B-D193-3E47-950D-7C9BA936969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BB61DD4A-8620-BB4A-A2CD-754DDDAE854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ight Arrow 84">
            <a:extLst>
              <a:ext uri="{FF2B5EF4-FFF2-40B4-BE49-F238E27FC236}">
                <a16:creationId xmlns:a16="http://schemas.microsoft.com/office/drawing/2014/main" xmlns="" id="{A8601061-44FF-3C42-9B87-2F950EF61F4C}"/>
              </a:ext>
            </a:extLst>
          </p:cNvPr>
          <p:cNvSpPr/>
          <p:nvPr/>
        </p:nvSpPr>
        <p:spPr>
          <a:xfrm rot="16200000">
            <a:off x="4349801" y="3684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xmlns="" id="{F51E097D-1789-1A4C-8C2A-DCF8884ABC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85263" y="300852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F51E097D-1789-1A4C-8C2A-DCF8884AB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263" y="3008527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C7E5CA12-7405-8A4C-A8EE-E3742C962494}"/>
              </a:ext>
            </a:extLst>
          </p:cNvPr>
          <p:cNvGrpSpPr/>
          <p:nvPr/>
        </p:nvGrpSpPr>
        <p:grpSpPr>
          <a:xfrm rot="16200000">
            <a:off x="4099110" y="2747320"/>
            <a:ext cx="1086934" cy="311369"/>
            <a:chOff x="2297660" y="4140836"/>
            <a:chExt cx="1086934" cy="311369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xmlns="" id="{C4D651A1-54E8-814A-A3AC-89910B77623C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1803893E-8283-4C4D-95B5-EAD57D1629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4DFD078B-5309-D544-B68A-A2CECCE5E9A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FA2572B2-A3D0-BB4B-A02C-FC88C024B1A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8B6484BE-1679-7540-92AE-F353128C8F0A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Right Arrow 97">
            <a:extLst>
              <a:ext uri="{FF2B5EF4-FFF2-40B4-BE49-F238E27FC236}">
                <a16:creationId xmlns:a16="http://schemas.microsoft.com/office/drawing/2014/main" xmlns="" id="{D0901EC3-7D6B-D04B-BDF1-F185A65C0CB5}"/>
              </a:ext>
            </a:extLst>
          </p:cNvPr>
          <p:cNvSpPr/>
          <p:nvPr/>
        </p:nvSpPr>
        <p:spPr>
          <a:xfrm rot="16200000">
            <a:off x="3312601" y="372838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61C37405-F4EF-DF40-9212-F4DA394D84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37221" y="300852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61C37405-F4EF-DF40-9212-F4DA394D8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221" y="3008527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F32AA692-6436-5044-9BC7-63C4DF62645F}"/>
              </a:ext>
            </a:extLst>
          </p:cNvPr>
          <p:cNvGrpSpPr/>
          <p:nvPr/>
        </p:nvGrpSpPr>
        <p:grpSpPr>
          <a:xfrm rot="16200000">
            <a:off x="3061910" y="2791327"/>
            <a:ext cx="1086934" cy="311369"/>
            <a:chOff x="2297660" y="4140836"/>
            <a:chExt cx="1086934" cy="311369"/>
          </a:xfrm>
        </p:grpSpPr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xmlns="" id="{68C35F2D-D677-2945-81FB-872C2F68436B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FFD2BCE8-03FD-B747-89F2-0373C5DF314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FB0C5FE5-6AAE-FF49-89A3-6B0D0D1CCBEE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94CFA452-F14F-AE49-8F74-75BA18AF516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C6EE76CE-FA81-734D-A972-7CBAC37ED4E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Right Arrow 105">
            <a:extLst>
              <a:ext uri="{FF2B5EF4-FFF2-40B4-BE49-F238E27FC236}">
                <a16:creationId xmlns:a16="http://schemas.microsoft.com/office/drawing/2014/main" xmlns="" id="{84B7624E-9603-6343-B92F-32CC7793CE8E}"/>
              </a:ext>
            </a:extLst>
          </p:cNvPr>
          <p:cNvSpPr/>
          <p:nvPr/>
        </p:nvSpPr>
        <p:spPr>
          <a:xfrm rot="16200000">
            <a:off x="2236325" y="371135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xmlns="" id="{72DC5D90-BB96-0246-9235-43CA199FC7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58761" y="298789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72DC5D90-BB96-0246-9235-43CA199FC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761" y="2987899"/>
                <a:ext cx="466367" cy="503588"/>
              </a:xfrm>
              <a:prstGeom prst="rect">
                <a:avLst/>
              </a:prstGeom>
              <a:blipFill>
                <a:blip r:embed="rId13"/>
                <a:stretch>
                  <a:fillRect l="-26316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16C1A61F-DDCB-0A45-AED6-3E767917C265}"/>
              </a:ext>
            </a:extLst>
          </p:cNvPr>
          <p:cNvGrpSpPr/>
          <p:nvPr/>
        </p:nvGrpSpPr>
        <p:grpSpPr>
          <a:xfrm rot="16200000">
            <a:off x="1985634" y="2774303"/>
            <a:ext cx="1086934" cy="311369"/>
            <a:chOff x="2297660" y="4140836"/>
            <a:chExt cx="1086934" cy="311369"/>
          </a:xfrm>
        </p:grpSpPr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xmlns="" id="{7EC97F44-AA28-3741-A5A0-B297EC6D06DE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xmlns="" id="{AB83F98F-DBE4-0C4B-A478-CAE11C36B62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xmlns="" id="{89EC2B0E-6A0B-0245-A742-5E9035123FE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xmlns="" id="{A8AE5BCD-8D89-0F40-AA87-D180DE3386C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xmlns="" id="{74DD1F60-7787-0740-A2E7-2B4CA332D01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Right Arrow 146">
            <a:extLst>
              <a:ext uri="{FF2B5EF4-FFF2-40B4-BE49-F238E27FC236}">
                <a16:creationId xmlns:a16="http://schemas.microsoft.com/office/drawing/2014/main" xmlns="" id="{5B5725A3-733F-464E-9F77-A5886F1F4DAD}"/>
              </a:ext>
            </a:extLst>
          </p:cNvPr>
          <p:cNvSpPr/>
          <p:nvPr/>
        </p:nvSpPr>
        <p:spPr>
          <a:xfrm>
            <a:off x="2746370" y="25424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ight Arrow 147">
            <a:extLst>
              <a:ext uri="{FF2B5EF4-FFF2-40B4-BE49-F238E27FC236}">
                <a16:creationId xmlns:a16="http://schemas.microsoft.com/office/drawing/2014/main" xmlns="" id="{499E9DCD-D251-5E41-B0AC-ED5312AAE2F4}"/>
              </a:ext>
            </a:extLst>
          </p:cNvPr>
          <p:cNvSpPr/>
          <p:nvPr/>
        </p:nvSpPr>
        <p:spPr>
          <a:xfrm>
            <a:off x="3828531" y="25424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ight Arrow 148">
            <a:extLst>
              <a:ext uri="{FF2B5EF4-FFF2-40B4-BE49-F238E27FC236}">
                <a16:creationId xmlns:a16="http://schemas.microsoft.com/office/drawing/2014/main" xmlns="" id="{5D384853-C8CB-AD43-B5F1-609A18F83F22}"/>
              </a:ext>
            </a:extLst>
          </p:cNvPr>
          <p:cNvSpPr/>
          <p:nvPr/>
        </p:nvSpPr>
        <p:spPr>
          <a:xfrm>
            <a:off x="4883290" y="25424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ight Arrow 149">
            <a:extLst>
              <a:ext uri="{FF2B5EF4-FFF2-40B4-BE49-F238E27FC236}">
                <a16:creationId xmlns:a16="http://schemas.microsoft.com/office/drawing/2014/main" xmlns="" id="{4CD9B523-6B1C-1B4A-A295-89B5352DAC3C}"/>
              </a:ext>
            </a:extLst>
          </p:cNvPr>
          <p:cNvSpPr/>
          <p:nvPr/>
        </p:nvSpPr>
        <p:spPr>
          <a:xfrm rot="16200000">
            <a:off x="2264405" y="186633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Content Placeholder 2">
                <a:extLst>
                  <a:ext uri="{FF2B5EF4-FFF2-40B4-BE49-F238E27FC236}">
                    <a16:creationId xmlns:a16="http://schemas.microsoft.com/office/drawing/2014/main" xmlns="" id="{9BDFF76A-F19E-C448-BF9C-6C55744796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4341" y="1218390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1" name="Content Placeholder 2">
                <a:extLst>
                  <a:ext uri="{FF2B5EF4-FFF2-40B4-BE49-F238E27FC236}">
                    <a16:creationId xmlns:a16="http://schemas.microsoft.com/office/drawing/2014/main" id="{9BDFF76A-F19E-C448-BF9C-6C5574479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341" y="1218390"/>
                <a:ext cx="1576747" cy="503588"/>
              </a:xfrm>
              <a:prstGeom prst="rect">
                <a:avLst/>
              </a:prstGeom>
              <a:blipFill>
                <a:blip r:embed="rId1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ight Arrow 151">
            <a:extLst>
              <a:ext uri="{FF2B5EF4-FFF2-40B4-BE49-F238E27FC236}">
                <a16:creationId xmlns:a16="http://schemas.microsoft.com/office/drawing/2014/main" xmlns="" id="{456EAE4B-85A8-6E43-9778-6906A6512658}"/>
              </a:ext>
            </a:extLst>
          </p:cNvPr>
          <p:cNvSpPr/>
          <p:nvPr/>
        </p:nvSpPr>
        <p:spPr>
          <a:xfrm rot="16200000">
            <a:off x="3345258" y="189192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ight Arrow 152">
            <a:extLst>
              <a:ext uri="{FF2B5EF4-FFF2-40B4-BE49-F238E27FC236}">
                <a16:creationId xmlns:a16="http://schemas.microsoft.com/office/drawing/2014/main" xmlns="" id="{0E72A75E-302E-7A4D-BF37-9187914EF48E}"/>
              </a:ext>
            </a:extLst>
          </p:cNvPr>
          <p:cNvSpPr/>
          <p:nvPr/>
        </p:nvSpPr>
        <p:spPr>
          <a:xfrm rot="16200000">
            <a:off x="4382337" y="186020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ight Arrow 153">
            <a:extLst>
              <a:ext uri="{FF2B5EF4-FFF2-40B4-BE49-F238E27FC236}">
                <a16:creationId xmlns:a16="http://schemas.microsoft.com/office/drawing/2014/main" xmlns="" id="{A66F8539-51B8-B34D-BBFC-0090164A19EF}"/>
              </a:ext>
            </a:extLst>
          </p:cNvPr>
          <p:cNvSpPr/>
          <p:nvPr/>
        </p:nvSpPr>
        <p:spPr>
          <a:xfrm rot="16200000">
            <a:off x="5479460" y="186733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Content Placeholder 2">
                <a:extLst>
                  <a:ext uri="{FF2B5EF4-FFF2-40B4-BE49-F238E27FC236}">
                    <a16:creationId xmlns:a16="http://schemas.microsoft.com/office/drawing/2014/main" xmlns="" id="{8AD1E499-6931-024C-80F3-D90C6A3E10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1087" y="1279407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5" name="Content Placeholder 2">
                <a:extLst>
                  <a:ext uri="{FF2B5EF4-FFF2-40B4-BE49-F238E27FC236}">
                    <a16:creationId xmlns:a16="http://schemas.microsoft.com/office/drawing/2014/main" id="{8AD1E499-6931-024C-80F3-D90C6A3E1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087" y="1279407"/>
                <a:ext cx="1576747" cy="503588"/>
              </a:xfrm>
              <a:prstGeom prst="rect">
                <a:avLst/>
              </a:prstGeom>
              <a:blipFill>
                <a:blip r:embed="rId1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xmlns="" id="{C02D276B-6146-F141-9AEC-8577012666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6969" y="1208229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id="{C02D276B-6146-F141-9AEC-857701266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969" y="1208229"/>
                <a:ext cx="1576747" cy="503588"/>
              </a:xfrm>
              <a:prstGeom prst="rect">
                <a:avLst/>
              </a:prstGeom>
              <a:blipFill>
                <a:blip r:embed="rId16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Content Placeholder 2">
                <a:extLst>
                  <a:ext uri="{FF2B5EF4-FFF2-40B4-BE49-F238E27FC236}">
                    <a16:creationId xmlns:a16="http://schemas.microsoft.com/office/drawing/2014/main" xmlns="" id="{80117282-5B9F-524C-87A4-5861E06E99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38" y="1244048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7" name="Content Placeholder 2">
                <a:extLst>
                  <a:ext uri="{FF2B5EF4-FFF2-40B4-BE49-F238E27FC236}">
                    <a16:creationId xmlns:a16="http://schemas.microsoft.com/office/drawing/2014/main" id="{80117282-5B9F-524C-87A4-5861E06E9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38" y="1244048"/>
                <a:ext cx="1576747" cy="503588"/>
              </a:xfrm>
              <a:prstGeom prst="rect">
                <a:avLst/>
              </a:prstGeom>
              <a:blipFill>
                <a:blip r:embed="rId17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Content Placeholder 2">
            <a:extLst>
              <a:ext uri="{FF2B5EF4-FFF2-40B4-BE49-F238E27FC236}">
                <a16:creationId xmlns:a16="http://schemas.microsoft.com/office/drawing/2014/main" xmlns="" id="{71EA9BA7-C622-E140-AA01-660782644CA5}"/>
              </a:ext>
            </a:extLst>
          </p:cNvPr>
          <p:cNvSpPr txBox="1">
            <a:spLocks/>
          </p:cNvSpPr>
          <p:nvPr/>
        </p:nvSpPr>
        <p:spPr>
          <a:xfrm>
            <a:off x="286051" y="1311533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159" name="Content Placeholder 2">
            <a:extLst>
              <a:ext uri="{FF2B5EF4-FFF2-40B4-BE49-F238E27FC236}">
                <a16:creationId xmlns:a16="http://schemas.microsoft.com/office/drawing/2014/main" xmlns="" id="{F5B7D861-368C-8743-B094-586BB4A34693}"/>
              </a:ext>
            </a:extLst>
          </p:cNvPr>
          <p:cNvSpPr txBox="1">
            <a:spLocks/>
          </p:cNvSpPr>
          <p:nvPr/>
        </p:nvSpPr>
        <p:spPr>
          <a:xfrm>
            <a:off x="236508" y="2683946"/>
            <a:ext cx="1871692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 #2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xmlns="" id="{981A08E6-5A16-F74B-B4F0-071DC88FC06B}"/>
              </a:ext>
            </a:extLst>
          </p:cNvPr>
          <p:cNvSpPr txBox="1">
            <a:spLocks/>
          </p:cNvSpPr>
          <p:nvPr/>
        </p:nvSpPr>
        <p:spPr>
          <a:xfrm>
            <a:off x="7010400" y="1934074"/>
            <a:ext cx="4737100" cy="403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Hidden layers provide an abstraction (holds “meaning”). 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Stacking hidden layers provides increased abstractions.</a:t>
            </a:r>
          </a:p>
        </p:txBody>
      </p: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sz="3200" dirty="0"/>
              <a:t>Deep </a:t>
            </a:r>
            <a:r>
              <a:rPr lang="en-US" sz="3200" dirty="0" smtClean="0"/>
              <a:t>RNN (review)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34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ELMo: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Stacked Bi-directional LSTMs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219200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General Idea:</a:t>
            </a:r>
          </a:p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Goal is to get highly rich embeddings for each word (unique type)</a:t>
            </a:r>
          </a:p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Use both directions of context (bi-directional), with increasing abstractions (stacked)</a:t>
            </a:r>
          </a:p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Linearly combine all abstract representations (hidden layers) and optimize </a:t>
            </a:r>
            <a:r>
              <a:rPr lang="en-US" sz="2400" dirty="0" err="1">
                <a:latin typeface="Karla" charset="0"/>
                <a:ea typeface="Karla" charset="0"/>
                <a:cs typeface="Karla" charset="0"/>
              </a:rPr>
              <a:t>w.r.t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. a particular task (e.g., sentiment classification</a:t>
            </a:r>
            <a:r>
              <a:rPr lang="en-US" sz="2400" dirty="0"/>
              <a:t>) </a:t>
            </a:r>
          </a:p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9CDF496-88DB-AE46-8B6B-046F27311AD5}"/>
              </a:ext>
            </a:extLst>
          </p:cNvPr>
          <p:cNvSpPr/>
          <p:nvPr/>
        </p:nvSpPr>
        <p:spPr>
          <a:xfrm>
            <a:off x="241300" y="6388261"/>
            <a:ext cx="1051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ELMo Slides: </a:t>
            </a:r>
            <a:r>
              <a:rPr lang="en-US" sz="1400" dirty="0">
                <a:hlinkClick r:id="rId3"/>
              </a:rPr>
              <a:t>https://www.slideshare.net/shuntaroy/a-review-of-deep-contextualized-word-representations-peters-2018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653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9CDF496-88DB-AE46-8B6B-046F27311AD5}"/>
              </a:ext>
            </a:extLst>
          </p:cNvPr>
          <p:cNvSpPr/>
          <p:nvPr/>
        </p:nvSpPr>
        <p:spPr>
          <a:xfrm>
            <a:off x="260350" y="6243184"/>
            <a:ext cx="1051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Illustration: </a:t>
            </a:r>
            <a:r>
              <a:rPr lang="en-US" sz="1600" dirty="0">
                <a:hlinkClick r:id="rId3"/>
              </a:rPr>
              <a:t>http://jalammar.github.io/illustrated-bert/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CACC3B-BE82-9542-8481-65D6A6DE4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" y="1123950"/>
            <a:ext cx="11671300" cy="46101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ELMo: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Stacked Bi-directional LSTMs</a:t>
            </a:r>
          </a:p>
        </p:txBody>
      </p:sp>
    </p:spTree>
    <p:extLst>
      <p:ext uri="{BB962C8B-B14F-4D97-AF65-F5344CB8AC3E}">
        <p14:creationId xmlns:p14="http://schemas.microsoft.com/office/powerpoint/2010/main" val="42948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9CDF496-88DB-AE46-8B6B-046F27311AD5}"/>
              </a:ext>
            </a:extLst>
          </p:cNvPr>
          <p:cNvSpPr/>
          <p:nvPr/>
        </p:nvSpPr>
        <p:spPr>
          <a:xfrm>
            <a:off x="260350" y="6243184"/>
            <a:ext cx="1051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Illustration: </a:t>
            </a:r>
            <a:r>
              <a:rPr lang="en-US" sz="1600" dirty="0">
                <a:hlinkClick r:id="rId3"/>
              </a:rPr>
              <a:t>http://jalammar.github.io/illustrated-bert/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561B66-6CE0-E84F-8B66-916C2EDD0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" y="185284"/>
            <a:ext cx="117983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ELMo yielded incredibly good word embeddings, which yielded state-of-the-art results when applied to many NLP tasks.</a:t>
            </a:r>
          </a:p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Main ELMo takeaway: 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given enough training data, having tons of explicit connections between your vectors is useful</a:t>
            </a:r>
            <a:br>
              <a:rPr lang="en-US" sz="2400" dirty="0">
                <a:latin typeface="Karla" charset="0"/>
                <a:ea typeface="Karla" charset="0"/>
                <a:cs typeface="Karla" charset="0"/>
              </a:rPr>
            </a:b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(system can determine how to best use context)</a:t>
            </a:r>
          </a:p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9CDF496-88DB-AE46-8B6B-046F27311AD5}"/>
              </a:ext>
            </a:extLst>
          </p:cNvPr>
          <p:cNvSpPr/>
          <p:nvPr/>
        </p:nvSpPr>
        <p:spPr>
          <a:xfrm>
            <a:off x="241300" y="6388261"/>
            <a:ext cx="1051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ELMo Slides: </a:t>
            </a:r>
            <a:r>
              <a:rPr lang="en-US" sz="1400" dirty="0">
                <a:hlinkClick r:id="rId3"/>
              </a:rPr>
              <a:t>https://www.slideshare.net/shuntaroy/a-review-of-deep-contextualized-word-representations-peters-2018</a:t>
            </a:r>
            <a:endParaRPr lang="en-US" sz="1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ELMo: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Stacked Bi-directional LSTMs</a:t>
            </a:r>
          </a:p>
        </p:txBody>
      </p:sp>
    </p:spTree>
    <p:extLst>
      <p:ext uri="{BB962C8B-B14F-4D97-AF65-F5344CB8AC3E}">
        <p14:creationId xmlns:p14="http://schemas.microsoft.com/office/powerpoint/2010/main" val="41958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DB92AA-4414-B04D-93DB-EB6D4E2E05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72689F53-65B1-6845-9EEA-F9AFC149B62E}"/>
              </a:ext>
            </a:extLst>
          </p:cNvPr>
          <p:cNvSpPr txBox="1">
            <a:spLocks/>
          </p:cNvSpPr>
          <p:nvPr/>
        </p:nvSpPr>
        <p:spPr>
          <a:xfrm>
            <a:off x="852397" y="670649"/>
            <a:ext cx="2563903" cy="637451"/>
          </a:xfrm>
          <a:prstGeom prst="rect">
            <a:avLst/>
          </a:prstGeom>
          <a:solidFill>
            <a:schemeClr val="bg1"/>
          </a:solidFill>
          <a:ln w="825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REFLECTION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35C29F-B142-954E-BC9D-D5CBF7F40C7F}"/>
              </a:ext>
            </a:extLst>
          </p:cNvPr>
          <p:cNvSpPr txBox="1"/>
          <p:nvPr/>
        </p:nvSpPr>
        <p:spPr>
          <a:xfrm>
            <a:off x="1665197" y="1794963"/>
            <a:ext cx="10171203" cy="326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venir Book" panose="02000503020000020003" pitchFamily="2" charset="0"/>
              </a:rPr>
              <a:t>So far, for all of our sequential modelling, we have been concerned with emitting 1 output per input datum.</a:t>
            </a:r>
          </a:p>
          <a:p>
            <a:pPr>
              <a:lnSpc>
                <a:spcPct val="150000"/>
              </a:lnSpc>
            </a:pPr>
            <a:endParaRPr lang="en-US" sz="2800" b="1" dirty="0">
              <a:latin typeface="Avenir Book" panose="02000503020000020003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venir Book" panose="02000503020000020003" pitchFamily="2" charset="0"/>
              </a:rPr>
              <a:t>Sometimes, a </a:t>
            </a:r>
            <a:r>
              <a:rPr lang="en-US" sz="28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sequence</a:t>
            </a:r>
            <a:r>
              <a:rPr lang="en-US" sz="2800" b="1" dirty="0">
                <a:latin typeface="Avenir Book" panose="02000503020000020003" pitchFamily="2" charset="0"/>
              </a:rPr>
              <a:t> is the smallest granularity we care about though (e.g., an English sentence)</a:t>
            </a:r>
          </a:p>
        </p:txBody>
      </p:sp>
    </p:spTree>
    <p:extLst>
      <p:ext uri="{BB962C8B-B14F-4D97-AF65-F5344CB8AC3E}">
        <p14:creationId xmlns:p14="http://schemas.microsoft.com/office/powerpoint/2010/main" val="34107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35C29F-B142-954E-BC9D-D5CBF7F40C7F}"/>
              </a:ext>
            </a:extLst>
          </p:cNvPr>
          <p:cNvSpPr txBox="1"/>
          <p:nvPr/>
        </p:nvSpPr>
        <p:spPr>
          <a:xfrm>
            <a:off x="1641612" y="945242"/>
            <a:ext cx="10171203" cy="326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For the remainder of this lecture, we will use text</a:t>
            </a:r>
            <a:b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</a:b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(natural language) as examples because: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It’s easy to interpret success/failures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Real-world impact and commonplace usages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Availability of data to try things yourself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15C9B2-D0F5-C848-814D-722DEAE731BC}"/>
              </a:ext>
            </a:extLst>
          </p:cNvPr>
          <p:cNvSpPr txBox="1"/>
          <p:nvPr/>
        </p:nvSpPr>
        <p:spPr>
          <a:xfrm>
            <a:off x="774700" y="4965682"/>
            <a:ext cx="11214100" cy="682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venir Book" panose="02000503020000020003" pitchFamily="2" charset="0"/>
              </a:rPr>
              <a:t>Yet, for any model, you can imagine using any other sequential data</a:t>
            </a:r>
          </a:p>
        </p:txBody>
      </p:sp>
    </p:spTree>
    <p:extLst>
      <p:ext uri="{BB962C8B-B14F-4D97-AF65-F5344CB8AC3E}">
        <p14:creationId xmlns:p14="http://schemas.microsoft.com/office/powerpoint/2010/main" val="2748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Modelling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229" y="6492875"/>
            <a:ext cx="28448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12</a:t>
            </a:fld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72689F53-65B1-6845-9EEA-F9AFC149B62E}"/>
              </a:ext>
            </a:extLst>
          </p:cNvPr>
          <p:cNvSpPr txBox="1">
            <a:spLocks/>
          </p:cNvSpPr>
          <p:nvPr/>
        </p:nvSpPr>
        <p:spPr>
          <a:xfrm>
            <a:off x="1159328" y="1382173"/>
            <a:ext cx="9829801" cy="2857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A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Language Model 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represents the language used by a given entity (e.g., a particular person, genre, or other well-defined class of text)</a:t>
            </a:r>
          </a:p>
        </p:txBody>
      </p:sp>
    </p:spTree>
    <p:extLst>
      <p:ext uri="{BB962C8B-B14F-4D97-AF65-F5344CB8AC3E}">
        <p14:creationId xmlns:p14="http://schemas.microsoft.com/office/powerpoint/2010/main" val="25871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Modelling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13</a:t>
            </a:fld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72689F53-65B1-6845-9EEA-F9AFC149B62E}"/>
              </a:ext>
            </a:extLst>
          </p:cNvPr>
          <p:cNvSpPr txBox="1">
            <a:spLocks/>
          </p:cNvSpPr>
          <p:nvPr/>
        </p:nvSpPr>
        <p:spPr>
          <a:xfrm>
            <a:off x="1161288" y="1380744"/>
            <a:ext cx="9829801" cy="2857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A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Language Model 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represents the language used by a given entity (e.g., a particular person, genre, or other well-defined class of text)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22B74A-7107-574F-A8EF-A44749689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661" y="3130261"/>
            <a:ext cx="5084676" cy="212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Modelling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14</a:t>
            </a:fld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72689F53-65B1-6845-9EEA-F9AFC149B62E}"/>
              </a:ext>
            </a:extLst>
          </p:cNvPr>
          <p:cNvSpPr txBox="1">
            <a:spLocks/>
          </p:cNvSpPr>
          <p:nvPr/>
        </p:nvSpPr>
        <p:spPr>
          <a:xfrm>
            <a:off x="1161288" y="1380744"/>
            <a:ext cx="9829801" cy="2857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A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Language Model 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represents the language used by a given entity (e.g., a particular person, genre, or other well-defined class of text)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FCA904-A8E5-7743-A080-BA51FE901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428" y="2788713"/>
            <a:ext cx="7215191" cy="27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Modelling: </a:t>
            </a:r>
            <a:r>
              <a:rPr lang="en-US" b="1" dirty="0" smtClean="0"/>
              <a:t>Formal Definition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15</a:t>
            </a:fld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72689F53-65B1-6845-9EEA-F9AFC149B62E}"/>
              </a:ext>
            </a:extLst>
          </p:cNvPr>
          <p:cNvSpPr txBox="1">
            <a:spLocks/>
          </p:cNvSpPr>
          <p:nvPr/>
        </p:nvSpPr>
        <p:spPr>
          <a:xfrm>
            <a:off x="1072241" y="1788916"/>
            <a:ext cx="10466616" cy="734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A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Language Model 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estimates the probability of any sequence of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C134F3EA-FE50-8C45-8EB8-0CA407E8F2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5698" y="3526645"/>
                <a:ext cx="982980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“Andrea was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 for class”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134F3EA-FE50-8C45-8EB8-0CA407E8F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8" y="3526645"/>
                <a:ext cx="9829801" cy="7340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xmlns="" id="{230123A4-76B2-0A49-9901-12B2BC1C0D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5698" y="4805504"/>
                <a:ext cx="982980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 smtClean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“Andrea was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 for class”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30123A4-76B2-0A49-9901-12B2BC1C0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8" y="4805504"/>
                <a:ext cx="9829801" cy="7340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xmlns="" id="{87BA8F0B-B84F-F543-98EC-71505B3783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8895" y="388349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7BA8F0B-B84F-F543-98EC-71505B378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895" y="3883499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xmlns="" id="{E6C0CCAC-B7CE-E44A-A164-D32E2FBC15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5797" y="386796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6C0CCAC-B7CE-E44A-A164-D32E2FBC1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797" y="3867966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D64B923D-D6D6-2549-A2E2-BB14B73984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2698" y="387079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D64B923D-D6D6-2549-A2E2-BB14B7398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698" y="3870799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xmlns="" id="{DD33A3F4-41B1-9A4C-8DE1-B4E7920C84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40546" y="386977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D33A3F4-41B1-9A4C-8DE1-B4E7920C8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546" y="3869772"/>
                <a:ext cx="609602" cy="469672"/>
              </a:xfrm>
              <a:prstGeom prst="rect">
                <a:avLst/>
              </a:prstGeom>
              <a:blipFill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xmlns="" id="{4EDD0168-C850-D64D-AE3F-2C2C3B79AA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2848" y="387828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EDD0168-C850-D64D-AE3F-2C2C3B79A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848" y="3878289"/>
                <a:ext cx="609602" cy="469672"/>
              </a:xfrm>
              <a:prstGeom prst="rect">
                <a:avLst/>
              </a:prstGeom>
              <a:blipFill>
                <a:blip r:embed="rId9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7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Modelling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16</a:t>
            </a:fld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72689F53-65B1-6845-9EEA-F9AFC149B62E}"/>
              </a:ext>
            </a:extLst>
          </p:cNvPr>
          <p:cNvSpPr txBox="1">
            <a:spLocks/>
          </p:cNvSpPr>
          <p:nvPr/>
        </p:nvSpPr>
        <p:spPr>
          <a:xfrm>
            <a:off x="1045100" y="873082"/>
            <a:ext cx="9829801" cy="734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Generate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65" y="1382047"/>
            <a:ext cx="6769952" cy="53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6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Modelling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17</a:t>
            </a:fld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72689F53-65B1-6845-9EEA-F9AFC149B62E}"/>
              </a:ext>
            </a:extLst>
          </p:cNvPr>
          <p:cNvSpPr txBox="1">
            <a:spLocks/>
          </p:cNvSpPr>
          <p:nvPr/>
        </p:nvSpPr>
        <p:spPr>
          <a:xfrm>
            <a:off x="1045100" y="873082"/>
            <a:ext cx="9829801" cy="734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Generate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F137AD-BF61-F14C-A7E5-A26B1BB00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79911"/>
            <a:ext cx="112014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Modelling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18</a:t>
            </a:fld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72689F53-65B1-6845-9EEA-F9AFC149B62E}"/>
              </a:ext>
            </a:extLst>
          </p:cNvPr>
          <p:cNvSpPr txBox="1">
            <a:spLocks/>
          </p:cNvSpPr>
          <p:nvPr/>
        </p:nvSpPr>
        <p:spPr>
          <a:xfrm>
            <a:off x="1045100" y="873082"/>
            <a:ext cx="9829801" cy="734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Generate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690DB3-1EFC-EE42-8DD5-D26A99C8C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886" y="1908211"/>
            <a:ext cx="9099015" cy="427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219456"/>
            <a:ext cx="8941419" cy="1162592"/>
          </a:xfrm>
        </p:spPr>
        <p:txBody>
          <a:bodyPr/>
          <a:lstStyle/>
          <a:p>
            <a:r>
              <a:rPr lang="en-US" dirty="0"/>
              <a:t>Language Modelling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19</a:t>
            </a:fld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72689F53-65B1-6845-9EEA-F9AFC149B62E}"/>
              </a:ext>
            </a:extLst>
          </p:cNvPr>
          <p:cNvSpPr txBox="1">
            <a:spLocks/>
          </p:cNvSpPr>
          <p:nvPr/>
        </p:nvSpPr>
        <p:spPr>
          <a:xfrm>
            <a:off x="1048490" y="1859499"/>
            <a:ext cx="10940310" cy="2857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“Drug kingpin El Chapo testified that he gave MILLIONS to Pelosi, Schiff &amp; </a:t>
            </a:r>
            <a:r>
              <a:rPr lang="en-US" sz="2400" dirty="0" err="1">
                <a:latin typeface="Karla" charset="0"/>
                <a:ea typeface="Karla" charset="0"/>
                <a:cs typeface="Karla" charset="0"/>
              </a:rPr>
              <a:t>Killary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. The Feds then closed the courtroom doors.”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18927F-C4B3-C949-98B7-0D4660FEF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991" y="3168272"/>
            <a:ext cx="6749309" cy="20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2469798A-3287-FE41-A8B3-9C5EBD440DA9}"/>
              </a:ext>
            </a:extLst>
          </p:cNvPr>
          <p:cNvSpPr txBox="1">
            <a:spLocks/>
          </p:cNvSpPr>
          <p:nvPr/>
        </p:nvSpPr>
        <p:spPr>
          <a:xfrm>
            <a:off x="1012406" y="983807"/>
            <a:ext cx="5511668" cy="5177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Language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Modelling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RNNs/LSTMs +ELMo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Seq2Seq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arla" charset="0"/>
                <a:ea typeface="Karla" charset="0"/>
                <a:cs typeface="Karla" charset="0"/>
              </a:rPr>
              <a:t>+Attention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Transformers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arla" charset="0"/>
                <a:ea typeface="Karla" charset="0"/>
                <a:cs typeface="Karla" charset="0"/>
              </a:rPr>
              <a:t>+BERT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Conclusions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FCB2847-0F6D-EA4A-9C75-CAB26E4B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575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Modelling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DDEDB3A-D89F-A64A-943F-39727B8842E0}"/>
              </a:ext>
            </a:extLst>
          </p:cNvPr>
          <p:cNvSpPr txBox="1">
            <a:spLocks/>
          </p:cNvSpPr>
          <p:nvPr/>
        </p:nvSpPr>
        <p:spPr>
          <a:xfrm>
            <a:off x="1181099" y="1124999"/>
            <a:ext cx="9791701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A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Language Model 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is useful for: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0E4B5630-8DD4-CF46-8A4D-FA48E82F604C}"/>
              </a:ext>
            </a:extLst>
          </p:cNvPr>
          <p:cNvSpPr txBox="1">
            <a:spLocks/>
          </p:cNvSpPr>
          <p:nvPr/>
        </p:nvSpPr>
        <p:spPr>
          <a:xfrm>
            <a:off x="1181099" y="2140111"/>
            <a:ext cx="2794001" cy="770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Generating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B124C57-7692-9142-9864-DE500A011113}"/>
              </a:ext>
            </a:extLst>
          </p:cNvPr>
          <p:cNvSpPr txBox="1">
            <a:spLocks/>
          </p:cNvSpPr>
          <p:nvPr/>
        </p:nvSpPr>
        <p:spPr>
          <a:xfrm>
            <a:off x="6464300" y="2140111"/>
            <a:ext cx="2794001" cy="770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Classifying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6B2C27E7-8553-4742-AE90-A1528DC152E5}"/>
              </a:ext>
            </a:extLst>
          </p:cNvPr>
          <p:cNvSpPr txBox="1">
            <a:spLocks/>
          </p:cNvSpPr>
          <p:nvPr/>
        </p:nvSpPr>
        <p:spPr>
          <a:xfrm>
            <a:off x="1638300" y="2682297"/>
            <a:ext cx="4826000" cy="2116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Auto-complete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Speech-to-text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Question-answering / chatbots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Machine translation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677816BC-6B1A-4A42-9AA9-BFE150CB112B}"/>
              </a:ext>
            </a:extLst>
          </p:cNvPr>
          <p:cNvSpPr txBox="1">
            <a:spLocks/>
          </p:cNvSpPr>
          <p:nvPr/>
        </p:nvSpPr>
        <p:spPr>
          <a:xfrm>
            <a:off x="6972301" y="2671760"/>
            <a:ext cx="4572000" cy="2116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Authorship attribution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Detecting spam vs not spam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A9BFE4A3-ABDE-A445-9C9D-9423112333EF}"/>
              </a:ext>
            </a:extLst>
          </p:cNvPr>
          <p:cNvSpPr txBox="1">
            <a:spLocks/>
          </p:cNvSpPr>
          <p:nvPr/>
        </p:nvSpPr>
        <p:spPr>
          <a:xfrm>
            <a:off x="1358899" y="5296791"/>
            <a:ext cx="9791701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And much more!</a:t>
            </a:r>
          </a:p>
        </p:txBody>
      </p:sp>
    </p:spTree>
    <p:extLst>
      <p:ext uri="{BB962C8B-B14F-4D97-AF65-F5344CB8AC3E}">
        <p14:creationId xmlns:p14="http://schemas.microsoft.com/office/powerpoint/2010/main" val="285004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Modelling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21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A9BFE4A3-ABDE-A445-9C9D-9423112333EF}"/>
              </a:ext>
            </a:extLst>
          </p:cNvPr>
          <p:cNvSpPr txBox="1">
            <a:spLocks/>
          </p:cNvSpPr>
          <p:nvPr/>
        </p:nvSpPr>
        <p:spPr>
          <a:xfrm>
            <a:off x="903804" y="1078555"/>
            <a:ext cx="10515600" cy="4383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500"/>
              </a:spcBef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Today, we heavily focus on Language Modelling (LM) because: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It’s foundational for nearly all NLP tasks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Since we’re ultimately modelling a sequence, LM approaches are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generalizable to any type of data, not just text.</a:t>
            </a:r>
          </a:p>
        </p:txBody>
      </p:sp>
    </p:spTree>
    <p:extLst>
      <p:ext uri="{BB962C8B-B14F-4D97-AF65-F5344CB8AC3E}">
        <p14:creationId xmlns:p14="http://schemas.microsoft.com/office/powerpoint/2010/main" val="2955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Modelling: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unigrams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DDEDB3A-D89F-A64A-943F-39727B8842E0}"/>
              </a:ext>
            </a:extLst>
          </p:cNvPr>
          <p:cNvSpPr txBox="1">
            <a:spLocks/>
          </p:cNvSpPr>
          <p:nvPr/>
        </p:nvSpPr>
        <p:spPr>
          <a:xfrm>
            <a:off x="1384299" y="1206329"/>
            <a:ext cx="5549901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How can we build a language model?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81D92A3D-654C-B244-9DCB-15711033B0F9}"/>
              </a:ext>
            </a:extLst>
          </p:cNvPr>
          <p:cNvSpPr txBox="1">
            <a:spLocks/>
          </p:cNvSpPr>
          <p:nvPr/>
        </p:nvSpPr>
        <p:spPr>
          <a:xfrm>
            <a:off x="2157184" y="2016832"/>
            <a:ext cx="9403445" cy="2587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Naive Approach: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unigram model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Assume each word is independent of all others.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latin typeface="Karla" charset="0"/>
              <a:ea typeface="Karla" charset="0"/>
              <a:cs typeface="Karla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Count how often each word occurs (in the training data).</a:t>
            </a:r>
          </a:p>
        </p:txBody>
      </p:sp>
    </p:spTree>
    <p:extLst>
      <p:ext uri="{BB962C8B-B14F-4D97-AF65-F5344CB8AC3E}">
        <p14:creationId xmlns:p14="http://schemas.microsoft.com/office/powerpoint/2010/main" val="300569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Modelling: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unigrams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DDEDB3A-D89F-A64A-943F-39727B8842E0}"/>
              </a:ext>
            </a:extLst>
          </p:cNvPr>
          <p:cNvSpPr txBox="1">
            <a:spLocks/>
          </p:cNvSpPr>
          <p:nvPr/>
        </p:nvSpPr>
        <p:spPr>
          <a:xfrm>
            <a:off x="1384299" y="1206329"/>
            <a:ext cx="5549901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How can we build a language model?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81D92A3D-654C-B244-9DCB-15711033B0F9}"/>
              </a:ext>
            </a:extLst>
          </p:cNvPr>
          <p:cNvSpPr txBox="1">
            <a:spLocks/>
          </p:cNvSpPr>
          <p:nvPr/>
        </p:nvSpPr>
        <p:spPr>
          <a:xfrm>
            <a:off x="2984499" y="2075059"/>
            <a:ext cx="7518401" cy="1455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Naive Approach: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unigram model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Assume each word is independent of all others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xmlns="" id="{51D9435B-A21C-3349-B687-10247F5669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5698" y="3526645"/>
                <a:ext cx="982980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“Andrea was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 for class”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1D9435B-A21C-3349-B687-10247F566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8" y="3526645"/>
                <a:ext cx="9829801" cy="7340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2079671B-533F-E34B-B532-A3239EAFF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8895" y="388349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079671B-533F-E34B-B532-A3239EAFF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895" y="3883499"/>
                <a:ext cx="609602" cy="469672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2D260D43-EEAB-D14A-9591-9A7BBC464F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5797" y="386796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2D260D43-EEAB-D14A-9591-9A7BBC464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797" y="3867966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xmlns="" id="{31A0D330-302E-294B-9992-B89C7EEBEC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2698" y="387079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31A0D330-302E-294B-9992-B89C7EEBE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698" y="3870799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xmlns="" id="{96D72470-4130-F749-8DAB-808064B722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40546" y="386977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6D72470-4130-F749-8DAB-808064B72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546" y="3869772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A53F0DE5-E956-7E43-B9FA-BFDCEAC7F0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2848" y="387828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A53F0DE5-E956-7E43-B9FA-BFDCEAC7F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848" y="3878289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0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Modelling: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unigrams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DDEDB3A-D89F-A64A-943F-39727B8842E0}"/>
              </a:ext>
            </a:extLst>
          </p:cNvPr>
          <p:cNvSpPr txBox="1">
            <a:spLocks/>
          </p:cNvSpPr>
          <p:nvPr/>
        </p:nvSpPr>
        <p:spPr>
          <a:xfrm>
            <a:off x="1384299" y="1206329"/>
            <a:ext cx="5549901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How can we build a language model?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81D92A3D-654C-B244-9DCB-15711033B0F9}"/>
              </a:ext>
            </a:extLst>
          </p:cNvPr>
          <p:cNvSpPr txBox="1">
            <a:spLocks/>
          </p:cNvSpPr>
          <p:nvPr/>
        </p:nvSpPr>
        <p:spPr>
          <a:xfrm>
            <a:off x="2984499" y="2075059"/>
            <a:ext cx="7518401" cy="1455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Naive Approach: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unigram model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Assume each word is independent of all others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xmlns="" id="{51D9435B-A21C-3349-B687-10247F5669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5698" y="3526645"/>
                <a:ext cx="982980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“Andrea was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 for class”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1D9435B-A21C-3349-B687-10247F566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8" y="3526645"/>
                <a:ext cx="9829801" cy="7340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xmlns="" id="{0B3A1709-0618-E341-BDBA-B7D99116C8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5697" y="4692343"/>
                <a:ext cx="982980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 smtClean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Andrea</a:t>
                </a:r>
                <a:r>
                  <a:rPr lang="en-US" sz="2400" dirty="0" smtClean="0">
                    <a:latin typeface="Avenir Light" panose="020B0402020203020204" pitchFamily="34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for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class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B3A1709-0618-E341-BDBA-B7D99116C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7" y="4692343"/>
                <a:ext cx="9829801" cy="7340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2079671B-533F-E34B-B532-A3239EAFF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8895" y="388349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79671B-533F-E34B-B532-A3239EAFF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895" y="3883499"/>
                <a:ext cx="609602" cy="4696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2D260D43-EEAB-D14A-9591-9A7BBC464F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5797" y="386796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D260D43-EEAB-D14A-9591-9A7BBC464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797" y="3867966"/>
                <a:ext cx="609602" cy="4696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xmlns="" id="{31A0D330-302E-294B-9992-B89C7EEBEC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2698" y="387079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A0D330-302E-294B-9992-B89C7EEBE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698" y="3870799"/>
                <a:ext cx="609602" cy="4696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xmlns="" id="{96D72470-4130-F749-8DAB-808064B722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40546" y="386977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6D72470-4130-F749-8DAB-808064B72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546" y="3869772"/>
                <a:ext cx="609602" cy="46967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A53F0DE5-E956-7E43-B9FA-BFDCEAC7F0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2848" y="387828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3F0DE5-E956-7E43-B9FA-BFDCEAC7F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848" y="3878289"/>
                <a:ext cx="609602" cy="46967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8961761-5CD9-524B-9306-9CDF2A0CF8A4}"/>
              </a:ext>
            </a:extLst>
          </p:cNvPr>
          <p:cNvSpPr/>
          <p:nvPr/>
        </p:nvSpPr>
        <p:spPr>
          <a:xfrm>
            <a:off x="3964275" y="5390634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venir Book" panose="02000503020000020003" pitchFamily="2" charset="0"/>
              </a:rPr>
              <a:t>= 0.00015 * 0.01 * 0.004 * 0.03 * 0.0035</a:t>
            </a:r>
          </a:p>
          <a:p>
            <a:r>
              <a:rPr lang="en-US" dirty="0">
                <a:latin typeface="Avenir Book" panose="02000503020000020003" pitchFamily="2" charset="0"/>
              </a:rPr>
              <a:t>= 6.3x10</a:t>
            </a:r>
            <a:r>
              <a:rPr lang="en-US" baseline="30000" dirty="0">
                <a:latin typeface="Avenir Book" panose="02000503020000020003" pitchFamily="2" charset="0"/>
              </a:rPr>
              <a:t>-13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143999" y="3603171"/>
            <a:ext cx="2844801" cy="1251858"/>
          </a:xfrm>
          <a:prstGeom prst="wedgeRoundRectCallout">
            <a:avLst>
              <a:gd name="adj1" fmla="val -79355"/>
              <a:gd name="adj2" fmla="val 4684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You calculate each of these probabilities from the training corpus</a:t>
            </a:r>
          </a:p>
        </p:txBody>
      </p:sp>
    </p:spTree>
    <p:extLst>
      <p:ext uri="{BB962C8B-B14F-4D97-AF65-F5344CB8AC3E}">
        <p14:creationId xmlns:p14="http://schemas.microsoft.com/office/powerpoint/2010/main" val="24457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Modelling: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unigrams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25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AF807C63-E3E0-834E-99D6-90BF32C91EA5}"/>
              </a:ext>
            </a:extLst>
          </p:cNvPr>
          <p:cNvSpPr txBox="1">
            <a:spLocks/>
          </p:cNvSpPr>
          <p:nvPr/>
        </p:nvSpPr>
        <p:spPr>
          <a:xfrm>
            <a:off x="1454150" y="13320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Karla" charset="0"/>
                <a:ea typeface="Karla" charset="0"/>
                <a:cs typeface="Karla" charset="0"/>
              </a:rPr>
              <a:t>UNIGRAM ISSUES?</a:t>
            </a:r>
          </a:p>
        </p:txBody>
      </p:sp>
    </p:spTree>
    <p:extLst>
      <p:ext uri="{BB962C8B-B14F-4D97-AF65-F5344CB8AC3E}">
        <p14:creationId xmlns:p14="http://schemas.microsoft.com/office/powerpoint/2010/main" val="988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Modelling: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unigrams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26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AF807C63-E3E0-834E-99D6-90BF32C91EA5}"/>
              </a:ext>
            </a:extLst>
          </p:cNvPr>
          <p:cNvSpPr txBox="1">
            <a:spLocks/>
          </p:cNvSpPr>
          <p:nvPr/>
        </p:nvSpPr>
        <p:spPr>
          <a:xfrm>
            <a:off x="1454150" y="13320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Karla" charset="0"/>
                <a:ea typeface="Karla" charset="0"/>
                <a:cs typeface="Karla" charset="0"/>
              </a:rPr>
              <a:t>UNIGRAM ISSUES?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xmlns="" id="{DF3C5228-F766-CF49-BB6A-75158B2ED3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3797" y="2896918"/>
                <a:ext cx="982980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 smtClean="0">
                    <a:latin typeface="Avenir Light" panose="020B0402020203020204" pitchFamily="34" charset="77"/>
                  </a:rPr>
                  <a:t>(“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Andrea was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 for class”</a:t>
                </a:r>
                <a:r>
                  <a:rPr lang="en-US" sz="2400" dirty="0">
                    <a:latin typeface="Avenir Light" panose="020B0402020203020204" pitchFamily="34" charset="77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“class for was </a:t>
                </a:r>
                <a:r>
                  <a:rPr lang="en-US" sz="240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 </a:t>
                </a:r>
                <a:r>
                  <a:rPr lang="en-US" sz="240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Andrea”</a:t>
                </a:r>
                <a:r>
                  <a:rPr lang="en-US" sz="2400" smtClean="0">
                    <a:latin typeface="Avenir Light" panose="020B0402020203020204" pitchFamily="34" charset="77"/>
                  </a:rPr>
                  <a:t>)</a:t>
                </a: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F3C5228-F766-CF49-BB6A-75158B2ED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797" y="2896918"/>
                <a:ext cx="9829801" cy="7340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66E91BF-9971-8245-B654-ECE47D2AB1BC}"/>
              </a:ext>
            </a:extLst>
          </p:cNvPr>
          <p:cNvSpPr txBox="1">
            <a:spLocks/>
          </p:cNvSpPr>
          <p:nvPr/>
        </p:nvSpPr>
        <p:spPr>
          <a:xfrm>
            <a:off x="2200797" y="2326577"/>
            <a:ext cx="5832859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Context doesn’t play a role at all</a:t>
            </a:r>
            <a:endParaRPr lang="en-US" sz="2400" dirty="0">
              <a:solidFill>
                <a:srgbClr val="C00000"/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Modelling: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unigrams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27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AF807C63-E3E0-834E-99D6-90BF32C91EA5}"/>
              </a:ext>
            </a:extLst>
          </p:cNvPr>
          <p:cNvSpPr txBox="1">
            <a:spLocks/>
          </p:cNvSpPr>
          <p:nvPr/>
        </p:nvSpPr>
        <p:spPr>
          <a:xfrm>
            <a:off x="1454150" y="13320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Karla" charset="0"/>
                <a:ea typeface="Karla" charset="0"/>
                <a:cs typeface="Karla" charset="0"/>
              </a:rPr>
              <a:t>UNIGRAM ISSUES?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xmlns="" id="{DF3C5228-F766-CF49-BB6A-75158B2ED3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3797" y="2896918"/>
                <a:ext cx="982980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 smtClean="0">
                    <a:latin typeface="Avenir Light" panose="020B0402020203020204" pitchFamily="34" charset="77"/>
                  </a:rPr>
                  <a:t>(“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Andrea was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 for class”</a:t>
                </a:r>
                <a:r>
                  <a:rPr lang="en-US" sz="2400" dirty="0">
                    <a:latin typeface="Avenir Light" panose="020B0402020203020204" pitchFamily="34" charset="77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“class for was late 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Andrea”</a:t>
                </a:r>
                <a:r>
                  <a:rPr lang="en-US" sz="2400" dirty="0" smtClean="0">
                    <a:latin typeface="Avenir Light" panose="020B0402020203020204" pitchFamily="34" charset="77"/>
                  </a:rPr>
                  <a:t>)</a:t>
                </a: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F3C5228-F766-CF49-BB6A-75158B2ED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797" y="2896918"/>
                <a:ext cx="9829801" cy="7340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66E91BF-9971-8245-B654-ECE47D2AB1BC}"/>
              </a:ext>
            </a:extLst>
          </p:cNvPr>
          <p:cNvSpPr txBox="1">
            <a:spLocks/>
          </p:cNvSpPr>
          <p:nvPr/>
        </p:nvSpPr>
        <p:spPr>
          <a:xfrm>
            <a:off x="2200798" y="2326577"/>
            <a:ext cx="5713116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Context doesn’t play a role at all</a:t>
            </a:r>
            <a:endParaRPr lang="en-US" sz="2400" dirty="0">
              <a:solidFill>
                <a:srgbClr val="C00000"/>
              </a:solidFill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07E9DCC-D591-464B-AD19-F8FDB998AEFC}"/>
              </a:ext>
            </a:extLst>
          </p:cNvPr>
          <p:cNvSpPr/>
          <p:nvPr/>
        </p:nvSpPr>
        <p:spPr>
          <a:xfrm>
            <a:off x="2623602" y="4858240"/>
            <a:ext cx="54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Andrea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was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late for class _____</a:t>
            </a: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10CC5F7-4013-6B4D-AF4F-EA28539A0B6B}"/>
              </a:ext>
            </a:extLst>
          </p:cNvPr>
          <p:cNvSpPr txBox="1">
            <a:spLocks/>
          </p:cNvSpPr>
          <p:nvPr/>
        </p:nvSpPr>
        <p:spPr>
          <a:xfrm>
            <a:off x="2200797" y="4248388"/>
            <a:ext cx="9022374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venir Roman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venir Roman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venir Roman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venir Roman" panose="02000503020000020003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Sequence generation: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What’s the most likely next word?</a:t>
            </a:r>
          </a:p>
        </p:txBody>
      </p:sp>
    </p:spTree>
    <p:extLst>
      <p:ext uri="{BB962C8B-B14F-4D97-AF65-F5344CB8AC3E}">
        <p14:creationId xmlns:p14="http://schemas.microsoft.com/office/powerpoint/2010/main" val="7425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Modelling: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unigrams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28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AF807C63-E3E0-834E-99D6-90BF32C91EA5}"/>
              </a:ext>
            </a:extLst>
          </p:cNvPr>
          <p:cNvSpPr txBox="1">
            <a:spLocks/>
          </p:cNvSpPr>
          <p:nvPr/>
        </p:nvSpPr>
        <p:spPr>
          <a:xfrm>
            <a:off x="1454150" y="13320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Karla" charset="0"/>
                <a:ea typeface="Karla" charset="0"/>
                <a:cs typeface="Karla" charset="0"/>
              </a:rPr>
              <a:t>UNIGRAM ISSUES?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xmlns="" id="{DF3C5228-F766-CF49-BB6A-75158B2ED3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3797" y="2896918"/>
                <a:ext cx="982980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 smtClean="0">
                    <a:latin typeface="Avenir Light" panose="020B0402020203020204" pitchFamily="34" charset="77"/>
                  </a:rPr>
                  <a:t>(“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Andrea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 for class”</a:t>
                </a:r>
                <a:r>
                  <a:rPr lang="en-US" sz="2400" dirty="0">
                    <a:latin typeface="Avenir Light" panose="020B0402020203020204" pitchFamily="34" charset="77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“class for was late 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Andrea”</a:t>
                </a:r>
                <a:r>
                  <a:rPr lang="en-US" sz="2400" dirty="0" smtClean="0">
                    <a:latin typeface="Avenir Light" panose="020B0402020203020204" pitchFamily="34" charset="77"/>
                  </a:rPr>
                  <a:t>)</a:t>
                </a: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F3C5228-F766-CF49-BB6A-75158B2ED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797" y="2896918"/>
                <a:ext cx="9829801" cy="7340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66E91BF-9971-8245-B654-ECE47D2AB1BC}"/>
              </a:ext>
            </a:extLst>
          </p:cNvPr>
          <p:cNvSpPr txBox="1">
            <a:spLocks/>
          </p:cNvSpPr>
          <p:nvPr/>
        </p:nvSpPr>
        <p:spPr>
          <a:xfrm>
            <a:off x="2200798" y="2326577"/>
            <a:ext cx="5713116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Context doesn’t play a role at all</a:t>
            </a:r>
            <a:endParaRPr lang="en-US" sz="2400" dirty="0">
              <a:solidFill>
                <a:srgbClr val="C00000"/>
              </a:solidFill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07E9DCC-D591-464B-AD19-F8FDB998AEFC}"/>
              </a:ext>
            </a:extLst>
          </p:cNvPr>
          <p:cNvSpPr/>
          <p:nvPr/>
        </p:nvSpPr>
        <p:spPr>
          <a:xfrm>
            <a:off x="2623602" y="4858240"/>
            <a:ext cx="54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Andrea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was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late for class _____</a:t>
            </a: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10CC5F7-4013-6B4D-AF4F-EA28539A0B6B}"/>
              </a:ext>
            </a:extLst>
          </p:cNvPr>
          <p:cNvSpPr txBox="1">
            <a:spLocks/>
          </p:cNvSpPr>
          <p:nvPr/>
        </p:nvSpPr>
        <p:spPr>
          <a:xfrm>
            <a:off x="2200797" y="4248388"/>
            <a:ext cx="9022374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venir Roman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venir Roman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venir Roman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venir Roman" panose="02000503020000020003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Sequence generation: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What’s the most likely next word?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81DCF3E-0AC4-9C40-9826-D974708BA6D9}"/>
              </a:ext>
            </a:extLst>
          </p:cNvPr>
          <p:cNvSpPr/>
          <p:nvPr/>
        </p:nvSpPr>
        <p:spPr>
          <a:xfrm>
            <a:off x="2623602" y="5463430"/>
            <a:ext cx="54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Andrea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was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late for class 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the</a:t>
            </a:r>
            <a:endParaRPr lang="en-US" sz="2400" u="sng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6ED6ABB-31B3-A242-9C9A-C1D748CBCABE}"/>
              </a:ext>
            </a:extLst>
          </p:cNvPr>
          <p:cNvSpPr/>
          <p:nvPr/>
        </p:nvSpPr>
        <p:spPr>
          <a:xfrm>
            <a:off x="2599309" y="6077247"/>
            <a:ext cx="54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Anqi was late for class the 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the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011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Modelling: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bigrams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DDEDB3A-D89F-A64A-943F-39727B8842E0}"/>
              </a:ext>
            </a:extLst>
          </p:cNvPr>
          <p:cNvSpPr txBox="1">
            <a:spLocks/>
          </p:cNvSpPr>
          <p:nvPr/>
        </p:nvSpPr>
        <p:spPr>
          <a:xfrm>
            <a:off x="1384299" y="1206329"/>
            <a:ext cx="5549901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How can we build a language model?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81D92A3D-654C-B244-9DCB-15711033B0F9}"/>
              </a:ext>
            </a:extLst>
          </p:cNvPr>
          <p:cNvSpPr txBox="1">
            <a:spLocks/>
          </p:cNvSpPr>
          <p:nvPr/>
        </p:nvSpPr>
        <p:spPr>
          <a:xfrm>
            <a:off x="2351603" y="2030638"/>
            <a:ext cx="7518401" cy="1455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Alternative Approach: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bigram model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Look at </a:t>
            </a:r>
            <a:r>
              <a:rPr lang="en-US" sz="2400" i="1" dirty="0">
                <a:latin typeface="Karla" charset="0"/>
                <a:ea typeface="Karla" charset="0"/>
                <a:cs typeface="Karla" charset="0"/>
              </a:rPr>
              <a:t>pairs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 of consecutive words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xmlns="" id="{51D9435B-A21C-3349-B687-10247F5669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“Andrea 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 for class”</a:t>
                </a: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1D9435B-A21C-3349-B687-10247F566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2079671B-533F-E34B-B532-A3239EAFF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079671B-533F-E34B-B532-A3239EAFF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2D260D43-EEAB-D14A-9591-9A7BBC464F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3903" y="4644025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2D260D43-EEAB-D14A-9591-9A7BBC464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903" y="4644025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xmlns="" id="{31A0D330-302E-294B-9992-B89C7EEBEC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0804" y="46468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31A0D330-302E-294B-9992-B89C7EEBE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804" y="4646858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xmlns="" id="{96D72470-4130-F749-8DAB-808064B722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8652" y="4645831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6D72470-4130-F749-8DAB-808064B72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52" y="4645831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A53F0DE5-E956-7E43-B9FA-BFDCEAC7F0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0954" y="465434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A53F0DE5-E956-7E43-B9FA-BFDCEAC7F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954" y="4654348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2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35C29F-B142-954E-BC9D-D5CBF7F40C7F}"/>
              </a:ext>
            </a:extLst>
          </p:cNvPr>
          <p:cNvSpPr txBox="1"/>
          <p:nvPr/>
        </p:nvSpPr>
        <p:spPr>
          <a:xfrm>
            <a:off x="1449297" y="1638300"/>
            <a:ext cx="101712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Karla" charset="0"/>
                <a:ea typeface="Karla" charset="0"/>
                <a:cs typeface="Karla" charset="0"/>
              </a:rPr>
              <a:t>We could easily spend an entire semester on this material.</a:t>
            </a:r>
            <a:br>
              <a:rPr lang="en-US" sz="2800" b="1" dirty="0">
                <a:latin typeface="Karla" charset="0"/>
                <a:ea typeface="Karla" charset="0"/>
                <a:cs typeface="Karla" charset="0"/>
              </a:rPr>
            </a:br>
            <a:r>
              <a:rPr lang="en-US" sz="2800" b="1" dirty="0">
                <a:latin typeface="Karla" charset="0"/>
                <a:ea typeface="Karla" charset="0"/>
                <a:cs typeface="Karla" charset="0"/>
              </a:rPr>
              <a:t>The goal for </a:t>
            </a:r>
            <a:r>
              <a:rPr lang="en-US" sz="2800" b="1" dirty="0" smtClean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today</a:t>
            </a:r>
            <a:r>
              <a:rPr lang="en-US" sz="2800" b="1" dirty="0" smtClean="0">
                <a:latin typeface="Karla" charset="0"/>
                <a:ea typeface="Karla" charset="0"/>
                <a:cs typeface="Karla" charset="0"/>
              </a:rPr>
              <a:t> is </a:t>
            </a:r>
            <a:r>
              <a:rPr lang="en-US" sz="2800" b="1" dirty="0">
                <a:latin typeface="Karla" charset="0"/>
                <a:ea typeface="Karla" charset="0"/>
                <a:cs typeface="Karla" charset="0"/>
              </a:rPr>
              <a:t>to convey: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arla" charset="0"/>
                <a:ea typeface="Karla" charset="0"/>
                <a:cs typeface="Karla" charset="0"/>
              </a:rPr>
              <a:t>the ubiquity and importance of sequential data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arla" charset="0"/>
                <a:ea typeface="Karla" charset="0"/>
                <a:cs typeface="Karla" charset="0"/>
              </a:rPr>
              <a:t>high-level overview of the most useful, relevant models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arla" charset="0"/>
                <a:ea typeface="Karla" charset="0"/>
                <a:cs typeface="Karla" charset="0"/>
              </a:rPr>
              <a:t>foundation for diving deeper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arla" charset="0"/>
                <a:ea typeface="Karla" charset="0"/>
                <a:cs typeface="Karla" charset="0"/>
              </a:rPr>
              <a:t>when to use which models, based on your data</a:t>
            </a:r>
          </a:p>
        </p:txBody>
      </p:sp>
    </p:spTree>
    <p:extLst>
      <p:ext uri="{BB962C8B-B14F-4D97-AF65-F5344CB8AC3E}">
        <p14:creationId xmlns:p14="http://schemas.microsoft.com/office/powerpoint/2010/main" val="1501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Modelling: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bigrams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30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DDEDB3A-D89F-A64A-943F-39727B8842E0}"/>
              </a:ext>
            </a:extLst>
          </p:cNvPr>
          <p:cNvSpPr txBox="1">
            <a:spLocks/>
          </p:cNvSpPr>
          <p:nvPr/>
        </p:nvSpPr>
        <p:spPr>
          <a:xfrm>
            <a:off x="1384299" y="1206329"/>
            <a:ext cx="5549901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How can we build a language model?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81D92A3D-654C-B244-9DCB-15711033B0F9}"/>
              </a:ext>
            </a:extLst>
          </p:cNvPr>
          <p:cNvSpPr txBox="1">
            <a:spLocks/>
          </p:cNvSpPr>
          <p:nvPr/>
        </p:nvSpPr>
        <p:spPr>
          <a:xfrm>
            <a:off x="2351603" y="2030638"/>
            <a:ext cx="7518401" cy="1455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Alternative Approach: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bigram model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Look at </a:t>
            </a:r>
            <a:r>
              <a:rPr lang="en-US" sz="2400" i="1" dirty="0">
                <a:latin typeface="Karla" charset="0"/>
                <a:ea typeface="Karla" charset="0"/>
                <a:cs typeface="Karla" charset="0"/>
              </a:rPr>
              <a:t>pairs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 of consecutive words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xmlns="" id="{51D9435B-A21C-3349-B687-10247F5669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Andrea 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 for class”</a:t>
                </a: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1D9435B-A21C-3349-B687-10247F566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2079671B-533F-E34B-B532-A3239EAFF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079671B-533F-E34B-B532-A3239EAFF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2D260D43-EEAB-D14A-9591-9A7BBC464F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3903" y="4644025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2D260D43-EEAB-D14A-9591-9A7BBC464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903" y="4644025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xmlns="" id="{31A0D330-302E-294B-9992-B89C7EEBEC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0804" y="46468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31A0D330-302E-294B-9992-B89C7EEBE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804" y="4646858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xmlns="" id="{96D72470-4130-F749-8DAB-808064B722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8652" y="4645831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6D72470-4130-F749-8DAB-808064B72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52" y="4645831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A53F0DE5-E956-7E43-B9FA-BFDCEAC7F0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0954" y="465434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A53F0DE5-E956-7E43-B9FA-BFDCEAC7F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954" y="4654348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352C1F8-B943-5644-8BB4-959F577832E8}"/>
              </a:ext>
            </a:extLst>
          </p:cNvPr>
          <p:cNvSpPr/>
          <p:nvPr/>
        </p:nvSpPr>
        <p:spPr>
          <a:xfrm>
            <a:off x="4828104" y="4006167"/>
            <a:ext cx="1280596" cy="769033"/>
          </a:xfrm>
          <a:prstGeom prst="rect">
            <a:avLst/>
          </a:prstGeom>
          <a:solidFill>
            <a:schemeClr val="accent5">
              <a:lumMod val="40000"/>
              <a:lumOff val="60000"/>
              <a:alpha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9CD5397B-D5AD-B147-A204-4F1922FA0FE5}"/>
              </a:ext>
            </a:extLst>
          </p:cNvPr>
          <p:cNvSpPr txBox="1">
            <a:spLocks/>
          </p:cNvSpPr>
          <p:nvPr/>
        </p:nvSpPr>
        <p:spPr>
          <a:xfrm>
            <a:off x="4830209" y="4006167"/>
            <a:ext cx="1267896" cy="3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latin typeface="Avenir Light" panose="020B0402020203020204" pitchFamily="34" charset="77"/>
              </a:rPr>
              <a:t>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xmlns="" id="{7624EA91-5B01-CA4B-9E48-AAFD31D6E0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3602" y="5455018"/>
                <a:ext cx="726471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</a:t>
                </a:r>
                <a:r>
                  <a:rPr lang="en-US" sz="2400" b="1" dirty="0" smtClean="0">
                    <a:latin typeface="Avenir Light" panose="020B0402020203020204" pitchFamily="34" charset="77"/>
                  </a:rPr>
                  <a:t>|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Andrea </a:t>
                </a:r>
                <a:r>
                  <a:rPr lang="en-US" sz="2400" dirty="0" smtClean="0">
                    <a:latin typeface="Avenir Light" panose="020B0402020203020204" pitchFamily="34" charset="77"/>
                  </a:rPr>
                  <a:t>)</a:t>
                </a: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624EA91-5B01-CA4B-9E48-AAFD31D6E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602" y="5455018"/>
                <a:ext cx="7264711" cy="734091"/>
              </a:xfrm>
              <a:prstGeom prst="rect">
                <a:avLst/>
              </a:prstGeom>
              <a:blipFill rotWithShape="0">
                <a:blip r:embed="rId8"/>
                <a:stretch>
                  <a:fillRect l="-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0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Modelling: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bigrams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31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DDEDB3A-D89F-A64A-943F-39727B8842E0}"/>
              </a:ext>
            </a:extLst>
          </p:cNvPr>
          <p:cNvSpPr txBox="1">
            <a:spLocks/>
          </p:cNvSpPr>
          <p:nvPr/>
        </p:nvSpPr>
        <p:spPr>
          <a:xfrm>
            <a:off x="1384299" y="1206329"/>
            <a:ext cx="5549901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How can we build a language model?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81D92A3D-654C-B244-9DCB-15711033B0F9}"/>
              </a:ext>
            </a:extLst>
          </p:cNvPr>
          <p:cNvSpPr txBox="1">
            <a:spLocks/>
          </p:cNvSpPr>
          <p:nvPr/>
        </p:nvSpPr>
        <p:spPr>
          <a:xfrm>
            <a:off x="2351603" y="2030638"/>
            <a:ext cx="7518401" cy="1455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Alternative Approach: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bigram model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Look at </a:t>
            </a:r>
            <a:r>
              <a:rPr lang="en-US" sz="2400" i="1" dirty="0">
                <a:latin typeface="Karla" charset="0"/>
                <a:ea typeface="Karla" charset="0"/>
                <a:cs typeface="Karla" charset="0"/>
              </a:rPr>
              <a:t>pairs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 of consecutive words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xmlns="" id="{51D9435B-A21C-3349-B687-10247F5669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“Andrea 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 for class”</a:t>
                </a: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1D9435B-A21C-3349-B687-10247F566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2079671B-533F-E34B-B532-A3239EAFF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079671B-533F-E34B-B532-A3239EAFF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2D260D43-EEAB-D14A-9591-9A7BBC464F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3903" y="4644025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2D260D43-EEAB-D14A-9591-9A7BBC464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903" y="4644025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xmlns="" id="{31A0D330-302E-294B-9992-B89C7EEBEC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0804" y="46468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31A0D330-302E-294B-9992-B89C7EEBE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804" y="4646858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xmlns="" id="{96D72470-4130-F749-8DAB-808064B722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8652" y="4645831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6D72470-4130-F749-8DAB-808064B72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52" y="4645831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A53F0DE5-E956-7E43-B9FA-BFDCEAC7F0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0954" y="465434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A53F0DE5-E956-7E43-B9FA-BFDCEAC7F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954" y="4654348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526602" y="4006167"/>
            <a:ext cx="1257007" cy="769033"/>
            <a:chOff x="5524786" y="4006167"/>
            <a:chExt cx="1280596" cy="76903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352C1F8-B943-5644-8BB4-959F577832E8}"/>
                </a:ext>
              </a:extLst>
            </p:cNvPr>
            <p:cNvSpPr/>
            <p:nvPr/>
          </p:nvSpPr>
          <p:spPr>
            <a:xfrm>
              <a:off x="5524786" y="4006167"/>
              <a:ext cx="1280596" cy="76903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xmlns="" id="{9CD5397B-D5AD-B147-A204-4F1922FA0FE5}"/>
                </a:ext>
              </a:extLst>
            </p:cNvPr>
            <p:cNvSpPr txBox="1">
              <a:spLocks/>
            </p:cNvSpPr>
            <p:nvPr/>
          </p:nvSpPr>
          <p:spPr>
            <a:xfrm>
              <a:off x="5526894" y="4006167"/>
              <a:ext cx="1267896" cy="3762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sz="1600" b="1" dirty="0">
                  <a:latin typeface="Avenir Light" panose="020B0402020203020204" pitchFamily="34" charset="77"/>
                </a:rPr>
                <a:t>probability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xmlns="" id="{7624EA91-5B01-CA4B-9E48-AAFD31D6E0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3602" y="5455018"/>
                <a:ext cx="726471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</a:t>
                </a:r>
                <a:r>
                  <a:rPr lang="en-US" sz="2400" b="1" dirty="0" smtClean="0">
                    <a:latin typeface="Avenir Light" panose="020B0402020203020204" pitchFamily="34" charset="77"/>
                  </a:rPr>
                  <a:t>|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Andrea </a:t>
                </a:r>
                <a:r>
                  <a:rPr lang="en-US" sz="2400" dirty="0" smtClean="0">
                    <a:latin typeface="Avenir Light" panose="020B0402020203020204" pitchFamily="34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624EA91-5B01-CA4B-9E48-AAFD31D6E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602" y="5455018"/>
                <a:ext cx="7264711" cy="734091"/>
              </a:xfrm>
              <a:prstGeom prst="rect">
                <a:avLst/>
              </a:prstGeom>
              <a:blipFill rotWithShape="0">
                <a:blip r:embed="rId8"/>
                <a:stretch>
                  <a:fillRect l="-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Modelling: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bigrams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32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DDEDB3A-D89F-A64A-943F-39727B8842E0}"/>
              </a:ext>
            </a:extLst>
          </p:cNvPr>
          <p:cNvSpPr txBox="1">
            <a:spLocks/>
          </p:cNvSpPr>
          <p:nvPr/>
        </p:nvSpPr>
        <p:spPr>
          <a:xfrm>
            <a:off x="1384299" y="1206329"/>
            <a:ext cx="5549901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How can we build a language model?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81D92A3D-654C-B244-9DCB-15711033B0F9}"/>
              </a:ext>
            </a:extLst>
          </p:cNvPr>
          <p:cNvSpPr txBox="1">
            <a:spLocks/>
          </p:cNvSpPr>
          <p:nvPr/>
        </p:nvSpPr>
        <p:spPr>
          <a:xfrm>
            <a:off x="2351603" y="2030638"/>
            <a:ext cx="7518401" cy="1455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Alternative Approach: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bigram model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Look at </a:t>
            </a:r>
            <a:r>
              <a:rPr lang="en-US" sz="2400" i="1" dirty="0">
                <a:latin typeface="Karla" charset="0"/>
                <a:ea typeface="Karla" charset="0"/>
                <a:cs typeface="Karla" charset="0"/>
              </a:rPr>
              <a:t>pairs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 of consecutive words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xmlns="" id="{51D9435B-A21C-3349-B687-10247F5669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“Andrea 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 for class”</a:t>
                </a: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1D9435B-A21C-3349-B687-10247F566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2079671B-533F-E34B-B532-A3239EAFF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079671B-533F-E34B-B532-A3239EAFF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2D260D43-EEAB-D14A-9591-9A7BBC464F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3903" y="4644025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2D260D43-EEAB-D14A-9591-9A7BBC464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903" y="4644025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xmlns="" id="{31A0D330-302E-294B-9992-B89C7EEBEC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0804" y="46468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31A0D330-302E-294B-9992-B89C7EEBE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804" y="4646858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xmlns="" id="{96D72470-4130-F749-8DAB-808064B722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8652" y="4645831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6D72470-4130-F749-8DAB-808064B72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52" y="4645831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A53F0DE5-E956-7E43-B9FA-BFDCEAC7F0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0954" y="465434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A53F0DE5-E956-7E43-B9FA-BFDCEAC7F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954" y="4654348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084044" y="4021749"/>
            <a:ext cx="1171120" cy="769033"/>
            <a:chOff x="5524786" y="4006167"/>
            <a:chExt cx="1280596" cy="76903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352C1F8-B943-5644-8BB4-959F577832E8}"/>
                </a:ext>
              </a:extLst>
            </p:cNvPr>
            <p:cNvSpPr/>
            <p:nvPr/>
          </p:nvSpPr>
          <p:spPr>
            <a:xfrm>
              <a:off x="5524786" y="4006167"/>
              <a:ext cx="1280596" cy="76903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xmlns="" id="{9CD5397B-D5AD-B147-A204-4F1922FA0FE5}"/>
                </a:ext>
              </a:extLst>
            </p:cNvPr>
            <p:cNvSpPr txBox="1">
              <a:spLocks/>
            </p:cNvSpPr>
            <p:nvPr/>
          </p:nvSpPr>
          <p:spPr>
            <a:xfrm>
              <a:off x="5526894" y="4006167"/>
              <a:ext cx="1267896" cy="3762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sz="1600" b="1" dirty="0">
                  <a:latin typeface="Avenir Light" panose="020B0402020203020204" pitchFamily="34" charset="77"/>
                </a:rPr>
                <a:t>probability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xmlns="" id="{7624EA91-5B01-CA4B-9E48-AAFD31D6E0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3602" y="5455018"/>
                <a:ext cx="726471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</a:t>
                </a:r>
                <a:r>
                  <a:rPr lang="en-US" sz="2400" b="1" dirty="0" smtClean="0">
                    <a:latin typeface="Avenir Light" panose="020B0402020203020204" pitchFamily="34" charset="77"/>
                  </a:rPr>
                  <a:t>|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Andrea </a:t>
                </a:r>
                <a:r>
                  <a:rPr lang="en-US" sz="2400" dirty="0" smtClean="0">
                    <a:latin typeface="Avenir Light" panose="020B0402020203020204" pitchFamily="34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for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624EA91-5B01-CA4B-9E48-AAFD31D6E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602" y="5455018"/>
                <a:ext cx="7264711" cy="734091"/>
              </a:xfrm>
              <a:prstGeom prst="rect">
                <a:avLst/>
              </a:prstGeom>
              <a:blipFill rotWithShape="0">
                <a:blip r:embed="rId8"/>
                <a:stretch>
                  <a:fillRect l="-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4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Modelling: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bigrams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33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DDEDB3A-D89F-A64A-943F-39727B8842E0}"/>
              </a:ext>
            </a:extLst>
          </p:cNvPr>
          <p:cNvSpPr txBox="1">
            <a:spLocks/>
          </p:cNvSpPr>
          <p:nvPr/>
        </p:nvSpPr>
        <p:spPr>
          <a:xfrm>
            <a:off x="1384299" y="1206329"/>
            <a:ext cx="5549901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How can we build a language model?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81D92A3D-654C-B244-9DCB-15711033B0F9}"/>
              </a:ext>
            </a:extLst>
          </p:cNvPr>
          <p:cNvSpPr txBox="1">
            <a:spLocks/>
          </p:cNvSpPr>
          <p:nvPr/>
        </p:nvSpPr>
        <p:spPr>
          <a:xfrm>
            <a:off x="2351603" y="2030638"/>
            <a:ext cx="7518401" cy="1455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Alternative Approach: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bigram model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Look at </a:t>
            </a:r>
            <a:r>
              <a:rPr lang="en-US" sz="2400" i="1" dirty="0">
                <a:latin typeface="Karla" charset="0"/>
                <a:ea typeface="Karla" charset="0"/>
                <a:cs typeface="Karla" charset="0"/>
              </a:rPr>
              <a:t>pairs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 of consecutive words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xmlns="" id="{51D9435B-A21C-3349-B687-10247F5669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“Andrea 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 for class”</a:t>
                </a: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1D9435B-A21C-3349-B687-10247F566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2079671B-533F-E34B-B532-A3239EAFF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079671B-533F-E34B-B532-A3239EAFF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2D260D43-EEAB-D14A-9591-9A7BBC464F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3903" y="4644025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2D260D43-EEAB-D14A-9591-9A7BBC464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903" y="4644025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xmlns="" id="{31A0D330-302E-294B-9992-B89C7EEBEC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0804" y="46468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31A0D330-302E-294B-9992-B89C7EEBE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804" y="4646858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xmlns="" id="{96D72470-4130-F749-8DAB-808064B722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8652" y="4645831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6D72470-4130-F749-8DAB-808064B72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52" y="4645831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A53F0DE5-E956-7E43-B9FA-BFDCEAC7F0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0954" y="465434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A53F0DE5-E956-7E43-B9FA-BFDCEAC7F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954" y="4654348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737188" y="4021749"/>
            <a:ext cx="1171120" cy="769033"/>
            <a:chOff x="5524786" y="4006167"/>
            <a:chExt cx="1280596" cy="76903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352C1F8-B943-5644-8BB4-959F577832E8}"/>
                </a:ext>
              </a:extLst>
            </p:cNvPr>
            <p:cNvSpPr/>
            <p:nvPr/>
          </p:nvSpPr>
          <p:spPr>
            <a:xfrm>
              <a:off x="5524786" y="4006167"/>
              <a:ext cx="1280596" cy="76903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xmlns="" id="{9CD5397B-D5AD-B147-A204-4F1922FA0FE5}"/>
                </a:ext>
              </a:extLst>
            </p:cNvPr>
            <p:cNvSpPr txBox="1">
              <a:spLocks/>
            </p:cNvSpPr>
            <p:nvPr/>
          </p:nvSpPr>
          <p:spPr>
            <a:xfrm>
              <a:off x="5526894" y="4006167"/>
              <a:ext cx="1267896" cy="3762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sz="1600" b="1" dirty="0">
                  <a:latin typeface="Avenir Light" panose="020B0402020203020204" pitchFamily="34" charset="77"/>
                </a:rPr>
                <a:t>probability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xmlns="" id="{7624EA91-5B01-CA4B-9E48-AAFD31D6E0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3602" y="5455018"/>
                <a:ext cx="726471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</a:t>
                </a:r>
                <a:r>
                  <a:rPr lang="en-US" sz="2400" b="1" dirty="0" smtClean="0">
                    <a:latin typeface="Avenir Light" panose="020B0402020203020204" pitchFamily="34" charset="77"/>
                  </a:rPr>
                  <a:t>|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Andrea </a:t>
                </a:r>
                <a:r>
                  <a:rPr lang="en-US" sz="2400" dirty="0" smtClean="0">
                    <a:latin typeface="Avenir Light" panose="020B0402020203020204" pitchFamily="34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for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class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for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624EA91-5B01-CA4B-9E48-AAFD31D6E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602" y="5455018"/>
                <a:ext cx="7264711" cy="734091"/>
              </a:xfrm>
              <a:prstGeom prst="rect">
                <a:avLst/>
              </a:prstGeom>
              <a:blipFill rotWithShape="0">
                <a:blip r:embed="rId8"/>
                <a:stretch>
                  <a:fillRect l="-125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5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Modelling: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bigrams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34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DDEDB3A-D89F-A64A-943F-39727B8842E0}"/>
              </a:ext>
            </a:extLst>
          </p:cNvPr>
          <p:cNvSpPr txBox="1">
            <a:spLocks/>
          </p:cNvSpPr>
          <p:nvPr/>
        </p:nvSpPr>
        <p:spPr>
          <a:xfrm>
            <a:off x="1384299" y="1206329"/>
            <a:ext cx="5549901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How can we build a language model?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81D92A3D-654C-B244-9DCB-15711033B0F9}"/>
              </a:ext>
            </a:extLst>
          </p:cNvPr>
          <p:cNvSpPr txBox="1">
            <a:spLocks/>
          </p:cNvSpPr>
          <p:nvPr/>
        </p:nvSpPr>
        <p:spPr>
          <a:xfrm>
            <a:off x="2351603" y="2030638"/>
            <a:ext cx="7518401" cy="1455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Alternative Approach: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bigram model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Look at </a:t>
            </a:r>
            <a:r>
              <a:rPr lang="en-US" sz="2400" i="1" dirty="0">
                <a:latin typeface="Karla" charset="0"/>
                <a:ea typeface="Karla" charset="0"/>
                <a:cs typeface="Karla" charset="0"/>
              </a:rPr>
              <a:t>pairs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 of consecutive words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xmlns="" id="{51D9435B-A21C-3349-B687-10247F5669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"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Andrea 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 for class”</a:t>
                </a: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1D9435B-A21C-3349-B687-10247F566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2079671B-533F-E34B-B532-A3239EAFF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079671B-533F-E34B-B532-A3239EAFF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2D260D43-EEAB-D14A-9591-9A7BBC464F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88079" y="4644025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260D43-EEAB-D14A-9591-9A7BBC464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79" y="4644025"/>
                <a:ext cx="609602" cy="4696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xmlns="" id="{31A0D330-302E-294B-9992-B89C7EEBEC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4980" y="46468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A0D330-302E-294B-9992-B89C7EEBE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980" y="4646858"/>
                <a:ext cx="609602" cy="4696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xmlns="" id="{96D72470-4130-F749-8DAB-808064B722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2828" y="4645831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6D72470-4130-F749-8DAB-808064B72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828" y="4645831"/>
                <a:ext cx="609602" cy="4696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A53F0DE5-E956-7E43-B9FA-BFDCEAC7F0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5130" y="465434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53F0DE5-E956-7E43-B9FA-BFDCEAC7F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130" y="4654348"/>
                <a:ext cx="609602" cy="46967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934200" y="4013408"/>
            <a:ext cx="1171120" cy="769033"/>
            <a:chOff x="5524786" y="4006167"/>
            <a:chExt cx="1280596" cy="76903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352C1F8-B943-5644-8BB4-959F577832E8}"/>
                </a:ext>
              </a:extLst>
            </p:cNvPr>
            <p:cNvSpPr/>
            <p:nvPr/>
          </p:nvSpPr>
          <p:spPr>
            <a:xfrm>
              <a:off x="5524786" y="4006167"/>
              <a:ext cx="1280596" cy="76903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xmlns="" id="{9CD5397B-D5AD-B147-A204-4F1922FA0FE5}"/>
                </a:ext>
              </a:extLst>
            </p:cNvPr>
            <p:cNvSpPr txBox="1">
              <a:spLocks/>
            </p:cNvSpPr>
            <p:nvPr/>
          </p:nvSpPr>
          <p:spPr>
            <a:xfrm>
              <a:off x="5526894" y="4006167"/>
              <a:ext cx="1267896" cy="3762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sz="1600" b="1" dirty="0">
                  <a:latin typeface="Avenir Light" panose="020B0402020203020204" pitchFamily="34" charset="77"/>
                </a:rPr>
                <a:t>probability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xmlns="" id="{7624EA91-5B01-CA4B-9E48-AAFD31D6E0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3602" y="5455018"/>
                <a:ext cx="8207684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</a:t>
                </a:r>
                <a:r>
                  <a:rPr lang="en-US" sz="2400" b="1" dirty="0" smtClean="0">
                    <a:latin typeface="Avenir Light" panose="020B0402020203020204" pitchFamily="34" charset="77"/>
                  </a:rPr>
                  <a:t>|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Andrea </a:t>
                </a:r>
                <a:r>
                  <a:rPr lang="en-US" sz="2400" dirty="0" smtClean="0">
                    <a:latin typeface="Avenir Light" panose="020B0402020203020204" pitchFamily="34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for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class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for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624EA91-5B01-CA4B-9E48-AAFD31D6E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602" y="5455018"/>
                <a:ext cx="8207684" cy="734091"/>
              </a:xfrm>
              <a:prstGeom prst="rect">
                <a:avLst/>
              </a:prstGeom>
              <a:blipFill rotWithShape="0">
                <a:blip r:embed="rId8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3373049" y="1382048"/>
            <a:ext cx="6694714" cy="2199352"/>
          </a:xfrm>
          <a:prstGeom prst="wedgeRoundRectCallout">
            <a:avLst>
              <a:gd name="adj1" fmla="val 5997"/>
              <a:gd name="adj2" fmla="val 6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9369AA80-5F70-CC4A-9306-CD538D4ADC6E}"/>
              </a:ext>
            </a:extLst>
          </p:cNvPr>
          <p:cNvSpPr txBox="1">
            <a:spLocks/>
          </p:cNvSpPr>
          <p:nvPr/>
        </p:nvSpPr>
        <p:spPr>
          <a:xfrm>
            <a:off x="4081999" y="1579725"/>
            <a:ext cx="5892798" cy="1078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You calculate each of these probabilities by simply counting the occurrences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A6F147-E2F2-054E-BFFA-39E8B54CCE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5649" y="2613962"/>
            <a:ext cx="4689514" cy="80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Modelling: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bigrams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F82746FC-F3CF-FA47-AAD7-4336BC3CF62B}"/>
              </a:ext>
            </a:extLst>
          </p:cNvPr>
          <p:cNvSpPr txBox="1">
            <a:spLocks/>
          </p:cNvSpPr>
          <p:nvPr/>
        </p:nvSpPr>
        <p:spPr>
          <a:xfrm>
            <a:off x="1454150" y="13320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Karla" charset="0"/>
                <a:ea typeface="Karla" charset="0"/>
                <a:cs typeface="Karla" charset="0"/>
              </a:rPr>
              <a:t>BIGRAM ISSUES?</a:t>
            </a:r>
          </a:p>
        </p:txBody>
      </p:sp>
    </p:spTree>
    <p:extLst>
      <p:ext uri="{BB962C8B-B14F-4D97-AF65-F5344CB8AC3E}">
        <p14:creationId xmlns:p14="http://schemas.microsoft.com/office/powerpoint/2010/main" val="2874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Modelling: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bigrams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F82746FC-F3CF-FA47-AAD7-4336BC3CF62B}"/>
              </a:ext>
            </a:extLst>
          </p:cNvPr>
          <p:cNvSpPr txBox="1">
            <a:spLocks/>
          </p:cNvSpPr>
          <p:nvPr/>
        </p:nvSpPr>
        <p:spPr>
          <a:xfrm>
            <a:off x="1454150" y="13320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Karla" charset="0"/>
                <a:ea typeface="Karla" charset="0"/>
                <a:cs typeface="Karla" charset="0"/>
              </a:rPr>
              <a:t>BIGRAM ISSUES?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9A4E395-D547-0247-93F0-DEB2CA7020C5}"/>
              </a:ext>
            </a:extLst>
          </p:cNvPr>
          <p:cNvSpPr txBox="1">
            <a:spLocks/>
          </p:cNvSpPr>
          <p:nvPr/>
        </p:nvSpPr>
        <p:spPr>
          <a:xfrm>
            <a:off x="1816099" y="1944826"/>
            <a:ext cx="9817101" cy="3490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Out-of-vocabulary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 items are 0 </a:t>
            </a:r>
            <a:r>
              <a:rPr lang="en-US" sz="2400" dirty="0">
                <a:latin typeface="Karla" charset="0"/>
                <a:ea typeface="Karla" charset="0"/>
                <a:cs typeface="Karla" charset="0"/>
                <a:sym typeface="Wingdings" pitchFamily="2" charset="2"/>
              </a:rPr>
              <a:t>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 kills the overall probability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Always need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more context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 (e.g., trigram, 4-gram), but</a:t>
            </a:r>
            <a:br>
              <a:rPr lang="en-US" sz="2400" dirty="0">
                <a:latin typeface="Karla" charset="0"/>
                <a:ea typeface="Karla" charset="0"/>
                <a:cs typeface="Karla" charset="0"/>
              </a:rPr>
            </a:b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sparsity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 is an issue (rarely seen subsequences)</a:t>
            </a:r>
            <a:endParaRPr lang="en-US" sz="2400" b="1" dirty="0">
              <a:latin typeface="Karla" charset="0"/>
              <a:ea typeface="Karla" charset="0"/>
              <a:cs typeface="Karla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Storage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 becomes a problem as we increase window size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No semantic information conveyed by counts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(e.g., vehicle vs </a:t>
            </a:r>
            <a:r>
              <a:rPr lang="en-US" sz="2400" dirty="0" smtClean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car)</a:t>
            </a:r>
            <a:endParaRPr lang="en-US" sz="2400" dirty="0" smtClean="0">
              <a:latin typeface="Karla" charset="0"/>
              <a:ea typeface="Karla" charset="0"/>
              <a:cs typeface="Karla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Karla" charset="0"/>
              <a:ea typeface="Karla" charset="0"/>
              <a:cs typeface="Karla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4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Modelling: </a:t>
            </a:r>
            <a:r>
              <a:rPr lang="en-US" b="1" dirty="0" smtClean="0"/>
              <a:t>neural networks</a:t>
            </a: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D7D5AB04-C961-CF4F-9734-25A44CFDA2CF}"/>
              </a:ext>
            </a:extLst>
          </p:cNvPr>
          <p:cNvSpPr txBox="1">
            <a:spLocks/>
          </p:cNvSpPr>
          <p:nvPr/>
        </p:nvSpPr>
        <p:spPr>
          <a:xfrm>
            <a:off x="1384299" y="1206329"/>
            <a:ext cx="7366001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IDEA: 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Let’s use a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neural networks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B634E59-4B85-4C4B-8984-E10B47A0B100}"/>
              </a:ext>
            </a:extLst>
          </p:cNvPr>
          <p:cNvSpPr txBox="1">
            <a:spLocks/>
          </p:cNvSpPr>
          <p:nvPr/>
        </p:nvSpPr>
        <p:spPr>
          <a:xfrm>
            <a:off x="1384299" y="2062552"/>
            <a:ext cx="7962901" cy="612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First, each word is represented by a word embedding (e.g., vector of length 200)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FD8C6AE1-A8BE-C943-91A1-7B8A221340F7}"/>
              </a:ext>
            </a:extLst>
          </p:cNvPr>
          <p:cNvSpPr/>
          <p:nvPr/>
        </p:nvSpPr>
        <p:spPr>
          <a:xfrm>
            <a:off x="5174219" y="3802081"/>
            <a:ext cx="1931309" cy="3175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EE9761C-491D-5F4A-A115-032B4EC18097}"/>
              </a:ext>
            </a:extLst>
          </p:cNvPr>
          <p:cNvSpPr/>
          <p:nvPr/>
        </p:nvSpPr>
        <p:spPr>
          <a:xfrm>
            <a:off x="5269471" y="3859231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D648207-4E1C-3747-8CED-11D7BE8BC76E}"/>
              </a:ext>
            </a:extLst>
          </p:cNvPr>
          <p:cNvSpPr/>
          <p:nvPr/>
        </p:nvSpPr>
        <p:spPr>
          <a:xfrm>
            <a:off x="5582437" y="3859231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578E907-AEE0-9943-9848-4F19EEE56B1B}"/>
              </a:ext>
            </a:extLst>
          </p:cNvPr>
          <p:cNvSpPr/>
          <p:nvPr/>
        </p:nvSpPr>
        <p:spPr>
          <a:xfrm>
            <a:off x="5895403" y="3859231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CA6E7F4-69EF-DB4A-87F9-6B83E5C57E47}"/>
              </a:ext>
            </a:extLst>
          </p:cNvPr>
          <p:cNvSpPr/>
          <p:nvPr/>
        </p:nvSpPr>
        <p:spPr>
          <a:xfrm>
            <a:off x="6208369" y="3859231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9B51590-E8F0-EB4E-B97D-89FF48585F3C}"/>
              </a:ext>
            </a:extLst>
          </p:cNvPr>
          <p:cNvSpPr/>
          <p:nvPr/>
        </p:nvSpPr>
        <p:spPr>
          <a:xfrm>
            <a:off x="6502290" y="3859231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C9BAB0C-9BFA-1D42-99A4-02FFFADB23D5}"/>
              </a:ext>
            </a:extLst>
          </p:cNvPr>
          <p:cNvSpPr/>
          <p:nvPr/>
        </p:nvSpPr>
        <p:spPr>
          <a:xfrm>
            <a:off x="6815256" y="3859231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45073BD-D1CE-1848-A3FB-5C7C44E689AE}"/>
              </a:ext>
            </a:extLst>
          </p:cNvPr>
          <p:cNvSpPr txBox="1">
            <a:spLocks/>
          </p:cNvSpPr>
          <p:nvPr/>
        </p:nvSpPr>
        <p:spPr>
          <a:xfrm>
            <a:off x="4127157" y="3666156"/>
            <a:ext cx="827904" cy="50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man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BBC5C9B8-17A8-EA4B-8E01-955771168F5F}"/>
              </a:ext>
            </a:extLst>
          </p:cNvPr>
          <p:cNvSpPr/>
          <p:nvPr/>
        </p:nvSpPr>
        <p:spPr>
          <a:xfrm>
            <a:off x="5174219" y="4485822"/>
            <a:ext cx="1931309" cy="3175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403527A7-2461-954E-94C6-AF087837B5FE}"/>
              </a:ext>
            </a:extLst>
          </p:cNvPr>
          <p:cNvSpPr/>
          <p:nvPr/>
        </p:nvSpPr>
        <p:spPr>
          <a:xfrm>
            <a:off x="5269471" y="454297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4DA4AC67-DA17-1A4C-91B3-B4C2E2191AD7}"/>
              </a:ext>
            </a:extLst>
          </p:cNvPr>
          <p:cNvSpPr/>
          <p:nvPr/>
        </p:nvSpPr>
        <p:spPr>
          <a:xfrm>
            <a:off x="5582437" y="454297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3503356E-3727-D34A-96DD-0A49E934847A}"/>
              </a:ext>
            </a:extLst>
          </p:cNvPr>
          <p:cNvSpPr/>
          <p:nvPr/>
        </p:nvSpPr>
        <p:spPr>
          <a:xfrm>
            <a:off x="5895403" y="454297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64A9504-51A8-EC4B-8939-EA183D99CC50}"/>
              </a:ext>
            </a:extLst>
          </p:cNvPr>
          <p:cNvSpPr/>
          <p:nvPr/>
        </p:nvSpPr>
        <p:spPr>
          <a:xfrm>
            <a:off x="6208369" y="454297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3526BDE-4AFC-1A40-B588-A50B4A8011C6}"/>
              </a:ext>
            </a:extLst>
          </p:cNvPr>
          <p:cNvSpPr/>
          <p:nvPr/>
        </p:nvSpPr>
        <p:spPr>
          <a:xfrm>
            <a:off x="6502290" y="454297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486C0E3-1FB9-3E4D-9AA1-BDC084CA34C1}"/>
              </a:ext>
            </a:extLst>
          </p:cNvPr>
          <p:cNvSpPr/>
          <p:nvPr/>
        </p:nvSpPr>
        <p:spPr>
          <a:xfrm>
            <a:off x="6815256" y="454297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70BA4AB7-E52E-2044-B68A-D78CCF22F331}"/>
              </a:ext>
            </a:extLst>
          </p:cNvPr>
          <p:cNvSpPr txBox="1">
            <a:spLocks/>
          </p:cNvSpPr>
          <p:nvPr/>
        </p:nvSpPr>
        <p:spPr>
          <a:xfrm>
            <a:off x="3707027" y="4349897"/>
            <a:ext cx="1248034" cy="50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woman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1AB8C921-2D30-104D-95B2-E69B3EAF6DD6}"/>
              </a:ext>
            </a:extLst>
          </p:cNvPr>
          <p:cNvSpPr/>
          <p:nvPr/>
        </p:nvSpPr>
        <p:spPr>
          <a:xfrm>
            <a:off x="5174219" y="5246372"/>
            <a:ext cx="1931309" cy="3175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9D30330-69BD-604A-BF59-EF5EB60DB4F6}"/>
              </a:ext>
            </a:extLst>
          </p:cNvPr>
          <p:cNvSpPr/>
          <p:nvPr/>
        </p:nvSpPr>
        <p:spPr>
          <a:xfrm>
            <a:off x="5269471" y="530352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150A6912-43D6-A446-B1DD-D5B35D5F699B}"/>
              </a:ext>
            </a:extLst>
          </p:cNvPr>
          <p:cNvSpPr/>
          <p:nvPr/>
        </p:nvSpPr>
        <p:spPr>
          <a:xfrm>
            <a:off x="5582437" y="530352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A807B95-6B33-5442-B515-68A6FC9DBAFD}"/>
              </a:ext>
            </a:extLst>
          </p:cNvPr>
          <p:cNvSpPr/>
          <p:nvPr/>
        </p:nvSpPr>
        <p:spPr>
          <a:xfrm>
            <a:off x="5895403" y="530352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76DD349F-11BA-564D-8CA7-0E1346679CF4}"/>
              </a:ext>
            </a:extLst>
          </p:cNvPr>
          <p:cNvSpPr/>
          <p:nvPr/>
        </p:nvSpPr>
        <p:spPr>
          <a:xfrm>
            <a:off x="6208369" y="530352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FB04B249-D630-8842-A6B3-EF2D48B13775}"/>
              </a:ext>
            </a:extLst>
          </p:cNvPr>
          <p:cNvSpPr/>
          <p:nvPr/>
        </p:nvSpPr>
        <p:spPr>
          <a:xfrm>
            <a:off x="6502290" y="530352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9FE01744-1F02-BA43-8D59-054C9C0CB6A3}"/>
              </a:ext>
            </a:extLst>
          </p:cNvPr>
          <p:cNvSpPr/>
          <p:nvPr/>
        </p:nvSpPr>
        <p:spPr>
          <a:xfrm>
            <a:off x="6815256" y="530352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E273EB41-C8E4-D241-8F6F-EA094D2602EF}"/>
              </a:ext>
            </a:extLst>
          </p:cNvPr>
          <p:cNvSpPr txBox="1">
            <a:spLocks/>
          </p:cNvSpPr>
          <p:nvPr/>
        </p:nvSpPr>
        <p:spPr>
          <a:xfrm>
            <a:off x="3521676" y="5150337"/>
            <a:ext cx="1433385" cy="50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27444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Modelling: </a:t>
            </a:r>
            <a:r>
              <a:rPr lang="en-US" b="1" dirty="0" smtClean="0"/>
              <a:t>neural networks</a:t>
            </a: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D7D5AB04-C961-CF4F-9734-25A44CFDA2CF}"/>
              </a:ext>
            </a:extLst>
          </p:cNvPr>
          <p:cNvSpPr txBox="1">
            <a:spLocks/>
          </p:cNvSpPr>
          <p:nvPr/>
        </p:nvSpPr>
        <p:spPr>
          <a:xfrm>
            <a:off x="1384299" y="1206329"/>
            <a:ext cx="7366001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IDEA: 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Let’s use a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neural networks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B634E59-4B85-4C4B-8984-E10B47A0B100}"/>
              </a:ext>
            </a:extLst>
          </p:cNvPr>
          <p:cNvSpPr txBox="1">
            <a:spLocks/>
          </p:cNvSpPr>
          <p:nvPr/>
        </p:nvSpPr>
        <p:spPr>
          <a:xfrm>
            <a:off x="1384299" y="2062552"/>
            <a:ext cx="7962901" cy="612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First, each word is represented by a word embedding (e.g., vector of length 200)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FD8C6AE1-A8BE-C943-91A1-7B8A221340F7}"/>
              </a:ext>
            </a:extLst>
          </p:cNvPr>
          <p:cNvSpPr/>
          <p:nvPr/>
        </p:nvSpPr>
        <p:spPr>
          <a:xfrm>
            <a:off x="5174219" y="3802081"/>
            <a:ext cx="1931309" cy="3175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EE9761C-491D-5F4A-A115-032B4EC18097}"/>
              </a:ext>
            </a:extLst>
          </p:cNvPr>
          <p:cNvSpPr/>
          <p:nvPr/>
        </p:nvSpPr>
        <p:spPr>
          <a:xfrm>
            <a:off x="5269471" y="3859231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D648207-4E1C-3747-8CED-11D7BE8BC76E}"/>
              </a:ext>
            </a:extLst>
          </p:cNvPr>
          <p:cNvSpPr/>
          <p:nvPr/>
        </p:nvSpPr>
        <p:spPr>
          <a:xfrm>
            <a:off x="5582437" y="3859231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578E907-AEE0-9943-9848-4F19EEE56B1B}"/>
              </a:ext>
            </a:extLst>
          </p:cNvPr>
          <p:cNvSpPr/>
          <p:nvPr/>
        </p:nvSpPr>
        <p:spPr>
          <a:xfrm>
            <a:off x="5895403" y="3859231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CA6E7F4-69EF-DB4A-87F9-6B83E5C57E47}"/>
              </a:ext>
            </a:extLst>
          </p:cNvPr>
          <p:cNvSpPr/>
          <p:nvPr/>
        </p:nvSpPr>
        <p:spPr>
          <a:xfrm>
            <a:off x="6208369" y="3859231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9B51590-E8F0-EB4E-B97D-89FF48585F3C}"/>
              </a:ext>
            </a:extLst>
          </p:cNvPr>
          <p:cNvSpPr/>
          <p:nvPr/>
        </p:nvSpPr>
        <p:spPr>
          <a:xfrm>
            <a:off x="6502290" y="3859231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C9BAB0C-9BFA-1D42-99A4-02FFFADB23D5}"/>
              </a:ext>
            </a:extLst>
          </p:cNvPr>
          <p:cNvSpPr/>
          <p:nvPr/>
        </p:nvSpPr>
        <p:spPr>
          <a:xfrm>
            <a:off x="6815256" y="3859231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45073BD-D1CE-1848-A3FB-5C7C44E689AE}"/>
              </a:ext>
            </a:extLst>
          </p:cNvPr>
          <p:cNvSpPr txBox="1">
            <a:spLocks/>
          </p:cNvSpPr>
          <p:nvPr/>
        </p:nvSpPr>
        <p:spPr>
          <a:xfrm>
            <a:off x="4127157" y="3666156"/>
            <a:ext cx="827904" cy="50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man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BBC5C9B8-17A8-EA4B-8E01-955771168F5F}"/>
              </a:ext>
            </a:extLst>
          </p:cNvPr>
          <p:cNvSpPr/>
          <p:nvPr/>
        </p:nvSpPr>
        <p:spPr>
          <a:xfrm>
            <a:off x="5174219" y="4485822"/>
            <a:ext cx="1931309" cy="3175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403527A7-2461-954E-94C6-AF087837B5FE}"/>
              </a:ext>
            </a:extLst>
          </p:cNvPr>
          <p:cNvSpPr/>
          <p:nvPr/>
        </p:nvSpPr>
        <p:spPr>
          <a:xfrm>
            <a:off x="5269471" y="454297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4DA4AC67-DA17-1A4C-91B3-B4C2E2191AD7}"/>
              </a:ext>
            </a:extLst>
          </p:cNvPr>
          <p:cNvSpPr/>
          <p:nvPr/>
        </p:nvSpPr>
        <p:spPr>
          <a:xfrm>
            <a:off x="5582437" y="454297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3503356E-3727-D34A-96DD-0A49E934847A}"/>
              </a:ext>
            </a:extLst>
          </p:cNvPr>
          <p:cNvSpPr/>
          <p:nvPr/>
        </p:nvSpPr>
        <p:spPr>
          <a:xfrm>
            <a:off x="5895403" y="454297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64A9504-51A8-EC4B-8939-EA183D99CC50}"/>
              </a:ext>
            </a:extLst>
          </p:cNvPr>
          <p:cNvSpPr/>
          <p:nvPr/>
        </p:nvSpPr>
        <p:spPr>
          <a:xfrm>
            <a:off x="6208369" y="454297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3526BDE-4AFC-1A40-B588-A50B4A8011C6}"/>
              </a:ext>
            </a:extLst>
          </p:cNvPr>
          <p:cNvSpPr/>
          <p:nvPr/>
        </p:nvSpPr>
        <p:spPr>
          <a:xfrm>
            <a:off x="6502290" y="454297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486C0E3-1FB9-3E4D-9AA1-BDC084CA34C1}"/>
              </a:ext>
            </a:extLst>
          </p:cNvPr>
          <p:cNvSpPr/>
          <p:nvPr/>
        </p:nvSpPr>
        <p:spPr>
          <a:xfrm>
            <a:off x="6815256" y="454297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70BA4AB7-E52E-2044-B68A-D78CCF22F331}"/>
              </a:ext>
            </a:extLst>
          </p:cNvPr>
          <p:cNvSpPr txBox="1">
            <a:spLocks/>
          </p:cNvSpPr>
          <p:nvPr/>
        </p:nvSpPr>
        <p:spPr>
          <a:xfrm>
            <a:off x="3707027" y="4349897"/>
            <a:ext cx="1248034" cy="50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woman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1AB8C921-2D30-104D-95B2-E69B3EAF6DD6}"/>
              </a:ext>
            </a:extLst>
          </p:cNvPr>
          <p:cNvSpPr/>
          <p:nvPr/>
        </p:nvSpPr>
        <p:spPr>
          <a:xfrm>
            <a:off x="5174219" y="5246372"/>
            <a:ext cx="1931309" cy="3175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9D30330-69BD-604A-BF59-EF5EB60DB4F6}"/>
              </a:ext>
            </a:extLst>
          </p:cNvPr>
          <p:cNvSpPr/>
          <p:nvPr/>
        </p:nvSpPr>
        <p:spPr>
          <a:xfrm>
            <a:off x="5269471" y="530352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150A6912-43D6-A446-B1DD-D5B35D5F699B}"/>
              </a:ext>
            </a:extLst>
          </p:cNvPr>
          <p:cNvSpPr/>
          <p:nvPr/>
        </p:nvSpPr>
        <p:spPr>
          <a:xfrm>
            <a:off x="5582437" y="530352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A807B95-6B33-5442-B515-68A6FC9DBAFD}"/>
              </a:ext>
            </a:extLst>
          </p:cNvPr>
          <p:cNvSpPr/>
          <p:nvPr/>
        </p:nvSpPr>
        <p:spPr>
          <a:xfrm>
            <a:off x="5895403" y="530352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76DD349F-11BA-564D-8CA7-0E1346679CF4}"/>
              </a:ext>
            </a:extLst>
          </p:cNvPr>
          <p:cNvSpPr/>
          <p:nvPr/>
        </p:nvSpPr>
        <p:spPr>
          <a:xfrm>
            <a:off x="6208369" y="530352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FB04B249-D630-8842-A6B3-EF2D48B13775}"/>
              </a:ext>
            </a:extLst>
          </p:cNvPr>
          <p:cNvSpPr/>
          <p:nvPr/>
        </p:nvSpPr>
        <p:spPr>
          <a:xfrm>
            <a:off x="6502290" y="530352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9FE01744-1F02-BA43-8D59-054C9C0CB6A3}"/>
              </a:ext>
            </a:extLst>
          </p:cNvPr>
          <p:cNvSpPr/>
          <p:nvPr/>
        </p:nvSpPr>
        <p:spPr>
          <a:xfrm>
            <a:off x="6815256" y="530352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E273EB41-C8E4-D241-8F6F-EA094D2602EF}"/>
              </a:ext>
            </a:extLst>
          </p:cNvPr>
          <p:cNvSpPr txBox="1">
            <a:spLocks/>
          </p:cNvSpPr>
          <p:nvPr/>
        </p:nvSpPr>
        <p:spPr>
          <a:xfrm>
            <a:off x="3521676" y="5150337"/>
            <a:ext cx="1433385" cy="50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table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418114" y="838200"/>
            <a:ext cx="7162800" cy="2710543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Each circle is a specific </a:t>
            </a:r>
            <a:r>
              <a:rPr lang="en-US" sz="20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floating point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scalar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Words that are more </a:t>
            </a:r>
            <a:r>
              <a:rPr lang="en-US" sz="20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semantically similar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to one another will have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embeddings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 that are proportionally similar, too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We can </a:t>
            </a:r>
            <a:r>
              <a:rPr lang="en-US" sz="20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use pre-existing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word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embeddings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 that have been trained on gigantic corpora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xmlns="" id="{F6B86A16-052A-1841-9F21-34C160FAA1F1}"/>
              </a:ext>
            </a:extLst>
          </p:cNvPr>
          <p:cNvSpPr txBox="1">
            <a:spLocks/>
          </p:cNvSpPr>
          <p:nvPr/>
        </p:nvSpPr>
        <p:spPr>
          <a:xfrm>
            <a:off x="3521676" y="1330306"/>
            <a:ext cx="7739856" cy="3598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Modelling: </a:t>
            </a:r>
            <a:r>
              <a:rPr lang="en-US" b="1" dirty="0" smtClean="0"/>
              <a:t>neural networks</a:t>
            </a:r>
            <a:endParaRPr lang="en-US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B634E59-4B85-4C4B-8984-E10B47A0B100}"/>
              </a:ext>
            </a:extLst>
          </p:cNvPr>
          <p:cNvSpPr txBox="1">
            <a:spLocks/>
          </p:cNvSpPr>
          <p:nvPr/>
        </p:nvSpPr>
        <p:spPr>
          <a:xfrm>
            <a:off x="1491220" y="1330306"/>
            <a:ext cx="7962901" cy="612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2400" dirty="0"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xmlns="" id="{F6B86A16-052A-1841-9F21-34C160FAA1F1}"/>
              </a:ext>
            </a:extLst>
          </p:cNvPr>
          <p:cNvSpPr txBox="1">
            <a:spLocks/>
          </p:cNvSpPr>
          <p:nvPr/>
        </p:nvSpPr>
        <p:spPr>
          <a:xfrm>
            <a:off x="3521676" y="1330306"/>
            <a:ext cx="7739856" cy="3598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2927" y="1273156"/>
            <a:ext cx="9491351" cy="504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These word </a:t>
            </a:r>
            <a:r>
              <a:rPr lang="en-US" sz="2400" dirty="0" err="1">
                <a:latin typeface="Karla" charset="0"/>
                <a:ea typeface="Karla" charset="0"/>
                <a:cs typeface="Karla" charset="0"/>
              </a:rPr>
              <a:t>embeddings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 are so rich that you get nice properties: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3400D02-4BED-CC45-A383-CFC219413664}"/>
              </a:ext>
            </a:extLst>
          </p:cNvPr>
          <p:cNvSpPr/>
          <p:nvPr/>
        </p:nvSpPr>
        <p:spPr>
          <a:xfrm>
            <a:off x="1330882" y="6238451"/>
            <a:ext cx="10161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Word2vec: </a:t>
            </a:r>
            <a:r>
              <a:rPr lang="en-US" sz="1200" dirty="0">
                <a:hlinkClick r:id="rId2"/>
              </a:rPr>
              <a:t>https://papers.nips.cc/paper/5021-distributed-representations-of-words-and-phrases-and-their-compositionality.pdf</a:t>
            </a:r>
            <a:endParaRPr lang="en-US" sz="1200" dirty="0"/>
          </a:p>
          <a:p>
            <a:r>
              <a:rPr lang="en-US" sz="1200" dirty="0" err="1"/>
              <a:t>GloVe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https://www.aclweb.org/anthology/D14-1162.pdf</a:t>
            </a:r>
            <a:r>
              <a:rPr lang="en-US" sz="1200" dirty="0"/>
              <a:t> 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FD8C6AE1-A8BE-C943-91A1-7B8A221340F7}"/>
              </a:ext>
            </a:extLst>
          </p:cNvPr>
          <p:cNvSpPr/>
          <p:nvPr/>
        </p:nvSpPr>
        <p:spPr>
          <a:xfrm>
            <a:off x="5238063" y="2393032"/>
            <a:ext cx="1931309" cy="3175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4EE9761C-491D-5F4A-A115-032B4EC18097}"/>
              </a:ext>
            </a:extLst>
          </p:cNvPr>
          <p:cNvSpPr/>
          <p:nvPr/>
        </p:nvSpPr>
        <p:spPr>
          <a:xfrm>
            <a:off x="5333315" y="245018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CD648207-4E1C-3747-8CED-11D7BE8BC76E}"/>
              </a:ext>
            </a:extLst>
          </p:cNvPr>
          <p:cNvSpPr/>
          <p:nvPr/>
        </p:nvSpPr>
        <p:spPr>
          <a:xfrm>
            <a:off x="5646281" y="245018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1578E907-AEE0-9943-9848-4F19EEE56B1B}"/>
              </a:ext>
            </a:extLst>
          </p:cNvPr>
          <p:cNvSpPr/>
          <p:nvPr/>
        </p:nvSpPr>
        <p:spPr>
          <a:xfrm>
            <a:off x="5959247" y="245018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3CA6E7F4-69EF-DB4A-87F9-6B83E5C57E47}"/>
              </a:ext>
            </a:extLst>
          </p:cNvPr>
          <p:cNvSpPr/>
          <p:nvPr/>
        </p:nvSpPr>
        <p:spPr>
          <a:xfrm>
            <a:off x="6272213" y="245018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99B51590-E8F0-EB4E-B97D-89FF48585F3C}"/>
              </a:ext>
            </a:extLst>
          </p:cNvPr>
          <p:cNvSpPr/>
          <p:nvPr/>
        </p:nvSpPr>
        <p:spPr>
          <a:xfrm>
            <a:off x="6566134" y="245018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5C9BAB0C-9BFA-1D42-99A4-02FFFADB23D5}"/>
              </a:ext>
            </a:extLst>
          </p:cNvPr>
          <p:cNvSpPr/>
          <p:nvPr/>
        </p:nvSpPr>
        <p:spPr>
          <a:xfrm>
            <a:off x="6879100" y="2450182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xmlns="" id="{645073BD-D1CE-1848-A3FB-5C7C44E689AE}"/>
              </a:ext>
            </a:extLst>
          </p:cNvPr>
          <p:cNvSpPr txBox="1">
            <a:spLocks/>
          </p:cNvSpPr>
          <p:nvPr/>
        </p:nvSpPr>
        <p:spPr>
          <a:xfrm>
            <a:off x="4191001" y="2257107"/>
            <a:ext cx="827904" cy="50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king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BBC5C9B8-17A8-EA4B-8E01-955771168F5F}"/>
              </a:ext>
            </a:extLst>
          </p:cNvPr>
          <p:cNvSpPr/>
          <p:nvPr/>
        </p:nvSpPr>
        <p:spPr>
          <a:xfrm>
            <a:off x="5238063" y="4122146"/>
            <a:ext cx="1931309" cy="3175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03527A7-2461-954E-94C6-AF087837B5FE}"/>
              </a:ext>
            </a:extLst>
          </p:cNvPr>
          <p:cNvSpPr/>
          <p:nvPr/>
        </p:nvSpPr>
        <p:spPr>
          <a:xfrm>
            <a:off x="5333315" y="417929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4DA4AC67-DA17-1A4C-91B3-B4C2E2191AD7}"/>
              </a:ext>
            </a:extLst>
          </p:cNvPr>
          <p:cNvSpPr/>
          <p:nvPr/>
        </p:nvSpPr>
        <p:spPr>
          <a:xfrm>
            <a:off x="5646281" y="417929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3503356E-3727-D34A-96DD-0A49E934847A}"/>
              </a:ext>
            </a:extLst>
          </p:cNvPr>
          <p:cNvSpPr/>
          <p:nvPr/>
        </p:nvSpPr>
        <p:spPr>
          <a:xfrm>
            <a:off x="5959247" y="417929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064A9504-51A8-EC4B-8939-EA183D99CC50}"/>
              </a:ext>
            </a:extLst>
          </p:cNvPr>
          <p:cNvSpPr/>
          <p:nvPr/>
        </p:nvSpPr>
        <p:spPr>
          <a:xfrm>
            <a:off x="6272213" y="417929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83526BDE-4AFC-1A40-B588-A50B4A8011C6}"/>
              </a:ext>
            </a:extLst>
          </p:cNvPr>
          <p:cNvSpPr/>
          <p:nvPr/>
        </p:nvSpPr>
        <p:spPr>
          <a:xfrm>
            <a:off x="6566134" y="417929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486C0E3-1FB9-3E4D-9AA1-BDC084CA34C1}"/>
              </a:ext>
            </a:extLst>
          </p:cNvPr>
          <p:cNvSpPr/>
          <p:nvPr/>
        </p:nvSpPr>
        <p:spPr>
          <a:xfrm>
            <a:off x="6879100" y="417929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xmlns="" id="{70BA4AB7-E52E-2044-B68A-D78CCF22F331}"/>
              </a:ext>
            </a:extLst>
          </p:cNvPr>
          <p:cNvSpPr txBox="1">
            <a:spLocks/>
          </p:cNvSpPr>
          <p:nvPr/>
        </p:nvSpPr>
        <p:spPr>
          <a:xfrm>
            <a:off x="3770871" y="3986221"/>
            <a:ext cx="1248034" cy="50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woman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xmlns="" id="{1AB8C921-2D30-104D-95B2-E69B3EAF6DD6}"/>
              </a:ext>
            </a:extLst>
          </p:cNvPr>
          <p:cNvSpPr/>
          <p:nvPr/>
        </p:nvSpPr>
        <p:spPr>
          <a:xfrm>
            <a:off x="5238063" y="4975067"/>
            <a:ext cx="1931309" cy="3175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19D30330-69BD-604A-BF59-EF5EB60DB4F6}"/>
              </a:ext>
            </a:extLst>
          </p:cNvPr>
          <p:cNvSpPr/>
          <p:nvPr/>
        </p:nvSpPr>
        <p:spPr>
          <a:xfrm>
            <a:off x="5333315" y="5032217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150A6912-43D6-A446-B1DD-D5B35D5F699B}"/>
              </a:ext>
            </a:extLst>
          </p:cNvPr>
          <p:cNvSpPr/>
          <p:nvPr/>
        </p:nvSpPr>
        <p:spPr>
          <a:xfrm>
            <a:off x="5646281" y="5032217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DA807B95-6B33-5442-B515-68A6FC9DBAFD}"/>
              </a:ext>
            </a:extLst>
          </p:cNvPr>
          <p:cNvSpPr/>
          <p:nvPr/>
        </p:nvSpPr>
        <p:spPr>
          <a:xfrm>
            <a:off x="5959247" y="5032217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76DD349F-11BA-564D-8CA7-0E1346679CF4}"/>
              </a:ext>
            </a:extLst>
          </p:cNvPr>
          <p:cNvSpPr/>
          <p:nvPr/>
        </p:nvSpPr>
        <p:spPr>
          <a:xfrm>
            <a:off x="6272213" y="5032217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FB04B249-D630-8842-A6B3-EF2D48B13775}"/>
              </a:ext>
            </a:extLst>
          </p:cNvPr>
          <p:cNvSpPr/>
          <p:nvPr/>
        </p:nvSpPr>
        <p:spPr>
          <a:xfrm>
            <a:off x="6566134" y="5032217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9FE01744-1F02-BA43-8D59-054C9C0CB6A3}"/>
              </a:ext>
            </a:extLst>
          </p:cNvPr>
          <p:cNvSpPr/>
          <p:nvPr/>
        </p:nvSpPr>
        <p:spPr>
          <a:xfrm>
            <a:off x="6879100" y="5032217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xmlns="" id="{E273EB41-C8E4-D241-8F6F-EA094D2602EF}"/>
              </a:ext>
            </a:extLst>
          </p:cNvPr>
          <p:cNvSpPr txBox="1">
            <a:spLocks/>
          </p:cNvSpPr>
          <p:nvPr/>
        </p:nvSpPr>
        <p:spPr>
          <a:xfrm>
            <a:off x="3585520" y="4879032"/>
            <a:ext cx="1433385" cy="50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queen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xmlns="" id="{C1E02557-5ECA-324D-827F-75CE1A6E4245}"/>
              </a:ext>
            </a:extLst>
          </p:cNvPr>
          <p:cNvSpPr/>
          <p:nvPr/>
        </p:nvSpPr>
        <p:spPr>
          <a:xfrm>
            <a:off x="5238063" y="3213081"/>
            <a:ext cx="1931309" cy="3175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F734B7F5-0880-3B44-A344-D00E57388CB2}"/>
              </a:ext>
            </a:extLst>
          </p:cNvPr>
          <p:cNvSpPr/>
          <p:nvPr/>
        </p:nvSpPr>
        <p:spPr>
          <a:xfrm>
            <a:off x="5333315" y="3270231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75897A7A-D87C-B14D-971F-8C3490451E15}"/>
              </a:ext>
            </a:extLst>
          </p:cNvPr>
          <p:cNvSpPr/>
          <p:nvPr/>
        </p:nvSpPr>
        <p:spPr>
          <a:xfrm>
            <a:off x="5646281" y="3270231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3559D75-D31B-BD48-829B-857B46C63F03}"/>
              </a:ext>
            </a:extLst>
          </p:cNvPr>
          <p:cNvSpPr/>
          <p:nvPr/>
        </p:nvSpPr>
        <p:spPr>
          <a:xfrm>
            <a:off x="5959247" y="3270231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64B785C0-94F9-EE4F-AC7C-BBE21561C225}"/>
              </a:ext>
            </a:extLst>
          </p:cNvPr>
          <p:cNvSpPr/>
          <p:nvPr/>
        </p:nvSpPr>
        <p:spPr>
          <a:xfrm>
            <a:off x="6272213" y="3270231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61433266-E2DB-8A43-909F-62B4E34AA9C7}"/>
              </a:ext>
            </a:extLst>
          </p:cNvPr>
          <p:cNvSpPr/>
          <p:nvPr/>
        </p:nvSpPr>
        <p:spPr>
          <a:xfrm>
            <a:off x="6566134" y="3270231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04C055CD-BFEF-2D41-9014-85CDF067A70F}"/>
              </a:ext>
            </a:extLst>
          </p:cNvPr>
          <p:cNvSpPr/>
          <p:nvPr/>
        </p:nvSpPr>
        <p:spPr>
          <a:xfrm>
            <a:off x="6879100" y="3270231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xmlns="" id="{9ABAA4B4-47D7-1042-858B-D56F590357F4}"/>
              </a:ext>
            </a:extLst>
          </p:cNvPr>
          <p:cNvSpPr txBox="1">
            <a:spLocks/>
          </p:cNvSpPr>
          <p:nvPr/>
        </p:nvSpPr>
        <p:spPr>
          <a:xfrm>
            <a:off x="4191001" y="3077156"/>
            <a:ext cx="827904" cy="50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man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xmlns="" id="{D2275526-804D-834C-A4ED-3361C3B1B643}"/>
              </a:ext>
            </a:extLst>
          </p:cNvPr>
          <p:cNvSpPr txBox="1">
            <a:spLocks/>
          </p:cNvSpPr>
          <p:nvPr/>
        </p:nvSpPr>
        <p:spPr>
          <a:xfrm>
            <a:off x="3739923" y="3816443"/>
            <a:ext cx="5267780" cy="806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6000" b="1" dirty="0">
                <a:latin typeface="Avenir Light" panose="020B0402020203020204" pitchFamily="34" charset="77"/>
              </a:rPr>
              <a:t>____________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xmlns="" id="{89B4F0EF-0C35-9A4E-BB0C-0445A9DA0FD5}"/>
              </a:ext>
            </a:extLst>
          </p:cNvPr>
          <p:cNvSpPr txBox="1">
            <a:spLocks/>
          </p:cNvSpPr>
          <p:nvPr/>
        </p:nvSpPr>
        <p:spPr>
          <a:xfrm>
            <a:off x="5946094" y="3297550"/>
            <a:ext cx="907253" cy="776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4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+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xmlns="" id="{1343EEE0-C329-C247-B1B9-F89B60527E37}"/>
              </a:ext>
            </a:extLst>
          </p:cNvPr>
          <p:cNvSpPr txBox="1">
            <a:spLocks/>
          </p:cNvSpPr>
          <p:nvPr/>
        </p:nvSpPr>
        <p:spPr>
          <a:xfrm>
            <a:off x="6021786" y="2394832"/>
            <a:ext cx="907253" cy="776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4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-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xmlns="" id="{4EF9E8EE-726B-A54A-B015-DC57348F24C3}"/>
              </a:ext>
            </a:extLst>
          </p:cNvPr>
          <p:cNvSpPr txBox="1">
            <a:spLocks/>
          </p:cNvSpPr>
          <p:nvPr/>
        </p:nvSpPr>
        <p:spPr>
          <a:xfrm>
            <a:off x="3366362" y="4554476"/>
            <a:ext cx="918503" cy="841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6000" b="1" dirty="0">
                <a:latin typeface="Avenir Light" panose="020B0402020203020204" pitchFamily="34" charset="77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9542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2469798A-3287-FE41-A8B3-9C5EBD440DA9}"/>
              </a:ext>
            </a:extLst>
          </p:cNvPr>
          <p:cNvSpPr txBox="1">
            <a:spLocks/>
          </p:cNvSpPr>
          <p:nvPr/>
        </p:nvSpPr>
        <p:spPr>
          <a:xfrm>
            <a:off x="1012406" y="983807"/>
            <a:ext cx="5511668" cy="5177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Language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Modelling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RNNs/LSTMs +ELMo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Seq2Seq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arla" charset="0"/>
                <a:ea typeface="Karla" charset="0"/>
                <a:cs typeface="Karla" charset="0"/>
              </a:rPr>
              <a:t>+Attention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Transformers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arla" charset="0"/>
                <a:ea typeface="Karla" charset="0"/>
                <a:cs typeface="Karla" charset="0"/>
              </a:rPr>
              <a:t>+BERT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Conclusions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FCB2847-0F6D-EA4A-9C75-CAB26E4B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4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379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Modelling: </a:t>
            </a:r>
            <a:r>
              <a:rPr lang="en-US" b="1" dirty="0"/>
              <a:t>neural networks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B634E59-4B85-4C4B-8984-E10B47A0B100}"/>
              </a:ext>
            </a:extLst>
          </p:cNvPr>
          <p:cNvSpPr txBox="1">
            <a:spLocks/>
          </p:cNvSpPr>
          <p:nvPr/>
        </p:nvSpPr>
        <p:spPr>
          <a:xfrm>
            <a:off x="1681848" y="1094515"/>
            <a:ext cx="10342263" cy="128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How can we use these embeddings to build a LM?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Remember, we only need a system that can estimate: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FD8C6AE1-A8BE-C943-91A1-7B8A221340F7}"/>
              </a:ext>
            </a:extLst>
          </p:cNvPr>
          <p:cNvSpPr/>
          <p:nvPr/>
        </p:nvSpPr>
        <p:spPr>
          <a:xfrm>
            <a:off x="3714860" y="5381622"/>
            <a:ext cx="5184640" cy="3175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EE9761C-491D-5F4A-A115-032B4EC18097}"/>
              </a:ext>
            </a:extLst>
          </p:cNvPr>
          <p:cNvSpPr/>
          <p:nvPr/>
        </p:nvSpPr>
        <p:spPr>
          <a:xfrm>
            <a:off x="3819642" y="5436972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D648207-4E1C-3747-8CED-11D7BE8BC76E}"/>
              </a:ext>
            </a:extLst>
          </p:cNvPr>
          <p:cNvSpPr/>
          <p:nvPr/>
        </p:nvSpPr>
        <p:spPr>
          <a:xfrm>
            <a:off x="4065901" y="5436972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578E907-AEE0-9943-9848-4F19EEE56B1B}"/>
              </a:ext>
            </a:extLst>
          </p:cNvPr>
          <p:cNvSpPr/>
          <p:nvPr/>
        </p:nvSpPr>
        <p:spPr>
          <a:xfrm>
            <a:off x="4312160" y="5436972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CA6E7F4-69EF-DB4A-87F9-6B83E5C57E47}"/>
              </a:ext>
            </a:extLst>
          </p:cNvPr>
          <p:cNvSpPr/>
          <p:nvPr/>
        </p:nvSpPr>
        <p:spPr>
          <a:xfrm>
            <a:off x="4564029" y="5436972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45073BD-D1CE-1848-A3FB-5C7C44E689AE}"/>
              </a:ext>
            </a:extLst>
          </p:cNvPr>
          <p:cNvSpPr txBox="1">
            <a:spLocks/>
          </p:cNvSpPr>
          <p:nvPr/>
        </p:nvSpPr>
        <p:spPr>
          <a:xfrm>
            <a:off x="3862701" y="57544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She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509F3CB1-D077-AB4A-9263-C3E375E967C2}"/>
              </a:ext>
            </a:extLst>
          </p:cNvPr>
          <p:cNvSpPr/>
          <p:nvPr/>
        </p:nvSpPr>
        <p:spPr>
          <a:xfrm>
            <a:off x="5228606" y="5436972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806FB9AA-7582-D249-8964-B1E083E54282}"/>
              </a:ext>
            </a:extLst>
          </p:cNvPr>
          <p:cNvSpPr/>
          <p:nvPr/>
        </p:nvSpPr>
        <p:spPr>
          <a:xfrm>
            <a:off x="5474865" y="5436972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3246FA5D-2EB0-194F-9056-8E55096A2324}"/>
              </a:ext>
            </a:extLst>
          </p:cNvPr>
          <p:cNvSpPr/>
          <p:nvPr/>
        </p:nvSpPr>
        <p:spPr>
          <a:xfrm>
            <a:off x="5721124" y="5436972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5375B46D-94A3-A748-A10A-24F44499811C}"/>
              </a:ext>
            </a:extLst>
          </p:cNvPr>
          <p:cNvSpPr/>
          <p:nvPr/>
        </p:nvSpPr>
        <p:spPr>
          <a:xfrm>
            <a:off x="5972993" y="5436972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76A117F4-BF7A-B143-92B3-7771E7DB76F2}"/>
              </a:ext>
            </a:extLst>
          </p:cNvPr>
          <p:cNvSpPr/>
          <p:nvPr/>
        </p:nvSpPr>
        <p:spPr>
          <a:xfrm>
            <a:off x="6577298" y="5436972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006F9256-6591-CA4A-A29D-DCE17210C01C}"/>
              </a:ext>
            </a:extLst>
          </p:cNvPr>
          <p:cNvSpPr/>
          <p:nvPr/>
        </p:nvSpPr>
        <p:spPr>
          <a:xfrm>
            <a:off x="6823557" y="5436972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D8F461C7-1896-C149-B54C-48C3CE75BEC4}"/>
              </a:ext>
            </a:extLst>
          </p:cNvPr>
          <p:cNvSpPr/>
          <p:nvPr/>
        </p:nvSpPr>
        <p:spPr>
          <a:xfrm>
            <a:off x="7069816" y="5436972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B04167DE-1E41-A341-8D12-4BEC35973F94}"/>
              </a:ext>
            </a:extLst>
          </p:cNvPr>
          <p:cNvSpPr/>
          <p:nvPr/>
        </p:nvSpPr>
        <p:spPr>
          <a:xfrm>
            <a:off x="7321685" y="5436972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55F8A322-FDA5-BA44-B414-1ED3FFDA2885}"/>
              </a:ext>
            </a:extLst>
          </p:cNvPr>
          <p:cNvSpPr txBox="1">
            <a:spLocks/>
          </p:cNvSpPr>
          <p:nvPr/>
        </p:nvSpPr>
        <p:spPr>
          <a:xfrm>
            <a:off x="5118553" y="5754472"/>
            <a:ext cx="1005821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went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xmlns="" id="{58EBA670-9E74-CA4F-8C42-A58FF63F651A}"/>
              </a:ext>
            </a:extLst>
          </p:cNvPr>
          <p:cNvSpPr txBox="1">
            <a:spLocks/>
          </p:cNvSpPr>
          <p:nvPr/>
        </p:nvSpPr>
        <p:spPr>
          <a:xfrm>
            <a:off x="6577298" y="57544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to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1A6D92D5-089C-704D-82E8-F58590491E75}"/>
              </a:ext>
            </a:extLst>
          </p:cNvPr>
          <p:cNvSpPr/>
          <p:nvPr/>
        </p:nvSpPr>
        <p:spPr>
          <a:xfrm>
            <a:off x="7867425" y="543629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FE387215-9C07-704E-A624-2E65BFD4237B}"/>
              </a:ext>
            </a:extLst>
          </p:cNvPr>
          <p:cNvSpPr/>
          <p:nvPr/>
        </p:nvSpPr>
        <p:spPr>
          <a:xfrm>
            <a:off x="8113684" y="543629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2946605F-F95D-B245-8A41-6734C2E7BF1B}"/>
              </a:ext>
            </a:extLst>
          </p:cNvPr>
          <p:cNvSpPr/>
          <p:nvPr/>
        </p:nvSpPr>
        <p:spPr>
          <a:xfrm>
            <a:off x="8359943" y="543629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B6F3CC5-174A-764E-831F-58AC6190464E}"/>
              </a:ext>
            </a:extLst>
          </p:cNvPr>
          <p:cNvSpPr/>
          <p:nvPr/>
        </p:nvSpPr>
        <p:spPr>
          <a:xfrm>
            <a:off x="8611812" y="543629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xmlns="" id="{E22852B8-3DB0-794B-A37C-DB8D68A07D98}"/>
              </a:ext>
            </a:extLst>
          </p:cNvPr>
          <p:cNvSpPr txBox="1">
            <a:spLocks/>
          </p:cNvSpPr>
          <p:nvPr/>
        </p:nvSpPr>
        <p:spPr>
          <a:xfrm>
            <a:off x="7731550" y="5745699"/>
            <a:ext cx="96661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5B5C979A-00CF-E64E-AB2D-EC7D64FEAA09}"/>
                  </a:ext>
                </a:extLst>
              </p:cNvPr>
              <p:cNvSpPr txBox="1"/>
              <p:nvPr/>
            </p:nvSpPr>
            <p:spPr>
              <a:xfrm>
                <a:off x="2504332" y="2705054"/>
                <a:ext cx="74480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B5C979A-00CF-E64E-AB2D-EC7D64FEA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332" y="2705054"/>
                <a:ext cx="7448051" cy="492443"/>
              </a:xfrm>
              <a:prstGeom prst="rect">
                <a:avLst/>
              </a:prstGeom>
              <a:blipFill>
                <a:blip r:embed="rId2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Content Placeholder 2">
            <a:extLst>
              <a:ext uri="{FF2B5EF4-FFF2-40B4-BE49-F238E27FC236}">
                <a16:creationId xmlns:a16="http://schemas.microsoft.com/office/drawing/2014/main" xmlns="" id="{1A7598CD-D9DF-4240-99C3-BC72DBA23CC4}"/>
              </a:ext>
            </a:extLst>
          </p:cNvPr>
          <p:cNvSpPr txBox="1">
            <a:spLocks/>
          </p:cNvSpPr>
          <p:nvPr/>
        </p:nvSpPr>
        <p:spPr>
          <a:xfrm>
            <a:off x="4177152" y="3602461"/>
            <a:ext cx="162528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next word</a:t>
            </a: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xmlns="" id="{00C38AED-34E1-1F41-9EA6-016799DFFA9F}"/>
              </a:ext>
            </a:extLst>
          </p:cNvPr>
          <p:cNvSpPr txBox="1">
            <a:spLocks/>
          </p:cNvSpPr>
          <p:nvPr/>
        </p:nvSpPr>
        <p:spPr>
          <a:xfrm>
            <a:off x="5972993" y="3602461"/>
            <a:ext cx="2386950" cy="673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previous words</a:t>
            </a:r>
          </a:p>
        </p:txBody>
      </p:sp>
      <p:sp>
        <p:nvSpPr>
          <p:cNvPr id="79" name="Left Brace 78">
            <a:extLst>
              <a:ext uri="{FF2B5EF4-FFF2-40B4-BE49-F238E27FC236}">
                <a16:creationId xmlns:a16="http://schemas.microsoft.com/office/drawing/2014/main" xmlns="" id="{4FA025B7-4BAE-0045-8D15-14578E53766E}"/>
              </a:ext>
            </a:extLst>
          </p:cNvPr>
          <p:cNvSpPr/>
          <p:nvPr/>
        </p:nvSpPr>
        <p:spPr>
          <a:xfrm rot="16200000">
            <a:off x="4876353" y="3105204"/>
            <a:ext cx="507826" cy="745471"/>
          </a:xfrm>
          <a:prstGeom prst="leftBrace">
            <a:avLst>
              <a:gd name="adj1" fmla="val 8333"/>
              <a:gd name="adj2" fmla="val 48576"/>
            </a:avLst>
          </a:prstGeom>
          <a:ln w="50800" cap="flat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Left Brace 79">
            <a:extLst>
              <a:ext uri="{FF2B5EF4-FFF2-40B4-BE49-F238E27FC236}">
                <a16:creationId xmlns:a16="http://schemas.microsoft.com/office/drawing/2014/main" xmlns="" id="{D3E8A94F-3514-9343-B031-AEB6AD235CB6}"/>
              </a:ext>
            </a:extLst>
          </p:cNvPr>
          <p:cNvSpPr/>
          <p:nvPr/>
        </p:nvSpPr>
        <p:spPr>
          <a:xfrm rot="16200000">
            <a:off x="6560114" y="2370915"/>
            <a:ext cx="507826" cy="2192914"/>
          </a:xfrm>
          <a:prstGeom prst="leftBrace">
            <a:avLst>
              <a:gd name="adj1" fmla="val 8333"/>
              <a:gd name="adj2" fmla="val 48576"/>
            </a:avLst>
          </a:prstGeom>
          <a:ln w="50800" cap="flat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xmlns="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802291" y="5302163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Example input sentence</a:t>
            </a:r>
          </a:p>
        </p:txBody>
      </p:sp>
    </p:spTree>
    <p:extLst>
      <p:ext uri="{BB962C8B-B14F-4D97-AF65-F5344CB8AC3E}">
        <p14:creationId xmlns:p14="http://schemas.microsoft.com/office/powerpoint/2010/main" val="25473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988858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Modelling: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B634E59-4B85-4C4B-8984-E10B47A0B100}"/>
              </a:ext>
            </a:extLst>
          </p:cNvPr>
          <p:cNvSpPr txBox="1">
            <a:spLocks/>
          </p:cNvSpPr>
          <p:nvPr/>
        </p:nvSpPr>
        <p:spPr>
          <a:xfrm>
            <a:off x="1681848" y="1094515"/>
            <a:ext cx="10342263" cy="128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Neural Approach #1: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General Idea: 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using </a:t>
            </a:r>
            <a:r>
              <a:rPr lang="en-US" sz="2400" i="1" dirty="0">
                <a:latin typeface="Karla" charset="0"/>
                <a:ea typeface="Karla" charset="0"/>
                <a:cs typeface="Karla" charset="0"/>
              </a:rPr>
              <a:t>windows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 of words, predict the next word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FD8C6AE1-A8BE-C943-91A1-7B8A221340F7}"/>
              </a:ext>
            </a:extLst>
          </p:cNvPr>
          <p:cNvSpPr/>
          <p:nvPr/>
        </p:nvSpPr>
        <p:spPr>
          <a:xfrm>
            <a:off x="4343400" y="5315360"/>
            <a:ext cx="3912704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EE9761C-491D-5F4A-A115-032B4EC18097}"/>
              </a:ext>
            </a:extLst>
          </p:cNvPr>
          <p:cNvSpPr/>
          <p:nvPr/>
        </p:nvSpPr>
        <p:spPr>
          <a:xfrm>
            <a:off x="4448182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D648207-4E1C-3747-8CED-11D7BE8BC76E}"/>
              </a:ext>
            </a:extLst>
          </p:cNvPr>
          <p:cNvSpPr/>
          <p:nvPr/>
        </p:nvSpPr>
        <p:spPr>
          <a:xfrm>
            <a:off x="4694441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578E907-AEE0-9943-9848-4F19EEE56B1B}"/>
              </a:ext>
            </a:extLst>
          </p:cNvPr>
          <p:cNvSpPr/>
          <p:nvPr/>
        </p:nvSpPr>
        <p:spPr>
          <a:xfrm>
            <a:off x="4940700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CA6E7F4-69EF-DB4A-87F9-6B83E5C57E47}"/>
              </a:ext>
            </a:extLst>
          </p:cNvPr>
          <p:cNvSpPr/>
          <p:nvPr/>
        </p:nvSpPr>
        <p:spPr>
          <a:xfrm>
            <a:off x="5192569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45073BD-D1CE-1848-A3FB-5C7C44E689AE}"/>
              </a:ext>
            </a:extLst>
          </p:cNvPr>
          <p:cNvSpPr txBox="1">
            <a:spLocks/>
          </p:cNvSpPr>
          <p:nvPr/>
        </p:nvSpPr>
        <p:spPr>
          <a:xfrm>
            <a:off x="4491241" y="5688211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She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509F3CB1-D077-AB4A-9263-C3E375E967C2}"/>
              </a:ext>
            </a:extLst>
          </p:cNvPr>
          <p:cNvSpPr/>
          <p:nvPr/>
        </p:nvSpPr>
        <p:spPr>
          <a:xfrm>
            <a:off x="585714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806FB9AA-7582-D249-8964-B1E083E54282}"/>
              </a:ext>
            </a:extLst>
          </p:cNvPr>
          <p:cNvSpPr/>
          <p:nvPr/>
        </p:nvSpPr>
        <p:spPr>
          <a:xfrm>
            <a:off x="610340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3246FA5D-2EB0-194F-9056-8E55096A2324}"/>
              </a:ext>
            </a:extLst>
          </p:cNvPr>
          <p:cNvSpPr/>
          <p:nvPr/>
        </p:nvSpPr>
        <p:spPr>
          <a:xfrm>
            <a:off x="6349664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5375B46D-94A3-A748-A10A-24F44499811C}"/>
              </a:ext>
            </a:extLst>
          </p:cNvPr>
          <p:cNvSpPr/>
          <p:nvPr/>
        </p:nvSpPr>
        <p:spPr>
          <a:xfrm>
            <a:off x="6601533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76A117F4-BF7A-B143-92B3-7771E7DB76F2}"/>
              </a:ext>
            </a:extLst>
          </p:cNvPr>
          <p:cNvSpPr/>
          <p:nvPr/>
        </p:nvSpPr>
        <p:spPr>
          <a:xfrm>
            <a:off x="7205838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006F9256-6591-CA4A-A29D-DCE17210C01C}"/>
              </a:ext>
            </a:extLst>
          </p:cNvPr>
          <p:cNvSpPr/>
          <p:nvPr/>
        </p:nvSpPr>
        <p:spPr>
          <a:xfrm>
            <a:off x="7452097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D8F461C7-1896-C149-B54C-48C3CE75BEC4}"/>
              </a:ext>
            </a:extLst>
          </p:cNvPr>
          <p:cNvSpPr/>
          <p:nvPr/>
        </p:nvSpPr>
        <p:spPr>
          <a:xfrm>
            <a:off x="769835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B04167DE-1E41-A341-8D12-4BEC35973F94}"/>
              </a:ext>
            </a:extLst>
          </p:cNvPr>
          <p:cNvSpPr/>
          <p:nvPr/>
        </p:nvSpPr>
        <p:spPr>
          <a:xfrm>
            <a:off x="795022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55F8A322-FDA5-BA44-B414-1ED3FFDA2885}"/>
              </a:ext>
            </a:extLst>
          </p:cNvPr>
          <p:cNvSpPr txBox="1">
            <a:spLocks/>
          </p:cNvSpPr>
          <p:nvPr/>
        </p:nvSpPr>
        <p:spPr>
          <a:xfrm>
            <a:off x="5747093" y="5688211"/>
            <a:ext cx="1005821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went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xmlns="" id="{58EBA670-9E74-CA4F-8C42-A58FF63F651A}"/>
              </a:ext>
            </a:extLst>
          </p:cNvPr>
          <p:cNvSpPr txBox="1">
            <a:spLocks/>
          </p:cNvSpPr>
          <p:nvPr/>
        </p:nvSpPr>
        <p:spPr>
          <a:xfrm>
            <a:off x="7205838" y="5688211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to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1A6D92D5-089C-704D-82E8-F58590491E75}"/>
              </a:ext>
            </a:extLst>
          </p:cNvPr>
          <p:cNvSpPr/>
          <p:nvPr/>
        </p:nvSpPr>
        <p:spPr>
          <a:xfrm>
            <a:off x="5828242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FE387215-9C07-704E-A624-2E65BFD4237B}"/>
              </a:ext>
            </a:extLst>
          </p:cNvPr>
          <p:cNvSpPr/>
          <p:nvPr/>
        </p:nvSpPr>
        <p:spPr>
          <a:xfrm>
            <a:off x="6074501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2946605F-F95D-B245-8A41-6734C2E7BF1B}"/>
              </a:ext>
            </a:extLst>
          </p:cNvPr>
          <p:cNvSpPr/>
          <p:nvPr/>
        </p:nvSpPr>
        <p:spPr>
          <a:xfrm>
            <a:off x="6320760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B6F3CC5-174A-764E-831F-58AC6190464E}"/>
              </a:ext>
            </a:extLst>
          </p:cNvPr>
          <p:cNvSpPr/>
          <p:nvPr/>
        </p:nvSpPr>
        <p:spPr>
          <a:xfrm>
            <a:off x="6572629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xmlns="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1249904" y="523658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Example input sentence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55B7F79C-354B-514C-9CDD-0E4619BAD189}"/>
              </a:ext>
            </a:extLst>
          </p:cNvPr>
          <p:cNvSpPr/>
          <p:nvPr/>
        </p:nvSpPr>
        <p:spPr>
          <a:xfrm>
            <a:off x="5023876" y="4175908"/>
            <a:ext cx="2631421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C6810C6D-F83C-C44F-B8C1-451A04C06FE6}"/>
              </a:ext>
            </a:extLst>
          </p:cNvPr>
          <p:cNvSpPr/>
          <p:nvPr/>
        </p:nvSpPr>
        <p:spPr>
          <a:xfrm>
            <a:off x="5108427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AAF9B34-AA96-9543-A2D3-5EF35440EBC6}"/>
              </a:ext>
            </a:extLst>
          </p:cNvPr>
          <p:cNvSpPr/>
          <p:nvPr/>
        </p:nvSpPr>
        <p:spPr>
          <a:xfrm>
            <a:off x="5354686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2E89CB5E-8E02-3647-9934-F3B0E64079B8}"/>
              </a:ext>
            </a:extLst>
          </p:cNvPr>
          <p:cNvSpPr/>
          <p:nvPr/>
        </p:nvSpPr>
        <p:spPr>
          <a:xfrm>
            <a:off x="5600945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A303B545-2289-A049-BCAD-982E40A743A5}"/>
              </a:ext>
            </a:extLst>
          </p:cNvPr>
          <p:cNvSpPr/>
          <p:nvPr/>
        </p:nvSpPr>
        <p:spPr>
          <a:xfrm>
            <a:off x="5852814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C24AA75F-456D-8949-A10C-222308AD6C27}"/>
              </a:ext>
            </a:extLst>
          </p:cNvPr>
          <p:cNvSpPr/>
          <p:nvPr/>
        </p:nvSpPr>
        <p:spPr>
          <a:xfrm>
            <a:off x="6110810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A1C43F3D-8692-EE47-9823-1230435C6EF5}"/>
              </a:ext>
            </a:extLst>
          </p:cNvPr>
          <p:cNvSpPr/>
          <p:nvPr/>
        </p:nvSpPr>
        <p:spPr>
          <a:xfrm>
            <a:off x="6357069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CE51F31-4C6E-7945-AE70-852BF817D70E}"/>
              </a:ext>
            </a:extLst>
          </p:cNvPr>
          <p:cNvSpPr/>
          <p:nvPr/>
        </p:nvSpPr>
        <p:spPr>
          <a:xfrm>
            <a:off x="6603328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AC07CFFB-CDE8-B241-8A41-C7FC551585A0}"/>
              </a:ext>
            </a:extLst>
          </p:cNvPr>
          <p:cNvSpPr/>
          <p:nvPr/>
        </p:nvSpPr>
        <p:spPr>
          <a:xfrm>
            <a:off x="6855197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3E1039C-7E4C-C141-AD63-693260F07D4D}"/>
              </a:ext>
            </a:extLst>
          </p:cNvPr>
          <p:cNvSpPr/>
          <p:nvPr/>
        </p:nvSpPr>
        <p:spPr>
          <a:xfrm>
            <a:off x="7108259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67898AD-C5E7-2D42-9415-B67BBD4A3A66}"/>
              </a:ext>
            </a:extLst>
          </p:cNvPr>
          <p:cNvSpPr/>
          <p:nvPr/>
        </p:nvSpPr>
        <p:spPr>
          <a:xfrm>
            <a:off x="7360128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6C5771F7-7684-374B-B6C2-60FEB0E09FAD}"/>
              </a:ext>
            </a:extLst>
          </p:cNvPr>
          <p:cNvSpPr/>
          <p:nvPr/>
        </p:nvSpPr>
        <p:spPr>
          <a:xfrm>
            <a:off x="5742550" y="30266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xmlns="" id="{1552C180-A336-A746-AA26-10B7E107AA52}"/>
              </a:ext>
            </a:extLst>
          </p:cNvPr>
          <p:cNvSpPr/>
          <p:nvPr/>
        </p:nvSpPr>
        <p:spPr>
          <a:xfrm rot="16200000">
            <a:off x="6048171" y="35440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xmlns="" id="{5D792BAB-B803-CF46-A092-93C1E56EC90D}"/>
              </a:ext>
            </a:extLst>
          </p:cNvPr>
          <p:cNvSpPr/>
          <p:nvPr/>
        </p:nvSpPr>
        <p:spPr>
          <a:xfrm rot="16200000">
            <a:off x="6069731" y="47132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="" id="{C1ED9D7B-0772-8F44-B82E-46E5594D95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ED9D7B-0772-8F44-B82E-46E5594D9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="" id="{585DBD21-0E03-5C4E-80C6-08218453FD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85DBD21-0E03-5C4E-80C6-08218453F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161485" y="4122786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1284612" y="293372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Output layer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xmlns="" id="{D40FCFB8-17A0-4B42-A92B-204A09BF3E58}"/>
              </a:ext>
            </a:extLst>
          </p:cNvPr>
          <p:cNvSpPr txBox="1">
            <a:spLocks/>
          </p:cNvSpPr>
          <p:nvPr/>
        </p:nvSpPr>
        <p:spPr>
          <a:xfrm>
            <a:off x="5850351" y="2541491"/>
            <a:ext cx="988395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class?</a:t>
            </a:r>
          </a:p>
        </p:txBody>
      </p:sp>
    </p:spTree>
    <p:extLst>
      <p:ext uri="{BB962C8B-B14F-4D97-AF65-F5344CB8AC3E}">
        <p14:creationId xmlns:p14="http://schemas.microsoft.com/office/powerpoint/2010/main" val="42560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9787128" cy="1162592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Modelling: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B634E59-4B85-4C4B-8984-E10B47A0B100}"/>
              </a:ext>
            </a:extLst>
          </p:cNvPr>
          <p:cNvSpPr txBox="1">
            <a:spLocks/>
          </p:cNvSpPr>
          <p:nvPr/>
        </p:nvSpPr>
        <p:spPr>
          <a:xfrm>
            <a:off x="1681848" y="1094515"/>
            <a:ext cx="10342263" cy="128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Neural Approach #1: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General Idea: 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using </a:t>
            </a:r>
            <a:r>
              <a:rPr lang="en-US" sz="2400" i="1" dirty="0">
                <a:latin typeface="Karla" charset="0"/>
                <a:ea typeface="Karla" charset="0"/>
                <a:cs typeface="Karla" charset="0"/>
              </a:rPr>
              <a:t>windows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 of words, predict the next word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FD8C6AE1-A8BE-C943-91A1-7B8A221340F7}"/>
              </a:ext>
            </a:extLst>
          </p:cNvPr>
          <p:cNvSpPr/>
          <p:nvPr/>
        </p:nvSpPr>
        <p:spPr>
          <a:xfrm>
            <a:off x="4343400" y="5315360"/>
            <a:ext cx="3912704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EE9761C-491D-5F4A-A115-032B4EC18097}"/>
              </a:ext>
            </a:extLst>
          </p:cNvPr>
          <p:cNvSpPr/>
          <p:nvPr/>
        </p:nvSpPr>
        <p:spPr>
          <a:xfrm>
            <a:off x="4448182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D648207-4E1C-3747-8CED-11D7BE8BC76E}"/>
              </a:ext>
            </a:extLst>
          </p:cNvPr>
          <p:cNvSpPr/>
          <p:nvPr/>
        </p:nvSpPr>
        <p:spPr>
          <a:xfrm>
            <a:off x="4694441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578E907-AEE0-9943-9848-4F19EEE56B1B}"/>
              </a:ext>
            </a:extLst>
          </p:cNvPr>
          <p:cNvSpPr/>
          <p:nvPr/>
        </p:nvSpPr>
        <p:spPr>
          <a:xfrm>
            <a:off x="4940700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CA6E7F4-69EF-DB4A-87F9-6B83E5C57E47}"/>
              </a:ext>
            </a:extLst>
          </p:cNvPr>
          <p:cNvSpPr/>
          <p:nvPr/>
        </p:nvSpPr>
        <p:spPr>
          <a:xfrm>
            <a:off x="5192569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45073BD-D1CE-1848-A3FB-5C7C44E689AE}"/>
              </a:ext>
            </a:extLst>
          </p:cNvPr>
          <p:cNvSpPr txBox="1">
            <a:spLocks/>
          </p:cNvSpPr>
          <p:nvPr/>
        </p:nvSpPr>
        <p:spPr>
          <a:xfrm>
            <a:off x="4491241" y="5688211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She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509F3CB1-D077-AB4A-9263-C3E375E967C2}"/>
              </a:ext>
            </a:extLst>
          </p:cNvPr>
          <p:cNvSpPr/>
          <p:nvPr/>
        </p:nvSpPr>
        <p:spPr>
          <a:xfrm>
            <a:off x="585714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806FB9AA-7582-D249-8964-B1E083E54282}"/>
              </a:ext>
            </a:extLst>
          </p:cNvPr>
          <p:cNvSpPr/>
          <p:nvPr/>
        </p:nvSpPr>
        <p:spPr>
          <a:xfrm>
            <a:off x="610340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3246FA5D-2EB0-194F-9056-8E55096A2324}"/>
              </a:ext>
            </a:extLst>
          </p:cNvPr>
          <p:cNvSpPr/>
          <p:nvPr/>
        </p:nvSpPr>
        <p:spPr>
          <a:xfrm>
            <a:off x="6349664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5375B46D-94A3-A748-A10A-24F44499811C}"/>
              </a:ext>
            </a:extLst>
          </p:cNvPr>
          <p:cNvSpPr/>
          <p:nvPr/>
        </p:nvSpPr>
        <p:spPr>
          <a:xfrm>
            <a:off x="6601533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76A117F4-BF7A-B143-92B3-7771E7DB76F2}"/>
              </a:ext>
            </a:extLst>
          </p:cNvPr>
          <p:cNvSpPr/>
          <p:nvPr/>
        </p:nvSpPr>
        <p:spPr>
          <a:xfrm>
            <a:off x="7205838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006F9256-6591-CA4A-A29D-DCE17210C01C}"/>
              </a:ext>
            </a:extLst>
          </p:cNvPr>
          <p:cNvSpPr/>
          <p:nvPr/>
        </p:nvSpPr>
        <p:spPr>
          <a:xfrm>
            <a:off x="7452097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D8F461C7-1896-C149-B54C-48C3CE75BEC4}"/>
              </a:ext>
            </a:extLst>
          </p:cNvPr>
          <p:cNvSpPr/>
          <p:nvPr/>
        </p:nvSpPr>
        <p:spPr>
          <a:xfrm>
            <a:off x="769835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B04167DE-1E41-A341-8D12-4BEC35973F94}"/>
              </a:ext>
            </a:extLst>
          </p:cNvPr>
          <p:cNvSpPr/>
          <p:nvPr/>
        </p:nvSpPr>
        <p:spPr>
          <a:xfrm>
            <a:off x="795022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55F8A322-FDA5-BA44-B414-1ED3FFDA2885}"/>
              </a:ext>
            </a:extLst>
          </p:cNvPr>
          <p:cNvSpPr txBox="1">
            <a:spLocks/>
          </p:cNvSpPr>
          <p:nvPr/>
        </p:nvSpPr>
        <p:spPr>
          <a:xfrm>
            <a:off x="5747093" y="5688211"/>
            <a:ext cx="1005821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went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xmlns="" id="{58EBA670-9E74-CA4F-8C42-A58FF63F651A}"/>
              </a:ext>
            </a:extLst>
          </p:cNvPr>
          <p:cNvSpPr txBox="1">
            <a:spLocks/>
          </p:cNvSpPr>
          <p:nvPr/>
        </p:nvSpPr>
        <p:spPr>
          <a:xfrm>
            <a:off x="7205838" y="5688211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to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1A6D92D5-089C-704D-82E8-F58590491E75}"/>
              </a:ext>
            </a:extLst>
          </p:cNvPr>
          <p:cNvSpPr/>
          <p:nvPr/>
        </p:nvSpPr>
        <p:spPr>
          <a:xfrm>
            <a:off x="5828242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FE387215-9C07-704E-A624-2E65BFD4237B}"/>
              </a:ext>
            </a:extLst>
          </p:cNvPr>
          <p:cNvSpPr/>
          <p:nvPr/>
        </p:nvSpPr>
        <p:spPr>
          <a:xfrm>
            <a:off x="6074501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2946605F-F95D-B245-8A41-6734C2E7BF1B}"/>
              </a:ext>
            </a:extLst>
          </p:cNvPr>
          <p:cNvSpPr/>
          <p:nvPr/>
        </p:nvSpPr>
        <p:spPr>
          <a:xfrm>
            <a:off x="6320760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B6F3CC5-174A-764E-831F-58AC6190464E}"/>
              </a:ext>
            </a:extLst>
          </p:cNvPr>
          <p:cNvSpPr/>
          <p:nvPr/>
        </p:nvSpPr>
        <p:spPr>
          <a:xfrm>
            <a:off x="6572629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xmlns="" id="{E22852B8-3DB0-794B-A37C-DB8D68A07D98}"/>
              </a:ext>
            </a:extLst>
          </p:cNvPr>
          <p:cNvSpPr txBox="1">
            <a:spLocks/>
          </p:cNvSpPr>
          <p:nvPr/>
        </p:nvSpPr>
        <p:spPr>
          <a:xfrm>
            <a:off x="5850351" y="2541491"/>
            <a:ext cx="988395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class?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xmlns="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1249904" y="523658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Example input sentence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55B7F79C-354B-514C-9CDD-0E4619BAD189}"/>
              </a:ext>
            </a:extLst>
          </p:cNvPr>
          <p:cNvSpPr/>
          <p:nvPr/>
        </p:nvSpPr>
        <p:spPr>
          <a:xfrm>
            <a:off x="5023876" y="4175908"/>
            <a:ext cx="2631421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C6810C6D-F83C-C44F-B8C1-451A04C06FE6}"/>
              </a:ext>
            </a:extLst>
          </p:cNvPr>
          <p:cNvSpPr/>
          <p:nvPr/>
        </p:nvSpPr>
        <p:spPr>
          <a:xfrm>
            <a:off x="5108427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AAF9B34-AA96-9543-A2D3-5EF35440EBC6}"/>
              </a:ext>
            </a:extLst>
          </p:cNvPr>
          <p:cNvSpPr/>
          <p:nvPr/>
        </p:nvSpPr>
        <p:spPr>
          <a:xfrm>
            <a:off x="5354686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2E89CB5E-8E02-3647-9934-F3B0E64079B8}"/>
              </a:ext>
            </a:extLst>
          </p:cNvPr>
          <p:cNvSpPr/>
          <p:nvPr/>
        </p:nvSpPr>
        <p:spPr>
          <a:xfrm>
            <a:off x="5600945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A303B545-2289-A049-BCAD-982E40A743A5}"/>
              </a:ext>
            </a:extLst>
          </p:cNvPr>
          <p:cNvSpPr/>
          <p:nvPr/>
        </p:nvSpPr>
        <p:spPr>
          <a:xfrm>
            <a:off x="5852814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C24AA75F-456D-8949-A10C-222308AD6C27}"/>
              </a:ext>
            </a:extLst>
          </p:cNvPr>
          <p:cNvSpPr/>
          <p:nvPr/>
        </p:nvSpPr>
        <p:spPr>
          <a:xfrm>
            <a:off x="6110810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A1C43F3D-8692-EE47-9823-1230435C6EF5}"/>
              </a:ext>
            </a:extLst>
          </p:cNvPr>
          <p:cNvSpPr/>
          <p:nvPr/>
        </p:nvSpPr>
        <p:spPr>
          <a:xfrm>
            <a:off x="6357069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CE51F31-4C6E-7945-AE70-852BF817D70E}"/>
              </a:ext>
            </a:extLst>
          </p:cNvPr>
          <p:cNvSpPr/>
          <p:nvPr/>
        </p:nvSpPr>
        <p:spPr>
          <a:xfrm>
            <a:off x="6603328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AC07CFFB-CDE8-B241-8A41-C7FC551585A0}"/>
              </a:ext>
            </a:extLst>
          </p:cNvPr>
          <p:cNvSpPr/>
          <p:nvPr/>
        </p:nvSpPr>
        <p:spPr>
          <a:xfrm>
            <a:off x="6855197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3E1039C-7E4C-C141-AD63-693260F07D4D}"/>
              </a:ext>
            </a:extLst>
          </p:cNvPr>
          <p:cNvSpPr/>
          <p:nvPr/>
        </p:nvSpPr>
        <p:spPr>
          <a:xfrm>
            <a:off x="7108259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67898AD-C5E7-2D42-9415-B67BBD4A3A66}"/>
              </a:ext>
            </a:extLst>
          </p:cNvPr>
          <p:cNvSpPr/>
          <p:nvPr/>
        </p:nvSpPr>
        <p:spPr>
          <a:xfrm>
            <a:off x="7360128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6C5771F7-7684-374B-B6C2-60FEB0E09FAD}"/>
              </a:ext>
            </a:extLst>
          </p:cNvPr>
          <p:cNvSpPr/>
          <p:nvPr/>
        </p:nvSpPr>
        <p:spPr>
          <a:xfrm>
            <a:off x="5742550" y="30266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xmlns="" id="{1552C180-A336-A746-AA26-10B7E107AA52}"/>
              </a:ext>
            </a:extLst>
          </p:cNvPr>
          <p:cNvSpPr/>
          <p:nvPr/>
        </p:nvSpPr>
        <p:spPr>
          <a:xfrm rot="16200000">
            <a:off x="6048171" y="35440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xmlns="" id="{5D792BAB-B803-CF46-A092-93C1E56EC90D}"/>
              </a:ext>
            </a:extLst>
          </p:cNvPr>
          <p:cNvSpPr/>
          <p:nvPr/>
        </p:nvSpPr>
        <p:spPr>
          <a:xfrm rot="16200000">
            <a:off x="6069731" y="47132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="" id="{C1ED9D7B-0772-8F44-B82E-46E5594D95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ED9D7B-0772-8F44-B82E-46E5594D9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="" id="{585DBD21-0E03-5C4E-80C6-08218453FD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85DBD21-0E03-5C4E-80C6-08218453F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161485" y="4122786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1284612" y="293372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xmlns="" id="{6BF069EC-E01E-874F-8256-B41BD1F5F3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6BF069EC-E01E-874F-8256-B41BD1F5F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ontent Placeholder 2">
            <a:extLst>
              <a:ext uri="{FF2B5EF4-FFF2-40B4-BE49-F238E27FC236}">
                <a16:creationId xmlns:a16="http://schemas.microsoft.com/office/drawing/2014/main" xmlns="" id="{5AE33AA6-F39F-AE47-A082-D026FA876028}"/>
              </a:ext>
            </a:extLst>
          </p:cNvPr>
          <p:cNvSpPr txBox="1">
            <a:spLocks/>
          </p:cNvSpPr>
          <p:nvPr/>
        </p:nvSpPr>
        <p:spPr>
          <a:xfrm>
            <a:off x="8533366" y="5631336"/>
            <a:ext cx="3306448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venir Light" panose="020B0402020203020204" pitchFamily="34" charset="77"/>
              </a:rPr>
              <a:t>Concatenated word embeddings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="" id="{3310BA9A-DCEA-794F-9991-6F281CB695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charset="0"/>
                        </a:rPr>
                        <m:t>𝑉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10BA9A-DCEA-794F-9991-6F281CB6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="" id="{A9D3B108-BEE0-7A4A-A32A-7CF470E03D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𝑊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Light" panose="020B0402020203020204" pitchFamily="34" charset="77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D3B108-BEE0-7A4A-A32A-7CF470E03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7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Modelling: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B634E59-4B85-4C4B-8984-E10B47A0B100}"/>
              </a:ext>
            </a:extLst>
          </p:cNvPr>
          <p:cNvSpPr txBox="1">
            <a:spLocks/>
          </p:cNvSpPr>
          <p:nvPr/>
        </p:nvSpPr>
        <p:spPr>
          <a:xfrm>
            <a:off x="1681848" y="1094515"/>
            <a:ext cx="10342263" cy="128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Neural Approach #1: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General Idea: 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using </a:t>
            </a:r>
            <a:r>
              <a:rPr lang="en-US" sz="2400" i="1" dirty="0">
                <a:latin typeface="Karla" charset="0"/>
                <a:ea typeface="Karla" charset="0"/>
                <a:cs typeface="Karla" charset="0"/>
              </a:rPr>
              <a:t>windows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 of words, predict the next word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FD8C6AE1-A8BE-C943-91A1-7B8A221340F7}"/>
              </a:ext>
            </a:extLst>
          </p:cNvPr>
          <p:cNvSpPr/>
          <p:nvPr/>
        </p:nvSpPr>
        <p:spPr>
          <a:xfrm>
            <a:off x="4343400" y="5315360"/>
            <a:ext cx="3912704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EE9761C-491D-5F4A-A115-032B4EC18097}"/>
              </a:ext>
            </a:extLst>
          </p:cNvPr>
          <p:cNvSpPr/>
          <p:nvPr/>
        </p:nvSpPr>
        <p:spPr>
          <a:xfrm>
            <a:off x="4448182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D648207-4E1C-3747-8CED-11D7BE8BC76E}"/>
              </a:ext>
            </a:extLst>
          </p:cNvPr>
          <p:cNvSpPr/>
          <p:nvPr/>
        </p:nvSpPr>
        <p:spPr>
          <a:xfrm>
            <a:off x="4694441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578E907-AEE0-9943-9848-4F19EEE56B1B}"/>
              </a:ext>
            </a:extLst>
          </p:cNvPr>
          <p:cNvSpPr/>
          <p:nvPr/>
        </p:nvSpPr>
        <p:spPr>
          <a:xfrm>
            <a:off x="4940700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CA6E7F4-69EF-DB4A-87F9-6B83E5C57E47}"/>
              </a:ext>
            </a:extLst>
          </p:cNvPr>
          <p:cNvSpPr/>
          <p:nvPr/>
        </p:nvSpPr>
        <p:spPr>
          <a:xfrm>
            <a:off x="5192569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45073BD-D1CE-1848-A3FB-5C7C44E689AE}"/>
              </a:ext>
            </a:extLst>
          </p:cNvPr>
          <p:cNvSpPr txBox="1">
            <a:spLocks/>
          </p:cNvSpPr>
          <p:nvPr/>
        </p:nvSpPr>
        <p:spPr>
          <a:xfrm>
            <a:off x="7205838" y="5700776"/>
            <a:ext cx="913361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class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509F3CB1-D077-AB4A-9263-C3E375E967C2}"/>
              </a:ext>
            </a:extLst>
          </p:cNvPr>
          <p:cNvSpPr/>
          <p:nvPr/>
        </p:nvSpPr>
        <p:spPr>
          <a:xfrm>
            <a:off x="585714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806FB9AA-7582-D249-8964-B1E083E54282}"/>
              </a:ext>
            </a:extLst>
          </p:cNvPr>
          <p:cNvSpPr/>
          <p:nvPr/>
        </p:nvSpPr>
        <p:spPr>
          <a:xfrm>
            <a:off x="610340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3246FA5D-2EB0-194F-9056-8E55096A2324}"/>
              </a:ext>
            </a:extLst>
          </p:cNvPr>
          <p:cNvSpPr/>
          <p:nvPr/>
        </p:nvSpPr>
        <p:spPr>
          <a:xfrm>
            <a:off x="6349664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5375B46D-94A3-A748-A10A-24F44499811C}"/>
              </a:ext>
            </a:extLst>
          </p:cNvPr>
          <p:cNvSpPr/>
          <p:nvPr/>
        </p:nvSpPr>
        <p:spPr>
          <a:xfrm>
            <a:off x="6601533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76A117F4-BF7A-B143-92B3-7771E7DB76F2}"/>
              </a:ext>
            </a:extLst>
          </p:cNvPr>
          <p:cNvSpPr/>
          <p:nvPr/>
        </p:nvSpPr>
        <p:spPr>
          <a:xfrm>
            <a:off x="7205838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006F9256-6591-CA4A-A29D-DCE17210C01C}"/>
              </a:ext>
            </a:extLst>
          </p:cNvPr>
          <p:cNvSpPr/>
          <p:nvPr/>
        </p:nvSpPr>
        <p:spPr>
          <a:xfrm>
            <a:off x="7452097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D8F461C7-1896-C149-B54C-48C3CE75BEC4}"/>
              </a:ext>
            </a:extLst>
          </p:cNvPr>
          <p:cNvSpPr/>
          <p:nvPr/>
        </p:nvSpPr>
        <p:spPr>
          <a:xfrm>
            <a:off x="769835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B04167DE-1E41-A341-8D12-4BEC35973F94}"/>
              </a:ext>
            </a:extLst>
          </p:cNvPr>
          <p:cNvSpPr/>
          <p:nvPr/>
        </p:nvSpPr>
        <p:spPr>
          <a:xfrm>
            <a:off x="795022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55F8A322-FDA5-BA44-B414-1ED3FFDA2885}"/>
              </a:ext>
            </a:extLst>
          </p:cNvPr>
          <p:cNvSpPr txBox="1">
            <a:spLocks/>
          </p:cNvSpPr>
          <p:nvPr/>
        </p:nvSpPr>
        <p:spPr>
          <a:xfrm>
            <a:off x="4343400" y="5688211"/>
            <a:ext cx="1005821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went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xmlns="" id="{58EBA670-9E74-CA4F-8C42-A58FF63F651A}"/>
              </a:ext>
            </a:extLst>
          </p:cNvPr>
          <p:cNvSpPr txBox="1">
            <a:spLocks/>
          </p:cNvSpPr>
          <p:nvPr/>
        </p:nvSpPr>
        <p:spPr>
          <a:xfrm>
            <a:off x="5802145" y="5688211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to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1A6D92D5-089C-704D-82E8-F58590491E75}"/>
              </a:ext>
            </a:extLst>
          </p:cNvPr>
          <p:cNvSpPr/>
          <p:nvPr/>
        </p:nvSpPr>
        <p:spPr>
          <a:xfrm>
            <a:off x="5828242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FE387215-9C07-704E-A624-2E65BFD4237B}"/>
              </a:ext>
            </a:extLst>
          </p:cNvPr>
          <p:cNvSpPr/>
          <p:nvPr/>
        </p:nvSpPr>
        <p:spPr>
          <a:xfrm>
            <a:off x="6074501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2946605F-F95D-B245-8A41-6734C2E7BF1B}"/>
              </a:ext>
            </a:extLst>
          </p:cNvPr>
          <p:cNvSpPr/>
          <p:nvPr/>
        </p:nvSpPr>
        <p:spPr>
          <a:xfrm>
            <a:off x="6320760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B6F3CC5-174A-764E-831F-58AC6190464E}"/>
              </a:ext>
            </a:extLst>
          </p:cNvPr>
          <p:cNvSpPr/>
          <p:nvPr/>
        </p:nvSpPr>
        <p:spPr>
          <a:xfrm>
            <a:off x="6572629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xmlns="" id="{E22852B8-3DB0-794B-A37C-DB8D68A07D98}"/>
              </a:ext>
            </a:extLst>
          </p:cNvPr>
          <p:cNvSpPr txBox="1">
            <a:spLocks/>
          </p:cNvSpPr>
          <p:nvPr/>
        </p:nvSpPr>
        <p:spPr>
          <a:xfrm>
            <a:off x="5906311" y="2541491"/>
            <a:ext cx="988395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after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xmlns="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1249904" y="523658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Example input sentence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55B7F79C-354B-514C-9CDD-0E4619BAD189}"/>
              </a:ext>
            </a:extLst>
          </p:cNvPr>
          <p:cNvSpPr/>
          <p:nvPr/>
        </p:nvSpPr>
        <p:spPr>
          <a:xfrm>
            <a:off x="5023876" y="4175908"/>
            <a:ext cx="2631421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C6810C6D-F83C-C44F-B8C1-451A04C06FE6}"/>
              </a:ext>
            </a:extLst>
          </p:cNvPr>
          <p:cNvSpPr/>
          <p:nvPr/>
        </p:nvSpPr>
        <p:spPr>
          <a:xfrm>
            <a:off x="5108427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AAF9B34-AA96-9543-A2D3-5EF35440EBC6}"/>
              </a:ext>
            </a:extLst>
          </p:cNvPr>
          <p:cNvSpPr/>
          <p:nvPr/>
        </p:nvSpPr>
        <p:spPr>
          <a:xfrm>
            <a:off x="5354686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2E89CB5E-8E02-3647-9934-F3B0E64079B8}"/>
              </a:ext>
            </a:extLst>
          </p:cNvPr>
          <p:cNvSpPr/>
          <p:nvPr/>
        </p:nvSpPr>
        <p:spPr>
          <a:xfrm>
            <a:off x="5600945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A303B545-2289-A049-BCAD-982E40A743A5}"/>
              </a:ext>
            </a:extLst>
          </p:cNvPr>
          <p:cNvSpPr/>
          <p:nvPr/>
        </p:nvSpPr>
        <p:spPr>
          <a:xfrm>
            <a:off x="5852814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C24AA75F-456D-8949-A10C-222308AD6C27}"/>
              </a:ext>
            </a:extLst>
          </p:cNvPr>
          <p:cNvSpPr/>
          <p:nvPr/>
        </p:nvSpPr>
        <p:spPr>
          <a:xfrm>
            <a:off x="6110810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A1C43F3D-8692-EE47-9823-1230435C6EF5}"/>
              </a:ext>
            </a:extLst>
          </p:cNvPr>
          <p:cNvSpPr/>
          <p:nvPr/>
        </p:nvSpPr>
        <p:spPr>
          <a:xfrm>
            <a:off x="6357069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CE51F31-4C6E-7945-AE70-852BF817D70E}"/>
              </a:ext>
            </a:extLst>
          </p:cNvPr>
          <p:cNvSpPr/>
          <p:nvPr/>
        </p:nvSpPr>
        <p:spPr>
          <a:xfrm>
            <a:off x="6603328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AC07CFFB-CDE8-B241-8A41-C7FC551585A0}"/>
              </a:ext>
            </a:extLst>
          </p:cNvPr>
          <p:cNvSpPr/>
          <p:nvPr/>
        </p:nvSpPr>
        <p:spPr>
          <a:xfrm>
            <a:off x="6855197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3E1039C-7E4C-C141-AD63-693260F07D4D}"/>
              </a:ext>
            </a:extLst>
          </p:cNvPr>
          <p:cNvSpPr/>
          <p:nvPr/>
        </p:nvSpPr>
        <p:spPr>
          <a:xfrm>
            <a:off x="7108259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67898AD-C5E7-2D42-9415-B67BBD4A3A66}"/>
              </a:ext>
            </a:extLst>
          </p:cNvPr>
          <p:cNvSpPr/>
          <p:nvPr/>
        </p:nvSpPr>
        <p:spPr>
          <a:xfrm>
            <a:off x="7360128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6C5771F7-7684-374B-B6C2-60FEB0E09FAD}"/>
              </a:ext>
            </a:extLst>
          </p:cNvPr>
          <p:cNvSpPr/>
          <p:nvPr/>
        </p:nvSpPr>
        <p:spPr>
          <a:xfrm>
            <a:off x="5742550" y="30266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xmlns="" id="{1552C180-A336-A746-AA26-10B7E107AA52}"/>
              </a:ext>
            </a:extLst>
          </p:cNvPr>
          <p:cNvSpPr/>
          <p:nvPr/>
        </p:nvSpPr>
        <p:spPr>
          <a:xfrm rot="16200000">
            <a:off x="6048171" y="35440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xmlns="" id="{5D792BAB-B803-CF46-A092-93C1E56EC90D}"/>
              </a:ext>
            </a:extLst>
          </p:cNvPr>
          <p:cNvSpPr/>
          <p:nvPr/>
        </p:nvSpPr>
        <p:spPr>
          <a:xfrm rot="16200000">
            <a:off x="6069731" y="47132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="" id="{C1ED9D7B-0772-8F44-B82E-46E5594D95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ED9D7B-0772-8F44-B82E-46E5594D9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="" id="{585DBD21-0E03-5C4E-80C6-08218453FD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85DBD21-0E03-5C4E-80C6-08218453F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161485" y="4122786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1284612" y="293372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xmlns="" id="{6BF069EC-E01E-874F-8256-B41BD1F5F3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6BF069EC-E01E-874F-8256-B41BD1F5F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ontent Placeholder 2">
            <a:extLst>
              <a:ext uri="{FF2B5EF4-FFF2-40B4-BE49-F238E27FC236}">
                <a16:creationId xmlns:a16="http://schemas.microsoft.com/office/drawing/2014/main" xmlns="" id="{5AE33AA6-F39F-AE47-A082-D026FA876028}"/>
              </a:ext>
            </a:extLst>
          </p:cNvPr>
          <p:cNvSpPr txBox="1">
            <a:spLocks/>
          </p:cNvSpPr>
          <p:nvPr/>
        </p:nvSpPr>
        <p:spPr>
          <a:xfrm>
            <a:off x="8533366" y="5631336"/>
            <a:ext cx="3306448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venir Light" panose="020B0402020203020204" pitchFamily="34" charset="77"/>
              </a:rPr>
              <a:t>Concatenated word embeddings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="" id="{3310BA9A-DCEA-794F-9991-6F281CB695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charset="0"/>
                        </a:rPr>
                        <m:t>𝑉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10BA9A-DCEA-794F-9991-6F281CB6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="" id="{A9D3B108-BEE0-7A4A-A32A-7CF470E03D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𝑊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Light" panose="020B0402020203020204" pitchFamily="34" charset="77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D3B108-BEE0-7A4A-A32A-7CF470E03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9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Modelling: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B634E59-4B85-4C4B-8984-E10B47A0B100}"/>
              </a:ext>
            </a:extLst>
          </p:cNvPr>
          <p:cNvSpPr txBox="1">
            <a:spLocks/>
          </p:cNvSpPr>
          <p:nvPr/>
        </p:nvSpPr>
        <p:spPr>
          <a:xfrm>
            <a:off x="1681848" y="1094515"/>
            <a:ext cx="10342263" cy="128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Neural Approach #1: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General Idea: 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using </a:t>
            </a:r>
            <a:r>
              <a:rPr lang="en-US" sz="2400" i="1" dirty="0">
                <a:latin typeface="Karla" charset="0"/>
                <a:ea typeface="Karla" charset="0"/>
                <a:cs typeface="Karla" charset="0"/>
              </a:rPr>
              <a:t>windows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 of words, predict the next word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FD8C6AE1-A8BE-C943-91A1-7B8A221340F7}"/>
              </a:ext>
            </a:extLst>
          </p:cNvPr>
          <p:cNvSpPr/>
          <p:nvPr/>
        </p:nvSpPr>
        <p:spPr>
          <a:xfrm>
            <a:off x="4343400" y="5315360"/>
            <a:ext cx="3912704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EE9761C-491D-5F4A-A115-032B4EC18097}"/>
              </a:ext>
            </a:extLst>
          </p:cNvPr>
          <p:cNvSpPr/>
          <p:nvPr/>
        </p:nvSpPr>
        <p:spPr>
          <a:xfrm>
            <a:off x="4448182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D648207-4E1C-3747-8CED-11D7BE8BC76E}"/>
              </a:ext>
            </a:extLst>
          </p:cNvPr>
          <p:cNvSpPr/>
          <p:nvPr/>
        </p:nvSpPr>
        <p:spPr>
          <a:xfrm>
            <a:off x="4694441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578E907-AEE0-9943-9848-4F19EEE56B1B}"/>
              </a:ext>
            </a:extLst>
          </p:cNvPr>
          <p:cNvSpPr/>
          <p:nvPr/>
        </p:nvSpPr>
        <p:spPr>
          <a:xfrm>
            <a:off x="4940700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CA6E7F4-69EF-DB4A-87F9-6B83E5C57E47}"/>
              </a:ext>
            </a:extLst>
          </p:cNvPr>
          <p:cNvSpPr/>
          <p:nvPr/>
        </p:nvSpPr>
        <p:spPr>
          <a:xfrm>
            <a:off x="5192569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45073BD-D1CE-1848-A3FB-5C7C44E689AE}"/>
              </a:ext>
            </a:extLst>
          </p:cNvPr>
          <p:cNvSpPr txBox="1">
            <a:spLocks/>
          </p:cNvSpPr>
          <p:nvPr/>
        </p:nvSpPr>
        <p:spPr>
          <a:xfrm>
            <a:off x="5751874" y="5721980"/>
            <a:ext cx="913361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class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509F3CB1-D077-AB4A-9263-C3E375E967C2}"/>
              </a:ext>
            </a:extLst>
          </p:cNvPr>
          <p:cNvSpPr/>
          <p:nvPr/>
        </p:nvSpPr>
        <p:spPr>
          <a:xfrm>
            <a:off x="585714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806FB9AA-7582-D249-8964-B1E083E54282}"/>
              </a:ext>
            </a:extLst>
          </p:cNvPr>
          <p:cNvSpPr/>
          <p:nvPr/>
        </p:nvSpPr>
        <p:spPr>
          <a:xfrm>
            <a:off x="610340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3246FA5D-2EB0-194F-9056-8E55096A2324}"/>
              </a:ext>
            </a:extLst>
          </p:cNvPr>
          <p:cNvSpPr/>
          <p:nvPr/>
        </p:nvSpPr>
        <p:spPr>
          <a:xfrm>
            <a:off x="6349664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5375B46D-94A3-A748-A10A-24F44499811C}"/>
              </a:ext>
            </a:extLst>
          </p:cNvPr>
          <p:cNvSpPr/>
          <p:nvPr/>
        </p:nvSpPr>
        <p:spPr>
          <a:xfrm>
            <a:off x="6601533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76A117F4-BF7A-B143-92B3-7771E7DB76F2}"/>
              </a:ext>
            </a:extLst>
          </p:cNvPr>
          <p:cNvSpPr/>
          <p:nvPr/>
        </p:nvSpPr>
        <p:spPr>
          <a:xfrm>
            <a:off x="7205838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006F9256-6591-CA4A-A29D-DCE17210C01C}"/>
              </a:ext>
            </a:extLst>
          </p:cNvPr>
          <p:cNvSpPr/>
          <p:nvPr/>
        </p:nvSpPr>
        <p:spPr>
          <a:xfrm>
            <a:off x="7452097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D8F461C7-1896-C149-B54C-48C3CE75BEC4}"/>
              </a:ext>
            </a:extLst>
          </p:cNvPr>
          <p:cNvSpPr/>
          <p:nvPr/>
        </p:nvSpPr>
        <p:spPr>
          <a:xfrm>
            <a:off x="769835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B04167DE-1E41-A341-8D12-4BEC35973F94}"/>
              </a:ext>
            </a:extLst>
          </p:cNvPr>
          <p:cNvSpPr/>
          <p:nvPr/>
        </p:nvSpPr>
        <p:spPr>
          <a:xfrm>
            <a:off x="795022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xmlns="" id="{58EBA670-9E74-CA4F-8C42-A58FF63F651A}"/>
              </a:ext>
            </a:extLst>
          </p:cNvPr>
          <p:cNvSpPr txBox="1">
            <a:spLocks/>
          </p:cNvSpPr>
          <p:nvPr/>
        </p:nvSpPr>
        <p:spPr>
          <a:xfrm>
            <a:off x="4348181" y="5709415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to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1A6D92D5-089C-704D-82E8-F58590491E75}"/>
              </a:ext>
            </a:extLst>
          </p:cNvPr>
          <p:cNvSpPr/>
          <p:nvPr/>
        </p:nvSpPr>
        <p:spPr>
          <a:xfrm>
            <a:off x="5828242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FE387215-9C07-704E-A624-2E65BFD4237B}"/>
              </a:ext>
            </a:extLst>
          </p:cNvPr>
          <p:cNvSpPr/>
          <p:nvPr/>
        </p:nvSpPr>
        <p:spPr>
          <a:xfrm>
            <a:off x="6074501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2946605F-F95D-B245-8A41-6734C2E7BF1B}"/>
              </a:ext>
            </a:extLst>
          </p:cNvPr>
          <p:cNvSpPr/>
          <p:nvPr/>
        </p:nvSpPr>
        <p:spPr>
          <a:xfrm>
            <a:off x="6320760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B6F3CC5-174A-764E-831F-58AC6190464E}"/>
              </a:ext>
            </a:extLst>
          </p:cNvPr>
          <p:cNvSpPr/>
          <p:nvPr/>
        </p:nvSpPr>
        <p:spPr>
          <a:xfrm>
            <a:off x="6572629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xmlns="" id="{E22852B8-3DB0-794B-A37C-DB8D68A07D98}"/>
              </a:ext>
            </a:extLst>
          </p:cNvPr>
          <p:cNvSpPr txBox="1">
            <a:spLocks/>
          </p:cNvSpPr>
          <p:nvPr/>
        </p:nvSpPr>
        <p:spPr>
          <a:xfrm>
            <a:off x="7267709" y="5709415"/>
            <a:ext cx="988395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after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xmlns="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1249904" y="523658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Example input sentence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55B7F79C-354B-514C-9CDD-0E4619BAD189}"/>
              </a:ext>
            </a:extLst>
          </p:cNvPr>
          <p:cNvSpPr/>
          <p:nvPr/>
        </p:nvSpPr>
        <p:spPr>
          <a:xfrm>
            <a:off x="5023876" y="4175908"/>
            <a:ext cx="2631421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C6810C6D-F83C-C44F-B8C1-451A04C06FE6}"/>
              </a:ext>
            </a:extLst>
          </p:cNvPr>
          <p:cNvSpPr/>
          <p:nvPr/>
        </p:nvSpPr>
        <p:spPr>
          <a:xfrm>
            <a:off x="5108427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AAF9B34-AA96-9543-A2D3-5EF35440EBC6}"/>
              </a:ext>
            </a:extLst>
          </p:cNvPr>
          <p:cNvSpPr/>
          <p:nvPr/>
        </p:nvSpPr>
        <p:spPr>
          <a:xfrm>
            <a:off x="5354686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2E89CB5E-8E02-3647-9934-F3B0E64079B8}"/>
              </a:ext>
            </a:extLst>
          </p:cNvPr>
          <p:cNvSpPr/>
          <p:nvPr/>
        </p:nvSpPr>
        <p:spPr>
          <a:xfrm>
            <a:off x="5600945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A303B545-2289-A049-BCAD-982E40A743A5}"/>
              </a:ext>
            </a:extLst>
          </p:cNvPr>
          <p:cNvSpPr/>
          <p:nvPr/>
        </p:nvSpPr>
        <p:spPr>
          <a:xfrm>
            <a:off x="5852814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C24AA75F-456D-8949-A10C-222308AD6C27}"/>
              </a:ext>
            </a:extLst>
          </p:cNvPr>
          <p:cNvSpPr/>
          <p:nvPr/>
        </p:nvSpPr>
        <p:spPr>
          <a:xfrm>
            <a:off x="6110810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A1C43F3D-8692-EE47-9823-1230435C6EF5}"/>
              </a:ext>
            </a:extLst>
          </p:cNvPr>
          <p:cNvSpPr/>
          <p:nvPr/>
        </p:nvSpPr>
        <p:spPr>
          <a:xfrm>
            <a:off x="6357069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CE51F31-4C6E-7945-AE70-852BF817D70E}"/>
              </a:ext>
            </a:extLst>
          </p:cNvPr>
          <p:cNvSpPr/>
          <p:nvPr/>
        </p:nvSpPr>
        <p:spPr>
          <a:xfrm>
            <a:off x="6603328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AC07CFFB-CDE8-B241-8A41-C7FC551585A0}"/>
              </a:ext>
            </a:extLst>
          </p:cNvPr>
          <p:cNvSpPr/>
          <p:nvPr/>
        </p:nvSpPr>
        <p:spPr>
          <a:xfrm>
            <a:off x="6855197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3E1039C-7E4C-C141-AD63-693260F07D4D}"/>
              </a:ext>
            </a:extLst>
          </p:cNvPr>
          <p:cNvSpPr/>
          <p:nvPr/>
        </p:nvSpPr>
        <p:spPr>
          <a:xfrm>
            <a:off x="7108259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67898AD-C5E7-2D42-9415-B67BBD4A3A66}"/>
              </a:ext>
            </a:extLst>
          </p:cNvPr>
          <p:cNvSpPr/>
          <p:nvPr/>
        </p:nvSpPr>
        <p:spPr>
          <a:xfrm>
            <a:off x="7360128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6C5771F7-7684-374B-B6C2-60FEB0E09FAD}"/>
              </a:ext>
            </a:extLst>
          </p:cNvPr>
          <p:cNvSpPr/>
          <p:nvPr/>
        </p:nvSpPr>
        <p:spPr>
          <a:xfrm>
            <a:off x="5742550" y="30266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xmlns="" id="{1552C180-A336-A746-AA26-10B7E107AA52}"/>
              </a:ext>
            </a:extLst>
          </p:cNvPr>
          <p:cNvSpPr/>
          <p:nvPr/>
        </p:nvSpPr>
        <p:spPr>
          <a:xfrm rot="16200000">
            <a:off x="6048171" y="35440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xmlns="" id="{5D792BAB-B803-CF46-A092-93C1E56EC90D}"/>
              </a:ext>
            </a:extLst>
          </p:cNvPr>
          <p:cNvSpPr/>
          <p:nvPr/>
        </p:nvSpPr>
        <p:spPr>
          <a:xfrm rot="16200000">
            <a:off x="6069731" y="47132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="" id="{C1ED9D7B-0772-8F44-B82E-46E5594D95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ED9D7B-0772-8F44-B82E-46E5594D9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="" id="{585DBD21-0E03-5C4E-80C6-08218453FD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85DBD21-0E03-5C4E-80C6-08218453F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161485" y="4122786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1284612" y="293372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xmlns="" id="{6BF069EC-E01E-874F-8256-B41BD1F5F3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6BF069EC-E01E-874F-8256-B41BD1F5F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ontent Placeholder 2">
            <a:extLst>
              <a:ext uri="{FF2B5EF4-FFF2-40B4-BE49-F238E27FC236}">
                <a16:creationId xmlns:a16="http://schemas.microsoft.com/office/drawing/2014/main" xmlns="" id="{5AE33AA6-F39F-AE47-A082-D026FA876028}"/>
              </a:ext>
            </a:extLst>
          </p:cNvPr>
          <p:cNvSpPr txBox="1">
            <a:spLocks/>
          </p:cNvSpPr>
          <p:nvPr/>
        </p:nvSpPr>
        <p:spPr>
          <a:xfrm>
            <a:off x="8533366" y="5631336"/>
            <a:ext cx="3581432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venir Light" panose="020B0402020203020204" pitchFamily="34" charset="77"/>
              </a:rPr>
              <a:t>Concatenated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venir Light" panose="020B0402020203020204" pitchFamily="34" charset="77"/>
              </a:rPr>
              <a:t>word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venir Light" panose="020B0402020203020204" pitchFamily="34" charset="77"/>
              </a:rPr>
              <a:t>embeddings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="" id="{3310BA9A-DCEA-794F-9991-6F281CB695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charset="0"/>
                        </a:rPr>
                        <m:t>𝑉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10BA9A-DCEA-794F-9991-6F281CB6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="" id="{A9D3B108-BEE0-7A4A-A32A-7CF470E03D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𝑊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Light" panose="020B0402020203020204" pitchFamily="34" charset="77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D3B108-BEE0-7A4A-A32A-7CF470E03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ontent Placeholder 2">
            <a:extLst>
              <a:ext uri="{FF2B5EF4-FFF2-40B4-BE49-F238E27FC236}">
                <a16:creationId xmlns:a16="http://schemas.microsoft.com/office/drawing/2014/main" xmlns="" id="{A1326681-AC38-3A4B-8828-87240BA61301}"/>
              </a:ext>
            </a:extLst>
          </p:cNvPr>
          <p:cNvSpPr txBox="1">
            <a:spLocks/>
          </p:cNvSpPr>
          <p:nvPr/>
        </p:nvSpPr>
        <p:spPr>
          <a:xfrm>
            <a:off x="5771021" y="2516614"/>
            <a:ext cx="1172095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visiting</a:t>
            </a:r>
          </a:p>
        </p:txBody>
      </p:sp>
    </p:spTree>
    <p:extLst>
      <p:ext uri="{BB962C8B-B14F-4D97-AF65-F5344CB8AC3E}">
        <p14:creationId xmlns:p14="http://schemas.microsoft.com/office/powerpoint/2010/main" val="10216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Modelling: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B634E59-4B85-4C4B-8984-E10B47A0B100}"/>
              </a:ext>
            </a:extLst>
          </p:cNvPr>
          <p:cNvSpPr txBox="1">
            <a:spLocks/>
          </p:cNvSpPr>
          <p:nvPr/>
        </p:nvSpPr>
        <p:spPr>
          <a:xfrm>
            <a:off x="1681848" y="1094515"/>
            <a:ext cx="10342263" cy="128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Neural Approach #1: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General Idea: 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using </a:t>
            </a:r>
            <a:r>
              <a:rPr lang="en-US" sz="2400" i="1" dirty="0">
                <a:latin typeface="Karla" charset="0"/>
                <a:ea typeface="Karla" charset="0"/>
                <a:cs typeface="Karla" charset="0"/>
              </a:rPr>
              <a:t>windows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 of words, predict the next word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FD8C6AE1-A8BE-C943-91A1-7B8A221340F7}"/>
              </a:ext>
            </a:extLst>
          </p:cNvPr>
          <p:cNvSpPr/>
          <p:nvPr/>
        </p:nvSpPr>
        <p:spPr>
          <a:xfrm>
            <a:off x="4343400" y="5315360"/>
            <a:ext cx="3912704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EE9761C-491D-5F4A-A115-032B4EC18097}"/>
              </a:ext>
            </a:extLst>
          </p:cNvPr>
          <p:cNvSpPr/>
          <p:nvPr/>
        </p:nvSpPr>
        <p:spPr>
          <a:xfrm>
            <a:off x="4448182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D648207-4E1C-3747-8CED-11D7BE8BC76E}"/>
              </a:ext>
            </a:extLst>
          </p:cNvPr>
          <p:cNvSpPr/>
          <p:nvPr/>
        </p:nvSpPr>
        <p:spPr>
          <a:xfrm>
            <a:off x="4694441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578E907-AEE0-9943-9848-4F19EEE56B1B}"/>
              </a:ext>
            </a:extLst>
          </p:cNvPr>
          <p:cNvSpPr/>
          <p:nvPr/>
        </p:nvSpPr>
        <p:spPr>
          <a:xfrm>
            <a:off x="4940700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CA6E7F4-69EF-DB4A-87F9-6B83E5C57E47}"/>
              </a:ext>
            </a:extLst>
          </p:cNvPr>
          <p:cNvSpPr/>
          <p:nvPr/>
        </p:nvSpPr>
        <p:spPr>
          <a:xfrm>
            <a:off x="5192569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45073BD-D1CE-1848-A3FB-5C7C44E689AE}"/>
              </a:ext>
            </a:extLst>
          </p:cNvPr>
          <p:cNvSpPr txBox="1">
            <a:spLocks/>
          </p:cNvSpPr>
          <p:nvPr/>
        </p:nvSpPr>
        <p:spPr>
          <a:xfrm>
            <a:off x="4407407" y="5691509"/>
            <a:ext cx="913361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class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509F3CB1-D077-AB4A-9263-C3E375E967C2}"/>
              </a:ext>
            </a:extLst>
          </p:cNvPr>
          <p:cNvSpPr/>
          <p:nvPr/>
        </p:nvSpPr>
        <p:spPr>
          <a:xfrm>
            <a:off x="585714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806FB9AA-7582-D249-8964-B1E083E54282}"/>
              </a:ext>
            </a:extLst>
          </p:cNvPr>
          <p:cNvSpPr/>
          <p:nvPr/>
        </p:nvSpPr>
        <p:spPr>
          <a:xfrm>
            <a:off x="610340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3246FA5D-2EB0-194F-9056-8E55096A2324}"/>
              </a:ext>
            </a:extLst>
          </p:cNvPr>
          <p:cNvSpPr/>
          <p:nvPr/>
        </p:nvSpPr>
        <p:spPr>
          <a:xfrm>
            <a:off x="6349664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5375B46D-94A3-A748-A10A-24F44499811C}"/>
              </a:ext>
            </a:extLst>
          </p:cNvPr>
          <p:cNvSpPr/>
          <p:nvPr/>
        </p:nvSpPr>
        <p:spPr>
          <a:xfrm>
            <a:off x="6601533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76A117F4-BF7A-B143-92B3-7771E7DB76F2}"/>
              </a:ext>
            </a:extLst>
          </p:cNvPr>
          <p:cNvSpPr/>
          <p:nvPr/>
        </p:nvSpPr>
        <p:spPr>
          <a:xfrm>
            <a:off x="7205838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006F9256-6591-CA4A-A29D-DCE17210C01C}"/>
              </a:ext>
            </a:extLst>
          </p:cNvPr>
          <p:cNvSpPr/>
          <p:nvPr/>
        </p:nvSpPr>
        <p:spPr>
          <a:xfrm>
            <a:off x="7452097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D8F461C7-1896-C149-B54C-48C3CE75BEC4}"/>
              </a:ext>
            </a:extLst>
          </p:cNvPr>
          <p:cNvSpPr/>
          <p:nvPr/>
        </p:nvSpPr>
        <p:spPr>
          <a:xfrm>
            <a:off x="769835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B04167DE-1E41-A341-8D12-4BEC35973F94}"/>
              </a:ext>
            </a:extLst>
          </p:cNvPr>
          <p:cNvSpPr/>
          <p:nvPr/>
        </p:nvSpPr>
        <p:spPr>
          <a:xfrm>
            <a:off x="795022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1A6D92D5-089C-704D-82E8-F58590491E75}"/>
              </a:ext>
            </a:extLst>
          </p:cNvPr>
          <p:cNvSpPr/>
          <p:nvPr/>
        </p:nvSpPr>
        <p:spPr>
          <a:xfrm>
            <a:off x="5828242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FE387215-9C07-704E-A624-2E65BFD4237B}"/>
              </a:ext>
            </a:extLst>
          </p:cNvPr>
          <p:cNvSpPr/>
          <p:nvPr/>
        </p:nvSpPr>
        <p:spPr>
          <a:xfrm>
            <a:off x="6074501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2946605F-F95D-B245-8A41-6734C2E7BF1B}"/>
              </a:ext>
            </a:extLst>
          </p:cNvPr>
          <p:cNvSpPr/>
          <p:nvPr/>
        </p:nvSpPr>
        <p:spPr>
          <a:xfrm>
            <a:off x="6320760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B6F3CC5-174A-764E-831F-58AC6190464E}"/>
              </a:ext>
            </a:extLst>
          </p:cNvPr>
          <p:cNvSpPr/>
          <p:nvPr/>
        </p:nvSpPr>
        <p:spPr>
          <a:xfrm>
            <a:off x="6572629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xmlns="" id="{E22852B8-3DB0-794B-A37C-DB8D68A07D98}"/>
              </a:ext>
            </a:extLst>
          </p:cNvPr>
          <p:cNvSpPr txBox="1">
            <a:spLocks/>
          </p:cNvSpPr>
          <p:nvPr/>
        </p:nvSpPr>
        <p:spPr>
          <a:xfrm>
            <a:off x="5923242" y="5678944"/>
            <a:ext cx="988395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after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xmlns="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1249904" y="523658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Example input sentence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55B7F79C-354B-514C-9CDD-0E4619BAD189}"/>
              </a:ext>
            </a:extLst>
          </p:cNvPr>
          <p:cNvSpPr/>
          <p:nvPr/>
        </p:nvSpPr>
        <p:spPr>
          <a:xfrm>
            <a:off x="5023876" y="4175908"/>
            <a:ext cx="2631421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C6810C6D-F83C-C44F-B8C1-451A04C06FE6}"/>
              </a:ext>
            </a:extLst>
          </p:cNvPr>
          <p:cNvSpPr/>
          <p:nvPr/>
        </p:nvSpPr>
        <p:spPr>
          <a:xfrm>
            <a:off x="5108427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AAF9B34-AA96-9543-A2D3-5EF35440EBC6}"/>
              </a:ext>
            </a:extLst>
          </p:cNvPr>
          <p:cNvSpPr/>
          <p:nvPr/>
        </p:nvSpPr>
        <p:spPr>
          <a:xfrm>
            <a:off x="5354686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2E89CB5E-8E02-3647-9934-F3B0E64079B8}"/>
              </a:ext>
            </a:extLst>
          </p:cNvPr>
          <p:cNvSpPr/>
          <p:nvPr/>
        </p:nvSpPr>
        <p:spPr>
          <a:xfrm>
            <a:off x="5600945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A303B545-2289-A049-BCAD-982E40A743A5}"/>
              </a:ext>
            </a:extLst>
          </p:cNvPr>
          <p:cNvSpPr/>
          <p:nvPr/>
        </p:nvSpPr>
        <p:spPr>
          <a:xfrm>
            <a:off x="5852814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C24AA75F-456D-8949-A10C-222308AD6C27}"/>
              </a:ext>
            </a:extLst>
          </p:cNvPr>
          <p:cNvSpPr/>
          <p:nvPr/>
        </p:nvSpPr>
        <p:spPr>
          <a:xfrm>
            <a:off x="6110810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A1C43F3D-8692-EE47-9823-1230435C6EF5}"/>
              </a:ext>
            </a:extLst>
          </p:cNvPr>
          <p:cNvSpPr/>
          <p:nvPr/>
        </p:nvSpPr>
        <p:spPr>
          <a:xfrm>
            <a:off x="6357069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CE51F31-4C6E-7945-AE70-852BF817D70E}"/>
              </a:ext>
            </a:extLst>
          </p:cNvPr>
          <p:cNvSpPr/>
          <p:nvPr/>
        </p:nvSpPr>
        <p:spPr>
          <a:xfrm>
            <a:off x="6603328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AC07CFFB-CDE8-B241-8A41-C7FC551585A0}"/>
              </a:ext>
            </a:extLst>
          </p:cNvPr>
          <p:cNvSpPr/>
          <p:nvPr/>
        </p:nvSpPr>
        <p:spPr>
          <a:xfrm>
            <a:off x="6855197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3E1039C-7E4C-C141-AD63-693260F07D4D}"/>
              </a:ext>
            </a:extLst>
          </p:cNvPr>
          <p:cNvSpPr/>
          <p:nvPr/>
        </p:nvSpPr>
        <p:spPr>
          <a:xfrm>
            <a:off x="7108259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67898AD-C5E7-2D42-9415-B67BBD4A3A66}"/>
              </a:ext>
            </a:extLst>
          </p:cNvPr>
          <p:cNvSpPr/>
          <p:nvPr/>
        </p:nvSpPr>
        <p:spPr>
          <a:xfrm>
            <a:off x="7360128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6C5771F7-7684-374B-B6C2-60FEB0E09FAD}"/>
              </a:ext>
            </a:extLst>
          </p:cNvPr>
          <p:cNvSpPr/>
          <p:nvPr/>
        </p:nvSpPr>
        <p:spPr>
          <a:xfrm>
            <a:off x="5742550" y="30266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xmlns="" id="{1552C180-A336-A746-AA26-10B7E107AA52}"/>
              </a:ext>
            </a:extLst>
          </p:cNvPr>
          <p:cNvSpPr/>
          <p:nvPr/>
        </p:nvSpPr>
        <p:spPr>
          <a:xfrm rot="16200000">
            <a:off x="6048171" y="35440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xmlns="" id="{5D792BAB-B803-CF46-A092-93C1E56EC90D}"/>
              </a:ext>
            </a:extLst>
          </p:cNvPr>
          <p:cNvSpPr/>
          <p:nvPr/>
        </p:nvSpPr>
        <p:spPr>
          <a:xfrm rot="16200000">
            <a:off x="6069731" y="47132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="" id="{C1ED9D7B-0772-8F44-B82E-46E5594D95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ED9D7B-0772-8F44-B82E-46E5594D9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="" id="{585DBD21-0E03-5C4E-80C6-08218453FD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85DBD21-0E03-5C4E-80C6-08218453F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161485" y="4122786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1284612" y="293372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xmlns="" id="{6BF069EC-E01E-874F-8256-B41BD1F5F3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6BF069EC-E01E-874F-8256-B41BD1F5F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ontent Placeholder 2">
            <a:extLst>
              <a:ext uri="{FF2B5EF4-FFF2-40B4-BE49-F238E27FC236}">
                <a16:creationId xmlns:a16="http://schemas.microsoft.com/office/drawing/2014/main" xmlns="" id="{5AE33AA6-F39F-AE47-A082-D026FA876028}"/>
              </a:ext>
            </a:extLst>
          </p:cNvPr>
          <p:cNvSpPr txBox="1">
            <a:spLocks/>
          </p:cNvSpPr>
          <p:nvPr/>
        </p:nvSpPr>
        <p:spPr>
          <a:xfrm>
            <a:off x="8533366" y="5631336"/>
            <a:ext cx="3306448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venir Light" panose="020B0402020203020204" pitchFamily="34" charset="77"/>
              </a:rPr>
              <a:t>Concatenated word embeddings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="" id="{3310BA9A-DCEA-794F-9991-6F281CB695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charset="0"/>
                        </a:rPr>
                        <m:t>𝑉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10BA9A-DCEA-794F-9991-6F281CB6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="" id="{A9D3B108-BEE0-7A4A-A32A-7CF470E03D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𝑊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Light" panose="020B0402020203020204" pitchFamily="34" charset="77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D3B108-BEE0-7A4A-A32A-7CF470E03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ontent Placeholder 2">
            <a:extLst>
              <a:ext uri="{FF2B5EF4-FFF2-40B4-BE49-F238E27FC236}">
                <a16:creationId xmlns:a16="http://schemas.microsoft.com/office/drawing/2014/main" xmlns="" id="{A1326681-AC38-3A4B-8828-87240BA61301}"/>
              </a:ext>
            </a:extLst>
          </p:cNvPr>
          <p:cNvSpPr txBox="1">
            <a:spLocks/>
          </p:cNvSpPr>
          <p:nvPr/>
        </p:nvSpPr>
        <p:spPr>
          <a:xfrm>
            <a:off x="7108259" y="5720656"/>
            <a:ext cx="1172095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visiting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D2F8E510-D578-0C4E-A8C7-53BCF212A86E}"/>
              </a:ext>
            </a:extLst>
          </p:cNvPr>
          <p:cNvSpPr txBox="1">
            <a:spLocks/>
          </p:cNvSpPr>
          <p:nvPr/>
        </p:nvSpPr>
        <p:spPr>
          <a:xfrm>
            <a:off x="6039992" y="2527333"/>
            <a:ext cx="1172095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her</a:t>
            </a:r>
          </a:p>
        </p:txBody>
      </p:sp>
    </p:spTree>
    <p:extLst>
      <p:ext uri="{BB962C8B-B14F-4D97-AF65-F5344CB8AC3E}">
        <p14:creationId xmlns:p14="http://schemas.microsoft.com/office/powerpoint/2010/main" val="20798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Modelling: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B634E59-4B85-4C4B-8984-E10B47A0B100}"/>
              </a:ext>
            </a:extLst>
          </p:cNvPr>
          <p:cNvSpPr txBox="1">
            <a:spLocks/>
          </p:cNvSpPr>
          <p:nvPr/>
        </p:nvSpPr>
        <p:spPr>
          <a:xfrm>
            <a:off x="1681848" y="1094515"/>
            <a:ext cx="10342263" cy="128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Neural Approach #1: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General Idea: 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using </a:t>
            </a:r>
            <a:r>
              <a:rPr lang="en-US" sz="2400" i="1" dirty="0">
                <a:latin typeface="Karla" charset="0"/>
                <a:ea typeface="Karla" charset="0"/>
                <a:cs typeface="Karla" charset="0"/>
              </a:rPr>
              <a:t>windows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 of words, predict the next word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FD8C6AE1-A8BE-C943-91A1-7B8A221340F7}"/>
              </a:ext>
            </a:extLst>
          </p:cNvPr>
          <p:cNvSpPr/>
          <p:nvPr/>
        </p:nvSpPr>
        <p:spPr>
          <a:xfrm>
            <a:off x="4343400" y="5315360"/>
            <a:ext cx="3912704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EE9761C-491D-5F4A-A115-032B4EC18097}"/>
              </a:ext>
            </a:extLst>
          </p:cNvPr>
          <p:cNvSpPr/>
          <p:nvPr/>
        </p:nvSpPr>
        <p:spPr>
          <a:xfrm>
            <a:off x="4448182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D648207-4E1C-3747-8CED-11D7BE8BC76E}"/>
              </a:ext>
            </a:extLst>
          </p:cNvPr>
          <p:cNvSpPr/>
          <p:nvPr/>
        </p:nvSpPr>
        <p:spPr>
          <a:xfrm>
            <a:off x="4694441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578E907-AEE0-9943-9848-4F19EEE56B1B}"/>
              </a:ext>
            </a:extLst>
          </p:cNvPr>
          <p:cNvSpPr/>
          <p:nvPr/>
        </p:nvSpPr>
        <p:spPr>
          <a:xfrm>
            <a:off x="4940700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CA6E7F4-69EF-DB4A-87F9-6B83E5C57E47}"/>
              </a:ext>
            </a:extLst>
          </p:cNvPr>
          <p:cNvSpPr/>
          <p:nvPr/>
        </p:nvSpPr>
        <p:spPr>
          <a:xfrm>
            <a:off x="5192569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509F3CB1-D077-AB4A-9263-C3E375E967C2}"/>
              </a:ext>
            </a:extLst>
          </p:cNvPr>
          <p:cNvSpPr/>
          <p:nvPr/>
        </p:nvSpPr>
        <p:spPr>
          <a:xfrm>
            <a:off x="585714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806FB9AA-7582-D249-8964-B1E083E54282}"/>
              </a:ext>
            </a:extLst>
          </p:cNvPr>
          <p:cNvSpPr/>
          <p:nvPr/>
        </p:nvSpPr>
        <p:spPr>
          <a:xfrm>
            <a:off x="610340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3246FA5D-2EB0-194F-9056-8E55096A2324}"/>
              </a:ext>
            </a:extLst>
          </p:cNvPr>
          <p:cNvSpPr/>
          <p:nvPr/>
        </p:nvSpPr>
        <p:spPr>
          <a:xfrm>
            <a:off x="6349664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5375B46D-94A3-A748-A10A-24F44499811C}"/>
              </a:ext>
            </a:extLst>
          </p:cNvPr>
          <p:cNvSpPr/>
          <p:nvPr/>
        </p:nvSpPr>
        <p:spPr>
          <a:xfrm>
            <a:off x="6601533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76A117F4-BF7A-B143-92B3-7771E7DB76F2}"/>
              </a:ext>
            </a:extLst>
          </p:cNvPr>
          <p:cNvSpPr/>
          <p:nvPr/>
        </p:nvSpPr>
        <p:spPr>
          <a:xfrm>
            <a:off x="7205838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006F9256-6591-CA4A-A29D-DCE17210C01C}"/>
              </a:ext>
            </a:extLst>
          </p:cNvPr>
          <p:cNvSpPr/>
          <p:nvPr/>
        </p:nvSpPr>
        <p:spPr>
          <a:xfrm>
            <a:off x="7452097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D8F461C7-1896-C149-B54C-48C3CE75BEC4}"/>
              </a:ext>
            </a:extLst>
          </p:cNvPr>
          <p:cNvSpPr/>
          <p:nvPr/>
        </p:nvSpPr>
        <p:spPr>
          <a:xfrm>
            <a:off x="769835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B04167DE-1E41-A341-8D12-4BEC35973F94}"/>
              </a:ext>
            </a:extLst>
          </p:cNvPr>
          <p:cNvSpPr/>
          <p:nvPr/>
        </p:nvSpPr>
        <p:spPr>
          <a:xfrm>
            <a:off x="795022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1A6D92D5-089C-704D-82E8-F58590491E75}"/>
              </a:ext>
            </a:extLst>
          </p:cNvPr>
          <p:cNvSpPr/>
          <p:nvPr/>
        </p:nvSpPr>
        <p:spPr>
          <a:xfrm>
            <a:off x="5828242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FE387215-9C07-704E-A624-2E65BFD4237B}"/>
              </a:ext>
            </a:extLst>
          </p:cNvPr>
          <p:cNvSpPr/>
          <p:nvPr/>
        </p:nvSpPr>
        <p:spPr>
          <a:xfrm>
            <a:off x="6074501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2946605F-F95D-B245-8A41-6734C2E7BF1B}"/>
              </a:ext>
            </a:extLst>
          </p:cNvPr>
          <p:cNvSpPr/>
          <p:nvPr/>
        </p:nvSpPr>
        <p:spPr>
          <a:xfrm>
            <a:off x="6320760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B6F3CC5-174A-764E-831F-58AC6190464E}"/>
              </a:ext>
            </a:extLst>
          </p:cNvPr>
          <p:cNvSpPr/>
          <p:nvPr/>
        </p:nvSpPr>
        <p:spPr>
          <a:xfrm>
            <a:off x="6572629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xmlns="" id="{E22852B8-3DB0-794B-A37C-DB8D68A07D98}"/>
              </a:ext>
            </a:extLst>
          </p:cNvPr>
          <p:cNvSpPr txBox="1">
            <a:spLocks/>
          </p:cNvSpPr>
          <p:nvPr/>
        </p:nvSpPr>
        <p:spPr>
          <a:xfrm>
            <a:off x="4446502" y="5688211"/>
            <a:ext cx="988395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after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xmlns="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1249904" y="523658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Example input sentence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55B7F79C-354B-514C-9CDD-0E4619BAD189}"/>
              </a:ext>
            </a:extLst>
          </p:cNvPr>
          <p:cNvSpPr/>
          <p:nvPr/>
        </p:nvSpPr>
        <p:spPr>
          <a:xfrm>
            <a:off x="5023876" y="4175908"/>
            <a:ext cx="2631421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C6810C6D-F83C-C44F-B8C1-451A04C06FE6}"/>
              </a:ext>
            </a:extLst>
          </p:cNvPr>
          <p:cNvSpPr/>
          <p:nvPr/>
        </p:nvSpPr>
        <p:spPr>
          <a:xfrm>
            <a:off x="5108427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AAF9B34-AA96-9543-A2D3-5EF35440EBC6}"/>
              </a:ext>
            </a:extLst>
          </p:cNvPr>
          <p:cNvSpPr/>
          <p:nvPr/>
        </p:nvSpPr>
        <p:spPr>
          <a:xfrm>
            <a:off x="5354686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2E89CB5E-8E02-3647-9934-F3B0E64079B8}"/>
              </a:ext>
            </a:extLst>
          </p:cNvPr>
          <p:cNvSpPr/>
          <p:nvPr/>
        </p:nvSpPr>
        <p:spPr>
          <a:xfrm>
            <a:off x="5600945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A303B545-2289-A049-BCAD-982E40A743A5}"/>
              </a:ext>
            </a:extLst>
          </p:cNvPr>
          <p:cNvSpPr/>
          <p:nvPr/>
        </p:nvSpPr>
        <p:spPr>
          <a:xfrm>
            <a:off x="5852814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C24AA75F-456D-8949-A10C-222308AD6C27}"/>
              </a:ext>
            </a:extLst>
          </p:cNvPr>
          <p:cNvSpPr/>
          <p:nvPr/>
        </p:nvSpPr>
        <p:spPr>
          <a:xfrm>
            <a:off x="6110810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A1C43F3D-8692-EE47-9823-1230435C6EF5}"/>
              </a:ext>
            </a:extLst>
          </p:cNvPr>
          <p:cNvSpPr/>
          <p:nvPr/>
        </p:nvSpPr>
        <p:spPr>
          <a:xfrm>
            <a:off x="6357069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CE51F31-4C6E-7945-AE70-852BF817D70E}"/>
              </a:ext>
            </a:extLst>
          </p:cNvPr>
          <p:cNvSpPr/>
          <p:nvPr/>
        </p:nvSpPr>
        <p:spPr>
          <a:xfrm>
            <a:off x="6603328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AC07CFFB-CDE8-B241-8A41-C7FC551585A0}"/>
              </a:ext>
            </a:extLst>
          </p:cNvPr>
          <p:cNvSpPr/>
          <p:nvPr/>
        </p:nvSpPr>
        <p:spPr>
          <a:xfrm>
            <a:off x="6855197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3E1039C-7E4C-C141-AD63-693260F07D4D}"/>
              </a:ext>
            </a:extLst>
          </p:cNvPr>
          <p:cNvSpPr/>
          <p:nvPr/>
        </p:nvSpPr>
        <p:spPr>
          <a:xfrm>
            <a:off x="7108259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67898AD-C5E7-2D42-9415-B67BBD4A3A66}"/>
              </a:ext>
            </a:extLst>
          </p:cNvPr>
          <p:cNvSpPr/>
          <p:nvPr/>
        </p:nvSpPr>
        <p:spPr>
          <a:xfrm>
            <a:off x="7360128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6C5771F7-7684-374B-B6C2-60FEB0E09FAD}"/>
              </a:ext>
            </a:extLst>
          </p:cNvPr>
          <p:cNvSpPr/>
          <p:nvPr/>
        </p:nvSpPr>
        <p:spPr>
          <a:xfrm>
            <a:off x="5742550" y="30266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xmlns="" id="{1552C180-A336-A746-AA26-10B7E107AA52}"/>
              </a:ext>
            </a:extLst>
          </p:cNvPr>
          <p:cNvSpPr/>
          <p:nvPr/>
        </p:nvSpPr>
        <p:spPr>
          <a:xfrm rot="16200000">
            <a:off x="6048171" y="35440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xmlns="" id="{5D792BAB-B803-CF46-A092-93C1E56EC90D}"/>
              </a:ext>
            </a:extLst>
          </p:cNvPr>
          <p:cNvSpPr/>
          <p:nvPr/>
        </p:nvSpPr>
        <p:spPr>
          <a:xfrm rot="16200000">
            <a:off x="6069731" y="47132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="" id="{C1ED9D7B-0772-8F44-B82E-46E5594D95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ED9D7B-0772-8F44-B82E-46E5594D9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="" id="{585DBD21-0E03-5C4E-80C6-08218453FD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85DBD21-0E03-5C4E-80C6-08218453F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161485" y="4122786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1284612" y="293372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xmlns="" id="{6BF069EC-E01E-874F-8256-B41BD1F5F3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6BF069EC-E01E-874F-8256-B41BD1F5F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ontent Placeholder 2">
            <a:extLst>
              <a:ext uri="{FF2B5EF4-FFF2-40B4-BE49-F238E27FC236}">
                <a16:creationId xmlns:a16="http://schemas.microsoft.com/office/drawing/2014/main" xmlns="" id="{5AE33AA6-F39F-AE47-A082-D026FA876028}"/>
              </a:ext>
            </a:extLst>
          </p:cNvPr>
          <p:cNvSpPr txBox="1">
            <a:spLocks/>
          </p:cNvSpPr>
          <p:nvPr/>
        </p:nvSpPr>
        <p:spPr>
          <a:xfrm>
            <a:off x="8533366" y="5631336"/>
            <a:ext cx="3306448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venir Light" panose="020B0402020203020204" pitchFamily="34" charset="77"/>
              </a:rPr>
              <a:t>Concatenated word embeddings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="" id="{3310BA9A-DCEA-794F-9991-6F281CB695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charset="0"/>
                        </a:rPr>
                        <m:t>𝑉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10BA9A-DCEA-794F-9991-6F281CB6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="" id="{A9D3B108-BEE0-7A4A-A32A-7CF470E03D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𝑊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Light" panose="020B0402020203020204" pitchFamily="34" charset="77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D3B108-BEE0-7A4A-A32A-7CF470E03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ontent Placeholder 2">
            <a:extLst>
              <a:ext uri="{FF2B5EF4-FFF2-40B4-BE49-F238E27FC236}">
                <a16:creationId xmlns:a16="http://schemas.microsoft.com/office/drawing/2014/main" xmlns="" id="{A1326681-AC38-3A4B-8828-87240BA61301}"/>
              </a:ext>
            </a:extLst>
          </p:cNvPr>
          <p:cNvSpPr txBox="1">
            <a:spLocks/>
          </p:cNvSpPr>
          <p:nvPr/>
        </p:nvSpPr>
        <p:spPr>
          <a:xfrm>
            <a:off x="5713704" y="5715243"/>
            <a:ext cx="1172095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visiting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D2F8E510-D578-0C4E-A8C7-53BCF212A86E}"/>
              </a:ext>
            </a:extLst>
          </p:cNvPr>
          <p:cNvSpPr txBox="1">
            <a:spLocks/>
          </p:cNvSpPr>
          <p:nvPr/>
        </p:nvSpPr>
        <p:spPr>
          <a:xfrm>
            <a:off x="7452097" y="5702856"/>
            <a:ext cx="1172095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her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xmlns="" id="{46AA2703-6D01-2E43-9283-BE27B4A2B4CD}"/>
              </a:ext>
            </a:extLst>
          </p:cNvPr>
          <p:cNvSpPr txBox="1">
            <a:spLocks/>
          </p:cNvSpPr>
          <p:nvPr/>
        </p:nvSpPr>
        <p:spPr>
          <a:xfrm>
            <a:off x="5600945" y="2506644"/>
            <a:ext cx="157674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grandma</a:t>
            </a:r>
          </a:p>
        </p:txBody>
      </p:sp>
    </p:spTree>
    <p:extLst>
      <p:ext uri="{BB962C8B-B14F-4D97-AF65-F5344CB8AC3E}">
        <p14:creationId xmlns:p14="http://schemas.microsoft.com/office/powerpoint/2010/main" val="14841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9395242" cy="1162592"/>
          </a:xfrm>
        </p:spPr>
        <p:txBody>
          <a:bodyPr/>
          <a:lstStyle/>
          <a:p>
            <a:r>
              <a:rPr lang="en-US"/>
              <a:t>Language Modelling : 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F82746FC-F3CF-FA47-AAD7-4336BC3CF62B}"/>
              </a:ext>
            </a:extLst>
          </p:cNvPr>
          <p:cNvSpPr txBox="1">
            <a:spLocks/>
          </p:cNvSpPr>
          <p:nvPr/>
        </p:nvSpPr>
        <p:spPr>
          <a:xfrm>
            <a:off x="1379105" y="3203253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FFNN ISSUES?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9AE9842-88BA-7F4D-A153-5A053915FAF7}"/>
              </a:ext>
            </a:extLst>
          </p:cNvPr>
          <p:cNvSpPr txBox="1">
            <a:spLocks/>
          </p:cNvSpPr>
          <p:nvPr/>
        </p:nvSpPr>
        <p:spPr>
          <a:xfrm>
            <a:off x="1379105" y="1226591"/>
            <a:ext cx="3689350" cy="551401"/>
          </a:xfrm>
          <a:prstGeom prst="rect">
            <a:avLst/>
          </a:prstGeom>
          <a:solidFill>
            <a:srgbClr val="92D05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FFNN STRENGTHS?</a:t>
            </a:r>
          </a:p>
        </p:txBody>
      </p:sp>
    </p:spTree>
    <p:extLst>
      <p:ext uri="{BB962C8B-B14F-4D97-AF65-F5344CB8AC3E}">
        <p14:creationId xmlns:p14="http://schemas.microsoft.com/office/powerpoint/2010/main" val="6299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9395242" cy="1162592"/>
          </a:xfrm>
        </p:spPr>
        <p:txBody>
          <a:bodyPr/>
          <a:lstStyle/>
          <a:p>
            <a:r>
              <a:rPr lang="en-US"/>
              <a:t>Language Modelling : 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F82746FC-F3CF-FA47-AAD7-4336BC3CF62B}"/>
              </a:ext>
            </a:extLst>
          </p:cNvPr>
          <p:cNvSpPr txBox="1">
            <a:spLocks/>
          </p:cNvSpPr>
          <p:nvPr/>
        </p:nvSpPr>
        <p:spPr>
          <a:xfrm>
            <a:off x="1379105" y="3203253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FFNN ISSUES?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9AE9842-88BA-7F4D-A153-5A053915FAF7}"/>
              </a:ext>
            </a:extLst>
          </p:cNvPr>
          <p:cNvSpPr txBox="1">
            <a:spLocks/>
          </p:cNvSpPr>
          <p:nvPr/>
        </p:nvSpPr>
        <p:spPr>
          <a:xfrm>
            <a:off x="1379105" y="1226591"/>
            <a:ext cx="3689350" cy="551401"/>
          </a:xfrm>
          <a:prstGeom prst="rect">
            <a:avLst/>
          </a:prstGeom>
          <a:solidFill>
            <a:srgbClr val="92D05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FFNN STRENGTHS?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D367572-C7A8-7048-A140-BBD3DBADBCEA}"/>
              </a:ext>
            </a:extLst>
          </p:cNvPr>
          <p:cNvSpPr txBox="1">
            <a:spLocks/>
          </p:cNvSpPr>
          <p:nvPr/>
        </p:nvSpPr>
        <p:spPr>
          <a:xfrm>
            <a:off x="1532236" y="1876905"/>
            <a:ext cx="10342263" cy="128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No sparsity issues (it’s okay if we’ve never seen a segment of words)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No storage issues (we never store counts)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A7BB128-E080-4F40-B9C3-38E0DBB1F025}"/>
              </a:ext>
            </a:extLst>
          </p:cNvPr>
          <p:cNvSpPr txBox="1">
            <a:spLocks/>
          </p:cNvSpPr>
          <p:nvPr/>
        </p:nvSpPr>
        <p:spPr>
          <a:xfrm>
            <a:off x="1532236" y="3895186"/>
            <a:ext cx="10342263" cy="128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Fixed-window size can never be big enough. Need more context.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Increasing window size adds many more weights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The weights awkwardly handle word position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No concept of time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Requires inputting entire context just to predict </a:t>
            </a:r>
            <a:r>
              <a:rPr lang="en-US" sz="2400" dirty="0" smtClean="0">
                <a:latin typeface="Karla" charset="0"/>
                <a:ea typeface="Karla" charset="0"/>
                <a:cs typeface="Karla" charset="0"/>
              </a:rPr>
              <a:t>one 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28082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Modelling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6EE8F4E-3BFB-3541-9805-FA207FEFA3F1}"/>
              </a:ext>
            </a:extLst>
          </p:cNvPr>
          <p:cNvSpPr txBox="1">
            <a:spLocks/>
          </p:cNvSpPr>
          <p:nvPr/>
        </p:nvSpPr>
        <p:spPr>
          <a:xfrm>
            <a:off x="838201" y="1182826"/>
            <a:ext cx="10731500" cy="4925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We especially need a system that: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Has an “infinite” concept of the past, not just a fixed window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For each new input, output the most likely next event (e.g., word)</a:t>
            </a:r>
          </a:p>
        </p:txBody>
      </p:sp>
    </p:spTree>
    <p:extLst>
      <p:ext uri="{BB962C8B-B14F-4D97-AF65-F5344CB8AC3E}">
        <p14:creationId xmlns:p14="http://schemas.microsoft.com/office/powerpoint/2010/main" val="42083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5</a:t>
            </a:fld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72689F53-65B1-6845-9EEA-F9AFC149B62E}"/>
              </a:ext>
            </a:extLst>
          </p:cNvPr>
          <p:cNvSpPr txBox="1">
            <a:spLocks/>
          </p:cNvSpPr>
          <p:nvPr/>
        </p:nvSpPr>
        <p:spPr>
          <a:xfrm>
            <a:off x="982625" y="1195684"/>
            <a:ext cx="10469145" cy="1277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Regardless of how we model sequential data, keep in mind that we can estimate any time series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9A44D0A9-8228-E049-A950-EA29B1824716}"/>
                  </a:ext>
                </a:extLst>
              </p:cNvPr>
              <p:cNvSpPr txBox="1"/>
              <p:nvPr/>
            </p:nvSpPr>
            <p:spPr>
              <a:xfrm>
                <a:off x="2718347" y="3070147"/>
                <a:ext cx="6997700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A44D0A9-8228-E049-A950-EA29B1824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347" y="3070147"/>
                <a:ext cx="6997700" cy="12115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3757026" y="5040086"/>
            <a:ext cx="2590800" cy="1193988"/>
          </a:xfrm>
          <a:prstGeom prst="wedgeRoundRectCallout">
            <a:avLst>
              <a:gd name="adj1" fmla="val -24635"/>
              <a:gd name="adj2" fmla="val -12335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Joint distribution of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measurements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392855" y="5040086"/>
            <a:ext cx="2590800" cy="1193988"/>
          </a:xfrm>
          <a:prstGeom prst="wedgeRoundRectCallout">
            <a:avLst>
              <a:gd name="adj1" fmla="val -35980"/>
              <a:gd name="adj2" fmla="val -12335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Conditional probability of an event, depends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all of the events that occurred before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760400" y="1876159"/>
            <a:ext cx="2590800" cy="1193988"/>
          </a:xfrm>
          <a:prstGeom prst="wedgeRoundRectCallout">
            <a:avLst>
              <a:gd name="adj1" fmla="val -102367"/>
              <a:gd name="adj2" fmla="val 7084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 panose="020B0402020203020204" pitchFamily="34" charset="77"/>
              </a:rPr>
              <a:t>This compounds for all subsequent events, too</a:t>
            </a:r>
          </a:p>
        </p:txBody>
      </p:sp>
    </p:spTree>
    <p:extLst>
      <p:ext uri="{BB962C8B-B14F-4D97-AF65-F5344CB8AC3E}">
        <p14:creationId xmlns:p14="http://schemas.microsoft.com/office/powerpoint/2010/main" val="81427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2469798A-3287-FE41-A8B3-9C5EBD440DA9}"/>
              </a:ext>
            </a:extLst>
          </p:cNvPr>
          <p:cNvSpPr txBox="1">
            <a:spLocks/>
          </p:cNvSpPr>
          <p:nvPr/>
        </p:nvSpPr>
        <p:spPr>
          <a:xfrm>
            <a:off x="1012406" y="983807"/>
            <a:ext cx="5511668" cy="5177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Language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Modelling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RNNs/LSTMs +ELMo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Seq2Seq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arla" charset="0"/>
                <a:ea typeface="Karla" charset="0"/>
                <a:cs typeface="Karla" charset="0"/>
              </a:rPr>
              <a:t>+Attention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Transformers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arla" charset="0"/>
                <a:ea typeface="Karla" charset="0"/>
                <a:cs typeface="Karla" charset="0"/>
              </a:rPr>
              <a:t>+BERT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Conclusions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FCB2847-0F6D-EA4A-9C75-CAB26E4B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50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031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Modelling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B634E59-4B85-4C4B-8984-E10B47A0B100}"/>
              </a:ext>
            </a:extLst>
          </p:cNvPr>
          <p:cNvSpPr txBox="1">
            <a:spLocks/>
          </p:cNvSpPr>
          <p:nvPr/>
        </p:nvSpPr>
        <p:spPr>
          <a:xfrm>
            <a:off x="1681848" y="1094515"/>
            <a:ext cx="10342263" cy="128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IDEA: 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for every individual input, output a prediction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FD8C6AE1-A8BE-C943-91A1-7B8A221340F7}"/>
              </a:ext>
            </a:extLst>
          </p:cNvPr>
          <p:cNvSpPr/>
          <p:nvPr/>
        </p:nvSpPr>
        <p:spPr>
          <a:xfrm>
            <a:off x="5723460" y="53251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EE9761C-491D-5F4A-A115-032B4EC18097}"/>
              </a:ext>
            </a:extLst>
          </p:cNvPr>
          <p:cNvSpPr/>
          <p:nvPr/>
        </p:nvSpPr>
        <p:spPr>
          <a:xfrm>
            <a:off x="5828242" y="53805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D648207-4E1C-3747-8CED-11D7BE8BC76E}"/>
              </a:ext>
            </a:extLst>
          </p:cNvPr>
          <p:cNvSpPr/>
          <p:nvPr/>
        </p:nvSpPr>
        <p:spPr>
          <a:xfrm>
            <a:off x="6074501" y="53805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578E907-AEE0-9943-9848-4F19EEE56B1B}"/>
              </a:ext>
            </a:extLst>
          </p:cNvPr>
          <p:cNvSpPr/>
          <p:nvPr/>
        </p:nvSpPr>
        <p:spPr>
          <a:xfrm>
            <a:off x="6320760" y="53805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CA6E7F4-69EF-DB4A-87F9-6B83E5C57E47}"/>
              </a:ext>
            </a:extLst>
          </p:cNvPr>
          <p:cNvSpPr/>
          <p:nvPr/>
        </p:nvSpPr>
        <p:spPr>
          <a:xfrm>
            <a:off x="6572629" y="53805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1A6D92D5-089C-704D-82E8-F58590491E75}"/>
              </a:ext>
            </a:extLst>
          </p:cNvPr>
          <p:cNvSpPr/>
          <p:nvPr/>
        </p:nvSpPr>
        <p:spPr>
          <a:xfrm>
            <a:off x="5828242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FE387215-9C07-704E-A624-2E65BFD4237B}"/>
              </a:ext>
            </a:extLst>
          </p:cNvPr>
          <p:cNvSpPr/>
          <p:nvPr/>
        </p:nvSpPr>
        <p:spPr>
          <a:xfrm>
            <a:off x="6074501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2946605F-F95D-B245-8A41-6734C2E7BF1B}"/>
              </a:ext>
            </a:extLst>
          </p:cNvPr>
          <p:cNvSpPr/>
          <p:nvPr/>
        </p:nvSpPr>
        <p:spPr>
          <a:xfrm>
            <a:off x="6320760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B6F3CC5-174A-764E-831F-58AC6190464E}"/>
              </a:ext>
            </a:extLst>
          </p:cNvPr>
          <p:cNvSpPr/>
          <p:nvPr/>
        </p:nvSpPr>
        <p:spPr>
          <a:xfrm>
            <a:off x="6572629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xmlns="" id="{E22852B8-3DB0-794B-A37C-DB8D68A07D98}"/>
              </a:ext>
            </a:extLst>
          </p:cNvPr>
          <p:cNvSpPr txBox="1">
            <a:spLocks/>
          </p:cNvSpPr>
          <p:nvPr/>
        </p:nvSpPr>
        <p:spPr>
          <a:xfrm>
            <a:off x="5954414" y="5693953"/>
            <a:ext cx="988395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She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xmlns="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1700362" y="5254454"/>
            <a:ext cx="2865946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Example input word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55B7F79C-354B-514C-9CDD-0E4619BAD189}"/>
              </a:ext>
            </a:extLst>
          </p:cNvPr>
          <p:cNvSpPr/>
          <p:nvPr/>
        </p:nvSpPr>
        <p:spPr>
          <a:xfrm>
            <a:off x="5023876" y="4175908"/>
            <a:ext cx="2631421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C6810C6D-F83C-C44F-B8C1-451A04C06FE6}"/>
              </a:ext>
            </a:extLst>
          </p:cNvPr>
          <p:cNvSpPr/>
          <p:nvPr/>
        </p:nvSpPr>
        <p:spPr>
          <a:xfrm>
            <a:off x="5108427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AAF9B34-AA96-9543-A2D3-5EF35440EBC6}"/>
              </a:ext>
            </a:extLst>
          </p:cNvPr>
          <p:cNvSpPr/>
          <p:nvPr/>
        </p:nvSpPr>
        <p:spPr>
          <a:xfrm>
            <a:off x="5354686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2E89CB5E-8E02-3647-9934-F3B0E64079B8}"/>
              </a:ext>
            </a:extLst>
          </p:cNvPr>
          <p:cNvSpPr/>
          <p:nvPr/>
        </p:nvSpPr>
        <p:spPr>
          <a:xfrm>
            <a:off x="5600945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A303B545-2289-A049-BCAD-982E40A743A5}"/>
              </a:ext>
            </a:extLst>
          </p:cNvPr>
          <p:cNvSpPr/>
          <p:nvPr/>
        </p:nvSpPr>
        <p:spPr>
          <a:xfrm>
            <a:off x="5852814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C24AA75F-456D-8949-A10C-222308AD6C27}"/>
              </a:ext>
            </a:extLst>
          </p:cNvPr>
          <p:cNvSpPr/>
          <p:nvPr/>
        </p:nvSpPr>
        <p:spPr>
          <a:xfrm>
            <a:off x="6110810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A1C43F3D-8692-EE47-9823-1230435C6EF5}"/>
              </a:ext>
            </a:extLst>
          </p:cNvPr>
          <p:cNvSpPr/>
          <p:nvPr/>
        </p:nvSpPr>
        <p:spPr>
          <a:xfrm>
            <a:off x="6357069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CE51F31-4C6E-7945-AE70-852BF817D70E}"/>
              </a:ext>
            </a:extLst>
          </p:cNvPr>
          <p:cNvSpPr/>
          <p:nvPr/>
        </p:nvSpPr>
        <p:spPr>
          <a:xfrm>
            <a:off x="6603328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AC07CFFB-CDE8-B241-8A41-C7FC551585A0}"/>
              </a:ext>
            </a:extLst>
          </p:cNvPr>
          <p:cNvSpPr/>
          <p:nvPr/>
        </p:nvSpPr>
        <p:spPr>
          <a:xfrm>
            <a:off x="6855197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3E1039C-7E4C-C141-AD63-693260F07D4D}"/>
              </a:ext>
            </a:extLst>
          </p:cNvPr>
          <p:cNvSpPr/>
          <p:nvPr/>
        </p:nvSpPr>
        <p:spPr>
          <a:xfrm>
            <a:off x="7108259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67898AD-C5E7-2D42-9415-B67BBD4A3A66}"/>
              </a:ext>
            </a:extLst>
          </p:cNvPr>
          <p:cNvSpPr/>
          <p:nvPr/>
        </p:nvSpPr>
        <p:spPr>
          <a:xfrm>
            <a:off x="7360128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6C5771F7-7684-374B-B6C2-60FEB0E09FAD}"/>
              </a:ext>
            </a:extLst>
          </p:cNvPr>
          <p:cNvSpPr/>
          <p:nvPr/>
        </p:nvSpPr>
        <p:spPr>
          <a:xfrm>
            <a:off x="5742550" y="30266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xmlns="" id="{1552C180-A336-A746-AA26-10B7E107AA52}"/>
              </a:ext>
            </a:extLst>
          </p:cNvPr>
          <p:cNvSpPr/>
          <p:nvPr/>
        </p:nvSpPr>
        <p:spPr>
          <a:xfrm rot="16200000">
            <a:off x="6048171" y="35440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xmlns="" id="{5D792BAB-B803-CF46-A092-93C1E56EC90D}"/>
              </a:ext>
            </a:extLst>
          </p:cNvPr>
          <p:cNvSpPr/>
          <p:nvPr/>
        </p:nvSpPr>
        <p:spPr>
          <a:xfrm rot="16200000">
            <a:off x="6069731" y="47132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="" id="{C1ED9D7B-0772-8F44-B82E-46E5594D95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ED9D7B-0772-8F44-B82E-46E5594D9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="" id="{585DBD21-0E03-5C4E-80C6-08218453FD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85DBD21-0E03-5C4E-80C6-08218453F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2771626" y="4122786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2831040" y="2961766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xmlns="" id="{6BF069EC-E01E-874F-8256-B41BD1F5F3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6BF069EC-E01E-874F-8256-B41BD1F5F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ontent Placeholder 2">
            <a:extLst>
              <a:ext uri="{FF2B5EF4-FFF2-40B4-BE49-F238E27FC236}">
                <a16:creationId xmlns:a16="http://schemas.microsoft.com/office/drawing/2014/main" xmlns="" id="{5AE33AA6-F39F-AE47-A082-D026FA876028}"/>
              </a:ext>
            </a:extLst>
          </p:cNvPr>
          <p:cNvSpPr txBox="1">
            <a:spLocks/>
          </p:cNvSpPr>
          <p:nvPr/>
        </p:nvSpPr>
        <p:spPr>
          <a:xfrm>
            <a:off x="8533366" y="5631336"/>
            <a:ext cx="3306448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venir Light" panose="020B0402020203020204" pitchFamily="34" charset="77"/>
              </a:rPr>
              <a:t>single word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="" id="{3310BA9A-DCEA-794F-9991-6F281CB695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charset="0"/>
                        </a:rPr>
                        <m:t>𝑉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10BA9A-DCEA-794F-9991-6F281CB6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="" id="{A9D3B108-BEE0-7A4A-A32A-7CF470E03D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𝑊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Light" panose="020B0402020203020204" pitchFamily="34" charset="77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D3B108-BEE0-7A4A-A32A-7CF470E03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Content Placeholder 2">
            <a:extLst>
              <a:ext uri="{FF2B5EF4-FFF2-40B4-BE49-F238E27FC236}">
                <a16:creationId xmlns:a16="http://schemas.microsoft.com/office/drawing/2014/main" xmlns="" id="{46AA2703-6D01-2E43-9283-BE27B4A2B4CD}"/>
              </a:ext>
            </a:extLst>
          </p:cNvPr>
          <p:cNvSpPr txBox="1">
            <a:spLocks/>
          </p:cNvSpPr>
          <p:nvPr/>
        </p:nvSpPr>
        <p:spPr>
          <a:xfrm>
            <a:off x="5525636" y="2504369"/>
            <a:ext cx="157674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went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BBAAE650-744B-1044-AACD-78E7A519FF89}"/>
              </a:ext>
            </a:extLst>
          </p:cNvPr>
          <p:cNvSpPr txBox="1">
            <a:spLocks/>
          </p:cNvSpPr>
          <p:nvPr/>
        </p:nvSpPr>
        <p:spPr>
          <a:xfrm>
            <a:off x="1700362" y="1668059"/>
            <a:ext cx="6202063" cy="6394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Let’s use the previous hidden state, too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014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Modelling: </a:t>
            </a:r>
            <a:r>
              <a:rPr lang="en-US" b="1" dirty="0" smtClean="0"/>
              <a:t>RNNs</a:t>
            </a:r>
            <a:endParaRPr lang="en-US" b="1" dirty="0"/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xmlns="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xmlns="" id="{DE101D8D-392D-CE48-A76F-F593C13CFB77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AF057BF2-9D6B-E249-8FBC-3B1D5B8A5CA3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730C91DC-46B3-DD42-BA91-16A98A899679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1A38F944-FD9F-1C42-9EF7-BA5E3DB86EBA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1549E43-B913-244E-90FF-EB6ADE692919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FE7F9AF-8FB9-9E47-AA7C-B819DD96BD45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D1072A62-0E13-3843-8D0C-3A62E6BC9417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B5867DDE-FEA5-0049-9461-EB1FFEB88969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24DFF809-EE42-C349-914D-4808EEE0B2B2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485BEC44-F260-1145-8583-E09A6D1ADDA0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D285D089-1C0C-6344-B7EA-A631D2F645B7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E248521C-7AB4-A74B-BB41-9E9DBC05502F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542D303-3E89-B948-BAE1-9C28B4C7900E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3557CEDB-9609-5C4E-BE7A-9A1922D84558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FD0CC76B-5E71-8C4B-B186-6D1471C8CD67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2E61486C-7C7C-CF4A-BF55-2488DDD06CBA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xmlns="" id="{FAED948E-E8BC-B542-96E5-C16F47F16A92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xmlns="" id="{B62B8F78-5C39-C145-B3C5-F9490727FE2B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="" id="{20A6FC83-57DF-014A-87E0-1B5614DFB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A6FC83-57DF-014A-87E0-1B5614DF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="" id="{6D6C0EF3-9A48-6042-84AB-D28C74DA20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6C0EF3-9A48-6042-84AB-D28C74DA2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="" id="{276A6F90-89C1-8046-A06E-32E388A4C9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6901" y="2363347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276A6F90-89C1-8046-A06E-32E388A4C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901" y="2363347"/>
                <a:ext cx="1576747" cy="503588"/>
              </a:xfrm>
              <a:prstGeom prst="rect">
                <a:avLst/>
              </a:prstGeom>
              <a:blipFill>
                <a:blip r:embed="rId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xmlns="" id="{D2F72133-FA23-E542-8D6A-F6C8993EF0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05" y="57318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05" y="57318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" name="Content Placeholder 2">
            <a:extLst>
              <a:ext uri="{FF2B5EF4-FFF2-40B4-BE49-F238E27FC236}">
                <a16:creationId xmlns:a16="http://schemas.microsoft.com/office/drawing/2014/main" xmlns="" id="{99905B6F-10E6-D144-AB03-B236FDA6575E}"/>
              </a:ext>
            </a:extLst>
          </p:cNvPr>
          <p:cNvSpPr txBox="1">
            <a:spLocks/>
          </p:cNvSpPr>
          <p:nvPr/>
        </p:nvSpPr>
        <p:spPr>
          <a:xfrm>
            <a:off x="1102493" y="1255413"/>
            <a:ext cx="8350968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Neural Approach #2: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Recurrent Neural Network (RNN)</a:t>
            </a:r>
            <a:endParaRPr lang="en-US" sz="2400" dirty="0">
              <a:latin typeface="Karla" charset="0"/>
              <a:ea typeface="Karla" charset="0"/>
              <a:cs typeface="Karla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latin typeface="Karla" charset="0"/>
              <a:ea typeface="Karla" charset="0"/>
              <a:cs typeface="Karla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18000" y="2387247"/>
            <a:ext cx="2344440" cy="3838421"/>
            <a:chOff x="3818000" y="2387247"/>
            <a:chExt cx="2344440" cy="383842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46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Arrow 47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xmlns:a14="http://schemas.microsoft.com/office/drawing/2010/main" xmlns:mc="http://schemas.openxmlformats.org/markup-compatibility/2006" xmlns="" id="{73EEE44B-3585-894E-B4F8-4CE38DFFE62D}"/>
                </a:ext>
              </a:extLst>
            </p:cNvPr>
            <p:cNvSpPr txBox="1">
              <a:spLocks/>
            </p:cNvSpPr>
            <p:nvPr/>
          </p:nvSpPr>
          <p:spPr>
            <a:xfrm>
              <a:off x="4560153" y="4659765"/>
              <a:ext cx="701328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 smtClean="0">
                  <a:solidFill>
                    <a:srgbClr val="C00000"/>
                  </a:solidFill>
                  <a:latin typeface="Avenir Light" panose="020B0402020203020204" pitchFamily="34" charset="77"/>
                </a:rPr>
                <a:t>V</a:t>
              </a:r>
              <a:endParaRPr lang="en-US" sz="2400" dirty="0">
                <a:solidFill>
                  <a:srgbClr val="C00000"/>
                </a:solidFill>
                <a:latin typeface="Avenir Light" panose="020B0402020203020204" pitchFamily="34" charset="7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xmlns="" id="{920AC903-63CF-244F-AF78-1E015F906B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20AC903-63CF-244F-AF78-1E015F906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722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4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722080"/>
                  <a:ext cx="466367" cy="50358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ight Arrow 54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6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6092529" y="2404992"/>
            <a:ext cx="2344440" cy="3838421"/>
            <a:chOff x="3818000" y="2387247"/>
            <a:chExt cx="2344440" cy="3838421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ight Arrow 89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ight Arrow 90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:a16="http://schemas.microsoft.com/office/drawing/2014/main" xmlns:a14="http://schemas.microsoft.com/office/drawing/2010/main" xmlns:mc="http://schemas.openxmlformats.org/markup-compatibility/2006" xmlns="" id="{73EEE44B-3585-894E-B4F8-4CE38DFFE62D}"/>
                </a:ext>
              </a:extLst>
            </p:cNvPr>
            <p:cNvSpPr txBox="1">
              <a:spLocks/>
            </p:cNvSpPr>
            <p:nvPr/>
          </p:nvSpPr>
          <p:spPr>
            <a:xfrm>
              <a:off x="4560153" y="4659765"/>
              <a:ext cx="701328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 smtClean="0">
                  <a:solidFill>
                    <a:srgbClr val="C00000"/>
                  </a:solidFill>
                  <a:latin typeface="Avenir Light" panose="020B0402020203020204" pitchFamily="34" charset="77"/>
                </a:rPr>
                <a:t>V</a:t>
              </a:r>
              <a:endParaRPr lang="en-US" sz="2400" dirty="0">
                <a:solidFill>
                  <a:srgbClr val="C00000"/>
                </a:solidFill>
                <a:latin typeface="Avenir Light" panose="020B0402020203020204" pitchFamily="34" charset="7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99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Content Placeholder 2">
                  <a:extLst>
                    <a:ext uri="{FF2B5EF4-FFF2-40B4-BE49-F238E27FC236}">
                      <a16:creationId xmlns:a16="http://schemas.microsoft.com/office/drawing/2014/main" xmlns="" id="{920AC903-63CF-244F-AF78-1E015F906B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20AC903-63CF-244F-AF78-1E015F906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722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1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722080"/>
                  <a:ext cx="466367" cy="50358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Right Arrow 101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3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8235903" y="2426550"/>
            <a:ext cx="2344440" cy="3838421"/>
            <a:chOff x="3818000" y="2387247"/>
            <a:chExt cx="2344440" cy="3838421"/>
          </a:xfrm>
        </p:grpSpPr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ight Arrow 120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ight Arrow 121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Content Placeholder 2">
              <a:extLst>
                <a:ext uri="{FF2B5EF4-FFF2-40B4-BE49-F238E27FC236}">
                  <a16:creationId xmlns:a16="http://schemas.microsoft.com/office/drawing/2014/main" xmlns:a14="http://schemas.microsoft.com/office/drawing/2010/main" xmlns:mc="http://schemas.openxmlformats.org/markup-compatibility/2006" xmlns="" id="{73EEE44B-3585-894E-B4F8-4CE38DFFE62D}"/>
                </a:ext>
              </a:extLst>
            </p:cNvPr>
            <p:cNvSpPr txBox="1">
              <a:spLocks/>
            </p:cNvSpPr>
            <p:nvPr/>
          </p:nvSpPr>
          <p:spPr>
            <a:xfrm>
              <a:off x="4560153" y="4659765"/>
              <a:ext cx="701328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 smtClean="0">
                  <a:solidFill>
                    <a:srgbClr val="C00000"/>
                  </a:solidFill>
                  <a:latin typeface="Avenir Light" panose="020B0402020203020204" pitchFamily="34" charset="77"/>
                </a:rPr>
                <a:t>V</a:t>
              </a:r>
              <a:endParaRPr lang="en-US" sz="2400" dirty="0">
                <a:solidFill>
                  <a:srgbClr val="C00000"/>
                </a:solidFill>
                <a:latin typeface="Avenir Light" panose="020B0402020203020204" pitchFamily="34" charset="7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24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Content Placeholder 2">
                  <a:extLst>
                    <a:ext uri="{FF2B5EF4-FFF2-40B4-BE49-F238E27FC236}">
                      <a16:creationId xmlns:a16="http://schemas.microsoft.com/office/drawing/2014/main" xmlns="" id="{920AC903-63CF-244F-AF78-1E015F906B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25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20AC903-63CF-244F-AF78-1E015F906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722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26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722080"/>
                  <a:ext cx="466367" cy="50358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Right Arrow 126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28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823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Modelling: </a:t>
            </a:r>
            <a:r>
              <a:rPr lang="en-US" b="1" dirty="0"/>
              <a:t>RNNs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B634E59-4B85-4C4B-8984-E10B47A0B100}"/>
              </a:ext>
            </a:extLst>
          </p:cNvPr>
          <p:cNvSpPr txBox="1">
            <a:spLocks/>
          </p:cNvSpPr>
          <p:nvPr/>
        </p:nvSpPr>
        <p:spPr>
          <a:xfrm>
            <a:off x="926768" y="1145740"/>
            <a:ext cx="7567747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Karla" charset="0"/>
                <a:ea typeface="Karla" charset="0"/>
                <a:cs typeface="Karla" charset="0"/>
              </a:rPr>
              <a:t>We have seen this abstract view in Lecture 15.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xmlns="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2207263" y="4766050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2090447" y="3603904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2184900" y="2467584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xmlns="" id="{DE101D8D-392D-CE48-A76F-F593C13CFB77}"/>
              </a:ext>
            </a:extLst>
          </p:cNvPr>
          <p:cNvSpPr/>
          <p:nvPr/>
        </p:nvSpPr>
        <p:spPr>
          <a:xfrm>
            <a:off x="4504260" y="4802485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AF057BF2-9D6B-E249-8FBC-3B1D5B8A5CA3}"/>
              </a:ext>
            </a:extLst>
          </p:cNvPr>
          <p:cNvSpPr/>
          <p:nvPr/>
        </p:nvSpPr>
        <p:spPr>
          <a:xfrm>
            <a:off x="4609042" y="4857836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730C91DC-46B3-DD42-BA91-16A98A899679}"/>
              </a:ext>
            </a:extLst>
          </p:cNvPr>
          <p:cNvSpPr/>
          <p:nvPr/>
        </p:nvSpPr>
        <p:spPr>
          <a:xfrm>
            <a:off x="4855301" y="4857836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1A38F944-FD9F-1C42-9EF7-BA5E3DB86EBA}"/>
              </a:ext>
            </a:extLst>
          </p:cNvPr>
          <p:cNvSpPr/>
          <p:nvPr/>
        </p:nvSpPr>
        <p:spPr>
          <a:xfrm>
            <a:off x="5101560" y="4857836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1549E43-B913-244E-90FF-EB6ADE692919}"/>
              </a:ext>
            </a:extLst>
          </p:cNvPr>
          <p:cNvSpPr/>
          <p:nvPr/>
        </p:nvSpPr>
        <p:spPr>
          <a:xfrm>
            <a:off x="5353429" y="4857836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FE7F9AF-8FB9-9E47-AA7C-B819DD96BD45}"/>
              </a:ext>
            </a:extLst>
          </p:cNvPr>
          <p:cNvSpPr/>
          <p:nvPr/>
        </p:nvSpPr>
        <p:spPr>
          <a:xfrm>
            <a:off x="4609042" y="2551019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D1072A62-0E13-3843-8D0C-3A62E6BC9417}"/>
              </a:ext>
            </a:extLst>
          </p:cNvPr>
          <p:cNvSpPr/>
          <p:nvPr/>
        </p:nvSpPr>
        <p:spPr>
          <a:xfrm>
            <a:off x="4855301" y="2551019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B5867DDE-FEA5-0049-9461-EB1FFEB88969}"/>
              </a:ext>
            </a:extLst>
          </p:cNvPr>
          <p:cNvSpPr/>
          <p:nvPr/>
        </p:nvSpPr>
        <p:spPr>
          <a:xfrm>
            <a:off x="5101560" y="2551019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24DFF809-EE42-C349-914D-4808EEE0B2B2}"/>
              </a:ext>
            </a:extLst>
          </p:cNvPr>
          <p:cNvSpPr/>
          <p:nvPr/>
        </p:nvSpPr>
        <p:spPr>
          <a:xfrm>
            <a:off x="5353429" y="2551019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485BEC44-F260-1145-8583-E09A6D1ADDA0}"/>
              </a:ext>
            </a:extLst>
          </p:cNvPr>
          <p:cNvSpPr/>
          <p:nvPr/>
        </p:nvSpPr>
        <p:spPr>
          <a:xfrm>
            <a:off x="4388107" y="3643567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D285D089-1C0C-6344-B7EA-A631D2F645B7}"/>
              </a:ext>
            </a:extLst>
          </p:cNvPr>
          <p:cNvSpPr/>
          <p:nvPr/>
        </p:nvSpPr>
        <p:spPr>
          <a:xfrm>
            <a:off x="4472657" y="3696834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E248521C-7AB4-A74B-BB41-9E9DBC05502F}"/>
              </a:ext>
            </a:extLst>
          </p:cNvPr>
          <p:cNvSpPr/>
          <p:nvPr/>
        </p:nvSpPr>
        <p:spPr>
          <a:xfrm>
            <a:off x="4718916" y="3696834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542D303-3E89-B948-BAE1-9C28B4C7900E}"/>
              </a:ext>
            </a:extLst>
          </p:cNvPr>
          <p:cNvSpPr/>
          <p:nvPr/>
        </p:nvSpPr>
        <p:spPr>
          <a:xfrm>
            <a:off x="4965175" y="3696834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3557CEDB-9609-5C4E-BE7A-9A1922D84558}"/>
              </a:ext>
            </a:extLst>
          </p:cNvPr>
          <p:cNvSpPr/>
          <p:nvPr/>
        </p:nvSpPr>
        <p:spPr>
          <a:xfrm>
            <a:off x="5217044" y="3696834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FD0CC76B-5E71-8C4B-B186-6D1471C8CD67}"/>
              </a:ext>
            </a:extLst>
          </p:cNvPr>
          <p:cNvSpPr/>
          <p:nvPr/>
        </p:nvSpPr>
        <p:spPr>
          <a:xfrm>
            <a:off x="5475040" y="369911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2E61486C-7C7C-CF4A-BF55-2488DDD06CBA}"/>
              </a:ext>
            </a:extLst>
          </p:cNvPr>
          <p:cNvSpPr/>
          <p:nvPr/>
        </p:nvSpPr>
        <p:spPr>
          <a:xfrm>
            <a:off x="4523350" y="2503995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xmlns="" id="{FAED948E-E8BC-B542-96E5-C16F47F16A92}"/>
              </a:ext>
            </a:extLst>
          </p:cNvPr>
          <p:cNvSpPr/>
          <p:nvPr/>
        </p:nvSpPr>
        <p:spPr>
          <a:xfrm rot="16200000">
            <a:off x="4828971" y="302141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xmlns="" id="{B62B8F78-5C39-C145-B3C5-F9490727FE2B}"/>
              </a:ext>
            </a:extLst>
          </p:cNvPr>
          <p:cNvSpPr/>
          <p:nvPr/>
        </p:nvSpPr>
        <p:spPr>
          <a:xfrm rot="16200000">
            <a:off x="4850531" y="41905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="" id="{20A6FC83-57DF-014A-87E0-1B5614DFB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20335" y="4147979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A6FC83-57DF-014A-87E0-1B5614DF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335" y="4147979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="" id="{6D6C0EF3-9A48-6042-84AB-D28C74DA20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27644" y="2969038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6C0EF3-9A48-6042-84AB-D28C74DA2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644" y="2969038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="" id="{276A6F90-89C1-8046-A06E-32E388A4C9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80001" y="1878779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276A6F90-89C1-8046-A06E-32E388A4C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001" y="1878779"/>
                <a:ext cx="1576747" cy="503588"/>
              </a:xfrm>
              <a:prstGeom prst="rect">
                <a:avLst/>
              </a:prstGeom>
              <a:blipFill>
                <a:blip r:embed="rId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xmlns="" id="{D2F72133-FA23-E542-8D6A-F6C8993EF0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79505" y="524732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05" y="5247322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2703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Content Placeholder 2">
                <a:extLst>
                  <a:ext uri="{FF2B5EF4-FFF2-40B4-BE49-F238E27FC236}">
                    <a16:creationId xmlns:a16="http://schemas.microsoft.com/office/drawing/2014/main" xmlns="" id="{A70D1C02-7CBD-A74A-904A-2A285E9154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0938" y="2969038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5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70D1C02-7CBD-A74A-904A-2A285E915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938" y="2969038"/>
                <a:ext cx="701328" cy="5035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rved Up Arrow 2">
            <a:extLst>
              <a:ext uri="{FF2B5EF4-FFF2-40B4-BE49-F238E27FC236}">
                <a16:creationId xmlns:a16="http://schemas.microsoft.com/office/drawing/2014/main" xmlns="" id="{BB36A064-7625-2441-8964-9A5BD1261D10}"/>
              </a:ext>
            </a:extLst>
          </p:cNvPr>
          <p:cNvSpPr/>
          <p:nvPr/>
        </p:nvSpPr>
        <p:spPr>
          <a:xfrm rot="16200000">
            <a:off x="5762425" y="3408634"/>
            <a:ext cx="773848" cy="706109"/>
          </a:xfrm>
          <a:prstGeom prst="curvedUpArrow">
            <a:avLst>
              <a:gd name="adj1" fmla="val 14218"/>
              <a:gd name="adj2" fmla="val 50000"/>
              <a:gd name="adj3" fmla="val 25000"/>
            </a:avLst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EE88FE48-D5BF-0E40-BFCC-391AE36E8079}"/>
                  </a:ext>
                </a:extLst>
              </p:cNvPr>
              <p:cNvSpPr/>
              <p:nvPr/>
            </p:nvSpPr>
            <p:spPr>
              <a:xfrm>
                <a:off x="6890002" y="3347340"/>
                <a:ext cx="4755897" cy="1075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b="1" dirty="0" smtClean="0">
                    <a:latin typeface="Avenir Light" panose="020B0402020203020204" pitchFamily="34" charset="77"/>
                  </a:rPr>
                  <a:t>The recurrent </a:t>
                </a:r>
                <a:r>
                  <a:rPr lang="en-US" b="1" dirty="0">
                    <a:latin typeface="Avenir Light" panose="020B0402020203020204" pitchFamily="34" charset="77"/>
                  </a:rPr>
                  <a:t>loop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𝑼</m:t>
                    </m:r>
                  </m:oMath>
                </a14:m>
                <a:r>
                  <a:rPr lang="en-US" b="1" dirty="0" smtClean="0">
                    <a:latin typeface="Avenir Light" panose="020B0402020203020204" pitchFamily="34" charset="77"/>
                  </a:rPr>
                  <a:t> </a:t>
                </a:r>
                <a:r>
                  <a:rPr lang="en-US" b="1" dirty="0">
                    <a:latin typeface="Avenir Light" panose="020B0402020203020204" pitchFamily="34" charset="77"/>
                  </a:rPr>
                  <a:t>conveys that the current hidden layer is influenced by the hidden layer from the previous time step.</a:t>
                </a:r>
                <a:endParaRPr lang="en-US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E88FE48-D5BF-0E40-BFCC-391AE36E8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002" y="3347340"/>
                <a:ext cx="4755897" cy="1075679"/>
              </a:xfrm>
              <a:prstGeom prst="rect">
                <a:avLst/>
              </a:prstGeom>
              <a:blipFill rotWithShape="0">
                <a:blip r:embed="rId7"/>
                <a:stretch>
                  <a:fillRect l="-1026" b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ontent Placeholder 2">
            <a:extLst>
              <a:ext uri="{FF2B5EF4-FFF2-40B4-BE49-F238E27FC236}">
                <a16:creationId xmlns:a16="http://schemas.microsoft.com/office/drawing/2014/main" xmlns="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xmlns="" id="{DE101D8D-392D-CE48-A76F-F593C13CFB77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AF057BF2-9D6B-E249-8FBC-3B1D5B8A5CA3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730C91DC-46B3-DD42-BA91-16A98A899679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1A38F944-FD9F-1C42-9EF7-BA5E3DB86EBA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1549E43-B913-244E-90FF-EB6ADE692919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FE7F9AF-8FB9-9E47-AA7C-B819DD96BD45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D1072A62-0E13-3843-8D0C-3A62E6BC9417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B5867DDE-FEA5-0049-9461-EB1FFEB88969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24DFF809-EE42-C349-914D-4808EEE0B2B2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485BEC44-F260-1145-8583-E09A6D1ADDA0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D285D089-1C0C-6344-B7EA-A631D2F645B7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E248521C-7AB4-A74B-BB41-9E9DBC05502F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542D303-3E89-B948-BAE1-9C28B4C7900E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3557CEDB-9609-5C4E-BE7A-9A1922D84558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FD0CC76B-5E71-8C4B-B186-6D1471C8CD67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2E61486C-7C7C-CF4A-BF55-2488DDD06CBA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xmlns="" id="{FAED948E-E8BC-B542-96E5-C16F47F16A92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xmlns="" id="{B62B8F78-5C39-C145-B3C5-F9490727FE2B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="" id="{20A6FC83-57DF-014A-87E0-1B5614DFB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A6FC83-57DF-014A-87E0-1B5614DF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="" id="{6D6C0EF3-9A48-6042-84AB-D28C74DA20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6C0EF3-9A48-6042-84AB-D28C74DA2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="" id="{276A6F90-89C1-8046-A06E-32E388A4C9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6901" y="2363347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276A6F90-89C1-8046-A06E-32E388A4C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901" y="2363347"/>
                <a:ext cx="1576747" cy="503588"/>
              </a:xfrm>
              <a:prstGeom prst="rect">
                <a:avLst/>
              </a:prstGeom>
              <a:blipFill>
                <a:blip r:embed="rId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xmlns="" id="{D2F72133-FA23-E542-8D6A-F6C8993EF0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64A89667-1B61-D84C-8396-266EF010A525}"/>
              </a:ext>
            </a:extLst>
          </p:cNvPr>
          <p:cNvSpPr/>
          <p:nvPr/>
        </p:nvSpPr>
        <p:spPr>
          <a:xfrm>
            <a:off x="8888300" y="770316"/>
            <a:ext cx="3137191" cy="1125196"/>
          </a:xfrm>
          <a:prstGeom prst="rect">
            <a:avLst/>
          </a:prstGeom>
          <a:solidFill>
            <a:srgbClr val="FFF2CC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 smtClean="0"/>
              <a:t>RNN (review) </a:t>
            </a:r>
            <a:endParaRPr lang="en-US" dirty="0"/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xmlns="" id="{FF5E74C9-A5CD-6F40-A4BA-762E8454B052}"/>
              </a:ext>
            </a:extLst>
          </p:cNvPr>
          <p:cNvSpPr txBox="1">
            <a:spLocks/>
          </p:cNvSpPr>
          <p:nvPr/>
        </p:nvSpPr>
        <p:spPr>
          <a:xfrm>
            <a:off x="4191000" y="750736"/>
            <a:ext cx="3272331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Training Process</a:t>
            </a:r>
            <a:endParaRPr lang="en-US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5063524F-251F-C44B-AA39-5AA181F58DDD}"/>
                  </a:ext>
                </a:extLst>
              </p:cNvPr>
              <p:cNvSpPr/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3524F-251F-C44B-AA39-5AA181F58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xmlns="" id="{731B846A-C5A9-5A4B-9377-7E1921B50F8E}"/>
              </a:ext>
            </a:extLst>
          </p:cNvPr>
          <p:cNvSpPr txBox="1">
            <a:spLocks/>
          </p:cNvSpPr>
          <p:nvPr/>
        </p:nvSpPr>
        <p:spPr>
          <a:xfrm>
            <a:off x="1130300" y="1872315"/>
            <a:ext cx="866479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Error</a:t>
            </a:r>
          </a:p>
        </p:txBody>
      </p: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xmlns="" id="{0E613D49-C154-6840-B48E-9022C64E7B06}"/>
              </a:ext>
            </a:extLst>
          </p:cNvPr>
          <p:cNvSpPr txBox="1">
            <a:spLocks/>
          </p:cNvSpPr>
          <p:nvPr/>
        </p:nvSpPr>
        <p:spPr>
          <a:xfrm>
            <a:off x="2709001" y="6009384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She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F6027C8F-2D36-FB4B-B530-018F14273101}"/>
                  </a:ext>
                </a:extLst>
              </p:cNvPr>
              <p:cNvSpPr txBox="1"/>
              <p:nvPr/>
            </p:nvSpPr>
            <p:spPr>
              <a:xfrm>
                <a:off x="8976708" y="996892"/>
                <a:ext cx="3048783" cy="672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027C8F-2D36-FB4B-B530-018F14273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708" y="996892"/>
                <a:ext cx="3048783" cy="6720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3818000" y="1848029"/>
            <a:ext cx="2344440" cy="4659056"/>
            <a:chOff x="3818000" y="1848029"/>
            <a:chExt cx="2344440" cy="465905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ontent Placeholder 2">
                  <a:extLst>
                    <a:ext uri="{FF2B5EF4-FFF2-40B4-BE49-F238E27FC236}">
                      <a16:creationId xmlns:a16="http://schemas.microsoft.com/office/drawing/2014/main" xmlns="" id="{920AC903-63CF-244F-AF78-1E015F906B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9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20AC903-63CF-244F-AF78-1E015F906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3279" r="-2336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went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983272" y="1869757"/>
            <a:ext cx="2344440" cy="4659056"/>
            <a:chOff x="3818000" y="1848029"/>
            <a:chExt cx="2344440" cy="4659056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ight Arrow 103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Arrow 104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Content Placeholder 2">
                  <a:extLst>
                    <a:ext uri="{FF2B5EF4-FFF2-40B4-BE49-F238E27FC236}">
                      <a16:creationId xmlns:a16="http://schemas.microsoft.com/office/drawing/2014/main" xmlns="" id="{920AC903-63CF-244F-AF78-1E015F906B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9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20AC903-63CF-244F-AF78-1E015F906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ight Arrow 110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3333" r="-234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 smtClean="0">
                  <a:solidFill>
                    <a:srgbClr val="7030A0"/>
                  </a:solidFill>
                  <a:latin typeface="Avenir Light" panose="020B0402020203020204" pitchFamily="34" charset="77"/>
                </a:rPr>
                <a:t>to</a:t>
              </a:r>
              <a:endParaRPr lang="en-US" sz="2400" dirty="0">
                <a:solidFill>
                  <a:srgbClr val="7030A0"/>
                </a:solidFill>
                <a:latin typeface="Avenir Light" panose="020B0402020203020204" pitchFamily="34" charset="77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138062" y="1900820"/>
            <a:ext cx="2344440" cy="4659056"/>
            <a:chOff x="3818000" y="1848029"/>
            <a:chExt cx="2344440" cy="4659056"/>
          </a:xfrm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ight Arrow 137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Content Placeholder 2">
                  <a:extLst>
                    <a:ext uri="{FF2B5EF4-FFF2-40B4-BE49-F238E27FC236}">
                      <a16:creationId xmlns:a16="http://schemas.microsoft.com/office/drawing/2014/main" xmlns="" id="{920AC903-63CF-244F-AF78-1E015F906B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20AC903-63CF-244F-AF78-1E015F906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Right Arrow 143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t="-3333" r="-233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 smtClean="0">
                  <a:solidFill>
                    <a:srgbClr val="7030A0"/>
                  </a:solidFill>
                  <a:latin typeface="Avenir Light" panose="020B0402020203020204" pitchFamily="34" charset="77"/>
                </a:rPr>
                <a:t>class</a:t>
              </a:r>
              <a:endParaRPr lang="en-US" sz="2400" dirty="0">
                <a:solidFill>
                  <a:srgbClr val="7030A0"/>
                </a:solidFill>
                <a:latin typeface="Avenir Light" panose="020B0402020203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67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reeform 147">
            <a:extLst>
              <a:ext uri="{FF2B5EF4-FFF2-40B4-BE49-F238E27FC236}">
                <a16:creationId xmlns:a16="http://schemas.microsoft.com/office/drawing/2014/main" xmlns="" id="{C1DA1F74-60C1-A340-B91C-CDCBB1851091}"/>
              </a:ext>
            </a:extLst>
          </p:cNvPr>
          <p:cNvSpPr/>
          <p:nvPr/>
        </p:nvSpPr>
        <p:spPr>
          <a:xfrm>
            <a:off x="4699000" y="5566790"/>
            <a:ext cx="1310638" cy="1006851"/>
          </a:xfrm>
          <a:custGeom>
            <a:avLst/>
            <a:gdLst>
              <a:gd name="connsiteX0" fmla="*/ 762000 w 1181100"/>
              <a:gd name="connsiteY0" fmla="*/ 26874 h 834715"/>
              <a:gd name="connsiteX1" fmla="*/ 609600 w 1181100"/>
              <a:gd name="connsiteY1" fmla="*/ 52274 h 834715"/>
              <a:gd name="connsiteX2" fmla="*/ 393700 w 1181100"/>
              <a:gd name="connsiteY2" fmla="*/ 64974 h 834715"/>
              <a:gd name="connsiteX3" fmla="*/ 330200 w 1181100"/>
              <a:gd name="connsiteY3" fmla="*/ 77674 h 834715"/>
              <a:gd name="connsiteX4" fmla="*/ 203200 w 1181100"/>
              <a:gd name="connsiteY4" fmla="*/ 128474 h 834715"/>
              <a:gd name="connsiteX5" fmla="*/ 127000 w 1181100"/>
              <a:gd name="connsiteY5" fmla="*/ 191974 h 834715"/>
              <a:gd name="connsiteX6" fmla="*/ 88900 w 1181100"/>
              <a:gd name="connsiteY6" fmla="*/ 204674 h 834715"/>
              <a:gd name="connsiteX7" fmla="*/ 63500 w 1181100"/>
              <a:gd name="connsiteY7" fmla="*/ 242774 h 834715"/>
              <a:gd name="connsiteX8" fmla="*/ 25400 w 1181100"/>
              <a:gd name="connsiteY8" fmla="*/ 280874 h 834715"/>
              <a:gd name="connsiteX9" fmla="*/ 0 w 1181100"/>
              <a:gd name="connsiteY9" fmla="*/ 357074 h 834715"/>
              <a:gd name="connsiteX10" fmla="*/ 25400 w 1181100"/>
              <a:gd name="connsiteY10" fmla="*/ 534874 h 834715"/>
              <a:gd name="connsiteX11" fmla="*/ 50800 w 1181100"/>
              <a:gd name="connsiteY11" fmla="*/ 572974 h 834715"/>
              <a:gd name="connsiteX12" fmla="*/ 88900 w 1181100"/>
              <a:gd name="connsiteY12" fmla="*/ 598374 h 834715"/>
              <a:gd name="connsiteX13" fmla="*/ 190500 w 1181100"/>
              <a:gd name="connsiteY13" fmla="*/ 687274 h 834715"/>
              <a:gd name="connsiteX14" fmla="*/ 228600 w 1181100"/>
              <a:gd name="connsiteY14" fmla="*/ 712674 h 834715"/>
              <a:gd name="connsiteX15" fmla="*/ 266700 w 1181100"/>
              <a:gd name="connsiteY15" fmla="*/ 738074 h 834715"/>
              <a:gd name="connsiteX16" fmla="*/ 381000 w 1181100"/>
              <a:gd name="connsiteY16" fmla="*/ 776174 h 834715"/>
              <a:gd name="connsiteX17" fmla="*/ 419100 w 1181100"/>
              <a:gd name="connsiteY17" fmla="*/ 788874 h 834715"/>
              <a:gd name="connsiteX18" fmla="*/ 508000 w 1181100"/>
              <a:gd name="connsiteY18" fmla="*/ 801574 h 834715"/>
              <a:gd name="connsiteX19" fmla="*/ 977900 w 1181100"/>
              <a:gd name="connsiteY19" fmla="*/ 801574 h 834715"/>
              <a:gd name="connsiteX20" fmla="*/ 1092200 w 1181100"/>
              <a:gd name="connsiteY20" fmla="*/ 750774 h 834715"/>
              <a:gd name="connsiteX21" fmla="*/ 1104900 w 1181100"/>
              <a:gd name="connsiteY21" fmla="*/ 712674 h 834715"/>
              <a:gd name="connsiteX22" fmla="*/ 1130300 w 1181100"/>
              <a:gd name="connsiteY22" fmla="*/ 674574 h 834715"/>
              <a:gd name="connsiteX23" fmla="*/ 1155700 w 1181100"/>
              <a:gd name="connsiteY23" fmla="*/ 598374 h 834715"/>
              <a:gd name="connsiteX24" fmla="*/ 1168400 w 1181100"/>
              <a:gd name="connsiteY24" fmla="*/ 560274 h 834715"/>
              <a:gd name="connsiteX25" fmla="*/ 1181100 w 1181100"/>
              <a:gd name="connsiteY25" fmla="*/ 522174 h 834715"/>
              <a:gd name="connsiteX26" fmla="*/ 1155700 w 1181100"/>
              <a:gd name="connsiteY26" fmla="*/ 255474 h 834715"/>
              <a:gd name="connsiteX27" fmla="*/ 1130300 w 1181100"/>
              <a:gd name="connsiteY27" fmla="*/ 204674 h 834715"/>
              <a:gd name="connsiteX28" fmla="*/ 1041400 w 1181100"/>
              <a:gd name="connsiteY28" fmla="*/ 103074 h 834715"/>
              <a:gd name="connsiteX29" fmla="*/ 1028700 w 1181100"/>
              <a:gd name="connsiteY29" fmla="*/ 64974 h 834715"/>
              <a:gd name="connsiteX30" fmla="*/ 990600 w 1181100"/>
              <a:gd name="connsiteY30" fmla="*/ 14174 h 834715"/>
              <a:gd name="connsiteX31" fmla="*/ 952500 w 1181100"/>
              <a:gd name="connsiteY31" fmla="*/ 1474 h 834715"/>
              <a:gd name="connsiteX32" fmla="*/ 812800 w 1181100"/>
              <a:gd name="connsiteY32" fmla="*/ 1474 h 83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81100" h="834715">
                <a:moveTo>
                  <a:pt x="762000" y="26874"/>
                </a:moveTo>
                <a:cubicBezTo>
                  <a:pt x="709717" y="37331"/>
                  <a:pt x="663609" y="47773"/>
                  <a:pt x="609600" y="52274"/>
                </a:cubicBezTo>
                <a:cubicBezTo>
                  <a:pt x="537758" y="58261"/>
                  <a:pt x="465667" y="60741"/>
                  <a:pt x="393700" y="64974"/>
                </a:cubicBezTo>
                <a:cubicBezTo>
                  <a:pt x="372533" y="69207"/>
                  <a:pt x="351025" y="71994"/>
                  <a:pt x="330200" y="77674"/>
                </a:cubicBezTo>
                <a:cubicBezTo>
                  <a:pt x="280423" y="91250"/>
                  <a:pt x="246564" y="103695"/>
                  <a:pt x="203200" y="128474"/>
                </a:cubicBezTo>
                <a:cubicBezTo>
                  <a:pt x="57772" y="211576"/>
                  <a:pt x="284601" y="86906"/>
                  <a:pt x="127000" y="191974"/>
                </a:cubicBezTo>
                <a:cubicBezTo>
                  <a:pt x="115861" y="199400"/>
                  <a:pt x="101600" y="200441"/>
                  <a:pt x="88900" y="204674"/>
                </a:cubicBezTo>
                <a:cubicBezTo>
                  <a:pt x="80433" y="217374"/>
                  <a:pt x="73271" y="231048"/>
                  <a:pt x="63500" y="242774"/>
                </a:cubicBezTo>
                <a:cubicBezTo>
                  <a:pt x="52002" y="256572"/>
                  <a:pt x="34122" y="265174"/>
                  <a:pt x="25400" y="280874"/>
                </a:cubicBezTo>
                <a:cubicBezTo>
                  <a:pt x="12397" y="304279"/>
                  <a:pt x="0" y="357074"/>
                  <a:pt x="0" y="357074"/>
                </a:cubicBezTo>
                <a:cubicBezTo>
                  <a:pt x="3245" y="392766"/>
                  <a:pt x="968" y="486009"/>
                  <a:pt x="25400" y="534874"/>
                </a:cubicBezTo>
                <a:cubicBezTo>
                  <a:pt x="32226" y="548526"/>
                  <a:pt x="40007" y="562181"/>
                  <a:pt x="50800" y="572974"/>
                </a:cubicBezTo>
                <a:cubicBezTo>
                  <a:pt x="61593" y="583767"/>
                  <a:pt x="76200" y="589907"/>
                  <a:pt x="88900" y="598374"/>
                </a:cubicBezTo>
                <a:cubicBezTo>
                  <a:pt x="131233" y="661874"/>
                  <a:pt x="101600" y="628007"/>
                  <a:pt x="190500" y="687274"/>
                </a:cubicBezTo>
                <a:lnTo>
                  <a:pt x="228600" y="712674"/>
                </a:lnTo>
                <a:cubicBezTo>
                  <a:pt x="241300" y="721141"/>
                  <a:pt x="252220" y="733247"/>
                  <a:pt x="266700" y="738074"/>
                </a:cubicBezTo>
                <a:lnTo>
                  <a:pt x="381000" y="776174"/>
                </a:lnTo>
                <a:cubicBezTo>
                  <a:pt x="393700" y="780407"/>
                  <a:pt x="405848" y="786981"/>
                  <a:pt x="419100" y="788874"/>
                </a:cubicBezTo>
                <a:lnTo>
                  <a:pt x="508000" y="801574"/>
                </a:lnTo>
                <a:cubicBezTo>
                  <a:pt x="678085" y="858269"/>
                  <a:pt x="582421" y="831235"/>
                  <a:pt x="977900" y="801574"/>
                </a:cubicBezTo>
                <a:cubicBezTo>
                  <a:pt x="1028987" y="797742"/>
                  <a:pt x="1054394" y="775978"/>
                  <a:pt x="1092200" y="750774"/>
                </a:cubicBezTo>
                <a:cubicBezTo>
                  <a:pt x="1096433" y="738074"/>
                  <a:pt x="1098913" y="724648"/>
                  <a:pt x="1104900" y="712674"/>
                </a:cubicBezTo>
                <a:cubicBezTo>
                  <a:pt x="1111726" y="699022"/>
                  <a:pt x="1124101" y="688522"/>
                  <a:pt x="1130300" y="674574"/>
                </a:cubicBezTo>
                <a:cubicBezTo>
                  <a:pt x="1141174" y="650108"/>
                  <a:pt x="1147233" y="623774"/>
                  <a:pt x="1155700" y="598374"/>
                </a:cubicBezTo>
                <a:lnTo>
                  <a:pt x="1168400" y="560274"/>
                </a:lnTo>
                <a:lnTo>
                  <a:pt x="1181100" y="522174"/>
                </a:lnTo>
                <a:cubicBezTo>
                  <a:pt x="1172633" y="433274"/>
                  <a:pt x="1169809" y="343655"/>
                  <a:pt x="1155700" y="255474"/>
                </a:cubicBezTo>
                <a:cubicBezTo>
                  <a:pt x="1152709" y="236780"/>
                  <a:pt x="1140334" y="220728"/>
                  <a:pt x="1130300" y="204674"/>
                </a:cubicBezTo>
                <a:cubicBezTo>
                  <a:pt x="1101151" y="158035"/>
                  <a:pt x="1080784" y="142458"/>
                  <a:pt x="1041400" y="103074"/>
                </a:cubicBezTo>
                <a:cubicBezTo>
                  <a:pt x="1037167" y="90374"/>
                  <a:pt x="1035342" y="76597"/>
                  <a:pt x="1028700" y="64974"/>
                </a:cubicBezTo>
                <a:cubicBezTo>
                  <a:pt x="1018198" y="46596"/>
                  <a:pt x="1006861" y="27725"/>
                  <a:pt x="990600" y="14174"/>
                </a:cubicBezTo>
                <a:cubicBezTo>
                  <a:pt x="980316" y="5604"/>
                  <a:pt x="965853" y="2428"/>
                  <a:pt x="952500" y="1474"/>
                </a:cubicBezTo>
                <a:cubicBezTo>
                  <a:pt x="906052" y="-1844"/>
                  <a:pt x="859367" y="1474"/>
                  <a:pt x="812800" y="1474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>
            <a:extLst>
              <a:ext uri="{FF2B5EF4-FFF2-40B4-BE49-F238E27FC236}">
                <a16:creationId xmlns:a16="http://schemas.microsoft.com/office/drawing/2014/main" xmlns="" id="{3F1A0207-26EF-FD45-9BB4-89C2B26AAFDC}"/>
              </a:ext>
            </a:extLst>
          </p:cNvPr>
          <p:cNvSpPr/>
          <p:nvPr/>
        </p:nvSpPr>
        <p:spPr>
          <a:xfrm>
            <a:off x="7213600" y="5600700"/>
            <a:ext cx="800100" cy="914639"/>
          </a:xfrm>
          <a:custGeom>
            <a:avLst/>
            <a:gdLst>
              <a:gd name="connsiteX0" fmla="*/ 635000 w 800100"/>
              <a:gd name="connsiteY0" fmla="*/ 889000 h 914639"/>
              <a:gd name="connsiteX1" fmla="*/ 571500 w 800100"/>
              <a:gd name="connsiteY1" fmla="*/ 914400 h 914639"/>
              <a:gd name="connsiteX2" fmla="*/ 419100 w 800100"/>
              <a:gd name="connsiteY2" fmla="*/ 889000 h 914639"/>
              <a:gd name="connsiteX3" fmla="*/ 381000 w 800100"/>
              <a:gd name="connsiteY3" fmla="*/ 863600 h 914639"/>
              <a:gd name="connsiteX4" fmla="*/ 279400 w 800100"/>
              <a:gd name="connsiteY4" fmla="*/ 838200 h 914639"/>
              <a:gd name="connsiteX5" fmla="*/ 127000 w 800100"/>
              <a:gd name="connsiteY5" fmla="*/ 800100 h 914639"/>
              <a:gd name="connsiteX6" fmla="*/ 88900 w 800100"/>
              <a:gd name="connsiteY6" fmla="*/ 787400 h 914639"/>
              <a:gd name="connsiteX7" fmla="*/ 38100 w 800100"/>
              <a:gd name="connsiteY7" fmla="*/ 711200 h 914639"/>
              <a:gd name="connsiteX8" fmla="*/ 0 w 800100"/>
              <a:gd name="connsiteY8" fmla="*/ 635000 h 914639"/>
              <a:gd name="connsiteX9" fmla="*/ 12700 w 800100"/>
              <a:gd name="connsiteY9" fmla="*/ 495300 h 914639"/>
              <a:gd name="connsiteX10" fmla="*/ 38100 w 800100"/>
              <a:gd name="connsiteY10" fmla="*/ 419100 h 914639"/>
              <a:gd name="connsiteX11" fmla="*/ 50800 w 800100"/>
              <a:gd name="connsiteY11" fmla="*/ 304800 h 914639"/>
              <a:gd name="connsiteX12" fmla="*/ 88900 w 800100"/>
              <a:gd name="connsiteY12" fmla="*/ 88900 h 914639"/>
              <a:gd name="connsiteX13" fmla="*/ 152400 w 800100"/>
              <a:gd name="connsiteY13" fmla="*/ 25400 h 914639"/>
              <a:gd name="connsiteX14" fmla="*/ 228600 w 800100"/>
              <a:gd name="connsiteY14" fmla="*/ 0 h 914639"/>
              <a:gd name="connsiteX15" fmla="*/ 355600 w 800100"/>
              <a:gd name="connsiteY15" fmla="*/ 12700 h 914639"/>
              <a:gd name="connsiteX16" fmla="*/ 393700 w 800100"/>
              <a:gd name="connsiteY16" fmla="*/ 25400 h 914639"/>
              <a:gd name="connsiteX17" fmla="*/ 495300 w 800100"/>
              <a:gd name="connsiteY17" fmla="*/ 63500 h 914639"/>
              <a:gd name="connsiteX18" fmla="*/ 520700 w 800100"/>
              <a:gd name="connsiteY18" fmla="*/ 101600 h 914639"/>
              <a:gd name="connsiteX19" fmla="*/ 558800 w 800100"/>
              <a:gd name="connsiteY19" fmla="*/ 127000 h 914639"/>
              <a:gd name="connsiteX20" fmla="*/ 647700 w 800100"/>
              <a:gd name="connsiteY20" fmla="*/ 190500 h 914639"/>
              <a:gd name="connsiteX21" fmla="*/ 673100 w 800100"/>
              <a:gd name="connsiteY21" fmla="*/ 228600 h 914639"/>
              <a:gd name="connsiteX22" fmla="*/ 711200 w 800100"/>
              <a:gd name="connsiteY22" fmla="*/ 254000 h 914639"/>
              <a:gd name="connsiteX23" fmla="*/ 723900 w 800100"/>
              <a:gd name="connsiteY23" fmla="*/ 292100 h 914639"/>
              <a:gd name="connsiteX24" fmla="*/ 774700 w 800100"/>
              <a:gd name="connsiteY24" fmla="*/ 368300 h 914639"/>
              <a:gd name="connsiteX25" fmla="*/ 800100 w 800100"/>
              <a:gd name="connsiteY25" fmla="*/ 444500 h 914639"/>
              <a:gd name="connsiteX26" fmla="*/ 787400 w 800100"/>
              <a:gd name="connsiteY26" fmla="*/ 673100 h 914639"/>
              <a:gd name="connsiteX27" fmla="*/ 774700 w 800100"/>
              <a:gd name="connsiteY27" fmla="*/ 711200 h 914639"/>
              <a:gd name="connsiteX28" fmla="*/ 736600 w 800100"/>
              <a:gd name="connsiteY28" fmla="*/ 736600 h 914639"/>
              <a:gd name="connsiteX29" fmla="*/ 685800 w 800100"/>
              <a:gd name="connsiteY29" fmla="*/ 812800 h 914639"/>
              <a:gd name="connsiteX30" fmla="*/ 635000 w 800100"/>
              <a:gd name="connsiteY30" fmla="*/ 889000 h 91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00100" h="914639">
                <a:moveTo>
                  <a:pt x="635000" y="889000"/>
                </a:moveTo>
                <a:cubicBezTo>
                  <a:pt x="615950" y="905933"/>
                  <a:pt x="594239" y="912776"/>
                  <a:pt x="571500" y="914400"/>
                </a:cubicBezTo>
                <a:cubicBezTo>
                  <a:pt x="546853" y="916160"/>
                  <a:pt x="457613" y="908256"/>
                  <a:pt x="419100" y="889000"/>
                </a:cubicBezTo>
                <a:cubicBezTo>
                  <a:pt x="405448" y="882174"/>
                  <a:pt x="394652" y="870426"/>
                  <a:pt x="381000" y="863600"/>
                </a:cubicBezTo>
                <a:cubicBezTo>
                  <a:pt x="355821" y="851011"/>
                  <a:pt x="302172" y="842340"/>
                  <a:pt x="279400" y="838200"/>
                </a:cubicBezTo>
                <a:cubicBezTo>
                  <a:pt x="166529" y="817678"/>
                  <a:pt x="238298" y="837199"/>
                  <a:pt x="127000" y="800100"/>
                </a:cubicBezTo>
                <a:lnTo>
                  <a:pt x="88900" y="787400"/>
                </a:lnTo>
                <a:cubicBezTo>
                  <a:pt x="71967" y="762000"/>
                  <a:pt x="47753" y="740160"/>
                  <a:pt x="38100" y="711200"/>
                </a:cubicBezTo>
                <a:cubicBezTo>
                  <a:pt x="20573" y="658620"/>
                  <a:pt x="32826" y="684239"/>
                  <a:pt x="0" y="635000"/>
                </a:cubicBezTo>
                <a:cubicBezTo>
                  <a:pt x="4233" y="588433"/>
                  <a:pt x="4574" y="541347"/>
                  <a:pt x="12700" y="495300"/>
                </a:cubicBezTo>
                <a:cubicBezTo>
                  <a:pt x="17353" y="468933"/>
                  <a:pt x="38100" y="419100"/>
                  <a:pt x="38100" y="419100"/>
                </a:cubicBezTo>
                <a:cubicBezTo>
                  <a:pt x="42333" y="381000"/>
                  <a:pt x="46986" y="342944"/>
                  <a:pt x="50800" y="304800"/>
                </a:cubicBezTo>
                <a:cubicBezTo>
                  <a:pt x="55318" y="259619"/>
                  <a:pt x="54786" y="140070"/>
                  <a:pt x="88900" y="88900"/>
                </a:cubicBezTo>
                <a:cubicBezTo>
                  <a:pt x="112072" y="54142"/>
                  <a:pt x="112295" y="43225"/>
                  <a:pt x="152400" y="25400"/>
                </a:cubicBezTo>
                <a:cubicBezTo>
                  <a:pt x="176866" y="14526"/>
                  <a:pt x="228600" y="0"/>
                  <a:pt x="228600" y="0"/>
                </a:cubicBezTo>
                <a:cubicBezTo>
                  <a:pt x="270933" y="4233"/>
                  <a:pt x="313550" y="6231"/>
                  <a:pt x="355600" y="12700"/>
                </a:cubicBezTo>
                <a:cubicBezTo>
                  <a:pt x="368831" y="14736"/>
                  <a:pt x="380828" y="21722"/>
                  <a:pt x="393700" y="25400"/>
                </a:cubicBezTo>
                <a:cubicBezTo>
                  <a:pt x="474395" y="48456"/>
                  <a:pt x="416385" y="24042"/>
                  <a:pt x="495300" y="63500"/>
                </a:cubicBezTo>
                <a:cubicBezTo>
                  <a:pt x="503767" y="76200"/>
                  <a:pt x="509907" y="90807"/>
                  <a:pt x="520700" y="101600"/>
                </a:cubicBezTo>
                <a:cubicBezTo>
                  <a:pt x="531493" y="112393"/>
                  <a:pt x="546380" y="118128"/>
                  <a:pt x="558800" y="127000"/>
                </a:cubicBezTo>
                <a:cubicBezTo>
                  <a:pt x="669069" y="205764"/>
                  <a:pt x="557910" y="130640"/>
                  <a:pt x="647700" y="190500"/>
                </a:cubicBezTo>
                <a:cubicBezTo>
                  <a:pt x="656167" y="203200"/>
                  <a:pt x="662307" y="217807"/>
                  <a:pt x="673100" y="228600"/>
                </a:cubicBezTo>
                <a:cubicBezTo>
                  <a:pt x="683893" y="239393"/>
                  <a:pt x="701665" y="242081"/>
                  <a:pt x="711200" y="254000"/>
                </a:cubicBezTo>
                <a:cubicBezTo>
                  <a:pt x="719563" y="264453"/>
                  <a:pt x="717399" y="280398"/>
                  <a:pt x="723900" y="292100"/>
                </a:cubicBezTo>
                <a:cubicBezTo>
                  <a:pt x="738725" y="318785"/>
                  <a:pt x="765047" y="339340"/>
                  <a:pt x="774700" y="368300"/>
                </a:cubicBezTo>
                <a:lnTo>
                  <a:pt x="800100" y="444500"/>
                </a:lnTo>
                <a:cubicBezTo>
                  <a:pt x="795867" y="520700"/>
                  <a:pt x="794636" y="597126"/>
                  <a:pt x="787400" y="673100"/>
                </a:cubicBezTo>
                <a:cubicBezTo>
                  <a:pt x="786131" y="686427"/>
                  <a:pt x="783063" y="700747"/>
                  <a:pt x="774700" y="711200"/>
                </a:cubicBezTo>
                <a:cubicBezTo>
                  <a:pt x="765165" y="723119"/>
                  <a:pt x="749300" y="728133"/>
                  <a:pt x="736600" y="736600"/>
                </a:cubicBezTo>
                <a:cubicBezTo>
                  <a:pt x="706403" y="827192"/>
                  <a:pt x="749221" y="717668"/>
                  <a:pt x="685800" y="812800"/>
                </a:cubicBezTo>
                <a:cubicBezTo>
                  <a:pt x="669084" y="837874"/>
                  <a:pt x="654050" y="872067"/>
                  <a:pt x="635000" y="8890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xmlns="" id="{66D627FC-168E-B743-94F5-A5550AD574C0}"/>
              </a:ext>
            </a:extLst>
          </p:cNvPr>
          <p:cNvSpPr/>
          <p:nvPr/>
        </p:nvSpPr>
        <p:spPr>
          <a:xfrm>
            <a:off x="9258300" y="5626100"/>
            <a:ext cx="1143000" cy="865183"/>
          </a:xfrm>
          <a:custGeom>
            <a:avLst/>
            <a:gdLst>
              <a:gd name="connsiteX0" fmla="*/ 1066800 w 1143000"/>
              <a:gd name="connsiteY0" fmla="*/ 863600 h 865183"/>
              <a:gd name="connsiteX1" fmla="*/ 889000 w 1143000"/>
              <a:gd name="connsiteY1" fmla="*/ 850900 h 865183"/>
              <a:gd name="connsiteX2" fmla="*/ 736600 w 1143000"/>
              <a:gd name="connsiteY2" fmla="*/ 838200 h 865183"/>
              <a:gd name="connsiteX3" fmla="*/ 342900 w 1143000"/>
              <a:gd name="connsiteY3" fmla="*/ 825500 h 865183"/>
              <a:gd name="connsiteX4" fmla="*/ 127000 w 1143000"/>
              <a:gd name="connsiteY4" fmla="*/ 812800 h 865183"/>
              <a:gd name="connsiteX5" fmla="*/ 101600 w 1143000"/>
              <a:gd name="connsiteY5" fmla="*/ 736600 h 865183"/>
              <a:gd name="connsiteX6" fmla="*/ 76200 w 1143000"/>
              <a:gd name="connsiteY6" fmla="*/ 698500 h 865183"/>
              <a:gd name="connsiteX7" fmla="*/ 50800 w 1143000"/>
              <a:gd name="connsiteY7" fmla="*/ 622300 h 865183"/>
              <a:gd name="connsiteX8" fmla="*/ 38100 w 1143000"/>
              <a:gd name="connsiteY8" fmla="*/ 584200 h 865183"/>
              <a:gd name="connsiteX9" fmla="*/ 25400 w 1143000"/>
              <a:gd name="connsiteY9" fmla="*/ 533400 h 865183"/>
              <a:gd name="connsiteX10" fmla="*/ 0 w 1143000"/>
              <a:gd name="connsiteY10" fmla="*/ 457200 h 865183"/>
              <a:gd name="connsiteX11" fmla="*/ 12700 w 1143000"/>
              <a:gd name="connsiteY11" fmla="*/ 292100 h 865183"/>
              <a:gd name="connsiteX12" fmla="*/ 25400 w 1143000"/>
              <a:gd name="connsiteY12" fmla="*/ 254000 h 865183"/>
              <a:gd name="connsiteX13" fmla="*/ 63500 w 1143000"/>
              <a:gd name="connsiteY13" fmla="*/ 215900 h 865183"/>
              <a:gd name="connsiteX14" fmla="*/ 101600 w 1143000"/>
              <a:gd name="connsiteY14" fmla="*/ 190500 h 865183"/>
              <a:gd name="connsiteX15" fmla="*/ 190500 w 1143000"/>
              <a:gd name="connsiteY15" fmla="*/ 88900 h 865183"/>
              <a:gd name="connsiteX16" fmla="*/ 254000 w 1143000"/>
              <a:gd name="connsiteY16" fmla="*/ 25400 h 865183"/>
              <a:gd name="connsiteX17" fmla="*/ 330200 w 1143000"/>
              <a:gd name="connsiteY17" fmla="*/ 0 h 865183"/>
              <a:gd name="connsiteX18" fmla="*/ 647700 w 1143000"/>
              <a:gd name="connsiteY18" fmla="*/ 25400 h 865183"/>
              <a:gd name="connsiteX19" fmla="*/ 800100 w 1143000"/>
              <a:gd name="connsiteY19" fmla="*/ 76200 h 865183"/>
              <a:gd name="connsiteX20" fmla="*/ 838200 w 1143000"/>
              <a:gd name="connsiteY20" fmla="*/ 101600 h 865183"/>
              <a:gd name="connsiteX21" fmla="*/ 927100 w 1143000"/>
              <a:gd name="connsiteY21" fmla="*/ 177800 h 865183"/>
              <a:gd name="connsiteX22" fmla="*/ 965200 w 1143000"/>
              <a:gd name="connsiteY22" fmla="*/ 190500 h 865183"/>
              <a:gd name="connsiteX23" fmla="*/ 1028700 w 1143000"/>
              <a:gd name="connsiteY23" fmla="*/ 292100 h 865183"/>
              <a:gd name="connsiteX24" fmla="*/ 1066800 w 1143000"/>
              <a:gd name="connsiteY24" fmla="*/ 355600 h 865183"/>
              <a:gd name="connsiteX25" fmla="*/ 1092200 w 1143000"/>
              <a:gd name="connsiteY25" fmla="*/ 393700 h 865183"/>
              <a:gd name="connsiteX26" fmla="*/ 1104900 w 1143000"/>
              <a:gd name="connsiteY26" fmla="*/ 431800 h 865183"/>
              <a:gd name="connsiteX27" fmla="*/ 1143000 w 1143000"/>
              <a:gd name="connsiteY27" fmla="*/ 533400 h 865183"/>
              <a:gd name="connsiteX28" fmla="*/ 1117600 w 1143000"/>
              <a:gd name="connsiteY28" fmla="*/ 774700 h 865183"/>
              <a:gd name="connsiteX29" fmla="*/ 1104900 w 1143000"/>
              <a:gd name="connsiteY29" fmla="*/ 812800 h 865183"/>
              <a:gd name="connsiteX30" fmla="*/ 1066800 w 1143000"/>
              <a:gd name="connsiteY30" fmla="*/ 863600 h 86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43000" h="865183">
                <a:moveTo>
                  <a:pt x="1066800" y="863600"/>
                </a:moveTo>
                <a:cubicBezTo>
                  <a:pt x="1030817" y="869950"/>
                  <a:pt x="948243" y="855457"/>
                  <a:pt x="889000" y="850900"/>
                </a:cubicBezTo>
                <a:cubicBezTo>
                  <a:pt x="838174" y="846990"/>
                  <a:pt x="787521" y="840568"/>
                  <a:pt x="736600" y="838200"/>
                </a:cubicBezTo>
                <a:cubicBezTo>
                  <a:pt x="605440" y="832100"/>
                  <a:pt x="474088" y="830966"/>
                  <a:pt x="342900" y="825500"/>
                </a:cubicBezTo>
                <a:cubicBezTo>
                  <a:pt x="270871" y="822499"/>
                  <a:pt x="198967" y="817033"/>
                  <a:pt x="127000" y="812800"/>
                </a:cubicBezTo>
                <a:cubicBezTo>
                  <a:pt x="118533" y="787400"/>
                  <a:pt x="116452" y="758877"/>
                  <a:pt x="101600" y="736600"/>
                </a:cubicBezTo>
                <a:cubicBezTo>
                  <a:pt x="93133" y="723900"/>
                  <a:pt x="82399" y="712448"/>
                  <a:pt x="76200" y="698500"/>
                </a:cubicBezTo>
                <a:cubicBezTo>
                  <a:pt x="65326" y="674034"/>
                  <a:pt x="59267" y="647700"/>
                  <a:pt x="50800" y="622300"/>
                </a:cubicBezTo>
                <a:cubicBezTo>
                  <a:pt x="46567" y="609600"/>
                  <a:pt x="41347" y="597187"/>
                  <a:pt x="38100" y="584200"/>
                </a:cubicBezTo>
                <a:cubicBezTo>
                  <a:pt x="33867" y="567267"/>
                  <a:pt x="30416" y="550118"/>
                  <a:pt x="25400" y="533400"/>
                </a:cubicBezTo>
                <a:cubicBezTo>
                  <a:pt x="17707" y="507755"/>
                  <a:pt x="0" y="457200"/>
                  <a:pt x="0" y="457200"/>
                </a:cubicBezTo>
                <a:cubicBezTo>
                  <a:pt x="4233" y="402167"/>
                  <a:pt x="5854" y="346870"/>
                  <a:pt x="12700" y="292100"/>
                </a:cubicBezTo>
                <a:cubicBezTo>
                  <a:pt x="14360" y="278816"/>
                  <a:pt x="17974" y="265139"/>
                  <a:pt x="25400" y="254000"/>
                </a:cubicBezTo>
                <a:cubicBezTo>
                  <a:pt x="35363" y="239056"/>
                  <a:pt x="49702" y="227398"/>
                  <a:pt x="63500" y="215900"/>
                </a:cubicBezTo>
                <a:cubicBezTo>
                  <a:pt x="75226" y="206129"/>
                  <a:pt x="88900" y="198967"/>
                  <a:pt x="101600" y="190500"/>
                </a:cubicBezTo>
                <a:cubicBezTo>
                  <a:pt x="160867" y="101600"/>
                  <a:pt x="127000" y="131233"/>
                  <a:pt x="190500" y="88900"/>
                </a:cubicBezTo>
                <a:cubicBezTo>
                  <a:pt x="213672" y="54142"/>
                  <a:pt x="213895" y="43225"/>
                  <a:pt x="254000" y="25400"/>
                </a:cubicBezTo>
                <a:cubicBezTo>
                  <a:pt x="278466" y="14526"/>
                  <a:pt x="330200" y="0"/>
                  <a:pt x="330200" y="0"/>
                </a:cubicBezTo>
                <a:cubicBezTo>
                  <a:pt x="436033" y="8467"/>
                  <a:pt x="542300" y="12624"/>
                  <a:pt x="647700" y="25400"/>
                </a:cubicBezTo>
                <a:cubicBezTo>
                  <a:pt x="709354" y="32873"/>
                  <a:pt x="749701" y="47401"/>
                  <a:pt x="800100" y="76200"/>
                </a:cubicBezTo>
                <a:cubicBezTo>
                  <a:pt x="813352" y="83773"/>
                  <a:pt x="826474" y="91829"/>
                  <a:pt x="838200" y="101600"/>
                </a:cubicBezTo>
                <a:cubicBezTo>
                  <a:pt x="887334" y="142545"/>
                  <a:pt x="866566" y="143209"/>
                  <a:pt x="927100" y="177800"/>
                </a:cubicBezTo>
                <a:cubicBezTo>
                  <a:pt x="938723" y="184442"/>
                  <a:pt x="952500" y="186267"/>
                  <a:pt x="965200" y="190500"/>
                </a:cubicBezTo>
                <a:cubicBezTo>
                  <a:pt x="1031366" y="278721"/>
                  <a:pt x="978891" y="202445"/>
                  <a:pt x="1028700" y="292100"/>
                </a:cubicBezTo>
                <a:cubicBezTo>
                  <a:pt x="1040688" y="313678"/>
                  <a:pt x="1053717" y="334668"/>
                  <a:pt x="1066800" y="355600"/>
                </a:cubicBezTo>
                <a:cubicBezTo>
                  <a:pt x="1074890" y="368543"/>
                  <a:pt x="1085374" y="380048"/>
                  <a:pt x="1092200" y="393700"/>
                </a:cubicBezTo>
                <a:cubicBezTo>
                  <a:pt x="1098187" y="405674"/>
                  <a:pt x="1099627" y="419495"/>
                  <a:pt x="1104900" y="431800"/>
                </a:cubicBezTo>
                <a:cubicBezTo>
                  <a:pt x="1144747" y="524776"/>
                  <a:pt x="1119585" y="439742"/>
                  <a:pt x="1143000" y="533400"/>
                </a:cubicBezTo>
                <a:cubicBezTo>
                  <a:pt x="1138730" y="580366"/>
                  <a:pt x="1127691" y="719201"/>
                  <a:pt x="1117600" y="774700"/>
                </a:cubicBezTo>
                <a:cubicBezTo>
                  <a:pt x="1115205" y="787871"/>
                  <a:pt x="1113263" y="802347"/>
                  <a:pt x="1104900" y="812800"/>
                </a:cubicBezTo>
                <a:cubicBezTo>
                  <a:pt x="1063278" y="864828"/>
                  <a:pt x="1102783" y="857250"/>
                  <a:pt x="1066800" y="863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xmlns="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xmlns="" id="{DE101D8D-392D-CE48-A76F-F593C13CFB77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AF057BF2-9D6B-E249-8FBC-3B1D5B8A5CA3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730C91DC-46B3-DD42-BA91-16A98A899679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1A38F944-FD9F-1C42-9EF7-BA5E3DB86EBA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1549E43-B913-244E-90FF-EB6ADE692919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FE7F9AF-8FB9-9E47-AA7C-B819DD96BD45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D1072A62-0E13-3843-8D0C-3A62E6BC9417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B5867DDE-FEA5-0049-9461-EB1FFEB88969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24DFF809-EE42-C349-914D-4808EEE0B2B2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485BEC44-F260-1145-8583-E09A6D1ADDA0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D285D089-1C0C-6344-B7EA-A631D2F645B7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E248521C-7AB4-A74B-BB41-9E9DBC05502F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542D303-3E89-B948-BAE1-9C28B4C7900E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3557CEDB-9609-5C4E-BE7A-9A1922D84558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FD0CC76B-5E71-8C4B-B186-6D1471C8CD67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2E61486C-7C7C-CF4A-BF55-2488DDD06CBA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xmlns="" id="{FAED948E-E8BC-B542-96E5-C16F47F16A92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xmlns="" id="{B62B8F78-5C39-C145-B3C5-F9490727FE2B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="" id="{20A6FC83-57DF-014A-87E0-1B5614DFB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A6FC83-57DF-014A-87E0-1B5614DF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="" id="{6D6C0EF3-9A48-6042-84AB-D28C74DA20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6C0EF3-9A48-6042-84AB-D28C74DA2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="" id="{276A6F90-89C1-8046-A06E-32E388A4C9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6901" y="2363347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276A6F90-89C1-8046-A06E-32E388A4C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901" y="2363347"/>
                <a:ext cx="1576747" cy="503588"/>
              </a:xfrm>
              <a:prstGeom prst="rect">
                <a:avLst/>
              </a:prstGeom>
              <a:blipFill>
                <a:blip r:embed="rId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xmlns="" id="{D2F72133-FA23-E542-8D6A-F6C8993EF0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64A89667-1B61-D84C-8396-266EF010A525}"/>
              </a:ext>
            </a:extLst>
          </p:cNvPr>
          <p:cNvSpPr/>
          <p:nvPr/>
        </p:nvSpPr>
        <p:spPr>
          <a:xfrm>
            <a:off x="8888300" y="770316"/>
            <a:ext cx="3137191" cy="1125196"/>
          </a:xfrm>
          <a:prstGeom prst="rect">
            <a:avLst/>
          </a:prstGeom>
          <a:solidFill>
            <a:srgbClr val="FFF2CC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 smtClean="0"/>
              <a:t>RNN (review) </a:t>
            </a:r>
            <a:endParaRPr lang="en-US" dirty="0"/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xmlns="" id="{FF5E74C9-A5CD-6F40-A4BA-762E8454B052}"/>
              </a:ext>
            </a:extLst>
          </p:cNvPr>
          <p:cNvSpPr txBox="1">
            <a:spLocks/>
          </p:cNvSpPr>
          <p:nvPr/>
        </p:nvSpPr>
        <p:spPr>
          <a:xfrm>
            <a:off x="4191000" y="750736"/>
            <a:ext cx="3272331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Training Process</a:t>
            </a:r>
            <a:endParaRPr lang="en-US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5063524F-251F-C44B-AA39-5AA181F58DDD}"/>
                  </a:ext>
                </a:extLst>
              </p:cNvPr>
              <p:cNvSpPr/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3524F-251F-C44B-AA39-5AA181F58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xmlns="" id="{731B846A-C5A9-5A4B-9377-7E1921B50F8E}"/>
              </a:ext>
            </a:extLst>
          </p:cNvPr>
          <p:cNvSpPr txBox="1">
            <a:spLocks/>
          </p:cNvSpPr>
          <p:nvPr/>
        </p:nvSpPr>
        <p:spPr>
          <a:xfrm>
            <a:off x="1130300" y="1872315"/>
            <a:ext cx="866479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Error</a:t>
            </a:r>
          </a:p>
        </p:txBody>
      </p: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xmlns="" id="{0E613D49-C154-6840-B48E-9022C64E7B06}"/>
              </a:ext>
            </a:extLst>
          </p:cNvPr>
          <p:cNvSpPr txBox="1">
            <a:spLocks/>
          </p:cNvSpPr>
          <p:nvPr/>
        </p:nvSpPr>
        <p:spPr>
          <a:xfrm>
            <a:off x="2709001" y="6009384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She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F6027C8F-2D36-FB4B-B530-018F14273101}"/>
                  </a:ext>
                </a:extLst>
              </p:cNvPr>
              <p:cNvSpPr txBox="1"/>
              <p:nvPr/>
            </p:nvSpPr>
            <p:spPr>
              <a:xfrm>
                <a:off x="8976708" y="996892"/>
                <a:ext cx="3048783" cy="672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027C8F-2D36-FB4B-B530-018F14273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708" y="996892"/>
                <a:ext cx="3048783" cy="6720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3818000" y="1848029"/>
            <a:ext cx="2344440" cy="4659056"/>
            <a:chOff x="3818000" y="1848029"/>
            <a:chExt cx="2344440" cy="465905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ontent Placeholder 2">
                  <a:extLst>
                    <a:ext uri="{FF2B5EF4-FFF2-40B4-BE49-F238E27FC236}">
                      <a16:creationId xmlns:a16="http://schemas.microsoft.com/office/drawing/2014/main" xmlns="" id="{920AC903-63CF-244F-AF78-1E015F906B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9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20AC903-63CF-244F-AF78-1E015F906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3279" r="-2336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went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983272" y="1869757"/>
            <a:ext cx="2344440" cy="4659056"/>
            <a:chOff x="3818000" y="1848029"/>
            <a:chExt cx="2344440" cy="4659056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ight Arrow 103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Arrow 104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Content Placeholder 2">
                  <a:extLst>
                    <a:ext uri="{FF2B5EF4-FFF2-40B4-BE49-F238E27FC236}">
                      <a16:creationId xmlns:a16="http://schemas.microsoft.com/office/drawing/2014/main" xmlns="" id="{920AC903-63CF-244F-AF78-1E015F906B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9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20AC903-63CF-244F-AF78-1E015F906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ight Arrow 110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3333" r="-234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 smtClean="0">
                  <a:solidFill>
                    <a:srgbClr val="7030A0"/>
                  </a:solidFill>
                  <a:latin typeface="Avenir Light" panose="020B0402020203020204" pitchFamily="34" charset="77"/>
                </a:rPr>
                <a:t>to</a:t>
              </a:r>
              <a:endParaRPr lang="en-US" sz="2400" dirty="0">
                <a:solidFill>
                  <a:srgbClr val="7030A0"/>
                </a:solidFill>
                <a:latin typeface="Avenir Light" panose="020B0402020203020204" pitchFamily="34" charset="77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138062" y="1900820"/>
            <a:ext cx="2344440" cy="4659056"/>
            <a:chOff x="3818000" y="1848029"/>
            <a:chExt cx="2344440" cy="4659056"/>
          </a:xfrm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ight Arrow 137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Content Placeholder 2">
                  <a:extLst>
                    <a:ext uri="{FF2B5EF4-FFF2-40B4-BE49-F238E27FC236}">
                      <a16:creationId xmlns:a16="http://schemas.microsoft.com/office/drawing/2014/main" xmlns="" id="{920AC903-63CF-244F-AF78-1E015F906B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20AC903-63CF-244F-AF78-1E015F906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Right Arrow 143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t="-3333" r="-233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 smtClean="0">
                  <a:solidFill>
                    <a:srgbClr val="7030A0"/>
                  </a:solidFill>
                  <a:latin typeface="Avenir Light" panose="020B0402020203020204" pitchFamily="34" charset="77"/>
                </a:rPr>
                <a:t>class</a:t>
              </a:r>
              <a:endParaRPr lang="en-US" sz="2400" dirty="0">
                <a:solidFill>
                  <a:srgbClr val="7030A0"/>
                </a:solidFill>
                <a:latin typeface="Avenir Light" panose="020B0402020203020204" pitchFamily="34" charset="77"/>
              </a:endParaRPr>
            </a:p>
          </p:txBody>
        </p:sp>
      </p:grp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xmlns="" id="{5418DCC3-D551-F74F-9652-F4BC01322E3F}"/>
              </a:ext>
            </a:extLst>
          </p:cNvPr>
          <p:cNvSpPr txBox="1">
            <a:spLocks/>
          </p:cNvSpPr>
          <p:nvPr/>
        </p:nvSpPr>
        <p:spPr>
          <a:xfrm>
            <a:off x="1962784" y="2071854"/>
            <a:ext cx="9177816" cy="27680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During training, regardless of our output predictions,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we feed in the correct inputs</a:t>
            </a:r>
          </a:p>
        </p:txBody>
      </p:sp>
    </p:spTree>
    <p:extLst>
      <p:ext uri="{BB962C8B-B14F-4D97-AF65-F5344CB8AC3E}">
        <p14:creationId xmlns:p14="http://schemas.microsoft.com/office/powerpoint/2010/main" val="9559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ontent Placeholder 2">
            <a:extLst>
              <a:ext uri="{FF2B5EF4-FFF2-40B4-BE49-F238E27FC236}">
                <a16:creationId xmlns:a16="http://schemas.microsoft.com/office/drawing/2014/main" xmlns="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xmlns="" id="{DE101D8D-392D-CE48-A76F-F593C13CFB77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AF057BF2-9D6B-E249-8FBC-3B1D5B8A5CA3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730C91DC-46B3-DD42-BA91-16A98A899679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1A38F944-FD9F-1C42-9EF7-BA5E3DB86EBA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1549E43-B913-244E-90FF-EB6ADE692919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FE7F9AF-8FB9-9E47-AA7C-B819DD96BD45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D1072A62-0E13-3843-8D0C-3A62E6BC9417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B5867DDE-FEA5-0049-9461-EB1FFEB88969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24DFF809-EE42-C349-914D-4808EEE0B2B2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485BEC44-F260-1145-8583-E09A6D1ADDA0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D285D089-1C0C-6344-B7EA-A631D2F645B7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E248521C-7AB4-A74B-BB41-9E9DBC05502F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542D303-3E89-B948-BAE1-9C28B4C7900E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3557CEDB-9609-5C4E-BE7A-9A1922D84558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FD0CC76B-5E71-8C4B-B186-6D1471C8CD67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2E61486C-7C7C-CF4A-BF55-2488DDD06CBA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xmlns="" id="{FAED948E-E8BC-B542-96E5-C16F47F16A92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xmlns="" id="{B62B8F78-5C39-C145-B3C5-F9490727FE2B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="" id="{20A6FC83-57DF-014A-87E0-1B5614DFB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A6FC83-57DF-014A-87E0-1B5614DF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="" id="{6D6C0EF3-9A48-6042-84AB-D28C74DA20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6C0EF3-9A48-6042-84AB-D28C74DA2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="" id="{276A6F90-89C1-8046-A06E-32E388A4C9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8536" y="2874718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76A6F90-89C1-8046-A06E-32E388A4C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536" y="2874718"/>
                <a:ext cx="1576747" cy="50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xmlns="" id="{D2F72133-FA23-E542-8D6A-F6C8993EF0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64A89667-1B61-D84C-8396-266EF010A525}"/>
              </a:ext>
            </a:extLst>
          </p:cNvPr>
          <p:cNvSpPr/>
          <p:nvPr/>
        </p:nvSpPr>
        <p:spPr>
          <a:xfrm>
            <a:off x="8888300" y="770316"/>
            <a:ext cx="3137191" cy="1125196"/>
          </a:xfrm>
          <a:prstGeom prst="rect">
            <a:avLst/>
          </a:prstGeom>
          <a:solidFill>
            <a:srgbClr val="FFF2CC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 smtClean="0"/>
              <a:t>RNN (review) </a:t>
            </a:r>
            <a:endParaRPr lang="en-US" dirty="0"/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xmlns="" id="{FF5E74C9-A5CD-6F40-A4BA-762E8454B052}"/>
              </a:ext>
            </a:extLst>
          </p:cNvPr>
          <p:cNvSpPr txBox="1">
            <a:spLocks/>
          </p:cNvSpPr>
          <p:nvPr/>
        </p:nvSpPr>
        <p:spPr>
          <a:xfrm>
            <a:off x="4191000" y="750736"/>
            <a:ext cx="3272331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Training Process</a:t>
            </a:r>
            <a:endParaRPr lang="en-US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5063524F-251F-C44B-AA39-5AA181F58DDD}"/>
                  </a:ext>
                </a:extLst>
              </p:cNvPr>
              <p:cNvSpPr/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3524F-251F-C44B-AA39-5AA181F58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xmlns="" id="{731B846A-C5A9-5A4B-9377-7E1921B50F8E}"/>
              </a:ext>
            </a:extLst>
          </p:cNvPr>
          <p:cNvSpPr txBox="1">
            <a:spLocks/>
          </p:cNvSpPr>
          <p:nvPr/>
        </p:nvSpPr>
        <p:spPr>
          <a:xfrm>
            <a:off x="1130300" y="1872315"/>
            <a:ext cx="866479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Error</a:t>
            </a:r>
          </a:p>
        </p:txBody>
      </p: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xmlns="" id="{0E613D49-C154-6840-B48E-9022C64E7B06}"/>
              </a:ext>
            </a:extLst>
          </p:cNvPr>
          <p:cNvSpPr txBox="1">
            <a:spLocks/>
          </p:cNvSpPr>
          <p:nvPr/>
        </p:nvSpPr>
        <p:spPr>
          <a:xfrm>
            <a:off x="2709001" y="6009384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She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F6027C8F-2D36-FB4B-B530-018F14273101}"/>
                  </a:ext>
                </a:extLst>
              </p:cNvPr>
              <p:cNvSpPr txBox="1"/>
              <p:nvPr/>
            </p:nvSpPr>
            <p:spPr>
              <a:xfrm>
                <a:off x="8976708" y="996892"/>
                <a:ext cx="3048783" cy="672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027C8F-2D36-FB4B-B530-018F14273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708" y="996892"/>
                <a:ext cx="3048783" cy="6720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3818000" y="1848029"/>
            <a:ext cx="2174149" cy="4659056"/>
            <a:chOff x="3818000" y="1848029"/>
            <a:chExt cx="2174149" cy="465905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3279" r="-2336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went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983272" y="1869757"/>
            <a:ext cx="2174149" cy="4659056"/>
            <a:chOff x="3818000" y="1848029"/>
            <a:chExt cx="2174149" cy="4659056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ight Arrow 103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Arrow 104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ight Arrow 110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3333" r="-234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 smtClean="0">
                  <a:solidFill>
                    <a:srgbClr val="7030A0"/>
                  </a:solidFill>
                  <a:latin typeface="Avenir Light" panose="020B0402020203020204" pitchFamily="34" charset="77"/>
                </a:rPr>
                <a:t>to</a:t>
              </a:r>
              <a:endParaRPr lang="en-US" sz="2400" dirty="0">
                <a:solidFill>
                  <a:srgbClr val="7030A0"/>
                </a:solidFill>
                <a:latin typeface="Avenir Light" panose="020B0402020203020204" pitchFamily="34" charset="77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138062" y="1900820"/>
            <a:ext cx="2174149" cy="4659056"/>
            <a:chOff x="3818000" y="1848029"/>
            <a:chExt cx="2174149" cy="4659056"/>
          </a:xfrm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ight Arrow 137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Right Arrow 143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t="-3333" r="-233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 smtClean="0">
                  <a:solidFill>
                    <a:srgbClr val="7030A0"/>
                  </a:solidFill>
                  <a:latin typeface="Avenir Light" panose="020B0402020203020204" pitchFamily="34" charset="77"/>
                </a:rPr>
                <a:t>class</a:t>
              </a:r>
              <a:endParaRPr lang="en-US" sz="2400" dirty="0">
                <a:solidFill>
                  <a:srgbClr val="7030A0"/>
                </a:solidFill>
                <a:latin typeface="Avenir Light" panose="020B0402020203020204" pitchFamily="34" charset="77"/>
              </a:endParaRPr>
            </a:p>
          </p:txBody>
        </p:sp>
      </p:grp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xmlns="" id="{55FCA79F-24EF-C34B-915B-6914F4B5E84B}"/>
              </a:ext>
            </a:extLst>
          </p:cNvPr>
          <p:cNvSpPr txBox="1">
            <a:spLocks/>
          </p:cNvSpPr>
          <p:nvPr/>
        </p:nvSpPr>
        <p:spPr>
          <a:xfrm>
            <a:off x="2587348" y="2375048"/>
            <a:ext cx="1121011" cy="503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went?</a:t>
            </a:r>
          </a:p>
        </p:txBody>
      </p: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xmlns="" id="{BC7611C4-233A-2F45-BEC2-4400044BAC8A}"/>
              </a:ext>
            </a:extLst>
          </p:cNvPr>
          <p:cNvSpPr txBox="1">
            <a:spLocks/>
          </p:cNvSpPr>
          <p:nvPr/>
        </p:nvSpPr>
        <p:spPr>
          <a:xfrm>
            <a:off x="4669195" y="2394928"/>
            <a:ext cx="1005821" cy="503588"/>
          </a:xfrm>
          <a:prstGeom prst="rect">
            <a:avLst/>
          </a:prstGeom>
          <a:solidFill>
            <a:srgbClr val="F47F83">
              <a:alpha val="57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over?</a:t>
            </a:r>
          </a:p>
        </p:txBody>
      </p:sp>
      <p:sp>
        <p:nvSpPr>
          <p:cNvPr id="149" name="Content Placeholder 2">
            <a:extLst>
              <a:ext uri="{FF2B5EF4-FFF2-40B4-BE49-F238E27FC236}">
                <a16:creationId xmlns:a16="http://schemas.microsoft.com/office/drawing/2014/main" xmlns="" id="{F1A17C69-A9A6-794D-974B-0B1554D43578}"/>
              </a:ext>
            </a:extLst>
          </p:cNvPr>
          <p:cNvSpPr txBox="1">
            <a:spLocks/>
          </p:cNvSpPr>
          <p:nvPr/>
        </p:nvSpPr>
        <p:spPr>
          <a:xfrm>
            <a:off x="7116958" y="2382592"/>
            <a:ext cx="1049884" cy="503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class?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xmlns="" id="{ABB99C6F-4251-8D4A-92FB-7B9E6F7FC710}"/>
              </a:ext>
            </a:extLst>
          </p:cNvPr>
          <p:cNvSpPr txBox="1">
            <a:spLocks/>
          </p:cNvSpPr>
          <p:nvPr/>
        </p:nvSpPr>
        <p:spPr>
          <a:xfrm>
            <a:off x="9425430" y="2365613"/>
            <a:ext cx="998949" cy="503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after?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Content Placeholder 2">
                <a:extLst>
                  <a:ext uri="{FF2B5EF4-FFF2-40B4-BE49-F238E27FC236}">
                    <a16:creationId xmlns:a16="http://schemas.microsoft.com/office/drawing/2014/main" xmlns="" id="{923EC403-B8D1-0A4D-B3E9-7CB8D82E25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7645" y="4599784"/>
                <a:ext cx="9177816" cy="190527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0"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Our total loss is simply the average loss across all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 time steps</a:t>
                </a:r>
              </a:p>
            </p:txBody>
          </p:sp>
        </mc:Choice>
        <mc:Fallback xmlns="">
          <p:sp>
            <p:nvSpPr>
              <p:cNvPr id="151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23EC403-B8D1-0A4D-B3E9-7CB8D82E2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645" y="4599784"/>
                <a:ext cx="9177816" cy="1905274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34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ontent Placeholder 2">
            <a:extLst>
              <a:ext uri="{FF2B5EF4-FFF2-40B4-BE49-F238E27FC236}">
                <a16:creationId xmlns:a16="http://schemas.microsoft.com/office/drawing/2014/main" xmlns="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xmlns="" id="{DE101D8D-392D-CE48-A76F-F593C13CFB77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AF057BF2-9D6B-E249-8FBC-3B1D5B8A5CA3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730C91DC-46B3-DD42-BA91-16A98A899679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1A38F944-FD9F-1C42-9EF7-BA5E3DB86EBA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1549E43-B913-244E-90FF-EB6ADE692919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FE7F9AF-8FB9-9E47-AA7C-B819DD96BD45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D1072A62-0E13-3843-8D0C-3A62E6BC9417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B5867DDE-FEA5-0049-9461-EB1FFEB88969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24DFF809-EE42-C349-914D-4808EEE0B2B2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485BEC44-F260-1145-8583-E09A6D1ADDA0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D285D089-1C0C-6344-B7EA-A631D2F645B7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E248521C-7AB4-A74B-BB41-9E9DBC05502F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542D303-3E89-B948-BAE1-9C28B4C7900E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3557CEDB-9609-5C4E-BE7A-9A1922D84558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FD0CC76B-5E71-8C4B-B186-6D1471C8CD67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2E61486C-7C7C-CF4A-BF55-2488DDD06CBA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xmlns="" id="{FAED948E-E8BC-B542-96E5-C16F47F16A92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xmlns="" id="{B62B8F78-5C39-C145-B3C5-F9490727FE2B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="" id="{20A6FC83-57DF-014A-87E0-1B5614DFB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A6FC83-57DF-014A-87E0-1B5614DF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="" id="{6D6C0EF3-9A48-6042-84AB-D28C74DA20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6C0EF3-9A48-6042-84AB-D28C74DA2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="" id="{276A6F90-89C1-8046-A06E-32E388A4C9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8536" y="2874718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76A6F90-89C1-8046-A06E-32E388A4C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536" y="2874718"/>
                <a:ext cx="1576747" cy="50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xmlns="" id="{D2F72133-FA23-E542-8D6A-F6C8993EF0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64A89667-1B61-D84C-8396-266EF010A525}"/>
              </a:ext>
            </a:extLst>
          </p:cNvPr>
          <p:cNvSpPr/>
          <p:nvPr/>
        </p:nvSpPr>
        <p:spPr>
          <a:xfrm>
            <a:off x="8888300" y="770316"/>
            <a:ext cx="3137191" cy="1125196"/>
          </a:xfrm>
          <a:prstGeom prst="rect">
            <a:avLst/>
          </a:prstGeom>
          <a:solidFill>
            <a:srgbClr val="FFF2CC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 smtClean="0"/>
              <a:t>RNN (review) </a:t>
            </a:r>
            <a:endParaRPr lang="en-US" dirty="0"/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xmlns="" id="{FF5E74C9-A5CD-6F40-A4BA-762E8454B052}"/>
              </a:ext>
            </a:extLst>
          </p:cNvPr>
          <p:cNvSpPr txBox="1">
            <a:spLocks/>
          </p:cNvSpPr>
          <p:nvPr/>
        </p:nvSpPr>
        <p:spPr>
          <a:xfrm>
            <a:off x="4191000" y="750736"/>
            <a:ext cx="3272331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Training Process</a:t>
            </a:r>
            <a:endParaRPr lang="en-US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5063524F-251F-C44B-AA39-5AA181F58DDD}"/>
                  </a:ext>
                </a:extLst>
              </p:cNvPr>
              <p:cNvSpPr/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3524F-251F-C44B-AA39-5AA181F58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xmlns="" id="{731B846A-C5A9-5A4B-9377-7E1921B50F8E}"/>
              </a:ext>
            </a:extLst>
          </p:cNvPr>
          <p:cNvSpPr txBox="1">
            <a:spLocks/>
          </p:cNvSpPr>
          <p:nvPr/>
        </p:nvSpPr>
        <p:spPr>
          <a:xfrm>
            <a:off x="1130300" y="1872315"/>
            <a:ext cx="866479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Error</a:t>
            </a:r>
          </a:p>
        </p:txBody>
      </p: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xmlns="" id="{0E613D49-C154-6840-B48E-9022C64E7B06}"/>
              </a:ext>
            </a:extLst>
          </p:cNvPr>
          <p:cNvSpPr txBox="1">
            <a:spLocks/>
          </p:cNvSpPr>
          <p:nvPr/>
        </p:nvSpPr>
        <p:spPr>
          <a:xfrm>
            <a:off x="2709001" y="6009384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She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F6027C8F-2D36-FB4B-B530-018F14273101}"/>
                  </a:ext>
                </a:extLst>
              </p:cNvPr>
              <p:cNvSpPr txBox="1"/>
              <p:nvPr/>
            </p:nvSpPr>
            <p:spPr>
              <a:xfrm>
                <a:off x="8976708" y="996892"/>
                <a:ext cx="3048783" cy="672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027C8F-2D36-FB4B-B530-018F14273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708" y="996892"/>
                <a:ext cx="3048783" cy="6720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3818000" y="1848029"/>
            <a:ext cx="2174149" cy="4659056"/>
            <a:chOff x="3818000" y="1848029"/>
            <a:chExt cx="2174149" cy="465905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3279" r="-2336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went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983272" y="1869757"/>
            <a:ext cx="2174149" cy="4659056"/>
            <a:chOff x="3818000" y="1848029"/>
            <a:chExt cx="2174149" cy="4659056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ight Arrow 103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Arrow 104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ight Arrow 110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3333" r="-234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 smtClean="0">
                  <a:solidFill>
                    <a:srgbClr val="7030A0"/>
                  </a:solidFill>
                  <a:latin typeface="Avenir Light" panose="020B0402020203020204" pitchFamily="34" charset="77"/>
                </a:rPr>
                <a:t>to</a:t>
              </a:r>
              <a:endParaRPr lang="en-US" sz="2400" dirty="0">
                <a:solidFill>
                  <a:srgbClr val="7030A0"/>
                </a:solidFill>
                <a:latin typeface="Avenir Light" panose="020B0402020203020204" pitchFamily="34" charset="77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138062" y="1900820"/>
            <a:ext cx="2174149" cy="4659056"/>
            <a:chOff x="3818000" y="1848029"/>
            <a:chExt cx="2174149" cy="4659056"/>
          </a:xfrm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ight Arrow 137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Right Arrow 143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t="-3333" r="-233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 smtClean="0">
                  <a:solidFill>
                    <a:srgbClr val="7030A0"/>
                  </a:solidFill>
                  <a:latin typeface="Avenir Light" panose="020B0402020203020204" pitchFamily="34" charset="77"/>
                </a:rPr>
                <a:t>class</a:t>
              </a:r>
              <a:endParaRPr lang="en-US" sz="2400" dirty="0">
                <a:solidFill>
                  <a:srgbClr val="7030A0"/>
                </a:solidFill>
                <a:latin typeface="Avenir Light" panose="020B0402020203020204" pitchFamily="34" charset="77"/>
              </a:endParaRPr>
            </a:p>
          </p:txBody>
        </p:sp>
      </p:grp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xmlns="" id="{55FCA79F-24EF-C34B-915B-6914F4B5E84B}"/>
              </a:ext>
            </a:extLst>
          </p:cNvPr>
          <p:cNvSpPr txBox="1">
            <a:spLocks/>
          </p:cNvSpPr>
          <p:nvPr/>
        </p:nvSpPr>
        <p:spPr>
          <a:xfrm>
            <a:off x="2587348" y="2375048"/>
            <a:ext cx="1121011" cy="503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went?</a:t>
            </a:r>
          </a:p>
        </p:txBody>
      </p: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xmlns="" id="{BC7611C4-233A-2F45-BEC2-4400044BAC8A}"/>
              </a:ext>
            </a:extLst>
          </p:cNvPr>
          <p:cNvSpPr txBox="1">
            <a:spLocks/>
          </p:cNvSpPr>
          <p:nvPr/>
        </p:nvSpPr>
        <p:spPr>
          <a:xfrm>
            <a:off x="4669195" y="2394928"/>
            <a:ext cx="1005821" cy="503588"/>
          </a:xfrm>
          <a:prstGeom prst="rect">
            <a:avLst/>
          </a:prstGeom>
          <a:solidFill>
            <a:srgbClr val="F47F83">
              <a:alpha val="57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over?</a:t>
            </a:r>
          </a:p>
        </p:txBody>
      </p:sp>
      <p:sp>
        <p:nvSpPr>
          <p:cNvPr id="149" name="Content Placeholder 2">
            <a:extLst>
              <a:ext uri="{FF2B5EF4-FFF2-40B4-BE49-F238E27FC236}">
                <a16:creationId xmlns:a16="http://schemas.microsoft.com/office/drawing/2014/main" xmlns="" id="{F1A17C69-A9A6-794D-974B-0B1554D43578}"/>
              </a:ext>
            </a:extLst>
          </p:cNvPr>
          <p:cNvSpPr txBox="1">
            <a:spLocks/>
          </p:cNvSpPr>
          <p:nvPr/>
        </p:nvSpPr>
        <p:spPr>
          <a:xfrm>
            <a:off x="7116958" y="2382592"/>
            <a:ext cx="1049884" cy="503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class?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xmlns="" id="{ABB99C6F-4251-8D4A-92FB-7B9E6F7FC710}"/>
              </a:ext>
            </a:extLst>
          </p:cNvPr>
          <p:cNvSpPr txBox="1">
            <a:spLocks/>
          </p:cNvSpPr>
          <p:nvPr/>
        </p:nvSpPr>
        <p:spPr>
          <a:xfrm>
            <a:off x="9425430" y="2365613"/>
            <a:ext cx="998949" cy="503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after?</a:t>
            </a:r>
          </a:p>
        </p:txBody>
      </p:sp>
      <p:sp>
        <p:nvSpPr>
          <p:cNvPr id="142" name="Content Placeholder 2">
            <a:extLst>
              <a:ext uri="{FF2B5EF4-FFF2-40B4-BE49-F238E27FC236}">
                <a16:creationId xmlns:a16="http://schemas.microsoft.com/office/drawing/2014/main" xmlns="" id="{009B75EB-85A0-E14A-82AF-5B91C716897B}"/>
              </a:ext>
            </a:extLst>
          </p:cNvPr>
          <p:cNvSpPr txBox="1">
            <a:spLocks/>
          </p:cNvSpPr>
          <p:nvPr/>
        </p:nvSpPr>
        <p:spPr>
          <a:xfrm>
            <a:off x="789532" y="1014201"/>
            <a:ext cx="8410756" cy="27680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xmlns="" id="{266162AE-AC93-2245-B03A-9CB3A866469F}"/>
              </a:ext>
            </a:extLst>
          </p:cNvPr>
          <p:cNvSpPr/>
          <p:nvPr/>
        </p:nvSpPr>
        <p:spPr>
          <a:xfrm>
            <a:off x="1052465" y="2636128"/>
            <a:ext cx="7523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venir Light" panose="020B0402020203020204" pitchFamily="34" charset="77"/>
              </a:rPr>
              <a:t>Using the chain rule, we trace the derivative all the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way back to the beginning</a:t>
            </a:r>
            <a:r>
              <a:rPr lang="en-US" sz="2400" b="1" dirty="0">
                <a:latin typeface="Avenir Light" panose="020B0402020203020204" pitchFamily="34" charset="77"/>
              </a:rPr>
              <a:t>, while summing the results.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Content Placeholder 2">
                <a:extLst>
                  <a:ext uri="{FF2B5EF4-FFF2-40B4-BE49-F238E27FC236}">
                    <a16:creationId xmlns:a16="http://schemas.microsoft.com/office/drawing/2014/main" xmlns="" id="{B74FA629-0741-4448-9B5E-5CA71DD73E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7765" y="1208271"/>
                <a:ext cx="7997698" cy="15648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To update our weights (e.g</a:t>
                </a:r>
                <a:r>
                  <a:rPr lang="en-US" sz="24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𝑼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), </a:t>
                </a:r>
                <a:r>
                  <a:rPr lang="en-US" sz="24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we calculate the gradient of our loss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w.r.t</a:t>
                </a:r>
                <a:r>
                  <a:rPr lang="en-US" sz="24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. </a:t>
                </a:r>
                <a:r>
                  <a:rPr lang="en-US" sz="2400" b="1" dirty="0">
                    <a:latin typeface="Avenir Light" panose="020B0402020203020204" pitchFamily="34" charset="77"/>
                  </a:rPr>
                  <a:t>the</a:t>
                </a:r>
                <a:r>
                  <a:rPr lang="en-US" sz="24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repeated weight matrix (e.g.,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𝑼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4FA629-0741-4448-9B5E-5CA71DD73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65" y="1208271"/>
                <a:ext cx="7997698" cy="1564870"/>
              </a:xfrm>
              <a:prstGeom prst="rect">
                <a:avLst/>
              </a:prstGeom>
              <a:blipFill rotWithShape="0">
                <a:blip r:embed="rId23"/>
                <a:stretch>
                  <a:fillRect l="-1143" r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6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ontent Placeholder 2">
            <a:extLst>
              <a:ext uri="{FF2B5EF4-FFF2-40B4-BE49-F238E27FC236}">
                <a16:creationId xmlns:a16="http://schemas.microsoft.com/office/drawing/2014/main" xmlns="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xmlns="" id="{DE101D8D-392D-CE48-A76F-F593C13CFB77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AF057BF2-9D6B-E249-8FBC-3B1D5B8A5CA3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730C91DC-46B3-DD42-BA91-16A98A899679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1A38F944-FD9F-1C42-9EF7-BA5E3DB86EBA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1549E43-B913-244E-90FF-EB6ADE692919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FE7F9AF-8FB9-9E47-AA7C-B819DD96BD45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D1072A62-0E13-3843-8D0C-3A62E6BC9417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B5867DDE-FEA5-0049-9461-EB1FFEB88969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24DFF809-EE42-C349-914D-4808EEE0B2B2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485BEC44-F260-1145-8583-E09A6D1ADDA0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D285D089-1C0C-6344-B7EA-A631D2F645B7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E248521C-7AB4-A74B-BB41-9E9DBC05502F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542D303-3E89-B948-BAE1-9C28B4C7900E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3557CEDB-9609-5C4E-BE7A-9A1922D84558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FD0CC76B-5E71-8C4B-B186-6D1471C8CD67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2E61486C-7C7C-CF4A-BF55-2488DDD06CBA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xmlns="" id="{FAED948E-E8BC-B542-96E5-C16F47F16A92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xmlns="" id="{B62B8F78-5C39-C145-B3C5-F9490727FE2B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="" id="{20A6FC83-57DF-014A-87E0-1B5614DFB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A6FC83-57DF-014A-87E0-1B5614DF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="" id="{6D6C0EF3-9A48-6042-84AB-D28C74DA20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6C0EF3-9A48-6042-84AB-D28C74DA2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="" id="{276A6F90-89C1-8046-A06E-32E388A4C9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8536" y="2874718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76A6F90-89C1-8046-A06E-32E388A4C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536" y="2874718"/>
                <a:ext cx="1576747" cy="50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xmlns="" id="{D2F72133-FA23-E542-8D6A-F6C8993EF0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 smtClean="0"/>
              <a:t>RNN (review) </a:t>
            </a:r>
            <a:endParaRPr lang="en-US" dirty="0"/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xmlns="" id="{FF5E74C9-A5CD-6F40-A4BA-762E8454B052}"/>
              </a:ext>
            </a:extLst>
          </p:cNvPr>
          <p:cNvSpPr txBox="1">
            <a:spLocks/>
          </p:cNvSpPr>
          <p:nvPr/>
        </p:nvSpPr>
        <p:spPr>
          <a:xfrm>
            <a:off x="4191000" y="750736"/>
            <a:ext cx="3272331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Training Process</a:t>
            </a:r>
            <a:endParaRPr lang="en-US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5063524F-251F-C44B-AA39-5AA181F58DDD}"/>
                  </a:ext>
                </a:extLst>
              </p:cNvPr>
              <p:cNvSpPr/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3524F-251F-C44B-AA39-5AA181F58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xmlns="" id="{731B846A-C5A9-5A4B-9377-7E1921B50F8E}"/>
              </a:ext>
            </a:extLst>
          </p:cNvPr>
          <p:cNvSpPr txBox="1">
            <a:spLocks/>
          </p:cNvSpPr>
          <p:nvPr/>
        </p:nvSpPr>
        <p:spPr>
          <a:xfrm>
            <a:off x="1130300" y="1872315"/>
            <a:ext cx="866479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Error</a:t>
            </a:r>
          </a:p>
        </p:txBody>
      </p: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xmlns="" id="{0E613D49-C154-6840-B48E-9022C64E7B06}"/>
              </a:ext>
            </a:extLst>
          </p:cNvPr>
          <p:cNvSpPr txBox="1">
            <a:spLocks/>
          </p:cNvSpPr>
          <p:nvPr/>
        </p:nvSpPr>
        <p:spPr>
          <a:xfrm>
            <a:off x="2709001" y="6009384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She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818000" y="1848029"/>
            <a:ext cx="2174149" cy="4659056"/>
            <a:chOff x="3818000" y="1848029"/>
            <a:chExt cx="2174149" cy="465905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3279" r="-2336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went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983272" y="1869757"/>
            <a:ext cx="2174149" cy="4659056"/>
            <a:chOff x="3818000" y="1848029"/>
            <a:chExt cx="2174149" cy="4659056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ight Arrow 103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Arrow 104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ight Arrow 110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3333" r="-234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 smtClean="0">
                  <a:solidFill>
                    <a:srgbClr val="7030A0"/>
                  </a:solidFill>
                  <a:latin typeface="Avenir Light" panose="020B0402020203020204" pitchFamily="34" charset="77"/>
                </a:rPr>
                <a:t>to</a:t>
              </a:r>
              <a:endParaRPr lang="en-US" sz="2400" dirty="0">
                <a:solidFill>
                  <a:srgbClr val="7030A0"/>
                </a:solidFill>
                <a:latin typeface="Avenir Light" panose="020B0402020203020204" pitchFamily="34" charset="77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138062" y="1900820"/>
            <a:ext cx="2174149" cy="4659056"/>
            <a:chOff x="3818000" y="1848029"/>
            <a:chExt cx="2174149" cy="4659056"/>
          </a:xfrm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ight Arrow 137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Right Arrow 143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3333" r="-233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 smtClean="0">
                  <a:solidFill>
                    <a:srgbClr val="7030A0"/>
                  </a:solidFill>
                  <a:latin typeface="Avenir Light" panose="020B0402020203020204" pitchFamily="34" charset="77"/>
                </a:rPr>
                <a:t>class</a:t>
              </a:r>
              <a:endParaRPr lang="en-US" sz="2400" dirty="0">
                <a:solidFill>
                  <a:srgbClr val="7030A0"/>
                </a:solidFill>
                <a:latin typeface="Avenir Light" panose="020B0402020203020204" pitchFamily="34" charset="77"/>
              </a:endParaRPr>
            </a:p>
          </p:txBody>
        </p:sp>
      </p:grp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xmlns="" id="{55FCA79F-24EF-C34B-915B-6914F4B5E84B}"/>
              </a:ext>
            </a:extLst>
          </p:cNvPr>
          <p:cNvSpPr txBox="1">
            <a:spLocks/>
          </p:cNvSpPr>
          <p:nvPr/>
        </p:nvSpPr>
        <p:spPr>
          <a:xfrm>
            <a:off x="2587348" y="2375048"/>
            <a:ext cx="1121011" cy="503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went?</a:t>
            </a:r>
          </a:p>
        </p:txBody>
      </p: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xmlns="" id="{BC7611C4-233A-2F45-BEC2-4400044BAC8A}"/>
              </a:ext>
            </a:extLst>
          </p:cNvPr>
          <p:cNvSpPr txBox="1">
            <a:spLocks/>
          </p:cNvSpPr>
          <p:nvPr/>
        </p:nvSpPr>
        <p:spPr>
          <a:xfrm>
            <a:off x="4669195" y="2394928"/>
            <a:ext cx="1005821" cy="503588"/>
          </a:xfrm>
          <a:prstGeom prst="rect">
            <a:avLst/>
          </a:prstGeom>
          <a:solidFill>
            <a:srgbClr val="F47F83">
              <a:alpha val="57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over?</a:t>
            </a:r>
          </a:p>
        </p:txBody>
      </p:sp>
      <p:sp>
        <p:nvSpPr>
          <p:cNvPr id="149" name="Content Placeholder 2">
            <a:extLst>
              <a:ext uri="{FF2B5EF4-FFF2-40B4-BE49-F238E27FC236}">
                <a16:creationId xmlns:a16="http://schemas.microsoft.com/office/drawing/2014/main" xmlns="" id="{F1A17C69-A9A6-794D-974B-0B1554D43578}"/>
              </a:ext>
            </a:extLst>
          </p:cNvPr>
          <p:cNvSpPr txBox="1">
            <a:spLocks/>
          </p:cNvSpPr>
          <p:nvPr/>
        </p:nvSpPr>
        <p:spPr>
          <a:xfrm>
            <a:off x="7116958" y="2382592"/>
            <a:ext cx="1049884" cy="503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class?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xmlns="" id="{ABB99C6F-4251-8D4A-92FB-7B9E6F7FC710}"/>
              </a:ext>
            </a:extLst>
          </p:cNvPr>
          <p:cNvSpPr txBox="1">
            <a:spLocks/>
          </p:cNvSpPr>
          <p:nvPr/>
        </p:nvSpPr>
        <p:spPr>
          <a:xfrm>
            <a:off x="9425430" y="2365613"/>
            <a:ext cx="998949" cy="503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after?</a:t>
            </a:r>
          </a:p>
        </p:txBody>
      </p:sp>
    </p:spTree>
    <p:extLst>
      <p:ext uri="{BB962C8B-B14F-4D97-AF65-F5344CB8AC3E}">
        <p14:creationId xmlns:p14="http://schemas.microsoft.com/office/powerpoint/2010/main" val="17844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ontent Placeholder 2">
            <a:extLst>
              <a:ext uri="{FF2B5EF4-FFF2-40B4-BE49-F238E27FC236}">
                <a16:creationId xmlns:a16="http://schemas.microsoft.com/office/drawing/2014/main" xmlns="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xmlns="" id="{DE101D8D-392D-CE48-A76F-F593C13CFB77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AF057BF2-9D6B-E249-8FBC-3B1D5B8A5CA3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730C91DC-46B3-DD42-BA91-16A98A899679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1A38F944-FD9F-1C42-9EF7-BA5E3DB86EBA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1549E43-B913-244E-90FF-EB6ADE692919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FE7F9AF-8FB9-9E47-AA7C-B819DD96BD45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D1072A62-0E13-3843-8D0C-3A62E6BC9417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B5867DDE-FEA5-0049-9461-EB1FFEB88969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24DFF809-EE42-C349-914D-4808EEE0B2B2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485BEC44-F260-1145-8583-E09A6D1ADDA0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D285D089-1C0C-6344-B7EA-A631D2F645B7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E248521C-7AB4-A74B-BB41-9E9DBC05502F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542D303-3E89-B948-BAE1-9C28B4C7900E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3557CEDB-9609-5C4E-BE7A-9A1922D84558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FD0CC76B-5E71-8C4B-B186-6D1471C8CD67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2E61486C-7C7C-CF4A-BF55-2488DDD06CBA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xmlns="" id="{FAED948E-E8BC-B542-96E5-C16F47F16A92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xmlns="" id="{B62B8F78-5C39-C145-B3C5-F9490727FE2B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="" id="{20A6FC83-57DF-014A-87E0-1B5614DFB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A6FC83-57DF-014A-87E0-1B5614DF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="" id="{6D6C0EF3-9A48-6042-84AB-D28C74DA20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6C0EF3-9A48-6042-84AB-D28C74DA2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="" id="{276A6F90-89C1-8046-A06E-32E388A4C9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8536" y="2874718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76A6F90-89C1-8046-A06E-32E388A4C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536" y="2874718"/>
                <a:ext cx="1576747" cy="50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xmlns="" id="{D2F72133-FA23-E542-8D6A-F6C8993EF0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 smtClean="0"/>
              <a:t>RNN (review) </a:t>
            </a:r>
            <a:endParaRPr lang="en-US" dirty="0"/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xmlns="" id="{FF5E74C9-A5CD-6F40-A4BA-762E8454B052}"/>
              </a:ext>
            </a:extLst>
          </p:cNvPr>
          <p:cNvSpPr txBox="1">
            <a:spLocks/>
          </p:cNvSpPr>
          <p:nvPr/>
        </p:nvSpPr>
        <p:spPr>
          <a:xfrm>
            <a:off x="4191000" y="750736"/>
            <a:ext cx="3272331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Training Process</a:t>
            </a:r>
            <a:endParaRPr lang="en-US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5063524F-251F-C44B-AA39-5AA181F58DDD}"/>
                  </a:ext>
                </a:extLst>
              </p:cNvPr>
              <p:cNvSpPr/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3524F-251F-C44B-AA39-5AA181F58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xmlns="" id="{731B846A-C5A9-5A4B-9377-7E1921B50F8E}"/>
              </a:ext>
            </a:extLst>
          </p:cNvPr>
          <p:cNvSpPr txBox="1">
            <a:spLocks/>
          </p:cNvSpPr>
          <p:nvPr/>
        </p:nvSpPr>
        <p:spPr>
          <a:xfrm>
            <a:off x="1130300" y="1872315"/>
            <a:ext cx="866479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Error</a:t>
            </a:r>
          </a:p>
        </p:txBody>
      </p: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xmlns="" id="{0E613D49-C154-6840-B48E-9022C64E7B06}"/>
              </a:ext>
            </a:extLst>
          </p:cNvPr>
          <p:cNvSpPr txBox="1">
            <a:spLocks/>
          </p:cNvSpPr>
          <p:nvPr/>
        </p:nvSpPr>
        <p:spPr>
          <a:xfrm>
            <a:off x="2709001" y="6009384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She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818000" y="1848029"/>
            <a:ext cx="2174149" cy="4659056"/>
            <a:chOff x="3818000" y="1848029"/>
            <a:chExt cx="2174149" cy="465905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3279" r="-2336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went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983272" y="1869757"/>
            <a:ext cx="2174149" cy="4659056"/>
            <a:chOff x="3818000" y="1848029"/>
            <a:chExt cx="2174149" cy="4659056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ight Arrow 103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Arrow 104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ight Arrow 110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3333" r="-234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 smtClean="0">
                  <a:solidFill>
                    <a:srgbClr val="7030A0"/>
                  </a:solidFill>
                  <a:latin typeface="Avenir Light" panose="020B0402020203020204" pitchFamily="34" charset="77"/>
                </a:rPr>
                <a:t>to</a:t>
              </a:r>
              <a:endParaRPr lang="en-US" sz="2400" dirty="0">
                <a:solidFill>
                  <a:srgbClr val="7030A0"/>
                </a:solidFill>
                <a:latin typeface="Avenir Light" panose="020B0402020203020204" pitchFamily="34" charset="77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138062" y="1900820"/>
            <a:ext cx="2174149" cy="4659056"/>
            <a:chOff x="3818000" y="1848029"/>
            <a:chExt cx="2174149" cy="4659056"/>
          </a:xfrm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ight Arrow 137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Right Arrow 143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3333" r="-233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 smtClean="0">
                  <a:solidFill>
                    <a:srgbClr val="7030A0"/>
                  </a:solidFill>
                  <a:latin typeface="Avenir Light" panose="020B0402020203020204" pitchFamily="34" charset="77"/>
                </a:rPr>
                <a:t>class</a:t>
              </a:r>
              <a:endParaRPr lang="en-US" sz="2400" dirty="0">
                <a:solidFill>
                  <a:srgbClr val="7030A0"/>
                </a:solidFill>
                <a:latin typeface="Avenir Light" panose="020B0402020203020204" pitchFamily="34" charset="77"/>
              </a:endParaRPr>
            </a:p>
          </p:txBody>
        </p:sp>
      </p:grp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xmlns="" id="{55FCA79F-24EF-C34B-915B-6914F4B5E84B}"/>
              </a:ext>
            </a:extLst>
          </p:cNvPr>
          <p:cNvSpPr txBox="1">
            <a:spLocks/>
          </p:cNvSpPr>
          <p:nvPr/>
        </p:nvSpPr>
        <p:spPr>
          <a:xfrm>
            <a:off x="2587348" y="2375048"/>
            <a:ext cx="1121011" cy="503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went?</a:t>
            </a:r>
          </a:p>
        </p:txBody>
      </p: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xmlns="" id="{BC7611C4-233A-2F45-BEC2-4400044BAC8A}"/>
              </a:ext>
            </a:extLst>
          </p:cNvPr>
          <p:cNvSpPr txBox="1">
            <a:spLocks/>
          </p:cNvSpPr>
          <p:nvPr/>
        </p:nvSpPr>
        <p:spPr>
          <a:xfrm>
            <a:off x="4669195" y="2394928"/>
            <a:ext cx="1005821" cy="503588"/>
          </a:xfrm>
          <a:prstGeom prst="rect">
            <a:avLst/>
          </a:prstGeom>
          <a:solidFill>
            <a:srgbClr val="F47F83">
              <a:alpha val="57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over?</a:t>
            </a:r>
          </a:p>
        </p:txBody>
      </p:sp>
      <p:sp>
        <p:nvSpPr>
          <p:cNvPr id="149" name="Content Placeholder 2">
            <a:extLst>
              <a:ext uri="{FF2B5EF4-FFF2-40B4-BE49-F238E27FC236}">
                <a16:creationId xmlns:a16="http://schemas.microsoft.com/office/drawing/2014/main" xmlns="" id="{F1A17C69-A9A6-794D-974B-0B1554D43578}"/>
              </a:ext>
            </a:extLst>
          </p:cNvPr>
          <p:cNvSpPr txBox="1">
            <a:spLocks/>
          </p:cNvSpPr>
          <p:nvPr/>
        </p:nvSpPr>
        <p:spPr>
          <a:xfrm>
            <a:off x="7116958" y="2382592"/>
            <a:ext cx="1049884" cy="503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class?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xmlns="" id="{ABB99C6F-4251-8D4A-92FB-7B9E6F7FC710}"/>
              </a:ext>
            </a:extLst>
          </p:cNvPr>
          <p:cNvSpPr txBox="1">
            <a:spLocks/>
          </p:cNvSpPr>
          <p:nvPr/>
        </p:nvSpPr>
        <p:spPr>
          <a:xfrm>
            <a:off x="9425430" y="2365613"/>
            <a:ext cx="998949" cy="503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after?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7897431" y="1869757"/>
            <a:ext cx="2362600" cy="2770196"/>
            <a:chOff x="8113937" y="1813744"/>
            <a:chExt cx="2362600" cy="2770196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57567A9F-9A5A-4A43-9695-F85CD7F0400F}"/>
                </a:ext>
              </a:extLst>
            </p:cNvPr>
            <p:cNvSpPr/>
            <p:nvPr/>
          </p:nvSpPr>
          <p:spPr>
            <a:xfrm>
              <a:off x="9293475" y="1813744"/>
              <a:ext cx="1183062" cy="1598617"/>
            </a:xfrm>
            <a:prstGeom prst="rect">
              <a:avLst/>
            </a:prstGeom>
            <a:solidFill>
              <a:srgbClr val="FF7F99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ight Arrow 151">
              <a:extLst>
                <a:ext uri="{FF2B5EF4-FFF2-40B4-BE49-F238E27FC236}">
                  <a16:creationId xmlns:a16="http://schemas.microsoft.com/office/drawing/2014/main" xmlns="" id="{BA223413-3EFF-4745-8601-CABAD3C5499D}"/>
                </a:ext>
              </a:extLst>
            </p:cNvPr>
            <p:cNvSpPr/>
            <p:nvPr/>
          </p:nvSpPr>
          <p:spPr>
            <a:xfrm rot="10800000">
              <a:off x="8113937" y="4064463"/>
              <a:ext cx="1541075" cy="519477"/>
            </a:xfrm>
            <a:prstGeom prst="rightArrow">
              <a:avLst>
                <a:gd name="adj1" fmla="val 43272"/>
                <a:gd name="adj2" fmla="val 64733"/>
              </a:avLst>
            </a:prstGeom>
            <a:solidFill>
              <a:srgbClr val="FF7F99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7B991E92-818F-054A-94A8-9B82C59E69FC}"/>
                </a:ext>
              </a:extLst>
            </p:cNvPr>
            <p:cNvSpPr/>
            <p:nvPr/>
          </p:nvSpPr>
          <p:spPr>
            <a:xfrm>
              <a:off x="9655013" y="3412361"/>
              <a:ext cx="520985" cy="1079761"/>
            </a:xfrm>
            <a:prstGeom prst="rect">
              <a:avLst/>
            </a:prstGeom>
            <a:solidFill>
              <a:srgbClr val="FF7F99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5E47E9EF-07CA-1B4D-B065-7C68C77B1867}"/>
                  </a:ext>
                </a:extLst>
              </p:cNvPr>
              <p:cNvSpPr/>
              <p:nvPr/>
            </p:nvSpPr>
            <p:spPr>
              <a:xfrm>
                <a:off x="9324838" y="800752"/>
                <a:ext cx="1068066" cy="991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den>
                    </m:f>
                    <m:r>
                      <a:rPr lang="en-US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E47E9EF-07CA-1B4D-B065-7C68C77B1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838" y="800752"/>
                <a:ext cx="1068066" cy="99168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0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6</a:t>
            </a:fld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72689F53-65B1-6845-9EEA-F9AFC149B62E}"/>
              </a:ext>
            </a:extLst>
          </p:cNvPr>
          <p:cNvSpPr txBox="1">
            <a:spLocks/>
          </p:cNvSpPr>
          <p:nvPr/>
        </p:nvSpPr>
        <p:spPr>
          <a:xfrm>
            <a:off x="1461254" y="1152012"/>
            <a:ext cx="9718375" cy="1277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The probability of the following 3-day weather pattern in </a:t>
            </a:r>
            <a:r>
              <a:rPr lang="en-US" sz="2400" dirty="0" smtClean="0">
                <a:latin typeface="Karla" charset="0"/>
                <a:ea typeface="Karla" charset="0"/>
                <a:cs typeface="Karla" charset="0"/>
              </a:rPr>
              <a:t>Boston:</a:t>
            </a:r>
            <a:endParaRPr lang="en-US" sz="2400" dirty="0"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60A6EFD-2D94-AA4C-8F38-B4366F863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341" y="2492220"/>
            <a:ext cx="986352" cy="986352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43EED33F-9C15-7B42-BBB8-8BE8AFE3716C}"/>
              </a:ext>
            </a:extLst>
          </p:cNvPr>
          <p:cNvSpPr txBox="1">
            <a:spLocks/>
          </p:cNvSpPr>
          <p:nvPr/>
        </p:nvSpPr>
        <p:spPr>
          <a:xfrm>
            <a:off x="3461583" y="1952547"/>
            <a:ext cx="837441" cy="51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Day 1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42DE54ED-3724-BD49-BE7C-67AA2B692FFC}"/>
              </a:ext>
            </a:extLst>
          </p:cNvPr>
          <p:cNvSpPr txBox="1">
            <a:spLocks/>
          </p:cNvSpPr>
          <p:nvPr/>
        </p:nvSpPr>
        <p:spPr>
          <a:xfrm>
            <a:off x="5620961" y="1952547"/>
            <a:ext cx="837441" cy="51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Day 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CC35FF14-609B-9747-B137-6B2CD19C059A}"/>
              </a:ext>
            </a:extLst>
          </p:cNvPr>
          <p:cNvSpPr txBox="1">
            <a:spLocks/>
          </p:cNvSpPr>
          <p:nvPr/>
        </p:nvSpPr>
        <p:spPr>
          <a:xfrm>
            <a:off x="7854797" y="1955498"/>
            <a:ext cx="837441" cy="51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Day 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CEAE2E6-9B9C-414A-A091-E68A13A30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997" y="2463717"/>
            <a:ext cx="1080611" cy="10806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ED6B6DE-18EF-154A-8E81-8FD756BCB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109" y="2105128"/>
            <a:ext cx="1676091" cy="167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ontent Placeholder 2">
            <a:extLst>
              <a:ext uri="{FF2B5EF4-FFF2-40B4-BE49-F238E27FC236}">
                <a16:creationId xmlns:a16="http://schemas.microsoft.com/office/drawing/2014/main" xmlns="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xmlns="" id="{DE101D8D-392D-CE48-A76F-F593C13CFB77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AF057BF2-9D6B-E249-8FBC-3B1D5B8A5CA3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730C91DC-46B3-DD42-BA91-16A98A899679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1A38F944-FD9F-1C42-9EF7-BA5E3DB86EBA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1549E43-B913-244E-90FF-EB6ADE692919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FE7F9AF-8FB9-9E47-AA7C-B819DD96BD45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D1072A62-0E13-3843-8D0C-3A62E6BC9417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B5867DDE-FEA5-0049-9461-EB1FFEB88969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24DFF809-EE42-C349-914D-4808EEE0B2B2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485BEC44-F260-1145-8583-E09A6D1ADDA0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D285D089-1C0C-6344-B7EA-A631D2F645B7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E248521C-7AB4-A74B-BB41-9E9DBC05502F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542D303-3E89-B948-BAE1-9C28B4C7900E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3557CEDB-9609-5C4E-BE7A-9A1922D84558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FD0CC76B-5E71-8C4B-B186-6D1471C8CD67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2E61486C-7C7C-CF4A-BF55-2488DDD06CBA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xmlns="" id="{FAED948E-E8BC-B542-96E5-C16F47F16A92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xmlns="" id="{B62B8F78-5C39-C145-B3C5-F9490727FE2B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="" id="{20A6FC83-57DF-014A-87E0-1B5614DFB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A6FC83-57DF-014A-87E0-1B5614DF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="" id="{6D6C0EF3-9A48-6042-84AB-D28C74DA20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6C0EF3-9A48-6042-84AB-D28C74DA2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="" id="{276A6F90-89C1-8046-A06E-32E388A4C9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8536" y="2874718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76A6F90-89C1-8046-A06E-32E388A4C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536" y="2874718"/>
                <a:ext cx="1576747" cy="50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xmlns="" id="{D2F72133-FA23-E542-8D6A-F6C8993EF0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 smtClean="0"/>
              <a:t>RNN (review) </a:t>
            </a:r>
            <a:endParaRPr lang="en-US" dirty="0"/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xmlns="" id="{FF5E74C9-A5CD-6F40-A4BA-762E8454B052}"/>
              </a:ext>
            </a:extLst>
          </p:cNvPr>
          <p:cNvSpPr txBox="1">
            <a:spLocks/>
          </p:cNvSpPr>
          <p:nvPr/>
        </p:nvSpPr>
        <p:spPr>
          <a:xfrm>
            <a:off x="4191000" y="750736"/>
            <a:ext cx="3272331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Training Process</a:t>
            </a:r>
            <a:endParaRPr lang="en-US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5063524F-251F-C44B-AA39-5AA181F58DDD}"/>
                  </a:ext>
                </a:extLst>
              </p:cNvPr>
              <p:cNvSpPr/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3524F-251F-C44B-AA39-5AA181F58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xmlns="" id="{731B846A-C5A9-5A4B-9377-7E1921B50F8E}"/>
              </a:ext>
            </a:extLst>
          </p:cNvPr>
          <p:cNvSpPr txBox="1">
            <a:spLocks/>
          </p:cNvSpPr>
          <p:nvPr/>
        </p:nvSpPr>
        <p:spPr>
          <a:xfrm>
            <a:off x="1130300" y="1872315"/>
            <a:ext cx="866479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Error</a:t>
            </a:r>
          </a:p>
        </p:txBody>
      </p: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xmlns="" id="{0E613D49-C154-6840-B48E-9022C64E7B06}"/>
              </a:ext>
            </a:extLst>
          </p:cNvPr>
          <p:cNvSpPr txBox="1">
            <a:spLocks/>
          </p:cNvSpPr>
          <p:nvPr/>
        </p:nvSpPr>
        <p:spPr>
          <a:xfrm>
            <a:off x="2709001" y="6009384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She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818000" y="1848029"/>
            <a:ext cx="2174149" cy="4659056"/>
            <a:chOff x="3818000" y="1848029"/>
            <a:chExt cx="2174149" cy="465905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3279" r="-2336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went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983272" y="1869757"/>
            <a:ext cx="2174149" cy="4659056"/>
            <a:chOff x="3818000" y="1848029"/>
            <a:chExt cx="2174149" cy="4659056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ight Arrow 103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Arrow 104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ight Arrow 110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3333" r="-234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 smtClean="0">
                  <a:solidFill>
                    <a:srgbClr val="7030A0"/>
                  </a:solidFill>
                  <a:latin typeface="Avenir Light" panose="020B0402020203020204" pitchFamily="34" charset="77"/>
                </a:rPr>
                <a:t>to</a:t>
              </a:r>
              <a:endParaRPr lang="en-US" sz="2400" dirty="0">
                <a:solidFill>
                  <a:srgbClr val="7030A0"/>
                </a:solidFill>
                <a:latin typeface="Avenir Light" panose="020B0402020203020204" pitchFamily="34" charset="77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138062" y="1900820"/>
            <a:ext cx="2174149" cy="4659056"/>
            <a:chOff x="3818000" y="1848029"/>
            <a:chExt cx="2174149" cy="4659056"/>
          </a:xfrm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ight Arrow 137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Right Arrow 143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3333" r="-233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 smtClean="0">
                  <a:solidFill>
                    <a:srgbClr val="7030A0"/>
                  </a:solidFill>
                  <a:latin typeface="Avenir Light" panose="020B0402020203020204" pitchFamily="34" charset="77"/>
                </a:rPr>
                <a:t>class</a:t>
              </a:r>
              <a:endParaRPr lang="en-US" sz="2400" dirty="0">
                <a:solidFill>
                  <a:srgbClr val="7030A0"/>
                </a:solidFill>
                <a:latin typeface="Avenir Light" panose="020B0402020203020204" pitchFamily="34" charset="77"/>
              </a:endParaRPr>
            </a:p>
          </p:txBody>
        </p:sp>
      </p:grp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xmlns="" id="{55FCA79F-24EF-C34B-915B-6914F4B5E84B}"/>
              </a:ext>
            </a:extLst>
          </p:cNvPr>
          <p:cNvSpPr txBox="1">
            <a:spLocks/>
          </p:cNvSpPr>
          <p:nvPr/>
        </p:nvSpPr>
        <p:spPr>
          <a:xfrm>
            <a:off x="2587348" y="2375048"/>
            <a:ext cx="1121011" cy="503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went?</a:t>
            </a:r>
          </a:p>
        </p:txBody>
      </p: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xmlns="" id="{BC7611C4-233A-2F45-BEC2-4400044BAC8A}"/>
              </a:ext>
            </a:extLst>
          </p:cNvPr>
          <p:cNvSpPr txBox="1">
            <a:spLocks/>
          </p:cNvSpPr>
          <p:nvPr/>
        </p:nvSpPr>
        <p:spPr>
          <a:xfrm>
            <a:off x="4669195" y="2394928"/>
            <a:ext cx="1005821" cy="503588"/>
          </a:xfrm>
          <a:prstGeom prst="rect">
            <a:avLst/>
          </a:prstGeom>
          <a:solidFill>
            <a:srgbClr val="F47F83">
              <a:alpha val="57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over?</a:t>
            </a:r>
          </a:p>
        </p:txBody>
      </p:sp>
      <p:sp>
        <p:nvSpPr>
          <p:cNvPr id="149" name="Content Placeholder 2">
            <a:extLst>
              <a:ext uri="{FF2B5EF4-FFF2-40B4-BE49-F238E27FC236}">
                <a16:creationId xmlns:a16="http://schemas.microsoft.com/office/drawing/2014/main" xmlns="" id="{F1A17C69-A9A6-794D-974B-0B1554D43578}"/>
              </a:ext>
            </a:extLst>
          </p:cNvPr>
          <p:cNvSpPr txBox="1">
            <a:spLocks/>
          </p:cNvSpPr>
          <p:nvPr/>
        </p:nvSpPr>
        <p:spPr>
          <a:xfrm>
            <a:off x="7116958" y="2382592"/>
            <a:ext cx="1049884" cy="503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class?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xmlns="" id="{ABB99C6F-4251-8D4A-92FB-7B9E6F7FC710}"/>
              </a:ext>
            </a:extLst>
          </p:cNvPr>
          <p:cNvSpPr txBox="1">
            <a:spLocks/>
          </p:cNvSpPr>
          <p:nvPr/>
        </p:nvSpPr>
        <p:spPr>
          <a:xfrm>
            <a:off x="9425430" y="2365613"/>
            <a:ext cx="998949" cy="503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after?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5940213" y="1813744"/>
            <a:ext cx="4536324" cy="2770194"/>
            <a:chOff x="5940213" y="1813744"/>
            <a:chExt cx="4536324" cy="2770194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57567A9F-9A5A-4A43-9695-F85CD7F0400F}"/>
                </a:ext>
              </a:extLst>
            </p:cNvPr>
            <p:cNvSpPr/>
            <p:nvPr/>
          </p:nvSpPr>
          <p:spPr>
            <a:xfrm>
              <a:off x="9293475" y="1813744"/>
              <a:ext cx="1183062" cy="1598617"/>
            </a:xfrm>
            <a:prstGeom prst="rect">
              <a:avLst/>
            </a:prstGeom>
            <a:solidFill>
              <a:srgbClr val="FF7F99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ight Arrow 155">
              <a:extLst>
                <a:ext uri="{FF2B5EF4-FFF2-40B4-BE49-F238E27FC236}">
                  <a16:creationId xmlns:a16="http://schemas.microsoft.com/office/drawing/2014/main" xmlns="" id="{BA223413-3EFF-4745-8601-CABAD3C5499D}"/>
                </a:ext>
              </a:extLst>
            </p:cNvPr>
            <p:cNvSpPr/>
            <p:nvPr/>
          </p:nvSpPr>
          <p:spPr>
            <a:xfrm rot="10800000">
              <a:off x="5940213" y="4064461"/>
              <a:ext cx="3714799" cy="519477"/>
            </a:xfrm>
            <a:prstGeom prst="rightArrow">
              <a:avLst>
                <a:gd name="adj1" fmla="val 43272"/>
                <a:gd name="adj2" fmla="val 64733"/>
              </a:avLst>
            </a:prstGeom>
            <a:solidFill>
              <a:srgbClr val="FF7F99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xmlns="" id="{7B991E92-818F-054A-94A8-9B82C59E69FC}"/>
                </a:ext>
              </a:extLst>
            </p:cNvPr>
            <p:cNvSpPr/>
            <p:nvPr/>
          </p:nvSpPr>
          <p:spPr>
            <a:xfrm>
              <a:off x="9655013" y="3412361"/>
              <a:ext cx="520985" cy="1079761"/>
            </a:xfrm>
            <a:prstGeom prst="rect">
              <a:avLst/>
            </a:prstGeom>
            <a:solidFill>
              <a:srgbClr val="FF7F99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="" id="{5E47E9EF-07CA-1B4D-B065-7C68C77B1867}"/>
                  </a:ext>
                </a:extLst>
              </p:cNvPr>
              <p:cNvSpPr/>
              <p:nvPr/>
            </p:nvSpPr>
            <p:spPr>
              <a:xfrm>
                <a:off x="9324838" y="800752"/>
                <a:ext cx="1068066" cy="991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den>
                    </m:f>
                    <m:r>
                      <a:rPr lang="en-US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E47E9EF-07CA-1B4D-B065-7C68C77B1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838" y="800752"/>
                <a:ext cx="1068066" cy="99168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ontent Placeholder 2">
            <a:extLst>
              <a:ext uri="{FF2B5EF4-FFF2-40B4-BE49-F238E27FC236}">
                <a16:creationId xmlns:a16="http://schemas.microsoft.com/office/drawing/2014/main" xmlns="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xmlns="" id="{DE101D8D-392D-CE48-A76F-F593C13CFB77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AF057BF2-9D6B-E249-8FBC-3B1D5B8A5CA3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730C91DC-46B3-DD42-BA91-16A98A899679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1A38F944-FD9F-1C42-9EF7-BA5E3DB86EBA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1549E43-B913-244E-90FF-EB6ADE692919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FE7F9AF-8FB9-9E47-AA7C-B819DD96BD45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D1072A62-0E13-3843-8D0C-3A62E6BC9417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B5867DDE-FEA5-0049-9461-EB1FFEB88969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24DFF809-EE42-C349-914D-4808EEE0B2B2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485BEC44-F260-1145-8583-E09A6D1ADDA0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D285D089-1C0C-6344-B7EA-A631D2F645B7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E248521C-7AB4-A74B-BB41-9E9DBC05502F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542D303-3E89-B948-BAE1-9C28B4C7900E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3557CEDB-9609-5C4E-BE7A-9A1922D84558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FD0CC76B-5E71-8C4B-B186-6D1471C8CD67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2E61486C-7C7C-CF4A-BF55-2488DDD06CBA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xmlns="" id="{FAED948E-E8BC-B542-96E5-C16F47F16A92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xmlns="" id="{B62B8F78-5C39-C145-B3C5-F9490727FE2B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="" id="{20A6FC83-57DF-014A-87E0-1B5614DFB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A6FC83-57DF-014A-87E0-1B5614DF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="" id="{6D6C0EF3-9A48-6042-84AB-D28C74DA20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6C0EF3-9A48-6042-84AB-D28C74DA2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="" id="{276A6F90-89C1-8046-A06E-32E388A4C9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8536" y="2874718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76A6F90-89C1-8046-A06E-32E388A4C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536" y="2874718"/>
                <a:ext cx="1576747" cy="50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xmlns="" id="{D2F72133-FA23-E542-8D6A-F6C8993EF0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 smtClean="0"/>
              <a:t>RNN (review) </a:t>
            </a:r>
            <a:endParaRPr lang="en-US" dirty="0"/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xmlns="" id="{FF5E74C9-A5CD-6F40-A4BA-762E8454B052}"/>
              </a:ext>
            </a:extLst>
          </p:cNvPr>
          <p:cNvSpPr txBox="1">
            <a:spLocks/>
          </p:cNvSpPr>
          <p:nvPr/>
        </p:nvSpPr>
        <p:spPr>
          <a:xfrm>
            <a:off x="4191000" y="750736"/>
            <a:ext cx="3272331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Training Process</a:t>
            </a:r>
            <a:endParaRPr lang="en-US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5063524F-251F-C44B-AA39-5AA181F58DDD}"/>
                  </a:ext>
                </a:extLst>
              </p:cNvPr>
              <p:cNvSpPr/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3524F-251F-C44B-AA39-5AA181F58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xmlns="" id="{731B846A-C5A9-5A4B-9377-7E1921B50F8E}"/>
              </a:ext>
            </a:extLst>
          </p:cNvPr>
          <p:cNvSpPr txBox="1">
            <a:spLocks/>
          </p:cNvSpPr>
          <p:nvPr/>
        </p:nvSpPr>
        <p:spPr>
          <a:xfrm>
            <a:off x="1130300" y="1872315"/>
            <a:ext cx="866479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Error</a:t>
            </a:r>
          </a:p>
        </p:txBody>
      </p: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xmlns="" id="{0E613D49-C154-6840-B48E-9022C64E7B06}"/>
              </a:ext>
            </a:extLst>
          </p:cNvPr>
          <p:cNvSpPr txBox="1">
            <a:spLocks/>
          </p:cNvSpPr>
          <p:nvPr/>
        </p:nvSpPr>
        <p:spPr>
          <a:xfrm>
            <a:off x="2709001" y="6009384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She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818000" y="1848029"/>
            <a:ext cx="2174149" cy="4659056"/>
            <a:chOff x="3818000" y="1848029"/>
            <a:chExt cx="2174149" cy="465905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3279" r="-2336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went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983272" y="1869757"/>
            <a:ext cx="2174149" cy="4659056"/>
            <a:chOff x="3818000" y="1848029"/>
            <a:chExt cx="2174149" cy="4659056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ight Arrow 103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Arrow 104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ight Arrow 110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3333" r="-234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 smtClean="0">
                  <a:solidFill>
                    <a:srgbClr val="7030A0"/>
                  </a:solidFill>
                  <a:latin typeface="Avenir Light" panose="020B0402020203020204" pitchFamily="34" charset="77"/>
                </a:rPr>
                <a:t>to</a:t>
              </a:r>
              <a:endParaRPr lang="en-US" sz="2400" dirty="0">
                <a:solidFill>
                  <a:srgbClr val="7030A0"/>
                </a:solidFill>
                <a:latin typeface="Avenir Light" panose="020B0402020203020204" pitchFamily="34" charset="77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138062" y="1900820"/>
            <a:ext cx="2174149" cy="4659056"/>
            <a:chOff x="3818000" y="1848029"/>
            <a:chExt cx="2174149" cy="4659056"/>
          </a:xfrm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xmlns="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xmlns="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xmlns="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xmlns="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xmlns="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ight Arrow 137">
              <a:extLst>
                <a:ext uri="{FF2B5EF4-FFF2-40B4-BE49-F238E27FC236}">
                  <a16:creationId xmlns:a16="http://schemas.microsoft.com/office/drawing/2014/main" xmlns="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xmlns="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xmlns="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xmlns="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xmlns="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Right Arrow 143">
              <a:extLst>
                <a:ext uri="{FF2B5EF4-FFF2-40B4-BE49-F238E27FC236}">
                  <a16:creationId xmlns:a16="http://schemas.microsoft.com/office/drawing/2014/main" xmlns="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xmlns="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="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3333" r="-233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Content Placeholder 2">
              <a:extLst>
                <a:ext uri="{FF2B5EF4-FFF2-40B4-BE49-F238E27FC236}">
                  <a16:creationId xmlns:a16="http://schemas.microsoft.com/office/drawing/2014/main" xmlns="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 smtClean="0">
                  <a:solidFill>
                    <a:srgbClr val="7030A0"/>
                  </a:solidFill>
                  <a:latin typeface="Avenir Light" panose="020B0402020203020204" pitchFamily="34" charset="77"/>
                </a:rPr>
                <a:t>class</a:t>
              </a:r>
              <a:endParaRPr lang="en-US" sz="2400" dirty="0">
                <a:solidFill>
                  <a:srgbClr val="7030A0"/>
                </a:solidFill>
                <a:latin typeface="Avenir Light" panose="020B0402020203020204" pitchFamily="34" charset="77"/>
              </a:endParaRPr>
            </a:p>
          </p:txBody>
        </p:sp>
      </p:grp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xmlns="" id="{55FCA79F-24EF-C34B-915B-6914F4B5E84B}"/>
              </a:ext>
            </a:extLst>
          </p:cNvPr>
          <p:cNvSpPr txBox="1">
            <a:spLocks/>
          </p:cNvSpPr>
          <p:nvPr/>
        </p:nvSpPr>
        <p:spPr>
          <a:xfrm>
            <a:off x="2587348" y="2375048"/>
            <a:ext cx="1121011" cy="503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went?</a:t>
            </a:r>
          </a:p>
        </p:txBody>
      </p: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xmlns="" id="{BC7611C4-233A-2F45-BEC2-4400044BAC8A}"/>
              </a:ext>
            </a:extLst>
          </p:cNvPr>
          <p:cNvSpPr txBox="1">
            <a:spLocks/>
          </p:cNvSpPr>
          <p:nvPr/>
        </p:nvSpPr>
        <p:spPr>
          <a:xfrm>
            <a:off x="4669195" y="2394928"/>
            <a:ext cx="1005821" cy="503588"/>
          </a:xfrm>
          <a:prstGeom prst="rect">
            <a:avLst/>
          </a:prstGeom>
          <a:solidFill>
            <a:srgbClr val="F47F83">
              <a:alpha val="57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over?</a:t>
            </a:r>
          </a:p>
        </p:txBody>
      </p:sp>
      <p:sp>
        <p:nvSpPr>
          <p:cNvPr id="149" name="Content Placeholder 2">
            <a:extLst>
              <a:ext uri="{FF2B5EF4-FFF2-40B4-BE49-F238E27FC236}">
                <a16:creationId xmlns:a16="http://schemas.microsoft.com/office/drawing/2014/main" xmlns="" id="{F1A17C69-A9A6-794D-974B-0B1554D43578}"/>
              </a:ext>
            </a:extLst>
          </p:cNvPr>
          <p:cNvSpPr txBox="1">
            <a:spLocks/>
          </p:cNvSpPr>
          <p:nvPr/>
        </p:nvSpPr>
        <p:spPr>
          <a:xfrm>
            <a:off x="7116958" y="2382592"/>
            <a:ext cx="1049884" cy="503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class?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xmlns="" id="{ABB99C6F-4251-8D4A-92FB-7B9E6F7FC710}"/>
              </a:ext>
            </a:extLst>
          </p:cNvPr>
          <p:cNvSpPr txBox="1">
            <a:spLocks/>
          </p:cNvSpPr>
          <p:nvPr/>
        </p:nvSpPr>
        <p:spPr>
          <a:xfrm>
            <a:off x="9425430" y="2365613"/>
            <a:ext cx="998949" cy="503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after?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3845923" y="1835264"/>
            <a:ext cx="6618637" cy="2770193"/>
            <a:chOff x="3857900" y="1813744"/>
            <a:chExt cx="6618637" cy="2770193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57567A9F-9A5A-4A43-9695-F85CD7F0400F}"/>
                </a:ext>
              </a:extLst>
            </p:cNvPr>
            <p:cNvSpPr/>
            <p:nvPr/>
          </p:nvSpPr>
          <p:spPr>
            <a:xfrm>
              <a:off x="9293475" y="1813744"/>
              <a:ext cx="1183062" cy="1598617"/>
            </a:xfrm>
            <a:prstGeom prst="rect">
              <a:avLst/>
            </a:prstGeom>
            <a:solidFill>
              <a:srgbClr val="FF7F99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ight Arrow 151">
              <a:extLst>
                <a:ext uri="{FF2B5EF4-FFF2-40B4-BE49-F238E27FC236}">
                  <a16:creationId xmlns:a16="http://schemas.microsoft.com/office/drawing/2014/main" xmlns="" id="{BA223413-3EFF-4745-8601-CABAD3C5499D}"/>
                </a:ext>
              </a:extLst>
            </p:cNvPr>
            <p:cNvSpPr/>
            <p:nvPr/>
          </p:nvSpPr>
          <p:spPr>
            <a:xfrm rot="10800000">
              <a:off x="3857900" y="4064460"/>
              <a:ext cx="5797112" cy="519477"/>
            </a:xfrm>
            <a:prstGeom prst="rightArrow">
              <a:avLst>
                <a:gd name="adj1" fmla="val 43272"/>
                <a:gd name="adj2" fmla="val 64733"/>
              </a:avLst>
            </a:prstGeom>
            <a:solidFill>
              <a:srgbClr val="FF7F99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7B991E92-818F-054A-94A8-9B82C59E69FC}"/>
                </a:ext>
              </a:extLst>
            </p:cNvPr>
            <p:cNvSpPr/>
            <p:nvPr/>
          </p:nvSpPr>
          <p:spPr>
            <a:xfrm>
              <a:off x="9655013" y="3412361"/>
              <a:ext cx="520985" cy="1079761"/>
            </a:xfrm>
            <a:prstGeom prst="rect">
              <a:avLst/>
            </a:prstGeom>
            <a:solidFill>
              <a:srgbClr val="FF7F99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="" id="{5E47E9EF-07CA-1B4D-B065-7C68C77B1867}"/>
                  </a:ext>
                </a:extLst>
              </p:cNvPr>
              <p:cNvSpPr/>
              <p:nvPr/>
            </p:nvSpPr>
            <p:spPr>
              <a:xfrm>
                <a:off x="9324838" y="800752"/>
                <a:ext cx="1068066" cy="991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den>
                    </m:f>
                    <m:r>
                      <a:rPr lang="en-US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E47E9EF-07CA-1B4D-B065-7C68C77B1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838" y="800752"/>
                <a:ext cx="1068066" cy="99168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2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 smtClean="0"/>
              <a:t>RNN (review)</a:t>
            </a:r>
            <a:endParaRPr lang="en-US" dirty="0"/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xmlns="" id="{8CC99D59-00C0-1445-91B3-013E005D8BDE}"/>
              </a:ext>
            </a:extLst>
          </p:cNvPr>
          <p:cNvSpPr txBox="1">
            <a:spLocks/>
          </p:cNvSpPr>
          <p:nvPr/>
        </p:nvSpPr>
        <p:spPr>
          <a:xfrm>
            <a:off x="2489764" y="1776946"/>
            <a:ext cx="7567747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xmlns="" id="{F608FDC5-09ED-D643-A5D6-4B4B9B1B8F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4" y="1568918"/>
                <a:ext cx="10488096" cy="45397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1700"/>
                  </a:spcBef>
                </a:pP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This </a:t>
                </a:r>
                <a:r>
                  <a:rPr lang="en-US" dirty="0">
                    <a:solidFill>
                      <a:srgbClr val="C00000"/>
                    </a:solidFill>
                    <a:latin typeface="Karla" charset="0"/>
                    <a:ea typeface="Karla" charset="0"/>
                    <a:cs typeface="Karla" charset="0"/>
                  </a:rPr>
                  <a:t>backpropagation through time (BPTT) </a:t>
                </a: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process is </a:t>
                </a:r>
                <a:r>
                  <a:rPr lang="en-US" b="1" dirty="0">
                    <a:latin typeface="Karla" charset="0"/>
                    <a:ea typeface="Karla" charset="0"/>
                    <a:cs typeface="Karla" charset="0"/>
                  </a:rPr>
                  <a:t>expensive</a:t>
                </a:r>
              </a:p>
              <a:p>
                <a:pPr>
                  <a:lnSpc>
                    <a:spcPct val="150000"/>
                  </a:lnSpc>
                  <a:spcBef>
                    <a:spcPts val="1700"/>
                  </a:spcBef>
                </a:pPr>
                <a:r>
                  <a:rPr lang="en-US" dirty="0">
                    <a:solidFill>
                      <a:srgbClr val="C00000"/>
                    </a:solidFill>
                    <a:latin typeface="Karla" charset="0"/>
                    <a:ea typeface="Karla" charset="0"/>
                    <a:cs typeface="Karla" charset="0"/>
                  </a:rPr>
                  <a:t>Instead of updating after every timestep, we tend to do so every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C00000"/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Karla" charset="0"/>
                    <a:ea typeface="Karla" charset="0"/>
                    <a:cs typeface="Karla" charset="0"/>
                  </a:rPr>
                  <a:t> steps (e.g., every sentence or paragraph)</a:t>
                </a:r>
              </a:p>
              <a:p>
                <a:pPr>
                  <a:lnSpc>
                    <a:spcPct val="150000"/>
                  </a:lnSpc>
                  <a:spcBef>
                    <a:spcPts val="1700"/>
                  </a:spcBef>
                </a:pP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This isn’t equivalent to using only a window size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𝑇</m:t>
                    </m:r>
                  </m:oMath>
                </a14:m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/>
                </a:r>
                <a:br>
                  <a:rPr lang="en-US" dirty="0">
                    <a:latin typeface="Karla" charset="0"/>
                    <a:ea typeface="Karla" charset="0"/>
                    <a:cs typeface="Karla" charset="0"/>
                  </a:rPr>
                </a:b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(a la </a:t>
                </a:r>
                <a:r>
                  <a:rPr lang="en-US" dirty="0">
                    <a:solidFill>
                      <a:srgbClr val="7030A0"/>
                    </a:solidFill>
                    <a:latin typeface="Karla" charset="0"/>
                    <a:ea typeface="Karla" charset="0"/>
                    <a:cs typeface="Karla" charset="0"/>
                  </a:rPr>
                  <a:t>n-grams</a:t>
                </a: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) because we still have ‘infinite memory’</a:t>
                </a:r>
              </a:p>
            </p:txBody>
          </p:sp>
        </mc:Choice>
        <mc:Fallback xmlns="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08FDC5-09ED-D643-A5D6-4B4B9B1B8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4" y="1568918"/>
                <a:ext cx="10488096" cy="4539782"/>
              </a:xfrm>
              <a:prstGeom prst="rect">
                <a:avLst/>
              </a:prstGeom>
              <a:blipFill rotWithShape="0">
                <a:blip r:embed="rId2"/>
                <a:stretch>
                  <a:fillRect l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9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RNN: Generation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xmlns="" id="{8CC99D59-00C0-1445-91B3-013E005D8BDE}"/>
              </a:ext>
            </a:extLst>
          </p:cNvPr>
          <p:cNvSpPr txBox="1">
            <a:spLocks/>
          </p:cNvSpPr>
          <p:nvPr/>
        </p:nvSpPr>
        <p:spPr>
          <a:xfrm>
            <a:off x="2489764" y="1776946"/>
            <a:ext cx="7567747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xmlns="" id="{F608FDC5-09ED-D643-A5D6-4B4B9B1B8F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3" y="981654"/>
                <a:ext cx="10624167" cy="45397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2000"/>
                  </a:spcBef>
                  <a:buNone/>
                </a:pP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We can generate the most likely next event (e.g., word) by sampling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C00000"/>
                  </a:solidFill>
                  <a:latin typeface="Karla" charset="0"/>
                  <a:ea typeface="Karla" charset="0"/>
                  <a:cs typeface="Karla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2000"/>
                  </a:spcBef>
                  <a:buNone/>
                </a:pP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Continue until we generate </a:t>
                </a:r>
                <a:r>
                  <a:rPr lang="en-US" sz="2400" dirty="0">
                    <a:solidFill>
                      <a:srgbClr val="7030A0"/>
                    </a:solidFill>
                    <a:latin typeface="Karla" charset="0"/>
                    <a:ea typeface="Karla" charset="0"/>
                    <a:cs typeface="Karla" charset="0"/>
                  </a:rPr>
                  <a:t>&lt;EOS&gt; </a:t>
                </a: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symbol.</a:t>
                </a:r>
              </a:p>
            </p:txBody>
          </p:sp>
        </mc:Choice>
        <mc:Fallback xmlns="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08FDC5-09ED-D643-A5D6-4B4B9B1B8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3" y="981654"/>
                <a:ext cx="10624167" cy="4539782"/>
              </a:xfrm>
              <a:prstGeom prst="rect">
                <a:avLst/>
              </a:prstGeom>
              <a:blipFill rotWithShape="0">
                <a:blip r:embed="rId2"/>
                <a:stretch>
                  <a:fillRect l="-861" t="-1074" r="-2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1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RNN: Generation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xmlns="" id="{8CC99D59-00C0-1445-91B3-013E005D8BDE}"/>
              </a:ext>
            </a:extLst>
          </p:cNvPr>
          <p:cNvSpPr txBox="1">
            <a:spLocks/>
          </p:cNvSpPr>
          <p:nvPr/>
        </p:nvSpPr>
        <p:spPr>
          <a:xfrm>
            <a:off x="2489764" y="1776946"/>
            <a:ext cx="7567747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xmlns="" id="{F608FDC5-09ED-D643-A5D6-4B4B9B1B8F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3" y="981654"/>
                <a:ext cx="10950739" cy="45397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2000"/>
                  </a:spcBef>
                  <a:buNone/>
                </a:pP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We can generate the most likely </a:t>
                </a:r>
                <a:r>
                  <a:rPr lang="en-US" sz="2400" b="1" dirty="0">
                    <a:latin typeface="Karla" charset="0"/>
                    <a:ea typeface="Karla" charset="0"/>
                    <a:cs typeface="Karla" charset="0"/>
                  </a:rPr>
                  <a:t>next</a:t>
                </a: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 event (e.g., word) by sampling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𝒚</m:t>
                        </m:r>
                      </m:e>
                    </m:acc>
                  </m:oMath>
                </a14:m>
                <a:endParaRPr lang="en-US" sz="2400" b="1" dirty="0">
                  <a:solidFill>
                    <a:srgbClr val="C00000"/>
                  </a:solidFill>
                  <a:latin typeface="Karla" charset="0"/>
                  <a:ea typeface="Karla" charset="0"/>
                  <a:cs typeface="Karla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2000"/>
                  </a:spcBef>
                  <a:buNone/>
                </a:pP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Continue until we generate </a:t>
                </a:r>
                <a:r>
                  <a:rPr lang="en-US" sz="2400" b="1" dirty="0">
                    <a:solidFill>
                      <a:srgbClr val="7030A0"/>
                    </a:solidFill>
                    <a:latin typeface="Karla" charset="0"/>
                    <a:ea typeface="Karla" charset="0"/>
                    <a:cs typeface="Karla" charset="0"/>
                  </a:rPr>
                  <a:t>&lt;EOS&gt; </a:t>
                </a: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symbol.</a:t>
                </a:r>
              </a:p>
            </p:txBody>
          </p:sp>
        </mc:Choice>
        <mc:Fallback xmlns="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08FDC5-09ED-D643-A5D6-4B4B9B1B8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3" y="981654"/>
                <a:ext cx="10950739" cy="4539782"/>
              </a:xfrm>
              <a:prstGeom prst="rect">
                <a:avLst/>
              </a:prstGeom>
              <a:blipFill rotWithShape="0">
                <a:blip r:embed="rId2"/>
                <a:stretch>
                  <a:fillRect l="-835" t="-1074" r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2E20838C-4570-4248-A55C-6F1735047636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CC1E9B1C-9F75-8B44-AEA5-03BF6822FBF7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EB6428D5-21EE-2A45-BB91-3CC55CE57983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77B69781-0344-E042-A0B5-54BF3F9ECA64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0CFFAB33-964C-7748-BF35-4721918EB4C8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14156E0B-A953-BD41-BB2C-FE9ED66A0882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441D775C-F264-E346-8817-9BF41FF99B04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387E50D9-5CE3-5441-A6BE-A6E097B4A0B3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1C7A0456-9E4C-C94A-8F0A-49ADA1484771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6755897-25B7-004E-A748-A9A07B35D1C1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F3AAD522-87CB-2248-A091-7D69B2D76DA2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49583858-2EF7-C541-A4C8-6B64B755C426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78DA54E1-DEBC-FA47-B33C-EC57979E0AC8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D6D1AFD7-0467-F54B-80D1-0A7A609972DE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252D735C-4E41-C74A-81FB-F1D9BA23F974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6D55EDF1-111B-6A43-BF0C-42F1DFEDFF65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F50432D-5742-2A48-B65C-56F873CA56C8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9AC9E29-3D62-D745-8082-BD6C496326A2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5FE82E85-5FBB-5345-9301-873D2290C74B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xmlns="" id="{E38C0E88-53E6-D147-828E-73334C31EC81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xmlns="" id="{76B1BEC2-7535-A142-80EE-6B5CD50FAE56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="" id="{753B7FC2-D6A0-AE40-A65D-C095A48388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53B7FC2-D6A0-AE40-A65D-C095A4838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="" id="{8A9A5F62-D191-874B-A14D-BA57D80A95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9A5F62-D191-874B-A14D-BA57D80A9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xmlns="" id="{1F028BB4-661E-8048-88CA-0B4E65E377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id="{1F028BB4-661E-8048-88CA-0B4E65E37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xmlns="" id="{F0DB991D-8AC4-2F49-958D-C6E6F9DD54A7}"/>
              </a:ext>
            </a:extLst>
          </p:cNvPr>
          <p:cNvSpPr txBox="1">
            <a:spLocks/>
          </p:cNvSpPr>
          <p:nvPr/>
        </p:nvSpPr>
        <p:spPr>
          <a:xfrm>
            <a:off x="2299868" y="6003497"/>
            <a:ext cx="1604256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&lt;START&gt;</a:t>
            </a:r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xmlns="" id="{F1255D89-8DB7-7941-98CF-858601200D88}"/>
              </a:ext>
            </a:extLst>
          </p:cNvPr>
          <p:cNvSpPr txBox="1">
            <a:spLocks/>
          </p:cNvSpPr>
          <p:nvPr/>
        </p:nvSpPr>
        <p:spPr>
          <a:xfrm>
            <a:off x="2608151" y="2408138"/>
            <a:ext cx="122331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“Sorry”</a:t>
            </a:r>
          </a:p>
        </p:txBody>
      </p:sp>
    </p:spTree>
    <p:extLst>
      <p:ext uri="{BB962C8B-B14F-4D97-AF65-F5344CB8AC3E}">
        <p14:creationId xmlns:p14="http://schemas.microsoft.com/office/powerpoint/2010/main" val="30789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RNN: Generation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xmlns="" id="{8CC99D59-00C0-1445-91B3-013E005D8BDE}"/>
              </a:ext>
            </a:extLst>
          </p:cNvPr>
          <p:cNvSpPr txBox="1">
            <a:spLocks/>
          </p:cNvSpPr>
          <p:nvPr/>
        </p:nvSpPr>
        <p:spPr>
          <a:xfrm>
            <a:off x="2489764" y="1776946"/>
            <a:ext cx="7567747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xmlns="" id="{F608FDC5-09ED-D643-A5D6-4B4B9B1B8F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3" y="981654"/>
                <a:ext cx="10950739" cy="45397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2000"/>
                  </a:spcBef>
                  <a:buNone/>
                </a:pP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We can generate the most likely </a:t>
                </a:r>
                <a:r>
                  <a:rPr lang="en-US" sz="2400" b="1" dirty="0">
                    <a:latin typeface="Karla" charset="0"/>
                    <a:ea typeface="Karla" charset="0"/>
                    <a:cs typeface="Karla" charset="0"/>
                  </a:rPr>
                  <a:t>next</a:t>
                </a: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 event (e.g., word) by sampling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𝒚</m:t>
                        </m:r>
                      </m:e>
                    </m:acc>
                  </m:oMath>
                </a14:m>
                <a:endParaRPr lang="en-US" sz="2400" b="1" dirty="0">
                  <a:solidFill>
                    <a:srgbClr val="C00000"/>
                  </a:solidFill>
                  <a:latin typeface="Karla" charset="0"/>
                  <a:ea typeface="Karla" charset="0"/>
                  <a:cs typeface="Karla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2000"/>
                  </a:spcBef>
                  <a:buNone/>
                </a:pP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Continue until we generate </a:t>
                </a:r>
                <a:r>
                  <a:rPr lang="en-US" sz="2400" b="1" dirty="0">
                    <a:solidFill>
                      <a:srgbClr val="7030A0"/>
                    </a:solidFill>
                    <a:latin typeface="Karla" charset="0"/>
                    <a:ea typeface="Karla" charset="0"/>
                    <a:cs typeface="Karla" charset="0"/>
                  </a:rPr>
                  <a:t>&lt;EOS&gt; </a:t>
                </a: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symbol.</a:t>
                </a:r>
              </a:p>
            </p:txBody>
          </p:sp>
        </mc:Choice>
        <mc:Fallback xmlns="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08FDC5-09ED-D643-A5D6-4B4B9B1B8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3" y="981654"/>
                <a:ext cx="10950739" cy="4539782"/>
              </a:xfrm>
              <a:prstGeom prst="rect">
                <a:avLst/>
              </a:prstGeom>
              <a:blipFill rotWithShape="0">
                <a:blip r:embed="rId2"/>
                <a:stretch>
                  <a:fillRect l="-835" t="-1074" r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2E20838C-4570-4248-A55C-6F1735047636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CC1E9B1C-9F75-8B44-AEA5-03BF6822FBF7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EB6428D5-21EE-2A45-BB91-3CC55CE57983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77B69781-0344-E042-A0B5-54BF3F9ECA64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0CFFAB33-964C-7748-BF35-4721918EB4C8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14156E0B-A953-BD41-BB2C-FE9ED66A0882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441D775C-F264-E346-8817-9BF41FF99B04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387E50D9-5CE3-5441-A6BE-A6E097B4A0B3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1C7A0456-9E4C-C94A-8F0A-49ADA1484771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6755897-25B7-004E-A748-A9A07B35D1C1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F3AAD522-87CB-2248-A091-7D69B2D76DA2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49583858-2EF7-C541-A4C8-6B64B755C426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78DA54E1-DEBC-FA47-B33C-EC57979E0AC8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D6D1AFD7-0467-F54B-80D1-0A7A609972DE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252D735C-4E41-C74A-81FB-F1D9BA23F974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6D55EDF1-111B-6A43-BF0C-42F1DFEDFF65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F50432D-5742-2A48-B65C-56F873CA56C8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9AC9E29-3D62-D745-8082-BD6C496326A2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5FE82E85-5FBB-5345-9301-873D2290C74B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xmlns="" id="{E38C0E88-53E6-D147-828E-73334C31EC81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xmlns="" id="{76B1BEC2-7535-A142-80EE-6B5CD50FAE56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="" id="{753B7FC2-D6A0-AE40-A65D-C095A48388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53B7FC2-D6A0-AE40-A65D-C095A4838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="" id="{8A9A5F62-D191-874B-A14D-BA57D80A95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9A5F62-D191-874B-A14D-BA57D80A9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xmlns="" id="{1F028BB4-661E-8048-88CA-0B4E65E377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id="{1F028BB4-661E-8048-88CA-0B4E65E37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xmlns="" id="{F0DB991D-8AC4-2F49-958D-C6E6F9DD54A7}"/>
              </a:ext>
            </a:extLst>
          </p:cNvPr>
          <p:cNvSpPr txBox="1">
            <a:spLocks/>
          </p:cNvSpPr>
          <p:nvPr/>
        </p:nvSpPr>
        <p:spPr>
          <a:xfrm>
            <a:off x="2299868" y="6003497"/>
            <a:ext cx="1604256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&lt;START&gt;</a:t>
            </a:r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xmlns="" id="{F1255D89-8DB7-7941-98CF-858601200D88}"/>
              </a:ext>
            </a:extLst>
          </p:cNvPr>
          <p:cNvSpPr txBox="1">
            <a:spLocks/>
          </p:cNvSpPr>
          <p:nvPr/>
        </p:nvSpPr>
        <p:spPr>
          <a:xfrm>
            <a:off x="2608151" y="2408138"/>
            <a:ext cx="122331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“Sorry”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57295" y="2409621"/>
            <a:ext cx="2234854" cy="4097464"/>
            <a:chOff x="3757295" y="2409621"/>
            <a:chExt cx="2234854" cy="4097464"/>
          </a:xfrm>
        </p:grpSpPr>
        <p:grpSp>
          <p:nvGrpSpPr>
            <p:cNvPr id="55" name="Group 54"/>
            <p:cNvGrpSpPr/>
            <p:nvPr/>
          </p:nvGrpSpPr>
          <p:grpSpPr>
            <a:xfrm>
              <a:off x="3818000" y="2409621"/>
              <a:ext cx="2174149" cy="4097464"/>
              <a:chOff x="3818000" y="2409621"/>
              <a:chExt cx="2174149" cy="4097464"/>
            </a:xfrm>
          </p:grpSpPr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xmlns="" id="{DC349C25-6D70-744A-8A3F-AC2AF36398F9}"/>
                  </a:ext>
                </a:extLst>
              </p:cNvPr>
              <p:cNvSpPr/>
              <p:nvPr/>
            </p:nvSpPr>
            <p:spPr>
              <a:xfrm>
                <a:off x="4744078" y="5314271"/>
                <a:ext cx="1196135" cy="330065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B25134CF-28BB-1C41-90D8-249BAEEE9A60}"/>
                  </a:ext>
                </a:extLst>
              </p:cNvPr>
              <p:cNvSpPr/>
              <p:nvPr/>
            </p:nvSpPr>
            <p:spPr>
              <a:xfrm>
                <a:off x="4848860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D988B1A3-A160-0C40-AFD3-D3B37337006D}"/>
                  </a:ext>
                </a:extLst>
              </p:cNvPr>
              <p:cNvSpPr/>
              <p:nvPr/>
            </p:nvSpPr>
            <p:spPr>
              <a:xfrm>
                <a:off x="5095119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3519B87C-A702-B548-ACCE-93008BAACCB5}"/>
                  </a:ext>
                </a:extLst>
              </p:cNvPr>
              <p:cNvSpPr/>
              <p:nvPr/>
            </p:nvSpPr>
            <p:spPr>
              <a:xfrm>
                <a:off x="5341378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FAD745E0-4D65-694B-952D-D0828FCE103F}"/>
                  </a:ext>
                </a:extLst>
              </p:cNvPr>
              <p:cNvSpPr/>
              <p:nvPr/>
            </p:nvSpPr>
            <p:spPr>
              <a:xfrm>
                <a:off x="5593247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FF26331E-E39E-A348-957A-1FCBF3D0D6E0}"/>
                  </a:ext>
                </a:extLst>
              </p:cNvPr>
              <p:cNvSpPr/>
              <p:nvPr/>
            </p:nvSpPr>
            <p:spPr>
              <a:xfrm>
                <a:off x="4848860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55E92C9F-29F8-0043-A63A-DF60EF569982}"/>
                  </a:ext>
                </a:extLst>
              </p:cNvPr>
              <p:cNvSpPr/>
              <p:nvPr/>
            </p:nvSpPr>
            <p:spPr>
              <a:xfrm>
                <a:off x="5095119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B551A2F2-C1F6-2744-985E-6AC993230C6F}"/>
                  </a:ext>
                </a:extLst>
              </p:cNvPr>
              <p:cNvSpPr/>
              <p:nvPr/>
            </p:nvSpPr>
            <p:spPr>
              <a:xfrm>
                <a:off x="5341378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FE38D034-BDA7-ED4F-9613-29D79A26AE3F}"/>
                  </a:ext>
                </a:extLst>
              </p:cNvPr>
              <p:cNvSpPr/>
              <p:nvPr/>
            </p:nvSpPr>
            <p:spPr>
              <a:xfrm>
                <a:off x="5593247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xmlns="" id="{571308DA-CA90-004D-A0AA-5772A33EF3F0}"/>
                  </a:ext>
                </a:extLst>
              </p:cNvPr>
              <p:cNvSpPr/>
              <p:nvPr/>
            </p:nvSpPr>
            <p:spPr>
              <a:xfrm>
                <a:off x="4627925" y="4155353"/>
                <a:ext cx="1364224" cy="311369"/>
              </a:xfrm>
              <a:prstGeom prst="roundRect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160832F5-81B7-DF46-99B0-C97E4628FB35}"/>
                  </a:ext>
                </a:extLst>
              </p:cNvPr>
              <p:cNvSpPr/>
              <p:nvPr/>
            </p:nvSpPr>
            <p:spPr>
              <a:xfrm>
                <a:off x="4712475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97D9343E-2E42-774D-8F68-04D8584529FC}"/>
                  </a:ext>
                </a:extLst>
              </p:cNvPr>
              <p:cNvSpPr/>
              <p:nvPr/>
            </p:nvSpPr>
            <p:spPr>
              <a:xfrm>
                <a:off x="4958734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6668A97C-DE2A-3B41-BE66-8D5D3E7742B6}"/>
                  </a:ext>
                </a:extLst>
              </p:cNvPr>
              <p:cNvSpPr/>
              <p:nvPr/>
            </p:nvSpPr>
            <p:spPr>
              <a:xfrm>
                <a:off x="5204993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C00FE93E-F3E5-A843-9D86-64C7FD1608B2}"/>
                  </a:ext>
                </a:extLst>
              </p:cNvPr>
              <p:cNvSpPr/>
              <p:nvPr/>
            </p:nvSpPr>
            <p:spPr>
              <a:xfrm>
                <a:off x="5456862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1FC2A4A0-15E5-304A-99F7-9482DC660A49}"/>
                  </a:ext>
                </a:extLst>
              </p:cNvPr>
              <p:cNvSpPr/>
              <p:nvPr/>
            </p:nvSpPr>
            <p:spPr>
              <a:xfrm>
                <a:off x="5714858" y="4210904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xmlns="" id="{78CAD346-E00E-254C-A40F-717C132CF10E}"/>
                  </a:ext>
                </a:extLst>
              </p:cNvPr>
              <p:cNvSpPr/>
              <p:nvPr/>
            </p:nvSpPr>
            <p:spPr>
              <a:xfrm>
                <a:off x="4763168" y="3015781"/>
                <a:ext cx="1128109" cy="311369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ight Arrow 71">
                <a:extLst>
                  <a:ext uri="{FF2B5EF4-FFF2-40B4-BE49-F238E27FC236}">
                    <a16:creationId xmlns:a16="http://schemas.microsoft.com/office/drawing/2014/main" xmlns="" id="{0B7844AE-D3C0-B843-A88C-F3D8368BCF19}"/>
                  </a:ext>
                </a:extLst>
              </p:cNvPr>
              <p:cNvSpPr/>
              <p:nvPr/>
            </p:nvSpPr>
            <p:spPr>
              <a:xfrm rot="16200000">
                <a:off x="5068789" y="3533196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ight Arrow 72">
                <a:extLst>
                  <a:ext uri="{FF2B5EF4-FFF2-40B4-BE49-F238E27FC236}">
                    <a16:creationId xmlns:a16="http://schemas.microsoft.com/office/drawing/2014/main" xmlns="" id="{B8E6EF4A-CBDA-6049-8A12-A588515097B8}"/>
                  </a:ext>
                </a:extLst>
              </p:cNvPr>
              <p:cNvSpPr/>
              <p:nvPr/>
            </p:nvSpPr>
            <p:spPr>
              <a:xfrm rot="16200000">
                <a:off x="5090349" y="4702344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Content Placeholder 2">
                    <a:extLst>
                      <a:ext uri="{FF2B5EF4-FFF2-40B4-BE49-F238E27FC236}">
                        <a16:creationId xmlns:a16="http://schemas.microsoft.com/office/drawing/2014/main" xmlns="" id="{E7C20D21-0C77-3D4D-A35E-14C2CC15F63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𝑉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74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E7C20D21-0C77-3D4D-A35E-14C2CC15F6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Content Placeholder 2">
                    <a:extLst>
                      <a:ext uri="{FF2B5EF4-FFF2-40B4-BE49-F238E27FC236}">
                        <a16:creationId xmlns:a16="http://schemas.microsoft.com/office/drawing/2014/main" xmlns="" id="{BEF4F9A5-FF28-8440-9DAF-1D1ED4100CF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𝑊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75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BEF4F9A5-FF28-8440-9DAF-1D1ED4100C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Content Placeholder 2">
                    <a:extLst>
                      <a:ext uri="{FF2B5EF4-FFF2-40B4-BE49-F238E27FC236}">
                        <a16:creationId xmlns:a16="http://schemas.microsoft.com/office/drawing/2014/main" xmlns="" id="{243F4651-A9CA-A549-A6D2-0B1A30201F1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b="0" dirty="0">
                      <a:latin typeface="Avenir Light" panose="020B0402020203020204" pitchFamily="34" charset="77"/>
                    </a:endParaRPr>
                  </a:p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:endParaRPr lang="en-US" sz="2400" dirty="0"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76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243F4651-A9CA-A549-A6D2-0B1A30201F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7" name="Right Arrow 76">
                <a:extLst>
                  <a:ext uri="{FF2B5EF4-FFF2-40B4-BE49-F238E27FC236}">
                    <a16:creationId xmlns:a16="http://schemas.microsoft.com/office/drawing/2014/main" xmlns="" id="{FB5B8560-2125-4B4D-A746-768335D23018}"/>
                  </a:ext>
                </a:extLst>
              </p:cNvPr>
              <p:cNvSpPr/>
              <p:nvPr/>
            </p:nvSpPr>
            <p:spPr>
              <a:xfrm>
                <a:off x="3951891" y="4118260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Content Placeholder 2">
                    <a:extLst>
                      <a:ext uri="{FF2B5EF4-FFF2-40B4-BE49-F238E27FC236}">
                        <a16:creationId xmlns:a16="http://schemas.microsoft.com/office/drawing/2014/main" xmlns="" id="{C649DF52-D45F-6F45-9821-F2CA15B64CD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78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649DF52-D45F-6F45-9821-F2CA15B64C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xmlns="" id="{94A19662-B16E-ED4C-8FEE-5BEB725A07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2175" y="6003497"/>
                <a:ext cx="122331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400" dirty="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“Sorry”</a:t>
                </a:r>
              </a:p>
            </p:txBody>
          </p:sp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xmlns="" id="{6055F11A-E12F-2E43-9AED-159552337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0906" y="2409621"/>
                <a:ext cx="1017595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400" dirty="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Harry</a:t>
                </a:r>
              </a:p>
            </p:txBody>
          </p:sp>
        </p:grp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xmlns="" id="{16465CDF-351B-2949-883F-BD50C6674F44}"/>
                </a:ext>
              </a:extLst>
            </p:cNvPr>
            <p:cNvCxnSpPr>
              <a:cxnSpLocks/>
            </p:cNvCxnSpPr>
            <p:nvPr/>
          </p:nvCxnSpPr>
          <p:spPr>
            <a:xfrm>
              <a:off x="3757295" y="2693671"/>
              <a:ext cx="1056780" cy="3402107"/>
            </a:xfrm>
            <a:prstGeom prst="straightConnector1">
              <a:avLst/>
            </a:prstGeom>
            <a:ln w="69850" cmpd="sng">
              <a:solidFill>
                <a:srgbClr val="7030A0">
                  <a:alpha val="39000"/>
                </a:srgbClr>
              </a:solidFill>
              <a:prstDash val="sysDot"/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6076699" y="2463873"/>
            <a:ext cx="2319404" cy="4097464"/>
            <a:chOff x="3757295" y="2409621"/>
            <a:chExt cx="2319404" cy="4097464"/>
          </a:xfrm>
        </p:grpSpPr>
        <p:grpSp>
          <p:nvGrpSpPr>
            <p:cNvPr id="109" name="Group 108"/>
            <p:cNvGrpSpPr/>
            <p:nvPr/>
          </p:nvGrpSpPr>
          <p:grpSpPr>
            <a:xfrm>
              <a:off x="3818000" y="2409621"/>
              <a:ext cx="2258699" cy="4097464"/>
              <a:chOff x="3818000" y="2409621"/>
              <a:chExt cx="2258699" cy="4097464"/>
            </a:xfrm>
          </p:grpSpPr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xmlns="" id="{DC349C25-6D70-744A-8A3F-AC2AF36398F9}"/>
                  </a:ext>
                </a:extLst>
              </p:cNvPr>
              <p:cNvSpPr/>
              <p:nvPr/>
            </p:nvSpPr>
            <p:spPr>
              <a:xfrm>
                <a:off x="4744078" y="5314271"/>
                <a:ext cx="1196135" cy="330065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xmlns="" id="{B25134CF-28BB-1C41-90D8-249BAEEE9A60}"/>
                  </a:ext>
                </a:extLst>
              </p:cNvPr>
              <p:cNvSpPr/>
              <p:nvPr/>
            </p:nvSpPr>
            <p:spPr>
              <a:xfrm>
                <a:off x="4848860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xmlns="" id="{D988B1A3-A160-0C40-AFD3-D3B37337006D}"/>
                  </a:ext>
                </a:extLst>
              </p:cNvPr>
              <p:cNvSpPr/>
              <p:nvPr/>
            </p:nvSpPr>
            <p:spPr>
              <a:xfrm>
                <a:off x="5095119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3519B87C-A702-B548-ACCE-93008BAACCB5}"/>
                  </a:ext>
                </a:extLst>
              </p:cNvPr>
              <p:cNvSpPr/>
              <p:nvPr/>
            </p:nvSpPr>
            <p:spPr>
              <a:xfrm>
                <a:off x="5341378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FAD745E0-4D65-694B-952D-D0828FCE103F}"/>
                  </a:ext>
                </a:extLst>
              </p:cNvPr>
              <p:cNvSpPr/>
              <p:nvPr/>
            </p:nvSpPr>
            <p:spPr>
              <a:xfrm>
                <a:off x="5593247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FF26331E-E39E-A348-957A-1FCBF3D0D6E0}"/>
                  </a:ext>
                </a:extLst>
              </p:cNvPr>
              <p:cNvSpPr/>
              <p:nvPr/>
            </p:nvSpPr>
            <p:spPr>
              <a:xfrm>
                <a:off x="4848860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xmlns="" id="{55E92C9F-29F8-0043-A63A-DF60EF569982}"/>
                  </a:ext>
                </a:extLst>
              </p:cNvPr>
              <p:cNvSpPr/>
              <p:nvPr/>
            </p:nvSpPr>
            <p:spPr>
              <a:xfrm>
                <a:off x="5095119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xmlns="" id="{B551A2F2-C1F6-2744-985E-6AC993230C6F}"/>
                  </a:ext>
                </a:extLst>
              </p:cNvPr>
              <p:cNvSpPr/>
              <p:nvPr/>
            </p:nvSpPr>
            <p:spPr>
              <a:xfrm>
                <a:off x="5341378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xmlns="" id="{FE38D034-BDA7-ED4F-9613-29D79A26AE3F}"/>
                  </a:ext>
                </a:extLst>
              </p:cNvPr>
              <p:cNvSpPr/>
              <p:nvPr/>
            </p:nvSpPr>
            <p:spPr>
              <a:xfrm>
                <a:off x="5593247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ounded Rectangle 121">
                <a:extLst>
                  <a:ext uri="{FF2B5EF4-FFF2-40B4-BE49-F238E27FC236}">
                    <a16:creationId xmlns:a16="http://schemas.microsoft.com/office/drawing/2014/main" xmlns="" id="{571308DA-CA90-004D-A0AA-5772A33EF3F0}"/>
                  </a:ext>
                </a:extLst>
              </p:cNvPr>
              <p:cNvSpPr/>
              <p:nvPr/>
            </p:nvSpPr>
            <p:spPr>
              <a:xfrm>
                <a:off x="4627925" y="4155353"/>
                <a:ext cx="1364224" cy="311369"/>
              </a:xfrm>
              <a:prstGeom prst="roundRect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xmlns="" id="{160832F5-81B7-DF46-99B0-C97E4628FB35}"/>
                  </a:ext>
                </a:extLst>
              </p:cNvPr>
              <p:cNvSpPr/>
              <p:nvPr/>
            </p:nvSpPr>
            <p:spPr>
              <a:xfrm>
                <a:off x="4712475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xmlns="" id="{97D9343E-2E42-774D-8F68-04D8584529FC}"/>
                  </a:ext>
                </a:extLst>
              </p:cNvPr>
              <p:cNvSpPr/>
              <p:nvPr/>
            </p:nvSpPr>
            <p:spPr>
              <a:xfrm>
                <a:off x="4958734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6668A97C-DE2A-3B41-BE66-8D5D3E7742B6}"/>
                  </a:ext>
                </a:extLst>
              </p:cNvPr>
              <p:cNvSpPr/>
              <p:nvPr/>
            </p:nvSpPr>
            <p:spPr>
              <a:xfrm>
                <a:off x="5204993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xmlns="" id="{C00FE93E-F3E5-A843-9D86-64C7FD1608B2}"/>
                  </a:ext>
                </a:extLst>
              </p:cNvPr>
              <p:cNvSpPr/>
              <p:nvPr/>
            </p:nvSpPr>
            <p:spPr>
              <a:xfrm>
                <a:off x="5456862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xmlns="" id="{1FC2A4A0-15E5-304A-99F7-9482DC660A49}"/>
                  </a:ext>
                </a:extLst>
              </p:cNvPr>
              <p:cNvSpPr/>
              <p:nvPr/>
            </p:nvSpPr>
            <p:spPr>
              <a:xfrm>
                <a:off x="5714858" y="4210904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xmlns="" id="{78CAD346-E00E-254C-A40F-717C132CF10E}"/>
                  </a:ext>
                </a:extLst>
              </p:cNvPr>
              <p:cNvSpPr/>
              <p:nvPr/>
            </p:nvSpPr>
            <p:spPr>
              <a:xfrm>
                <a:off x="4763168" y="3015781"/>
                <a:ext cx="1128109" cy="311369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Arrow 130">
                <a:extLst>
                  <a:ext uri="{FF2B5EF4-FFF2-40B4-BE49-F238E27FC236}">
                    <a16:creationId xmlns:a16="http://schemas.microsoft.com/office/drawing/2014/main" xmlns="" id="{0B7844AE-D3C0-B843-A88C-F3D8368BCF19}"/>
                  </a:ext>
                </a:extLst>
              </p:cNvPr>
              <p:cNvSpPr/>
              <p:nvPr/>
            </p:nvSpPr>
            <p:spPr>
              <a:xfrm rot="16200000">
                <a:off x="5068789" y="3533196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ight Arrow 132">
                <a:extLst>
                  <a:ext uri="{FF2B5EF4-FFF2-40B4-BE49-F238E27FC236}">
                    <a16:creationId xmlns:a16="http://schemas.microsoft.com/office/drawing/2014/main" xmlns="" id="{B8E6EF4A-CBDA-6049-8A12-A588515097B8}"/>
                  </a:ext>
                </a:extLst>
              </p:cNvPr>
              <p:cNvSpPr/>
              <p:nvPr/>
            </p:nvSpPr>
            <p:spPr>
              <a:xfrm rot="16200000">
                <a:off x="5090349" y="4702344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Content Placeholder 2">
                    <a:extLst>
                      <a:ext uri="{FF2B5EF4-FFF2-40B4-BE49-F238E27FC236}">
                        <a16:creationId xmlns:a16="http://schemas.microsoft.com/office/drawing/2014/main" xmlns="" id="{E7C20D21-0C77-3D4D-A35E-14C2CC15F63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𝑉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35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E7C20D21-0C77-3D4D-A35E-14C2CC15F6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Content Placeholder 2">
                    <a:extLst>
                      <a:ext uri="{FF2B5EF4-FFF2-40B4-BE49-F238E27FC236}">
                        <a16:creationId xmlns:a16="http://schemas.microsoft.com/office/drawing/2014/main" xmlns="" id="{BEF4F9A5-FF28-8440-9DAF-1D1ED4100CF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𝑊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36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BEF4F9A5-FF28-8440-9DAF-1D1ED4100C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Content Placeholder 2">
                    <a:extLst>
                      <a:ext uri="{FF2B5EF4-FFF2-40B4-BE49-F238E27FC236}">
                        <a16:creationId xmlns:a16="http://schemas.microsoft.com/office/drawing/2014/main" xmlns="" id="{243F4651-A9CA-A549-A6D2-0B1A30201F1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b="0" dirty="0">
                      <a:latin typeface="Avenir Light" panose="020B0402020203020204" pitchFamily="34" charset="77"/>
                    </a:endParaRPr>
                  </a:p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:endParaRPr lang="en-US" sz="2400" dirty="0"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37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243F4651-A9CA-A549-A6D2-0B1A30201F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8" name="Right Arrow 137">
                <a:extLst>
                  <a:ext uri="{FF2B5EF4-FFF2-40B4-BE49-F238E27FC236}">
                    <a16:creationId xmlns:a16="http://schemas.microsoft.com/office/drawing/2014/main" xmlns="" id="{FB5B8560-2125-4B4D-A746-768335D23018}"/>
                  </a:ext>
                </a:extLst>
              </p:cNvPr>
              <p:cNvSpPr/>
              <p:nvPr/>
            </p:nvSpPr>
            <p:spPr>
              <a:xfrm>
                <a:off x="3951891" y="4118260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Content Placeholder 2">
                    <a:extLst>
                      <a:ext uri="{FF2B5EF4-FFF2-40B4-BE49-F238E27FC236}">
                        <a16:creationId xmlns:a16="http://schemas.microsoft.com/office/drawing/2014/main" xmlns="" id="{C649DF52-D45F-6F45-9821-F2CA15B64CD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39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649DF52-D45F-6F45-9821-F2CA15B64C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xmlns="" id="{94A19662-B16E-ED4C-8FEE-5BEB725A07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2175" y="6003497"/>
                <a:ext cx="1324524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400" dirty="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“Harry”</a:t>
                </a:r>
              </a:p>
            </p:txBody>
          </p:sp>
          <p:sp>
            <p:nvSpPr>
              <p:cNvPr id="141" name="Content Placeholder 2">
                <a:extLst>
                  <a:ext uri="{FF2B5EF4-FFF2-40B4-BE49-F238E27FC236}">
                    <a16:creationId xmlns:a16="http://schemas.microsoft.com/office/drawing/2014/main" xmlns="" id="{6055F11A-E12F-2E43-9AED-159552337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0906" y="2409621"/>
                <a:ext cx="135579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40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shouted</a:t>
                </a:r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p:grp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xmlns="" id="{16465CDF-351B-2949-883F-BD50C6674F44}"/>
                </a:ext>
              </a:extLst>
            </p:cNvPr>
            <p:cNvCxnSpPr>
              <a:cxnSpLocks/>
            </p:cNvCxnSpPr>
            <p:nvPr/>
          </p:nvCxnSpPr>
          <p:spPr>
            <a:xfrm>
              <a:off x="3757295" y="2693671"/>
              <a:ext cx="1056780" cy="3402107"/>
            </a:xfrm>
            <a:prstGeom prst="straightConnector1">
              <a:avLst/>
            </a:prstGeom>
            <a:ln w="69850" cmpd="sng">
              <a:solidFill>
                <a:srgbClr val="7030A0">
                  <a:alpha val="39000"/>
                </a:srgbClr>
              </a:solidFill>
              <a:prstDash val="sysDot"/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8461502" y="2453263"/>
            <a:ext cx="2384802" cy="4097464"/>
            <a:chOff x="3757295" y="2409621"/>
            <a:chExt cx="2384802" cy="4097464"/>
          </a:xfrm>
        </p:grpSpPr>
        <p:grpSp>
          <p:nvGrpSpPr>
            <p:cNvPr id="143" name="Group 142"/>
            <p:cNvGrpSpPr/>
            <p:nvPr/>
          </p:nvGrpSpPr>
          <p:grpSpPr>
            <a:xfrm>
              <a:off x="3818000" y="2409621"/>
              <a:ext cx="2324097" cy="4097464"/>
              <a:chOff x="3818000" y="2409621"/>
              <a:chExt cx="2324097" cy="4097464"/>
            </a:xfrm>
          </p:grpSpPr>
          <p:sp>
            <p:nvSpPr>
              <p:cNvPr id="145" name="Rounded Rectangle 144">
                <a:extLst>
                  <a:ext uri="{FF2B5EF4-FFF2-40B4-BE49-F238E27FC236}">
                    <a16:creationId xmlns:a16="http://schemas.microsoft.com/office/drawing/2014/main" xmlns="" id="{DC349C25-6D70-744A-8A3F-AC2AF36398F9}"/>
                  </a:ext>
                </a:extLst>
              </p:cNvPr>
              <p:cNvSpPr/>
              <p:nvPr/>
            </p:nvSpPr>
            <p:spPr>
              <a:xfrm>
                <a:off x="4744078" y="5314271"/>
                <a:ext cx="1196135" cy="330065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xmlns="" id="{B25134CF-28BB-1C41-90D8-249BAEEE9A60}"/>
                  </a:ext>
                </a:extLst>
              </p:cNvPr>
              <p:cNvSpPr/>
              <p:nvPr/>
            </p:nvSpPr>
            <p:spPr>
              <a:xfrm>
                <a:off x="4848860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xmlns="" id="{D988B1A3-A160-0C40-AFD3-D3B37337006D}"/>
                  </a:ext>
                </a:extLst>
              </p:cNvPr>
              <p:cNvSpPr/>
              <p:nvPr/>
            </p:nvSpPr>
            <p:spPr>
              <a:xfrm>
                <a:off x="5095119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xmlns="" id="{3519B87C-A702-B548-ACCE-93008BAACCB5}"/>
                  </a:ext>
                </a:extLst>
              </p:cNvPr>
              <p:cNvSpPr/>
              <p:nvPr/>
            </p:nvSpPr>
            <p:spPr>
              <a:xfrm>
                <a:off x="5341378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xmlns="" id="{FAD745E0-4D65-694B-952D-D0828FCE103F}"/>
                  </a:ext>
                </a:extLst>
              </p:cNvPr>
              <p:cNvSpPr/>
              <p:nvPr/>
            </p:nvSpPr>
            <p:spPr>
              <a:xfrm>
                <a:off x="5593247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xmlns="" id="{FF26331E-E39E-A348-957A-1FCBF3D0D6E0}"/>
                  </a:ext>
                </a:extLst>
              </p:cNvPr>
              <p:cNvSpPr/>
              <p:nvPr/>
            </p:nvSpPr>
            <p:spPr>
              <a:xfrm>
                <a:off x="4848860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xmlns="" id="{55E92C9F-29F8-0043-A63A-DF60EF569982}"/>
                  </a:ext>
                </a:extLst>
              </p:cNvPr>
              <p:cNvSpPr/>
              <p:nvPr/>
            </p:nvSpPr>
            <p:spPr>
              <a:xfrm>
                <a:off x="5095119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xmlns="" id="{B551A2F2-C1F6-2744-985E-6AC993230C6F}"/>
                  </a:ext>
                </a:extLst>
              </p:cNvPr>
              <p:cNvSpPr/>
              <p:nvPr/>
            </p:nvSpPr>
            <p:spPr>
              <a:xfrm>
                <a:off x="5341378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xmlns="" id="{FE38D034-BDA7-ED4F-9613-29D79A26AE3F}"/>
                  </a:ext>
                </a:extLst>
              </p:cNvPr>
              <p:cNvSpPr/>
              <p:nvPr/>
            </p:nvSpPr>
            <p:spPr>
              <a:xfrm>
                <a:off x="5593247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ounded Rectangle 153">
                <a:extLst>
                  <a:ext uri="{FF2B5EF4-FFF2-40B4-BE49-F238E27FC236}">
                    <a16:creationId xmlns:a16="http://schemas.microsoft.com/office/drawing/2014/main" xmlns="" id="{571308DA-CA90-004D-A0AA-5772A33EF3F0}"/>
                  </a:ext>
                </a:extLst>
              </p:cNvPr>
              <p:cNvSpPr/>
              <p:nvPr/>
            </p:nvSpPr>
            <p:spPr>
              <a:xfrm>
                <a:off x="4627925" y="4155353"/>
                <a:ext cx="1364224" cy="311369"/>
              </a:xfrm>
              <a:prstGeom prst="roundRect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xmlns="" id="{160832F5-81B7-DF46-99B0-C97E4628FB35}"/>
                  </a:ext>
                </a:extLst>
              </p:cNvPr>
              <p:cNvSpPr/>
              <p:nvPr/>
            </p:nvSpPr>
            <p:spPr>
              <a:xfrm>
                <a:off x="4712475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xmlns="" id="{97D9343E-2E42-774D-8F68-04D8584529FC}"/>
                  </a:ext>
                </a:extLst>
              </p:cNvPr>
              <p:cNvSpPr/>
              <p:nvPr/>
            </p:nvSpPr>
            <p:spPr>
              <a:xfrm>
                <a:off x="4958734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xmlns="" id="{6668A97C-DE2A-3B41-BE66-8D5D3E7742B6}"/>
                  </a:ext>
                </a:extLst>
              </p:cNvPr>
              <p:cNvSpPr/>
              <p:nvPr/>
            </p:nvSpPr>
            <p:spPr>
              <a:xfrm>
                <a:off x="5204993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xmlns="" id="{C00FE93E-F3E5-A843-9D86-64C7FD1608B2}"/>
                  </a:ext>
                </a:extLst>
              </p:cNvPr>
              <p:cNvSpPr/>
              <p:nvPr/>
            </p:nvSpPr>
            <p:spPr>
              <a:xfrm>
                <a:off x="5456862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xmlns="" id="{1FC2A4A0-15E5-304A-99F7-9482DC660A49}"/>
                  </a:ext>
                </a:extLst>
              </p:cNvPr>
              <p:cNvSpPr/>
              <p:nvPr/>
            </p:nvSpPr>
            <p:spPr>
              <a:xfrm>
                <a:off x="5714858" y="4210904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ounded Rectangle 159">
                <a:extLst>
                  <a:ext uri="{FF2B5EF4-FFF2-40B4-BE49-F238E27FC236}">
                    <a16:creationId xmlns:a16="http://schemas.microsoft.com/office/drawing/2014/main" xmlns="" id="{78CAD346-E00E-254C-A40F-717C132CF10E}"/>
                  </a:ext>
                </a:extLst>
              </p:cNvPr>
              <p:cNvSpPr/>
              <p:nvPr/>
            </p:nvSpPr>
            <p:spPr>
              <a:xfrm>
                <a:off x="4763168" y="3015781"/>
                <a:ext cx="1128109" cy="311369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ight Arrow 160">
                <a:extLst>
                  <a:ext uri="{FF2B5EF4-FFF2-40B4-BE49-F238E27FC236}">
                    <a16:creationId xmlns:a16="http://schemas.microsoft.com/office/drawing/2014/main" xmlns="" id="{0B7844AE-D3C0-B843-A88C-F3D8368BCF19}"/>
                  </a:ext>
                </a:extLst>
              </p:cNvPr>
              <p:cNvSpPr/>
              <p:nvPr/>
            </p:nvSpPr>
            <p:spPr>
              <a:xfrm rot="16200000">
                <a:off x="5068789" y="3533196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ight Arrow 161">
                <a:extLst>
                  <a:ext uri="{FF2B5EF4-FFF2-40B4-BE49-F238E27FC236}">
                    <a16:creationId xmlns:a16="http://schemas.microsoft.com/office/drawing/2014/main" xmlns="" id="{B8E6EF4A-CBDA-6049-8A12-A588515097B8}"/>
                  </a:ext>
                </a:extLst>
              </p:cNvPr>
              <p:cNvSpPr/>
              <p:nvPr/>
            </p:nvSpPr>
            <p:spPr>
              <a:xfrm rot="16200000">
                <a:off x="5090349" y="4702344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Content Placeholder 2">
                    <a:extLst>
                      <a:ext uri="{FF2B5EF4-FFF2-40B4-BE49-F238E27FC236}">
                        <a16:creationId xmlns:a16="http://schemas.microsoft.com/office/drawing/2014/main" xmlns="" id="{E7C20D21-0C77-3D4D-A35E-14C2CC15F63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𝑉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63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E7C20D21-0C77-3D4D-A35E-14C2CC15F6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Content Placeholder 2">
                    <a:extLst>
                      <a:ext uri="{FF2B5EF4-FFF2-40B4-BE49-F238E27FC236}">
                        <a16:creationId xmlns:a16="http://schemas.microsoft.com/office/drawing/2014/main" xmlns="" id="{BEF4F9A5-FF28-8440-9DAF-1D1ED4100CF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𝑊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64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BEF4F9A5-FF28-8440-9DAF-1D1ED4100C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Content Placeholder 2">
                    <a:extLst>
                      <a:ext uri="{FF2B5EF4-FFF2-40B4-BE49-F238E27FC236}">
                        <a16:creationId xmlns:a16="http://schemas.microsoft.com/office/drawing/2014/main" xmlns="" id="{243F4651-A9CA-A549-A6D2-0B1A30201F1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400" b="0" dirty="0">
                      <a:latin typeface="Avenir Light" panose="020B0402020203020204" pitchFamily="34" charset="77"/>
                    </a:endParaRPr>
                  </a:p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:endParaRPr lang="en-US" sz="2400" dirty="0"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65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243F4651-A9CA-A549-A6D2-0B1A30201F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6" name="Right Arrow 165">
                <a:extLst>
                  <a:ext uri="{FF2B5EF4-FFF2-40B4-BE49-F238E27FC236}">
                    <a16:creationId xmlns:a16="http://schemas.microsoft.com/office/drawing/2014/main" xmlns="" id="{FB5B8560-2125-4B4D-A746-768335D23018}"/>
                  </a:ext>
                </a:extLst>
              </p:cNvPr>
              <p:cNvSpPr/>
              <p:nvPr/>
            </p:nvSpPr>
            <p:spPr>
              <a:xfrm>
                <a:off x="3951891" y="4118260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7" name="Content Placeholder 2">
                    <a:extLst>
                      <a:ext uri="{FF2B5EF4-FFF2-40B4-BE49-F238E27FC236}">
                        <a16:creationId xmlns:a16="http://schemas.microsoft.com/office/drawing/2014/main" xmlns="" id="{C649DF52-D45F-6F45-9821-F2CA15B64CD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67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649DF52-D45F-6F45-9821-F2CA15B64C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8" name="Content Placeholder 2">
                <a:extLst>
                  <a:ext uri="{FF2B5EF4-FFF2-40B4-BE49-F238E27FC236}">
                    <a16:creationId xmlns:a16="http://schemas.microsoft.com/office/drawing/2014/main" xmlns="" id="{94A19662-B16E-ED4C-8FEE-5BEB725A07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2174" y="6003497"/>
                <a:ext cx="138992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000" dirty="0" smtClean="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shouted,</a:t>
                </a:r>
                <a:endParaRPr lang="en-US" sz="20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  <p:sp>
            <p:nvSpPr>
              <p:cNvPr id="169" name="Content Placeholder 2">
                <a:extLst>
                  <a:ext uri="{FF2B5EF4-FFF2-40B4-BE49-F238E27FC236}">
                    <a16:creationId xmlns:a16="http://schemas.microsoft.com/office/drawing/2014/main" xmlns="" id="{6055F11A-E12F-2E43-9AED-159552337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3900" y="2409621"/>
                <a:ext cx="1722800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40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panicking</a:t>
                </a:r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p:grp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xmlns="" id="{16465CDF-351B-2949-883F-BD50C6674F44}"/>
                </a:ext>
              </a:extLst>
            </p:cNvPr>
            <p:cNvCxnSpPr>
              <a:cxnSpLocks/>
            </p:cNvCxnSpPr>
            <p:nvPr/>
          </p:nvCxnSpPr>
          <p:spPr>
            <a:xfrm>
              <a:off x="3757295" y="2693671"/>
              <a:ext cx="1056780" cy="3402107"/>
            </a:xfrm>
            <a:prstGeom prst="straightConnector1">
              <a:avLst/>
            </a:prstGeom>
            <a:ln w="69850" cmpd="sng">
              <a:solidFill>
                <a:srgbClr val="7030A0">
                  <a:alpha val="39000"/>
                </a:srgbClr>
              </a:solidFill>
              <a:prstDash val="sysDot"/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xmlns="" id="{16465CDF-351B-2949-883F-BD50C6674F44}"/>
              </a:ext>
            </a:extLst>
          </p:cNvPr>
          <p:cNvCxnSpPr>
            <a:cxnSpLocks/>
          </p:cNvCxnSpPr>
          <p:nvPr/>
        </p:nvCxnSpPr>
        <p:spPr>
          <a:xfrm>
            <a:off x="10767058" y="2911726"/>
            <a:ext cx="1056780" cy="3402107"/>
          </a:xfrm>
          <a:prstGeom prst="straightConnector1">
            <a:avLst/>
          </a:prstGeom>
          <a:ln w="69850" cmpd="sng">
            <a:solidFill>
              <a:srgbClr val="7030A0">
                <a:alpha val="39000"/>
              </a:srgbClr>
            </a:solidFill>
            <a:prstDash val="sysDot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8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RNN: Generation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xmlns="" id="{8CC99D59-00C0-1445-91B3-013E005D8BDE}"/>
              </a:ext>
            </a:extLst>
          </p:cNvPr>
          <p:cNvSpPr txBox="1">
            <a:spLocks/>
          </p:cNvSpPr>
          <p:nvPr/>
        </p:nvSpPr>
        <p:spPr>
          <a:xfrm>
            <a:off x="2489764" y="1776946"/>
            <a:ext cx="7567747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2E20838C-4570-4248-A55C-6F1735047636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CC1E9B1C-9F75-8B44-AEA5-03BF6822FBF7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EB6428D5-21EE-2A45-BB91-3CC55CE57983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77B69781-0344-E042-A0B5-54BF3F9ECA64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0CFFAB33-964C-7748-BF35-4721918EB4C8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14156E0B-A953-BD41-BB2C-FE9ED66A0882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441D775C-F264-E346-8817-9BF41FF99B04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387E50D9-5CE3-5441-A6BE-A6E097B4A0B3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1C7A0456-9E4C-C94A-8F0A-49ADA1484771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6755897-25B7-004E-A748-A9A07B35D1C1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F3AAD522-87CB-2248-A091-7D69B2D76DA2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49583858-2EF7-C541-A4C8-6B64B755C426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78DA54E1-DEBC-FA47-B33C-EC57979E0AC8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D6D1AFD7-0467-F54B-80D1-0A7A609972DE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252D735C-4E41-C74A-81FB-F1D9BA23F974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6D55EDF1-111B-6A43-BF0C-42F1DFEDFF65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F50432D-5742-2A48-B65C-56F873CA56C8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9AC9E29-3D62-D745-8082-BD6C496326A2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5FE82E85-5FBB-5345-9301-873D2290C74B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xmlns="" id="{E38C0E88-53E6-D147-828E-73334C31EC81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xmlns="" id="{76B1BEC2-7535-A142-80EE-6B5CD50FAE56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="" id="{753B7FC2-D6A0-AE40-A65D-C095A48388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53B7FC2-D6A0-AE40-A65D-C095A4838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="" id="{8A9A5F62-D191-874B-A14D-BA57D80A95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9A5F62-D191-874B-A14D-BA57D80A9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xmlns="" id="{1F028BB4-661E-8048-88CA-0B4E65E377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id="{1F028BB4-661E-8048-88CA-0B4E65E37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xmlns="" id="{F0DB991D-8AC4-2F49-958D-C6E6F9DD54A7}"/>
              </a:ext>
            </a:extLst>
          </p:cNvPr>
          <p:cNvSpPr txBox="1">
            <a:spLocks/>
          </p:cNvSpPr>
          <p:nvPr/>
        </p:nvSpPr>
        <p:spPr>
          <a:xfrm>
            <a:off x="2299868" y="6003497"/>
            <a:ext cx="1604256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&lt;START&gt;</a:t>
            </a:r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xmlns="" id="{F1255D89-8DB7-7941-98CF-858601200D88}"/>
              </a:ext>
            </a:extLst>
          </p:cNvPr>
          <p:cNvSpPr txBox="1">
            <a:spLocks/>
          </p:cNvSpPr>
          <p:nvPr/>
        </p:nvSpPr>
        <p:spPr>
          <a:xfrm>
            <a:off x="2608151" y="2408138"/>
            <a:ext cx="122331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“Sorry”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57295" y="2409621"/>
            <a:ext cx="2234854" cy="4097464"/>
            <a:chOff x="3757295" y="2409621"/>
            <a:chExt cx="2234854" cy="4097464"/>
          </a:xfrm>
        </p:grpSpPr>
        <p:grpSp>
          <p:nvGrpSpPr>
            <p:cNvPr id="55" name="Group 54"/>
            <p:cNvGrpSpPr/>
            <p:nvPr/>
          </p:nvGrpSpPr>
          <p:grpSpPr>
            <a:xfrm>
              <a:off x="3818000" y="2409621"/>
              <a:ext cx="2174149" cy="4097464"/>
              <a:chOff x="3818000" y="2409621"/>
              <a:chExt cx="2174149" cy="4097464"/>
            </a:xfrm>
          </p:grpSpPr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xmlns="" id="{DC349C25-6D70-744A-8A3F-AC2AF36398F9}"/>
                  </a:ext>
                </a:extLst>
              </p:cNvPr>
              <p:cNvSpPr/>
              <p:nvPr/>
            </p:nvSpPr>
            <p:spPr>
              <a:xfrm>
                <a:off x="4744078" y="5314271"/>
                <a:ext cx="1196135" cy="330065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B25134CF-28BB-1C41-90D8-249BAEEE9A60}"/>
                  </a:ext>
                </a:extLst>
              </p:cNvPr>
              <p:cNvSpPr/>
              <p:nvPr/>
            </p:nvSpPr>
            <p:spPr>
              <a:xfrm>
                <a:off x="4848860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D988B1A3-A160-0C40-AFD3-D3B37337006D}"/>
                  </a:ext>
                </a:extLst>
              </p:cNvPr>
              <p:cNvSpPr/>
              <p:nvPr/>
            </p:nvSpPr>
            <p:spPr>
              <a:xfrm>
                <a:off x="5095119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3519B87C-A702-B548-ACCE-93008BAACCB5}"/>
                  </a:ext>
                </a:extLst>
              </p:cNvPr>
              <p:cNvSpPr/>
              <p:nvPr/>
            </p:nvSpPr>
            <p:spPr>
              <a:xfrm>
                <a:off x="5341378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FAD745E0-4D65-694B-952D-D0828FCE103F}"/>
                  </a:ext>
                </a:extLst>
              </p:cNvPr>
              <p:cNvSpPr/>
              <p:nvPr/>
            </p:nvSpPr>
            <p:spPr>
              <a:xfrm>
                <a:off x="5593247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FF26331E-E39E-A348-957A-1FCBF3D0D6E0}"/>
                  </a:ext>
                </a:extLst>
              </p:cNvPr>
              <p:cNvSpPr/>
              <p:nvPr/>
            </p:nvSpPr>
            <p:spPr>
              <a:xfrm>
                <a:off x="4848860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55E92C9F-29F8-0043-A63A-DF60EF569982}"/>
                  </a:ext>
                </a:extLst>
              </p:cNvPr>
              <p:cNvSpPr/>
              <p:nvPr/>
            </p:nvSpPr>
            <p:spPr>
              <a:xfrm>
                <a:off x="5095119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B551A2F2-C1F6-2744-985E-6AC993230C6F}"/>
                  </a:ext>
                </a:extLst>
              </p:cNvPr>
              <p:cNvSpPr/>
              <p:nvPr/>
            </p:nvSpPr>
            <p:spPr>
              <a:xfrm>
                <a:off x="5341378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FE38D034-BDA7-ED4F-9613-29D79A26AE3F}"/>
                  </a:ext>
                </a:extLst>
              </p:cNvPr>
              <p:cNvSpPr/>
              <p:nvPr/>
            </p:nvSpPr>
            <p:spPr>
              <a:xfrm>
                <a:off x="5593247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xmlns="" id="{571308DA-CA90-004D-A0AA-5772A33EF3F0}"/>
                  </a:ext>
                </a:extLst>
              </p:cNvPr>
              <p:cNvSpPr/>
              <p:nvPr/>
            </p:nvSpPr>
            <p:spPr>
              <a:xfrm>
                <a:off x="4627925" y="4155353"/>
                <a:ext cx="1364224" cy="311369"/>
              </a:xfrm>
              <a:prstGeom prst="roundRect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160832F5-81B7-DF46-99B0-C97E4628FB35}"/>
                  </a:ext>
                </a:extLst>
              </p:cNvPr>
              <p:cNvSpPr/>
              <p:nvPr/>
            </p:nvSpPr>
            <p:spPr>
              <a:xfrm>
                <a:off x="4712475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97D9343E-2E42-774D-8F68-04D8584529FC}"/>
                  </a:ext>
                </a:extLst>
              </p:cNvPr>
              <p:cNvSpPr/>
              <p:nvPr/>
            </p:nvSpPr>
            <p:spPr>
              <a:xfrm>
                <a:off x="4958734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6668A97C-DE2A-3B41-BE66-8D5D3E7742B6}"/>
                  </a:ext>
                </a:extLst>
              </p:cNvPr>
              <p:cNvSpPr/>
              <p:nvPr/>
            </p:nvSpPr>
            <p:spPr>
              <a:xfrm>
                <a:off x="5204993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C00FE93E-F3E5-A843-9D86-64C7FD1608B2}"/>
                  </a:ext>
                </a:extLst>
              </p:cNvPr>
              <p:cNvSpPr/>
              <p:nvPr/>
            </p:nvSpPr>
            <p:spPr>
              <a:xfrm>
                <a:off x="5456862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1FC2A4A0-15E5-304A-99F7-9482DC660A49}"/>
                  </a:ext>
                </a:extLst>
              </p:cNvPr>
              <p:cNvSpPr/>
              <p:nvPr/>
            </p:nvSpPr>
            <p:spPr>
              <a:xfrm>
                <a:off x="5714858" y="4210904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xmlns="" id="{78CAD346-E00E-254C-A40F-717C132CF10E}"/>
                  </a:ext>
                </a:extLst>
              </p:cNvPr>
              <p:cNvSpPr/>
              <p:nvPr/>
            </p:nvSpPr>
            <p:spPr>
              <a:xfrm>
                <a:off x="4763168" y="3015781"/>
                <a:ext cx="1128109" cy="311369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ight Arrow 71">
                <a:extLst>
                  <a:ext uri="{FF2B5EF4-FFF2-40B4-BE49-F238E27FC236}">
                    <a16:creationId xmlns:a16="http://schemas.microsoft.com/office/drawing/2014/main" xmlns="" id="{0B7844AE-D3C0-B843-A88C-F3D8368BCF19}"/>
                  </a:ext>
                </a:extLst>
              </p:cNvPr>
              <p:cNvSpPr/>
              <p:nvPr/>
            </p:nvSpPr>
            <p:spPr>
              <a:xfrm rot="16200000">
                <a:off x="5068789" y="3533196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ight Arrow 72">
                <a:extLst>
                  <a:ext uri="{FF2B5EF4-FFF2-40B4-BE49-F238E27FC236}">
                    <a16:creationId xmlns:a16="http://schemas.microsoft.com/office/drawing/2014/main" xmlns="" id="{B8E6EF4A-CBDA-6049-8A12-A588515097B8}"/>
                  </a:ext>
                </a:extLst>
              </p:cNvPr>
              <p:cNvSpPr/>
              <p:nvPr/>
            </p:nvSpPr>
            <p:spPr>
              <a:xfrm rot="16200000">
                <a:off x="5090349" y="4702344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Content Placeholder 2">
                    <a:extLst>
                      <a:ext uri="{FF2B5EF4-FFF2-40B4-BE49-F238E27FC236}">
                        <a16:creationId xmlns:a16="http://schemas.microsoft.com/office/drawing/2014/main" xmlns="" id="{E7C20D21-0C77-3D4D-A35E-14C2CC15F63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𝑉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74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E7C20D21-0C77-3D4D-A35E-14C2CC15F6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Content Placeholder 2">
                    <a:extLst>
                      <a:ext uri="{FF2B5EF4-FFF2-40B4-BE49-F238E27FC236}">
                        <a16:creationId xmlns:a16="http://schemas.microsoft.com/office/drawing/2014/main" xmlns="" id="{BEF4F9A5-FF28-8440-9DAF-1D1ED4100CF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𝑊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75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BEF4F9A5-FF28-8440-9DAF-1D1ED4100C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Content Placeholder 2">
                    <a:extLst>
                      <a:ext uri="{FF2B5EF4-FFF2-40B4-BE49-F238E27FC236}">
                        <a16:creationId xmlns:a16="http://schemas.microsoft.com/office/drawing/2014/main" xmlns="" id="{243F4651-A9CA-A549-A6D2-0B1A30201F1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b="0" dirty="0">
                      <a:latin typeface="Avenir Light" panose="020B0402020203020204" pitchFamily="34" charset="77"/>
                    </a:endParaRPr>
                  </a:p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:endParaRPr lang="en-US" sz="2400" dirty="0"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76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243F4651-A9CA-A549-A6D2-0B1A30201F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7" name="Right Arrow 76">
                <a:extLst>
                  <a:ext uri="{FF2B5EF4-FFF2-40B4-BE49-F238E27FC236}">
                    <a16:creationId xmlns:a16="http://schemas.microsoft.com/office/drawing/2014/main" xmlns="" id="{FB5B8560-2125-4B4D-A746-768335D23018}"/>
                  </a:ext>
                </a:extLst>
              </p:cNvPr>
              <p:cNvSpPr/>
              <p:nvPr/>
            </p:nvSpPr>
            <p:spPr>
              <a:xfrm>
                <a:off x="3951891" y="4118260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Content Placeholder 2">
                    <a:extLst>
                      <a:ext uri="{FF2B5EF4-FFF2-40B4-BE49-F238E27FC236}">
                        <a16:creationId xmlns:a16="http://schemas.microsoft.com/office/drawing/2014/main" xmlns="" id="{C649DF52-D45F-6F45-9821-F2CA15B64CD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78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649DF52-D45F-6F45-9821-F2CA15B64C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xmlns="" id="{94A19662-B16E-ED4C-8FEE-5BEB725A07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2175" y="6003497"/>
                <a:ext cx="122331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400" dirty="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“Sorry”</a:t>
                </a:r>
              </a:p>
            </p:txBody>
          </p:sp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xmlns="" id="{6055F11A-E12F-2E43-9AED-159552337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0906" y="2409621"/>
                <a:ext cx="1017595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400" dirty="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Harry</a:t>
                </a:r>
              </a:p>
            </p:txBody>
          </p:sp>
        </p:grp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xmlns="" id="{16465CDF-351B-2949-883F-BD50C6674F44}"/>
                </a:ext>
              </a:extLst>
            </p:cNvPr>
            <p:cNvCxnSpPr>
              <a:cxnSpLocks/>
            </p:cNvCxnSpPr>
            <p:nvPr/>
          </p:nvCxnSpPr>
          <p:spPr>
            <a:xfrm>
              <a:off x="3757295" y="2693671"/>
              <a:ext cx="1056780" cy="3402107"/>
            </a:xfrm>
            <a:prstGeom prst="straightConnector1">
              <a:avLst/>
            </a:prstGeom>
            <a:ln w="69850" cmpd="sng">
              <a:solidFill>
                <a:srgbClr val="7030A0">
                  <a:alpha val="39000"/>
                </a:srgbClr>
              </a:solidFill>
              <a:prstDash val="sysDot"/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6076699" y="2463873"/>
            <a:ext cx="2319404" cy="4097464"/>
            <a:chOff x="3757295" y="2409621"/>
            <a:chExt cx="2319404" cy="4097464"/>
          </a:xfrm>
        </p:grpSpPr>
        <p:grpSp>
          <p:nvGrpSpPr>
            <p:cNvPr id="109" name="Group 108"/>
            <p:cNvGrpSpPr/>
            <p:nvPr/>
          </p:nvGrpSpPr>
          <p:grpSpPr>
            <a:xfrm>
              <a:off x="3818000" y="2409621"/>
              <a:ext cx="2258699" cy="4097464"/>
              <a:chOff x="3818000" y="2409621"/>
              <a:chExt cx="2258699" cy="4097464"/>
            </a:xfrm>
          </p:grpSpPr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xmlns="" id="{DC349C25-6D70-744A-8A3F-AC2AF36398F9}"/>
                  </a:ext>
                </a:extLst>
              </p:cNvPr>
              <p:cNvSpPr/>
              <p:nvPr/>
            </p:nvSpPr>
            <p:spPr>
              <a:xfrm>
                <a:off x="4744078" y="5314271"/>
                <a:ext cx="1196135" cy="330065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xmlns="" id="{B25134CF-28BB-1C41-90D8-249BAEEE9A60}"/>
                  </a:ext>
                </a:extLst>
              </p:cNvPr>
              <p:cNvSpPr/>
              <p:nvPr/>
            </p:nvSpPr>
            <p:spPr>
              <a:xfrm>
                <a:off x="4848860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xmlns="" id="{D988B1A3-A160-0C40-AFD3-D3B37337006D}"/>
                  </a:ext>
                </a:extLst>
              </p:cNvPr>
              <p:cNvSpPr/>
              <p:nvPr/>
            </p:nvSpPr>
            <p:spPr>
              <a:xfrm>
                <a:off x="5095119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3519B87C-A702-B548-ACCE-93008BAACCB5}"/>
                  </a:ext>
                </a:extLst>
              </p:cNvPr>
              <p:cNvSpPr/>
              <p:nvPr/>
            </p:nvSpPr>
            <p:spPr>
              <a:xfrm>
                <a:off x="5341378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FAD745E0-4D65-694B-952D-D0828FCE103F}"/>
                  </a:ext>
                </a:extLst>
              </p:cNvPr>
              <p:cNvSpPr/>
              <p:nvPr/>
            </p:nvSpPr>
            <p:spPr>
              <a:xfrm>
                <a:off x="5593247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FF26331E-E39E-A348-957A-1FCBF3D0D6E0}"/>
                  </a:ext>
                </a:extLst>
              </p:cNvPr>
              <p:cNvSpPr/>
              <p:nvPr/>
            </p:nvSpPr>
            <p:spPr>
              <a:xfrm>
                <a:off x="4848860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xmlns="" id="{55E92C9F-29F8-0043-A63A-DF60EF569982}"/>
                  </a:ext>
                </a:extLst>
              </p:cNvPr>
              <p:cNvSpPr/>
              <p:nvPr/>
            </p:nvSpPr>
            <p:spPr>
              <a:xfrm>
                <a:off x="5095119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xmlns="" id="{B551A2F2-C1F6-2744-985E-6AC993230C6F}"/>
                  </a:ext>
                </a:extLst>
              </p:cNvPr>
              <p:cNvSpPr/>
              <p:nvPr/>
            </p:nvSpPr>
            <p:spPr>
              <a:xfrm>
                <a:off x="5341378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xmlns="" id="{FE38D034-BDA7-ED4F-9613-29D79A26AE3F}"/>
                  </a:ext>
                </a:extLst>
              </p:cNvPr>
              <p:cNvSpPr/>
              <p:nvPr/>
            </p:nvSpPr>
            <p:spPr>
              <a:xfrm>
                <a:off x="5593247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ounded Rectangle 121">
                <a:extLst>
                  <a:ext uri="{FF2B5EF4-FFF2-40B4-BE49-F238E27FC236}">
                    <a16:creationId xmlns:a16="http://schemas.microsoft.com/office/drawing/2014/main" xmlns="" id="{571308DA-CA90-004D-A0AA-5772A33EF3F0}"/>
                  </a:ext>
                </a:extLst>
              </p:cNvPr>
              <p:cNvSpPr/>
              <p:nvPr/>
            </p:nvSpPr>
            <p:spPr>
              <a:xfrm>
                <a:off x="4627925" y="4155353"/>
                <a:ext cx="1364224" cy="311369"/>
              </a:xfrm>
              <a:prstGeom prst="roundRect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xmlns="" id="{160832F5-81B7-DF46-99B0-C97E4628FB35}"/>
                  </a:ext>
                </a:extLst>
              </p:cNvPr>
              <p:cNvSpPr/>
              <p:nvPr/>
            </p:nvSpPr>
            <p:spPr>
              <a:xfrm>
                <a:off x="4712475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xmlns="" id="{97D9343E-2E42-774D-8F68-04D8584529FC}"/>
                  </a:ext>
                </a:extLst>
              </p:cNvPr>
              <p:cNvSpPr/>
              <p:nvPr/>
            </p:nvSpPr>
            <p:spPr>
              <a:xfrm>
                <a:off x="4958734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6668A97C-DE2A-3B41-BE66-8D5D3E7742B6}"/>
                  </a:ext>
                </a:extLst>
              </p:cNvPr>
              <p:cNvSpPr/>
              <p:nvPr/>
            </p:nvSpPr>
            <p:spPr>
              <a:xfrm>
                <a:off x="5204993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xmlns="" id="{C00FE93E-F3E5-A843-9D86-64C7FD1608B2}"/>
                  </a:ext>
                </a:extLst>
              </p:cNvPr>
              <p:cNvSpPr/>
              <p:nvPr/>
            </p:nvSpPr>
            <p:spPr>
              <a:xfrm>
                <a:off x="5456862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xmlns="" id="{1FC2A4A0-15E5-304A-99F7-9482DC660A49}"/>
                  </a:ext>
                </a:extLst>
              </p:cNvPr>
              <p:cNvSpPr/>
              <p:nvPr/>
            </p:nvSpPr>
            <p:spPr>
              <a:xfrm>
                <a:off x="5714858" y="4210904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xmlns="" id="{78CAD346-E00E-254C-A40F-717C132CF10E}"/>
                  </a:ext>
                </a:extLst>
              </p:cNvPr>
              <p:cNvSpPr/>
              <p:nvPr/>
            </p:nvSpPr>
            <p:spPr>
              <a:xfrm>
                <a:off x="4763168" y="3015781"/>
                <a:ext cx="1128109" cy="311369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Arrow 130">
                <a:extLst>
                  <a:ext uri="{FF2B5EF4-FFF2-40B4-BE49-F238E27FC236}">
                    <a16:creationId xmlns:a16="http://schemas.microsoft.com/office/drawing/2014/main" xmlns="" id="{0B7844AE-D3C0-B843-A88C-F3D8368BCF19}"/>
                  </a:ext>
                </a:extLst>
              </p:cNvPr>
              <p:cNvSpPr/>
              <p:nvPr/>
            </p:nvSpPr>
            <p:spPr>
              <a:xfrm rot="16200000">
                <a:off x="5068789" y="3533196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ight Arrow 132">
                <a:extLst>
                  <a:ext uri="{FF2B5EF4-FFF2-40B4-BE49-F238E27FC236}">
                    <a16:creationId xmlns:a16="http://schemas.microsoft.com/office/drawing/2014/main" xmlns="" id="{B8E6EF4A-CBDA-6049-8A12-A588515097B8}"/>
                  </a:ext>
                </a:extLst>
              </p:cNvPr>
              <p:cNvSpPr/>
              <p:nvPr/>
            </p:nvSpPr>
            <p:spPr>
              <a:xfrm rot="16200000">
                <a:off x="5090349" y="4702344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Content Placeholder 2">
                    <a:extLst>
                      <a:ext uri="{FF2B5EF4-FFF2-40B4-BE49-F238E27FC236}">
                        <a16:creationId xmlns:a16="http://schemas.microsoft.com/office/drawing/2014/main" xmlns="" id="{E7C20D21-0C77-3D4D-A35E-14C2CC15F63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𝑉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35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E7C20D21-0C77-3D4D-A35E-14C2CC15F6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Content Placeholder 2">
                    <a:extLst>
                      <a:ext uri="{FF2B5EF4-FFF2-40B4-BE49-F238E27FC236}">
                        <a16:creationId xmlns:a16="http://schemas.microsoft.com/office/drawing/2014/main" xmlns="" id="{BEF4F9A5-FF28-8440-9DAF-1D1ED4100CF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𝑊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36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BEF4F9A5-FF28-8440-9DAF-1D1ED4100C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Content Placeholder 2">
                    <a:extLst>
                      <a:ext uri="{FF2B5EF4-FFF2-40B4-BE49-F238E27FC236}">
                        <a16:creationId xmlns:a16="http://schemas.microsoft.com/office/drawing/2014/main" xmlns="" id="{243F4651-A9CA-A549-A6D2-0B1A30201F1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b="0" dirty="0">
                      <a:latin typeface="Avenir Light" panose="020B0402020203020204" pitchFamily="34" charset="77"/>
                    </a:endParaRPr>
                  </a:p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:endParaRPr lang="en-US" sz="2400" dirty="0"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37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243F4651-A9CA-A549-A6D2-0B1A30201F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8" name="Right Arrow 137">
                <a:extLst>
                  <a:ext uri="{FF2B5EF4-FFF2-40B4-BE49-F238E27FC236}">
                    <a16:creationId xmlns:a16="http://schemas.microsoft.com/office/drawing/2014/main" xmlns="" id="{FB5B8560-2125-4B4D-A746-768335D23018}"/>
                  </a:ext>
                </a:extLst>
              </p:cNvPr>
              <p:cNvSpPr/>
              <p:nvPr/>
            </p:nvSpPr>
            <p:spPr>
              <a:xfrm>
                <a:off x="3951891" y="4118260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Content Placeholder 2">
                    <a:extLst>
                      <a:ext uri="{FF2B5EF4-FFF2-40B4-BE49-F238E27FC236}">
                        <a16:creationId xmlns:a16="http://schemas.microsoft.com/office/drawing/2014/main" xmlns="" id="{C649DF52-D45F-6F45-9821-F2CA15B64CD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39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649DF52-D45F-6F45-9821-F2CA15B64C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xmlns="" id="{94A19662-B16E-ED4C-8FEE-5BEB725A07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2175" y="6003497"/>
                <a:ext cx="1324524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400" dirty="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“Harry”</a:t>
                </a:r>
              </a:p>
            </p:txBody>
          </p:sp>
          <p:sp>
            <p:nvSpPr>
              <p:cNvPr id="141" name="Content Placeholder 2">
                <a:extLst>
                  <a:ext uri="{FF2B5EF4-FFF2-40B4-BE49-F238E27FC236}">
                    <a16:creationId xmlns:a16="http://schemas.microsoft.com/office/drawing/2014/main" xmlns="" id="{6055F11A-E12F-2E43-9AED-159552337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0906" y="2409621"/>
                <a:ext cx="135579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40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shouted</a:t>
                </a:r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p:grp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xmlns="" id="{16465CDF-351B-2949-883F-BD50C6674F44}"/>
                </a:ext>
              </a:extLst>
            </p:cNvPr>
            <p:cNvCxnSpPr>
              <a:cxnSpLocks/>
            </p:cNvCxnSpPr>
            <p:nvPr/>
          </p:nvCxnSpPr>
          <p:spPr>
            <a:xfrm>
              <a:off x="3757295" y="2693671"/>
              <a:ext cx="1056780" cy="3402107"/>
            </a:xfrm>
            <a:prstGeom prst="straightConnector1">
              <a:avLst/>
            </a:prstGeom>
            <a:ln w="69850" cmpd="sng">
              <a:solidFill>
                <a:srgbClr val="7030A0">
                  <a:alpha val="39000"/>
                </a:srgbClr>
              </a:solidFill>
              <a:prstDash val="sysDot"/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8461502" y="2453263"/>
            <a:ext cx="2598384" cy="4097464"/>
            <a:chOff x="3757295" y="2409621"/>
            <a:chExt cx="2598384" cy="4097464"/>
          </a:xfrm>
        </p:grpSpPr>
        <p:grpSp>
          <p:nvGrpSpPr>
            <p:cNvPr id="143" name="Group 142"/>
            <p:cNvGrpSpPr/>
            <p:nvPr/>
          </p:nvGrpSpPr>
          <p:grpSpPr>
            <a:xfrm>
              <a:off x="3818000" y="2409621"/>
              <a:ext cx="2537679" cy="4097464"/>
              <a:chOff x="3818000" y="2409621"/>
              <a:chExt cx="2537679" cy="4097464"/>
            </a:xfrm>
          </p:grpSpPr>
          <p:sp>
            <p:nvSpPr>
              <p:cNvPr id="145" name="Rounded Rectangle 144">
                <a:extLst>
                  <a:ext uri="{FF2B5EF4-FFF2-40B4-BE49-F238E27FC236}">
                    <a16:creationId xmlns:a16="http://schemas.microsoft.com/office/drawing/2014/main" xmlns="" id="{DC349C25-6D70-744A-8A3F-AC2AF36398F9}"/>
                  </a:ext>
                </a:extLst>
              </p:cNvPr>
              <p:cNvSpPr/>
              <p:nvPr/>
            </p:nvSpPr>
            <p:spPr>
              <a:xfrm>
                <a:off x="4744078" y="5314271"/>
                <a:ext cx="1196135" cy="330065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xmlns="" id="{B25134CF-28BB-1C41-90D8-249BAEEE9A60}"/>
                  </a:ext>
                </a:extLst>
              </p:cNvPr>
              <p:cNvSpPr/>
              <p:nvPr/>
            </p:nvSpPr>
            <p:spPr>
              <a:xfrm>
                <a:off x="4848860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xmlns="" id="{D988B1A3-A160-0C40-AFD3-D3B37337006D}"/>
                  </a:ext>
                </a:extLst>
              </p:cNvPr>
              <p:cNvSpPr/>
              <p:nvPr/>
            </p:nvSpPr>
            <p:spPr>
              <a:xfrm>
                <a:off x="5095119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xmlns="" id="{3519B87C-A702-B548-ACCE-93008BAACCB5}"/>
                  </a:ext>
                </a:extLst>
              </p:cNvPr>
              <p:cNvSpPr/>
              <p:nvPr/>
            </p:nvSpPr>
            <p:spPr>
              <a:xfrm>
                <a:off x="5341378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xmlns="" id="{FAD745E0-4D65-694B-952D-D0828FCE103F}"/>
                  </a:ext>
                </a:extLst>
              </p:cNvPr>
              <p:cNvSpPr/>
              <p:nvPr/>
            </p:nvSpPr>
            <p:spPr>
              <a:xfrm>
                <a:off x="5593247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xmlns="" id="{FF26331E-E39E-A348-957A-1FCBF3D0D6E0}"/>
                  </a:ext>
                </a:extLst>
              </p:cNvPr>
              <p:cNvSpPr/>
              <p:nvPr/>
            </p:nvSpPr>
            <p:spPr>
              <a:xfrm>
                <a:off x="4848860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xmlns="" id="{55E92C9F-29F8-0043-A63A-DF60EF569982}"/>
                  </a:ext>
                </a:extLst>
              </p:cNvPr>
              <p:cNvSpPr/>
              <p:nvPr/>
            </p:nvSpPr>
            <p:spPr>
              <a:xfrm>
                <a:off x="5095119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xmlns="" id="{B551A2F2-C1F6-2744-985E-6AC993230C6F}"/>
                  </a:ext>
                </a:extLst>
              </p:cNvPr>
              <p:cNvSpPr/>
              <p:nvPr/>
            </p:nvSpPr>
            <p:spPr>
              <a:xfrm>
                <a:off x="5341378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xmlns="" id="{FE38D034-BDA7-ED4F-9613-29D79A26AE3F}"/>
                  </a:ext>
                </a:extLst>
              </p:cNvPr>
              <p:cNvSpPr/>
              <p:nvPr/>
            </p:nvSpPr>
            <p:spPr>
              <a:xfrm>
                <a:off x="5593247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ounded Rectangle 153">
                <a:extLst>
                  <a:ext uri="{FF2B5EF4-FFF2-40B4-BE49-F238E27FC236}">
                    <a16:creationId xmlns:a16="http://schemas.microsoft.com/office/drawing/2014/main" xmlns="" id="{571308DA-CA90-004D-A0AA-5772A33EF3F0}"/>
                  </a:ext>
                </a:extLst>
              </p:cNvPr>
              <p:cNvSpPr/>
              <p:nvPr/>
            </p:nvSpPr>
            <p:spPr>
              <a:xfrm>
                <a:off x="4627925" y="4155353"/>
                <a:ext cx="1364224" cy="311369"/>
              </a:xfrm>
              <a:prstGeom prst="roundRect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xmlns="" id="{160832F5-81B7-DF46-99B0-C97E4628FB35}"/>
                  </a:ext>
                </a:extLst>
              </p:cNvPr>
              <p:cNvSpPr/>
              <p:nvPr/>
            </p:nvSpPr>
            <p:spPr>
              <a:xfrm>
                <a:off x="4712475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xmlns="" id="{97D9343E-2E42-774D-8F68-04D8584529FC}"/>
                  </a:ext>
                </a:extLst>
              </p:cNvPr>
              <p:cNvSpPr/>
              <p:nvPr/>
            </p:nvSpPr>
            <p:spPr>
              <a:xfrm>
                <a:off x="4958734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xmlns="" id="{6668A97C-DE2A-3B41-BE66-8D5D3E7742B6}"/>
                  </a:ext>
                </a:extLst>
              </p:cNvPr>
              <p:cNvSpPr/>
              <p:nvPr/>
            </p:nvSpPr>
            <p:spPr>
              <a:xfrm>
                <a:off x="5204993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xmlns="" id="{C00FE93E-F3E5-A843-9D86-64C7FD1608B2}"/>
                  </a:ext>
                </a:extLst>
              </p:cNvPr>
              <p:cNvSpPr/>
              <p:nvPr/>
            </p:nvSpPr>
            <p:spPr>
              <a:xfrm>
                <a:off x="5456862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xmlns="" id="{1FC2A4A0-15E5-304A-99F7-9482DC660A49}"/>
                  </a:ext>
                </a:extLst>
              </p:cNvPr>
              <p:cNvSpPr/>
              <p:nvPr/>
            </p:nvSpPr>
            <p:spPr>
              <a:xfrm>
                <a:off x="5714858" y="4210904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ounded Rectangle 159">
                <a:extLst>
                  <a:ext uri="{FF2B5EF4-FFF2-40B4-BE49-F238E27FC236}">
                    <a16:creationId xmlns:a16="http://schemas.microsoft.com/office/drawing/2014/main" xmlns="" id="{78CAD346-E00E-254C-A40F-717C132CF10E}"/>
                  </a:ext>
                </a:extLst>
              </p:cNvPr>
              <p:cNvSpPr/>
              <p:nvPr/>
            </p:nvSpPr>
            <p:spPr>
              <a:xfrm>
                <a:off x="4763168" y="3015781"/>
                <a:ext cx="1128109" cy="311369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ight Arrow 160">
                <a:extLst>
                  <a:ext uri="{FF2B5EF4-FFF2-40B4-BE49-F238E27FC236}">
                    <a16:creationId xmlns:a16="http://schemas.microsoft.com/office/drawing/2014/main" xmlns="" id="{0B7844AE-D3C0-B843-A88C-F3D8368BCF19}"/>
                  </a:ext>
                </a:extLst>
              </p:cNvPr>
              <p:cNvSpPr/>
              <p:nvPr/>
            </p:nvSpPr>
            <p:spPr>
              <a:xfrm rot="16200000">
                <a:off x="5068789" y="3533196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ight Arrow 161">
                <a:extLst>
                  <a:ext uri="{FF2B5EF4-FFF2-40B4-BE49-F238E27FC236}">
                    <a16:creationId xmlns:a16="http://schemas.microsoft.com/office/drawing/2014/main" xmlns="" id="{B8E6EF4A-CBDA-6049-8A12-A588515097B8}"/>
                  </a:ext>
                </a:extLst>
              </p:cNvPr>
              <p:cNvSpPr/>
              <p:nvPr/>
            </p:nvSpPr>
            <p:spPr>
              <a:xfrm rot="16200000">
                <a:off x="5090349" y="4702344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Content Placeholder 2">
                    <a:extLst>
                      <a:ext uri="{FF2B5EF4-FFF2-40B4-BE49-F238E27FC236}">
                        <a16:creationId xmlns:a16="http://schemas.microsoft.com/office/drawing/2014/main" xmlns="" id="{E7C20D21-0C77-3D4D-A35E-14C2CC15F63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𝑉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63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E7C20D21-0C77-3D4D-A35E-14C2CC15F6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Content Placeholder 2">
                    <a:extLst>
                      <a:ext uri="{FF2B5EF4-FFF2-40B4-BE49-F238E27FC236}">
                        <a16:creationId xmlns:a16="http://schemas.microsoft.com/office/drawing/2014/main" xmlns="" id="{BEF4F9A5-FF28-8440-9DAF-1D1ED4100CF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𝑊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64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BEF4F9A5-FF28-8440-9DAF-1D1ED4100C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Content Placeholder 2">
                    <a:extLst>
                      <a:ext uri="{FF2B5EF4-FFF2-40B4-BE49-F238E27FC236}">
                        <a16:creationId xmlns:a16="http://schemas.microsoft.com/office/drawing/2014/main" xmlns="" id="{243F4651-A9CA-A549-A6D2-0B1A30201F1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400" b="0" dirty="0">
                      <a:latin typeface="Avenir Light" panose="020B0402020203020204" pitchFamily="34" charset="77"/>
                    </a:endParaRPr>
                  </a:p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:endParaRPr lang="en-US" sz="2400" dirty="0"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65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243F4651-A9CA-A549-A6D2-0B1A30201F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6" name="Right Arrow 165">
                <a:extLst>
                  <a:ext uri="{FF2B5EF4-FFF2-40B4-BE49-F238E27FC236}">
                    <a16:creationId xmlns:a16="http://schemas.microsoft.com/office/drawing/2014/main" xmlns="" id="{FB5B8560-2125-4B4D-A746-768335D23018}"/>
                  </a:ext>
                </a:extLst>
              </p:cNvPr>
              <p:cNvSpPr/>
              <p:nvPr/>
            </p:nvSpPr>
            <p:spPr>
              <a:xfrm>
                <a:off x="3951891" y="4118260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7" name="Content Placeholder 2">
                    <a:extLst>
                      <a:ext uri="{FF2B5EF4-FFF2-40B4-BE49-F238E27FC236}">
                        <a16:creationId xmlns:a16="http://schemas.microsoft.com/office/drawing/2014/main" xmlns="" id="{C649DF52-D45F-6F45-9821-F2CA15B64CD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67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649DF52-D45F-6F45-9821-F2CA15B64C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8" name="Content Placeholder 2">
                <a:extLst>
                  <a:ext uri="{FF2B5EF4-FFF2-40B4-BE49-F238E27FC236}">
                    <a16:creationId xmlns:a16="http://schemas.microsoft.com/office/drawing/2014/main" xmlns="" id="{94A19662-B16E-ED4C-8FEE-5BEB725A07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4018" y="6003497"/>
                <a:ext cx="1801661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400" smtClean="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“shouted,”</a:t>
                </a:r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  <p:sp>
            <p:nvSpPr>
              <p:cNvPr id="169" name="Content Placeholder 2">
                <a:extLst>
                  <a:ext uri="{FF2B5EF4-FFF2-40B4-BE49-F238E27FC236}">
                    <a16:creationId xmlns:a16="http://schemas.microsoft.com/office/drawing/2014/main" xmlns="" id="{6055F11A-E12F-2E43-9AED-159552337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3900" y="2409621"/>
                <a:ext cx="1722800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40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panicking</a:t>
                </a:r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p:grp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xmlns="" id="{16465CDF-351B-2949-883F-BD50C6674F44}"/>
                </a:ext>
              </a:extLst>
            </p:cNvPr>
            <p:cNvCxnSpPr>
              <a:cxnSpLocks/>
            </p:cNvCxnSpPr>
            <p:nvPr/>
          </p:nvCxnSpPr>
          <p:spPr>
            <a:xfrm>
              <a:off x="3757295" y="2693671"/>
              <a:ext cx="1056780" cy="3402107"/>
            </a:xfrm>
            <a:prstGeom prst="straightConnector1">
              <a:avLst/>
            </a:prstGeom>
            <a:ln w="69850" cmpd="sng">
              <a:solidFill>
                <a:srgbClr val="7030A0">
                  <a:alpha val="39000"/>
                </a:srgbClr>
              </a:solidFill>
              <a:prstDash val="sysDot"/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xmlns="" id="{16465CDF-351B-2949-883F-BD50C6674F44}"/>
              </a:ext>
            </a:extLst>
          </p:cNvPr>
          <p:cNvCxnSpPr>
            <a:cxnSpLocks/>
          </p:cNvCxnSpPr>
          <p:nvPr/>
        </p:nvCxnSpPr>
        <p:spPr>
          <a:xfrm>
            <a:off x="10767058" y="2911726"/>
            <a:ext cx="1056780" cy="3402107"/>
          </a:xfrm>
          <a:prstGeom prst="straightConnector1">
            <a:avLst/>
          </a:prstGeom>
          <a:ln w="69850" cmpd="sng">
            <a:solidFill>
              <a:srgbClr val="7030A0">
                <a:alpha val="39000"/>
              </a:srgbClr>
            </a:solidFill>
            <a:prstDash val="sysDot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Content Placeholder 2">
            <a:extLst>
              <a:ext uri="{FF2B5EF4-FFF2-40B4-BE49-F238E27FC236}">
                <a16:creationId xmlns:a16="http://schemas.microsoft.com/office/drawing/2014/main" xmlns="" id="{F608FDC5-09ED-D643-A5D6-4B4B9B1B8F03}"/>
              </a:ext>
            </a:extLst>
          </p:cNvPr>
          <p:cNvSpPr txBox="1">
            <a:spLocks/>
          </p:cNvSpPr>
          <p:nvPr/>
        </p:nvSpPr>
        <p:spPr>
          <a:xfrm>
            <a:off x="903804" y="981654"/>
            <a:ext cx="10488096" cy="4539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NOTE: 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the same input (e.g., </a:t>
            </a:r>
            <a:r>
              <a:rPr lang="en-US" sz="2400" b="1" dirty="0">
                <a:solidFill>
                  <a:srgbClr val="7030A0"/>
                </a:solidFill>
                <a:latin typeface="Karla" charset="0"/>
                <a:ea typeface="Karla" charset="0"/>
                <a:cs typeface="Karla" charset="0"/>
              </a:rPr>
              <a:t>“Harry”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)</a:t>
            </a:r>
            <a:r>
              <a:rPr lang="en-US" sz="2400" b="1" dirty="0">
                <a:solidFill>
                  <a:srgbClr val="7030A0"/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can easily yield different outputs, depending on the context (unlike FFNNs and n-grams).</a:t>
            </a:r>
          </a:p>
        </p:txBody>
      </p:sp>
    </p:spTree>
    <p:extLst>
      <p:ext uri="{BB962C8B-B14F-4D97-AF65-F5344CB8AC3E}">
        <p14:creationId xmlns:p14="http://schemas.microsoft.com/office/powerpoint/2010/main" val="18096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RNN: Generation</a:t>
            </a:r>
          </a:p>
        </p:txBody>
      </p:sp>
      <p:sp>
        <p:nvSpPr>
          <p:cNvPr id="134" name="Content Placeholder 2">
            <a:extLst>
              <a:ext uri="{FF2B5EF4-FFF2-40B4-BE49-F238E27FC236}">
                <a16:creationId xmlns:a16="http://schemas.microsoft.com/office/drawing/2014/main" xmlns="" id="{F608FDC5-09ED-D643-A5D6-4B4B9B1B8F03}"/>
              </a:ext>
            </a:extLst>
          </p:cNvPr>
          <p:cNvSpPr txBox="1">
            <a:spLocks/>
          </p:cNvSpPr>
          <p:nvPr/>
        </p:nvSpPr>
        <p:spPr>
          <a:xfrm>
            <a:off x="903804" y="981654"/>
            <a:ext cx="10488096" cy="4539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When trained on Harry Potter text, it generates: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28FB09C-2447-AC44-87E3-D0069ED33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31" y="2927432"/>
            <a:ext cx="9079557" cy="2935837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84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C412D9-E51F-F049-9058-300AD519F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414" y="981654"/>
            <a:ext cx="2438400" cy="2057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694424B-7E00-7146-ABB1-AF05446591C0}"/>
              </a:ext>
            </a:extLst>
          </p:cNvPr>
          <p:cNvSpPr/>
          <p:nvPr/>
        </p:nvSpPr>
        <p:spPr>
          <a:xfrm>
            <a:off x="444500" y="6205102"/>
            <a:ext cx="1023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https://medium.com/deep-writing/harry-potter-written-by-artificial-intelligence-8a9431803da6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RNN: Generation</a:t>
            </a:r>
          </a:p>
        </p:txBody>
      </p:sp>
      <p:sp>
        <p:nvSpPr>
          <p:cNvPr id="134" name="Content Placeholder 2">
            <a:extLst>
              <a:ext uri="{FF2B5EF4-FFF2-40B4-BE49-F238E27FC236}">
                <a16:creationId xmlns:a16="http://schemas.microsoft.com/office/drawing/2014/main" xmlns="" id="{F608FDC5-09ED-D643-A5D6-4B4B9B1B8F03}"/>
              </a:ext>
            </a:extLst>
          </p:cNvPr>
          <p:cNvSpPr txBox="1">
            <a:spLocks/>
          </p:cNvSpPr>
          <p:nvPr/>
        </p:nvSpPr>
        <p:spPr>
          <a:xfrm>
            <a:off x="725680" y="957235"/>
            <a:ext cx="3755425" cy="1076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When trained on recipes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694424B-7E00-7146-ABB1-AF05446591C0}"/>
              </a:ext>
            </a:extLst>
          </p:cNvPr>
          <p:cNvSpPr/>
          <p:nvPr/>
        </p:nvSpPr>
        <p:spPr>
          <a:xfrm>
            <a:off x="5669643" y="5962539"/>
            <a:ext cx="1023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gist.github.com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nylki</a:t>
            </a:r>
            <a:r>
              <a:rPr lang="en-US" dirty="0">
                <a:hlinkClick r:id="rId2"/>
              </a:rPr>
              <a:t>/1efbaa36635956d35bcc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A77861-4E44-0844-AEE6-2F0ADC573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04" y="1438854"/>
            <a:ext cx="5638800" cy="238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632D84-1AB7-6141-ADAE-6EC97418A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004" y="3953448"/>
            <a:ext cx="10350500" cy="168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AD64B2C-C24B-A74E-BF57-3372F5917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511" y="1438854"/>
            <a:ext cx="30861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RNNs: Overview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xmlns="" id="{8CC99D59-00C0-1445-91B3-013E005D8BDE}"/>
              </a:ext>
            </a:extLst>
          </p:cNvPr>
          <p:cNvSpPr txBox="1">
            <a:spLocks/>
          </p:cNvSpPr>
          <p:nvPr/>
        </p:nvSpPr>
        <p:spPr>
          <a:xfrm>
            <a:off x="2489764" y="1776946"/>
            <a:ext cx="7567747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757BA77-6262-244B-8A95-3215890CBE9B}"/>
              </a:ext>
            </a:extLst>
          </p:cNvPr>
          <p:cNvSpPr txBox="1">
            <a:spLocks/>
          </p:cNvSpPr>
          <p:nvPr/>
        </p:nvSpPr>
        <p:spPr>
          <a:xfrm>
            <a:off x="1379105" y="3829025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RNN ISSUES?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34435701-1EAD-684E-8526-552588448D1F}"/>
              </a:ext>
            </a:extLst>
          </p:cNvPr>
          <p:cNvSpPr txBox="1">
            <a:spLocks/>
          </p:cNvSpPr>
          <p:nvPr/>
        </p:nvSpPr>
        <p:spPr>
          <a:xfrm>
            <a:off x="1379105" y="1226591"/>
            <a:ext cx="3689350" cy="551401"/>
          </a:xfrm>
          <a:prstGeom prst="rect">
            <a:avLst/>
          </a:prstGeom>
          <a:solidFill>
            <a:srgbClr val="92D05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RNN STRENGTHS?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A5D3C00-4243-574B-A1B6-851B8268F5E2}"/>
              </a:ext>
            </a:extLst>
          </p:cNvPr>
          <p:cNvSpPr txBox="1">
            <a:spLocks/>
          </p:cNvSpPr>
          <p:nvPr/>
        </p:nvSpPr>
        <p:spPr>
          <a:xfrm>
            <a:off x="1544936" y="2088012"/>
            <a:ext cx="10342263" cy="2142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latin typeface="Karla" charset="0"/>
                <a:ea typeface="Karla" charset="0"/>
                <a:cs typeface="Karla" charset="0"/>
              </a:rPr>
              <a:t>Can handle infinite-length sequences </a:t>
            </a:r>
            <a:r>
              <a:rPr lang="en-US" sz="2000" dirty="0">
                <a:solidFill>
                  <a:srgbClr val="00449C"/>
                </a:solidFill>
                <a:latin typeface="Karla" charset="0"/>
                <a:ea typeface="Karla" charset="0"/>
                <a:cs typeface="Karla" charset="0"/>
              </a:rPr>
              <a:t>(not just a fixed-window)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Karla" charset="0"/>
                <a:ea typeface="Karla" charset="0"/>
                <a:cs typeface="Karla" charset="0"/>
              </a:rPr>
              <a:t>Has a “memory” of the context </a:t>
            </a:r>
            <a:r>
              <a:rPr lang="en-US" sz="2000" dirty="0">
                <a:solidFill>
                  <a:srgbClr val="00449C"/>
                </a:solidFill>
                <a:latin typeface="Karla" charset="0"/>
                <a:ea typeface="Karla" charset="0"/>
                <a:cs typeface="Karla" charset="0"/>
              </a:rPr>
              <a:t>(thanks to the hidden layer’s recurrent loop)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Karla" charset="0"/>
                <a:ea typeface="Karla" charset="0"/>
                <a:cs typeface="Karla" charset="0"/>
              </a:rPr>
              <a:t>Same weights used for all inputs, so word order isn’t wonky </a:t>
            </a:r>
            <a:r>
              <a:rPr lang="en-US" sz="2000" dirty="0">
                <a:solidFill>
                  <a:srgbClr val="00449C"/>
                </a:solidFill>
                <a:latin typeface="Karla" charset="0"/>
                <a:ea typeface="Karla" charset="0"/>
                <a:cs typeface="Karla" charset="0"/>
              </a:rPr>
              <a:t>(like FFNN)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A44747A8-0FF3-8149-8A71-686AE40E69E9}"/>
              </a:ext>
            </a:extLst>
          </p:cNvPr>
          <p:cNvSpPr txBox="1">
            <a:spLocks/>
          </p:cNvSpPr>
          <p:nvPr/>
        </p:nvSpPr>
        <p:spPr>
          <a:xfrm>
            <a:off x="1544935" y="4686660"/>
            <a:ext cx="10342263" cy="128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latin typeface="Karla" charset="0"/>
                <a:ea typeface="Karla" charset="0"/>
                <a:cs typeface="Karla" charset="0"/>
              </a:rPr>
              <a:t>Slow to train (BPTT)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Karla" charset="0"/>
                <a:ea typeface="Karla" charset="0"/>
                <a:cs typeface="Karla" charset="0"/>
              </a:rPr>
              <a:t>Due to ”infinite sequence”, gradients can easily </a:t>
            </a:r>
            <a:r>
              <a:rPr lang="en-US" sz="2000" b="1" dirty="0">
                <a:latin typeface="Karla" charset="0"/>
                <a:ea typeface="Karla" charset="0"/>
                <a:cs typeface="Karla" charset="0"/>
              </a:rPr>
              <a:t>vanish</a:t>
            </a:r>
            <a:r>
              <a:rPr lang="en-US" sz="2000" dirty="0">
                <a:latin typeface="Karla" charset="0"/>
                <a:ea typeface="Karla" charset="0"/>
                <a:cs typeface="Karla" charset="0"/>
              </a:rPr>
              <a:t> or </a:t>
            </a:r>
            <a:r>
              <a:rPr lang="en-US" sz="2000" b="1" dirty="0">
                <a:latin typeface="Karla" charset="0"/>
                <a:ea typeface="Karla" charset="0"/>
                <a:cs typeface="Karla" charset="0"/>
              </a:rPr>
              <a:t>explode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Karla" charset="0"/>
                <a:ea typeface="Karla" charset="0"/>
                <a:cs typeface="Karla" charset="0"/>
              </a:rPr>
              <a:t>Has trouble actually making use of long-range context</a:t>
            </a:r>
          </a:p>
        </p:txBody>
      </p:sp>
    </p:spTree>
    <p:extLst>
      <p:ext uri="{BB962C8B-B14F-4D97-AF65-F5344CB8AC3E}">
        <p14:creationId xmlns:p14="http://schemas.microsoft.com/office/powerpoint/2010/main" val="18104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72689F53-65B1-6845-9EEA-F9AFC149B62E}"/>
              </a:ext>
            </a:extLst>
          </p:cNvPr>
          <p:cNvSpPr txBox="1">
            <a:spLocks/>
          </p:cNvSpPr>
          <p:nvPr/>
        </p:nvSpPr>
        <p:spPr>
          <a:xfrm>
            <a:off x="1461254" y="1152012"/>
            <a:ext cx="9156857" cy="1277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The probability of the following 3-day weather pattern in </a:t>
            </a:r>
            <a:r>
              <a:rPr lang="en-US" sz="2400" dirty="0" smtClean="0">
                <a:latin typeface="Karla" charset="0"/>
                <a:ea typeface="Karla" charset="0"/>
                <a:cs typeface="Karla" charset="0"/>
              </a:rPr>
              <a:t>Boston:</a:t>
            </a:r>
            <a:endParaRPr lang="en-US" sz="2400" dirty="0"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7F2516E-C1AB-414E-A083-82A38ECDA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997" y="2464236"/>
            <a:ext cx="1080611" cy="1080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60A6EFD-2D94-AA4C-8F38-B4366F863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341" y="2492220"/>
            <a:ext cx="986352" cy="986352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43EED33F-9C15-7B42-BBB8-8BE8AFE3716C}"/>
              </a:ext>
            </a:extLst>
          </p:cNvPr>
          <p:cNvSpPr txBox="1">
            <a:spLocks/>
          </p:cNvSpPr>
          <p:nvPr/>
        </p:nvSpPr>
        <p:spPr>
          <a:xfrm>
            <a:off x="3461583" y="1952547"/>
            <a:ext cx="837441" cy="51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Day 1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42DE54ED-3724-BD49-BE7C-67AA2B692FFC}"/>
              </a:ext>
            </a:extLst>
          </p:cNvPr>
          <p:cNvSpPr txBox="1">
            <a:spLocks/>
          </p:cNvSpPr>
          <p:nvPr/>
        </p:nvSpPr>
        <p:spPr>
          <a:xfrm>
            <a:off x="5620961" y="1952547"/>
            <a:ext cx="837441" cy="51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Day 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CC35FF14-609B-9747-B137-6B2CD19C059A}"/>
              </a:ext>
            </a:extLst>
          </p:cNvPr>
          <p:cNvSpPr txBox="1">
            <a:spLocks/>
          </p:cNvSpPr>
          <p:nvPr/>
        </p:nvSpPr>
        <p:spPr>
          <a:xfrm>
            <a:off x="7854797" y="1955498"/>
            <a:ext cx="837441" cy="51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Day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194A7B4-51A3-9946-AEAF-77C95F954B93}"/>
                  </a:ext>
                </a:extLst>
              </p:cNvPr>
              <p:cNvSpPr txBox="1"/>
              <p:nvPr/>
            </p:nvSpPr>
            <p:spPr>
              <a:xfrm>
                <a:off x="547932" y="4614509"/>
                <a:ext cx="1147896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 ∗∗,∗∗,∗∗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94A7B4-51A3-9946-AEAF-77C95F954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32" y="4614509"/>
                <a:ext cx="11478968" cy="738664"/>
              </a:xfrm>
              <a:prstGeom prst="rect">
                <a:avLst/>
              </a:prstGeom>
              <a:blipFill>
                <a:blip r:embed="rId4"/>
                <a:stretch>
                  <a:fillRect l="-1768" t="-666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893C57C-8FE5-6A40-B7A4-CF63D4DC9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59" y="4683936"/>
            <a:ext cx="607924" cy="6079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763A89C-2324-DD44-AA3F-6CE4D1559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812" y="4636707"/>
            <a:ext cx="605185" cy="6051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0D6025B-25C3-D641-B625-35B30476A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109" y="2105128"/>
            <a:ext cx="1676091" cy="167609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A5C5D2E-0AC3-554F-8218-B313CC2B0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222" y="4559300"/>
            <a:ext cx="766162" cy="76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RNNs: Overview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xmlns="" id="{8CC99D59-00C0-1445-91B3-013E005D8BDE}"/>
              </a:ext>
            </a:extLst>
          </p:cNvPr>
          <p:cNvSpPr txBox="1">
            <a:spLocks/>
          </p:cNvSpPr>
          <p:nvPr/>
        </p:nvSpPr>
        <p:spPr>
          <a:xfrm>
            <a:off x="2489764" y="1776946"/>
            <a:ext cx="7567747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757BA77-6262-244B-8A95-3215890CBE9B}"/>
              </a:ext>
            </a:extLst>
          </p:cNvPr>
          <p:cNvSpPr txBox="1">
            <a:spLocks/>
          </p:cNvSpPr>
          <p:nvPr/>
        </p:nvSpPr>
        <p:spPr>
          <a:xfrm>
            <a:off x="1379105" y="3829025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RNN ISSUES?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34435701-1EAD-684E-8526-552588448D1F}"/>
              </a:ext>
            </a:extLst>
          </p:cNvPr>
          <p:cNvSpPr txBox="1">
            <a:spLocks/>
          </p:cNvSpPr>
          <p:nvPr/>
        </p:nvSpPr>
        <p:spPr>
          <a:xfrm>
            <a:off x="1379105" y="1226591"/>
            <a:ext cx="3689350" cy="551401"/>
          </a:xfrm>
          <a:prstGeom prst="rect">
            <a:avLst/>
          </a:prstGeom>
          <a:solidFill>
            <a:srgbClr val="92D05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RNN STRENGTHS?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A5D3C00-4243-574B-A1B6-851B8268F5E2}"/>
              </a:ext>
            </a:extLst>
          </p:cNvPr>
          <p:cNvSpPr txBox="1">
            <a:spLocks/>
          </p:cNvSpPr>
          <p:nvPr/>
        </p:nvSpPr>
        <p:spPr>
          <a:xfrm>
            <a:off x="1544936" y="2088012"/>
            <a:ext cx="10342263" cy="2142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latin typeface="Karla" charset="0"/>
                <a:ea typeface="Karla" charset="0"/>
                <a:cs typeface="Karla" charset="0"/>
              </a:rPr>
              <a:t>Can handle infinite-length sequences </a:t>
            </a:r>
            <a:r>
              <a:rPr lang="en-US" sz="2000" dirty="0">
                <a:solidFill>
                  <a:srgbClr val="00449C"/>
                </a:solidFill>
                <a:latin typeface="Karla" charset="0"/>
                <a:ea typeface="Karla" charset="0"/>
                <a:cs typeface="Karla" charset="0"/>
              </a:rPr>
              <a:t>(not just a fixed-window)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Karla" charset="0"/>
                <a:ea typeface="Karla" charset="0"/>
                <a:cs typeface="Karla" charset="0"/>
              </a:rPr>
              <a:t>Has a “memory” of the context </a:t>
            </a:r>
            <a:r>
              <a:rPr lang="en-US" sz="2000" dirty="0">
                <a:solidFill>
                  <a:srgbClr val="00449C"/>
                </a:solidFill>
                <a:latin typeface="Karla" charset="0"/>
                <a:ea typeface="Karla" charset="0"/>
                <a:cs typeface="Karla" charset="0"/>
              </a:rPr>
              <a:t>(thanks to the hidden layer’s recurrent loop)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Karla" charset="0"/>
                <a:ea typeface="Karla" charset="0"/>
                <a:cs typeface="Karla" charset="0"/>
              </a:rPr>
              <a:t>Same weights used for all inputs, so word order isn’t wonky </a:t>
            </a:r>
            <a:r>
              <a:rPr lang="en-US" sz="2000" dirty="0">
                <a:solidFill>
                  <a:srgbClr val="00449C"/>
                </a:solidFill>
                <a:latin typeface="Karla" charset="0"/>
                <a:ea typeface="Karla" charset="0"/>
                <a:cs typeface="Karla" charset="0"/>
              </a:rPr>
              <a:t>(like FFNN)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A44747A8-0FF3-8149-8A71-686AE40E69E9}"/>
              </a:ext>
            </a:extLst>
          </p:cNvPr>
          <p:cNvSpPr txBox="1">
            <a:spLocks/>
          </p:cNvSpPr>
          <p:nvPr/>
        </p:nvSpPr>
        <p:spPr>
          <a:xfrm>
            <a:off x="1544935" y="4686660"/>
            <a:ext cx="10342263" cy="128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latin typeface="Karla" charset="0"/>
                <a:ea typeface="Karla" charset="0"/>
                <a:cs typeface="Karla" charset="0"/>
              </a:rPr>
              <a:t>Slow to train (BPTT)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Karla" charset="0"/>
                <a:ea typeface="Karla" charset="0"/>
                <a:cs typeface="Karla" charset="0"/>
              </a:rPr>
              <a:t>Due to ”infinite sequence”, gradients can easily </a:t>
            </a:r>
            <a:r>
              <a:rPr lang="en-US" sz="2000" b="1" dirty="0">
                <a:latin typeface="Karla" charset="0"/>
                <a:ea typeface="Karla" charset="0"/>
                <a:cs typeface="Karla" charset="0"/>
              </a:rPr>
              <a:t>vanish</a:t>
            </a:r>
            <a:r>
              <a:rPr lang="en-US" sz="2000" dirty="0">
                <a:latin typeface="Karla" charset="0"/>
                <a:ea typeface="Karla" charset="0"/>
                <a:cs typeface="Karla" charset="0"/>
              </a:rPr>
              <a:t> or </a:t>
            </a:r>
            <a:r>
              <a:rPr lang="en-US" sz="2000" b="1" dirty="0">
                <a:latin typeface="Karla" charset="0"/>
                <a:ea typeface="Karla" charset="0"/>
                <a:cs typeface="Karla" charset="0"/>
              </a:rPr>
              <a:t>explode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Karla" charset="0"/>
                <a:ea typeface="Karla" charset="0"/>
                <a:cs typeface="Karla" charset="0"/>
              </a:rPr>
              <a:t>Has trouble actually making use of long-range context</a:t>
            </a:r>
          </a:p>
        </p:txBody>
      </p:sp>
    </p:spTree>
    <p:extLst>
      <p:ext uri="{BB962C8B-B14F-4D97-AF65-F5344CB8AC3E}">
        <p14:creationId xmlns:p14="http://schemas.microsoft.com/office/powerpoint/2010/main" val="12228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10129065" cy="1162592"/>
          </a:xfrm>
        </p:spPr>
        <p:txBody>
          <a:bodyPr/>
          <a:lstStyle/>
          <a:p>
            <a:r>
              <a:rPr lang="en-US" dirty="0"/>
              <a:t>RNNs: Vanishing and </a:t>
            </a:r>
            <a:r>
              <a:rPr lang="en-US"/>
              <a:t>Exploding </a:t>
            </a:r>
            <a:r>
              <a:rPr lang="en-US" smtClean="0"/>
              <a:t>Gradients (review)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96E96B4-FA2A-A045-8934-B071E520E541}"/>
              </a:ext>
            </a:extLst>
          </p:cNvPr>
          <p:cNvSpPr/>
          <p:nvPr/>
        </p:nvSpPr>
        <p:spPr>
          <a:xfrm>
            <a:off x="9293475" y="1813744"/>
            <a:ext cx="1183062" cy="1598617"/>
          </a:xfrm>
          <a:prstGeom prst="rect">
            <a:avLst/>
          </a:prstGeom>
          <a:solidFill>
            <a:srgbClr val="FF7F9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2DB4A757-5A32-CF4C-A30C-5FE20E8C7192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  <a:alpha val="2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11F4F3D-7FD4-CA4D-BCDB-B5A50BBDE93A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8F0F276-DB46-D74E-8ABD-D057FA6ED0F3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B23DB2A-790A-3B43-8790-B0E90915D1E6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4022844-714E-284B-AB2A-68FBB304ADC6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F823ADC3-4481-2946-87EA-CB2E335E30DA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5BF7497-DF61-0F4A-B016-CE02CE318A25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9E4E656-FFF7-DA41-8ED5-A6650F40273B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7BEAC4CB-C274-0748-B5B1-A0651F161A72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E0BC738-3191-5447-B402-723D4FA368AD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C3669D5-6FA1-0645-BC79-9DDEFCCF4B21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9740DB24-8531-E94D-B05E-60C33259FE09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xmlns="" id="{4591500B-0412-CB45-9053-85931536B1AD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E79D0B05-1A10-7543-8CA9-44F6B04538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79D0B05-1A10-7543-8CA9-44F6B0453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xmlns="" id="{E5B32DB0-F51A-8242-86A0-8AD7CED6BCFA}"/>
              </a:ext>
            </a:extLst>
          </p:cNvPr>
          <p:cNvSpPr/>
          <p:nvPr/>
        </p:nvSpPr>
        <p:spPr>
          <a:xfrm>
            <a:off x="4848860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23A3479-F954-6840-B536-A1F94B963982}"/>
              </a:ext>
            </a:extLst>
          </p:cNvPr>
          <p:cNvSpPr/>
          <p:nvPr/>
        </p:nvSpPr>
        <p:spPr>
          <a:xfrm>
            <a:off x="5095119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4F60CB2B-07CE-A945-B489-29D965BD7199}"/>
              </a:ext>
            </a:extLst>
          </p:cNvPr>
          <p:cNvSpPr/>
          <p:nvPr/>
        </p:nvSpPr>
        <p:spPr>
          <a:xfrm>
            <a:off x="5341378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92A6669-C851-9C47-8BEF-30B768932508}"/>
              </a:ext>
            </a:extLst>
          </p:cNvPr>
          <p:cNvSpPr/>
          <p:nvPr/>
        </p:nvSpPr>
        <p:spPr>
          <a:xfrm>
            <a:off x="5593247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4930E4E3-04D4-BF47-BA4B-A45962FBCDEB}"/>
              </a:ext>
            </a:extLst>
          </p:cNvPr>
          <p:cNvSpPr/>
          <p:nvPr/>
        </p:nvSpPr>
        <p:spPr>
          <a:xfrm>
            <a:off x="4627925" y="4155353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05D97170-2F8B-4F48-8E2A-64641CE2B3C4}"/>
              </a:ext>
            </a:extLst>
          </p:cNvPr>
          <p:cNvSpPr/>
          <p:nvPr/>
        </p:nvSpPr>
        <p:spPr>
          <a:xfrm>
            <a:off x="4712475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60F52EDE-2875-DE48-AD2F-BA6536894E60}"/>
              </a:ext>
            </a:extLst>
          </p:cNvPr>
          <p:cNvSpPr/>
          <p:nvPr/>
        </p:nvSpPr>
        <p:spPr>
          <a:xfrm>
            <a:off x="4958734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A075C99-337F-BE47-8EF8-5EC57183ED41}"/>
              </a:ext>
            </a:extLst>
          </p:cNvPr>
          <p:cNvSpPr/>
          <p:nvPr/>
        </p:nvSpPr>
        <p:spPr>
          <a:xfrm>
            <a:off x="5204993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CB3CF464-58A0-B348-81AE-9423A9E30E87}"/>
              </a:ext>
            </a:extLst>
          </p:cNvPr>
          <p:cNvSpPr/>
          <p:nvPr/>
        </p:nvSpPr>
        <p:spPr>
          <a:xfrm>
            <a:off x="5456862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73BFE72E-2A7F-ED4C-959D-0C33435D708C}"/>
              </a:ext>
            </a:extLst>
          </p:cNvPr>
          <p:cNvSpPr/>
          <p:nvPr/>
        </p:nvSpPr>
        <p:spPr>
          <a:xfrm>
            <a:off x="5714858" y="4210904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548398E9-0B56-9A41-BD1E-EBE22F30922D}"/>
              </a:ext>
            </a:extLst>
          </p:cNvPr>
          <p:cNvSpPr/>
          <p:nvPr/>
        </p:nvSpPr>
        <p:spPr>
          <a:xfrm>
            <a:off x="4763168" y="3015781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xmlns="" id="{3C471183-F579-0240-B18B-4AC85FA1910F}"/>
              </a:ext>
            </a:extLst>
          </p:cNvPr>
          <p:cNvSpPr/>
          <p:nvPr/>
        </p:nvSpPr>
        <p:spPr>
          <a:xfrm rot="16200000">
            <a:off x="5068789" y="35331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xmlns="" id="{7E945B6E-8A48-AB4E-A28B-D7C1B4C03C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67462" y="34808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7E945B6E-8A48-AB4E-A28B-D7C1B4C03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462" y="3480824"/>
                <a:ext cx="701328" cy="503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xmlns="" id="{561C6263-CBD3-104D-9AD6-8AF75D59C6B7}"/>
              </a:ext>
            </a:extLst>
          </p:cNvPr>
          <p:cNvSpPr/>
          <p:nvPr/>
        </p:nvSpPr>
        <p:spPr>
          <a:xfrm>
            <a:off x="7124425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2FF0051-DDDB-8F4C-9CD5-68DA8E6D0254}"/>
              </a:ext>
            </a:extLst>
          </p:cNvPr>
          <p:cNvSpPr/>
          <p:nvPr/>
        </p:nvSpPr>
        <p:spPr>
          <a:xfrm>
            <a:off x="7370684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8D7837AF-EC9B-934B-B23A-341969736412}"/>
              </a:ext>
            </a:extLst>
          </p:cNvPr>
          <p:cNvSpPr/>
          <p:nvPr/>
        </p:nvSpPr>
        <p:spPr>
          <a:xfrm>
            <a:off x="7616943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12173EF-414D-D34A-AA3C-3133FB40BE1E}"/>
              </a:ext>
            </a:extLst>
          </p:cNvPr>
          <p:cNvSpPr/>
          <p:nvPr/>
        </p:nvSpPr>
        <p:spPr>
          <a:xfrm>
            <a:off x="7868812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1889007D-61A0-FC49-930F-D20297266FA6}"/>
              </a:ext>
            </a:extLst>
          </p:cNvPr>
          <p:cNvSpPr/>
          <p:nvPr/>
        </p:nvSpPr>
        <p:spPr>
          <a:xfrm>
            <a:off x="6903490" y="4171771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81CDAA7C-35E5-6E45-AFB8-68996C5CD504}"/>
              </a:ext>
            </a:extLst>
          </p:cNvPr>
          <p:cNvSpPr/>
          <p:nvPr/>
        </p:nvSpPr>
        <p:spPr>
          <a:xfrm>
            <a:off x="6988040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2A64F47D-8687-D942-BDDA-D6E332106E26}"/>
              </a:ext>
            </a:extLst>
          </p:cNvPr>
          <p:cNvSpPr/>
          <p:nvPr/>
        </p:nvSpPr>
        <p:spPr>
          <a:xfrm>
            <a:off x="7234299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102A8646-BCDD-374E-A279-D366EE61AC34}"/>
              </a:ext>
            </a:extLst>
          </p:cNvPr>
          <p:cNvSpPr/>
          <p:nvPr/>
        </p:nvSpPr>
        <p:spPr>
          <a:xfrm>
            <a:off x="7480558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1CDCA503-8B88-2F4F-8D6B-3A400CCA8B45}"/>
              </a:ext>
            </a:extLst>
          </p:cNvPr>
          <p:cNvSpPr/>
          <p:nvPr/>
        </p:nvSpPr>
        <p:spPr>
          <a:xfrm>
            <a:off x="7732427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F3202942-838B-0E4F-8817-666091844E0B}"/>
              </a:ext>
            </a:extLst>
          </p:cNvPr>
          <p:cNvSpPr/>
          <p:nvPr/>
        </p:nvSpPr>
        <p:spPr>
          <a:xfrm>
            <a:off x="7990423" y="422732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F1CF5238-90F6-1A42-BB43-1558E63F45B4}"/>
              </a:ext>
            </a:extLst>
          </p:cNvPr>
          <p:cNvSpPr/>
          <p:nvPr/>
        </p:nvSpPr>
        <p:spPr>
          <a:xfrm>
            <a:off x="7038733" y="3032199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xmlns="" id="{F31BEE07-66AD-CD49-8640-E36E3A55367C}"/>
              </a:ext>
            </a:extLst>
          </p:cNvPr>
          <p:cNvSpPr/>
          <p:nvPr/>
        </p:nvSpPr>
        <p:spPr>
          <a:xfrm rot="16200000">
            <a:off x="7344354" y="354961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xmlns="" id="{0A0C7097-2AB7-734C-AC88-E9C8FAA496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43027" y="349724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0A0C7097-2AB7-734C-AC88-E9C8FAA4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027" y="3497242"/>
                <a:ext cx="701328" cy="503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xmlns="" id="{01165D18-9EC1-F047-A671-4EE66BA5C44A}"/>
              </a:ext>
            </a:extLst>
          </p:cNvPr>
          <p:cNvSpPr/>
          <p:nvPr/>
        </p:nvSpPr>
        <p:spPr>
          <a:xfrm>
            <a:off x="9425431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40661276-061F-2641-B25B-CAB4040EFA22}"/>
              </a:ext>
            </a:extLst>
          </p:cNvPr>
          <p:cNvSpPr/>
          <p:nvPr/>
        </p:nvSpPr>
        <p:spPr>
          <a:xfrm>
            <a:off x="9671690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C9C577E7-688D-2B45-9CE3-B19C809EF163}"/>
              </a:ext>
            </a:extLst>
          </p:cNvPr>
          <p:cNvSpPr/>
          <p:nvPr/>
        </p:nvSpPr>
        <p:spPr>
          <a:xfrm>
            <a:off x="9917949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0A52908F-C3FE-FC4D-9BE2-39EA60BB7D76}"/>
              </a:ext>
            </a:extLst>
          </p:cNvPr>
          <p:cNvSpPr/>
          <p:nvPr/>
        </p:nvSpPr>
        <p:spPr>
          <a:xfrm>
            <a:off x="10169818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xmlns="" id="{C3DF2F38-EE79-8846-ADC6-9F76281BE13C}"/>
              </a:ext>
            </a:extLst>
          </p:cNvPr>
          <p:cNvSpPr/>
          <p:nvPr/>
        </p:nvSpPr>
        <p:spPr>
          <a:xfrm>
            <a:off x="9339739" y="3041181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xmlns="" id="{D91586AE-0AC5-6D4A-837F-F5F742303C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33" y="35062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D91586AE-0AC5-6D4A-837F-F5F742303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33" y="3506224"/>
                <a:ext cx="701328" cy="5035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xmlns="" id="{4B4D95BC-DCE6-4E4B-A661-D8E2988E5D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4135" y="372016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4B4D95BC-DCE6-4E4B-A661-D8E2988E5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135" y="3720162"/>
                <a:ext cx="701328" cy="503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BB1228C7-F921-324C-A43B-A4D084076D20}"/>
                  </a:ext>
                </a:extLst>
              </p:cNvPr>
              <p:cNvSpPr/>
              <p:nvPr/>
            </p:nvSpPr>
            <p:spPr>
              <a:xfrm>
                <a:off x="9251884" y="1871324"/>
                <a:ext cx="1303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B1228C7-F921-324C-A43B-A4D084076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884" y="1871324"/>
                <a:ext cx="1303818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66B5397A-8488-8942-B507-3BFFEA4D0E98}"/>
                  </a:ext>
                </a:extLst>
              </p:cNvPr>
              <p:cNvSpPr/>
              <p:nvPr/>
            </p:nvSpPr>
            <p:spPr>
              <a:xfrm>
                <a:off x="2031827" y="2895419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6B5397A-8488-8942-B507-3BFFEA4D0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827" y="2895419"/>
                <a:ext cx="430374" cy="461665"/>
              </a:xfrm>
              <a:prstGeom prst="rect">
                <a:avLst/>
              </a:prstGeom>
              <a:blipFill>
                <a:blip r:embed="rId8"/>
                <a:stretch>
                  <a:fillRect t="-27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05D246DF-B328-314D-AE0D-3948B489731F}"/>
                  </a:ext>
                </a:extLst>
              </p:cNvPr>
              <p:cNvSpPr/>
              <p:nvPr/>
            </p:nvSpPr>
            <p:spPr>
              <a:xfrm>
                <a:off x="9332710" y="686561"/>
                <a:ext cx="1298483" cy="1072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D246DF-B328-314D-AE0D-3948B4897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710" y="686561"/>
                <a:ext cx="1298483" cy="1072281"/>
              </a:xfrm>
              <a:prstGeom prst="rect">
                <a:avLst/>
              </a:prstGeom>
              <a:blipFill>
                <a:blip r:embed="rId9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xmlns="" id="{DD0223EE-AB77-E745-B3EB-BC981C8BDC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3573" y="371790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DD0223EE-AB77-E745-B3EB-BC981C8BD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573" y="3717904"/>
                <a:ext cx="701328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xmlns="" id="{5439BFB4-5FEF-BC48-847B-7E2270682B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349" y="3754780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5439BFB4-5FEF-BC48-847B-7E2270682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349" y="3754780"/>
                <a:ext cx="701328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Content Placeholder 2">
            <a:extLst>
              <a:ext uri="{FF2B5EF4-FFF2-40B4-BE49-F238E27FC236}">
                <a16:creationId xmlns:a16="http://schemas.microsoft.com/office/drawing/2014/main" xmlns="" id="{DC5110E7-A92F-C14A-95F3-B48F03756A2D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xmlns="" id="{D72094EF-16A9-7B44-A071-E40E0000CED0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xmlns="" id="{151911BD-6EAD-874D-AF1A-AF3DBE79F64F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DD19C169-8DD1-6A4B-88D6-3C0CC3D70D2B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BA8D7768-A1EC-1649-91E0-743C8369903D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F381F72C-2D2A-DF4B-BEC4-0A10EB34839F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FDE76911-7CAA-224F-9047-5918773A1D55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4" name="Right Arrow 83">
            <a:extLst>
              <a:ext uri="{FF2B5EF4-FFF2-40B4-BE49-F238E27FC236}">
                <a16:creationId xmlns:a16="http://schemas.microsoft.com/office/drawing/2014/main" xmlns="" id="{A5AB2061-9AA7-DE4C-B89B-6E9DCD68CCB7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xmlns="" id="{5B7329C0-ED61-CA43-A5EF-75D5674852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5B7329C0-ED61-CA43-A5EF-75D567485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ounded Rectangle 85">
            <a:extLst>
              <a:ext uri="{FF2B5EF4-FFF2-40B4-BE49-F238E27FC236}">
                <a16:creationId xmlns:a16="http://schemas.microsoft.com/office/drawing/2014/main" xmlns="" id="{F806BD02-2D52-384B-B1FC-D8788ED70EC9}"/>
              </a:ext>
            </a:extLst>
          </p:cNvPr>
          <p:cNvSpPr/>
          <p:nvPr/>
        </p:nvSpPr>
        <p:spPr>
          <a:xfrm>
            <a:off x="4744078" y="5314271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42FEF93D-1038-B441-8283-46E6C128CBAC}"/>
              </a:ext>
            </a:extLst>
          </p:cNvPr>
          <p:cNvSpPr/>
          <p:nvPr/>
        </p:nvSpPr>
        <p:spPr>
          <a:xfrm>
            <a:off x="4848860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7FF12C54-CCD1-C943-8412-D543E5A478AF}"/>
              </a:ext>
            </a:extLst>
          </p:cNvPr>
          <p:cNvSpPr/>
          <p:nvPr/>
        </p:nvSpPr>
        <p:spPr>
          <a:xfrm>
            <a:off x="5095119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FAFD3F7B-052C-374A-8560-EF0CA951100C}"/>
              </a:ext>
            </a:extLst>
          </p:cNvPr>
          <p:cNvSpPr/>
          <p:nvPr/>
        </p:nvSpPr>
        <p:spPr>
          <a:xfrm>
            <a:off x="5341378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9AFC51C0-06B7-B448-8454-08607677863C}"/>
              </a:ext>
            </a:extLst>
          </p:cNvPr>
          <p:cNvSpPr/>
          <p:nvPr/>
        </p:nvSpPr>
        <p:spPr>
          <a:xfrm>
            <a:off x="5593247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xmlns="" id="{94B6773C-603B-6C49-953C-453D04B3E678}"/>
              </a:ext>
            </a:extLst>
          </p:cNvPr>
          <p:cNvSpPr/>
          <p:nvPr/>
        </p:nvSpPr>
        <p:spPr>
          <a:xfrm rot="16200000">
            <a:off x="5090349" y="470234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xmlns="" id="{94408A66-3DA3-BF48-9C62-02AD108A3C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60153" y="4659765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94408A66-3DA3-BF48-9C62-02AD108A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153" y="4659765"/>
                <a:ext cx="701328" cy="5035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310103AE-B073-1143-98CC-E315F95F91D7}"/>
              </a:ext>
            </a:extLst>
          </p:cNvPr>
          <p:cNvSpPr/>
          <p:nvPr/>
        </p:nvSpPr>
        <p:spPr>
          <a:xfrm>
            <a:off x="7019643" y="5330689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5247013F-E0C9-0E40-8E18-2FE54212B459}"/>
              </a:ext>
            </a:extLst>
          </p:cNvPr>
          <p:cNvSpPr/>
          <p:nvPr/>
        </p:nvSpPr>
        <p:spPr>
          <a:xfrm>
            <a:off x="7124425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68F3127F-D691-3D4B-97C7-5F071BF8783B}"/>
              </a:ext>
            </a:extLst>
          </p:cNvPr>
          <p:cNvSpPr/>
          <p:nvPr/>
        </p:nvSpPr>
        <p:spPr>
          <a:xfrm>
            <a:off x="7370684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DEE41199-A7D8-0946-B7A7-17844F1F0716}"/>
              </a:ext>
            </a:extLst>
          </p:cNvPr>
          <p:cNvSpPr/>
          <p:nvPr/>
        </p:nvSpPr>
        <p:spPr>
          <a:xfrm>
            <a:off x="7616943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4838534D-B292-1140-A586-BDB908323903}"/>
              </a:ext>
            </a:extLst>
          </p:cNvPr>
          <p:cNvSpPr/>
          <p:nvPr/>
        </p:nvSpPr>
        <p:spPr>
          <a:xfrm>
            <a:off x="7868812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8" name="Right Arrow 97">
            <a:extLst>
              <a:ext uri="{FF2B5EF4-FFF2-40B4-BE49-F238E27FC236}">
                <a16:creationId xmlns:a16="http://schemas.microsoft.com/office/drawing/2014/main" xmlns="" id="{4E2804D9-F4E5-D343-A373-94D728C0A6E1}"/>
              </a:ext>
            </a:extLst>
          </p:cNvPr>
          <p:cNvSpPr/>
          <p:nvPr/>
        </p:nvSpPr>
        <p:spPr>
          <a:xfrm rot="16200000">
            <a:off x="7365914" y="47187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6ADE574B-929C-464D-8AE2-6AA659EFB6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718" y="4676183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6ADE574B-929C-464D-8AE2-6AA659EFB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718" y="4676183"/>
                <a:ext cx="701328" cy="5035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ight Arrow 99">
            <a:extLst>
              <a:ext uri="{FF2B5EF4-FFF2-40B4-BE49-F238E27FC236}">
                <a16:creationId xmlns:a16="http://schemas.microsoft.com/office/drawing/2014/main" xmlns="" id="{0A06B42B-2531-7D4A-A07C-96F48D518057}"/>
              </a:ext>
            </a:extLst>
          </p:cNvPr>
          <p:cNvSpPr/>
          <p:nvPr/>
        </p:nvSpPr>
        <p:spPr>
          <a:xfrm rot="16200000">
            <a:off x="9666920" y="472774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xmlns="" id="{560370BF-B949-784C-86C7-0D501AD16B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36724" y="4685165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560370BF-B949-784C-86C7-0D501AD16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724" y="4685165"/>
                <a:ext cx="701328" cy="5035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xmlns="" id="{84F00FE0-7BE2-AB45-84A5-CACC76F1C678}"/>
              </a:ext>
            </a:extLst>
          </p:cNvPr>
          <p:cNvSpPr txBox="1">
            <a:spLocks/>
          </p:cNvSpPr>
          <p:nvPr/>
        </p:nvSpPr>
        <p:spPr>
          <a:xfrm>
            <a:off x="2793640" y="57544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She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xmlns="" id="{F40B8C59-0149-A142-86C3-CA63325779D8}"/>
              </a:ext>
            </a:extLst>
          </p:cNvPr>
          <p:cNvSpPr txBox="1">
            <a:spLocks/>
          </p:cNvSpPr>
          <p:nvPr/>
        </p:nvSpPr>
        <p:spPr>
          <a:xfrm>
            <a:off x="4771152" y="5722080"/>
            <a:ext cx="1005821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went</a:t>
            </a: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xmlns="" id="{DA71FA44-21E2-F542-8A3B-2EA795FA64B4}"/>
              </a:ext>
            </a:extLst>
          </p:cNvPr>
          <p:cNvSpPr txBox="1">
            <a:spLocks/>
          </p:cNvSpPr>
          <p:nvPr/>
        </p:nvSpPr>
        <p:spPr>
          <a:xfrm>
            <a:off x="7132699" y="5737257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to</a:t>
            </a: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xmlns="" id="{7E95A145-8CAC-9549-BE9D-308C04EDF2FC}"/>
              </a:ext>
            </a:extLst>
          </p:cNvPr>
          <p:cNvSpPr txBox="1">
            <a:spLocks/>
          </p:cNvSpPr>
          <p:nvPr/>
        </p:nvSpPr>
        <p:spPr>
          <a:xfrm>
            <a:off x="9324812" y="5723185"/>
            <a:ext cx="96661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class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xmlns="" id="{710E6B06-7E28-8D41-92AC-CB7973823B27}"/>
              </a:ext>
            </a:extLst>
          </p:cNvPr>
          <p:cNvSpPr/>
          <p:nvPr/>
        </p:nvSpPr>
        <p:spPr>
          <a:xfrm>
            <a:off x="9334533" y="5330689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85DEB645-C3D7-E648-9817-4FD574E14306}"/>
              </a:ext>
            </a:extLst>
          </p:cNvPr>
          <p:cNvSpPr/>
          <p:nvPr/>
        </p:nvSpPr>
        <p:spPr>
          <a:xfrm>
            <a:off x="9439315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A2678B3B-07CE-6141-ACFE-0CD961C14D21}"/>
              </a:ext>
            </a:extLst>
          </p:cNvPr>
          <p:cNvSpPr/>
          <p:nvPr/>
        </p:nvSpPr>
        <p:spPr>
          <a:xfrm>
            <a:off x="9685574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499DACEE-02EE-5443-8FAD-D0107DF9B8E3}"/>
              </a:ext>
            </a:extLst>
          </p:cNvPr>
          <p:cNvSpPr/>
          <p:nvPr/>
        </p:nvSpPr>
        <p:spPr>
          <a:xfrm>
            <a:off x="9931833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3F990F24-4867-7745-AD2F-DB6CA00F7343}"/>
              </a:ext>
            </a:extLst>
          </p:cNvPr>
          <p:cNvSpPr/>
          <p:nvPr/>
        </p:nvSpPr>
        <p:spPr>
          <a:xfrm>
            <a:off x="10183702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xmlns="" id="{5846CCBF-EE75-6446-82E3-EAC9978F6B3B}"/>
              </a:ext>
            </a:extLst>
          </p:cNvPr>
          <p:cNvSpPr/>
          <p:nvPr/>
        </p:nvSpPr>
        <p:spPr>
          <a:xfrm>
            <a:off x="9217768" y="4153858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6BC0DBEC-CD2F-5F4B-BB00-29A024391068}"/>
              </a:ext>
            </a:extLst>
          </p:cNvPr>
          <p:cNvSpPr/>
          <p:nvPr/>
        </p:nvSpPr>
        <p:spPr>
          <a:xfrm>
            <a:off x="9302318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DCD84FE7-1114-864E-93F0-20C8C9E23F1B}"/>
              </a:ext>
            </a:extLst>
          </p:cNvPr>
          <p:cNvSpPr/>
          <p:nvPr/>
        </p:nvSpPr>
        <p:spPr>
          <a:xfrm>
            <a:off x="9548577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692A687D-18B8-124F-8D2C-CA466AD046AF}"/>
              </a:ext>
            </a:extLst>
          </p:cNvPr>
          <p:cNvSpPr/>
          <p:nvPr/>
        </p:nvSpPr>
        <p:spPr>
          <a:xfrm>
            <a:off x="9794836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BBD47889-18A0-2244-AA16-5A1DBF16D323}"/>
              </a:ext>
            </a:extLst>
          </p:cNvPr>
          <p:cNvSpPr/>
          <p:nvPr/>
        </p:nvSpPr>
        <p:spPr>
          <a:xfrm>
            <a:off x="10046705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36A71D20-DDDD-6E44-AEF6-0E1E17811A0E}"/>
              </a:ext>
            </a:extLst>
          </p:cNvPr>
          <p:cNvSpPr/>
          <p:nvPr/>
        </p:nvSpPr>
        <p:spPr>
          <a:xfrm>
            <a:off x="10304701" y="420940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Arrow 117">
            <a:extLst>
              <a:ext uri="{FF2B5EF4-FFF2-40B4-BE49-F238E27FC236}">
                <a16:creationId xmlns:a16="http://schemas.microsoft.com/office/drawing/2014/main" xmlns="" id="{F77509B2-13C1-2B43-A74E-997AD1AC669B}"/>
              </a:ext>
            </a:extLst>
          </p:cNvPr>
          <p:cNvSpPr/>
          <p:nvPr/>
        </p:nvSpPr>
        <p:spPr>
          <a:xfrm>
            <a:off x="3837620" y="4130978"/>
            <a:ext cx="74724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xmlns="" id="{004FA36B-EC82-8B40-BD52-67954D0A8B3D}"/>
              </a:ext>
            </a:extLst>
          </p:cNvPr>
          <p:cNvSpPr/>
          <p:nvPr/>
        </p:nvSpPr>
        <p:spPr>
          <a:xfrm>
            <a:off x="6010453" y="4153858"/>
            <a:ext cx="81894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2" name="Right Arrow 121">
            <a:extLst>
              <a:ext uri="{FF2B5EF4-FFF2-40B4-BE49-F238E27FC236}">
                <a16:creationId xmlns:a16="http://schemas.microsoft.com/office/drawing/2014/main" xmlns="" id="{3982C32A-5E3C-C549-B7F8-FFD90F4D1B76}"/>
              </a:ext>
            </a:extLst>
          </p:cNvPr>
          <p:cNvSpPr/>
          <p:nvPr/>
        </p:nvSpPr>
        <p:spPr>
          <a:xfrm>
            <a:off x="8257865" y="4143983"/>
            <a:ext cx="916844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4" name="Right Arrow 123">
            <a:extLst>
              <a:ext uri="{FF2B5EF4-FFF2-40B4-BE49-F238E27FC236}">
                <a16:creationId xmlns:a16="http://schemas.microsoft.com/office/drawing/2014/main" xmlns="" id="{3FBC29A2-0A60-7C4B-A7C9-A79D5F738ECF}"/>
              </a:ext>
            </a:extLst>
          </p:cNvPr>
          <p:cNvSpPr/>
          <p:nvPr/>
        </p:nvSpPr>
        <p:spPr>
          <a:xfrm rot="16200000">
            <a:off x="9630472" y="3586060"/>
            <a:ext cx="640333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8114A9DB-129F-E14B-9DB3-437EE6101909}"/>
                  </a:ext>
                </a:extLst>
              </p:cNvPr>
              <p:cNvSpPr/>
              <p:nvPr/>
            </p:nvSpPr>
            <p:spPr>
              <a:xfrm>
                <a:off x="883997" y="1378420"/>
                <a:ext cx="6032968" cy="1105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8114A9DB-129F-E14B-9DB3-437EE6101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97" y="1378420"/>
                <a:ext cx="6032968" cy="1105495"/>
              </a:xfrm>
              <a:prstGeom prst="rect">
                <a:avLst/>
              </a:prstGeom>
              <a:blipFill>
                <a:blip r:embed="rId16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5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96E96B4-FA2A-A045-8934-B071E520E541}"/>
              </a:ext>
            </a:extLst>
          </p:cNvPr>
          <p:cNvSpPr/>
          <p:nvPr/>
        </p:nvSpPr>
        <p:spPr>
          <a:xfrm>
            <a:off x="9293475" y="1813744"/>
            <a:ext cx="1183062" cy="1598617"/>
          </a:xfrm>
          <a:prstGeom prst="rect">
            <a:avLst/>
          </a:prstGeom>
          <a:solidFill>
            <a:srgbClr val="FF7F9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2DB4A757-5A32-CF4C-A30C-5FE20E8C7192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  <a:alpha val="2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11F4F3D-7FD4-CA4D-BCDB-B5A50BBDE93A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8F0F276-DB46-D74E-8ABD-D057FA6ED0F3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B23DB2A-790A-3B43-8790-B0E90915D1E6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4022844-714E-284B-AB2A-68FBB304ADC6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F823ADC3-4481-2946-87EA-CB2E335E30DA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5BF7497-DF61-0F4A-B016-CE02CE318A25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9E4E656-FFF7-DA41-8ED5-A6650F40273B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7BEAC4CB-C274-0748-B5B1-A0651F161A72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E0BC738-3191-5447-B402-723D4FA368AD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C3669D5-6FA1-0645-BC79-9DDEFCCF4B21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9740DB24-8531-E94D-B05E-60C33259FE09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xmlns="" id="{4591500B-0412-CB45-9053-85931536B1AD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E79D0B05-1A10-7543-8CA9-44F6B04538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79D0B05-1A10-7543-8CA9-44F6B0453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xmlns="" id="{E5B32DB0-F51A-8242-86A0-8AD7CED6BCFA}"/>
              </a:ext>
            </a:extLst>
          </p:cNvPr>
          <p:cNvSpPr/>
          <p:nvPr/>
        </p:nvSpPr>
        <p:spPr>
          <a:xfrm>
            <a:off x="4848860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23A3479-F954-6840-B536-A1F94B963982}"/>
              </a:ext>
            </a:extLst>
          </p:cNvPr>
          <p:cNvSpPr/>
          <p:nvPr/>
        </p:nvSpPr>
        <p:spPr>
          <a:xfrm>
            <a:off x="5095119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4F60CB2B-07CE-A945-B489-29D965BD7199}"/>
              </a:ext>
            </a:extLst>
          </p:cNvPr>
          <p:cNvSpPr/>
          <p:nvPr/>
        </p:nvSpPr>
        <p:spPr>
          <a:xfrm>
            <a:off x="5341378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92A6669-C851-9C47-8BEF-30B768932508}"/>
              </a:ext>
            </a:extLst>
          </p:cNvPr>
          <p:cNvSpPr/>
          <p:nvPr/>
        </p:nvSpPr>
        <p:spPr>
          <a:xfrm>
            <a:off x="5593247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4930E4E3-04D4-BF47-BA4B-A45962FBCDEB}"/>
              </a:ext>
            </a:extLst>
          </p:cNvPr>
          <p:cNvSpPr/>
          <p:nvPr/>
        </p:nvSpPr>
        <p:spPr>
          <a:xfrm>
            <a:off x="4627925" y="4155353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05D97170-2F8B-4F48-8E2A-64641CE2B3C4}"/>
              </a:ext>
            </a:extLst>
          </p:cNvPr>
          <p:cNvSpPr/>
          <p:nvPr/>
        </p:nvSpPr>
        <p:spPr>
          <a:xfrm>
            <a:off x="4712475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60F52EDE-2875-DE48-AD2F-BA6536894E60}"/>
              </a:ext>
            </a:extLst>
          </p:cNvPr>
          <p:cNvSpPr/>
          <p:nvPr/>
        </p:nvSpPr>
        <p:spPr>
          <a:xfrm>
            <a:off x="4958734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A075C99-337F-BE47-8EF8-5EC57183ED41}"/>
              </a:ext>
            </a:extLst>
          </p:cNvPr>
          <p:cNvSpPr/>
          <p:nvPr/>
        </p:nvSpPr>
        <p:spPr>
          <a:xfrm>
            <a:off x="5204993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CB3CF464-58A0-B348-81AE-9423A9E30E87}"/>
              </a:ext>
            </a:extLst>
          </p:cNvPr>
          <p:cNvSpPr/>
          <p:nvPr/>
        </p:nvSpPr>
        <p:spPr>
          <a:xfrm>
            <a:off x="5456862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73BFE72E-2A7F-ED4C-959D-0C33435D708C}"/>
              </a:ext>
            </a:extLst>
          </p:cNvPr>
          <p:cNvSpPr/>
          <p:nvPr/>
        </p:nvSpPr>
        <p:spPr>
          <a:xfrm>
            <a:off x="5714858" y="4210904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548398E9-0B56-9A41-BD1E-EBE22F30922D}"/>
              </a:ext>
            </a:extLst>
          </p:cNvPr>
          <p:cNvSpPr/>
          <p:nvPr/>
        </p:nvSpPr>
        <p:spPr>
          <a:xfrm>
            <a:off x="4763168" y="3015781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xmlns="" id="{3C471183-F579-0240-B18B-4AC85FA1910F}"/>
              </a:ext>
            </a:extLst>
          </p:cNvPr>
          <p:cNvSpPr/>
          <p:nvPr/>
        </p:nvSpPr>
        <p:spPr>
          <a:xfrm rot="16200000">
            <a:off x="5068789" y="35331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xmlns="" id="{7E945B6E-8A48-AB4E-A28B-D7C1B4C03C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67462" y="34808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7E945B6E-8A48-AB4E-A28B-D7C1B4C03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462" y="3480824"/>
                <a:ext cx="701328" cy="503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xmlns="" id="{561C6263-CBD3-104D-9AD6-8AF75D59C6B7}"/>
              </a:ext>
            </a:extLst>
          </p:cNvPr>
          <p:cNvSpPr/>
          <p:nvPr/>
        </p:nvSpPr>
        <p:spPr>
          <a:xfrm>
            <a:off x="7124425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2FF0051-DDDB-8F4C-9CD5-68DA8E6D0254}"/>
              </a:ext>
            </a:extLst>
          </p:cNvPr>
          <p:cNvSpPr/>
          <p:nvPr/>
        </p:nvSpPr>
        <p:spPr>
          <a:xfrm>
            <a:off x="7370684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8D7837AF-EC9B-934B-B23A-341969736412}"/>
              </a:ext>
            </a:extLst>
          </p:cNvPr>
          <p:cNvSpPr/>
          <p:nvPr/>
        </p:nvSpPr>
        <p:spPr>
          <a:xfrm>
            <a:off x="7616943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12173EF-414D-D34A-AA3C-3133FB40BE1E}"/>
              </a:ext>
            </a:extLst>
          </p:cNvPr>
          <p:cNvSpPr/>
          <p:nvPr/>
        </p:nvSpPr>
        <p:spPr>
          <a:xfrm>
            <a:off x="7868812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1889007D-61A0-FC49-930F-D20297266FA6}"/>
              </a:ext>
            </a:extLst>
          </p:cNvPr>
          <p:cNvSpPr/>
          <p:nvPr/>
        </p:nvSpPr>
        <p:spPr>
          <a:xfrm>
            <a:off x="6903490" y="4171771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81CDAA7C-35E5-6E45-AFB8-68996C5CD504}"/>
              </a:ext>
            </a:extLst>
          </p:cNvPr>
          <p:cNvSpPr/>
          <p:nvPr/>
        </p:nvSpPr>
        <p:spPr>
          <a:xfrm>
            <a:off x="6988040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2A64F47D-8687-D942-BDDA-D6E332106E26}"/>
              </a:ext>
            </a:extLst>
          </p:cNvPr>
          <p:cNvSpPr/>
          <p:nvPr/>
        </p:nvSpPr>
        <p:spPr>
          <a:xfrm>
            <a:off x="7234299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102A8646-BCDD-374E-A279-D366EE61AC34}"/>
              </a:ext>
            </a:extLst>
          </p:cNvPr>
          <p:cNvSpPr/>
          <p:nvPr/>
        </p:nvSpPr>
        <p:spPr>
          <a:xfrm>
            <a:off x="7480558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1CDCA503-8B88-2F4F-8D6B-3A400CCA8B45}"/>
              </a:ext>
            </a:extLst>
          </p:cNvPr>
          <p:cNvSpPr/>
          <p:nvPr/>
        </p:nvSpPr>
        <p:spPr>
          <a:xfrm>
            <a:off x="7732427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F3202942-838B-0E4F-8817-666091844E0B}"/>
              </a:ext>
            </a:extLst>
          </p:cNvPr>
          <p:cNvSpPr/>
          <p:nvPr/>
        </p:nvSpPr>
        <p:spPr>
          <a:xfrm>
            <a:off x="7990423" y="422732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F1CF5238-90F6-1A42-BB43-1558E63F45B4}"/>
              </a:ext>
            </a:extLst>
          </p:cNvPr>
          <p:cNvSpPr/>
          <p:nvPr/>
        </p:nvSpPr>
        <p:spPr>
          <a:xfrm>
            <a:off x="7038733" y="3032199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xmlns="" id="{F31BEE07-66AD-CD49-8640-E36E3A55367C}"/>
              </a:ext>
            </a:extLst>
          </p:cNvPr>
          <p:cNvSpPr/>
          <p:nvPr/>
        </p:nvSpPr>
        <p:spPr>
          <a:xfrm rot="16200000">
            <a:off x="7344354" y="354961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xmlns="" id="{0A0C7097-2AB7-734C-AC88-E9C8FAA496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43027" y="349724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0A0C7097-2AB7-734C-AC88-E9C8FAA4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027" y="3497242"/>
                <a:ext cx="701328" cy="503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xmlns="" id="{01165D18-9EC1-F047-A671-4EE66BA5C44A}"/>
              </a:ext>
            </a:extLst>
          </p:cNvPr>
          <p:cNvSpPr/>
          <p:nvPr/>
        </p:nvSpPr>
        <p:spPr>
          <a:xfrm>
            <a:off x="9425431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40661276-061F-2641-B25B-CAB4040EFA22}"/>
              </a:ext>
            </a:extLst>
          </p:cNvPr>
          <p:cNvSpPr/>
          <p:nvPr/>
        </p:nvSpPr>
        <p:spPr>
          <a:xfrm>
            <a:off x="9671690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C9C577E7-688D-2B45-9CE3-B19C809EF163}"/>
              </a:ext>
            </a:extLst>
          </p:cNvPr>
          <p:cNvSpPr/>
          <p:nvPr/>
        </p:nvSpPr>
        <p:spPr>
          <a:xfrm>
            <a:off x="9917949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0A52908F-C3FE-FC4D-9BE2-39EA60BB7D76}"/>
              </a:ext>
            </a:extLst>
          </p:cNvPr>
          <p:cNvSpPr/>
          <p:nvPr/>
        </p:nvSpPr>
        <p:spPr>
          <a:xfrm>
            <a:off x="10169818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xmlns="" id="{C3DF2F38-EE79-8846-ADC6-9F76281BE13C}"/>
              </a:ext>
            </a:extLst>
          </p:cNvPr>
          <p:cNvSpPr/>
          <p:nvPr/>
        </p:nvSpPr>
        <p:spPr>
          <a:xfrm>
            <a:off x="9339739" y="3041181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xmlns="" id="{D91586AE-0AC5-6D4A-837F-F5F742303C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33" y="35062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D91586AE-0AC5-6D4A-837F-F5F742303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33" y="3506224"/>
                <a:ext cx="701328" cy="5035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xmlns="" id="{4B4D95BC-DCE6-4E4B-A661-D8E2988E5D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4135" y="372016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4B4D95BC-DCE6-4E4B-A661-D8E2988E5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135" y="3720162"/>
                <a:ext cx="701328" cy="503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BB1228C7-F921-324C-A43B-A4D084076D20}"/>
                  </a:ext>
                </a:extLst>
              </p:cNvPr>
              <p:cNvSpPr/>
              <p:nvPr/>
            </p:nvSpPr>
            <p:spPr>
              <a:xfrm>
                <a:off x="9251884" y="1871324"/>
                <a:ext cx="1303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B1228C7-F921-324C-A43B-A4D084076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884" y="1871324"/>
                <a:ext cx="1303818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66B5397A-8488-8942-B507-3BFFEA4D0E98}"/>
                  </a:ext>
                </a:extLst>
              </p:cNvPr>
              <p:cNvSpPr/>
              <p:nvPr/>
            </p:nvSpPr>
            <p:spPr>
              <a:xfrm>
                <a:off x="2031827" y="2895419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6B5397A-8488-8942-B507-3BFFEA4D0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827" y="2895419"/>
                <a:ext cx="430374" cy="461665"/>
              </a:xfrm>
              <a:prstGeom prst="rect">
                <a:avLst/>
              </a:prstGeom>
              <a:blipFill>
                <a:blip r:embed="rId8"/>
                <a:stretch>
                  <a:fillRect t="-27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05D246DF-B328-314D-AE0D-3948B489731F}"/>
                  </a:ext>
                </a:extLst>
              </p:cNvPr>
              <p:cNvSpPr/>
              <p:nvPr/>
            </p:nvSpPr>
            <p:spPr>
              <a:xfrm>
                <a:off x="9332710" y="686561"/>
                <a:ext cx="1298483" cy="1072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D246DF-B328-314D-AE0D-3948B4897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710" y="686561"/>
                <a:ext cx="1298483" cy="1072281"/>
              </a:xfrm>
              <a:prstGeom prst="rect">
                <a:avLst/>
              </a:prstGeom>
              <a:blipFill>
                <a:blip r:embed="rId9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xmlns="" id="{DD0223EE-AB77-E745-B3EB-BC981C8BDC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3573" y="371790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DD0223EE-AB77-E745-B3EB-BC981C8BD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573" y="3717904"/>
                <a:ext cx="701328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xmlns="" id="{5439BFB4-5FEF-BC48-847B-7E2270682B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349" y="3754780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5439BFB4-5FEF-BC48-847B-7E2270682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349" y="3754780"/>
                <a:ext cx="701328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Content Placeholder 2">
            <a:extLst>
              <a:ext uri="{FF2B5EF4-FFF2-40B4-BE49-F238E27FC236}">
                <a16:creationId xmlns:a16="http://schemas.microsoft.com/office/drawing/2014/main" xmlns="" id="{DC5110E7-A92F-C14A-95F3-B48F03756A2D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xmlns="" id="{D72094EF-16A9-7B44-A071-E40E0000CED0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xmlns="" id="{151911BD-6EAD-874D-AF1A-AF3DBE79F64F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DD19C169-8DD1-6A4B-88D6-3C0CC3D70D2B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BA8D7768-A1EC-1649-91E0-743C8369903D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F381F72C-2D2A-DF4B-BEC4-0A10EB34839F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FDE76911-7CAA-224F-9047-5918773A1D55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4" name="Right Arrow 83">
            <a:extLst>
              <a:ext uri="{FF2B5EF4-FFF2-40B4-BE49-F238E27FC236}">
                <a16:creationId xmlns:a16="http://schemas.microsoft.com/office/drawing/2014/main" xmlns="" id="{A5AB2061-9AA7-DE4C-B89B-6E9DCD68CCB7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xmlns="" id="{5B7329C0-ED61-CA43-A5EF-75D5674852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5B7329C0-ED61-CA43-A5EF-75D567485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ounded Rectangle 85">
            <a:extLst>
              <a:ext uri="{FF2B5EF4-FFF2-40B4-BE49-F238E27FC236}">
                <a16:creationId xmlns:a16="http://schemas.microsoft.com/office/drawing/2014/main" xmlns="" id="{F806BD02-2D52-384B-B1FC-D8788ED70EC9}"/>
              </a:ext>
            </a:extLst>
          </p:cNvPr>
          <p:cNvSpPr/>
          <p:nvPr/>
        </p:nvSpPr>
        <p:spPr>
          <a:xfrm>
            <a:off x="4744078" y="5314271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42FEF93D-1038-B441-8283-46E6C128CBAC}"/>
              </a:ext>
            </a:extLst>
          </p:cNvPr>
          <p:cNvSpPr/>
          <p:nvPr/>
        </p:nvSpPr>
        <p:spPr>
          <a:xfrm>
            <a:off x="4848860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7FF12C54-CCD1-C943-8412-D543E5A478AF}"/>
              </a:ext>
            </a:extLst>
          </p:cNvPr>
          <p:cNvSpPr/>
          <p:nvPr/>
        </p:nvSpPr>
        <p:spPr>
          <a:xfrm>
            <a:off x="5095119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FAFD3F7B-052C-374A-8560-EF0CA951100C}"/>
              </a:ext>
            </a:extLst>
          </p:cNvPr>
          <p:cNvSpPr/>
          <p:nvPr/>
        </p:nvSpPr>
        <p:spPr>
          <a:xfrm>
            <a:off x="5341378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9AFC51C0-06B7-B448-8454-08607677863C}"/>
              </a:ext>
            </a:extLst>
          </p:cNvPr>
          <p:cNvSpPr/>
          <p:nvPr/>
        </p:nvSpPr>
        <p:spPr>
          <a:xfrm>
            <a:off x="5593247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xmlns="" id="{94B6773C-603B-6C49-953C-453D04B3E678}"/>
              </a:ext>
            </a:extLst>
          </p:cNvPr>
          <p:cNvSpPr/>
          <p:nvPr/>
        </p:nvSpPr>
        <p:spPr>
          <a:xfrm rot="16200000">
            <a:off x="5090349" y="470234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xmlns="" id="{94408A66-3DA3-BF48-9C62-02AD108A3C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60153" y="4659765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94408A66-3DA3-BF48-9C62-02AD108A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153" y="4659765"/>
                <a:ext cx="701328" cy="5035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310103AE-B073-1143-98CC-E315F95F91D7}"/>
              </a:ext>
            </a:extLst>
          </p:cNvPr>
          <p:cNvSpPr/>
          <p:nvPr/>
        </p:nvSpPr>
        <p:spPr>
          <a:xfrm>
            <a:off x="7019643" y="5330689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5247013F-E0C9-0E40-8E18-2FE54212B459}"/>
              </a:ext>
            </a:extLst>
          </p:cNvPr>
          <p:cNvSpPr/>
          <p:nvPr/>
        </p:nvSpPr>
        <p:spPr>
          <a:xfrm>
            <a:off x="7124425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68F3127F-D691-3D4B-97C7-5F071BF8783B}"/>
              </a:ext>
            </a:extLst>
          </p:cNvPr>
          <p:cNvSpPr/>
          <p:nvPr/>
        </p:nvSpPr>
        <p:spPr>
          <a:xfrm>
            <a:off x="7370684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DEE41199-A7D8-0946-B7A7-17844F1F0716}"/>
              </a:ext>
            </a:extLst>
          </p:cNvPr>
          <p:cNvSpPr/>
          <p:nvPr/>
        </p:nvSpPr>
        <p:spPr>
          <a:xfrm>
            <a:off x="7616943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4838534D-B292-1140-A586-BDB908323903}"/>
              </a:ext>
            </a:extLst>
          </p:cNvPr>
          <p:cNvSpPr/>
          <p:nvPr/>
        </p:nvSpPr>
        <p:spPr>
          <a:xfrm>
            <a:off x="7868812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8" name="Right Arrow 97">
            <a:extLst>
              <a:ext uri="{FF2B5EF4-FFF2-40B4-BE49-F238E27FC236}">
                <a16:creationId xmlns:a16="http://schemas.microsoft.com/office/drawing/2014/main" xmlns="" id="{4E2804D9-F4E5-D343-A373-94D728C0A6E1}"/>
              </a:ext>
            </a:extLst>
          </p:cNvPr>
          <p:cNvSpPr/>
          <p:nvPr/>
        </p:nvSpPr>
        <p:spPr>
          <a:xfrm rot="16200000">
            <a:off x="7365914" y="47187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6ADE574B-929C-464D-8AE2-6AA659EFB6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718" y="4676183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6ADE574B-929C-464D-8AE2-6AA659EFB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718" y="4676183"/>
                <a:ext cx="701328" cy="5035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ight Arrow 99">
            <a:extLst>
              <a:ext uri="{FF2B5EF4-FFF2-40B4-BE49-F238E27FC236}">
                <a16:creationId xmlns:a16="http://schemas.microsoft.com/office/drawing/2014/main" xmlns="" id="{0A06B42B-2531-7D4A-A07C-96F48D518057}"/>
              </a:ext>
            </a:extLst>
          </p:cNvPr>
          <p:cNvSpPr/>
          <p:nvPr/>
        </p:nvSpPr>
        <p:spPr>
          <a:xfrm rot="16200000">
            <a:off x="9666920" y="472774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xmlns="" id="{560370BF-B949-784C-86C7-0D501AD16B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36724" y="4685165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560370BF-B949-784C-86C7-0D501AD16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724" y="4685165"/>
                <a:ext cx="701328" cy="5035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xmlns="" id="{84F00FE0-7BE2-AB45-84A5-CACC76F1C678}"/>
              </a:ext>
            </a:extLst>
          </p:cNvPr>
          <p:cNvSpPr txBox="1">
            <a:spLocks/>
          </p:cNvSpPr>
          <p:nvPr/>
        </p:nvSpPr>
        <p:spPr>
          <a:xfrm>
            <a:off x="2793640" y="57544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She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xmlns="" id="{F40B8C59-0149-A142-86C3-CA63325779D8}"/>
              </a:ext>
            </a:extLst>
          </p:cNvPr>
          <p:cNvSpPr txBox="1">
            <a:spLocks/>
          </p:cNvSpPr>
          <p:nvPr/>
        </p:nvSpPr>
        <p:spPr>
          <a:xfrm>
            <a:off x="4771152" y="5722080"/>
            <a:ext cx="1005821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went</a:t>
            </a: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xmlns="" id="{DA71FA44-21E2-F542-8A3B-2EA795FA64B4}"/>
              </a:ext>
            </a:extLst>
          </p:cNvPr>
          <p:cNvSpPr txBox="1">
            <a:spLocks/>
          </p:cNvSpPr>
          <p:nvPr/>
        </p:nvSpPr>
        <p:spPr>
          <a:xfrm>
            <a:off x="7132699" y="5737257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to</a:t>
            </a: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xmlns="" id="{7E95A145-8CAC-9549-BE9D-308C04EDF2FC}"/>
              </a:ext>
            </a:extLst>
          </p:cNvPr>
          <p:cNvSpPr txBox="1">
            <a:spLocks/>
          </p:cNvSpPr>
          <p:nvPr/>
        </p:nvSpPr>
        <p:spPr>
          <a:xfrm>
            <a:off x="9324812" y="5723185"/>
            <a:ext cx="96661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class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xmlns="" id="{710E6B06-7E28-8D41-92AC-CB7973823B27}"/>
              </a:ext>
            </a:extLst>
          </p:cNvPr>
          <p:cNvSpPr/>
          <p:nvPr/>
        </p:nvSpPr>
        <p:spPr>
          <a:xfrm>
            <a:off x="9334533" y="5330689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85DEB645-C3D7-E648-9817-4FD574E14306}"/>
              </a:ext>
            </a:extLst>
          </p:cNvPr>
          <p:cNvSpPr/>
          <p:nvPr/>
        </p:nvSpPr>
        <p:spPr>
          <a:xfrm>
            <a:off x="9439315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A2678B3B-07CE-6141-ACFE-0CD961C14D21}"/>
              </a:ext>
            </a:extLst>
          </p:cNvPr>
          <p:cNvSpPr/>
          <p:nvPr/>
        </p:nvSpPr>
        <p:spPr>
          <a:xfrm>
            <a:off x="9685574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499DACEE-02EE-5443-8FAD-D0107DF9B8E3}"/>
              </a:ext>
            </a:extLst>
          </p:cNvPr>
          <p:cNvSpPr/>
          <p:nvPr/>
        </p:nvSpPr>
        <p:spPr>
          <a:xfrm>
            <a:off x="9931833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3F990F24-4867-7745-AD2F-DB6CA00F7343}"/>
              </a:ext>
            </a:extLst>
          </p:cNvPr>
          <p:cNvSpPr/>
          <p:nvPr/>
        </p:nvSpPr>
        <p:spPr>
          <a:xfrm>
            <a:off x="10183702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xmlns="" id="{5846CCBF-EE75-6446-82E3-EAC9978F6B3B}"/>
              </a:ext>
            </a:extLst>
          </p:cNvPr>
          <p:cNvSpPr/>
          <p:nvPr/>
        </p:nvSpPr>
        <p:spPr>
          <a:xfrm>
            <a:off x="9217768" y="4153858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6BC0DBEC-CD2F-5F4B-BB00-29A024391068}"/>
              </a:ext>
            </a:extLst>
          </p:cNvPr>
          <p:cNvSpPr/>
          <p:nvPr/>
        </p:nvSpPr>
        <p:spPr>
          <a:xfrm>
            <a:off x="9302318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DCD84FE7-1114-864E-93F0-20C8C9E23F1B}"/>
              </a:ext>
            </a:extLst>
          </p:cNvPr>
          <p:cNvSpPr/>
          <p:nvPr/>
        </p:nvSpPr>
        <p:spPr>
          <a:xfrm>
            <a:off x="9548577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692A687D-18B8-124F-8D2C-CA466AD046AF}"/>
              </a:ext>
            </a:extLst>
          </p:cNvPr>
          <p:cNvSpPr/>
          <p:nvPr/>
        </p:nvSpPr>
        <p:spPr>
          <a:xfrm>
            <a:off x="9794836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BBD47889-18A0-2244-AA16-5A1DBF16D323}"/>
              </a:ext>
            </a:extLst>
          </p:cNvPr>
          <p:cNvSpPr/>
          <p:nvPr/>
        </p:nvSpPr>
        <p:spPr>
          <a:xfrm>
            <a:off x="10046705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36A71D20-DDDD-6E44-AEF6-0E1E17811A0E}"/>
              </a:ext>
            </a:extLst>
          </p:cNvPr>
          <p:cNvSpPr/>
          <p:nvPr/>
        </p:nvSpPr>
        <p:spPr>
          <a:xfrm>
            <a:off x="10304701" y="420940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209160F-0E10-5D4E-A879-5AF5846500B5}"/>
              </a:ext>
            </a:extLst>
          </p:cNvPr>
          <p:cNvSpPr/>
          <p:nvPr/>
        </p:nvSpPr>
        <p:spPr>
          <a:xfrm>
            <a:off x="9655013" y="3399661"/>
            <a:ext cx="520985" cy="1028577"/>
          </a:xfrm>
          <a:prstGeom prst="rect">
            <a:avLst/>
          </a:prstGeom>
          <a:solidFill>
            <a:srgbClr val="FF7F9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xmlns="" id="{C5F97A50-8FCA-674B-9CD5-B798C07934E9}"/>
              </a:ext>
            </a:extLst>
          </p:cNvPr>
          <p:cNvSpPr/>
          <p:nvPr/>
        </p:nvSpPr>
        <p:spPr>
          <a:xfrm rot="10800000">
            <a:off x="8042062" y="4064459"/>
            <a:ext cx="1612949" cy="519477"/>
          </a:xfrm>
          <a:prstGeom prst="rightArrow">
            <a:avLst>
              <a:gd name="adj1" fmla="val 43272"/>
              <a:gd name="adj2" fmla="val 64733"/>
            </a:avLst>
          </a:prstGeom>
          <a:solidFill>
            <a:srgbClr val="FF7F9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1955CE4C-F149-954F-B60C-F5A8790D746A}"/>
                  </a:ext>
                </a:extLst>
              </p:cNvPr>
              <p:cNvSpPr/>
              <p:nvPr/>
            </p:nvSpPr>
            <p:spPr>
              <a:xfrm>
                <a:off x="883997" y="1378420"/>
                <a:ext cx="6032968" cy="1105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1955CE4C-F149-954F-B60C-F5A8790D7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97" y="1378420"/>
                <a:ext cx="6032968" cy="1105495"/>
              </a:xfrm>
              <a:prstGeom prst="rect">
                <a:avLst/>
              </a:prstGeom>
              <a:blipFill>
                <a:blip r:embed="rId16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10129065" cy="1162592"/>
          </a:xfrm>
        </p:spPr>
        <p:txBody>
          <a:bodyPr/>
          <a:lstStyle/>
          <a:p>
            <a:r>
              <a:rPr lang="en-US" dirty="0"/>
              <a:t>RNNs: Vanishing and </a:t>
            </a:r>
            <a:r>
              <a:rPr lang="en-US"/>
              <a:t>Exploding </a:t>
            </a:r>
            <a:r>
              <a:rPr lang="en-US" smtClean="0"/>
              <a:t>Gradients (review)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96E96B4-FA2A-A045-8934-B071E520E541}"/>
              </a:ext>
            </a:extLst>
          </p:cNvPr>
          <p:cNvSpPr/>
          <p:nvPr/>
        </p:nvSpPr>
        <p:spPr>
          <a:xfrm>
            <a:off x="9293475" y="1813744"/>
            <a:ext cx="1183062" cy="1598617"/>
          </a:xfrm>
          <a:prstGeom prst="rect">
            <a:avLst/>
          </a:prstGeom>
          <a:solidFill>
            <a:srgbClr val="FF7F9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2DB4A757-5A32-CF4C-A30C-5FE20E8C7192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  <a:alpha val="2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11F4F3D-7FD4-CA4D-BCDB-B5A50BBDE93A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8F0F276-DB46-D74E-8ABD-D057FA6ED0F3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B23DB2A-790A-3B43-8790-B0E90915D1E6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4022844-714E-284B-AB2A-68FBB304ADC6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F823ADC3-4481-2946-87EA-CB2E335E30DA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5BF7497-DF61-0F4A-B016-CE02CE318A25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9E4E656-FFF7-DA41-8ED5-A6650F40273B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7BEAC4CB-C274-0748-B5B1-A0651F161A72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E0BC738-3191-5447-B402-723D4FA368AD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C3669D5-6FA1-0645-BC79-9DDEFCCF4B21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9740DB24-8531-E94D-B05E-60C33259FE09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xmlns="" id="{4591500B-0412-CB45-9053-85931536B1AD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E79D0B05-1A10-7543-8CA9-44F6B04538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79D0B05-1A10-7543-8CA9-44F6B0453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xmlns="" id="{E5B32DB0-F51A-8242-86A0-8AD7CED6BCFA}"/>
              </a:ext>
            </a:extLst>
          </p:cNvPr>
          <p:cNvSpPr/>
          <p:nvPr/>
        </p:nvSpPr>
        <p:spPr>
          <a:xfrm>
            <a:off x="4848860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23A3479-F954-6840-B536-A1F94B963982}"/>
              </a:ext>
            </a:extLst>
          </p:cNvPr>
          <p:cNvSpPr/>
          <p:nvPr/>
        </p:nvSpPr>
        <p:spPr>
          <a:xfrm>
            <a:off x="5095119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4F60CB2B-07CE-A945-B489-29D965BD7199}"/>
              </a:ext>
            </a:extLst>
          </p:cNvPr>
          <p:cNvSpPr/>
          <p:nvPr/>
        </p:nvSpPr>
        <p:spPr>
          <a:xfrm>
            <a:off x="5341378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92A6669-C851-9C47-8BEF-30B768932508}"/>
              </a:ext>
            </a:extLst>
          </p:cNvPr>
          <p:cNvSpPr/>
          <p:nvPr/>
        </p:nvSpPr>
        <p:spPr>
          <a:xfrm>
            <a:off x="5593247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4930E4E3-04D4-BF47-BA4B-A45962FBCDEB}"/>
              </a:ext>
            </a:extLst>
          </p:cNvPr>
          <p:cNvSpPr/>
          <p:nvPr/>
        </p:nvSpPr>
        <p:spPr>
          <a:xfrm>
            <a:off x="4627925" y="4155353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05D97170-2F8B-4F48-8E2A-64641CE2B3C4}"/>
              </a:ext>
            </a:extLst>
          </p:cNvPr>
          <p:cNvSpPr/>
          <p:nvPr/>
        </p:nvSpPr>
        <p:spPr>
          <a:xfrm>
            <a:off x="4712475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60F52EDE-2875-DE48-AD2F-BA6536894E60}"/>
              </a:ext>
            </a:extLst>
          </p:cNvPr>
          <p:cNvSpPr/>
          <p:nvPr/>
        </p:nvSpPr>
        <p:spPr>
          <a:xfrm>
            <a:off x="4958734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A075C99-337F-BE47-8EF8-5EC57183ED41}"/>
              </a:ext>
            </a:extLst>
          </p:cNvPr>
          <p:cNvSpPr/>
          <p:nvPr/>
        </p:nvSpPr>
        <p:spPr>
          <a:xfrm>
            <a:off x="5204993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CB3CF464-58A0-B348-81AE-9423A9E30E87}"/>
              </a:ext>
            </a:extLst>
          </p:cNvPr>
          <p:cNvSpPr/>
          <p:nvPr/>
        </p:nvSpPr>
        <p:spPr>
          <a:xfrm>
            <a:off x="5456862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73BFE72E-2A7F-ED4C-959D-0C33435D708C}"/>
              </a:ext>
            </a:extLst>
          </p:cNvPr>
          <p:cNvSpPr/>
          <p:nvPr/>
        </p:nvSpPr>
        <p:spPr>
          <a:xfrm>
            <a:off x="5714858" y="4210904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548398E9-0B56-9A41-BD1E-EBE22F30922D}"/>
              </a:ext>
            </a:extLst>
          </p:cNvPr>
          <p:cNvSpPr/>
          <p:nvPr/>
        </p:nvSpPr>
        <p:spPr>
          <a:xfrm>
            <a:off x="4763168" y="3015781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xmlns="" id="{3C471183-F579-0240-B18B-4AC85FA1910F}"/>
              </a:ext>
            </a:extLst>
          </p:cNvPr>
          <p:cNvSpPr/>
          <p:nvPr/>
        </p:nvSpPr>
        <p:spPr>
          <a:xfrm rot="16200000">
            <a:off x="5068789" y="35331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xmlns="" id="{7E945B6E-8A48-AB4E-A28B-D7C1B4C03C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67462" y="34808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7E945B6E-8A48-AB4E-A28B-D7C1B4C03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462" y="3480824"/>
                <a:ext cx="701328" cy="503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xmlns="" id="{561C6263-CBD3-104D-9AD6-8AF75D59C6B7}"/>
              </a:ext>
            </a:extLst>
          </p:cNvPr>
          <p:cNvSpPr/>
          <p:nvPr/>
        </p:nvSpPr>
        <p:spPr>
          <a:xfrm>
            <a:off x="7124425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2FF0051-DDDB-8F4C-9CD5-68DA8E6D0254}"/>
              </a:ext>
            </a:extLst>
          </p:cNvPr>
          <p:cNvSpPr/>
          <p:nvPr/>
        </p:nvSpPr>
        <p:spPr>
          <a:xfrm>
            <a:off x="7370684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8D7837AF-EC9B-934B-B23A-341969736412}"/>
              </a:ext>
            </a:extLst>
          </p:cNvPr>
          <p:cNvSpPr/>
          <p:nvPr/>
        </p:nvSpPr>
        <p:spPr>
          <a:xfrm>
            <a:off x="7616943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12173EF-414D-D34A-AA3C-3133FB40BE1E}"/>
              </a:ext>
            </a:extLst>
          </p:cNvPr>
          <p:cNvSpPr/>
          <p:nvPr/>
        </p:nvSpPr>
        <p:spPr>
          <a:xfrm>
            <a:off x="7868812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1889007D-61A0-FC49-930F-D20297266FA6}"/>
              </a:ext>
            </a:extLst>
          </p:cNvPr>
          <p:cNvSpPr/>
          <p:nvPr/>
        </p:nvSpPr>
        <p:spPr>
          <a:xfrm>
            <a:off x="6903490" y="4171771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81CDAA7C-35E5-6E45-AFB8-68996C5CD504}"/>
              </a:ext>
            </a:extLst>
          </p:cNvPr>
          <p:cNvSpPr/>
          <p:nvPr/>
        </p:nvSpPr>
        <p:spPr>
          <a:xfrm>
            <a:off x="6988040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2A64F47D-8687-D942-BDDA-D6E332106E26}"/>
              </a:ext>
            </a:extLst>
          </p:cNvPr>
          <p:cNvSpPr/>
          <p:nvPr/>
        </p:nvSpPr>
        <p:spPr>
          <a:xfrm>
            <a:off x="7234299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102A8646-BCDD-374E-A279-D366EE61AC34}"/>
              </a:ext>
            </a:extLst>
          </p:cNvPr>
          <p:cNvSpPr/>
          <p:nvPr/>
        </p:nvSpPr>
        <p:spPr>
          <a:xfrm>
            <a:off x="7480558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1CDCA503-8B88-2F4F-8D6B-3A400CCA8B45}"/>
              </a:ext>
            </a:extLst>
          </p:cNvPr>
          <p:cNvSpPr/>
          <p:nvPr/>
        </p:nvSpPr>
        <p:spPr>
          <a:xfrm>
            <a:off x="7732427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F3202942-838B-0E4F-8817-666091844E0B}"/>
              </a:ext>
            </a:extLst>
          </p:cNvPr>
          <p:cNvSpPr/>
          <p:nvPr/>
        </p:nvSpPr>
        <p:spPr>
          <a:xfrm>
            <a:off x="7990423" y="422732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F1CF5238-90F6-1A42-BB43-1558E63F45B4}"/>
              </a:ext>
            </a:extLst>
          </p:cNvPr>
          <p:cNvSpPr/>
          <p:nvPr/>
        </p:nvSpPr>
        <p:spPr>
          <a:xfrm>
            <a:off x="7038733" y="3032199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xmlns="" id="{F31BEE07-66AD-CD49-8640-E36E3A55367C}"/>
              </a:ext>
            </a:extLst>
          </p:cNvPr>
          <p:cNvSpPr/>
          <p:nvPr/>
        </p:nvSpPr>
        <p:spPr>
          <a:xfrm rot="16200000">
            <a:off x="7344354" y="354961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xmlns="" id="{0A0C7097-2AB7-734C-AC88-E9C8FAA496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43027" y="349724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0A0C7097-2AB7-734C-AC88-E9C8FAA4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027" y="3497242"/>
                <a:ext cx="701328" cy="503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xmlns="" id="{01165D18-9EC1-F047-A671-4EE66BA5C44A}"/>
              </a:ext>
            </a:extLst>
          </p:cNvPr>
          <p:cNvSpPr/>
          <p:nvPr/>
        </p:nvSpPr>
        <p:spPr>
          <a:xfrm>
            <a:off x="9425431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40661276-061F-2641-B25B-CAB4040EFA22}"/>
              </a:ext>
            </a:extLst>
          </p:cNvPr>
          <p:cNvSpPr/>
          <p:nvPr/>
        </p:nvSpPr>
        <p:spPr>
          <a:xfrm>
            <a:off x="9671690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C9C577E7-688D-2B45-9CE3-B19C809EF163}"/>
              </a:ext>
            </a:extLst>
          </p:cNvPr>
          <p:cNvSpPr/>
          <p:nvPr/>
        </p:nvSpPr>
        <p:spPr>
          <a:xfrm>
            <a:off x="9917949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0A52908F-C3FE-FC4D-9BE2-39EA60BB7D76}"/>
              </a:ext>
            </a:extLst>
          </p:cNvPr>
          <p:cNvSpPr/>
          <p:nvPr/>
        </p:nvSpPr>
        <p:spPr>
          <a:xfrm>
            <a:off x="10169818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xmlns="" id="{C3DF2F38-EE79-8846-ADC6-9F76281BE13C}"/>
              </a:ext>
            </a:extLst>
          </p:cNvPr>
          <p:cNvSpPr/>
          <p:nvPr/>
        </p:nvSpPr>
        <p:spPr>
          <a:xfrm>
            <a:off x="9339739" y="3041181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xmlns="" id="{D91586AE-0AC5-6D4A-837F-F5F742303C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33" y="35062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D91586AE-0AC5-6D4A-837F-F5F742303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33" y="3506224"/>
                <a:ext cx="701328" cy="5035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xmlns="" id="{4B4D95BC-DCE6-4E4B-A661-D8E2988E5D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4135" y="372016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4B4D95BC-DCE6-4E4B-A661-D8E2988E5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135" y="3720162"/>
                <a:ext cx="701328" cy="503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BB1228C7-F921-324C-A43B-A4D084076D20}"/>
                  </a:ext>
                </a:extLst>
              </p:cNvPr>
              <p:cNvSpPr/>
              <p:nvPr/>
            </p:nvSpPr>
            <p:spPr>
              <a:xfrm>
                <a:off x="9251884" y="1871324"/>
                <a:ext cx="1303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B1228C7-F921-324C-A43B-A4D084076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884" y="1871324"/>
                <a:ext cx="1303818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66B5397A-8488-8942-B507-3BFFEA4D0E98}"/>
                  </a:ext>
                </a:extLst>
              </p:cNvPr>
              <p:cNvSpPr/>
              <p:nvPr/>
            </p:nvSpPr>
            <p:spPr>
              <a:xfrm>
                <a:off x="2031827" y="2895419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6B5397A-8488-8942-B507-3BFFEA4D0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827" y="2895419"/>
                <a:ext cx="430374" cy="461665"/>
              </a:xfrm>
              <a:prstGeom prst="rect">
                <a:avLst/>
              </a:prstGeom>
              <a:blipFill>
                <a:blip r:embed="rId8"/>
                <a:stretch>
                  <a:fillRect t="-27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05D246DF-B328-314D-AE0D-3948B489731F}"/>
                  </a:ext>
                </a:extLst>
              </p:cNvPr>
              <p:cNvSpPr/>
              <p:nvPr/>
            </p:nvSpPr>
            <p:spPr>
              <a:xfrm>
                <a:off x="9332710" y="686561"/>
                <a:ext cx="1298483" cy="1072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D246DF-B328-314D-AE0D-3948B4897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710" y="686561"/>
                <a:ext cx="1298483" cy="1072281"/>
              </a:xfrm>
              <a:prstGeom prst="rect">
                <a:avLst/>
              </a:prstGeom>
              <a:blipFill>
                <a:blip r:embed="rId9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xmlns="" id="{DD0223EE-AB77-E745-B3EB-BC981C8BDC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3573" y="371790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DD0223EE-AB77-E745-B3EB-BC981C8BD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573" y="3717904"/>
                <a:ext cx="701328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xmlns="" id="{5439BFB4-5FEF-BC48-847B-7E2270682B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349" y="3754780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5439BFB4-5FEF-BC48-847B-7E2270682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349" y="3754780"/>
                <a:ext cx="701328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Content Placeholder 2">
            <a:extLst>
              <a:ext uri="{FF2B5EF4-FFF2-40B4-BE49-F238E27FC236}">
                <a16:creationId xmlns:a16="http://schemas.microsoft.com/office/drawing/2014/main" xmlns="" id="{DC5110E7-A92F-C14A-95F3-B48F03756A2D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xmlns="" id="{D72094EF-16A9-7B44-A071-E40E0000CED0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xmlns="" id="{151911BD-6EAD-874D-AF1A-AF3DBE79F64F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DD19C169-8DD1-6A4B-88D6-3C0CC3D70D2B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BA8D7768-A1EC-1649-91E0-743C8369903D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F381F72C-2D2A-DF4B-BEC4-0A10EB34839F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FDE76911-7CAA-224F-9047-5918773A1D55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4" name="Right Arrow 83">
            <a:extLst>
              <a:ext uri="{FF2B5EF4-FFF2-40B4-BE49-F238E27FC236}">
                <a16:creationId xmlns:a16="http://schemas.microsoft.com/office/drawing/2014/main" xmlns="" id="{A5AB2061-9AA7-DE4C-B89B-6E9DCD68CCB7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xmlns="" id="{5B7329C0-ED61-CA43-A5EF-75D5674852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5B7329C0-ED61-CA43-A5EF-75D567485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ounded Rectangle 85">
            <a:extLst>
              <a:ext uri="{FF2B5EF4-FFF2-40B4-BE49-F238E27FC236}">
                <a16:creationId xmlns:a16="http://schemas.microsoft.com/office/drawing/2014/main" xmlns="" id="{F806BD02-2D52-384B-B1FC-D8788ED70EC9}"/>
              </a:ext>
            </a:extLst>
          </p:cNvPr>
          <p:cNvSpPr/>
          <p:nvPr/>
        </p:nvSpPr>
        <p:spPr>
          <a:xfrm>
            <a:off x="4744078" y="5314271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42FEF93D-1038-B441-8283-46E6C128CBAC}"/>
              </a:ext>
            </a:extLst>
          </p:cNvPr>
          <p:cNvSpPr/>
          <p:nvPr/>
        </p:nvSpPr>
        <p:spPr>
          <a:xfrm>
            <a:off x="4848860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7FF12C54-CCD1-C943-8412-D543E5A478AF}"/>
              </a:ext>
            </a:extLst>
          </p:cNvPr>
          <p:cNvSpPr/>
          <p:nvPr/>
        </p:nvSpPr>
        <p:spPr>
          <a:xfrm>
            <a:off x="5095119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FAFD3F7B-052C-374A-8560-EF0CA951100C}"/>
              </a:ext>
            </a:extLst>
          </p:cNvPr>
          <p:cNvSpPr/>
          <p:nvPr/>
        </p:nvSpPr>
        <p:spPr>
          <a:xfrm>
            <a:off x="5341378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9AFC51C0-06B7-B448-8454-08607677863C}"/>
              </a:ext>
            </a:extLst>
          </p:cNvPr>
          <p:cNvSpPr/>
          <p:nvPr/>
        </p:nvSpPr>
        <p:spPr>
          <a:xfrm>
            <a:off x="5593247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xmlns="" id="{94B6773C-603B-6C49-953C-453D04B3E678}"/>
              </a:ext>
            </a:extLst>
          </p:cNvPr>
          <p:cNvSpPr/>
          <p:nvPr/>
        </p:nvSpPr>
        <p:spPr>
          <a:xfrm rot="16200000">
            <a:off x="5090349" y="470234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xmlns="" id="{94408A66-3DA3-BF48-9C62-02AD108A3C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60153" y="4659765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94408A66-3DA3-BF48-9C62-02AD108A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153" y="4659765"/>
                <a:ext cx="701328" cy="5035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310103AE-B073-1143-98CC-E315F95F91D7}"/>
              </a:ext>
            </a:extLst>
          </p:cNvPr>
          <p:cNvSpPr/>
          <p:nvPr/>
        </p:nvSpPr>
        <p:spPr>
          <a:xfrm>
            <a:off x="7019643" y="5330689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5247013F-E0C9-0E40-8E18-2FE54212B459}"/>
              </a:ext>
            </a:extLst>
          </p:cNvPr>
          <p:cNvSpPr/>
          <p:nvPr/>
        </p:nvSpPr>
        <p:spPr>
          <a:xfrm>
            <a:off x="7124425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68F3127F-D691-3D4B-97C7-5F071BF8783B}"/>
              </a:ext>
            </a:extLst>
          </p:cNvPr>
          <p:cNvSpPr/>
          <p:nvPr/>
        </p:nvSpPr>
        <p:spPr>
          <a:xfrm>
            <a:off x="7370684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DEE41199-A7D8-0946-B7A7-17844F1F0716}"/>
              </a:ext>
            </a:extLst>
          </p:cNvPr>
          <p:cNvSpPr/>
          <p:nvPr/>
        </p:nvSpPr>
        <p:spPr>
          <a:xfrm>
            <a:off x="7616943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4838534D-B292-1140-A586-BDB908323903}"/>
              </a:ext>
            </a:extLst>
          </p:cNvPr>
          <p:cNvSpPr/>
          <p:nvPr/>
        </p:nvSpPr>
        <p:spPr>
          <a:xfrm>
            <a:off x="7868812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8" name="Right Arrow 97">
            <a:extLst>
              <a:ext uri="{FF2B5EF4-FFF2-40B4-BE49-F238E27FC236}">
                <a16:creationId xmlns:a16="http://schemas.microsoft.com/office/drawing/2014/main" xmlns="" id="{4E2804D9-F4E5-D343-A373-94D728C0A6E1}"/>
              </a:ext>
            </a:extLst>
          </p:cNvPr>
          <p:cNvSpPr/>
          <p:nvPr/>
        </p:nvSpPr>
        <p:spPr>
          <a:xfrm rot="16200000">
            <a:off x="7365914" y="47187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6ADE574B-929C-464D-8AE2-6AA659EFB6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718" y="4676183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6ADE574B-929C-464D-8AE2-6AA659EFB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718" y="4676183"/>
                <a:ext cx="701328" cy="5035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ight Arrow 99">
            <a:extLst>
              <a:ext uri="{FF2B5EF4-FFF2-40B4-BE49-F238E27FC236}">
                <a16:creationId xmlns:a16="http://schemas.microsoft.com/office/drawing/2014/main" xmlns="" id="{0A06B42B-2531-7D4A-A07C-96F48D518057}"/>
              </a:ext>
            </a:extLst>
          </p:cNvPr>
          <p:cNvSpPr/>
          <p:nvPr/>
        </p:nvSpPr>
        <p:spPr>
          <a:xfrm rot="16200000">
            <a:off x="9666920" y="472774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xmlns="" id="{560370BF-B949-784C-86C7-0D501AD16B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36724" y="4685165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560370BF-B949-784C-86C7-0D501AD16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724" y="4685165"/>
                <a:ext cx="701328" cy="5035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xmlns="" id="{84F00FE0-7BE2-AB45-84A5-CACC76F1C678}"/>
              </a:ext>
            </a:extLst>
          </p:cNvPr>
          <p:cNvSpPr txBox="1">
            <a:spLocks/>
          </p:cNvSpPr>
          <p:nvPr/>
        </p:nvSpPr>
        <p:spPr>
          <a:xfrm>
            <a:off x="2793640" y="57544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She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xmlns="" id="{F40B8C59-0149-A142-86C3-CA63325779D8}"/>
              </a:ext>
            </a:extLst>
          </p:cNvPr>
          <p:cNvSpPr txBox="1">
            <a:spLocks/>
          </p:cNvSpPr>
          <p:nvPr/>
        </p:nvSpPr>
        <p:spPr>
          <a:xfrm>
            <a:off x="4771152" y="5722080"/>
            <a:ext cx="1005821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went</a:t>
            </a: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xmlns="" id="{DA71FA44-21E2-F542-8A3B-2EA795FA64B4}"/>
              </a:ext>
            </a:extLst>
          </p:cNvPr>
          <p:cNvSpPr txBox="1">
            <a:spLocks/>
          </p:cNvSpPr>
          <p:nvPr/>
        </p:nvSpPr>
        <p:spPr>
          <a:xfrm>
            <a:off x="7132699" y="5737257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to</a:t>
            </a: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xmlns="" id="{7E95A145-8CAC-9549-BE9D-308C04EDF2FC}"/>
              </a:ext>
            </a:extLst>
          </p:cNvPr>
          <p:cNvSpPr txBox="1">
            <a:spLocks/>
          </p:cNvSpPr>
          <p:nvPr/>
        </p:nvSpPr>
        <p:spPr>
          <a:xfrm>
            <a:off x="9324812" y="5723185"/>
            <a:ext cx="96661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class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xmlns="" id="{710E6B06-7E28-8D41-92AC-CB7973823B27}"/>
              </a:ext>
            </a:extLst>
          </p:cNvPr>
          <p:cNvSpPr/>
          <p:nvPr/>
        </p:nvSpPr>
        <p:spPr>
          <a:xfrm>
            <a:off x="9334533" y="5330689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85DEB645-C3D7-E648-9817-4FD574E14306}"/>
              </a:ext>
            </a:extLst>
          </p:cNvPr>
          <p:cNvSpPr/>
          <p:nvPr/>
        </p:nvSpPr>
        <p:spPr>
          <a:xfrm>
            <a:off x="9439315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A2678B3B-07CE-6141-ACFE-0CD961C14D21}"/>
              </a:ext>
            </a:extLst>
          </p:cNvPr>
          <p:cNvSpPr/>
          <p:nvPr/>
        </p:nvSpPr>
        <p:spPr>
          <a:xfrm>
            <a:off x="9685574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499DACEE-02EE-5443-8FAD-D0107DF9B8E3}"/>
              </a:ext>
            </a:extLst>
          </p:cNvPr>
          <p:cNvSpPr/>
          <p:nvPr/>
        </p:nvSpPr>
        <p:spPr>
          <a:xfrm>
            <a:off x="9931833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3F990F24-4867-7745-AD2F-DB6CA00F7343}"/>
              </a:ext>
            </a:extLst>
          </p:cNvPr>
          <p:cNvSpPr/>
          <p:nvPr/>
        </p:nvSpPr>
        <p:spPr>
          <a:xfrm>
            <a:off x="10183702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xmlns="" id="{5846CCBF-EE75-6446-82E3-EAC9978F6B3B}"/>
              </a:ext>
            </a:extLst>
          </p:cNvPr>
          <p:cNvSpPr/>
          <p:nvPr/>
        </p:nvSpPr>
        <p:spPr>
          <a:xfrm>
            <a:off x="9217768" y="4153858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6BC0DBEC-CD2F-5F4B-BB00-29A024391068}"/>
              </a:ext>
            </a:extLst>
          </p:cNvPr>
          <p:cNvSpPr/>
          <p:nvPr/>
        </p:nvSpPr>
        <p:spPr>
          <a:xfrm>
            <a:off x="9302318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DCD84FE7-1114-864E-93F0-20C8C9E23F1B}"/>
              </a:ext>
            </a:extLst>
          </p:cNvPr>
          <p:cNvSpPr/>
          <p:nvPr/>
        </p:nvSpPr>
        <p:spPr>
          <a:xfrm>
            <a:off x="9548577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692A687D-18B8-124F-8D2C-CA466AD046AF}"/>
              </a:ext>
            </a:extLst>
          </p:cNvPr>
          <p:cNvSpPr/>
          <p:nvPr/>
        </p:nvSpPr>
        <p:spPr>
          <a:xfrm>
            <a:off x="9794836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BBD47889-18A0-2244-AA16-5A1DBF16D323}"/>
              </a:ext>
            </a:extLst>
          </p:cNvPr>
          <p:cNvSpPr/>
          <p:nvPr/>
        </p:nvSpPr>
        <p:spPr>
          <a:xfrm>
            <a:off x="10046705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36A71D20-DDDD-6E44-AEF6-0E1E17811A0E}"/>
              </a:ext>
            </a:extLst>
          </p:cNvPr>
          <p:cNvSpPr/>
          <p:nvPr/>
        </p:nvSpPr>
        <p:spPr>
          <a:xfrm>
            <a:off x="10304701" y="420940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209160F-0E10-5D4E-A879-5AF5846500B5}"/>
              </a:ext>
            </a:extLst>
          </p:cNvPr>
          <p:cNvSpPr/>
          <p:nvPr/>
        </p:nvSpPr>
        <p:spPr>
          <a:xfrm>
            <a:off x="9655013" y="3399661"/>
            <a:ext cx="520985" cy="1028577"/>
          </a:xfrm>
          <a:prstGeom prst="rect">
            <a:avLst/>
          </a:prstGeom>
          <a:solidFill>
            <a:srgbClr val="FF7F9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xmlns="" id="{C5F97A50-8FCA-674B-9CD5-B798C07934E9}"/>
              </a:ext>
            </a:extLst>
          </p:cNvPr>
          <p:cNvSpPr/>
          <p:nvPr/>
        </p:nvSpPr>
        <p:spPr>
          <a:xfrm rot="10800000">
            <a:off x="5940212" y="4064459"/>
            <a:ext cx="3714799" cy="519477"/>
          </a:xfrm>
          <a:prstGeom prst="rightArrow">
            <a:avLst>
              <a:gd name="adj1" fmla="val 43272"/>
              <a:gd name="adj2" fmla="val 64733"/>
            </a:avLst>
          </a:prstGeom>
          <a:solidFill>
            <a:srgbClr val="FF7F9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1955CE4C-F149-954F-B60C-F5A8790D746A}"/>
                  </a:ext>
                </a:extLst>
              </p:cNvPr>
              <p:cNvSpPr/>
              <p:nvPr/>
            </p:nvSpPr>
            <p:spPr>
              <a:xfrm>
                <a:off x="883997" y="1378420"/>
                <a:ext cx="6032968" cy="1105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1955CE4C-F149-954F-B60C-F5A8790D7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97" y="1378420"/>
                <a:ext cx="6032968" cy="1105495"/>
              </a:xfrm>
              <a:prstGeom prst="rect">
                <a:avLst/>
              </a:prstGeom>
              <a:blipFill>
                <a:blip r:embed="rId16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10129065" cy="1162592"/>
          </a:xfrm>
        </p:spPr>
        <p:txBody>
          <a:bodyPr/>
          <a:lstStyle/>
          <a:p>
            <a:r>
              <a:rPr lang="en-US" dirty="0"/>
              <a:t>RNNs: Vanishing and </a:t>
            </a:r>
            <a:r>
              <a:rPr lang="en-US"/>
              <a:t>Exploding </a:t>
            </a:r>
            <a:r>
              <a:rPr lang="en-US" smtClean="0"/>
              <a:t>Gradients (review)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96E96B4-FA2A-A045-8934-B071E520E541}"/>
              </a:ext>
            </a:extLst>
          </p:cNvPr>
          <p:cNvSpPr/>
          <p:nvPr/>
        </p:nvSpPr>
        <p:spPr>
          <a:xfrm>
            <a:off x="9293475" y="1813744"/>
            <a:ext cx="1183062" cy="1598617"/>
          </a:xfrm>
          <a:prstGeom prst="rect">
            <a:avLst/>
          </a:prstGeom>
          <a:solidFill>
            <a:srgbClr val="FF7F9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2DB4A757-5A32-CF4C-A30C-5FE20E8C7192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  <a:alpha val="2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11F4F3D-7FD4-CA4D-BCDB-B5A50BBDE93A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8F0F276-DB46-D74E-8ABD-D057FA6ED0F3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B23DB2A-790A-3B43-8790-B0E90915D1E6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4022844-714E-284B-AB2A-68FBB304ADC6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F823ADC3-4481-2946-87EA-CB2E335E30DA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5BF7497-DF61-0F4A-B016-CE02CE318A25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9E4E656-FFF7-DA41-8ED5-A6650F40273B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7BEAC4CB-C274-0748-B5B1-A0651F161A72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E0BC738-3191-5447-B402-723D4FA368AD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C3669D5-6FA1-0645-BC79-9DDEFCCF4B21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9740DB24-8531-E94D-B05E-60C33259FE09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xmlns="" id="{4591500B-0412-CB45-9053-85931536B1AD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E79D0B05-1A10-7543-8CA9-44F6B04538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79D0B05-1A10-7543-8CA9-44F6B0453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xmlns="" id="{E5B32DB0-F51A-8242-86A0-8AD7CED6BCFA}"/>
              </a:ext>
            </a:extLst>
          </p:cNvPr>
          <p:cNvSpPr/>
          <p:nvPr/>
        </p:nvSpPr>
        <p:spPr>
          <a:xfrm>
            <a:off x="4848860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23A3479-F954-6840-B536-A1F94B963982}"/>
              </a:ext>
            </a:extLst>
          </p:cNvPr>
          <p:cNvSpPr/>
          <p:nvPr/>
        </p:nvSpPr>
        <p:spPr>
          <a:xfrm>
            <a:off x="5095119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4F60CB2B-07CE-A945-B489-29D965BD7199}"/>
              </a:ext>
            </a:extLst>
          </p:cNvPr>
          <p:cNvSpPr/>
          <p:nvPr/>
        </p:nvSpPr>
        <p:spPr>
          <a:xfrm>
            <a:off x="5341378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92A6669-C851-9C47-8BEF-30B768932508}"/>
              </a:ext>
            </a:extLst>
          </p:cNvPr>
          <p:cNvSpPr/>
          <p:nvPr/>
        </p:nvSpPr>
        <p:spPr>
          <a:xfrm>
            <a:off x="5593247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4930E4E3-04D4-BF47-BA4B-A45962FBCDEB}"/>
              </a:ext>
            </a:extLst>
          </p:cNvPr>
          <p:cNvSpPr/>
          <p:nvPr/>
        </p:nvSpPr>
        <p:spPr>
          <a:xfrm>
            <a:off x="4627925" y="4155353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05D97170-2F8B-4F48-8E2A-64641CE2B3C4}"/>
              </a:ext>
            </a:extLst>
          </p:cNvPr>
          <p:cNvSpPr/>
          <p:nvPr/>
        </p:nvSpPr>
        <p:spPr>
          <a:xfrm>
            <a:off x="4712475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60F52EDE-2875-DE48-AD2F-BA6536894E60}"/>
              </a:ext>
            </a:extLst>
          </p:cNvPr>
          <p:cNvSpPr/>
          <p:nvPr/>
        </p:nvSpPr>
        <p:spPr>
          <a:xfrm>
            <a:off x="4958734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A075C99-337F-BE47-8EF8-5EC57183ED41}"/>
              </a:ext>
            </a:extLst>
          </p:cNvPr>
          <p:cNvSpPr/>
          <p:nvPr/>
        </p:nvSpPr>
        <p:spPr>
          <a:xfrm>
            <a:off x="5204993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CB3CF464-58A0-B348-81AE-9423A9E30E87}"/>
              </a:ext>
            </a:extLst>
          </p:cNvPr>
          <p:cNvSpPr/>
          <p:nvPr/>
        </p:nvSpPr>
        <p:spPr>
          <a:xfrm>
            <a:off x="5456862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73BFE72E-2A7F-ED4C-959D-0C33435D708C}"/>
              </a:ext>
            </a:extLst>
          </p:cNvPr>
          <p:cNvSpPr/>
          <p:nvPr/>
        </p:nvSpPr>
        <p:spPr>
          <a:xfrm>
            <a:off x="5714858" y="4210904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548398E9-0B56-9A41-BD1E-EBE22F30922D}"/>
              </a:ext>
            </a:extLst>
          </p:cNvPr>
          <p:cNvSpPr/>
          <p:nvPr/>
        </p:nvSpPr>
        <p:spPr>
          <a:xfrm>
            <a:off x="4763168" y="3015781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xmlns="" id="{3C471183-F579-0240-B18B-4AC85FA1910F}"/>
              </a:ext>
            </a:extLst>
          </p:cNvPr>
          <p:cNvSpPr/>
          <p:nvPr/>
        </p:nvSpPr>
        <p:spPr>
          <a:xfrm rot="16200000">
            <a:off x="5068789" y="35331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xmlns="" id="{7E945B6E-8A48-AB4E-A28B-D7C1B4C03C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67462" y="34808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7E945B6E-8A48-AB4E-A28B-D7C1B4C03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462" y="3480824"/>
                <a:ext cx="701328" cy="503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xmlns="" id="{561C6263-CBD3-104D-9AD6-8AF75D59C6B7}"/>
              </a:ext>
            </a:extLst>
          </p:cNvPr>
          <p:cNvSpPr/>
          <p:nvPr/>
        </p:nvSpPr>
        <p:spPr>
          <a:xfrm>
            <a:off x="7124425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2FF0051-DDDB-8F4C-9CD5-68DA8E6D0254}"/>
              </a:ext>
            </a:extLst>
          </p:cNvPr>
          <p:cNvSpPr/>
          <p:nvPr/>
        </p:nvSpPr>
        <p:spPr>
          <a:xfrm>
            <a:off x="7370684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8D7837AF-EC9B-934B-B23A-341969736412}"/>
              </a:ext>
            </a:extLst>
          </p:cNvPr>
          <p:cNvSpPr/>
          <p:nvPr/>
        </p:nvSpPr>
        <p:spPr>
          <a:xfrm>
            <a:off x="7616943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12173EF-414D-D34A-AA3C-3133FB40BE1E}"/>
              </a:ext>
            </a:extLst>
          </p:cNvPr>
          <p:cNvSpPr/>
          <p:nvPr/>
        </p:nvSpPr>
        <p:spPr>
          <a:xfrm>
            <a:off x="7868812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1889007D-61A0-FC49-930F-D20297266FA6}"/>
              </a:ext>
            </a:extLst>
          </p:cNvPr>
          <p:cNvSpPr/>
          <p:nvPr/>
        </p:nvSpPr>
        <p:spPr>
          <a:xfrm>
            <a:off x="6903490" y="4171771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81CDAA7C-35E5-6E45-AFB8-68996C5CD504}"/>
              </a:ext>
            </a:extLst>
          </p:cNvPr>
          <p:cNvSpPr/>
          <p:nvPr/>
        </p:nvSpPr>
        <p:spPr>
          <a:xfrm>
            <a:off x="6988040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2A64F47D-8687-D942-BDDA-D6E332106E26}"/>
              </a:ext>
            </a:extLst>
          </p:cNvPr>
          <p:cNvSpPr/>
          <p:nvPr/>
        </p:nvSpPr>
        <p:spPr>
          <a:xfrm>
            <a:off x="7234299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102A8646-BCDD-374E-A279-D366EE61AC34}"/>
              </a:ext>
            </a:extLst>
          </p:cNvPr>
          <p:cNvSpPr/>
          <p:nvPr/>
        </p:nvSpPr>
        <p:spPr>
          <a:xfrm>
            <a:off x="7480558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1CDCA503-8B88-2F4F-8D6B-3A400CCA8B45}"/>
              </a:ext>
            </a:extLst>
          </p:cNvPr>
          <p:cNvSpPr/>
          <p:nvPr/>
        </p:nvSpPr>
        <p:spPr>
          <a:xfrm>
            <a:off x="7732427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F3202942-838B-0E4F-8817-666091844E0B}"/>
              </a:ext>
            </a:extLst>
          </p:cNvPr>
          <p:cNvSpPr/>
          <p:nvPr/>
        </p:nvSpPr>
        <p:spPr>
          <a:xfrm>
            <a:off x="7990423" y="422732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F1CF5238-90F6-1A42-BB43-1558E63F45B4}"/>
              </a:ext>
            </a:extLst>
          </p:cNvPr>
          <p:cNvSpPr/>
          <p:nvPr/>
        </p:nvSpPr>
        <p:spPr>
          <a:xfrm>
            <a:off x="7038733" y="3032199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xmlns="" id="{F31BEE07-66AD-CD49-8640-E36E3A55367C}"/>
              </a:ext>
            </a:extLst>
          </p:cNvPr>
          <p:cNvSpPr/>
          <p:nvPr/>
        </p:nvSpPr>
        <p:spPr>
          <a:xfrm rot="16200000">
            <a:off x="7344354" y="354961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xmlns="" id="{0A0C7097-2AB7-734C-AC88-E9C8FAA496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43027" y="349724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0A0C7097-2AB7-734C-AC88-E9C8FAA4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027" y="3497242"/>
                <a:ext cx="701328" cy="503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xmlns="" id="{01165D18-9EC1-F047-A671-4EE66BA5C44A}"/>
              </a:ext>
            </a:extLst>
          </p:cNvPr>
          <p:cNvSpPr/>
          <p:nvPr/>
        </p:nvSpPr>
        <p:spPr>
          <a:xfrm>
            <a:off x="9425431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40661276-061F-2641-B25B-CAB4040EFA22}"/>
              </a:ext>
            </a:extLst>
          </p:cNvPr>
          <p:cNvSpPr/>
          <p:nvPr/>
        </p:nvSpPr>
        <p:spPr>
          <a:xfrm>
            <a:off x="9671690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C9C577E7-688D-2B45-9CE3-B19C809EF163}"/>
              </a:ext>
            </a:extLst>
          </p:cNvPr>
          <p:cNvSpPr/>
          <p:nvPr/>
        </p:nvSpPr>
        <p:spPr>
          <a:xfrm>
            <a:off x="9917949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0A52908F-C3FE-FC4D-9BE2-39EA60BB7D76}"/>
              </a:ext>
            </a:extLst>
          </p:cNvPr>
          <p:cNvSpPr/>
          <p:nvPr/>
        </p:nvSpPr>
        <p:spPr>
          <a:xfrm>
            <a:off x="10169818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xmlns="" id="{C3DF2F38-EE79-8846-ADC6-9F76281BE13C}"/>
              </a:ext>
            </a:extLst>
          </p:cNvPr>
          <p:cNvSpPr/>
          <p:nvPr/>
        </p:nvSpPr>
        <p:spPr>
          <a:xfrm>
            <a:off x="9339739" y="3041181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xmlns="" id="{D91586AE-0AC5-6D4A-837F-F5F742303C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33" y="35062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D91586AE-0AC5-6D4A-837F-F5F742303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33" y="3506224"/>
                <a:ext cx="701328" cy="5035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xmlns="" id="{4B4D95BC-DCE6-4E4B-A661-D8E2988E5D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4135" y="372016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4B4D95BC-DCE6-4E4B-A661-D8E2988E5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135" y="3720162"/>
                <a:ext cx="701328" cy="503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BB1228C7-F921-324C-A43B-A4D084076D20}"/>
                  </a:ext>
                </a:extLst>
              </p:cNvPr>
              <p:cNvSpPr/>
              <p:nvPr/>
            </p:nvSpPr>
            <p:spPr>
              <a:xfrm>
                <a:off x="9251884" y="1871324"/>
                <a:ext cx="1303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B1228C7-F921-324C-A43B-A4D084076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884" y="1871324"/>
                <a:ext cx="1303818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66B5397A-8488-8942-B507-3BFFEA4D0E98}"/>
                  </a:ext>
                </a:extLst>
              </p:cNvPr>
              <p:cNvSpPr/>
              <p:nvPr/>
            </p:nvSpPr>
            <p:spPr>
              <a:xfrm>
                <a:off x="2031827" y="2895419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6B5397A-8488-8942-B507-3BFFEA4D0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827" y="2895419"/>
                <a:ext cx="430374" cy="461665"/>
              </a:xfrm>
              <a:prstGeom prst="rect">
                <a:avLst/>
              </a:prstGeom>
              <a:blipFill>
                <a:blip r:embed="rId8"/>
                <a:stretch>
                  <a:fillRect t="-27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05D246DF-B328-314D-AE0D-3948B489731F}"/>
                  </a:ext>
                </a:extLst>
              </p:cNvPr>
              <p:cNvSpPr/>
              <p:nvPr/>
            </p:nvSpPr>
            <p:spPr>
              <a:xfrm>
                <a:off x="9332710" y="686561"/>
                <a:ext cx="1298483" cy="1072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D246DF-B328-314D-AE0D-3948B4897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710" y="686561"/>
                <a:ext cx="1298483" cy="1072281"/>
              </a:xfrm>
              <a:prstGeom prst="rect">
                <a:avLst/>
              </a:prstGeom>
              <a:blipFill>
                <a:blip r:embed="rId9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xmlns="" id="{DD0223EE-AB77-E745-B3EB-BC981C8BDC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3573" y="371790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DD0223EE-AB77-E745-B3EB-BC981C8BD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573" y="3717904"/>
                <a:ext cx="701328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xmlns="" id="{5439BFB4-5FEF-BC48-847B-7E2270682B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349" y="3754780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5439BFB4-5FEF-BC48-847B-7E2270682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349" y="3754780"/>
                <a:ext cx="701328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Content Placeholder 2">
            <a:extLst>
              <a:ext uri="{FF2B5EF4-FFF2-40B4-BE49-F238E27FC236}">
                <a16:creationId xmlns:a16="http://schemas.microsoft.com/office/drawing/2014/main" xmlns="" id="{DC5110E7-A92F-C14A-95F3-B48F03756A2D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xmlns="" id="{D72094EF-16A9-7B44-A071-E40E0000CED0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xmlns="" id="{151911BD-6EAD-874D-AF1A-AF3DBE79F64F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DD19C169-8DD1-6A4B-88D6-3C0CC3D70D2B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BA8D7768-A1EC-1649-91E0-743C8369903D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F381F72C-2D2A-DF4B-BEC4-0A10EB34839F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FDE76911-7CAA-224F-9047-5918773A1D55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4" name="Right Arrow 83">
            <a:extLst>
              <a:ext uri="{FF2B5EF4-FFF2-40B4-BE49-F238E27FC236}">
                <a16:creationId xmlns:a16="http://schemas.microsoft.com/office/drawing/2014/main" xmlns="" id="{A5AB2061-9AA7-DE4C-B89B-6E9DCD68CCB7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xmlns="" id="{5B7329C0-ED61-CA43-A5EF-75D5674852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5B7329C0-ED61-CA43-A5EF-75D567485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ounded Rectangle 85">
            <a:extLst>
              <a:ext uri="{FF2B5EF4-FFF2-40B4-BE49-F238E27FC236}">
                <a16:creationId xmlns:a16="http://schemas.microsoft.com/office/drawing/2014/main" xmlns="" id="{F806BD02-2D52-384B-B1FC-D8788ED70EC9}"/>
              </a:ext>
            </a:extLst>
          </p:cNvPr>
          <p:cNvSpPr/>
          <p:nvPr/>
        </p:nvSpPr>
        <p:spPr>
          <a:xfrm>
            <a:off x="4744078" y="5314271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42FEF93D-1038-B441-8283-46E6C128CBAC}"/>
              </a:ext>
            </a:extLst>
          </p:cNvPr>
          <p:cNvSpPr/>
          <p:nvPr/>
        </p:nvSpPr>
        <p:spPr>
          <a:xfrm>
            <a:off x="4848860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7FF12C54-CCD1-C943-8412-D543E5A478AF}"/>
              </a:ext>
            </a:extLst>
          </p:cNvPr>
          <p:cNvSpPr/>
          <p:nvPr/>
        </p:nvSpPr>
        <p:spPr>
          <a:xfrm>
            <a:off x="5095119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FAFD3F7B-052C-374A-8560-EF0CA951100C}"/>
              </a:ext>
            </a:extLst>
          </p:cNvPr>
          <p:cNvSpPr/>
          <p:nvPr/>
        </p:nvSpPr>
        <p:spPr>
          <a:xfrm>
            <a:off x="5341378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9AFC51C0-06B7-B448-8454-08607677863C}"/>
              </a:ext>
            </a:extLst>
          </p:cNvPr>
          <p:cNvSpPr/>
          <p:nvPr/>
        </p:nvSpPr>
        <p:spPr>
          <a:xfrm>
            <a:off x="5593247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xmlns="" id="{94B6773C-603B-6C49-953C-453D04B3E678}"/>
              </a:ext>
            </a:extLst>
          </p:cNvPr>
          <p:cNvSpPr/>
          <p:nvPr/>
        </p:nvSpPr>
        <p:spPr>
          <a:xfrm rot="16200000">
            <a:off x="5090349" y="470234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xmlns="" id="{94408A66-3DA3-BF48-9C62-02AD108A3C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60153" y="4659765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94408A66-3DA3-BF48-9C62-02AD108A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153" y="4659765"/>
                <a:ext cx="701328" cy="5035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310103AE-B073-1143-98CC-E315F95F91D7}"/>
              </a:ext>
            </a:extLst>
          </p:cNvPr>
          <p:cNvSpPr/>
          <p:nvPr/>
        </p:nvSpPr>
        <p:spPr>
          <a:xfrm>
            <a:off x="7019643" y="5330689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5247013F-E0C9-0E40-8E18-2FE54212B459}"/>
              </a:ext>
            </a:extLst>
          </p:cNvPr>
          <p:cNvSpPr/>
          <p:nvPr/>
        </p:nvSpPr>
        <p:spPr>
          <a:xfrm>
            <a:off x="7124425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68F3127F-D691-3D4B-97C7-5F071BF8783B}"/>
              </a:ext>
            </a:extLst>
          </p:cNvPr>
          <p:cNvSpPr/>
          <p:nvPr/>
        </p:nvSpPr>
        <p:spPr>
          <a:xfrm>
            <a:off x="7370684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DEE41199-A7D8-0946-B7A7-17844F1F0716}"/>
              </a:ext>
            </a:extLst>
          </p:cNvPr>
          <p:cNvSpPr/>
          <p:nvPr/>
        </p:nvSpPr>
        <p:spPr>
          <a:xfrm>
            <a:off x="7616943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4838534D-B292-1140-A586-BDB908323903}"/>
              </a:ext>
            </a:extLst>
          </p:cNvPr>
          <p:cNvSpPr/>
          <p:nvPr/>
        </p:nvSpPr>
        <p:spPr>
          <a:xfrm>
            <a:off x="7868812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8" name="Right Arrow 97">
            <a:extLst>
              <a:ext uri="{FF2B5EF4-FFF2-40B4-BE49-F238E27FC236}">
                <a16:creationId xmlns:a16="http://schemas.microsoft.com/office/drawing/2014/main" xmlns="" id="{4E2804D9-F4E5-D343-A373-94D728C0A6E1}"/>
              </a:ext>
            </a:extLst>
          </p:cNvPr>
          <p:cNvSpPr/>
          <p:nvPr/>
        </p:nvSpPr>
        <p:spPr>
          <a:xfrm rot="16200000">
            <a:off x="7365914" y="47187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6ADE574B-929C-464D-8AE2-6AA659EFB6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718" y="4676183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6ADE574B-929C-464D-8AE2-6AA659EFB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718" y="4676183"/>
                <a:ext cx="701328" cy="5035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ight Arrow 99">
            <a:extLst>
              <a:ext uri="{FF2B5EF4-FFF2-40B4-BE49-F238E27FC236}">
                <a16:creationId xmlns:a16="http://schemas.microsoft.com/office/drawing/2014/main" xmlns="" id="{0A06B42B-2531-7D4A-A07C-96F48D518057}"/>
              </a:ext>
            </a:extLst>
          </p:cNvPr>
          <p:cNvSpPr/>
          <p:nvPr/>
        </p:nvSpPr>
        <p:spPr>
          <a:xfrm rot="16200000">
            <a:off x="9666920" y="472774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xmlns="" id="{560370BF-B949-784C-86C7-0D501AD16B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36724" y="4685165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560370BF-B949-784C-86C7-0D501AD16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724" y="4685165"/>
                <a:ext cx="701328" cy="5035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xmlns="" id="{84F00FE0-7BE2-AB45-84A5-CACC76F1C678}"/>
              </a:ext>
            </a:extLst>
          </p:cNvPr>
          <p:cNvSpPr txBox="1">
            <a:spLocks/>
          </p:cNvSpPr>
          <p:nvPr/>
        </p:nvSpPr>
        <p:spPr>
          <a:xfrm>
            <a:off x="2793640" y="57544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She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xmlns="" id="{F40B8C59-0149-A142-86C3-CA63325779D8}"/>
              </a:ext>
            </a:extLst>
          </p:cNvPr>
          <p:cNvSpPr txBox="1">
            <a:spLocks/>
          </p:cNvSpPr>
          <p:nvPr/>
        </p:nvSpPr>
        <p:spPr>
          <a:xfrm>
            <a:off x="4771152" y="5722080"/>
            <a:ext cx="1005821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went</a:t>
            </a: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xmlns="" id="{DA71FA44-21E2-F542-8A3B-2EA795FA64B4}"/>
              </a:ext>
            </a:extLst>
          </p:cNvPr>
          <p:cNvSpPr txBox="1">
            <a:spLocks/>
          </p:cNvSpPr>
          <p:nvPr/>
        </p:nvSpPr>
        <p:spPr>
          <a:xfrm>
            <a:off x="7132699" y="5737257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to</a:t>
            </a: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xmlns="" id="{7E95A145-8CAC-9549-BE9D-308C04EDF2FC}"/>
              </a:ext>
            </a:extLst>
          </p:cNvPr>
          <p:cNvSpPr txBox="1">
            <a:spLocks/>
          </p:cNvSpPr>
          <p:nvPr/>
        </p:nvSpPr>
        <p:spPr>
          <a:xfrm>
            <a:off x="9324812" y="5723185"/>
            <a:ext cx="96661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class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xmlns="" id="{710E6B06-7E28-8D41-92AC-CB7973823B27}"/>
              </a:ext>
            </a:extLst>
          </p:cNvPr>
          <p:cNvSpPr/>
          <p:nvPr/>
        </p:nvSpPr>
        <p:spPr>
          <a:xfrm>
            <a:off x="9334533" y="5330689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85DEB645-C3D7-E648-9817-4FD574E14306}"/>
              </a:ext>
            </a:extLst>
          </p:cNvPr>
          <p:cNvSpPr/>
          <p:nvPr/>
        </p:nvSpPr>
        <p:spPr>
          <a:xfrm>
            <a:off x="9439315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A2678B3B-07CE-6141-ACFE-0CD961C14D21}"/>
              </a:ext>
            </a:extLst>
          </p:cNvPr>
          <p:cNvSpPr/>
          <p:nvPr/>
        </p:nvSpPr>
        <p:spPr>
          <a:xfrm>
            <a:off x="9685574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499DACEE-02EE-5443-8FAD-D0107DF9B8E3}"/>
              </a:ext>
            </a:extLst>
          </p:cNvPr>
          <p:cNvSpPr/>
          <p:nvPr/>
        </p:nvSpPr>
        <p:spPr>
          <a:xfrm>
            <a:off x="9931833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3F990F24-4867-7745-AD2F-DB6CA00F7343}"/>
              </a:ext>
            </a:extLst>
          </p:cNvPr>
          <p:cNvSpPr/>
          <p:nvPr/>
        </p:nvSpPr>
        <p:spPr>
          <a:xfrm>
            <a:off x="10183702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xmlns="" id="{5846CCBF-EE75-6446-82E3-EAC9978F6B3B}"/>
              </a:ext>
            </a:extLst>
          </p:cNvPr>
          <p:cNvSpPr/>
          <p:nvPr/>
        </p:nvSpPr>
        <p:spPr>
          <a:xfrm>
            <a:off x="9217768" y="4153858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6BC0DBEC-CD2F-5F4B-BB00-29A024391068}"/>
              </a:ext>
            </a:extLst>
          </p:cNvPr>
          <p:cNvSpPr/>
          <p:nvPr/>
        </p:nvSpPr>
        <p:spPr>
          <a:xfrm>
            <a:off x="9302318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DCD84FE7-1114-864E-93F0-20C8C9E23F1B}"/>
              </a:ext>
            </a:extLst>
          </p:cNvPr>
          <p:cNvSpPr/>
          <p:nvPr/>
        </p:nvSpPr>
        <p:spPr>
          <a:xfrm>
            <a:off x="9548577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692A687D-18B8-124F-8D2C-CA466AD046AF}"/>
              </a:ext>
            </a:extLst>
          </p:cNvPr>
          <p:cNvSpPr/>
          <p:nvPr/>
        </p:nvSpPr>
        <p:spPr>
          <a:xfrm>
            <a:off x="9794836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BBD47889-18A0-2244-AA16-5A1DBF16D323}"/>
              </a:ext>
            </a:extLst>
          </p:cNvPr>
          <p:cNvSpPr/>
          <p:nvPr/>
        </p:nvSpPr>
        <p:spPr>
          <a:xfrm>
            <a:off x="10046705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36A71D20-DDDD-6E44-AEF6-0E1E17811A0E}"/>
              </a:ext>
            </a:extLst>
          </p:cNvPr>
          <p:cNvSpPr/>
          <p:nvPr/>
        </p:nvSpPr>
        <p:spPr>
          <a:xfrm>
            <a:off x="10304701" y="420940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209160F-0E10-5D4E-A879-5AF5846500B5}"/>
              </a:ext>
            </a:extLst>
          </p:cNvPr>
          <p:cNvSpPr/>
          <p:nvPr/>
        </p:nvSpPr>
        <p:spPr>
          <a:xfrm>
            <a:off x="9655013" y="3399661"/>
            <a:ext cx="520985" cy="1028577"/>
          </a:xfrm>
          <a:prstGeom prst="rect">
            <a:avLst/>
          </a:prstGeom>
          <a:solidFill>
            <a:srgbClr val="FF7F9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xmlns="" id="{C5F97A50-8FCA-674B-9CD5-B798C07934E9}"/>
              </a:ext>
            </a:extLst>
          </p:cNvPr>
          <p:cNvSpPr/>
          <p:nvPr/>
        </p:nvSpPr>
        <p:spPr>
          <a:xfrm rot="10800000">
            <a:off x="3857900" y="4064460"/>
            <a:ext cx="5797112" cy="519477"/>
          </a:xfrm>
          <a:prstGeom prst="rightArrow">
            <a:avLst>
              <a:gd name="adj1" fmla="val 43272"/>
              <a:gd name="adj2" fmla="val 64733"/>
            </a:avLst>
          </a:prstGeom>
          <a:solidFill>
            <a:srgbClr val="FF7F9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1955CE4C-F149-954F-B60C-F5A8790D746A}"/>
                  </a:ext>
                </a:extLst>
              </p:cNvPr>
              <p:cNvSpPr/>
              <p:nvPr/>
            </p:nvSpPr>
            <p:spPr>
              <a:xfrm>
                <a:off x="883997" y="1378420"/>
                <a:ext cx="6032968" cy="1105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1955CE4C-F149-954F-B60C-F5A8790D7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97" y="1378420"/>
                <a:ext cx="6032968" cy="1105495"/>
              </a:xfrm>
              <a:prstGeom prst="rect">
                <a:avLst/>
              </a:prstGeom>
              <a:blipFill>
                <a:blip r:embed="rId16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10129065" cy="1162592"/>
          </a:xfrm>
        </p:spPr>
        <p:txBody>
          <a:bodyPr/>
          <a:lstStyle/>
          <a:p>
            <a:r>
              <a:rPr lang="en-US" dirty="0"/>
              <a:t>RNNs: Vanishing and </a:t>
            </a:r>
            <a:r>
              <a:rPr lang="en-US"/>
              <a:t>Exploding </a:t>
            </a:r>
            <a:r>
              <a:rPr lang="en-US" smtClean="0"/>
              <a:t>Gradients (review)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xmlns="" id="{8CC99D59-00C0-1445-91B3-013E005D8BDE}"/>
              </a:ext>
            </a:extLst>
          </p:cNvPr>
          <p:cNvSpPr txBox="1">
            <a:spLocks/>
          </p:cNvSpPr>
          <p:nvPr/>
        </p:nvSpPr>
        <p:spPr>
          <a:xfrm>
            <a:off x="2489764" y="1776946"/>
            <a:ext cx="7567747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F2B00D99-5E8F-BC4F-99D7-666390D54C72}"/>
              </a:ext>
            </a:extLst>
          </p:cNvPr>
          <p:cNvSpPr txBox="1">
            <a:spLocks/>
          </p:cNvSpPr>
          <p:nvPr/>
        </p:nvSpPr>
        <p:spPr>
          <a:xfrm>
            <a:off x="1379836" y="1438854"/>
            <a:ext cx="10342263" cy="2142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Karla" charset="0"/>
                <a:ea typeface="Karla" charset="0"/>
                <a:cs typeface="Karla" charset="0"/>
              </a:rPr>
              <a:t>To address RNNs’ finnicky nature with long-range context, we </a:t>
            </a:r>
            <a:r>
              <a:rPr lang="en-US" dirty="0" smtClean="0">
                <a:latin typeface="Karla" charset="0"/>
                <a:ea typeface="Karla" charset="0"/>
                <a:cs typeface="Karla" charset="0"/>
              </a:rPr>
              <a:t>turned </a:t>
            </a:r>
            <a:r>
              <a:rPr lang="en-US" dirty="0">
                <a:latin typeface="Karla" charset="0"/>
                <a:ea typeface="Karla" charset="0"/>
                <a:cs typeface="Karla" charset="0"/>
              </a:rPr>
              <a:t>to an RNN variant named </a:t>
            </a:r>
            <a:r>
              <a:rPr lang="en-US" b="1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LSTMs (long short-term memory)</a:t>
            </a:r>
            <a:endParaRPr lang="en-US" dirty="0">
              <a:latin typeface="Karla" charset="0"/>
              <a:ea typeface="Karla" charset="0"/>
              <a:cs typeface="Karla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solidFill>
                <a:srgbClr val="C00000"/>
              </a:solidFill>
              <a:latin typeface="Karla" charset="0"/>
              <a:ea typeface="Karla" charset="0"/>
              <a:cs typeface="Karla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Karla" charset="0"/>
                <a:ea typeface="Karla" charset="0"/>
                <a:cs typeface="Karla" charset="0"/>
              </a:rPr>
              <a:t>But first, let’s recap what we’ve learned so far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10129065" cy="1162592"/>
          </a:xfrm>
        </p:spPr>
        <p:txBody>
          <a:bodyPr/>
          <a:lstStyle/>
          <a:p>
            <a:r>
              <a:rPr lang="en-US" dirty="0"/>
              <a:t>RNNs: Vanishing and </a:t>
            </a:r>
            <a:r>
              <a:rPr lang="en-US"/>
              <a:t>Exploding </a:t>
            </a:r>
            <a:r>
              <a:rPr lang="en-US" smtClean="0"/>
              <a:t>Gradients (review)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xmlns="" id="{F25CB19A-6131-CD43-A0A6-CEF041A2DDB1}"/>
              </a:ext>
            </a:extLst>
          </p:cNvPr>
          <p:cNvSpPr/>
          <p:nvPr/>
        </p:nvSpPr>
        <p:spPr>
          <a:xfrm>
            <a:off x="8463688" y="3298397"/>
            <a:ext cx="3360011" cy="461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xmlns="" id="{FD27067C-4218-2146-B7FE-E8C3F1ECB5C3}"/>
              </a:ext>
            </a:extLst>
          </p:cNvPr>
          <p:cNvSpPr/>
          <p:nvPr/>
        </p:nvSpPr>
        <p:spPr>
          <a:xfrm>
            <a:off x="4930600" y="3298526"/>
            <a:ext cx="2854500" cy="461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xmlns="" id="{A05EC56D-A415-2347-AAC9-FCBB48A3BA97}"/>
              </a:ext>
            </a:extLst>
          </p:cNvPr>
          <p:cNvSpPr/>
          <p:nvPr/>
        </p:nvSpPr>
        <p:spPr>
          <a:xfrm>
            <a:off x="1016000" y="3267335"/>
            <a:ext cx="2999228" cy="492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6459831" cy="600039"/>
          </a:xfrm>
        </p:spPr>
        <p:txBody>
          <a:bodyPr>
            <a:normAutofit/>
          </a:bodyPr>
          <a:lstStyle/>
          <a:p>
            <a:r>
              <a:rPr lang="en-US" dirty="0"/>
              <a:t>Sequential Modelling (so far)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F2B00D99-5E8F-BC4F-99D7-666390D54C72}"/>
              </a:ext>
            </a:extLst>
          </p:cNvPr>
          <p:cNvSpPr txBox="1">
            <a:spLocks/>
          </p:cNvSpPr>
          <p:nvPr/>
        </p:nvSpPr>
        <p:spPr>
          <a:xfrm>
            <a:off x="1049269" y="3159944"/>
            <a:ext cx="1503064" cy="707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n-grams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0FBDC0E3-4415-7648-9250-B60B74CAC7FA}"/>
                  </a:ext>
                </a:extLst>
              </p:cNvPr>
              <p:cNvSpPr txBox="1"/>
              <p:nvPr/>
            </p:nvSpPr>
            <p:spPr>
              <a:xfrm>
                <a:off x="826012" y="1783438"/>
                <a:ext cx="3315716" cy="57676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went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𝑆h𝑒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count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𝑆h𝑒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𝑤𝑒𝑛𝑡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count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𝑆h𝑒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BDC0E3-4415-7648-9250-B60B74CAC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12" y="1783438"/>
                <a:ext cx="3315716" cy="576761"/>
              </a:xfrm>
              <a:prstGeom prst="rect">
                <a:avLst/>
              </a:prstGeom>
              <a:blipFill>
                <a:blip r:embed="rId2"/>
                <a:stretch>
                  <a:fillRect l="-758" t="-2041" r="-1515" b="-1428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A367764E-5E14-9E47-9247-CC83D1A0587B}"/>
              </a:ext>
            </a:extLst>
          </p:cNvPr>
          <p:cNvSpPr txBox="1">
            <a:spLocks/>
          </p:cNvSpPr>
          <p:nvPr/>
        </p:nvSpPr>
        <p:spPr>
          <a:xfrm>
            <a:off x="4952147" y="3269505"/>
            <a:ext cx="2345885" cy="707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FFNN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D8EC5EA-A8F3-9046-85CB-5F892053573A}"/>
              </a:ext>
            </a:extLst>
          </p:cNvPr>
          <p:cNvGrpSpPr/>
          <p:nvPr/>
        </p:nvGrpSpPr>
        <p:grpSpPr>
          <a:xfrm>
            <a:off x="4883150" y="962501"/>
            <a:ext cx="2222500" cy="2106157"/>
            <a:chOff x="7077948" y="1122193"/>
            <a:chExt cx="4200756" cy="3621808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xmlns="" id="{69BAE014-492D-C845-AD57-536C6E38FFBE}"/>
                </a:ext>
              </a:extLst>
            </p:cNvPr>
            <p:cNvSpPr/>
            <p:nvPr/>
          </p:nvSpPr>
          <p:spPr>
            <a:xfrm>
              <a:off x="7366000" y="3867560"/>
              <a:ext cx="3912704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5809FD00-21C7-F34E-B264-6B2254ED8155}"/>
                </a:ext>
              </a:extLst>
            </p:cNvPr>
            <p:cNvSpPr/>
            <p:nvPr/>
          </p:nvSpPr>
          <p:spPr>
            <a:xfrm>
              <a:off x="7470782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8432DF58-5D3D-3B47-949B-86536BA66A72}"/>
                </a:ext>
              </a:extLst>
            </p:cNvPr>
            <p:cNvSpPr/>
            <p:nvPr/>
          </p:nvSpPr>
          <p:spPr>
            <a:xfrm>
              <a:off x="7717041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7E985C1E-789D-3C43-8AB8-CC326BF9D8DC}"/>
                </a:ext>
              </a:extLst>
            </p:cNvPr>
            <p:cNvSpPr/>
            <p:nvPr/>
          </p:nvSpPr>
          <p:spPr>
            <a:xfrm>
              <a:off x="7963300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9B5F8588-337E-3240-9CFB-6F596316D509}"/>
                </a:ext>
              </a:extLst>
            </p:cNvPr>
            <p:cNvSpPr/>
            <p:nvPr/>
          </p:nvSpPr>
          <p:spPr>
            <a:xfrm>
              <a:off x="8215169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xmlns="" id="{A8267F22-8EB7-B046-B004-127CCC50088A}"/>
                </a:ext>
              </a:extLst>
            </p:cNvPr>
            <p:cNvSpPr txBox="1">
              <a:spLocks/>
            </p:cNvSpPr>
            <p:nvPr/>
          </p:nvSpPr>
          <p:spPr>
            <a:xfrm>
              <a:off x="7077948" y="4240411"/>
              <a:ext cx="1256278" cy="5035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1800" dirty="0">
                  <a:latin typeface="Avenir Light" panose="020B0402020203020204" pitchFamily="34" charset="77"/>
                </a:rPr>
                <a:t>She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30C3B6CD-7EF0-FA4C-B1BE-42C9823F5732}"/>
                </a:ext>
              </a:extLst>
            </p:cNvPr>
            <p:cNvSpPr/>
            <p:nvPr/>
          </p:nvSpPr>
          <p:spPr>
            <a:xfrm>
              <a:off x="8879746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5A845530-0E2D-984E-AF00-5A6D9B7C4900}"/>
                </a:ext>
              </a:extLst>
            </p:cNvPr>
            <p:cNvSpPr/>
            <p:nvPr/>
          </p:nvSpPr>
          <p:spPr>
            <a:xfrm>
              <a:off x="9126005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D713316D-E874-F548-B134-BB6C069BC5DF}"/>
                </a:ext>
              </a:extLst>
            </p:cNvPr>
            <p:cNvSpPr/>
            <p:nvPr/>
          </p:nvSpPr>
          <p:spPr>
            <a:xfrm>
              <a:off x="9372264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98CB9510-B29E-ED4D-B099-9C0CAC38640E}"/>
                </a:ext>
              </a:extLst>
            </p:cNvPr>
            <p:cNvSpPr/>
            <p:nvPr/>
          </p:nvSpPr>
          <p:spPr>
            <a:xfrm>
              <a:off x="9624133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9A35BE0B-2D70-5B4B-BF86-38E31ABD56B7}"/>
                </a:ext>
              </a:extLst>
            </p:cNvPr>
            <p:cNvSpPr/>
            <p:nvPr/>
          </p:nvSpPr>
          <p:spPr>
            <a:xfrm>
              <a:off x="10228438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CACEE495-8CA4-7244-B138-2913EB23653F}"/>
                </a:ext>
              </a:extLst>
            </p:cNvPr>
            <p:cNvSpPr/>
            <p:nvPr/>
          </p:nvSpPr>
          <p:spPr>
            <a:xfrm>
              <a:off x="10474697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BAD5CBCB-BF97-4C41-970B-631B6D1C6F22}"/>
                </a:ext>
              </a:extLst>
            </p:cNvPr>
            <p:cNvSpPr/>
            <p:nvPr/>
          </p:nvSpPr>
          <p:spPr>
            <a:xfrm>
              <a:off x="10720956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09BE6FFA-851A-3742-9AC6-DE98203E4D2B}"/>
                </a:ext>
              </a:extLst>
            </p:cNvPr>
            <p:cNvSpPr/>
            <p:nvPr/>
          </p:nvSpPr>
          <p:spPr>
            <a:xfrm>
              <a:off x="10972825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xmlns="" id="{42480F33-0AE1-E348-A53C-A9AE28087185}"/>
                </a:ext>
              </a:extLst>
            </p:cNvPr>
            <p:cNvSpPr txBox="1">
              <a:spLocks/>
            </p:cNvSpPr>
            <p:nvPr/>
          </p:nvSpPr>
          <p:spPr>
            <a:xfrm>
              <a:off x="8769693" y="4240411"/>
              <a:ext cx="1311303" cy="5035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1800" dirty="0">
                  <a:latin typeface="Avenir Light" panose="020B0402020203020204" pitchFamily="34" charset="77"/>
                </a:rPr>
                <a:t>went</a:t>
              </a:r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xmlns="" id="{5659E6E1-15EE-6044-8DEF-5B69FEC727E9}"/>
                </a:ext>
              </a:extLst>
            </p:cNvPr>
            <p:cNvSpPr txBox="1">
              <a:spLocks/>
            </p:cNvSpPr>
            <p:nvPr/>
          </p:nvSpPr>
          <p:spPr>
            <a:xfrm>
              <a:off x="10228438" y="4197627"/>
              <a:ext cx="947587" cy="5463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1800" dirty="0">
                  <a:latin typeface="Avenir Light" panose="020B0402020203020204" pitchFamily="34" charset="77"/>
                </a:rPr>
                <a:t>to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8BBF2F8D-9FB6-B74A-A5B1-7FD15B319706}"/>
                </a:ext>
              </a:extLst>
            </p:cNvPr>
            <p:cNvSpPr/>
            <p:nvPr/>
          </p:nvSpPr>
          <p:spPr>
            <a:xfrm>
              <a:off x="8850842" y="1625887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8A128E79-1191-7241-83EF-421464C9CBF0}"/>
                </a:ext>
              </a:extLst>
            </p:cNvPr>
            <p:cNvSpPr/>
            <p:nvPr/>
          </p:nvSpPr>
          <p:spPr>
            <a:xfrm>
              <a:off x="9097101" y="1625887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E0B5B62F-06B7-E844-9C34-E3847A4989C5}"/>
                </a:ext>
              </a:extLst>
            </p:cNvPr>
            <p:cNvSpPr/>
            <p:nvPr/>
          </p:nvSpPr>
          <p:spPr>
            <a:xfrm>
              <a:off x="9343360" y="1625887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68E02E4B-0D26-0D42-B2B6-3A946570C9E4}"/>
                </a:ext>
              </a:extLst>
            </p:cNvPr>
            <p:cNvSpPr/>
            <p:nvPr/>
          </p:nvSpPr>
          <p:spPr>
            <a:xfrm>
              <a:off x="9595229" y="1625887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xmlns="" id="{D0FD65A5-F0DF-0E4E-AB3C-4F1FF7941BAD}"/>
                </a:ext>
              </a:extLst>
            </p:cNvPr>
            <p:cNvSpPr/>
            <p:nvPr/>
          </p:nvSpPr>
          <p:spPr>
            <a:xfrm>
              <a:off x="8046476" y="2728108"/>
              <a:ext cx="2631421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68B6A032-1297-6042-BBB5-2D4F56B67C15}"/>
                </a:ext>
              </a:extLst>
            </p:cNvPr>
            <p:cNvSpPr/>
            <p:nvPr/>
          </p:nvSpPr>
          <p:spPr>
            <a:xfrm>
              <a:off x="8131027" y="2768675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D221DF15-6FA7-4B41-8059-DCC354A49E71}"/>
                </a:ext>
              </a:extLst>
            </p:cNvPr>
            <p:cNvSpPr/>
            <p:nvPr/>
          </p:nvSpPr>
          <p:spPr>
            <a:xfrm>
              <a:off x="8377286" y="2768675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FB11CD51-FA6F-D44A-9A0F-3E75E8BD7034}"/>
                </a:ext>
              </a:extLst>
            </p:cNvPr>
            <p:cNvSpPr/>
            <p:nvPr/>
          </p:nvSpPr>
          <p:spPr>
            <a:xfrm>
              <a:off x="8623545" y="2768675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17691128-8808-D046-9958-69A70F2B6DDF}"/>
                </a:ext>
              </a:extLst>
            </p:cNvPr>
            <p:cNvSpPr/>
            <p:nvPr/>
          </p:nvSpPr>
          <p:spPr>
            <a:xfrm>
              <a:off x="8875414" y="2768675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9AF658DD-B6C6-F341-989C-487A8BC29E23}"/>
                </a:ext>
              </a:extLst>
            </p:cNvPr>
            <p:cNvSpPr/>
            <p:nvPr/>
          </p:nvSpPr>
          <p:spPr>
            <a:xfrm>
              <a:off x="9133410" y="2770959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D85F2D7E-6D07-1942-A171-499332513138}"/>
                </a:ext>
              </a:extLst>
            </p:cNvPr>
            <p:cNvSpPr/>
            <p:nvPr/>
          </p:nvSpPr>
          <p:spPr>
            <a:xfrm>
              <a:off x="9379669" y="2770959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3117AF70-499C-0342-AAEE-DC2DCF254789}"/>
                </a:ext>
              </a:extLst>
            </p:cNvPr>
            <p:cNvSpPr/>
            <p:nvPr/>
          </p:nvSpPr>
          <p:spPr>
            <a:xfrm>
              <a:off x="9625928" y="2770959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62E01B4F-E31C-844B-A192-67BC101CAFD0}"/>
                </a:ext>
              </a:extLst>
            </p:cNvPr>
            <p:cNvSpPr/>
            <p:nvPr/>
          </p:nvSpPr>
          <p:spPr>
            <a:xfrm>
              <a:off x="9877797" y="2770959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58F5C75B-A430-4042-8E91-1F775E396B1C}"/>
                </a:ext>
              </a:extLst>
            </p:cNvPr>
            <p:cNvSpPr/>
            <p:nvPr/>
          </p:nvSpPr>
          <p:spPr>
            <a:xfrm>
              <a:off x="10130859" y="276652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EFF3316A-ECA6-4C4F-8048-D67A71010A55}"/>
                </a:ext>
              </a:extLst>
            </p:cNvPr>
            <p:cNvSpPr/>
            <p:nvPr/>
          </p:nvSpPr>
          <p:spPr>
            <a:xfrm>
              <a:off x="10382728" y="276652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xmlns="" id="{EDD4637B-0CA4-8E4B-807A-C7132D733ED9}"/>
                </a:ext>
              </a:extLst>
            </p:cNvPr>
            <p:cNvSpPr/>
            <p:nvPr/>
          </p:nvSpPr>
          <p:spPr>
            <a:xfrm>
              <a:off x="8765150" y="1578863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Arrow 78">
              <a:extLst>
                <a:ext uri="{FF2B5EF4-FFF2-40B4-BE49-F238E27FC236}">
                  <a16:creationId xmlns:a16="http://schemas.microsoft.com/office/drawing/2014/main" xmlns="" id="{1F8CE3D3-69ED-0145-9DE7-85E4F1BE250C}"/>
                </a:ext>
              </a:extLst>
            </p:cNvPr>
            <p:cNvSpPr/>
            <p:nvPr/>
          </p:nvSpPr>
          <p:spPr>
            <a:xfrm rot="16200000">
              <a:off x="9070771" y="2096278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ight Arrow 79">
              <a:extLst>
                <a:ext uri="{FF2B5EF4-FFF2-40B4-BE49-F238E27FC236}">
                  <a16:creationId xmlns:a16="http://schemas.microsoft.com/office/drawing/2014/main" xmlns="" id="{E0F6BDF2-3DBE-0B40-AA3A-A96CFE8B0E22}"/>
                </a:ext>
              </a:extLst>
            </p:cNvPr>
            <p:cNvSpPr/>
            <p:nvPr/>
          </p:nvSpPr>
          <p:spPr>
            <a:xfrm rot="16200000">
              <a:off x="9092331" y="326542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ontent Placeholder 2">
                  <a:extLst>
                    <a:ext uri="{FF2B5EF4-FFF2-40B4-BE49-F238E27FC236}">
                      <a16:creationId xmlns:a16="http://schemas.microsoft.com/office/drawing/2014/main" xmlns="" id="{E8155092-1EDE-5D4C-9CD1-68577308844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562135" y="3222847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18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81" name="Content Placeholder 2">
                  <a:extLst>
                    <a:ext uri="{FF2B5EF4-FFF2-40B4-BE49-F238E27FC236}">
                      <a16:creationId xmlns:a16="http://schemas.microsoft.com/office/drawing/2014/main" id="{E8155092-1EDE-5D4C-9CD1-6857730884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2135" y="3222847"/>
                  <a:ext cx="701328" cy="503588"/>
                </a:xfrm>
                <a:prstGeom prst="rect">
                  <a:avLst/>
                </a:prstGeom>
                <a:blipFill>
                  <a:blip r:embed="rId3"/>
                  <a:stretch>
                    <a:fillRect l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ontent Placeholder 2">
                  <a:extLst>
                    <a:ext uri="{FF2B5EF4-FFF2-40B4-BE49-F238E27FC236}">
                      <a16:creationId xmlns:a16="http://schemas.microsoft.com/office/drawing/2014/main" xmlns="" id="{89788C38-5FA6-2548-B0E9-813C02C8FFD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569444" y="2043906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sz="18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82" name="Content Placeholder 2">
                  <a:extLst>
                    <a:ext uri="{FF2B5EF4-FFF2-40B4-BE49-F238E27FC236}">
                      <a16:creationId xmlns:a16="http://schemas.microsoft.com/office/drawing/2014/main" id="{89788C38-5FA6-2548-B0E9-813C02C8FF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9444" y="2043906"/>
                  <a:ext cx="701328" cy="5035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Content Placeholder 2">
              <a:extLst>
                <a:ext uri="{FF2B5EF4-FFF2-40B4-BE49-F238E27FC236}">
                  <a16:creationId xmlns:a16="http://schemas.microsoft.com/office/drawing/2014/main" xmlns="" id="{D4CE70D8-14B9-564F-A91C-64D25A31B748}"/>
                </a:ext>
              </a:extLst>
            </p:cNvPr>
            <p:cNvSpPr txBox="1">
              <a:spLocks/>
            </p:cNvSpPr>
            <p:nvPr/>
          </p:nvSpPr>
          <p:spPr>
            <a:xfrm>
              <a:off x="8545245" y="1122193"/>
              <a:ext cx="1510110" cy="43313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1800" dirty="0">
                  <a:latin typeface="Avenir Light" panose="020B0402020203020204" pitchFamily="34" charset="77"/>
                </a:rPr>
                <a:t>class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xmlns="" id="{158C25DE-7436-6343-9BBD-C5F23994F362}"/>
              </a:ext>
            </a:extLst>
          </p:cNvPr>
          <p:cNvGrpSpPr/>
          <p:nvPr/>
        </p:nvGrpSpPr>
        <p:grpSpPr>
          <a:xfrm>
            <a:off x="8565759" y="771484"/>
            <a:ext cx="2724541" cy="1973780"/>
            <a:chOff x="2377235" y="2180865"/>
            <a:chExt cx="6129678" cy="3479889"/>
          </a:xfrm>
        </p:grpSpPr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xmlns="" id="{4E1EBAD6-FAC7-A94F-ADA2-8220F8AE241B}"/>
                </a:ext>
              </a:extLst>
            </p:cNvPr>
            <p:cNvSpPr/>
            <p:nvPr/>
          </p:nvSpPr>
          <p:spPr>
            <a:xfrm>
              <a:off x="2561160" y="5287053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xmlns="" id="{D3971D90-3D51-0548-927D-55F4E67DC36F}"/>
                </a:ext>
              </a:extLst>
            </p:cNvPr>
            <p:cNvSpPr/>
            <p:nvPr/>
          </p:nvSpPr>
          <p:spPr>
            <a:xfrm>
              <a:off x="2665942" y="5342404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xmlns="" id="{68AFE14C-39BD-7345-9544-859295D22CB5}"/>
                </a:ext>
              </a:extLst>
            </p:cNvPr>
            <p:cNvSpPr/>
            <p:nvPr/>
          </p:nvSpPr>
          <p:spPr>
            <a:xfrm>
              <a:off x="2912201" y="5342404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xmlns="" id="{C0996CF5-AD1A-D24C-86E4-59F23296F61A}"/>
                </a:ext>
              </a:extLst>
            </p:cNvPr>
            <p:cNvSpPr/>
            <p:nvPr/>
          </p:nvSpPr>
          <p:spPr>
            <a:xfrm>
              <a:off x="3158460" y="5342404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AA4F43A2-5A6C-5347-9351-073003D6E9A7}"/>
                </a:ext>
              </a:extLst>
            </p:cNvPr>
            <p:cNvSpPr/>
            <p:nvPr/>
          </p:nvSpPr>
          <p:spPr>
            <a:xfrm>
              <a:off x="3410329" y="5342404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xmlns="" id="{867653F5-5826-8343-9369-33555EC1BAD3}"/>
                </a:ext>
              </a:extLst>
            </p:cNvPr>
            <p:cNvSpPr/>
            <p:nvPr/>
          </p:nvSpPr>
          <p:spPr>
            <a:xfrm>
              <a:off x="2665942" y="3035587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95FDCAD3-808E-7149-97FF-61F4C884C042}"/>
                </a:ext>
              </a:extLst>
            </p:cNvPr>
            <p:cNvSpPr/>
            <p:nvPr/>
          </p:nvSpPr>
          <p:spPr>
            <a:xfrm>
              <a:off x="2912201" y="3035587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xmlns="" id="{38D944FD-DEE7-A941-9E7B-390FE8F00EB5}"/>
                </a:ext>
              </a:extLst>
            </p:cNvPr>
            <p:cNvSpPr/>
            <p:nvPr/>
          </p:nvSpPr>
          <p:spPr>
            <a:xfrm>
              <a:off x="3158460" y="3035587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xmlns="" id="{17D60560-5692-E445-AB7E-4CDF4E591C8B}"/>
                </a:ext>
              </a:extLst>
            </p:cNvPr>
            <p:cNvSpPr/>
            <p:nvPr/>
          </p:nvSpPr>
          <p:spPr>
            <a:xfrm>
              <a:off x="3410329" y="3035587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ounded Rectangle 189">
              <a:extLst>
                <a:ext uri="{FF2B5EF4-FFF2-40B4-BE49-F238E27FC236}">
                  <a16:creationId xmlns:a16="http://schemas.microsoft.com/office/drawing/2014/main" xmlns="" id="{2B632D7E-C81E-6349-BF80-DA106067CB89}"/>
                </a:ext>
              </a:extLst>
            </p:cNvPr>
            <p:cNvSpPr/>
            <p:nvPr/>
          </p:nvSpPr>
          <p:spPr>
            <a:xfrm>
              <a:off x="2445007" y="41281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xmlns="" id="{076D6EA6-1090-414E-A680-F2D2AB855538}"/>
                </a:ext>
              </a:extLst>
            </p:cNvPr>
            <p:cNvSpPr/>
            <p:nvPr/>
          </p:nvSpPr>
          <p:spPr>
            <a:xfrm>
              <a:off x="2529557" y="41814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xmlns="" id="{A4FE1815-DACA-A34E-9AA8-65BBEFAEE531}"/>
                </a:ext>
              </a:extLst>
            </p:cNvPr>
            <p:cNvSpPr/>
            <p:nvPr/>
          </p:nvSpPr>
          <p:spPr>
            <a:xfrm>
              <a:off x="2775816" y="41814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xmlns="" id="{F1DC7F5E-150B-504C-8862-D62016C8D701}"/>
                </a:ext>
              </a:extLst>
            </p:cNvPr>
            <p:cNvSpPr/>
            <p:nvPr/>
          </p:nvSpPr>
          <p:spPr>
            <a:xfrm>
              <a:off x="3022075" y="41814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xmlns="" id="{33BF13CC-23F2-1841-B185-249B24F007B6}"/>
                </a:ext>
              </a:extLst>
            </p:cNvPr>
            <p:cNvSpPr/>
            <p:nvPr/>
          </p:nvSpPr>
          <p:spPr>
            <a:xfrm>
              <a:off x="3273944" y="41814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xmlns="" id="{64DAE9FE-BC6E-BA40-AF87-7B59591B5804}"/>
                </a:ext>
              </a:extLst>
            </p:cNvPr>
            <p:cNvSpPr/>
            <p:nvPr/>
          </p:nvSpPr>
          <p:spPr>
            <a:xfrm>
              <a:off x="3531940" y="41836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ounded Rectangle 195">
              <a:extLst>
                <a:ext uri="{FF2B5EF4-FFF2-40B4-BE49-F238E27FC236}">
                  <a16:creationId xmlns:a16="http://schemas.microsoft.com/office/drawing/2014/main" xmlns="" id="{3765C298-C96F-9943-977A-0F5793C1A856}"/>
                </a:ext>
              </a:extLst>
            </p:cNvPr>
            <p:cNvSpPr/>
            <p:nvPr/>
          </p:nvSpPr>
          <p:spPr>
            <a:xfrm>
              <a:off x="2580250" y="2988563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ight Arrow 196">
              <a:extLst>
                <a:ext uri="{FF2B5EF4-FFF2-40B4-BE49-F238E27FC236}">
                  <a16:creationId xmlns:a16="http://schemas.microsoft.com/office/drawing/2014/main" xmlns="" id="{98FA6676-7B68-034D-A782-185A3D3C527C}"/>
                </a:ext>
              </a:extLst>
            </p:cNvPr>
            <p:cNvSpPr/>
            <p:nvPr/>
          </p:nvSpPr>
          <p:spPr>
            <a:xfrm rot="16200000">
              <a:off x="2885871" y="3505978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ight Arrow 197">
              <a:extLst>
                <a:ext uri="{FF2B5EF4-FFF2-40B4-BE49-F238E27FC236}">
                  <a16:creationId xmlns:a16="http://schemas.microsoft.com/office/drawing/2014/main" xmlns="" id="{826CB50C-0542-F84B-915E-0726D26ADF3E}"/>
                </a:ext>
              </a:extLst>
            </p:cNvPr>
            <p:cNvSpPr/>
            <p:nvPr/>
          </p:nvSpPr>
          <p:spPr>
            <a:xfrm rot="16200000">
              <a:off x="2907431" y="467512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Content Placeholder 2">
                  <a:extLst>
                    <a:ext uri="{FF2B5EF4-FFF2-40B4-BE49-F238E27FC236}">
                      <a16:creationId xmlns:a16="http://schemas.microsoft.com/office/drawing/2014/main" xmlns="" id="{91BB48A4-F64A-8540-941A-B4C54FA7CD6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77235" y="4632547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99" name="Content Placeholder 2">
                  <a:extLst>
                    <a:ext uri="{FF2B5EF4-FFF2-40B4-BE49-F238E27FC236}">
                      <a16:creationId xmlns:a16="http://schemas.microsoft.com/office/drawing/2014/main" id="{91BB48A4-F64A-8540-941A-B4C54FA7C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7235" y="4632547"/>
                  <a:ext cx="701328" cy="50358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Content Placeholder 2">
                  <a:extLst>
                    <a:ext uri="{FF2B5EF4-FFF2-40B4-BE49-F238E27FC236}">
                      <a16:creationId xmlns:a16="http://schemas.microsoft.com/office/drawing/2014/main" xmlns="" id="{A4654EC8-FFC3-1E4A-8EF9-0007DF7FF90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84544" y="3453606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00" name="Content Placeholder 2">
                  <a:extLst>
                    <a:ext uri="{FF2B5EF4-FFF2-40B4-BE49-F238E27FC236}">
                      <a16:creationId xmlns:a16="http://schemas.microsoft.com/office/drawing/2014/main" id="{A4654EC8-FFC3-1E4A-8EF9-0007DF7FF9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4544" y="3453606"/>
                  <a:ext cx="701328" cy="503588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Content Placeholder 2">
                  <a:extLst>
                    <a:ext uri="{FF2B5EF4-FFF2-40B4-BE49-F238E27FC236}">
                      <a16:creationId xmlns:a16="http://schemas.microsoft.com/office/drawing/2014/main" xmlns="" id="{6A7B40F4-F11D-BA48-817B-61628F0D391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471687" y="2180865"/>
                  <a:ext cx="1576746" cy="50358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400" b="0" i="1" dirty="0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1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01" name="Content Placeholder 2">
                  <a:extLst>
                    <a:ext uri="{FF2B5EF4-FFF2-40B4-BE49-F238E27FC236}">
                      <a16:creationId xmlns:a16="http://schemas.microsoft.com/office/drawing/2014/main" id="{6A7B40F4-F11D-BA48-817B-61628F0D3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687" y="2180865"/>
                  <a:ext cx="1576746" cy="503587"/>
                </a:xfrm>
                <a:prstGeom prst="rect">
                  <a:avLst/>
                </a:prstGeom>
                <a:blipFill>
                  <a:blip r:embed="rId7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2" name="Rounded Rectangle 201">
              <a:extLst>
                <a:ext uri="{FF2B5EF4-FFF2-40B4-BE49-F238E27FC236}">
                  <a16:creationId xmlns:a16="http://schemas.microsoft.com/office/drawing/2014/main" xmlns="" id="{998A13D5-277B-3047-91EE-09C5E95BE46F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xmlns="" id="{354CF6AE-7C40-BD44-BC47-AC49D38622EB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xmlns="" id="{3A544266-A3D2-5548-A226-56F6A739B738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xmlns="" id="{AE643A91-F253-414D-BC12-9CA421ADD913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xmlns="" id="{0198105B-07AF-D645-B56F-BCC617867054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xmlns="" id="{84DEE8C3-286E-A845-885B-841B0E57FA02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xmlns="" id="{BE708D4A-E33B-534D-897B-5E48A5BA159C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xmlns="" id="{FA609A35-1D4D-5A45-921E-150376F458E4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xmlns="" id="{7F67D080-E526-FC4E-9CC4-8F0E0B05DF4B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xmlns="" id="{DF772231-3B0D-6F42-8B60-1CDF883304FA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xmlns="" id="{FCB00028-21C1-1E43-8C1B-F49250338DBB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xmlns="" id="{4EEBA2D3-E92A-374C-B2A0-BD9C5C4B785C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xmlns="" id="{CF0202BC-C245-0648-954C-C70F9314EBBB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xmlns="" id="{E2D5E71C-DA8C-BA4E-85B0-58A134A1C985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xmlns="" id="{49686E3E-D452-094F-A332-8E282414AFE5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ounded Rectangle 216">
              <a:extLst>
                <a:ext uri="{FF2B5EF4-FFF2-40B4-BE49-F238E27FC236}">
                  <a16:creationId xmlns:a16="http://schemas.microsoft.com/office/drawing/2014/main" xmlns="" id="{0430F120-9C7C-6549-A477-45D6B8CBF93E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ight Arrow 217">
              <a:extLst>
                <a:ext uri="{FF2B5EF4-FFF2-40B4-BE49-F238E27FC236}">
                  <a16:creationId xmlns:a16="http://schemas.microsoft.com/office/drawing/2014/main" xmlns="" id="{DF642259-8671-2B41-9B19-3103750F6BF5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ight Arrow 218">
              <a:extLst>
                <a:ext uri="{FF2B5EF4-FFF2-40B4-BE49-F238E27FC236}">
                  <a16:creationId xmlns:a16="http://schemas.microsoft.com/office/drawing/2014/main" xmlns="" id="{9DD26DE6-B424-3549-AC82-DE133B1C5583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Content Placeholder 2">
                  <a:extLst>
                    <a:ext uri="{FF2B5EF4-FFF2-40B4-BE49-F238E27FC236}">
                      <a16:creationId xmlns:a16="http://schemas.microsoft.com/office/drawing/2014/main" xmlns="" id="{24158019-21B3-3040-9B42-5E0E1BC87E1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17911" y="4556150"/>
                  <a:ext cx="701327" cy="6188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20" name="Content Placeholder 2">
                  <a:extLst>
                    <a:ext uri="{FF2B5EF4-FFF2-40B4-BE49-F238E27FC236}">
                      <a16:creationId xmlns:a16="http://schemas.microsoft.com/office/drawing/2014/main" id="{24158019-21B3-3040-9B42-5E0E1BC87E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7911" y="4556150"/>
                  <a:ext cx="701327" cy="6188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Content Placeholder 2">
                  <a:extLst>
                    <a:ext uri="{FF2B5EF4-FFF2-40B4-BE49-F238E27FC236}">
                      <a16:creationId xmlns:a16="http://schemas.microsoft.com/office/drawing/2014/main" xmlns="" id="{FB1D7FDE-0CC1-DB45-9804-4445701413F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21" name="Content Placeholder 2">
                  <a:extLst>
                    <a:ext uri="{FF2B5EF4-FFF2-40B4-BE49-F238E27FC236}">
                      <a16:creationId xmlns:a16="http://schemas.microsoft.com/office/drawing/2014/main" id="{FB1D7FDE-0CC1-DB45-9804-4445701413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>
                  <a:blip r:embed="rId9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xmlns="" id="{944B48F4-534A-1F48-8BA2-5E0CB51C66D7}"/>
                </a:ext>
              </a:extLst>
            </p:cNvPr>
            <p:cNvSpPr/>
            <p:nvPr/>
          </p:nvSpPr>
          <p:spPr>
            <a:xfrm>
              <a:off x="7019643" y="5330689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xmlns="" id="{D9DEA7E0-1788-DF49-9DBA-6D5AA6E41750}"/>
                </a:ext>
              </a:extLst>
            </p:cNvPr>
            <p:cNvSpPr/>
            <p:nvPr/>
          </p:nvSpPr>
          <p:spPr>
            <a:xfrm>
              <a:off x="7124425" y="5386040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xmlns="" id="{7D1323E3-4AA2-354B-B57E-6043AD536054}"/>
                </a:ext>
              </a:extLst>
            </p:cNvPr>
            <p:cNvSpPr/>
            <p:nvPr/>
          </p:nvSpPr>
          <p:spPr>
            <a:xfrm>
              <a:off x="7370684" y="5386040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xmlns="" id="{F59F211C-ABB5-FC4C-83DF-F2D2B84092AA}"/>
                </a:ext>
              </a:extLst>
            </p:cNvPr>
            <p:cNvSpPr/>
            <p:nvPr/>
          </p:nvSpPr>
          <p:spPr>
            <a:xfrm>
              <a:off x="7616943" y="5386040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xmlns="" id="{562B0705-5711-2D47-9D9F-62704B893F24}"/>
                </a:ext>
              </a:extLst>
            </p:cNvPr>
            <p:cNvSpPr/>
            <p:nvPr/>
          </p:nvSpPr>
          <p:spPr>
            <a:xfrm>
              <a:off x="7868812" y="5386040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xmlns="" id="{B0A28757-0CD9-F34F-BEC3-9B038946E6CF}"/>
                </a:ext>
              </a:extLst>
            </p:cNvPr>
            <p:cNvSpPr/>
            <p:nvPr/>
          </p:nvSpPr>
          <p:spPr>
            <a:xfrm>
              <a:off x="7124425" y="3079223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xmlns="" id="{7F98633B-A8B2-254D-9C3D-E11B6EED8209}"/>
                </a:ext>
              </a:extLst>
            </p:cNvPr>
            <p:cNvSpPr/>
            <p:nvPr/>
          </p:nvSpPr>
          <p:spPr>
            <a:xfrm>
              <a:off x="7370684" y="3079223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xmlns="" id="{E9FB6E48-6569-1E47-969A-BFA81FE6701C}"/>
                </a:ext>
              </a:extLst>
            </p:cNvPr>
            <p:cNvSpPr/>
            <p:nvPr/>
          </p:nvSpPr>
          <p:spPr>
            <a:xfrm>
              <a:off x="7616943" y="3079223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xmlns="" id="{BC5D9877-0AD9-8C4E-AD11-D1A9078B7BD1}"/>
                </a:ext>
              </a:extLst>
            </p:cNvPr>
            <p:cNvSpPr/>
            <p:nvPr/>
          </p:nvSpPr>
          <p:spPr>
            <a:xfrm>
              <a:off x="7868812" y="3079223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ounded Rectangle 230">
              <a:extLst>
                <a:ext uri="{FF2B5EF4-FFF2-40B4-BE49-F238E27FC236}">
                  <a16:creationId xmlns:a16="http://schemas.microsoft.com/office/drawing/2014/main" xmlns="" id="{EBF45989-FFB9-674C-B5F1-8BAA6EA69E90}"/>
                </a:ext>
              </a:extLst>
            </p:cNvPr>
            <p:cNvSpPr/>
            <p:nvPr/>
          </p:nvSpPr>
          <p:spPr>
            <a:xfrm>
              <a:off x="6903490" y="4171771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xmlns="" id="{A5B065BC-93FA-904A-9BB5-6415534E6EA0}"/>
                </a:ext>
              </a:extLst>
            </p:cNvPr>
            <p:cNvSpPr/>
            <p:nvPr/>
          </p:nvSpPr>
          <p:spPr>
            <a:xfrm>
              <a:off x="6988040" y="4225038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xmlns="" id="{5AAD2DC7-DA61-F448-8F0D-AB35FC4D7647}"/>
                </a:ext>
              </a:extLst>
            </p:cNvPr>
            <p:cNvSpPr/>
            <p:nvPr/>
          </p:nvSpPr>
          <p:spPr>
            <a:xfrm>
              <a:off x="7234299" y="4225038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xmlns="" id="{20E89DF7-EA84-914D-812B-DE7ED3ADE82B}"/>
                </a:ext>
              </a:extLst>
            </p:cNvPr>
            <p:cNvSpPr/>
            <p:nvPr/>
          </p:nvSpPr>
          <p:spPr>
            <a:xfrm>
              <a:off x="7480558" y="4225038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xmlns="" id="{98D771EC-F4A6-9641-BA27-3B01E9B1C6A6}"/>
                </a:ext>
              </a:extLst>
            </p:cNvPr>
            <p:cNvSpPr/>
            <p:nvPr/>
          </p:nvSpPr>
          <p:spPr>
            <a:xfrm>
              <a:off x="7732427" y="4225038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xmlns="" id="{7FC0FC34-7DA5-2E41-B4E7-9F0286EBB74F}"/>
                </a:ext>
              </a:extLst>
            </p:cNvPr>
            <p:cNvSpPr/>
            <p:nvPr/>
          </p:nvSpPr>
          <p:spPr>
            <a:xfrm>
              <a:off x="7990423" y="422732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ounded Rectangle 236">
              <a:extLst>
                <a:ext uri="{FF2B5EF4-FFF2-40B4-BE49-F238E27FC236}">
                  <a16:creationId xmlns:a16="http://schemas.microsoft.com/office/drawing/2014/main" xmlns="" id="{327661F4-EB15-024D-A32A-8E5A7EE992A6}"/>
                </a:ext>
              </a:extLst>
            </p:cNvPr>
            <p:cNvSpPr/>
            <p:nvPr/>
          </p:nvSpPr>
          <p:spPr>
            <a:xfrm>
              <a:off x="7038733" y="3032199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ight Arrow 237">
              <a:extLst>
                <a:ext uri="{FF2B5EF4-FFF2-40B4-BE49-F238E27FC236}">
                  <a16:creationId xmlns:a16="http://schemas.microsoft.com/office/drawing/2014/main" xmlns="" id="{67CFE2D7-E7AB-AB40-9900-FD839CB104EE}"/>
                </a:ext>
              </a:extLst>
            </p:cNvPr>
            <p:cNvSpPr/>
            <p:nvPr/>
          </p:nvSpPr>
          <p:spPr>
            <a:xfrm rot="16200000">
              <a:off x="7344354" y="354961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ight Arrow 238">
              <a:extLst>
                <a:ext uri="{FF2B5EF4-FFF2-40B4-BE49-F238E27FC236}">
                  <a16:creationId xmlns:a16="http://schemas.microsoft.com/office/drawing/2014/main" xmlns="" id="{B98BC0F8-84B8-FB43-8606-98904CE5D3DA}"/>
                </a:ext>
              </a:extLst>
            </p:cNvPr>
            <p:cNvSpPr/>
            <p:nvPr/>
          </p:nvSpPr>
          <p:spPr>
            <a:xfrm rot="16200000">
              <a:off x="7365914" y="4718762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Content Placeholder 2">
                  <a:extLst>
                    <a:ext uri="{FF2B5EF4-FFF2-40B4-BE49-F238E27FC236}">
                      <a16:creationId xmlns:a16="http://schemas.microsoft.com/office/drawing/2014/main" xmlns="" id="{B1F053BE-3298-0646-8172-89C2BA09AA8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93476" y="4622035"/>
                  <a:ext cx="701327" cy="52293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40" name="Content Placeholder 2">
                  <a:extLst>
                    <a:ext uri="{FF2B5EF4-FFF2-40B4-BE49-F238E27FC236}">
                      <a16:creationId xmlns:a16="http://schemas.microsoft.com/office/drawing/2014/main" id="{B1F053BE-3298-0646-8172-89C2BA09AA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3476" y="4622035"/>
                  <a:ext cx="701327" cy="52293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Content Placeholder 2">
                  <a:extLst>
                    <a:ext uri="{FF2B5EF4-FFF2-40B4-BE49-F238E27FC236}">
                      <a16:creationId xmlns:a16="http://schemas.microsoft.com/office/drawing/2014/main" xmlns="" id="{D75999E8-F2C4-354B-A671-CE82C6DFD07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46250" y="3397919"/>
                  <a:ext cx="701327" cy="50358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41" name="Content Placeholder 2">
                  <a:extLst>
                    <a:ext uri="{FF2B5EF4-FFF2-40B4-BE49-F238E27FC236}">
                      <a16:creationId xmlns:a16="http://schemas.microsoft.com/office/drawing/2014/main" id="{D75999E8-F2C4-354B-A671-CE82C6DFD0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6250" y="3397919"/>
                  <a:ext cx="701327" cy="5035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Content Placeholder 2">
                  <a:extLst>
                    <a:ext uri="{FF2B5EF4-FFF2-40B4-BE49-F238E27FC236}">
                      <a16:creationId xmlns:a16="http://schemas.microsoft.com/office/drawing/2014/main" xmlns="" id="{E1BB2B7A-3802-6E40-BC14-9E12002A24A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85691" y="2202777"/>
                  <a:ext cx="1576746" cy="50358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400" b="0" i="1" dirty="0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1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42" name="Content Placeholder 2">
                  <a:extLst>
                    <a:ext uri="{FF2B5EF4-FFF2-40B4-BE49-F238E27FC236}">
                      <a16:creationId xmlns:a16="http://schemas.microsoft.com/office/drawing/2014/main" id="{E1BB2B7A-3802-6E40-BC14-9E12002A24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691" y="2202777"/>
                  <a:ext cx="1576746" cy="503587"/>
                </a:xfrm>
                <a:prstGeom prst="rect">
                  <a:avLst/>
                </a:prstGeom>
                <a:blipFill>
                  <a:blip r:embed="rId12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Content Placeholder 2">
                  <a:extLst>
                    <a:ext uri="{FF2B5EF4-FFF2-40B4-BE49-F238E27FC236}">
                      <a16:creationId xmlns:a16="http://schemas.microsoft.com/office/drawing/2014/main" xmlns="" id="{B06BE497-F43A-F149-9471-6FC67E48E4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930167" y="2218498"/>
                  <a:ext cx="1576746" cy="50358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400" b="0" i="1" dirty="0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1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43" name="Content Placeholder 2">
                  <a:extLst>
                    <a:ext uri="{FF2B5EF4-FFF2-40B4-BE49-F238E27FC236}">
                      <a16:creationId xmlns:a16="http://schemas.microsoft.com/office/drawing/2014/main" id="{B06BE497-F43A-F149-9471-6FC67E48E4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0167" y="2218498"/>
                  <a:ext cx="1576746" cy="503587"/>
                </a:xfrm>
                <a:prstGeom prst="rect">
                  <a:avLst/>
                </a:prstGeom>
                <a:blipFill>
                  <a:blip r:embed="rId1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7" name="Right Arrow 246">
              <a:extLst>
                <a:ext uri="{FF2B5EF4-FFF2-40B4-BE49-F238E27FC236}">
                  <a16:creationId xmlns:a16="http://schemas.microsoft.com/office/drawing/2014/main" xmlns="" id="{3658A798-02B3-C94C-902F-9C7D8D47A88B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Content Placeholder 2">
                  <a:extLst>
                    <a:ext uri="{FF2B5EF4-FFF2-40B4-BE49-F238E27FC236}">
                      <a16:creationId xmlns:a16="http://schemas.microsoft.com/office/drawing/2014/main" xmlns="" id="{C766C2E3-C166-F545-B113-57D045F0B7E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21798" y="3527824"/>
                  <a:ext cx="701327" cy="50358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48" name="Content Placeholder 2">
                  <a:extLst>
                    <a:ext uri="{FF2B5EF4-FFF2-40B4-BE49-F238E27FC236}">
                      <a16:creationId xmlns:a16="http://schemas.microsoft.com/office/drawing/2014/main" id="{C766C2E3-C166-F545-B113-57D045F0B7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1798" y="3527824"/>
                  <a:ext cx="701327" cy="503587"/>
                </a:xfrm>
                <a:prstGeom prst="rect">
                  <a:avLst/>
                </a:prstGeom>
                <a:blipFill>
                  <a:blip r:embed="rId14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9" name="Right Arrow 248">
              <a:extLst>
                <a:ext uri="{FF2B5EF4-FFF2-40B4-BE49-F238E27FC236}">
                  <a16:creationId xmlns:a16="http://schemas.microsoft.com/office/drawing/2014/main" xmlns="" id="{0316A79D-8D3B-AF43-9585-DE317802AE21}"/>
                </a:ext>
              </a:extLst>
            </p:cNvPr>
            <p:cNvSpPr/>
            <p:nvPr/>
          </p:nvSpPr>
          <p:spPr>
            <a:xfrm>
              <a:off x="6150460" y="4159462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Content Placeholder 2">
                  <a:extLst>
                    <a:ext uri="{FF2B5EF4-FFF2-40B4-BE49-F238E27FC236}">
                      <a16:creationId xmlns:a16="http://schemas.microsoft.com/office/drawing/2014/main" xmlns="" id="{3C4BE5EC-48BE-1041-926A-6A3F39478C0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992149" y="3494487"/>
                  <a:ext cx="701327" cy="50358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50" name="Content Placeholder 2">
                  <a:extLst>
                    <a:ext uri="{FF2B5EF4-FFF2-40B4-BE49-F238E27FC236}">
                      <a16:creationId xmlns:a16="http://schemas.microsoft.com/office/drawing/2014/main" id="{3C4BE5EC-48BE-1041-926A-6A3F39478C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2149" y="3494487"/>
                  <a:ext cx="701327" cy="5035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1" name="Content Placeholder 2">
            <a:extLst>
              <a:ext uri="{FF2B5EF4-FFF2-40B4-BE49-F238E27FC236}">
                <a16:creationId xmlns:a16="http://schemas.microsoft.com/office/drawing/2014/main" xmlns="" id="{B8D513DA-3EBD-5E4D-B7CE-3801CBE0292C}"/>
              </a:ext>
            </a:extLst>
          </p:cNvPr>
          <p:cNvSpPr txBox="1">
            <a:spLocks/>
          </p:cNvSpPr>
          <p:nvPr/>
        </p:nvSpPr>
        <p:spPr>
          <a:xfrm>
            <a:off x="8473684" y="3231736"/>
            <a:ext cx="1503064" cy="707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RNN</a:t>
            </a:r>
          </a:p>
        </p:txBody>
      </p:sp>
      <p:sp>
        <p:nvSpPr>
          <p:cNvPr id="252" name="Content Placeholder 2">
            <a:extLst>
              <a:ext uri="{FF2B5EF4-FFF2-40B4-BE49-F238E27FC236}">
                <a16:creationId xmlns:a16="http://schemas.microsoft.com/office/drawing/2014/main" xmlns="" id="{6126BDD8-A732-764D-B513-1AE1D5129B8B}"/>
              </a:ext>
            </a:extLst>
          </p:cNvPr>
          <p:cNvSpPr txBox="1">
            <a:spLocks/>
          </p:cNvSpPr>
          <p:nvPr/>
        </p:nvSpPr>
        <p:spPr>
          <a:xfrm>
            <a:off x="903804" y="3992074"/>
            <a:ext cx="3256642" cy="2408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500"/>
              </a:spcBef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Light" panose="020B0402020203020204" pitchFamily="34" charset="77"/>
              </a:rPr>
              <a:t>Basic counts; fast</a:t>
            </a:r>
          </a:p>
          <a:p>
            <a:pPr>
              <a:lnSpc>
                <a:spcPct val="100000"/>
              </a:lnSpc>
              <a:spcBef>
                <a:spcPts val="2500"/>
              </a:spcBef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Fixed window size</a:t>
            </a:r>
          </a:p>
          <a:p>
            <a:pPr>
              <a:lnSpc>
                <a:spcPct val="100000"/>
              </a:lnSpc>
              <a:spcBef>
                <a:spcPts val="2500"/>
              </a:spcBef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Sparsity &amp; storage issues</a:t>
            </a:r>
          </a:p>
          <a:p>
            <a:pPr>
              <a:lnSpc>
                <a:spcPct val="100000"/>
              </a:lnSpc>
              <a:spcBef>
                <a:spcPts val="2500"/>
              </a:spcBef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Not robust</a:t>
            </a:r>
          </a:p>
          <a:p>
            <a:pPr>
              <a:lnSpc>
                <a:spcPct val="100000"/>
              </a:lnSpc>
              <a:spcBef>
                <a:spcPts val="2500"/>
              </a:spcBef>
            </a:pPr>
            <a:endParaRPr lang="en-US" sz="2000" b="1" dirty="0">
              <a:latin typeface="Avenir Light" panose="020B0402020203020204" pitchFamily="34" charset="77"/>
            </a:endParaRPr>
          </a:p>
        </p:txBody>
      </p:sp>
      <p:sp>
        <p:nvSpPr>
          <p:cNvPr id="253" name="Content Placeholder 2">
            <a:extLst>
              <a:ext uri="{FF2B5EF4-FFF2-40B4-BE49-F238E27FC236}">
                <a16:creationId xmlns:a16="http://schemas.microsoft.com/office/drawing/2014/main" xmlns="" id="{8E786F3E-EDC9-3644-903C-61A03C6BB59A}"/>
              </a:ext>
            </a:extLst>
          </p:cNvPr>
          <p:cNvSpPr txBox="1">
            <a:spLocks/>
          </p:cNvSpPr>
          <p:nvPr/>
        </p:nvSpPr>
        <p:spPr>
          <a:xfrm>
            <a:off x="4921663" y="3899795"/>
            <a:ext cx="3256642" cy="1999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500"/>
              </a:spcBef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Light" panose="020B0402020203020204" pitchFamily="34" charset="77"/>
              </a:rPr>
              <a:t>Kind of robust… almost</a:t>
            </a:r>
            <a:endParaRPr lang="en-US" sz="2000" b="1" dirty="0">
              <a:solidFill>
                <a:srgbClr val="C00000"/>
              </a:solidFill>
              <a:latin typeface="Avenir Light" panose="020B0402020203020204" pitchFamily="34" charset="77"/>
            </a:endParaRPr>
          </a:p>
          <a:p>
            <a:pPr>
              <a:lnSpc>
                <a:spcPct val="100000"/>
              </a:lnSpc>
              <a:spcBef>
                <a:spcPts val="2500"/>
              </a:spcBef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Fixed window size</a:t>
            </a:r>
          </a:p>
          <a:p>
            <a:pPr>
              <a:lnSpc>
                <a:spcPct val="100000"/>
              </a:lnSpc>
              <a:spcBef>
                <a:spcPts val="2500"/>
              </a:spcBef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Weirdly handles context positions</a:t>
            </a:r>
          </a:p>
          <a:p>
            <a:pPr>
              <a:lnSpc>
                <a:spcPct val="100000"/>
              </a:lnSpc>
              <a:spcBef>
                <a:spcPts val="2500"/>
              </a:spcBef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No “memory” of past</a:t>
            </a:r>
          </a:p>
        </p:txBody>
      </p:sp>
      <p:sp>
        <p:nvSpPr>
          <p:cNvPr id="254" name="Content Placeholder 2">
            <a:extLst>
              <a:ext uri="{FF2B5EF4-FFF2-40B4-BE49-F238E27FC236}">
                <a16:creationId xmlns:a16="http://schemas.microsoft.com/office/drawing/2014/main" xmlns="" id="{FFFA973A-A5DD-C145-AEDD-1328AEA8518B}"/>
              </a:ext>
            </a:extLst>
          </p:cNvPr>
          <p:cNvSpPr txBox="1">
            <a:spLocks/>
          </p:cNvSpPr>
          <p:nvPr/>
        </p:nvSpPr>
        <p:spPr>
          <a:xfrm>
            <a:off x="8463688" y="3848620"/>
            <a:ext cx="3525112" cy="2856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500"/>
              </a:spcBef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Light" panose="020B0402020203020204" pitchFamily="34" charset="77"/>
              </a:rPr>
              <a:t>Handles infinite context</a:t>
            </a:r>
            <a:b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Light" panose="020B0402020203020204" pitchFamily="34" charset="77"/>
              </a:rPr>
            </a:b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Light" panose="020B0402020203020204" pitchFamily="34" charset="77"/>
              </a:rPr>
              <a:t>(in theory)</a:t>
            </a:r>
          </a:p>
          <a:p>
            <a:pPr>
              <a:lnSpc>
                <a:spcPct val="100000"/>
              </a:lnSpc>
              <a:spcBef>
                <a:spcPts val="2500"/>
              </a:spcBef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Light" panose="020B0402020203020204" pitchFamily="34" charset="77"/>
              </a:rPr>
              <a:t>Robust to rare words</a:t>
            </a:r>
          </a:p>
          <a:p>
            <a:pPr>
              <a:lnSpc>
                <a:spcPct val="100000"/>
              </a:lnSpc>
              <a:spcBef>
                <a:spcPts val="2500"/>
              </a:spcBef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Slow</a:t>
            </a:r>
          </a:p>
          <a:p>
            <a:pPr>
              <a:lnSpc>
                <a:spcPct val="100000"/>
              </a:lnSpc>
              <a:spcBef>
                <a:spcPts val="2500"/>
              </a:spcBef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Difficulty with long context</a:t>
            </a:r>
          </a:p>
          <a:p>
            <a:pPr>
              <a:lnSpc>
                <a:spcPct val="100000"/>
              </a:lnSpc>
              <a:spcBef>
                <a:spcPts val="2500"/>
              </a:spcBef>
            </a:pPr>
            <a:endParaRPr lang="en-US" sz="2000" b="1" dirty="0">
              <a:latin typeface="Avenir Light" panose="020B0402020203020204" pitchFamily="34" charset="77"/>
            </a:endParaRPr>
          </a:p>
        </p:txBody>
      </p:sp>
      <p:pic>
        <p:nvPicPr>
          <p:cNvPr id="258" name="Picture 257">
            <a:extLst>
              <a:ext uri="{FF2B5EF4-FFF2-40B4-BE49-F238E27FC236}">
                <a16:creationId xmlns:a16="http://schemas.microsoft.com/office/drawing/2014/main" xmlns="" id="{81F3EC02-E551-F144-87CC-58810943F3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51008" y="3337874"/>
            <a:ext cx="18288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3AEE3C-D47F-A64D-8577-109988169A5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91740" y="3343996"/>
            <a:ext cx="1511300" cy="368300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xmlns="" id="{5CB6BE28-14AF-8545-A8C8-C579141AF5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71202" y="3329517"/>
            <a:ext cx="1511300" cy="36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5A2965-0275-714E-8C41-C04EFF54337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42349" y="3381302"/>
            <a:ext cx="241300" cy="279400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xmlns="" id="{19099C60-9F92-DB40-A723-9E4DBB7172E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23937" y="3329300"/>
            <a:ext cx="259711" cy="300718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xmlns="" id="{3F132CB6-A7A5-A845-8D65-3C96396091A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93288" y="3316600"/>
            <a:ext cx="293614" cy="339974"/>
          </a:xfrm>
          <a:prstGeom prst="rect">
            <a:avLst/>
          </a:prstGeom>
        </p:spPr>
      </p:pic>
      <p:sp>
        <p:nvSpPr>
          <p:cNvPr id="263" name="Content Placeholder 2">
            <a:extLst>
              <a:ext uri="{FF2B5EF4-FFF2-40B4-BE49-F238E27FC236}">
                <a16:creationId xmlns:a16="http://schemas.microsoft.com/office/drawing/2014/main" xmlns="" id="{28AB169D-52FC-3A47-BA69-A7DAF49EB7EA}"/>
              </a:ext>
            </a:extLst>
          </p:cNvPr>
          <p:cNvSpPr txBox="1">
            <a:spLocks/>
          </p:cNvSpPr>
          <p:nvPr/>
        </p:nvSpPr>
        <p:spPr>
          <a:xfrm>
            <a:off x="8627810" y="2764276"/>
            <a:ext cx="664661" cy="292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800" dirty="0">
                <a:latin typeface="Avenir Light" panose="020B0402020203020204" pitchFamily="34" charset="77"/>
              </a:rPr>
              <a:t>She</a:t>
            </a:r>
          </a:p>
        </p:txBody>
      </p:sp>
      <p:sp>
        <p:nvSpPr>
          <p:cNvPr id="264" name="Content Placeholder 2">
            <a:extLst>
              <a:ext uri="{FF2B5EF4-FFF2-40B4-BE49-F238E27FC236}">
                <a16:creationId xmlns:a16="http://schemas.microsoft.com/office/drawing/2014/main" xmlns="" id="{DCA4E096-201A-814A-B79D-D888462FF747}"/>
              </a:ext>
            </a:extLst>
          </p:cNvPr>
          <p:cNvSpPr txBox="1">
            <a:spLocks/>
          </p:cNvSpPr>
          <p:nvPr/>
        </p:nvSpPr>
        <p:spPr>
          <a:xfrm>
            <a:off x="9522864" y="2764276"/>
            <a:ext cx="693773" cy="292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800" dirty="0">
                <a:latin typeface="Avenir Light" panose="020B0402020203020204" pitchFamily="34" charset="77"/>
              </a:rPr>
              <a:t>went</a:t>
            </a:r>
          </a:p>
        </p:txBody>
      </p:sp>
      <p:sp>
        <p:nvSpPr>
          <p:cNvPr id="265" name="Content Placeholder 2">
            <a:extLst>
              <a:ext uri="{FF2B5EF4-FFF2-40B4-BE49-F238E27FC236}">
                <a16:creationId xmlns:a16="http://schemas.microsoft.com/office/drawing/2014/main" xmlns="" id="{51AC94B5-4B51-7747-B496-7544634F467E}"/>
              </a:ext>
            </a:extLst>
          </p:cNvPr>
          <p:cNvSpPr txBox="1">
            <a:spLocks/>
          </p:cNvSpPr>
          <p:nvPr/>
        </p:nvSpPr>
        <p:spPr>
          <a:xfrm>
            <a:off x="10650364" y="2733633"/>
            <a:ext cx="501341" cy="336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800" dirty="0">
                <a:latin typeface="Avenir Light" panose="020B0402020203020204" pitchFamily="34" charset="77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2823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2469798A-3287-FE41-A8B3-9C5EBD440DA9}"/>
              </a:ext>
            </a:extLst>
          </p:cNvPr>
          <p:cNvSpPr txBox="1">
            <a:spLocks/>
          </p:cNvSpPr>
          <p:nvPr/>
        </p:nvSpPr>
        <p:spPr>
          <a:xfrm>
            <a:off x="1012406" y="983807"/>
            <a:ext cx="5511668" cy="5177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Language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Modelling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RNNs/LSTMs +ELMo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Seq2Seq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arla" charset="0"/>
                <a:ea typeface="Karla" charset="0"/>
                <a:cs typeface="Karla" charset="0"/>
              </a:rPr>
              <a:t>+Attention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Transformers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arla" charset="0"/>
                <a:ea typeface="Karla" charset="0"/>
                <a:cs typeface="Karla" charset="0"/>
              </a:rPr>
              <a:t>+BERT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Conclusions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FCB2847-0F6D-EA4A-9C75-CAB26E4B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77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883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Long short-term memory (LSTM)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xmlns="" id="{8CC99D59-00C0-1445-91B3-013E005D8BDE}"/>
              </a:ext>
            </a:extLst>
          </p:cNvPr>
          <p:cNvSpPr txBox="1">
            <a:spLocks/>
          </p:cNvSpPr>
          <p:nvPr/>
        </p:nvSpPr>
        <p:spPr>
          <a:xfrm>
            <a:off x="2489764" y="1776946"/>
            <a:ext cx="7567747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134" name="Content Placeholder 2">
            <a:extLst>
              <a:ext uri="{FF2B5EF4-FFF2-40B4-BE49-F238E27FC236}">
                <a16:creationId xmlns:a16="http://schemas.microsoft.com/office/drawing/2014/main" xmlns="" id="{F608FDC5-09ED-D643-A5D6-4B4B9B1B8F03}"/>
              </a:ext>
            </a:extLst>
          </p:cNvPr>
          <p:cNvSpPr txBox="1">
            <a:spLocks/>
          </p:cNvSpPr>
          <p:nvPr/>
        </p:nvSpPr>
        <p:spPr>
          <a:xfrm>
            <a:off x="903804" y="1238718"/>
            <a:ext cx="10742096" cy="5085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700"/>
              </a:spcBef>
            </a:pPr>
            <a:r>
              <a:rPr lang="en-US" dirty="0">
                <a:latin typeface="Karla" charset="0"/>
                <a:ea typeface="Karla" charset="0"/>
                <a:cs typeface="Karla" charset="0"/>
              </a:rPr>
              <a:t>A type of RNN that is designed to better handle </a:t>
            </a:r>
            <a:r>
              <a:rPr lang="en-US" b="1" dirty="0">
                <a:latin typeface="Karla" charset="0"/>
                <a:ea typeface="Karla" charset="0"/>
                <a:cs typeface="Karla" charset="0"/>
              </a:rPr>
              <a:t>long-range dependencies</a:t>
            </a:r>
          </a:p>
          <a:p>
            <a:pPr>
              <a:lnSpc>
                <a:spcPct val="150000"/>
              </a:lnSpc>
              <a:spcBef>
                <a:spcPts val="1700"/>
              </a:spcBef>
            </a:pPr>
            <a:r>
              <a:rPr lang="en-US" dirty="0">
                <a:latin typeface="Karla" charset="0"/>
                <a:ea typeface="Karla" charset="0"/>
                <a:cs typeface="Karla" charset="0"/>
              </a:rPr>
              <a:t>In ”vanilla” RNNs, the hidden state is perpetually being rewritten</a:t>
            </a:r>
          </a:p>
          <a:p>
            <a:pPr>
              <a:lnSpc>
                <a:spcPct val="150000"/>
              </a:lnSpc>
              <a:spcBef>
                <a:spcPts val="1700"/>
              </a:spcBef>
            </a:pPr>
            <a:r>
              <a:rPr lang="en-US" dirty="0">
                <a:latin typeface="Karla" charset="0"/>
                <a:ea typeface="Karla" charset="0"/>
                <a:cs typeface="Karla" charset="0"/>
              </a:rPr>
              <a:t>In addition to a traditional </a:t>
            </a:r>
            <a:r>
              <a:rPr lang="en-US" b="1" dirty="0">
                <a:latin typeface="Karla" charset="0"/>
                <a:ea typeface="Karla" charset="0"/>
                <a:cs typeface="Karla" charset="0"/>
              </a:rPr>
              <a:t>hidden state </a:t>
            </a:r>
            <a:r>
              <a:rPr lang="en-US" b="1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h</a:t>
            </a:r>
            <a:r>
              <a:rPr lang="en-US" dirty="0">
                <a:latin typeface="Karla" charset="0"/>
                <a:ea typeface="Karla" charset="0"/>
                <a:cs typeface="Karla" charset="0"/>
              </a:rPr>
              <a:t>, let’s have a dedicated </a:t>
            </a:r>
            <a:r>
              <a:rPr lang="en-US" b="1" dirty="0">
                <a:latin typeface="Karla" charset="0"/>
                <a:ea typeface="Karla" charset="0"/>
                <a:cs typeface="Karla" charset="0"/>
              </a:rPr>
              <a:t>memory cell </a:t>
            </a:r>
            <a:r>
              <a:rPr lang="en-US" b="1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c</a:t>
            </a:r>
            <a:r>
              <a:rPr lang="en-US" b="1" dirty="0"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dirty="0">
                <a:latin typeface="Karla" charset="0"/>
                <a:ea typeface="Karla" charset="0"/>
                <a:cs typeface="Karla" charset="0"/>
              </a:rPr>
              <a:t>for long-term events. More power to relay sequence info.</a:t>
            </a:r>
          </a:p>
        </p:txBody>
      </p:sp>
    </p:spTree>
    <p:extLst>
      <p:ext uri="{BB962C8B-B14F-4D97-AF65-F5344CB8AC3E}">
        <p14:creationId xmlns:p14="http://schemas.microsoft.com/office/powerpoint/2010/main" val="120904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6528419" cy="528088"/>
          </a:xfrm>
        </p:spPr>
        <p:txBody>
          <a:bodyPr/>
          <a:lstStyle/>
          <a:p>
            <a:r>
              <a:rPr lang="en-US" dirty="0"/>
              <a:t>Inside an LSTM Hidden Layer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F9FAAB5-8058-6B45-9B72-D22715C7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11" y="1165828"/>
            <a:ext cx="10931489" cy="4307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BD1637-4855-CF46-8271-D67C4664E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0" y="5683920"/>
            <a:ext cx="5181600" cy="993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xmlns="" id="{789E0697-3EC6-0146-B28E-05989C609A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3662" y="418417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789E0697-3EC6-0146-B28E-05989C609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662" y="4184176"/>
                <a:ext cx="701328" cy="503588"/>
              </a:xfrm>
              <a:prstGeom prst="rect">
                <a:avLst/>
              </a:prstGeom>
              <a:blipFill>
                <a:blip r:embed="rId4"/>
                <a:stretch>
                  <a:fillRect l="-1786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xmlns="" id="{8C3D55DD-E971-DC47-B5FB-B671ED67B9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3662" y="2328420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8C3D55DD-E971-DC47-B5FB-B671ED67B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662" y="2328420"/>
                <a:ext cx="701328" cy="503588"/>
              </a:xfrm>
              <a:prstGeom prst="rect">
                <a:avLst/>
              </a:prstGeom>
              <a:blipFill>
                <a:blip r:embed="rId5"/>
                <a:stretch>
                  <a:fillRect l="-1786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xmlns="" id="{D8FBCF0F-67F3-4448-B328-5E7F8AF0A2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94567" y="428999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D8FBCF0F-67F3-4448-B328-5E7F8AF0A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567" y="4289992"/>
                <a:ext cx="701328" cy="503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xmlns="" id="{6AD62CD9-83B4-D445-9DEA-AE7E030C6C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5200" y="213376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6AD62CD9-83B4-D445-9DEA-AE7E030C6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133762"/>
                <a:ext cx="701328" cy="5035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xmlns="" id="{329277C2-9AD3-C343-8169-A2F68F842E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95472" y="428999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329277C2-9AD3-C343-8169-A2F68F842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472" y="4289992"/>
                <a:ext cx="701328" cy="503588"/>
              </a:xfrm>
              <a:prstGeom prst="rect">
                <a:avLst/>
              </a:prstGeom>
              <a:blipFill>
                <a:blip r:embed="rId8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xmlns="" id="{DE8070BE-E505-1847-9B2C-5F903B505A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27338" y="21466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DE8070BE-E505-1847-9B2C-5F903B505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7338" y="2146624"/>
                <a:ext cx="701328" cy="503588"/>
              </a:xfrm>
              <a:prstGeom prst="rect">
                <a:avLst/>
              </a:prstGeom>
              <a:blipFill>
                <a:blip r:embed="rId9"/>
                <a:stretch>
                  <a:fillRect r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0288FF63-547C-924B-99E1-C99900092C20}"/>
              </a:ext>
            </a:extLst>
          </p:cNvPr>
          <p:cNvSpPr/>
          <p:nvPr/>
        </p:nvSpPr>
        <p:spPr>
          <a:xfrm>
            <a:off x="266954" y="6305952"/>
            <a:ext cx="5388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Diagram: </a:t>
            </a:r>
            <a:r>
              <a:rPr lang="en-US" sz="1400" dirty="0">
                <a:hlinkClick r:id="rId10"/>
              </a:rPr>
              <a:t>https://colah.github.io/posts/2015-08-Understanding-LSTMs/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04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8</a:t>
            </a:fld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72689F53-65B1-6845-9EEA-F9AFC149B62E}"/>
              </a:ext>
            </a:extLst>
          </p:cNvPr>
          <p:cNvSpPr txBox="1">
            <a:spLocks/>
          </p:cNvSpPr>
          <p:nvPr/>
        </p:nvSpPr>
        <p:spPr>
          <a:xfrm>
            <a:off x="1461254" y="1152012"/>
            <a:ext cx="9156857" cy="1277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The probability of the following 3-day weather pattern in </a:t>
            </a:r>
            <a:r>
              <a:rPr lang="en-US" sz="2400" dirty="0" smtClean="0">
                <a:latin typeface="Karla" charset="0"/>
                <a:ea typeface="Karla" charset="0"/>
                <a:cs typeface="Karla" charset="0"/>
              </a:rPr>
              <a:t>Boston:</a:t>
            </a:r>
            <a:endParaRPr lang="en-US" sz="2400" dirty="0"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7F2516E-C1AB-414E-A083-82A38ECDA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997" y="2464236"/>
            <a:ext cx="1080611" cy="1080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60A6EFD-2D94-AA4C-8F38-B4366F863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341" y="2492220"/>
            <a:ext cx="986352" cy="986352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43EED33F-9C15-7B42-BBB8-8BE8AFE3716C}"/>
              </a:ext>
            </a:extLst>
          </p:cNvPr>
          <p:cNvSpPr txBox="1">
            <a:spLocks/>
          </p:cNvSpPr>
          <p:nvPr/>
        </p:nvSpPr>
        <p:spPr>
          <a:xfrm>
            <a:off x="3461583" y="1952547"/>
            <a:ext cx="837441" cy="51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Day 1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42DE54ED-3724-BD49-BE7C-67AA2B692FFC}"/>
              </a:ext>
            </a:extLst>
          </p:cNvPr>
          <p:cNvSpPr txBox="1">
            <a:spLocks/>
          </p:cNvSpPr>
          <p:nvPr/>
        </p:nvSpPr>
        <p:spPr>
          <a:xfrm>
            <a:off x="5620961" y="1952547"/>
            <a:ext cx="837441" cy="51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Day 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CC35FF14-609B-9747-B137-6B2CD19C059A}"/>
              </a:ext>
            </a:extLst>
          </p:cNvPr>
          <p:cNvSpPr txBox="1">
            <a:spLocks/>
          </p:cNvSpPr>
          <p:nvPr/>
        </p:nvSpPr>
        <p:spPr>
          <a:xfrm>
            <a:off x="7854797" y="1955498"/>
            <a:ext cx="837441" cy="51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Day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194A7B4-51A3-9946-AEAF-77C95F954B93}"/>
                  </a:ext>
                </a:extLst>
              </p:cNvPr>
              <p:cNvSpPr txBox="1"/>
              <p:nvPr/>
            </p:nvSpPr>
            <p:spPr>
              <a:xfrm>
                <a:off x="547932" y="4614509"/>
                <a:ext cx="1147896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 ∗∗,∗∗,∗∗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∗∗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∗∗|∗∗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(∗∗|∗∗,∗∗)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94A7B4-51A3-9946-AEAF-77C95F954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32" y="4614509"/>
                <a:ext cx="11478968" cy="738664"/>
              </a:xfrm>
              <a:prstGeom prst="rect">
                <a:avLst/>
              </a:prstGeom>
              <a:blipFill>
                <a:blip r:embed="rId5"/>
                <a:stretch>
                  <a:fillRect l="-1768" t="-666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893C57C-8FE5-6A40-B7A4-CF63D4DC9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159" y="4683936"/>
            <a:ext cx="607924" cy="6079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763A89C-2324-DD44-AA3F-6CE4D1559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812" y="4636707"/>
            <a:ext cx="605185" cy="6051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3CDFB8-5E9B-AD43-AD4D-E26266B07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037" y="4703407"/>
            <a:ext cx="607924" cy="6079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6FEF374-6523-3343-8351-7F144AB53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635" y="4679879"/>
            <a:ext cx="607924" cy="6079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C6BEC2A-687B-F94C-8DFD-057E98BE0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4293" y="4752560"/>
            <a:ext cx="607924" cy="6079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040376C-EEFF-9444-9FD0-73C617EC3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946" y="4713457"/>
            <a:ext cx="605185" cy="605185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1DA5434F-4ED8-7D48-ADD8-74691CD8660A}"/>
              </a:ext>
            </a:extLst>
          </p:cNvPr>
          <p:cNvSpPr txBox="1">
            <a:spLocks/>
          </p:cNvSpPr>
          <p:nvPr/>
        </p:nvSpPr>
        <p:spPr>
          <a:xfrm>
            <a:off x="4594316" y="5803442"/>
            <a:ext cx="837441" cy="51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Day 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8FF192E9-49B4-B948-87D5-B01AD2C94C76}"/>
              </a:ext>
            </a:extLst>
          </p:cNvPr>
          <p:cNvSpPr txBox="1">
            <a:spLocks/>
          </p:cNvSpPr>
          <p:nvPr/>
        </p:nvSpPr>
        <p:spPr>
          <a:xfrm>
            <a:off x="6839741" y="5759928"/>
            <a:ext cx="837441" cy="51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Day 2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ADFFA2A2-A992-E044-A056-B6DCFA982C4B}"/>
              </a:ext>
            </a:extLst>
          </p:cNvPr>
          <p:cNvSpPr txBox="1">
            <a:spLocks/>
          </p:cNvSpPr>
          <p:nvPr/>
        </p:nvSpPr>
        <p:spPr>
          <a:xfrm>
            <a:off x="9552587" y="5759928"/>
            <a:ext cx="837441" cy="51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Day 3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xmlns="" id="{ADFBB7D4-BEF4-AE48-8B6C-93754254B1B8}"/>
              </a:ext>
            </a:extLst>
          </p:cNvPr>
          <p:cNvSpPr/>
          <p:nvPr/>
        </p:nvSpPr>
        <p:spPr>
          <a:xfrm rot="16200000">
            <a:off x="4819186" y="4787914"/>
            <a:ext cx="507826" cy="1436202"/>
          </a:xfrm>
          <a:prstGeom prst="leftBrace">
            <a:avLst>
              <a:gd name="adj1" fmla="val 8333"/>
              <a:gd name="adj2" fmla="val 48576"/>
            </a:avLst>
          </a:prstGeom>
          <a:ln w="50800" cap="flat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xmlns="" id="{8B8C655B-1DD4-6F48-AAE2-A688EDEF989D}"/>
              </a:ext>
            </a:extLst>
          </p:cNvPr>
          <p:cNvSpPr/>
          <p:nvPr/>
        </p:nvSpPr>
        <p:spPr>
          <a:xfrm rot="16200000">
            <a:off x="6871023" y="4314681"/>
            <a:ext cx="507826" cy="2412527"/>
          </a:xfrm>
          <a:prstGeom prst="leftBrace">
            <a:avLst>
              <a:gd name="adj1" fmla="val 8333"/>
              <a:gd name="adj2" fmla="val 48576"/>
            </a:avLst>
          </a:prstGeom>
          <a:ln w="50800" cap="flat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xmlns="" id="{E3A8E0AD-2DDD-3540-9034-7B98F446AA6A}"/>
              </a:ext>
            </a:extLst>
          </p:cNvPr>
          <p:cNvSpPr/>
          <p:nvPr/>
        </p:nvSpPr>
        <p:spPr>
          <a:xfrm rot="16200000">
            <a:off x="9779325" y="3958509"/>
            <a:ext cx="507826" cy="3149131"/>
          </a:xfrm>
          <a:prstGeom prst="leftBrace">
            <a:avLst>
              <a:gd name="adj1" fmla="val 8333"/>
              <a:gd name="adj2" fmla="val 48576"/>
            </a:avLst>
          </a:prstGeom>
          <a:ln w="50800" cap="flat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99BB39DA-4806-324B-9CB6-A5DB5B6F3A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3222" y="4559300"/>
            <a:ext cx="766162" cy="7661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59FB880-CD26-F145-9700-1574ACBF2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299" y="4545169"/>
            <a:ext cx="766162" cy="76616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7E5BF623-C128-9646-A070-F78822BAC0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9257" y="4559300"/>
            <a:ext cx="766162" cy="76616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EFB8676-E9F4-2B48-9596-D4D4FA578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8109" y="2105128"/>
            <a:ext cx="1676091" cy="167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F9FAAB5-8058-6B45-9B72-D22715C7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11" y="1165828"/>
            <a:ext cx="10931489" cy="4307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BD1637-4855-CF46-8271-D67C4664E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0" y="5683920"/>
            <a:ext cx="5181600" cy="993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xmlns="" id="{789E0697-3EC6-0146-B28E-05989C609A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3662" y="418417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789E0697-3EC6-0146-B28E-05989C609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662" y="4184176"/>
                <a:ext cx="701328" cy="503588"/>
              </a:xfrm>
              <a:prstGeom prst="rect">
                <a:avLst/>
              </a:prstGeom>
              <a:blipFill>
                <a:blip r:embed="rId4"/>
                <a:stretch>
                  <a:fillRect l="-1786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xmlns="" id="{8C3D55DD-E971-DC47-B5FB-B671ED67B9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3662" y="2328420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8C3D55DD-E971-DC47-B5FB-B671ED67B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662" y="2328420"/>
                <a:ext cx="701328" cy="503588"/>
              </a:xfrm>
              <a:prstGeom prst="rect">
                <a:avLst/>
              </a:prstGeom>
              <a:blipFill>
                <a:blip r:embed="rId5"/>
                <a:stretch>
                  <a:fillRect l="-1786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xmlns="" id="{D8FBCF0F-67F3-4448-B328-5E7F8AF0A2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94567" y="428999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D8FBCF0F-67F3-4448-B328-5E7F8AF0A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567" y="4289992"/>
                <a:ext cx="701328" cy="503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xmlns="" id="{6AD62CD9-83B4-D445-9DEA-AE7E030C6C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5200" y="213376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6AD62CD9-83B4-D445-9DEA-AE7E030C6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133762"/>
                <a:ext cx="701328" cy="5035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xmlns="" id="{329277C2-9AD3-C343-8169-A2F68F842E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95472" y="428999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329277C2-9AD3-C343-8169-A2F68F842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472" y="4289992"/>
                <a:ext cx="701328" cy="503588"/>
              </a:xfrm>
              <a:prstGeom prst="rect">
                <a:avLst/>
              </a:prstGeom>
              <a:blipFill>
                <a:blip r:embed="rId8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xmlns="" id="{DE8070BE-E505-1847-9B2C-5F903B505A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27338" y="21466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DE8070BE-E505-1847-9B2C-5F903B505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7338" y="2146624"/>
                <a:ext cx="701328" cy="503588"/>
              </a:xfrm>
              <a:prstGeom prst="rect">
                <a:avLst/>
              </a:prstGeom>
              <a:blipFill>
                <a:blip r:embed="rId9"/>
                <a:stretch>
                  <a:fillRect r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xmlns="" id="{319DA659-5FE1-5547-A898-77ADC4E61D77}"/>
              </a:ext>
            </a:extLst>
          </p:cNvPr>
          <p:cNvSpPr/>
          <p:nvPr/>
        </p:nvSpPr>
        <p:spPr>
          <a:xfrm flipH="1">
            <a:off x="1196563" y="1553163"/>
            <a:ext cx="4463889" cy="1097049"/>
          </a:xfrm>
          <a:custGeom>
            <a:avLst/>
            <a:gdLst>
              <a:gd name="connsiteX0" fmla="*/ 0 w 5699688"/>
              <a:gd name="connsiteY0" fmla="*/ 0 h 760666"/>
              <a:gd name="connsiteX1" fmla="*/ 949948 w 5699688"/>
              <a:gd name="connsiteY1" fmla="*/ 0 h 760666"/>
              <a:gd name="connsiteX2" fmla="*/ 949948 w 5699688"/>
              <a:gd name="connsiteY2" fmla="*/ 0 h 760666"/>
              <a:gd name="connsiteX3" fmla="*/ 2374870 w 5699688"/>
              <a:gd name="connsiteY3" fmla="*/ 0 h 760666"/>
              <a:gd name="connsiteX4" fmla="*/ 5699688 w 5699688"/>
              <a:gd name="connsiteY4" fmla="*/ 0 h 760666"/>
              <a:gd name="connsiteX5" fmla="*/ 5699688 w 5699688"/>
              <a:gd name="connsiteY5" fmla="*/ 443722 h 760666"/>
              <a:gd name="connsiteX6" fmla="*/ 5699688 w 5699688"/>
              <a:gd name="connsiteY6" fmla="*/ 443722 h 760666"/>
              <a:gd name="connsiteX7" fmla="*/ 5699688 w 5699688"/>
              <a:gd name="connsiteY7" fmla="*/ 633888 h 760666"/>
              <a:gd name="connsiteX8" fmla="*/ 5699688 w 5699688"/>
              <a:gd name="connsiteY8" fmla="*/ 760666 h 760666"/>
              <a:gd name="connsiteX9" fmla="*/ 2374870 w 5699688"/>
              <a:gd name="connsiteY9" fmla="*/ 760666 h 760666"/>
              <a:gd name="connsiteX10" fmla="*/ 1662428 w 5699688"/>
              <a:gd name="connsiteY10" fmla="*/ 855749 h 760666"/>
              <a:gd name="connsiteX11" fmla="*/ 949948 w 5699688"/>
              <a:gd name="connsiteY11" fmla="*/ 760666 h 760666"/>
              <a:gd name="connsiteX12" fmla="*/ 0 w 5699688"/>
              <a:gd name="connsiteY12" fmla="*/ 760666 h 760666"/>
              <a:gd name="connsiteX13" fmla="*/ 0 w 5699688"/>
              <a:gd name="connsiteY13" fmla="*/ 633888 h 760666"/>
              <a:gd name="connsiteX14" fmla="*/ 0 w 5699688"/>
              <a:gd name="connsiteY14" fmla="*/ 443722 h 760666"/>
              <a:gd name="connsiteX15" fmla="*/ 0 w 5699688"/>
              <a:gd name="connsiteY15" fmla="*/ 443722 h 760666"/>
              <a:gd name="connsiteX16" fmla="*/ 0 w 5699688"/>
              <a:gd name="connsiteY16" fmla="*/ 0 h 760666"/>
              <a:gd name="connsiteX0" fmla="*/ 0 w 5699688"/>
              <a:gd name="connsiteY0" fmla="*/ 0 h 855749"/>
              <a:gd name="connsiteX1" fmla="*/ 949948 w 5699688"/>
              <a:gd name="connsiteY1" fmla="*/ 0 h 855749"/>
              <a:gd name="connsiteX2" fmla="*/ 949948 w 5699688"/>
              <a:gd name="connsiteY2" fmla="*/ 0 h 855749"/>
              <a:gd name="connsiteX3" fmla="*/ 2374870 w 5699688"/>
              <a:gd name="connsiteY3" fmla="*/ 0 h 855749"/>
              <a:gd name="connsiteX4" fmla="*/ 5699688 w 5699688"/>
              <a:gd name="connsiteY4" fmla="*/ 0 h 855749"/>
              <a:gd name="connsiteX5" fmla="*/ 5699688 w 5699688"/>
              <a:gd name="connsiteY5" fmla="*/ 443722 h 855749"/>
              <a:gd name="connsiteX6" fmla="*/ 5699688 w 5699688"/>
              <a:gd name="connsiteY6" fmla="*/ 443722 h 855749"/>
              <a:gd name="connsiteX7" fmla="*/ 5699688 w 5699688"/>
              <a:gd name="connsiteY7" fmla="*/ 633888 h 855749"/>
              <a:gd name="connsiteX8" fmla="*/ 5699688 w 5699688"/>
              <a:gd name="connsiteY8" fmla="*/ 760666 h 855749"/>
              <a:gd name="connsiteX9" fmla="*/ 1435070 w 5699688"/>
              <a:gd name="connsiteY9" fmla="*/ 786066 h 855749"/>
              <a:gd name="connsiteX10" fmla="*/ 1662428 w 5699688"/>
              <a:gd name="connsiteY10" fmla="*/ 855749 h 855749"/>
              <a:gd name="connsiteX11" fmla="*/ 949948 w 5699688"/>
              <a:gd name="connsiteY11" fmla="*/ 760666 h 855749"/>
              <a:gd name="connsiteX12" fmla="*/ 0 w 5699688"/>
              <a:gd name="connsiteY12" fmla="*/ 760666 h 855749"/>
              <a:gd name="connsiteX13" fmla="*/ 0 w 5699688"/>
              <a:gd name="connsiteY13" fmla="*/ 633888 h 855749"/>
              <a:gd name="connsiteX14" fmla="*/ 0 w 5699688"/>
              <a:gd name="connsiteY14" fmla="*/ 443722 h 855749"/>
              <a:gd name="connsiteX15" fmla="*/ 0 w 5699688"/>
              <a:gd name="connsiteY15" fmla="*/ 443722 h 855749"/>
              <a:gd name="connsiteX16" fmla="*/ 0 w 5699688"/>
              <a:gd name="connsiteY16" fmla="*/ 0 h 855749"/>
              <a:gd name="connsiteX0" fmla="*/ 0 w 5699688"/>
              <a:gd name="connsiteY0" fmla="*/ 0 h 1097049"/>
              <a:gd name="connsiteX1" fmla="*/ 949948 w 5699688"/>
              <a:gd name="connsiteY1" fmla="*/ 0 h 1097049"/>
              <a:gd name="connsiteX2" fmla="*/ 949948 w 5699688"/>
              <a:gd name="connsiteY2" fmla="*/ 0 h 1097049"/>
              <a:gd name="connsiteX3" fmla="*/ 2374870 w 5699688"/>
              <a:gd name="connsiteY3" fmla="*/ 0 h 1097049"/>
              <a:gd name="connsiteX4" fmla="*/ 5699688 w 5699688"/>
              <a:gd name="connsiteY4" fmla="*/ 0 h 1097049"/>
              <a:gd name="connsiteX5" fmla="*/ 5699688 w 5699688"/>
              <a:gd name="connsiteY5" fmla="*/ 443722 h 1097049"/>
              <a:gd name="connsiteX6" fmla="*/ 5699688 w 5699688"/>
              <a:gd name="connsiteY6" fmla="*/ 443722 h 1097049"/>
              <a:gd name="connsiteX7" fmla="*/ 5699688 w 5699688"/>
              <a:gd name="connsiteY7" fmla="*/ 633888 h 1097049"/>
              <a:gd name="connsiteX8" fmla="*/ 5699688 w 5699688"/>
              <a:gd name="connsiteY8" fmla="*/ 760666 h 1097049"/>
              <a:gd name="connsiteX9" fmla="*/ 1435070 w 5699688"/>
              <a:gd name="connsiteY9" fmla="*/ 786066 h 1097049"/>
              <a:gd name="connsiteX10" fmla="*/ 1256028 w 5699688"/>
              <a:gd name="connsiteY10" fmla="*/ 1097049 h 1097049"/>
              <a:gd name="connsiteX11" fmla="*/ 949948 w 5699688"/>
              <a:gd name="connsiteY11" fmla="*/ 760666 h 1097049"/>
              <a:gd name="connsiteX12" fmla="*/ 0 w 5699688"/>
              <a:gd name="connsiteY12" fmla="*/ 760666 h 1097049"/>
              <a:gd name="connsiteX13" fmla="*/ 0 w 5699688"/>
              <a:gd name="connsiteY13" fmla="*/ 633888 h 1097049"/>
              <a:gd name="connsiteX14" fmla="*/ 0 w 5699688"/>
              <a:gd name="connsiteY14" fmla="*/ 443722 h 1097049"/>
              <a:gd name="connsiteX15" fmla="*/ 0 w 5699688"/>
              <a:gd name="connsiteY15" fmla="*/ 443722 h 1097049"/>
              <a:gd name="connsiteX16" fmla="*/ 0 w 5699688"/>
              <a:gd name="connsiteY16" fmla="*/ 0 h 109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99688" h="1097049">
                <a:moveTo>
                  <a:pt x="0" y="0"/>
                </a:moveTo>
                <a:lnTo>
                  <a:pt x="949948" y="0"/>
                </a:lnTo>
                <a:lnTo>
                  <a:pt x="949948" y="0"/>
                </a:lnTo>
                <a:lnTo>
                  <a:pt x="2374870" y="0"/>
                </a:lnTo>
                <a:lnTo>
                  <a:pt x="5699688" y="0"/>
                </a:lnTo>
                <a:lnTo>
                  <a:pt x="5699688" y="443722"/>
                </a:lnTo>
                <a:lnTo>
                  <a:pt x="5699688" y="443722"/>
                </a:lnTo>
                <a:lnTo>
                  <a:pt x="5699688" y="633888"/>
                </a:lnTo>
                <a:lnTo>
                  <a:pt x="5699688" y="760666"/>
                </a:lnTo>
                <a:lnTo>
                  <a:pt x="1435070" y="786066"/>
                </a:lnTo>
                <a:lnTo>
                  <a:pt x="1256028" y="1097049"/>
                </a:lnTo>
                <a:lnTo>
                  <a:pt x="949948" y="760666"/>
                </a:lnTo>
                <a:lnTo>
                  <a:pt x="0" y="760666"/>
                </a:lnTo>
                <a:lnTo>
                  <a:pt x="0" y="633888"/>
                </a:lnTo>
                <a:lnTo>
                  <a:pt x="0" y="443722"/>
                </a:lnTo>
                <a:lnTo>
                  <a:pt x="0" y="443722"/>
                </a:lnTo>
                <a:lnTo>
                  <a:pt x="0" y="0"/>
                </a:lnTo>
                <a:close/>
              </a:path>
            </a:pathLst>
          </a:custGeom>
          <a:solidFill>
            <a:srgbClr val="FFF2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268BA06-7CE1-394A-A6F7-FFC746C9FEC0}"/>
              </a:ext>
            </a:extLst>
          </p:cNvPr>
          <p:cNvSpPr txBox="1">
            <a:spLocks/>
          </p:cNvSpPr>
          <p:nvPr/>
        </p:nvSpPr>
        <p:spPr>
          <a:xfrm>
            <a:off x="1230917" y="1771474"/>
            <a:ext cx="4458683" cy="528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some old memories are “forgotten”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0B5F5E2-FE99-6247-85E5-F2A66212B623}"/>
              </a:ext>
            </a:extLst>
          </p:cNvPr>
          <p:cNvSpPr/>
          <p:nvPr/>
        </p:nvSpPr>
        <p:spPr>
          <a:xfrm>
            <a:off x="266954" y="6305952"/>
            <a:ext cx="5388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Diagram: </a:t>
            </a:r>
            <a:r>
              <a:rPr lang="en-US" sz="1400" dirty="0">
                <a:hlinkClick r:id="rId10"/>
              </a:rPr>
              <a:t>https://colah.github.io/posts/2015-08-Understanding-LSTMs/</a:t>
            </a:r>
            <a:endParaRPr lang="en-US" sz="14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6528419" cy="528088"/>
          </a:xfrm>
        </p:spPr>
        <p:txBody>
          <a:bodyPr/>
          <a:lstStyle/>
          <a:p>
            <a:r>
              <a:rPr lang="en-US" dirty="0"/>
              <a:t>Inside an LSTM Hidden Layer</a:t>
            </a:r>
          </a:p>
        </p:txBody>
      </p:sp>
    </p:spTree>
    <p:extLst>
      <p:ext uri="{BB962C8B-B14F-4D97-AF65-F5344CB8AC3E}">
        <p14:creationId xmlns:p14="http://schemas.microsoft.com/office/powerpoint/2010/main" val="12606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F9FAAB5-8058-6B45-9B72-D22715C7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11" y="1165828"/>
            <a:ext cx="10931489" cy="4307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BD1637-4855-CF46-8271-D67C4664E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0" y="5683920"/>
            <a:ext cx="5181600" cy="993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xmlns="" id="{789E0697-3EC6-0146-B28E-05989C609A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3662" y="418417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789E0697-3EC6-0146-B28E-05989C609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662" y="4184176"/>
                <a:ext cx="701328" cy="503588"/>
              </a:xfrm>
              <a:prstGeom prst="rect">
                <a:avLst/>
              </a:prstGeom>
              <a:blipFill>
                <a:blip r:embed="rId4"/>
                <a:stretch>
                  <a:fillRect l="-1786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xmlns="" id="{8C3D55DD-E971-DC47-B5FB-B671ED67B9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3662" y="2328420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8C3D55DD-E971-DC47-B5FB-B671ED67B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662" y="2328420"/>
                <a:ext cx="701328" cy="503588"/>
              </a:xfrm>
              <a:prstGeom prst="rect">
                <a:avLst/>
              </a:prstGeom>
              <a:blipFill>
                <a:blip r:embed="rId5"/>
                <a:stretch>
                  <a:fillRect l="-1786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xmlns="" id="{D8FBCF0F-67F3-4448-B328-5E7F8AF0A2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94567" y="428999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D8FBCF0F-67F3-4448-B328-5E7F8AF0A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567" y="4289992"/>
                <a:ext cx="701328" cy="503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xmlns="" id="{6AD62CD9-83B4-D445-9DEA-AE7E030C6C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5200" y="213376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6AD62CD9-83B4-D445-9DEA-AE7E030C6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133762"/>
                <a:ext cx="701328" cy="5035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xmlns="" id="{329277C2-9AD3-C343-8169-A2F68F842E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95472" y="428999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329277C2-9AD3-C343-8169-A2F68F842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472" y="4289992"/>
                <a:ext cx="701328" cy="503588"/>
              </a:xfrm>
              <a:prstGeom prst="rect">
                <a:avLst/>
              </a:prstGeom>
              <a:blipFill>
                <a:blip r:embed="rId8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xmlns="" id="{DE8070BE-E505-1847-9B2C-5F903B505A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27338" y="21466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DE8070BE-E505-1847-9B2C-5F903B505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7338" y="2146624"/>
                <a:ext cx="701328" cy="503588"/>
              </a:xfrm>
              <a:prstGeom prst="rect">
                <a:avLst/>
              </a:prstGeom>
              <a:blipFill>
                <a:blip r:embed="rId9"/>
                <a:stretch>
                  <a:fillRect r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xmlns="" id="{319DA659-5FE1-5547-A898-77ADC4E61D77}"/>
              </a:ext>
            </a:extLst>
          </p:cNvPr>
          <p:cNvSpPr/>
          <p:nvPr/>
        </p:nvSpPr>
        <p:spPr>
          <a:xfrm flipH="1">
            <a:off x="1196563" y="1553163"/>
            <a:ext cx="4463889" cy="1097049"/>
          </a:xfrm>
          <a:custGeom>
            <a:avLst/>
            <a:gdLst>
              <a:gd name="connsiteX0" fmla="*/ 0 w 5699688"/>
              <a:gd name="connsiteY0" fmla="*/ 0 h 760666"/>
              <a:gd name="connsiteX1" fmla="*/ 949948 w 5699688"/>
              <a:gd name="connsiteY1" fmla="*/ 0 h 760666"/>
              <a:gd name="connsiteX2" fmla="*/ 949948 w 5699688"/>
              <a:gd name="connsiteY2" fmla="*/ 0 h 760666"/>
              <a:gd name="connsiteX3" fmla="*/ 2374870 w 5699688"/>
              <a:gd name="connsiteY3" fmla="*/ 0 h 760666"/>
              <a:gd name="connsiteX4" fmla="*/ 5699688 w 5699688"/>
              <a:gd name="connsiteY4" fmla="*/ 0 h 760666"/>
              <a:gd name="connsiteX5" fmla="*/ 5699688 w 5699688"/>
              <a:gd name="connsiteY5" fmla="*/ 443722 h 760666"/>
              <a:gd name="connsiteX6" fmla="*/ 5699688 w 5699688"/>
              <a:gd name="connsiteY6" fmla="*/ 443722 h 760666"/>
              <a:gd name="connsiteX7" fmla="*/ 5699688 w 5699688"/>
              <a:gd name="connsiteY7" fmla="*/ 633888 h 760666"/>
              <a:gd name="connsiteX8" fmla="*/ 5699688 w 5699688"/>
              <a:gd name="connsiteY8" fmla="*/ 760666 h 760666"/>
              <a:gd name="connsiteX9" fmla="*/ 2374870 w 5699688"/>
              <a:gd name="connsiteY9" fmla="*/ 760666 h 760666"/>
              <a:gd name="connsiteX10" fmla="*/ 1662428 w 5699688"/>
              <a:gd name="connsiteY10" fmla="*/ 855749 h 760666"/>
              <a:gd name="connsiteX11" fmla="*/ 949948 w 5699688"/>
              <a:gd name="connsiteY11" fmla="*/ 760666 h 760666"/>
              <a:gd name="connsiteX12" fmla="*/ 0 w 5699688"/>
              <a:gd name="connsiteY12" fmla="*/ 760666 h 760666"/>
              <a:gd name="connsiteX13" fmla="*/ 0 w 5699688"/>
              <a:gd name="connsiteY13" fmla="*/ 633888 h 760666"/>
              <a:gd name="connsiteX14" fmla="*/ 0 w 5699688"/>
              <a:gd name="connsiteY14" fmla="*/ 443722 h 760666"/>
              <a:gd name="connsiteX15" fmla="*/ 0 w 5699688"/>
              <a:gd name="connsiteY15" fmla="*/ 443722 h 760666"/>
              <a:gd name="connsiteX16" fmla="*/ 0 w 5699688"/>
              <a:gd name="connsiteY16" fmla="*/ 0 h 760666"/>
              <a:gd name="connsiteX0" fmla="*/ 0 w 5699688"/>
              <a:gd name="connsiteY0" fmla="*/ 0 h 855749"/>
              <a:gd name="connsiteX1" fmla="*/ 949948 w 5699688"/>
              <a:gd name="connsiteY1" fmla="*/ 0 h 855749"/>
              <a:gd name="connsiteX2" fmla="*/ 949948 w 5699688"/>
              <a:gd name="connsiteY2" fmla="*/ 0 h 855749"/>
              <a:gd name="connsiteX3" fmla="*/ 2374870 w 5699688"/>
              <a:gd name="connsiteY3" fmla="*/ 0 h 855749"/>
              <a:gd name="connsiteX4" fmla="*/ 5699688 w 5699688"/>
              <a:gd name="connsiteY4" fmla="*/ 0 h 855749"/>
              <a:gd name="connsiteX5" fmla="*/ 5699688 w 5699688"/>
              <a:gd name="connsiteY5" fmla="*/ 443722 h 855749"/>
              <a:gd name="connsiteX6" fmla="*/ 5699688 w 5699688"/>
              <a:gd name="connsiteY6" fmla="*/ 443722 h 855749"/>
              <a:gd name="connsiteX7" fmla="*/ 5699688 w 5699688"/>
              <a:gd name="connsiteY7" fmla="*/ 633888 h 855749"/>
              <a:gd name="connsiteX8" fmla="*/ 5699688 w 5699688"/>
              <a:gd name="connsiteY8" fmla="*/ 760666 h 855749"/>
              <a:gd name="connsiteX9" fmla="*/ 1435070 w 5699688"/>
              <a:gd name="connsiteY9" fmla="*/ 786066 h 855749"/>
              <a:gd name="connsiteX10" fmla="*/ 1662428 w 5699688"/>
              <a:gd name="connsiteY10" fmla="*/ 855749 h 855749"/>
              <a:gd name="connsiteX11" fmla="*/ 949948 w 5699688"/>
              <a:gd name="connsiteY11" fmla="*/ 760666 h 855749"/>
              <a:gd name="connsiteX12" fmla="*/ 0 w 5699688"/>
              <a:gd name="connsiteY12" fmla="*/ 760666 h 855749"/>
              <a:gd name="connsiteX13" fmla="*/ 0 w 5699688"/>
              <a:gd name="connsiteY13" fmla="*/ 633888 h 855749"/>
              <a:gd name="connsiteX14" fmla="*/ 0 w 5699688"/>
              <a:gd name="connsiteY14" fmla="*/ 443722 h 855749"/>
              <a:gd name="connsiteX15" fmla="*/ 0 w 5699688"/>
              <a:gd name="connsiteY15" fmla="*/ 443722 h 855749"/>
              <a:gd name="connsiteX16" fmla="*/ 0 w 5699688"/>
              <a:gd name="connsiteY16" fmla="*/ 0 h 855749"/>
              <a:gd name="connsiteX0" fmla="*/ 0 w 5699688"/>
              <a:gd name="connsiteY0" fmla="*/ 0 h 1097049"/>
              <a:gd name="connsiteX1" fmla="*/ 949948 w 5699688"/>
              <a:gd name="connsiteY1" fmla="*/ 0 h 1097049"/>
              <a:gd name="connsiteX2" fmla="*/ 949948 w 5699688"/>
              <a:gd name="connsiteY2" fmla="*/ 0 h 1097049"/>
              <a:gd name="connsiteX3" fmla="*/ 2374870 w 5699688"/>
              <a:gd name="connsiteY3" fmla="*/ 0 h 1097049"/>
              <a:gd name="connsiteX4" fmla="*/ 5699688 w 5699688"/>
              <a:gd name="connsiteY4" fmla="*/ 0 h 1097049"/>
              <a:gd name="connsiteX5" fmla="*/ 5699688 w 5699688"/>
              <a:gd name="connsiteY5" fmla="*/ 443722 h 1097049"/>
              <a:gd name="connsiteX6" fmla="*/ 5699688 w 5699688"/>
              <a:gd name="connsiteY6" fmla="*/ 443722 h 1097049"/>
              <a:gd name="connsiteX7" fmla="*/ 5699688 w 5699688"/>
              <a:gd name="connsiteY7" fmla="*/ 633888 h 1097049"/>
              <a:gd name="connsiteX8" fmla="*/ 5699688 w 5699688"/>
              <a:gd name="connsiteY8" fmla="*/ 760666 h 1097049"/>
              <a:gd name="connsiteX9" fmla="*/ 1435070 w 5699688"/>
              <a:gd name="connsiteY9" fmla="*/ 786066 h 1097049"/>
              <a:gd name="connsiteX10" fmla="*/ 1256028 w 5699688"/>
              <a:gd name="connsiteY10" fmla="*/ 1097049 h 1097049"/>
              <a:gd name="connsiteX11" fmla="*/ 949948 w 5699688"/>
              <a:gd name="connsiteY11" fmla="*/ 760666 h 1097049"/>
              <a:gd name="connsiteX12" fmla="*/ 0 w 5699688"/>
              <a:gd name="connsiteY12" fmla="*/ 760666 h 1097049"/>
              <a:gd name="connsiteX13" fmla="*/ 0 w 5699688"/>
              <a:gd name="connsiteY13" fmla="*/ 633888 h 1097049"/>
              <a:gd name="connsiteX14" fmla="*/ 0 w 5699688"/>
              <a:gd name="connsiteY14" fmla="*/ 443722 h 1097049"/>
              <a:gd name="connsiteX15" fmla="*/ 0 w 5699688"/>
              <a:gd name="connsiteY15" fmla="*/ 443722 h 1097049"/>
              <a:gd name="connsiteX16" fmla="*/ 0 w 5699688"/>
              <a:gd name="connsiteY16" fmla="*/ 0 h 109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99688" h="1097049">
                <a:moveTo>
                  <a:pt x="0" y="0"/>
                </a:moveTo>
                <a:lnTo>
                  <a:pt x="949948" y="0"/>
                </a:lnTo>
                <a:lnTo>
                  <a:pt x="949948" y="0"/>
                </a:lnTo>
                <a:lnTo>
                  <a:pt x="2374870" y="0"/>
                </a:lnTo>
                <a:lnTo>
                  <a:pt x="5699688" y="0"/>
                </a:lnTo>
                <a:lnTo>
                  <a:pt x="5699688" y="443722"/>
                </a:lnTo>
                <a:lnTo>
                  <a:pt x="5699688" y="443722"/>
                </a:lnTo>
                <a:lnTo>
                  <a:pt x="5699688" y="633888"/>
                </a:lnTo>
                <a:lnTo>
                  <a:pt x="5699688" y="760666"/>
                </a:lnTo>
                <a:lnTo>
                  <a:pt x="1435070" y="786066"/>
                </a:lnTo>
                <a:lnTo>
                  <a:pt x="1256028" y="1097049"/>
                </a:lnTo>
                <a:lnTo>
                  <a:pt x="949948" y="760666"/>
                </a:lnTo>
                <a:lnTo>
                  <a:pt x="0" y="760666"/>
                </a:lnTo>
                <a:lnTo>
                  <a:pt x="0" y="633888"/>
                </a:lnTo>
                <a:lnTo>
                  <a:pt x="0" y="443722"/>
                </a:lnTo>
                <a:lnTo>
                  <a:pt x="0" y="443722"/>
                </a:lnTo>
                <a:lnTo>
                  <a:pt x="0" y="0"/>
                </a:lnTo>
                <a:close/>
              </a:path>
            </a:pathLst>
          </a:custGeom>
          <a:solidFill>
            <a:srgbClr val="FFF2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268BA06-7CE1-394A-A6F7-FFC746C9FEC0}"/>
              </a:ext>
            </a:extLst>
          </p:cNvPr>
          <p:cNvSpPr txBox="1">
            <a:spLocks/>
          </p:cNvSpPr>
          <p:nvPr/>
        </p:nvSpPr>
        <p:spPr>
          <a:xfrm>
            <a:off x="1230917" y="1771474"/>
            <a:ext cx="4458683" cy="528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some old memories are “forgotten”</a:t>
            </a:r>
          </a:p>
        </p:txBody>
      </p:sp>
      <p:sp>
        <p:nvSpPr>
          <p:cNvPr id="15" name="Rectangular Callout 12">
            <a:extLst>
              <a:ext uri="{FF2B5EF4-FFF2-40B4-BE49-F238E27FC236}">
                <a16:creationId xmlns:a16="http://schemas.microsoft.com/office/drawing/2014/main" xmlns="" id="{54C918B6-AD90-C24D-BBB3-3593119440F1}"/>
              </a:ext>
            </a:extLst>
          </p:cNvPr>
          <p:cNvSpPr/>
          <p:nvPr/>
        </p:nvSpPr>
        <p:spPr>
          <a:xfrm>
            <a:off x="5828147" y="1540301"/>
            <a:ext cx="4001653" cy="1071649"/>
          </a:xfrm>
          <a:custGeom>
            <a:avLst/>
            <a:gdLst>
              <a:gd name="connsiteX0" fmla="*/ 0 w 5699688"/>
              <a:gd name="connsiteY0" fmla="*/ 0 h 760666"/>
              <a:gd name="connsiteX1" fmla="*/ 949948 w 5699688"/>
              <a:gd name="connsiteY1" fmla="*/ 0 h 760666"/>
              <a:gd name="connsiteX2" fmla="*/ 949948 w 5699688"/>
              <a:gd name="connsiteY2" fmla="*/ 0 h 760666"/>
              <a:gd name="connsiteX3" fmla="*/ 2374870 w 5699688"/>
              <a:gd name="connsiteY3" fmla="*/ 0 h 760666"/>
              <a:gd name="connsiteX4" fmla="*/ 5699688 w 5699688"/>
              <a:gd name="connsiteY4" fmla="*/ 0 h 760666"/>
              <a:gd name="connsiteX5" fmla="*/ 5699688 w 5699688"/>
              <a:gd name="connsiteY5" fmla="*/ 443722 h 760666"/>
              <a:gd name="connsiteX6" fmla="*/ 5699688 w 5699688"/>
              <a:gd name="connsiteY6" fmla="*/ 443722 h 760666"/>
              <a:gd name="connsiteX7" fmla="*/ 5699688 w 5699688"/>
              <a:gd name="connsiteY7" fmla="*/ 633888 h 760666"/>
              <a:gd name="connsiteX8" fmla="*/ 5699688 w 5699688"/>
              <a:gd name="connsiteY8" fmla="*/ 760666 h 760666"/>
              <a:gd name="connsiteX9" fmla="*/ 2374870 w 5699688"/>
              <a:gd name="connsiteY9" fmla="*/ 760666 h 760666"/>
              <a:gd name="connsiteX10" fmla="*/ 1662428 w 5699688"/>
              <a:gd name="connsiteY10" fmla="*/ 855749 h 760666"/>
              <a:gd name="connsiteX11" fmla="*/ 949948 w 5699688"/>
              <a:gd name="connsiteY11" fmla="*/ 760666 h 760666"/>
              <a:gd name="connsiteX12" fmla="*/ 0 w 5699688"/>
              <a:gd name="connsiteY12" fmla="*/ 760666 h 760666"/>
              <a:gd name="connsiteX13" fmla="*/ 0 w 5699688"/>
              <a:gd name="connsiteY13" fmla="*/ 633888 h 760666"/>
              <a:gd name="connsiteX14" fmla="*/ 0 w 5699688"/>
              <a:gd name="connsiteY14" fmla="*/ 443722 h 760666"/>
              <a:gd name="connsiteX15" fmla="*/ 0 w 5699688"/>
              <a:gd name="connsiteY15" fmla="*/ 443722 h 760666"/>
              <a:gd name="connsiteX16" fmla="*/ 0 w 5699688"/>
              <a:gd name="connsiteY16" fmla="*/ 0 h 760666"/>
              <a:gd name="connsiteX0" fmla="*/ 0 w 5699688"/>
              <a:gd name="connsiteY0" fmla="*/ 0 h 855749"/>
              <a:gd name="connsiteX1" fmla="*/ 949948 w 5699688"/>
              <a:gd name="connsiteY1" fmla="*/ 0 h 855749"/>
              <a:gd name="connsiteX2" fmla="*/ 949948 w 5699688"/>
              <a:gd name="connsiteY2" fmla="*/ 0 h 855749"/>
              <a:gd name="connsiteX3" fmla="*/ 2374870 w 5699688"/>
              <a:gd name="connsiteY3" fmla="*/ 0 h 855749"/>
              <a:gd name="connsiteX4" fmla="*/ 5699688 w 5699688"/>
              <a:gd name="connsiteY4" fmla="*/ 0 h 855749"/>
              <a:gd name="connsiteX5" fmla="*/ 5699688 w 5699688"/>
              <a:gd name="connsiteY5" fmla="*/ 443722 h 855749"/>
              <a:gd name="connsiteX6" fmla="*/ 5699688 w 5699688"/>
              <a:gd name="connsiteY6" fmla="*/ 443722 h 855749"/>
              <a:gd name="connsiteX7" fmla="*/ 5699688 w 5699688"/>
              <a:gd name="connsiteY7" fmla="*/ 633888 h 855749"/>
              <a:gd name="connsiteX8" fmla="*/ 5699688 w 5699688"/>
              <a:gd name="connsiteY8" fmla="*/ 760666 h 855749"/>
              <a:gd name="connsiteX9" fmla="*/ 1435070 w 5699688"/>
              <a:gd name="connsiteY9" fmla="*/ 786066 h 855749"/>
              <a:gd name="connsiteX10" fmla="*/ 1662428 w 5699688"/>
              <a:gd name="connsiteY10" fmla="*/ 855749 h 855749"/>
              <a:gd name="connsiteX11" fmla="*/ 949948 w 5699688"/>
              <a:gd name="connsiteY11" fmla="*/ 760666 h 855749"/>
              <a:gd name="connsiteX12" fmla="*/ 0 w 5699688"/>
              <a:gd name="connsiteY12" fmla="*/ 760666 h 855749"/>
              <a:gd name="connsiteX13" fmla="*/ 0 w 5699688"/>
              <a:gd name="connsiteY13" fmla="*/ 633888 h 855749"/>
              <a:gd name="connsiteX14" fmla="*/ 0 w 5699688"/>
              <a:gd name="connsiteY14" fmla="*/ 443722 h 855749"/>
              <a:gd name="connsiteX15" fmla="*/ 0 w 5699688"/>
              <a:gd name="connsiteY15" fmla="*/ 443722 h 855749"/>
              <a:gd name="connsiteX16" fmla="*/ 0 w 5699688"/>
              <a:gd name="connsiteY16" fmla="*/ 0 h 855749"/>
              <a:gd name="connsiteX0" fmla="*/ 0 w 5699688"/>
              <a:gd name="connsiteY0" fmla="*/ 0 h 1097049"/>
              <a:gd name="connsiteX1" fmla="*/ 949948 w 5699688"/>
              <a:gd name="connsiteY1" fmla="*/ 0 h 1097049"/>
              <a:gd name="connsiteX2" fmla="*/ 949948 w 5699688"/>
              <a:gd name="connsiteY2" fmla="*/ 0 h 1097049"/>
              <a:gd name="connsiteX3" fmla="*/ 2374870 w 5699688"/>
              <a:gd name="connsiteY3" fmla="*/ 0 h 1097049"/>
              <a:gd name="connsiteX4" fmla="*/ 5699688 w 5699688"/>
              <a:gd name="connsiteY4" fmla="*/ 0 h 1097049"/>
              <a:gd name="connsiteX5" fmla="*/ 5699688 w 5699688"/>
              <a:gd name="connsiteY5" fmla="*/ 443722 h 1097049"/>
              <a:gd name="connsiteX6" fmla="*/ 5699688 w 5699688"/>
              <a:gd name="connsiteY6" fmla="*/ 443722 h 1097049"/>
              <a:gd name="connsiteX7" fmla="*/ 5699688 w 5699688"/>
              <a:gd name="connsiteY7" fmla="*/ 633888 h 1097049"/>
              <a:gd name="connsiteX8" fmla="*/ 5699688 w 5699688"/>
              <a:gd name="connsiteY8" fmla="*/ 760666 h 1097049"/>
              <a:gd name="connsiteX9" fmla="*/ 1435070 w 5699688"/>
              <a:gd name="connsiteY9" fmla="*/ 786066 h 1097049"/>
              <a:gd name="connsiteX10" fmla="*/ 1256028 w 5699688"/>
              <a:gd name="connsiteY10" fmla="*/ 1097049 h 1097049"/>
              <a:gd name="connsiteX11" fmla="*/ 949948 w 5699688"/>
              <a:gd name="connsiteY11" fmla="*/ 760666 h 1097049"/>
              <a:gd name="connsiteX12" fmla="*/ 0 w 5699688"/>
              <a:gd name="connsiteY12" fmla="*/ 760666 h 1097049"/>
              <a:gd name="connsiteX13" fmla="*/ 0 w 5699688"/>
              <a:gd name="connsiteY13" fmla="*/ 633888 h 1097049"/>
              <a:gd name="connsiteX14" fmla="*/ 0 w 5699688"/>
              <a:gd name="connsiteY14" fmla="*/ 443722 h 1097049"/>
              <a:gd name="connsiteX15" fmla="*/ 0 w 5699688"/>
              <a:gd name="connsiteY15" fmla="*/ 443722 h 1097049"/>
              <a:gd name="connsiteX16" fmla="*/ 0 w 5699688"/>
              <a:gd name="connsiteY16" fmla="*/ 0 h 10970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1016366 w 5766106"/>
              <a:gd name="connsiteY11" fmla="*/ 7606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547112 w 5766106"/>
              <a:gd name="connsiteY11" fmla="*/ 7479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66106" h="1071649">
                <a:moveTo>
                  <a:pt x="66418" y="0"/>
                </a:moveTo>
                <a:lnTo>
                  <a:pt x="1016366" y="0"/>
                </a:lnTo>
                <a:lnTo>
                  <a:pt x="1016366" y="0"/>
                </a:lnTo>
                <a:lnTo>
                  <a:pt x="2441288" y="0"/>
                </a:lnTo>
                <a:lnTo>
                  <a:pt x="5766106" y="0"/>
                </a:lnTo>
                <a:lnTo>
                  <a:pt x="5766106" y="443722"/>
                </a:lnTo>
                <a:lnTo>
                  <a:pt x="5766106" y="443722"/>
                </a:lnTo>
                <a:lnTo>
                  <a:pt x="5766106" y="633888"/>
                </a:lnTo>
                <a:lnTo>
                  <a:pt x="5766106" y="760666"/>
                </a:lnTo>
                <a:lnTo>
                  <a:pt x="1501488" y="786066"/>
                </a:lnTo>
                <a:lnTo>
                  <a:pt x="0" y="1071649"/>
                </a:lnTo>
                <a:lnTo>
                  <a:pt x="547112" y="747966"/>
                </a:lnTo>
                <a:lnTo>
                  <a:pt x="66418" y="760666"/>
                </a:lnTo>
                <a:lnTo>
                  <a:pt x="66418" y="633888"/>
                </a:lnTo>
                <a:lnTo>
                  <a:pt x="66418" y="443722"/>
                </a:lnTo>
                <a:lnTo>
                  <a:pt x="66418" y="443722"/>
                </a:lnTo>
                <a:lnTo>
                  <a:pt x="66418" y="0"/>
                </a:lnTo>
                <a:close/>
              </a:path>
            </a:pathLst>
          </a:custGeom>
          <a:solidFill>
            <a:srgbClr val="FFF2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69CEDE2-16B6-8642-8EF5-296E1C36B850}"/>
              </a:ext>
            </a:extLst>
          </p:cNvPr>
          <p:cNvSpPr txBox="1">
            <a:spLocks/>
          </p:cNvSpPr>
          <p:nvPr/>
        </p:nvSpPr>
        <p:spPr>
          <a:xfrm>
            <a:off x="6070600" y="1771474"/>
            <a:ext cx="4724871" cy="528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some new memories are made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BCA9B9-259C-2A48-99F2-0BAE5BC1AE15}"/>
              </a:ext>
            </a:extLst>
          </p:cNvPr>
          <p:cNvSpPr/>
          <p:nvPr/>
        </p:nvSpPr>
        <p:spPr>
          <a:xfrm>
            <a:off x="266954" y="6305952"/>
            <a:ext cx="5388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Diagram: </a:t>
            </a:r>
            <a:r>
              <a:rPr lang="en-US" sz="1400" dirty="0">
                <a:hlinkClick r:id="rId10"/>
              </a:rPr>
              <a:t>https://colah.github.io/posts/2015-08-Understanding-LSTMs/</a:t>
            </a:r>
            <a:endParaRPr lang="en-US" sz="14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6528419" cy="528088"/>
          </a:xfrm>
        </p:spPr>
        <p:txBody>
          <a:bodyPr/>
          <a:lstStyle/>
          <a:p>
            <a:r>
              <a:rPr lang="en-US" dirty="0"/>
              <a:t>Inside an LSTM Hidden Layer</a:t>
            </a:r>
          </a:p>
        </p:txBody>
      </p:sp>
    </p:spTree>
    <p:extLst>
      <p:ext uri="{BB962C8B-B14F-4D97-AF65-F5344CB8AC3E}">
        <p14:creationId xmlns:p14="http://schemas.microsoft.com/office/powerpoint/2010/main" val="27639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F9FAAB5-8058-6B45-9B72-D22715C7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11" y="1165828"/>
            <a:ext cx="10931489" cy="4307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BD1637-4855-CF46-8271-D67C4664E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0" y="5683920"/>
            <a:ext cx="5181600" cy="993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xmlns="" id="{789E0697-3EC6-0146-B28E-05989C609A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3662" y="418417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789E0697-3EC6-0146-B28E-05989C609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662" y="4184176"/>
                <a:ext cx="701328" cy="503588"/>
              </a:xfrm>
              <a:prstGeom prst="rect">
                <a:avLst/>
              </a:prstGeom>
              <a:blipFill>
                <a:blip r:embed="rId4"/>
                <a:stretch>
                  <a:fillRect l="-1786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xmlns="" id="{8C3D55DD-E971-DC47-B5FB-B671ED67B9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3662" y="2328420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8C3D55DD-E971-DC47-B5FB-B671ED67B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662" y="2328420"/>
                <a:ext cx="701328" cy="503588"/>
              </a:xfrm>
              <a:prstGeom prst="rect">
                <a:avLst/>
              </a:prstGeom>
              <a:blipFill>
                <a:blip r:embed="rId5"/>
                <a:stretch>
                  <a:fillRect l="-1786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xmlns="" id="{D8FBCF0F-67F3-4448-B328-5E7F8AF0A2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94567" y="428999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D8FBCF0F-67F3-4448-B328-5E7F8AF0A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567" y="4289992"/>
                <a:ext cx="701328" cy="503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xmlns="" id="{6AD62CD9-83B4-D445-9DEA-AE7E030C6C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5200" y="213376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6AD62CD9-83B4-D445-9DEA-AE7E030C6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133762"/>
                <a:ext cx="701328" cy="5035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xmlns="" id="{329277C2-9AD3-C343-8169-A2F68F842E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95472" y="428999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329277C2-9AD3-C343-8169-A2F68F842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472" y="4289992"/>
                <a:ext cx="701328" cy="503588"/>
              </a:xfrm>
              <a:prstGeom prst="rect">
                <a:avLst/>
              </a:prstGeom>
              <a:blipFill>
                <a:blip r:embed="rId8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xmlns="" id="{DE8070BE-E505-1847-9B2C-5F903B505A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27338" y="21466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DE8070BE-E505-1847-9B2C-5F903B505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7338" y="2146624"/>
                <a:ext cx="701328" cy="503588"/>
              </a:xfrm>
              <a:prstGeom prst="rect">
                <a:avLst/>
              </a:prstGeom>
              <a:blipFill>
                <a:blip r:embed="rId9"/>
                <a:stretch>
                  <a:fillRect r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xmlns="" id="{319DA659-5FE1-5547-A898-77ADC4E61D77}"/>
              </a:ext>
            </a:extLst>
          </p:cNvPr>
          <p:cNvSpPr/>
          <p:nvPr/>
        </p:nvSpPr>
        <p:spPr>
          <a:xfrm flipH="1">
            <a:off x="1196563" y="1553163"/>
            <a:ext cx="4463889" cy="1097049"/>
          </a:xfrm>
          <a:custGeom>
            <a:avLst/>
            <a:gdLst>
              <a:gd name="connsiteX0" fmla="*/ 0 w 5699688"/>
              <a:gd name="connsiteY0" fmla="*/ 0 h 760666"/>
              <a:gd name="connsiteX1" fmla="*/ 949948 w 5699688"/>
              <a:gd name="connsiteY1" fmla="*/ 0 h 760666"/>
              <a:gd name="connsiteX2" fmla="*/ 949948 w 5699688"/>
              <a:gd name="connsiteY2" fmla="*/ 0 h 760666"/>
              <a:gd name="connsiteX3" fmla="*/ 2374870 w 5699688"/>
              <a:gd name="connsiteY3" fmla="*/ 0 h 760666"/>
              <a:gd name="connsiteX4" fmla="*/ 5699688 w 5699688"/>
              <a:gd name="connsiteY4" fmla="*/ 0 h 760666"/>
              <a:gd name="connsiteX5" fmla="*/ 5699688 w 5699688"/>
              <a:gd name="connsiteY5" fmla="*/ 443722 h 760666"/>
              <a:gd name="connsiteX6" fmla="*/ 5699688 w 5699688"/>
              <a:gd name="connsiteY6" fmla="*/ 443722 h 760666"/>
              <a:gd name="connsiteX7" fmla="*/ 5699688 w 5699688"/>
              <a:gd name="connsiteY7" fmla="*/ 633888 h 760666"/>
              <a:gd name="connsiteX8" fmla="*/ 5699688 w 5699688"/>
              <a:gd name="connsiteY8" fmla="*/ 760666 h 760666"/>
              <a:gd name="connsiteX9" fmla="*/ 2374870 w 5699688"/>
              <a:gd name="connsiteY9" fmla="*/ 760666 h 760666"/>
              <a:gd name="connsiteX10" fmla="*/ 1662428 w 5699688"/>
              <a:gd name="connsiteY10" fmla="*/ 855749 h 760666"/>
              <a:gd name="connsiteX11" fmla="*/ 949948 w 5699688"/>
              <a:gd name="connsiteY11" fmla="*/ 760666 h 760666"/>
              <a:gd name="connsiteX12" fmla="*/ 0 w 5699688"/>
              <a:gd name="connsiteY12" fmla="*/ 760666 h 760666"/>
              <a:gd name="connsiteX13" fmla="*/ 0 w 5699688"/>
              <a:gd name="connsiteY13" fmla="*/ 633888 h 760666"/>
              <a:gd name="connsiteX14" fmla="*/ 0 w 5699688"/>
              <a:gd name="connsiteY14" fmla="*/ 443722 h 760666"/>
              <a:gd name="connsiteX15" fmla="*/ 0 w 5699688"/>
              <a:gd name="connsiteY15" fmla="*/ 443722 h 760666"/>
              <a:gd name="connsiteX16" fmla="*/ 0 w 5699688"/>
              <a:gd name="connsiteY16" fmla="*/ 0 h 760666"/>
              <a:gd name="connsiteX0" fmla="*/ 0 w 5699688"/>
              <a:gd name="connsiteY0" fmla="*/ 0 h 855749"/>
              <a:gd name="connsiteX1" fmla="*/ 949948 w 5699688"/>
              <a:gd name="connsiteY1" fmla="*/ 0 h 855749"/>
              <a:gd name="connsiteX2" fmla="*/ 949948 w 5699688"/>
              <a:gd name="connsiteY2" fmla="*/ 0 h 855749"/>
              <a:gd name="connsiteX3" fmla="*/ 2374870 w 5699688"/>
              <a:gd name="connsiteY3" fmla="*/ 0 h 855749"/>
              <a:gd name="connsiteX4" fmla="*/ 5699688 w 5699688"/>
              <a:gd name="connsiteY4" fmla="*/ 0 h 855749"/>
              <a:gd name="connsiteX5" fmla="*/ 5699688 w 5699688"/>
              <a:gd name="connsiteY5" fmla="*/ 443722 h 855749"/>
              <a:gd name="connsiteX6" fmla="*/ 5699688 w 5699688"/>
              <a:gd name="connsiteY6" fmla="*/ 443722 h 855749"/>
              <a:gd name="connsiteX7" fmla="*/ 5699688 w 5699688"/>
              <a:gd name="connsiteY7" fmla="*/ 633888 h 855749"/>
              <a:gd name="connsiteX8" fmla="*/ 5699688 w 5699688"/>
              <a:gd name="connsiteY8" fmla="*/ 760666 h 855749"/>
              <a:gd name="connsiteX9" fmla="*/ 1435070 w 5699688"/>
              <a:gd name="connsiteY9" fmla="*/ 786066 h 855749"/>
              <a:gd name="connsiteX10" fmla="*/ 1662428 w 5699688"/>
              <a:gd name="connsiteY10" fmla="*/ 855749 h 855749"/>
              <a:gd name="connsiteX11" fmla="*/ 949948 w 5699688"/>
              <a:gd name="connsiteY11" fmla="*/ 760666 h 855749"/>
              <a:gd name="connsiteX12" fmla="*/ 0 w 5699688"/>
              <a:gd name="connsiteY12" fmla="*/ 760666 h 855749"/>
              <a:gd name="connsiteX13" fmla="*/ 0 w 5699688"/>
              <a:gd name="connsiteY13" fmla="*/ 633888 h 855749"/>
              <a:gd name="connsiteX14" fmla="*/ 0 w 5699688"/>
              <a:gd name="connsiteY14" fmla="*/ 443722 h 855749"/>
              <a:gd name="connsiteX15" fmla="*/ 0 w 5699688"/>
              <a:gd name="connsiteY15" fmla="*/ 443722 h 855749"/>
              <a:gd name="connsiteX16" fmla="*/ 0 w 5699688"/>
              <a:gd name="connsiteY16" fmla="*/ 0 h 855749"/>
              <a:gd name="connsiteX0" fmla="*/ 0 w 5699688"/>
              <a:gd name="connsiteY0" fmla="*/ 0 h 1097049"/>
              <a:gd name="connsiteX1" fmla="*/ 949948 w 5699688"/>
              <a:gd name="connsiteY1" fmla="*/ 0 h 1097049"/>
              <a:gd name="connsiteX2" fmla="*/ 949948 w 5699688"/>
              <a:gd name="connsiteY2" fmla="*/ 0 h 1097049"/>
              <a:gd name="connsiteX3" fmla="*/ 2374870 w 5699688"/>
              <a:gd name="connsiteY3" fmla="*/ 0 h 1097049"/>
              <a:gd name="connsiteX4" fmla="*/ 5699688 w 5699688"/>
              <a:gd name="connsiteY4" fmla="*/ 0 h 1097049"/>
              <a:gd name="connsiteX5" fmla="*/ 5699688 w 5699688"/>
              <a:gd name="connsiteY5" fmla="*/ 443722 h 1097049"/>
              <a:gd name="connsiteX6" fmla="*/ 5699688 w 5699688"/>
              <a:gd name="connsiteY6" fmla="*/ 443722 h 1097049"/>
              <a:gd name="connsiteX7" fmla="*/ 5699688 w 5699688"/>
              <a:gd name="connsiteY7" fmla="*/ 633888 h 1097049"/>
              <a:gd name="connsiteX8" fmla="*/ 5699688 w 5699688"/>
              <a:gd name="connsiteY8" fmla="*/ 760666 h 1097049"/>
              <a:gd name="connsiteX9" fmla="*/ 1435070 w 5699688"/>
              <a:gd name="connsiteY9" fmla="*/ 786066 h 1097049"/>
              <a:gd name="connsiteX10" fmla="*/ 1256028 w 5699688"/>
              <a:gd name="connsiteY10" fmla="*/ 1097049 h 1097049"/>
              <a:gd name="connsiteX11" fmla="*/ 949948 w 5699688"/>
              <a:gd name="connsiteY11" fmla="*/ 760666 h 1097049"/>
              <a:gd name="connsiteX12" fmla="*/ 0 w 5699688"/>
              <a:gd name="connsiteY12" fmla="*/ 760666 h 1097049"/>
              <a:gd name="connsiteX13" fmla="*/ 0 w 5699688"/>
              <a:gd name="connsiteY13" fmla="*/ 633888 h 1097049"/>
              <a:gd name="connsiteX14" fmla="*/ 0 w 5699688"/>
              <a:gd name="connsiteY14" fmla="*/ 443722 h 1097049"/>
              <a:gd name="connsiteX15" fmla="*/ 0 w 5699688"/>
              <a:gd name="connsiteY15" fmla="*/ 443722 h 1097049"/>
              <a:gd name="connsiteX16" fmla="*/ 0 w 5699688"/>
              <a:gd name="connsiteY16" fmla="*/ 0 h 109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99688" h="1097049">
                <a:moveTo>
                  <a:pt x="0" y="0"/>
                </a:moveTo>
                <a:lnTo>
                  <a:pt x="949948" y="0"/>
                </a:lnTo>
                <a:lnTo>
                  <a:pt x="949948" y="0"/>
                </a:lnTo>
                <a:lnTo>
                  <a:pt x="2374870" y="0"/>
                </a:lnTo>
                <a:lnTo>
                  <a:pt x="5699688" y="0"/>
                </a:lnTo>
                <a:lnTo>
                  <a:pt x="5699688" y="443722"/>
                </a:lnTo>
                <a:lnTo>
                  <a:pt x="5699688" y="443722"/>
                </a:lnTo>
                <a:lnTo>
                  <a:pt x="5699688" y="633888"/>
                </a:lnTo>
                <a:lnTo>
                  <a:pt x="5699688" y="760666"/>
                </a:lnTo>
                <a:lnTo>
                  <a:pt x="1435070" y="786066"/>
                </a:lnTo>
                <a:lnTo>
                  <a:pt x="1256028" y="1097049"/>
                </a:lnTo>
                <a:lnTo>
                  <a:pt x="949948" y="760666"/>
                </a:lnTo>
                <a:lnTo>
                  <a:pt x="0" y="760666"/>
                </a:lnTo>
                <a:lnTo>
                  <a:pt x="0" y="633888"/>
                </a:lnTo>
                <a:lnTo>
                  <a:pt x="0" y="443722"/>
                </a:lnTo>
                <a:lnTo>
                  <a:pt x="0" y="443722"/>
                </a:lnTo>
                <a:lnTo>
                  <a:pt x="0" y="0"/>
                </a:lnTo>
                <a:close/>
              </a:path>
            </a:pathLst>
          </a:custGeom>
          <a:solidFill>
            <a:srgbClr val="FFF2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268BA06-7CE1-394A-A6F7-FFC746C9FEC0}"/>
              </a:ext>
            </a:extLst>
          </p:cNvPr>
          <p:cNvSpPr txBox="1">
            <a:spLocks/>
          </p:cNvSpPr>
          <p:nvPr/>
        </p:nvSpPr>
        <p:spPr>
          <a:xfrm>
            <a:off x="1230917" y="1771474"/>
            <a:ext cx="4458683" cy="528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some old memories are “forgotten”</a:t>
            </a:r>
          </a:p>
        </p:txBody>
      </p:sp>
      <p:sp>
        <p:nvSpPr>
          <p:cNvPr id="15" name="Rectangular Callout 12">
            <a:extLst>
              <a:ext uri="{FF2B5EF4-FFF2-40B4-BE49-F238E27FC236}">
                <a16:creationId xmlns:a16="http://schemas.microsoft.com/office/drawing/2014/main" xmlns="" id="{54C918B6-AD90-C24D-BBB3-3593119440F1}"/>
              </a:ext>
            </a:extLst>
          </p:cNvPr>
          <p:cNvSpPr/>
          <p:nvPr/>
        </p:nvSpPr>
        <p:spPr>
          <a:xfrm>
            <a:off x="5828147" y="1540301"/>
            <a:ext cx="4001653" cy="1071649"/>
          </a:xfrm>
          <a:custGeom>
            <a:avLst/>
            <a:gdLst>
              <a:gd name="connsiteX0" fmla="*/ 0 w 5699688"/>
              <a:gd name="connsiteY0" fmla="*/ 0 h 760666"/>
              <a:gd name="connsiteX1" fmla="*/ 949948 w 5699688"/>
              <a:gd name="connsiteY1" fmla="*/ 0 h 760666"/>
              <a:gd name="connsiteX2" fmla="*/ 949948 w 5699688"/>
              <a:gd name="connsiteY2" fmla="*/ 0 h 760666"/>
              <a:gd name="connsiteX3" fmla="*/ 2374870 w 5699688"/>
              <a:gd name="connsiteY3" fmla="*/ 0 h 760666"/>
              <a:gd name="connsiteX4" fmla="*/ 5699688 w 5699688"/>
              <a:gd name="connsiteY4" fmla="*/ 0 h 760666"/>
              <a:gd name="connsiteX5" fmla="*/ 5699688 w 5699688"/>
              <a:gd name="connsiteY5" fmla="*/ 443722 h 760666"/>
              <a:gd name="connsiteX6" fmla="*/ 5699688 w 5699688"/>
              <a:gd name="connsiteY6" fmla="*/ 443722 h 760666"/>
              <a:gd name="connsiteX7" fmla="*/ 5699688 w 5699688"/>
              <a:gd name="connsiteY7" fmla="*/ 633888 h 760666"/>
              <a:gd name="connsiteX8" fmla="*/ 5699688 w 5699688"/>
              <a:gd name="connsiteY8" fmla="*/ 760666 h 760666"/>
              <a:gd name="connsiteX9" fmla="*/ 2374870 w 5699688"/>
              <a:gd name="connsiteY9" fmla="*/ 760666 h 760666"/>
              <a:gd name="connsiteX10" fmla="*/ 1662428 w 5699688"/>
              <a:gd name="connsiteY10" fmla="*/ 855749 h 760666"/>
              <a:gd name="connsiteX11" fmla="*/ 949948 w 5699688"/>
              <a:gd name="connsiteY11" fmla="*/ 760666 h 760666"/>
              <a:gd name="connsiteX12" fmla="*/ 0 w 5699688"/>
              <a:gd name="connsiteY12" fmla="*/ 760666 h 760666"/>
              <a:gd name="connsiteX13" fmla="*/ 0 w 5699688"/>
              <a:gd name="connsiteY13" fmla="*/ 633888 h 760666"/>
              <a:gd name="connsiteX14" fmla="*/ 0 w 5699688"/>
              <a:gd name="connsiteY14" fmla="*/ 443722 h 760666"/>
              <a:gd name="connsiteX15" fmla="*/ 0 w 5699688"/>
              <a:gd name="connsiteY15" fmla="*/ 443722 h 760666"/>
              <a:gd name="connsiteX16" fmla="*/ 0 w 5699688"/>
              <a:gd name="connsiteY16" fmla="*/ 0 h 760666"/>
              <a:gd name="connsiteX0" fmla="*/ 0 w 5699688"/>
              <a:gd name="connsiteY0" fmla="*/ 0 h 855749"/>
              <a:gd name="connsiteX1" fmla="*/ 949948 w 5699688"/>
              <a:gd name="connsiteY1" fmla="*/ 0 h 855749"/>
              <a:gd name="connsiteX2" fmla="*/ 949948 w 5699688"/>
              <a:gd name="connsiteY2" fmla="*/ 0 h 855749"/>
              <a:gd name="connsiteX3" fmla="*/ 2374870 w 5699688"/>
              <a:gd name="connsiteY3" fmla="*/ 0 h 855749"/>
              <a:gd name="connsiteX4" fmla="*/ 5699688 w 5699688"/>
              <a:gd name="connsiteY4" fmla="*/ 0 h 855749"/>
              <a:gd name="connsiteX5" fmla="*/ 5699688 w 5699688"/>
              <a:gd name="connsiteY5" fmla="*/ 443722 h 855749"/>
              <a:gd name="connsiteX6" fmla="*/ 5699688 w 5699688"/>
              <a:gd name="connsiteY6" fmla="*/ 443722 h 855749"/>
              <a:gd name="connsiteX7" fmla="*/ 5699688 w 5699688"/>
              <a:gd name="connsiteY7" fmla="*/ 633888 h 855749"/>
              <a:gd name="connsiteX8" fmla="*/ 5699688 w 5699688"/>
              <a:gd name="connsiteY8" fmla="*/ 760666 h 855749"/>
              <a:gd name="connsiteX9" fmla="*/ 1435070 w 5699688"/>
              <a:gd name="connsiteY9" fmla="*/ 786066 h 855749"/>
              <a:gd name="connsiteX10" fmla="*/ 1662428 w 5699688"/>
              <a:gd name="connsiteY10" fmla="*/ 855749 h 855749"/>
              <a:gd name="connsiteX11" fmla="*/ 949948 w 5699688"/>
              <a:gd name="connsiteY11" fmla="*/ 760666 h 855749"/>
              <a:gd name="connsiteX12" fmla="*/ 0 w 5699688"/>
              <a:gd name="connsiteY12" fmla="*/ 760666 h 855749"/>
              <a:gd name="connsiteX13" fmla="*/ 0 w 5699688"/>
              <a:gd name="connsiteY13" fmla="*/ 633888 h 855749"/>
              <a:gd name="connsiteX14" fmla="*/ 0 w 5699688"/>
              <a:gd name="connsiteY14" fmla="*/ 443722 h 855749"/>
              <a:gd name="connsiteX15" fmla="*/ 0 w 5699688"/>
              <a:gd name="connsiteY15" fmla="*/ 443722 h 855749"/>
              <a:gd name="connsiteX16" fmla="*/ 0 w 5699688"/>
              <a:gd name="connsiteY16" fmla="*/ 0 h 855749"/>
              <a:gd name="connsiteX0" fmla="*/ 0 w 5699688"/>
              <a:gd name="connsiteY0" fmla="*/ 0 h 1097049"/>
              <a:gd name="connsiteX1" fmla="*/ 949948 w 5699688"/>
              <a:gd name="connsiteY1" fmla="*/ 0 h 1097049"/>
              <a:gd name="connsiteX2" fmla="*/ 949948 w 5699688"/>
              <a:gd name="connsiteY2" fmla="*/ 0 h 1097049"/>
              <a:gd name="connsiteX3" fmla="*/ 2374870 w 5699688"/>
              <a:gd name="connsiteY3" fmla="*/ 0 h 1097049"/>
              <a:gd name="connsiteX4" fmla="*/ 5699688 w 5699688"/>
              <a:gd name="connsiteY4" fmla="*/ 0 h 1097049"/>
              <a:gd name="connsiteX5" fmla="*/ 5699688 w 5699688"/>
              <a:gd name="connsiteY5" fmla="*/ 443722 h 1097049"/>
              <a:gd name="connsiteX6" fmla="*/ 5699688 w 5699688"/>
              <a:gd name="connsiteY6" fmla="*/ 443722 h 1097049"/>
              <a:gd name="connsiteX7" fmla="*/ 5699688 w 5699688"/>
              <a:gd name="connsiteY7" fmla="*/ 633888 h 1097049"/>
              <a:gd name="connsiteX8" fmla="*/ 5699688 w 5699688"/>
              <a:gd name="connsiteY8" fmla="*/ 760666 h 1097049"/>
              <a:gd name="connsiteX9" fmla="*/ 1435070 w 5699688"/>
              <a:gd name="connsiteY9" fmla="*/ 786066 h 1097049"/>
              <a:gd name="connsiteX10" fmla="*/ 1256028 w 5699688"/>
              <a:gd name="connsiteY10" fmla="*/ 1097049 h 1097049"/>
              <a:gd name="connsiteX11" fmla="*/ 949948 w 5699688"/>
              <a:gd name="connsiteY11" fmla="*/ 760666 h 1097049"/>
              <a:gd name="connsiteX12" fmla="*/ 0 w 5699688"/>
              <a:gd name="connsiteY12" fmla="*/ 760666 h 1097049"/>
              <a:gd name="connsiteX13" fmla="*/ 0 w 5699688"/>
              <a:gd name="connsiteY13" fmla="*/ 633888 h 1097049"/>
              <a:gd name="connsiteX14" fmla="*/ 0 w 5699688"/>
              <a:gd name="connsiteY14" fmla="*/ 443722 h 1097049"/>
              <a:gd name="connsiteX15" fmla="*/ 0 w 5699688"/>
              <a:gd name="connsiteY15" fmla="*/ 443722 h 1097049"/>
              <a:gd name="connsiteX16" fmla="*/ 0 w 5699688"/>
              <a:gd name="connsiteY16" fmla="*/ 0 h 10970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1016366 w 5766106"/>
              <a:gd name="connsiteY11" fmla="*/ 7606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547112 w 5766106"/>
              <a:gd name="connsiteY11" fmla="*/ 7479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66106" h="1071649">
                <a:moveTo>
                  <a:pt x="66418" y="0"/>
                </a:moveTo>
                <a:lnTo>
                  <a:pt x="1016366" y="0"/>
                </a:lnTo>
                <a:lnTo>
                  <a:pt x="1016366" y="0"/>
                </a:lnTo>
                <a:lnTo>
                  <a:pt x="2441288" y="0"/>
                </a:lnTo>
                <a:lnTo>
                  <a:pt x="5766106" y="0"/>
                </a:lnTo>
                <a:lnTo>
                  <a:pt x="5766106" y="443722"/>
                </a:lnTo>
                <a:lnTo>
                  <a:pt x="5766106" y="443722"/>
                </a:lnTo>
                <a:lnTo>
                  <a:pt x="5766106" y="633888"/>
                </a:lnTo>
                <a:lnTo>
                  <a:pt x="5766106" y="760666"/>
                </a:lnTo>
                <a:lnTo>
                  <a:pt x="1501488" y="786066"/>
                </a:lnTo>
                <a:lnTo>
                  <a:pt x="0" y="1071649"/>
                </a:lnTo>
                <a:lnTo>
                  <a:pt x="547112" y="747966"/>
                </a:lnTo>
                <a:lnTo>
                  <a:pt x="66418" y="760666"/>
                </a:lnTo>
                <a:lnTo>
                  <a:pt x="66418" y="633888"/>
                </a:lnTo>
                <a:lnTo>
                  <a:pt x="66418" y="443722"/>
                </a:lnTo>
                <a:lnTo>
                  <a:pt x="66418" y="443722"/>
                </a:lnTo>
                <a:lnTo>
                  <a:pt x="66418" y="0"/>
                </a:lnTo>
                <a:close/>
              </a:path>
            </a:pathLst>
          </a:custGeom>
          <a:solidFill>
            <a:srgbClr val="FFF2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69CEDE2-16B6-8642-8EF5-296E1C36B850}"/>
              </a:ext>
            </a:extLst>
          </p:cNvPr>
          <p:cNvSpPr txBox="1">
            <a:spLocks/>
          </p:cNvSpPr>
          <p:nvPr/>
        </p:nvSpPr>
        <p:spPr>
          <a:xfrm>
            <a:off x="6070600" y="1771474"/>
            <a:ext cx="4724871" cy="528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some new memories are made</a:t>
            </a:r>
          </a:p>
        </p:txBody>
      </p:sp>
      <p:sp>
        <p:nvSpPr>
          <p:cNvPr id="17" name="Rectangular Callout 12">
            <a:extLst>
              <a:ext uri="{FF2B5EF4-FFF2-40B4-BE49-F238E27FC236}">
                <a16:creationId xmlns:a16="http://schemas.microsoft.com/office/drawing/2014/main" xmlns="" id="{0654AB75-F23F-5647-B151-CBD5F5A94A4A}"/>
              </a:ext>
            </a:extLst>
          </p:cNvPr>
          <p:cNvSpPr/>
          <p:nvPr/>
        </p:nvSpPr>
        <p:spPr>
          <a:xfrm flipH="1" flipV="1">
            <a:off x="1892299" y="3542352"/>
            <a:ext cx="4721605" cy="2306998"/>
          </a:xfrm>
          <a:custGeom>
            <a:avLst/>
            <a:gdLst>
              <a:gd name="connsiteX0" fmla="*/ 0 w 5699688"/>
              <a:gd name="connsiteY0" fmla="*/ 0 h 760666"/>
              <a:gd name="connsiteX1" fmla="*/ 949948 w 5699688"/>
              <a:gd name="connsiteY1" fmla="*/ 0 h 760666"/>
              <a:gd name="connsiteX2" fmla="*/ 949948 w 5699688"/>
              <a:gd name="connsiteY2" fmla="*/ 0 h 760666"/>
              <a:gd name="connsiteX3" fmla="*/ 2374870 w 5699688"/>
              <a:gd name="connsiteY3" fmla="*/ 0 h 760666"/>
              <a:gd name="connsiteX4" fmla="*/ 5699688 w 5699688"/>
              <a:gd name="connsiteY4" fmla="*/ 0 h 760666"/>
              <a:gd name="connsiteX5" fmla="*/ 5699688 w 5699688"/>
              <a:gd name="connsiteY5" fmla="*/ 443722 h 760666"/>
              <a:gd name="connsiteX6" fmla="*/ 5699688 w 5699688"/>
              <a:gd name="connsiteY6" fmla="*/ 443722 h 760666"/>
              <a:gd name="connsiteX7" fmla="*/ 5699688 w 5699688"/>
              <a:gd name="connsiteY7" fmla="*/ 633888 h 760666"/>
              <a:gd name="connsiteX8" fmla="*/ 5699688 w 5699688"/>
              <a:gd name="connsiteY8" fmla="*/ 760666 h 760666"/>
              <a:gd name="connsiteX9" fmla="*/ 2374870 w 5699688"/>
              <a:gd name="connsiteY9" fmla="*/ 760666 h 760666"/>
              <a:gd name="connsiteX10" fmla="*/ 1662428 w 5699688"/>
              <a:gd name="connsiteY10" fmla="*/ 855749 h 760666"/>
              <a:gd name="connsiteX11" fmla="*/ 949948 w 5699688"/>
              <a:gd name="connsiteY11" fmla="*/ 760666 h 760666"/>
              <a:gd name="connsiteX12" fmla="*/ 0 w 5699688"/>
              <a:gd name="connsiteY12" fmla="*/ 760666 h 760666"/>
              <a:gd name="connsiteX13" fmla="*/ 0 w 5699688"/>
              <a:gd name="connsiteY13" fmla="*/ 633888 h 760666"/>
              <a:gd name="connsiteX14" fmla="*/ 0 w 5699688"/>
              <a:gd name="connsiteY14" fmla="*/ 443722 h 760666"/>
              <a:gd name="connsiteX15" fmla="*/ 0 w 5699688"/>
              <a:gd name="connsiteY15" fmla="*/ 443722 h 760666"/>
              <a:gd name="connsiteX16" fmla="*/ 0 w 5699688"/>
              <a:gd name="connsiteY16" fmla="*/ 0 h 760666"/>
              <a:gd name="connsiteX0" fmla="*/ 0 w 5699688"/>
              <a:gd name="connsiteY0" fmla="*/ 0 h 855749"/>
              <a:gd name="connsiteX1" fmla="*/ 949948 w 5699688"/>
              <a:gd name="connsiteY1" fmla="*/ 0 h 855749"/>
              <a:gd name="connsiteX2" fmla="*/ 949948 w 5699688"/>
              <a:gd name="connsiteY2" fmla="*/ 0 h 855749"/>
              <a:gd name="connsiteX3" fmla="*/ 2374870 w 5699688"/>
              <a:gd name="connsiteY3" fmla="*/ 0 h 855749"/>
              <a:gd name="connsiteX4" fmla="*/ 5699688 w 5699688"/>
              <a:gd name="connsiteY4" fmla="*/ 0 h 855749"/>
              <a:gd name="connsiteX5" fmla="*/ 5699688 w 5699688"/>
              <a:gd name="connsiteY5" fmla="*/ 443722 h 855749"/>
              <a:gd name="connsiteX6" fmla="*/ 5699688 w 5699688"/>
              <a:gd name="connsiteY6" fmla="*/ 443722 h 855749"/>
              <a:gd name="connsiteX7" fmla="*/ 5699688 w 5699688"/>
              <a:gd name="connsiteY7" fmla="*/ 633888 h 855749"/>
              <a:gd name="connsiteX8" fmla="*/ 5699688 w 5699688"/>
              <a:gd name="connsiteY8" fmla="*/ 760666 h 855749"/>
              <a:gd name="connsiteX9" fmla="*/ 1435070 w 5699688"/>
              <a:gd name="connsiteY9" fmla="*/ 786066 h 855749"/>
              <a:gd name="connsiteX10" fmla="*/ 1662428 w 5699688"/>
              <a:gd name="connsiteY10" fmla="*/ 855749 h 855749"/>
              <a:gd name="connsiteX11" fmla="*/ 949948 w 5699688"/>
              <a:gd name="connsiteY11" fmla="*/ 760666 h 855749"/>
              <a:gd name="connsiteX12" fmla="*/ 0 w 5699688"/>
              <a:gd name="connsiteY12" fmla="*/ 760666 h 855749"/>
              <a:gd name="connsiteX13" fmla="*/ 0 w 5699688"/>
              <a:gd name="connsiteY13" fmla="*/ 633888 h 855749"/>
              <a:gd name="connsiteX14" fmla="*/ 0 w 5699688"/>
              <a:gd name="connsiteY14" fmla="*/ 443722 h 855749"/>
              <a:gd name="connsiteX15" fmla="*/ 0 w 5699688"/>
              <a:gd name="connsiteY15" fmla="*/ 443722 h 855749"/>
              <a:gd name="connsiteX16" fmla="*/ 0 w 5699688"/>
              <a:gd name="connsiteY16" fmla="*/ 0 h 855749"/>
              <a:gd name="connsiteX0" fmla="*/ 0 w 5699688"/>
              <a:gd name="connsiteY0" fmla="*/ 0 h 1097049"/>
              <a:gd name="connsiteX1" fmla="*/ 949948 w 5699688"/>
              <a:gd name="connsiteY1" fmla="*/ 0 h 1097049"/>
              <a:gd name="connsiteX2" fmla="*/ 949948 w 5699688"/>
              <a:gd name="connsiteY2" fmla="*/ 0 h 1097049"/>
              <a:gd name="connsiteX3" fmla="*/ 2374870 w 5699688"/>
              <a:gd name="connsiteY3" fmla="*/ 0 h 1097049"/>
              <a:gd name="connsiteX4" fmla="*/ 5699688 w 5699688"/>
              <a:gd name="connsiteY4" fmla="*/ 0 h 1097049"/>
              <a:gd name="connsiteX5" fmla="*/ 5699688 w 5699688"/>
              <a:gd name="connsiteY5" fmla="*/ 443722 h 1097049"/>
              <a:gd name="connsiteX6" fmla="*/ 5699688 w 5699688"/>
              <a:gd name="connsiteY6" fmla="*/ 443722 h 1097049"/>
              <a:gd name="connsiteX7" fmla="*/ 5699688 w 5699688"/>
              <a:gd name="connsiteY7" fmla="*/ 633888 h 1097049"/>
              <a:gd name="connsiteX8" fmla="*/ 5699688 w 5699688"/>
              <a:gd name="connsiteY8" fmla="*/ 760666 h 1097049"/>
              <a:gd name="connsiteX9" fmla="*/ 1435070 w 5699688"/>
              <a:gd name="connsiteY9" fmla="*/ 786066 h 1097049"/>
              <a:gd name="connsiteX10" fmla="*/ 1256028 w 5699688"/>
              <a:gd name="connsiteY10" fmla="*/ 1097049 h 1097049"/>
              <a:gd name="connsiteX11" fmla="*/ 949948 w 5699688"/>
              <a:gd name="connsiteY11" fmla="*/ 760666 h 1097049"/>
              <a:gd name="connsiteX12" fmla="*/ 0 w 5699688"/>
              <a:gd name="connsiteY12" fmla="*/ 760666 h 1097049"/>
              <a:gd name="connsiteX13" fmla="*/ 0 w 5699688"/>
              <a:gd name="connsiteY13" fmla="*/ 633888 h 1097049"/>
              <a:gd name="connsiteX14" fmla="*/ 0 w 5699688"/>
              <a:gd name="connsiteY14" fmla="*/ 443722 h 1097049"/>
              <a:gd name="connsiteX15" fmla="*/ 0 w 5699688"/>
              <a:gd name="connsiteY15" fmla="*/ 443722 h 1097049"/>
              <a:gd name="connsiteX16" fmla="*/ 0 w 5699688"/>
              <a:gd name="connsiteY16" fmla="*/ 0 h 10970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1016366 w 5766106"/>
              <a:gd name="connsiteY11" fmla="*/ 7606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547112 w 5766106"/>
              <a:gd name="connsiteY11" fmla="*/ 7479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  <a:gd name="connsiteX0" fmla="*/ 280857 w 5980545"/>
              <a:gd name="connsiteY0" fmla="*/ 0 h 1537019"/>
              <a:gd name="connsiteX1" fmla="*/ 1230805 w 5980545"/>
              <a:gd name="connsiteY1" fmla="*/ 0 h 1537019"/>
              <a:gd name="connsiteX2" fmla="*/ 1230805 w 5980545"/>
              <a:gd name="connsiteY2" fmla="*/ 0 h 1537019"/>
              <a:gd name="connsiteX3" fmla="*/ 2655727 w 5980545"/>
              <a:gd name="connsiteY3" fmla="*/ 0 h 1537019"/>
              <a:gd name="connsiteX4" fmla="*/ 5980545 w 5980545"/>
              <a:gd name="connsiteY4" fmla="*/ 0 h 1537019"/>
              <a:gd name="connsiteX5" fmla="*/ 5980545 w 5980545"/>
              <a:gd name="connsiteY5" fmla="*/ 443722 h 1537019"/>
              <a:gd name="connsiteX6" fmla="*/ 5980545 w 5980545"/>
              <a:gd name="connsiteY6" fmla="*/ 443722 h 1537019"/>
              <a:gd name="connsiteX7" fmla="*/ 5980545 w 5980545"/>
              <a:gd name="connsiteY7" fmla="*/ 633888 h 1537019"/>
              <a:gd name="connsiteX8" fmla="*/ 5980545 w 5980545"/>
              <a:gd name="connsiteY8" fmla="*/ 760666 h 1537019"/>
              <a:gd name="connsiteX9" fmla="*/ 1715927 w 5980545"/>
              <a:gd name="connsiteY9" fmla="*/ 786066 h 1537019"/>
              <a:gd name="connsiteX10" fmla="*/ 0 w 5980545"/>
              <a:gd name="connsiteY10" fmla="*/ 1537019 h 1537019"/>
              <a:gd name="connsiteX11" fmla="*/ 761551 w 5980545"/>
              <a:gd name="connsiteY11" fmla="*/ 747966 h 1537019"/>
              <a:gd name="connsiteX12" fmla="*/ 280857 w 5980545"/>
              <a:gd name="connsiteY12" fmla="*/ 760666 h 1537019"/>
              <a:gd name="connsiteX13" fmla="*/ 280857 w 5980545"/>
              <a:gd name="connsiteY13" fmla="*/ 633888 h 1537019"/>
              <a:gd name="connsiteX14" fmla="*/ 280857 w 5980545"/>
              <a:gd name="connsiteY14" fmla="*/ 443722 h 1537019"/>
              <a:gd name="connsiteX15" fmla="*/ 280857 w 5980545"/>
              <a:gd name="connsiteY15" fmla="*/ 443722 h 1537019"/>
              <a:gd name="connsiteX16" fmla="*/ 280857 w 5980545"/>
              <a:gd name="connsiteY16" fmla="*/ 0 h 1537019"/>
              <a:gd name="connsiteX0" fmla="*/ 280857 w 5980545"/>
              <a:gd name="connsiteY0" fmla="*/ 0 h 1537019"/>
              <a:gd name="connsiteX1" fmla="*/ 1230805 w 5980545"/>
              <a:gd name="connsiteY1" fmla="*/ 0 h 1537019"/>
              <a:gd name="connsiteX2" fmla="*/ 1230805 w 5980545"/>
              <a:gd name="connsiteY2" fmla="*/ 0 h 1537019"/>
              <a:gd name="connsiteX3" fmla="*/ 2655727 w 5980545"/>
              <a:gd name="connsiteY3" fmla="*/ 0 h 1537019"/>
              <a:gd name="connsiteX4" fmla="*/ 5980545 w 5980545"/>
              <a:gd name="connsiteY4" fmla="*/ 0 h 1537019"/>
              <a:gd name="connsiteX5" fmla="*/ 5980545 w 5980545"/>
              <a:gd name="connsiteY5" fmla="*/ 443722 h 1537019"/>
              <a:gd name="connsiteX6" fmla="*/ 5980545 w 5980545"/>
              <a:gd name="connsiteY6" fmla="*/ 443722 h 1537019"/>
              <a:gd name="connsiteX7" fmla="*/ 5980545 w 5980545"/>
              <a:gd name="connsiteY7" fmla="*/ 633888 h 1537019"/>
              <a:gd name="connsiteX8" fmla="*/ 5980545 w 5980545"/>
              <a:gd name="connsiteY8" fmla="*/ 760666 h 1537019"/>
              <a:gd name="connsiteX9" fmla="*/ 1715927 w 5980545"/>
              <a:gd name="connsiteY9" fmla="*/ 786066 h 1537019"/>
              <a:gd name="connsiteX10" fmla="*/ 0 w 5980545"/>
              <a:gd name="connsiteY10" fmla="*/ 1537019 h 1537019"/>
              <a:gd name="connsiteX11" fmla="*/ 725811 w 5980545"/>
              <a:gd name="connsiteY11" fmla="*/ 773350 h 1537019"/>
              <a:gd name="connsiteX12" fmla="*/ 280857 w 5980545"/>
              <a:gd name="connsiteY12" fmla="*/ 760666 h 1537019"/>
              <a:gd name="connsiteX13" fmla="*/ 280857 w 5980545"/>
              <a:gd name="connsiteY13" fmla="*/ 633888 h 1537019"/>
              <a:gd name="connsiteX14" fmla="*/ 280857 w 5980545"/>
              <a:gd name="connsiteY14" fmla="*/ 443722 h 1537019"/>
              <a:gd name="connsiteX15" fmla="*/ 280857 w 5980545"/>
              <a:gd name="connsiteY15" fmla="*/ 443722 h 1537019"/>
              <a:gd name="connsiteX16" fmla="*/ 280857 w 5980545"/>
              <a:gd name="connsiteY16" fmla="*/ 0 h 153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80545" h="1537019">
                <a:moveTo>
                  <a:pt x="280857" y="0"/>
                </a:moveTo>
                <a:lnTo>
                  <a:pt x="1230805" y="0"/>
                </a:lnTo>
                <a:lnTo>
                  <a:pt x="1230805" y="0"/>
                </a:lnTo>
                <a:lnTo>
                  <a:pt x="2655727" y="0"/>
                </a:lnTo>
                <a:lnTo>
                  <a:pt x="5980545" y="0"/>
                </a:lnTo>
                <a:lnTo>
                  <a:pt x="5980545" y="443722"/>
                </a:lnTo>
                <a:lnTo>
                  <a:pt x="5980545" y="443722"/>
                </a:lnTo>
                <a:lnTo>
                  <a:pt x="5980545" y="633888"/>
                </a:lnTo>
                <a:lnTo>
                  <a:pt x="5980545" y="760666"/>
                </a:lnTo>
                <a:lnTo>
                  <a:pt x="1715927" y="786066"/>
                </a:lnTo>
                <a:lnTo>
                  <a:pt x="0" y="1537019"/>
                </a:lnTo>
                <a:lnTo>
                  <a:pt x="725811" y="773350"/>
                </a:lnTo>
                <a:lnTo>
                  <a:pt x="280857" y="760666"/>
                </a:lnTo>
                <a:lnTo>
                  <a:pt x="280857" y="633888"/>
                </a:lnTo>
                <a:lnTo>
                  <a:pt x="280857" y="443722"/>
                </a:lnTo>
                <a:lnTo>
                  <a:pt x="280857" y="443722"/>
                </a:lnTo>
                <a:lnTo>
                  <a:pt x="280857" y="0"/>
                </a:lnTo>
                <a:close/>
              </a:path>
            </a:pathLst>
          </a:custGeom>
          <a:solidFill>
            <a:srgbClr val="FFF2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AC618885-077D-7E47-858A-20344A7DD93C}"/>
              </a:ext>
            </a:extLst>
          </p:cNvPr>
          <p:cNvSpPr txBox="1">
            <a:spLocks/>
          </p:cNvSpPr>
          <p:nvPr/>
        </p:nvSpPr>
        <p:spPr>
          <a:xfrm>
            <a:off x="2095500" y="4882459"/>
            <a:ext cx="4140201" cy="8225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a nonlinear weighted version of the long-term memory becomes our short-term memory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F667777-3A45-1045-96F8-E3DE27466A8A}"/>
              </a:ext>
            </a:extLst>
          </p:cNvPr>
          <p:cNvSpPr/>
          <p:nvPr/>
        </p:nvSpPr>
        <p:spPr>
          <a:xfrm>
            <a:off x="266954" y="6305952"/>
            <a:ext cx="5388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Diagram: </a:t>
            </a:r>
            <a:r>
              <a:rPr lang="en-US" sz="1400" dirty="0">
                <a:hlinkClick r:id="rId10"/>
              </a:rPr>
              <a:t>https://colah.github.io/posts/2015-08-Understanding-LSTMs/</a:t>
            </a:r>
            <a:endParaRPr lang="en-US" sz="1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6528419" cy="528088"/>
          </a:xfrm>
        </p:spPr>
        <p:txBody>
          <a:bodyPr/>
          <a:lstStyle/>
          <a:p>
            <a:r>
              <a:rPr lang="en-US" dirty="0"/>
              <a:t>Inside an LSTM Hidden Layer</a:t>
            </a:r>
          </a:p>
        </p:txBody>
      </p:sp>
    </p:spTree>
    <p:extLst>
      <p:ext uri="{BB962C8B-B14F-4D97-AF65-F5344CB8AC3E}">
        <p14:creationId xmlns:p14="http://schemas.microsoft.com/office/powerpoint/2010/main" val="1753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F9FAAB5-8058-6B45-9B72-D22715C7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11" y="1165828"/>
            <a:ext cx="10931489" cy="4307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BD1637-4855-CF46-8271-D67C4664E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0" y="5683920"/>
            <a:ext cx="5181600" cy="993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xmlns="" id="{789E0697-3EC6-0146-B28E-05989C609A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3662" y="418417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789E0697-3EC6-0146-B28E-05989C609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662" y="4184176"/>
                <a:ext cx="701328" cy="503588"/>
              </a:xfrm>
              <a:prstGeom prst="rect">
                <a:avLst/>
              </a:prstGeom>
              <a:blipFill>
                <a:blip r:embed="rId4"/>
                <a:stretch>
                  <a:fillRect l="-1786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xmlns="" id="{8C3D55DD-E971-DC47-B5FB-B671ED67B9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3662" y="2328420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8C3D55DD-E971-DC47-B5FB-B671ED67B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662" y="2328420"/>
                <a:ext cx="701328" cy="503588"/>
              </a:xfrm>
              <a:prstGeom prst="rect">
                <a:avLst/>
              </a:prstGeom>
              <a:blipFill>
                <a:blip r:embed="rId5"/>
                <a:stretch>
                  <a:fillRect l="-1786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xmlns="" id="{D8FBCF0F-67F3-4448-B328-5E7F8AF0A2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94567" y="428999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D8FBCF0F-67F3-4448-B328-5E7F8AF0A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567" y="4289992"/>
                <a:ext cx="701328" cy="503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xmlns="" id="{6AD62CD9-83B4-D445-9DEA-AE7E030C6C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5200" y="213376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6AD62CD9-83B4-D445-9DEA-AE7E030C6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133762"/>
                <a:ext cx="701328" cy="5035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xmlns="" id="{329277C2-9AD3-C343-8169-A2F68F842E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95472" y="428999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329277C2-9AD3-C343-8169-A2F68F842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472" y="4289992"/>
                <a:ext cx="701328" cy="503588"/>
              </a:xfrm>
              <a:prstGeom prst="rect">
                <a:avLst/>
              </a:prstGeom>
              <a:blipFill>
                <a:blip r:embed="rId8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xmlns="" id="{DE8070BE-E505-1847-9B2C-5F903B505A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27338" y="21466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DE8070BE-E505-1847-9B2C-5F903B505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7338" y="2146624"/>
                <a:ext cx="701328" cy="503588"/>
              </a:xfrm>
              <a:prstGeom prst="rect">
                <a:avLst/>
              </a:prstGeom>
              <a:blipFill>
                <a:blip r:embed="rId9"/>
                <a:stretch>
                  <a:fillRect r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xmlns="" id="{319DA659-5FE1-5547-A898-77ADC4E61D77}"/>
              </a:ext>
            </a:extLst>
          </p:cNvPr>
          <p:cNvSpPr/>
          <p:nvPr/>
        </p:nvSpPr>
        <p:spPr>
          <a:xfrm flipH="1">
            <a:off x="1196563" y="1553163"/>
            <a:ext cx="4463889" cy="1097049"/>
          </a:xfrm>
          <a:custGeom>
            <a:avLst/>
            <a:gdLst>
              <a:gd name="connsiteX0" fmla="*/ 0 w 5699688"/>
              <a:gd name="connsiteY0" fmla="*/ 0 h 760666"/>
              <a:gd name="connsiteX1" fmla="*/ 949948 w 5699688"/>
              <a:gd name="connsiteY1" fmla="*/ 0 h 760666"/>
              <a:gd name="connsiteX2" fmla="*/ 949948 w 5699688"/>
              <a:gd name="connsiteY2" fmla="*/ 0 h 760666"/>
              <a:gd name="connsiteX3" fmla="*/ 2374870 w 5699688"/>
              <a:gd name="connsiteY3" fmla="*/ 0 h 760666"/>
              <a:gd name="connsiteX4" fmla="*/ 5699688 w 5699688"/>
              <a:gd name="connsiteY4" fmla="*/ 0 h 760666"/>
              <a:gd name="connsiteX5" fmla="*/ 5699688 w 5699688"/>
              <a:gd name="connsiteY5" fmla="*/ 443722 h 760666"/>
              <a:gd name="connsiteX6" fmla="*/ 5699688 w 5699688"/>
              <a:gd name="connsiteY6" fmla="*/ 443722 h 760666"/>
              <a:gd name="connsiteX7" fmla="*/ 5699688 w 5699688"/>
              <a:gd name="connsiteY7" fmla="*/ 633888 h 760666"/>
              <a:gd name="connsiteX8" fmla="*/ 5699688 w 5699688"/>
              <a:gd name="connsiteY8" fmla="*/ 760666 h 760666"/>
              <a:gd name="connsiteX9" fmla="*/ 2374870 w 5699688"/>
              <a:gd name="connsiteY9" fmla="*/ 760666 h 760666"/>
              <a:gd name="connsiteX10" fmla="*/ 1662428 w 5699688"/>
              <a:gd name="connsiteY10" fmla="*/ 855749 h 760666"/>
              <a:gd name="connsiteX11" fmla="*/ 949948 w 5699688"/>
              <a:gd name="connsiteY11" fmla="*/ 760666 h 760666"/>
              <a:gd name="connsiteX12" fmla="*/ 0 w 5699688"/>
              <a:gd name="connsiteY12" fmla="*/ 760666 h 760666"/>
              <a:gd name="connsiteX13" fmla="*/ 0 w 5699688"/>
              <a:gd name="connsiteY13" fmla="*/ 633888 h 760666"/>
              <a:gd name="connsiteX14" fmla="*/ 0 w 5699688"/>
              <a:gd name="connsiteY14" fmla="*/ 443722 h 760666"/>
              <a:gd name="connsiteX15" fmla="*/ 0 w 5699688"/>
              <a:gd name="connsiteY15" fmla="*/ 443722 h 760666"/>
              <a:gd name="connsiteX16" fmla="*/ 0 w 5699688"/>
              <a:gd name="connsiteY16" fmla="*/ 0 h 760666"/>
              <a:gd name="connsiteX0" fmla="*/ 0 w 5699688"/>
              <a:gd name="connsiteY0" fmla="*/ 0 h 855749"/>
              <a:gd name="connsiteX1" fmla="*/ 949948 w 5699688"/>
              <a:gd name="connsiteY1" fmla="*/ 0 h 855749"/>
              <a:gd name="connsiteX2" fmla="*/ 949948 w 5699688"/>
              <a:gd name="connsiteY2" fmla="*/ 0 h 855749"/>
              <a:gd name="connsiteX3" fmla="*/ 2374870 w 5699688"/>
              <a:gd name="connsiteY3" fmla="*/ 0 h 855749"/>
              <a:gd name="connsiteX4" fmla="*/ 5699688 w 5699688"/>
              <a:gd name="connsiteY4" fmla="*/ 0 h 855749"/>
              <a:gd name="connsiteX5" fmla="*/ 5699688 w 5699688"/>
              <a:gd name="connsiteY5" fmla="*/ 443722 h 855749"/>
              <a:gd name="connsiteX6" fmla="*/ 5699688 w 5699688"/>
              <a:gd name="connsiteY6" fmla="*/ 443722 h 855749"/>
              <a:gd name="connsiteX7" fmla="*/ 5699688 w 5699688"/>
              <a:gd name="connsiteY7" fmla="*/ 633888 h 855749"/>
              <a:gd name="connsiteX8" fmla="*/ 5699688 w 5699688"/>
              <a:gd name="connsiteY8" fmla="*/ 760666 h 855749"/>
              <a:gd name="connsiteX9" fmla="*/ 1435070 w 5699688"/>
              <a:gd name="connsiteY9" fmla="*/ 786066 h 855749"/>
              <a:gd name="connsiteX10" fmla="*/ 1662428 w 5699688"/>
              <a:gd name="connsiteY10" fmla="*/ 855749 h 855749"/>
              <a:gd name="connsiteX11" fmla="*/ 949948 w 5699688"/>
              <a:gd name="connsiteY11" fmla="*/ 760666 h 855749"/>
              <a:gd name="connsiteX12" fmla="*/ 0 w 5699688"/>
              <a:gd name="connsiteY12" fmla="*/ 760666 h 855749"/>
              <a:gd name="connsiteX13" fmla="*/ 0 w 5699688"/>
              <a:gd name="connsiteY13" fmla="*/ 633888 h 855749"/>
              <a:gd name="connsiteX14" fmla="*/ 0 w 5699688"/>
              <a:gd name="connsiteY14" fmla="*/ 443722 h 855749"/>
              <a:gd name="connsiteX15" fmla="*/ 0 w 5699688"/>
              <a:gd name="connsiteY15" fmla="*/ 443722 h 855749"/>
              <a:gd name="connsiteX16" fmla="*/ 0 w 5699688"/>
              <a:gd name="connsiteY16" fmla="*/ 0 h 855749"/>
              <a:gd name="connsiteX0" fmla="*/ 0 w 5699688"/>
              <a:gd name="connsiteY0" fmla="*/ 0 h 1097049"/>
              <a:gd name="connsiteX1" fmla="*/ 949948 w 5699688"/>
              <a:gd name="connsiteY1" fmla="*/ 0 h 1097049"/>
              <a:gd name="connsiteX2" fmla="*/ 949948 w 5699688"/>
              <a:gd name="connsiteY2" fmla="*/ 0 h 1097049"/>
              <a:gd name="connsiteX3" fmla="*/ 2374870 w 5699688"/>
              <a:gd name="connsiteY3" fmla="*/ 0 h 1097049"/>
              <a:gd name="connsiteX4" fmla="*/ 5699688 w 5699688"/>
              <a:gd name="connsiteY4" fmla="*/ 0 h 1097049"/>
              <a:gd name="connsiteX5" fmla="*/ 5699688 w 5699688"/>
              <a:gd name="connsiteY5" fmla="*/ 443722 h 1097049"/>
              <a:gd name="connsiteX6" fmla="*/ 5699688 w 5699688"/>
              <a:gd name="connsiteY6" fmla="*/ 443722 h 1097049"/>
              <a:gd name="connsiteX7" fmla="*/ 5699688 w 5699688"/>
              <a:gd name="connsiteY7" fmla="*/ 633888 h 1097049"/>
              <a:gd name="connsiteX8" fmla="*/ 5699688 w 5699688"/>
              <a:gd name="connsiteY8" fmla="*/ 760666 h 1097049"/>
              <a:gd name="connsiteX9" fmla="*/ 1435070 w 5699688"/>
              <a:gd name="connsiteY9" fmla="*/ 786066 h 1097049"/>
              <a:gd name="connsiteX10" fmla="*/ 1256028 w 5699688"/>
              <a:gd name="connsiteY10" fmla="*/ 1097049 h 1097049"/>
              <a:gd name="connsiteX11" fmla="*/ 949948 w 5699688"/>
              <a:gd name="connsiteY11" fmla="*/ 760666 h 1097049"/>
              <a:gd name="connsiteX12" fmla="*/ 0 w 5699688"/>
              <a:gd name="connsiteY12" fmla="*/ 760666 h 1097049"/>
              <a:gd name="connsiteX13" fmla="*/ 0 w 5699688"/>
              <a:gd name="connsiteY13" fmla="*/ 633888 h 1097049"/>
              <a:gd name="connsiteX14" fmla="*/ 0 w 5699688"/>
              <a:gd name="connsiteY14" fmla="*/ 443722 h 1097049"/>
              <a:gd name="connsiteX15" fmla="*/ 0 w 5699688"/>
              <a:gd name="connsiteY15" fmla="*/ 443722 h 1097049"/>
              <a:gd name="connsiteX16" fmla="*/ 0 w 5699688"/>
              <a:gd name="connsiteY16" fmla="*/ 0 h 109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99688" h="1097049">
                <a:moveTo>
                  <a:pt x="0" y="0"/>
                </a:moveTo>
                <a:lnTo>
                  <a:pt x="949948" y="0"/>
                </a:lnTo>
                <a:lnTo>
                  <a:pt x="949948" y="0"/>
                </a:lnTo>
                <a:lnTo>
                  <a:pt x="2374870" y="0"/>
                </a:lnTo>
                <a:lnTo>
                  <a:pt x="5699688" y="0"/>
                </a:lnTo>
                <a:lnTo>
                  <a:pt x="5699688" y="443722"/>
                </a:lnTo>
                <a:lnTo>
                  <a:pt x="5699688" y="443722"/>
                </a:lnTo>
                <a:lnTo>
                  <a:pt x="5699688" y="633888"/>
                </a:lnTo>
                <a:lnTo>
                  <a:pt x="5699688" y="760666"/>
                </a:lnTo>
                <a:lnTo>
                  <a:pt x="1435070" y="786066"/>
                </a:lnTo>
                <a:lnTo>
                  <a:pt x="1256028" y="1097049"/>
                </a:lnTo>
                <a:lnTo>
                  <a:pt x="949948" y="760666"/>
                </a:lnTo>
                <a:lnTo>
                  <a:pt x="0" y="760666"/>
                </a:lnTo>
                <a:lnTo>
                  <a:pt x="0" y="633888"/>
                </a:lnTo>
                <a:lnTo>
                  <a:pt x="0" y="443722"/>
                </a:lnTo>
                <a:lnTo>
                  <a:pt x="0" y="443722"/>
                </a:lnTo>
                <a:lnTo>
                  <a:pt x="0" y="0"/>
                </a:lnTo>
                <a:close/>
              </a:path>
            </a:pathLst>
          </a:custGeom>
          <a:solidFill>
            <a:srgbClr val="FFF2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268BA06-7CE1-394A-A6F7-FFC746C9FEC0}"/>
              </a:ext>
            </a:extLst>
          </p:cNvPr>
          <p:cNvSpPr txBox="1">
            <a:spLocks/>
          </p:cNvSpPr>
          <p:nvPr/>
        </p:nvSpPr>
        <p:spPr>
          <a:xfrm>
            <a:off x="1230917" y="1771474"/>
            <a:ext cx="4458683" cy="528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some old memories are “forgotten”</a:t>
            </a:r>
          </a:p>
        </p:txBody>
      </p:sp>
      <p:sp>
        <p:nvSpPr>
          <p:cNvPr id="15" name="Rectangular Callout 12">
            <a:extLst>
              <a:ext uri="{FF2B5EF4-FFF2-40B4-BE49-F238E27FC236}">
                <a16:creationId xmlns:a16="http://schemas.microsoft.com/office/drawing/2014/main" xmlns="" id="{54C918B6-AD90-C24D-BBB3-3593119440F1}"/>
              </a:ext>
            </a:extLst>
          </p:cNvPr>
          <p:cNvSpPr/>
          <p:nvPr/>
        </p:nvSpPr>
        <p:spPr>
          <a:xfrm>
            <a:off x="5828147" y="1540301"/>
            <a:ext cx="4001653" cy="1071649"/>
          </a:xfrm>
          <a:custGeom>
            <a:avLst/>
            <a:gdLst>
              <a:gd name="connsiteX0" fmla="*/ 0 w 5699688"/>
              <a:gd name="connsiteY0" fmla="*/ 0 h 760666"/>
              <a:gd name="connsiteX1" fmla="*/ 949948 w 5699688"/>
              <a:gd name="connsiteY1" fmla="*/ 0 h 760666"/>
              <a:gd name="connsiteX2" fmla="*/ 949948 w 5699688"/>
              <a:gd name="connsiteY2" fmla="*/ 0 h 760666"/>
              <a:gd name="connsiteX3" fmla="*/ 2374870 w 5699688"/>
              <a:gd name="connsiteY3" fmla="*/ 0 h 760666"/>
              <a:gd name="connsiteX4" fmla="*/ 5699688 w 5699688"/>
              <a:gd name="connsiteY4" fmla="*/ 0 h 760666"/>
              <a:gd name="connsiteX5" fmla="*/ 5699688 w 5699688"/>
              <a:gd name="connsiteY5" fmla="*/ 443722 h 760666"/>
              <a:gd name="connsiteX6" fmla="*/ 5699688 w 5699688"/>
              <a:gd name="connsiteY6" fmla="*/ 443722 h 760666"/>
              <a:gd name="connsiteX7" fmla="*/ 5699688 w 5699688"/>
              <a:gd name="connsiteY7" fmla="*/ 633888 h 760666"/>
              <a:gd name="connsiteX8" fmla="*/ 5699688 w 5699688"/>
              <a:gd name="connsiteY8" fmla="*/ 760666 h 760666"/>
              <a:gd name="connsiteX9" fmla="*/ 2374870 w 5699688"/>
              <a:gd name="connsiteY9" fmla="*/ 760666 h 760666"/>
              <a:gd name="connsiteX10" fmla="*/ 1662428 w 5699688"/>
              <a:gd name="connsiteY10" fmla="*/ 855749 h 760666"/>
              <a:gd name="connsiteX11" fmla="*/ 949948 w 5699688"/>
              <a:gd name="connsiteY11" fmla="*/ 760666 h 760666"/>
              <a:gd name="connsiteX12" fmla="*/ 0 w 5699688"/>
              <a:gd name="connsiteY12" fmla="*/ 760666 h 760666"/>
              <a:gd name="connsiteX13" fmla="*/ 0 w 5699688"/>
              <a:gd name="connsiteY13" fmla="*/ 633888 h 760666"/>
              <a:gd name="connsiteX14" fmla="*/ 0 w 5699688"/>
              <a:gd name="connsiteY14" fmla="*/ 443722 h 760666"/>
              <a:gd name="connsiteX15" fmla="*/ 0 w 5699688"/>
              <a:gd name="connsiteY15" fmla="*/ 443722 h 760666"/>
              <a:gd name="connsiteX16" fmla="*/ 0 w 5699688"/>
              <a:gd name="connsiteY16" fmla="*/ 0 h 760666"/>
              <a:gd name="connsiteX0" fmla="*/ 0 w 5699688"/>
              <a:gd name="connsiteY0" fmla="*/ 0 h 855749"/>
              <a:gd name="connsiteX1" fmla="*/ 949948 w 5699688"/>
              <a:gd name="connsiteY1" fmla="*/ 0 h 855749"/>
              <a:gd name="connsiteX2" fmla="*/ 949948 w 5699688"/>
              <a:gd name="connsiteY2" fmla="*/ 0 h 855749"/>
              <a:gd name="connsiteX3" fmla="*/ 2374870 w 5699688"/>
              <a:gd name="connsiteY3" fmla="*/ 0 h 855749"/>
              <a:gd name="connsiteX4" fmla="*/ 5699688 w 5699688"/>
              <a:gd name="connsiteY4" fmla="*/ 0 h 855749"/>
              <a:gd name="connsiteX5" fmla="*/ 5699688 w 5699688"/>
              <a:gd name="connsiteY5" fmla="*/ 443722 h 855749"/>
              <a:gd name="connsiteX6" fmla="*/ 5699688 w 5699688"/>
              <a:gd name="connsiteY6" fmla="*/ 443722 h 855749"/>
              <a:gd name="connsiteX7" fmla="*/ 5699688 w 5699688"/>
              <a:gd name="connsiteY7" fmla="*/ 633888 h 855749"/>
              <a:gd name="connsiteX8" fmla="*/ 5699688 w 5699688"/>
              <a:gd name="connsiteY8" fmla="*/ 760666 h 855749"/>
              <a:gd name="connsiteX9" fmla="*/ 1435070 w 5699688"/>
              <a:gd name="connsiteY9" fmla="*/ 786066 h 855749"/>
              <a:gd name="connsiteX10" fmla="*/ 1662428 w 5699688"/>
              <a:gd name="connsiteY10" fmla="*/ 855749 h 855749"/>
              <a:gd name="connsiteX11" fmla="*/ 949948 w 5699688"/>
              <a:gd name="connsiteY11" fmla="*/ 760666 h 855749"/>
              <a:gd name="connsiteX12" fmla="*/ 0 w 5699688"/>
              <a:gd name="connsiteY12" fmla="*/ 760666 h 855749"/>
              <a:gd name="connsiteX13" fmla="*/ 0 w 5699688"/>
              <a:gd name="connsiteY13" fmla="*/ 633888 h 855749"/>
              <a:gd name="connsiteX14" fmla="*/ 0 w 5699688"/>
              <a:gd name="connsiteY14" fmla="*/ 443722 h 855749"/>
              <a:gd name="connsiteX15" fmla="*/ 0 w 5699688"/>
              <a:gd name="connsiteY15" fmla="*/ 443722 h 855749"/>
              <a:gd name="connsiteX16" fmla="*/ 0 w 5699688"/>
              <a:gd name="connsiteY16" fmla="*/ 0 h 855749"/>
              <a:gd name="connsiteX0" fmla="*/ 0 w 5699688"/>
              <a:gd name="connsiteY0" fmla="*/ 0 h 1097049"/>
              <a:gd name="connsiteX1" fmla="*/ 949948 w 5699688"/>
              <a:gd name="connsiteY1" fmla="*/ 0 h 1097049"/>
              <a:gd name="connsiteX2" fmla="*/ 949948 w 5699688"/>
              <a:gd name="connsiteY2" fmla="*/ 0 h 1097049"/>
              <a:gd name="connsiteX3" fmla="*/ 2374870 w 5699688"/>
              <a:gd name="connsiteY3" fmla="*/ 0 h 1097049"/>
              <a:gd name="connsiteX4" fmla="*/ 5699688 w 5699688"/>
              <a:gd name="connsiteY4" fmla="*/ 0 h 1097049"/>
              <a:gd name="connsiteX5" fmla="*/ 5699688 w 5699688"/>
              <a:gd name="connsiteY5" fmla="*/ 443722 h 1097049"/>
              <a:gd name="connsiteX6" fmla="*/ 5699688 w 5699688"/>
              <a:gd name="connsiteY6" fmla="*/ 443722 h 1097049"/>
              <a:gd name="connsiteX7" fmla="*/ 5699688 w 5699688"/>
              <a:gd name="connsiteY7" fmla="*/ 633888 h 1097049"/>
              <a:gd name="connsiteX8" fmla="*/ 5699688 w 5699688"/>
              <a:gd name="connsiteY8" fmla="*/ 760666 h 1097049"/>
              <a:gd name="connsiteX9" fmla="*/ 1435070 w 5699688"/>
              <a:gd name="connsiteY9" fmla="*/ 786066 h 1097049"/>
              <a:gd name="connsiteX10" fmla="*/ 1256028 w 5699688"/>
              <a:gd name="connsiteY10" fmla="*/ 1097049 h 1097049"/>
              <a:gd name="connsiteX11" fmla="*/ 949948 w 5699688"/>
              <a:gd name="connsiteY11" fmla="*/ 760666 h 1097049"/>
              <a:gd name="connsiteX12" fmla="*/ 0 w 5699688"/>
              <a:gd name="connsiteY12" fmla="*/ 760666 h 1097049"/>
              <a:gd name="connsiteX13" fmla="*/ 0 w 5699688"/>
              <a:gd name="connsiteY13" fmla="*/ 633888 h 1097049"/>
              <a:gd name="connsiteX14" fmla="*/ 0 w 5699688"/>
              <a:gd name="connsiteY14" fmla="*/ 443722 h 1097049"/>
              <a:gd name="connsiteX15" fmla="*/ 0 w 5699688"/>
              <a:gd name="connsiteY15" fmla="*/ 443722 h 1097049"/>
              <a:gd name="connsiteX16" fmla="*/ 0 w 5699688"/>
              <a:gd name="connsiteY16" fmla="*/ 0 h 10970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1016366 w 5766106"/>
              <a:gd name="connsiteY11" fmla="*/ 7606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547112 w 5766106"/>
              <a:gd name="connsiteY11" fmla="*/ 7479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66106" h="1071649">
                <a:moveTo>
                  <a:pt x="66418" y="0"/>
                </a:moveTo>
                <a:lnTo>
                  <a:pt x="1016366" y="0"/>
                </a:lnTo>
                <a:lnTo>
                  <a:pt x="1016366" y="0"/>
                </a:lnTo>
                <a:lnTo>
                  <a:pt x="2441288" y="0"/>
                </a:lnTo>
                <a:lnTo>
                  <a:pt x="5766106" y="0"/>
                </a:lnTo>
                <a:lnTo>
                  <a:pt x="5766106" y="443722"/>
                </a:lnTo>
                <a:lnTo>
                  <a:pt x="5766106" y="443722"/>
                </a:lnTo>
                <a:lnTo>
                  <a:pt x="5766106" y="633888"/>
                </a:lnTo>
                <a:lnTo>
                  <a:pt x="5766106" y="760666"/>
                </a:lnTo>
                <a:lnTo>
                  <a:pt x="1501488" y="786066"/>
                </a:lnTo>
                <a:lnTo>
                  <a:pt x="0" y="1071649"/>
                </a:lnTo>
                <a:lnTo>
                  <a:pt x="547112" y="747966"/>
                </a:lnTo>
                <a:lnTo>
                  <a:pt x="66418" y="760666"/>
                </a:lnTo>
                <a:lnTo>
                  <a:pt x="66418" y="633888"/>
                </a:lnTo>
                <a:lnTo>
                  <a:pt x="66418" y="443722"/>
                </a:lnTo>
                <a:lnTo>
                  <a:pt x="66418" y="443722"/>
                </a:lnTo>
                <a:lnTo>
                  <a:pt x="66418" y="0"/>
                </a:lnTo>
                <a:close/>
              </a:path>
            </a:pathLst>
          </a:custGeom>
          <a:solidFill>
            <a:srgbClr val="FFF2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69CEDE2-16B6-8642-8EF5-296E1C36B850}"/>
              </a:ext>
            </a:extLst>
          </p:cNvPr>
          <p:cNvSpPr txBox="1">
            <a:spLocks/>
          </p:cNvSpPr>
          <p:nvPr/>
        </p:nvSpPr>
        <p:spPr>
          <a:xfrm>
            <a:off x="6070600" y="1771474"/>
            <a:ext cx="4724871" cy="528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some new memories are made</a:t>
            </a:r>
          </a:p>
        </p:txBody>
      </p:sp>
      <p:sp>
        <p:nvSpPr>
          <p:cNvPr id="17" name="Rectangular Callout 12">
            <a:extLst>
              <a:ext uri="{FF2B5EF4-FFF2-40B4-BE49-F238E27FC236}">
                <a16:creationId xmlns:a16="http://schemas.microsoft.com/office/drawing/2014/main" xmlns="" id="{0654AB75-F23F-5647-B151-CBD5F5A94A4A}"/>
              </a:ext>
            </a:extLst>
          </p:cNvPr>
          <p:cNvSpPr/>
          <p:nvPr/>
        </p:nvSpPr>
        <p:spPr>
          <a:xfrm flipH="1" flipV="1">
            <a:off x="1892299" y="3542352"/>
            <a:ext cx="4721605" cy="2306998"/>
          </a:xfrm>
          <a:custGeom>
            <a:avLst/>
            <a:gdLst>
              <a:gd name="connsiteX0" fmla="*/ 0 w 5699688"/>
              <a:gd name="connsiteY0" fmla="*/ 0 h 760666"/>
              <a:gd name="connsiteX1" fmla="*/ 949948 w 5699688"/>
              <a:gd name="connsiteY1" fmla="*/ 0 h 760666"/>
              <a:gd name="connsiteX2" fmla="*/ 949948 w 5699688"/>
              <a:gd name="connsiteY2" fmla="*/ 0 h 760666"/>
              <a:gd name="connsiteX3" fmla="*/ 2374870 w 5699688"/>
              <a:gd name="connsiteY3" fmla="*/ 0 h 760666"/>
              <a:gd name="connsiteX4" fmla="*/ 5699688 w 5699688"/>
              <a:gd name="connsiteY4" fmla="*/ 0 h 760666"/>
              <a:gd name="connsiteX5" fmla="*/ 5699688 w 5699688"/>
              <a:gd name="connsiteY5" fmla="*/ 443722 h 760666"/>
              <a:gd name="connsiteX6" fmla="*/ 5699688 w 5699688"/>
              <a:gd name="connsiteY6" fmla="*/ 443722 h 760666"/>
              <a:gd name="connsiteX7" fmla="*/ 5699688 w 5699688"/>
              <a:gd name="connsiteY7" fmla="*/ 633888 h 760666"/>
              <a:gd name="connsiteX8" fmla="*/ 5699688 w 5699688"/>
              <a:gd name="connsiteY8" fmla="*/ 760666 h 760666"/>
              <a:gd name="connsiteX9" fmla="*/ 2374870 w 5699688"/>
              <a:gd name="connsiteY9" fmla="*/ 760666 h 760666"/>
              <a:gd name="connsiteX10" fmla="*/ 1662428 w 5699688"/>
              <a:gd name="connsiteY10" fmla="*/ 855749 h 760666"/>
              <a:gd name="connsiteX11" fmla="*/ 949948 w 5699688"/>
              <a:gd name="connsiteY11" fmla="*/ 760666 h 760666"/>
              <a:gd name="connsiteX12" fmla="*/ 0 w 5699688"/>
              <a:gd name="connsiteY12" fmla="*/ 760666 h 760666"/>
              <a:gd name="connsiteX13" fmla="*/ 0 w 5699688"/>
              <a:gd name="connsiteY13" fmla="*/ 633888 h 760666"/>
              <a:gd name="connsiteX14" fmla="*/ 0 w 5699688"/>
              <a:gd name="connsiteY14" fmla="*/ 443722 h 760666"/>
              <a:gd name="connsiteX15" fmla="*/ 0 w 5699688"/>
              <a:gd name="connsiteY15" fmla="*/ 443722 h 760666"/>
              <a:gd name="connsiteX16" fmla="*/ 0 w 5699688"/>
              <a:gd name="connsiteY16" fmla="*/ 0 h 760666"/>
              <a:gd name="connsiteX0" fmla="*/ 0 w 5699688"/>
              <a:gd name="connsiteY0" fmla="*/ 0 h 855749"/>
              <a:gd name="connsiteX1" fmla="*/ 949948 w 5699688"/>
              <a:gd name="connsiteY1" fmla="*/ 0 h 855749"/>
              <a:gd name="connsiteX2" fmla="*/ 949948 w 5699688"/>
              <a:gd name="connsiteY2" fmla="*/ 0 h 855749"/>
              <a:gd name="connsiteX3" fmla="*/ 2374870 w 5699688"/>
              <a:gd name="connsiteY3" fmla="*/ 0 h 855749"/>
              <a:gd name="connsiteX4" fmla="*/ 5699688 w 5699688"/>
              <a:gd name="connsiteY4" fmla="*/ 0 h 855749"/>
              <a:gd name="connsiteX5" fmla="*/ 5699688 w 5699688"/>
              <a:gd name="connsiteY5" fmla="*/ 443722 h 855749"/>
              <a:gd name="connsiteX6" fmla="*/ 5699688 w 5699688"/>
              <a:gd name="connsiteY6" fmla="*/ 443722 h 855749"/>
              <a:gd name="connsiteX7" fmla="*/ 5699688 w 5699688"/>
              <a:gd name="connsiteY7" fmla="*/ 633888 h 855749"/>
              <a:gd name="connsiteX8" fmla="*/ 5699688 w 5699688"/>
              <a:gd name="connsiteY8" fmla="*/ 760666 h 855749"/>
              <a:gd name="connsiteX9" fmla="*/ 1435070 w 5699688"/>
              <a:gd name="connsiteY9" fmla="*/ 786066 h 855749"/>
              <a:gd name="connsiteX10" fmla="*/ 1662428 w 5699688"/>
              <a:gd name="connsiteY10" fmla="*/ 855749 h 855749"/>
              <a:gd name="connsiteX11" fmla="*/ 949948 w 5699688"/>
              <a:gd name="connsiteY11" fmla="*/ 760666 h 855749"/>
              <a:gd name="connsiteX12" fmla="*/ 0 w 5699688"/>
              <a:gd name="connsiteY12" fmla="*/ 760666 h 855749"/>
              <a:gd name="connsiteX13" fmla="*/ 0 w 5699688"/>
              <a:gd name="connsiteY13" fmla="*/ 633888 h 855749"/>
              <a:gd name="connsiteX14" fmla="*/ 0 w 5699688"/>
              <a:gd name="connsiteY14" fmla="*/ 443722 h 855749"/>
              <a:gd name="connsiteX15" fmla="*/ 0 w 5699688"/>
              <a:gd name="connsiteY15" fmla="*/ 443722 h 855749"/>
              <a:gd name="connsiteX16" fmla="*/ 0 w 5699688"/>
              <a:gd name="connsiteY16" fmla="*/ 0 h 855749"/>
              <a:gd name="connsiteX0" fmla="*/ 0 w 5699688"/>
              <a:gd name="connsiteY0" fmla="*/ 0 h 1097049"/>
              <a:gd name="connsiteX1" fmla="*/ 949948 w 5699688"/>
              <a:gd name="connsiteY1" fmla="*/ 0 h 1097049"/>
              <a:gd name="connsiteX2" fmla="*/ 949948 w 5699688"/>
              <a:gd name="connsiteY2" fmla="*/ 0 h 1097049"/>
              <a:gd name="connsiteX3" fmla="*/ 2374870 w 5699688"/>
              <a:gd name="connsiteY3" fmla="*/ 0 h 1097049"/>
              <a:gd name="connsiteX4" fmla="*/ 5699688 w 5699688"/>
              <a:gd name="connsiteY4" fmla="*/ 0 h 1097049"/>
              <a:gd name="connsiteX5" fmla="*/ 5699688 w 5699688"/>
              <a:gd name="connsiteY5" fmla="*/ 443722 h 1097049"/>
              <a:gd name="connsiteX6" fmla="*/ 5699688 w 5699688"/>
              <a:gd name="connsiteY6" fmla="*/ 443722 h 1097049"/>
              <a:gd name="connsiteX7" fmla="*/ 5699688 w 5699688"/>
              <a:gd name="connsiteY7" fmla="*/ 633888 h 1097049"/>
              <a:gd name="connsiteX8" fmla="*/ 5699688 w 5699688"/>
              <a:gd name="connsiteY8" fmla="*/ 760666 h 1097049"/>
              <a:gd name="connsiteX9" fmla="*/ 1435070 w 5699688"/>
              <a:gd name="connsiteY9" fmla="*/ 786066 h 1097049"/>
              <a:gd name="connsiteX10" fmla="*/ 1256028 w 5699688"/>
              <a:gd name="connsiteY10" fmla="*/ 1097049 h 1097049"/>
              <a:gd name="connsiteX11" fmla="*/ 949948 w 5699688"/>
              <a:gd name="connsiteY11" fmla="*/ 760666 h 1097049"/>
              <a:gd name="connsiteX12" fmla="*/ 0 w 5699688"/>
              <a:gd name="connsiteY12" fmla="*/ 760666 h 1097049"/>
              <a:gd name="connsiteX13" fmla="*/ 0 w 5699688"/>
              <a:gd name="connsiteY13" fmla="*/ 633888 h 1097049"/>
              <a:gd name="connsiteX14" fmla="*/ 0 w 5699688"/>
              <a:gd name="connsiteY14" fmla="*/ 443722 h 1097049"/>
              <a:gd name="connsiteX15" fmla="*/ 0 w 5699688"/>
              <a:gd name="connsiteY15" fmla="*/ 443722 h 1097049"/>
              <a:gd name="connsiteX16" fmla="*/ 0 w 5699688"/>
              <a:gd name="connsiteY16" fmla="*/ 0 h 10970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1016366 w 5766106"/>
              <a:gd name="connsiteY11" fmla="*/ 7606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547112 w 5766106"/>
              <a:gd name="connsiteY11" fmla="*/ 7479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  <a:gd name="connsiteX0" fmla="*/ 280857 w 5980545"/>
              <a:gd name="connsiteY0" fmla="*/ 0 h 1537019"/>
              <a:gd name="connsiteX1" fmla="*/ 1230805 w 5980545"/>
              <a:gd name="connsiteY1" fmla="*/ 0 h 1537019"/>
              <a:gd name="connsiteX2" fmla="*/ 1230805 w 5980545"/>
              <a:gd name="connsiteY2" fmla="*/ 0 h 1537019"/>
              <a:gd name="connsiteX3" fmla="*/ 2655727 w 5980545"/>
              <a:gd name="connsiteY3" fmla="*/ 0 h 1537019"/>
              <a:gd name="connsiteX4" fmla="*/ 5980545 w 5980545"/>
              <a:gd name="connsiteY4" fmla="*/ 0 h 1537019"/>
              <a:gd name="connsiteX5" fmla="*/ 5980545 w 5980545"/>
              <a:gd name="connsiteY5" fmla="*/ 443722 h 1537019"/>
              <a:gd name="connsiteX6" fmla="*/ 5980545 w 5980545"/>
              <a:gd name="connsiteY6" fmla="*/ 443722 h 1537019"/>
              <a:gd name="connsiteX7" fmla="*/ 5980545 w 5980545"/>
              <a:gd name="connsiteY7" fmla="*/ 633888 h 1537019"/>
              <a:gd name="connsiteX8" fmla="*/ 5980545 w 5980545"/>
              <a:gd name="connsiteY8" fmla="*/ 760666 h 1537019"/>
              <a:gd name="connsiteX9" fmla="*/ 1715927 w 5980545"/>
              <a:gd name="connsiteY9" fmla="*/ 786066 h 1537019"/>
              <a:gd name="connsiteX10" fmla="*/ 0 w 5980545"/>
              <a:gd name="connsiteY10" fmla="*/ 1537019 h 1537019"/>
              <a:gd name="connsiteX11" fmla="*/ 761551 w 5980545"/>
              <a:gd name="connsiteY11" fmla="*/ 747966 h 1537019"/>
              <a:gd name="connsiteX12" fmla="*/ 280857 w 5980545"/>
              <a:gd name="connsiteY12" fmla="*/ 760666 h 1537019"/>
              <a:gd name="connsiteX13" fmla="*/ 280857 w 5980545"/>
              <a:gd name="connsiteY13" fmla="*/ 633888 h 1537019"/>
              <a:gd name="connsiteX14" fmla="*/ 280857 w 5980545"/>
              <a:gd name="connsiteY14" fmla="*/ 443722 h 1537019"/>
              <a:gd name="connsiteX15" fmla="*/ 280857 w 5980545"/>
              <a:gd name="connsiteY15" fmla="*/ 443722 h 1537019"/>
              <a:gd name="connsiteX16" fmla="*/ 280857 w 5980545"/>
              <a:gd name="connsiteY16" fmla="*/ 0 h 1537019"/>
              <a:gd name="connsiteX0" fmla="*/ 280857 w 5980545"/>
              <a:gd name="connsiteY0" fmla="*/ 0 h 1537019"/>
              <a:gd name="connsiteX1" fmla="*/ 1230805 w 5980545"/>
              <a:gd name="connsiteY1" fmla="*/ 0 h 1537019"/>
              <a:gd name="connsiteX2" fmla="*/ 1230805 w 5980545"/>
              <a:gd name="connsiteY2" fmla="*/ 0 h 1537019"/>
              <a:gd name="connsiteX3" fmla="*/ 2655727 w 5980545"/>
              <a:gd name="connsiteY3" fmla="*/ 0 h 1537019"/>
              <a:gd name="connsiteX4" fmla="*/ 5980545 w 5980545"/>
              <a:gd name="connsiteY4" fmla="*/ 0 h 1537019"/>
              <a:gd name="connsiteX5" fmla="*/ 5980545 w 5980545"/>
              <a:gd name="connsiteY5" fmla="*/ 443722 h 1537019"/>
              <a:gd name="connsiteX6" fmla="*/ 5980545 w 5980545"/>
              <a:gd name="connsiteY6" fmla="*/ 443722 h 1537019"/>
              <a:gd name="connsiteX7" fmla="*/ 5980545 w 5980545"/>
              <a:gd name="connsiteY7" fmla="*/ 633888 h 1537019"/>
              <a:gd name="connsiteX8" fmla="*/ 5980545 w 5980545"/>
              <a:gd name="connsiteY8" fmla="*/ 760666 h 1537019"/>
              <a:gd name="connsiteX9" fmla="*/ 1715927 w 5980545"/>
              <a:gd name="connsiteY9" fmla="*/ 786066 h 1537019"/>
              <a:gd name="connsiteX10" fmla="*/ 0 w 5980545"/>
              <a:gd name="connsiteY10" fmla="*/ 1537019 h 1537019"/>
              <a:gd name="connsiteX11" fmla="*/ 725811 w 5980545"/>
              <a:gd name="connsiteY11" fmla="*/ 773350 h 1537019"/>
              <a:gd name="connsiteX12" fmla="*/ 280857 w 5980545"/>
              <a:gd name="connsiteY12" fmla="*/ 760666 h 1537019"/>
              <a:gd name="connsiteX13" fmla="*/ 280857 w 5980545"/>
              <a:gd name="connsiteY13" fmla="*/ 633888 h 1537019"/>
              <a:gd name="connsiteX14" fmla="*/ 280857 w 5980545"/>
              <a:gd name="connsiteY14" fmla="*/ 443722 h 1537019"/>
              <a:gd name="connsiteX15" fmla="*/ 280857 w 5980545"/>
              <a:gd name="connsiteY15" fmla="*/ 443722 h 1537019"/>
              <a:gd name="connsiteX16" fmla="*/ 280857 w 5980545"/>
              <a:gd name="connsiteY16" fmla="*/ 0 h 153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80545" h="1537019">
                <a:moveTo>
                  <a:pt x="280857" y="0"/>
                </a:moveTo>
                <a:lnTo>
                  <a:pt x="1230805" y="0"/>
                </a:lnTo>
                <a:lnTo>
                  <a:pt x="1230805" y="0"/>
                </a:lnTo>
                <a:lnTo>
                  <a:pt x="2655727" y="0"/>
                </a:lnTo>
                <a:lnTo>
                  <a:pt x="5980545" y="0"/>
                </a:lnTo>
                <a:lnTo>
                  <a:pt x="5980545" y="443722"/>
                </a:lnTo>
                <a:lnTo>
                  <a:pt x="5980545" y="443722"/>
                </a:lnTo>
                <a:lnTo>
                  <a:pt x="5980545" y="633888"/>
                </a:lnTo>
                <a:lnTo>
                  <a:pt x="5980545" y="760666"/>
                </a:lnTo>
                <a:lnTo>
                  <a:pt x="1715927" y="786066"/>
                </a:lnTo>
                <a:lnTo>
                  <a:pt x="0" y="1537019"/>
                </a:lnTo>
                <a:lnTo>
                  <a:pt x="725811" y="773350"/>
                </a:lnTo>
                <a:lnTo>
                  <a:pt x="280857" y="760666"/>
                </a:lnTo>
                <a:lnTo>
                  <a:pt x="280857" y="633888"/>
                </a:lnTo>
                <a:lnTo>
                  <a:pt x="280857" y="443722"/>
                </a:lnTo>
                <a:lnTo>
                  <a:pt x="280857" y="443722"/>
                </a:lnTo>
                <a:lnTo>
                  <a:pt x="280857" y="0"/>
                </a:lnTo>
                <a:close/>
              </a:path>
            </a:pathLst>
          </a:custGeom>
          <a:solidFill>
            <a:srgbClr val="FFF2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AC618885-077D-7E47-858A-20344A7DD93C}"/>
              </a:ext>
            </a:extLst>
          </p:cNvPr>
          <p:cNvSpPr txBox="1">
            <a:spLocks/>
          </p:cNvSpPr>
          <p:nvPr/>
        </p:nvSpPr>
        <p:spPr>
          <a:xfrm>
            <a:off x="2095500" y="4882459"/>
            <a:ext cx="4140201" cy="8225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a nonlinear weighted version of the long-term memory becomes our short-term memory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EF8AC8-2988-E24A-B611-B18794D8D368}"/>
              </a:ext>
            </a:extLst>
          </p:cNvPr>
          <p:cNvSpPr/>
          <p:nvPr/>
        </p:nvSpPr>
        <p:spPr>
          <a:xfrm>
            <a:off x="7194567" y="2977481"/>
            <a:ext cx="4108433" cy="949572"/>
          </a:xfrm>
          <a:prstGeom prst="rect">
            <a:avLst/>
          </a:prstGeom>
          <a:solidFill>
            <a:srgbClr val="FFF2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tle 1">
                <a:extLst>
                  <a:ext uri="{FF2B5EF4-FFF2-40B4-BE49-F238E27FC236}">
                    <a16:creationId xmlns:a16="http://schemas.microsoft.com/office/drawing/2014/main" xmlns="" id="{CBAA3889-9743-3F4B-95DF-5A6AF49C1B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34754" y="3146680"/>
                <a:ext cx="3853946" cy="76776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b="0" i="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j-ea"/>
                    <a:cs typeface="+mj-cs"/>
                  </a:defRPr>
                </a:lvl1pPr>
              </a:lstStyle>
              <a:p>
                <a:r>
                  <a:rPr lang="en-US" sz="2000" dirty="0"/>
                  <a:t>memory is written, erased, and read by three </a:t>
                </a:r>
                <a:r>
                  <a:rPr lang="en-US" sz="2000" i="1" dirty="0"/>
                  <a:t>gates </a:t>
                </a:r>
                <a:r>
                  <a:rPr lang="en-US" sz="2000" dirty="0"/>
                  <a:t>– which are influenced by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1" name="Title 1">
                <a:extLst>
                  <a:ext uri="{FF2B5EF4-FFF2-40B4-BE49-F238E27FC236}">
                    <a16:creationId xmlns:a16="http://schemas.microsoft.com/office/drawing/2014/main" id="{CBAA3889-9743-3F4B-95DF-5A6AF49C1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754" y="3146680"/>
                <a:ext cx="3853946" cy="767765"/>
              </a:xfrm>
              <a:prstGeom prst="rect">
                <a:avLst/>
              </a:prstGeom>
              <a:blipFill>
                <a:blip r:embed="rId10"/>
                <a:stretch>
                  <a:fillRect l="-1316" t="-11475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F7006790-FA1B-D244-8B31-547A3A36D949}"/>
              </a:ext>
            </a:extLst>
          </p:cNvPr>
          <p:cNvSpPr/>
          <p:nvPr/>
        </p:nvSpPr>
        <p:spPr>
          <a:xfrm>
            <a:off x="4294990" y="3453584"/>
            <a:ext cx="596900" cy="584200"/>
          </a:xfrm>
          <a:custGeom>
            <a:avLst/>
            <a:gdLst>
              <a:gd name="connsiteX0" fmla="*/ 381000 w 596900"/>
              <a:gd name="connsiteY0" fmla="*/ 25400 h 584200"/>
              <a:gd name="connsiteX1" fmla="*/ 317500 w 596900"/>
              <a:gd name="connsiteY1" fmla="*/ 63500 h 584200"/>
              <a:gd name="connsiteX2" fmla="*/ 139700 w 596900"/>
              <a:gd name="connsiteY2" fmla="*/ 88900 h 584200"/>
              <a:gd name="connsiteX3" fmla="*/ 63500 w 596900"/>
              <a:gd name="connsiteY3" fmla="*/ 114300 h 584200"/>
              <a:gd name="connsiteX4" fmla="*/ 12700 w 596900"/>
              <a:gd name="connsiteY4" fmla="*/ 190500 h 584200"/>
              <a:gd name="connsiteX5" fmla="*/ 0 w 596900"/>
              <a:gd name="connsiteY5" fmla="*/ 266700 h 584200"/>
              <a:gd name="connsiteX6" fmla="*/ 12700 w 596900"/>
              <a:gd name="connsiteY6" fmla="*/ 368300 h 584200"/>
              <a:gd name="connsiteX7" fmla="*/ 88900 w 596900"/>
              <a:gd name="connsiteY7" fmla="*/ 520700 h 584200"/>
              <a:gd name="connsiteX8" fmla="*/ 203200 w 596900"/>
              <a:gd name="connsiteY8" fmla="*/ 584200 h 584200"/>
              <a:gd name="connsiteX9" fmla="*/ 469900 w 596900"/>
              <a:gd name="connsiteY9" fmla="*/ 571500 h 584200"/>
              <a:gd name="connsiteX10" fmla="*/ 558800 w 596900"/>
              <a:gd name="connsiteY10" fmla="*/ 482600 h 584200"/>
              <a:gd name="connsiteX11" fmla="*/ 596900 w 596900"/>
              <a:gd name="connsiteY11" fmla="*/ 342900 h 584200"/>
              <a:gd name="connsiteX12" fmla="*/ 558800 w 596900"/>
              <a:gd name="connsiteY12" fmla="*/ 114300 h 584200"/>
              <a:gd name="connsiteX13" fmla="*/ 482600 w 596900"/>
              <a:gd name="connsiteY13" fmla="*/ 50800 h 584200"/>
              <a:gd name="connsiteX14" fmla="*/ 393700 w 596900"/>
              <a:gd name="connsiteY14" fmla="*/ 0 h 584200"/>
              <a:gd name="connsiteX15" fmla="*/ 279400 w 596900"/>
              <a:gd name="connsiteY15" fmla="*/ 12700 h 584200"/>
              <a:gd name="connsiteX16" fmla="*/ 215900 w 596900"/>
              <a:gd name="connsiteY16" fmla="*/ 254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900" h="584200">
                <a:moveTo>
                  <a:pt x="381000" y="25400"/>
                </a:moveTo>
                <a:cubicBezTo>
                  <a:pt x="359833" y="38100"/>
                  <a:pt x="340057" y="53475"/>
                  <a:pt x="317500" y="63500"/>
                </a:cubicBezTo>
                <a:cubicBezTo>
                  <a:pt x="277403" y="81321"/>
                  <a:pt x="157375" y="87132"/>
                  <a:pt x="139700" y="88900"/>
                </a:cubicBezTo>
                <a:cubicBezTo>
                  <a:pt x="114300" y="97367"/>
                  <a:pt x="78352" y="92023"/>
                  <a:pt x="63500" y="114300"/>
                </a:cubicBezTo>
                <a:lnTo>
                  <a:pt x="12700" y="190500"/>
                </a:lnTo>
                <a:cubicBezTo>
                  <a:pt x="8467" y="215900"/>
                  <a:pt x="0" y="240950"/>
                  <a:pt x="0" y="266700"/>
                </a:cubicBezTo>
                <a:cubicBezTo>
                  <a:pt x="0" y="300830"/>
                  <a:pt x="5549" y="334927"/>
                  <a:pt x="12700" y="368300"/>
                </a:cubicBezTo>
                <a:cubicBezTo>
                  <a:pt x="21152" y="407743"/>
                  <a:pt x="53579" y="497153"/>
                  <a:pt x="88900" y="520700"/>
                </a:cubicBezTo>
                <a:cubicBezTo>
                  <a:pt x="176239" y="578926"/>
                  <a:pt x="136140" y="561847"/>
                  <a:pt x="203200" y="584200"/>
                </a:cubicBezTo>
                <a:cubicBezTo>
                  <a:pt x="292100" y="579967"/>
                  <a:pt x="381207" y="578891"/>
                  <a:pt x="469900" y="571500"/>
                </a:cubicBezTo>
                <a:cubicBezTo>
                  <a:pt x="518081" y="567485"/>
                  <a:pt x="543626" y="528121"/>
                  <a:pt x="558800" y="482600"/>
                </a:cubicBezTo>
                <a:cubicBezTo>
                  <a:pt x="591026" y="385922"/>
                  <a:pt x="578949" y="432654"/>
                  <a:pt x="596900" y="342900"/>
                </a:cubicBezTo>
                <a:cubicBezTo>
                  <a:pt x="596350" y="336295"/>
                  <a:pt x="592771" y="148271"/>
                  <a:pt x="558800" y="114300"/>
                </a:cubicBezTo>
                <a:cubicBezTo>
                  <a:pt x="499504" y="55004"/>
                  <a:pt x="544485" y="95003"/>
                  <a:pt x="482600" y="50800"/>
                </a:cubicBezTo>
                <a:cubicBezTo>
                  <a:pt x="415324" y="2746"/>
                  <a:pt x="455528" y="20609"/>
                  <a:pt x="393700" y="0"/>
                </a:cubicBezTo>
                <a:cubicBezTo>
                  <a:pt x="355600" y="4233"/>
                  <a:pt x="317213" y="6398"/>
                  <a:pt x="279400" y="12700"/>
                </a:cubicBezTo>
                <a:cubicBezTo>
                  <a:pt x="187136" y="28077"/>
                  <a:pt x="283864" y="25400"/>
                  <a:pt x="215900" y="25400"/>
                </a:cubicBez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xmlns="" id="{5FEB8538-D10C-D040-BB41-D1175A0F200F}"/>
              </a:ext>
            </a:extLst>
          </p:cNvPr>
          <p:cNvSpPr/>
          <p:nvPr/>
        </p:nvSpPr>
        <p:spPr>
          <a:xfrm>
            <a:off x="4804640" y="3456103"/>
            <a:ext cx="596900" cy="584200"/>
          </a:xfrm>
          <a:custGeom>
            <a:avLst/>
            <a:gdLst>
              <a:gd name="connsiteX0" fmla="*/ 381000 w 596900"/>
              <a:gd name="connsiteY0" fmla="*/ 25400 h 584200"/>
              <a:gd name="connsiteX1" fmla="*/ 317500 w 596900"/>
              <a:gd name="connsiteY1" fmla="*/ 63500 h 584200"/>
              <a:gd name="connsiteX2" fmla="*/ 139700 w 596900"/>
              <a:gd name="connsiteY2" fmla="*/ 88900 h 584200"/>
              <a:gd name="connsiteX3" fmla="*/ 63500 w 596900"/>
              <a:gd name="connsiteY3" fmla="*/ 114300 h 584200"/>
              <a:gd name="connsiteX4" fmla="*/ 12700 w 596900"/>
              <a:gd name="connsiteY4" fmla="*/ 190500 h 584200"/>
              <a:gd name="connsiteX5" fmla="*/ 0 w 596900"/>
              <a:gd name="connsiteY5" fmla="*/ 266700 h 584200"/>
              <a:gd name="connsiteX6" fmla="*/ 12700 w 596900"/>
              <a:gd name="connsiteY6" fmla="*/ 368300 h 584200"/>
              <a:gd name="connsiteX7" fmla="*/ 88900 w 596900"/>
              <a:gd name="connsiteY7" fmla="*/ 520700 h 584200"/>
              <a:gd name="connsiteX8" fmla="*/ 203200 w 596900"/>
              <a:gd name="connsiteY8" fmla="*/ 584200 h 584200"/>
              <a:gd name="connsiteX9" fmla="*/ 469900 w 596900"/>
              <a:gd name="connsiteY9" fmla="*/ 571500 h 584200"/>
              <a:gd name="connsiteX10" fmla="*/ 558800 w 596900"/>
              <a:gd name="connsiteY10" fmla="*/ 482600 h 584200"/>
              <a:gd name="connsiteX11" fmla="*/ 596900 w 596900"/>
              <a:gd name="connsiteY11" fmla="*/ 342900 h 584200"/>
              <a:gd name="connsiteX12" fmla="*/ 558800 w 596900"/>
              <a:gd name="connsiteY12" fmla="*/ 114300 h 584200"/>
              <a:gd name="connsiteX13" fmla="*/ 482600 w 596900"/>
              <a:gd name="connsiteY13" fmla="*/ 50800 h 584200"/>
              <a:gd name="connsiteX14" fmla="*/ 393700 w 596900"/>
              <a:gd name="connsiteY14" fmla="*/ 0 h 584200"/>
              <a:gd name="connsiteX15" fmla="*/ 279400 w 596900"/>
              <a:gd name="connsiteY15" fmla="*/ 12700 h 584200"/>
              <a:gd name="connsiteX16" fmla="*/ 215900 w 596900"/>
              <a:gd name="connsiteY16" fmla="*/ 254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900" h="584200">
                <a:moveTo>
                  <a:pt x="381000" y="25400"/>
                </a:moveTo>
                <a:cubicBezTo>
                  <a:pt x="359833" y="38100"/>
                  <a:pt x="340057" y="53475"/>
                  <a:pt x="317500" y="63500"/>
                </a:cubicBezTo>
                <a:cubicBezTo>
                  <a:pt x="277403" y="81321"/>
                  <a:pt x="157375" y="87132"/>
                  <a:pt x="139700" y="88900"/>
                </a:cubicBezTo>
                <a:cubicBezTo>
                  <a:pt x="114300" y="97367"/>
                  <a:pt x="78352" y="92023"/>
                  <a:pt x="63500" y="114300"/>
                </a:cubicBezTo>
                <a:lnTo>
                  <a:pt x="12700" y="190500"/>
                </a:lnTo>
                <a:cubicBezTo>
                  <a:pt x="8467" y="215900"/>
                  <a:pt x="0" y="240950"/>
                  <a:pt x="0" y="266700"/>
                </a:cubicBezTo>
                <a:cubicBezTo>
                  <a:pt x="0" y="300830"/>
                  <a:pt x="5549" y="334927"/>
                  <a:pt x="12700" y="368300"/>
                </a:cubicBezTo>
                <a:cubicBezTo>
                  <a:pt x="21152" y="407743"/>
                  <a:pt x="53579" y="497153"/>
                  <a:pt x="88900" y="520700"/>
                </a:cubicBezTo>
                <a:cubicBezTo>
                  <a:pt x="176239" y="578926"/>
                  <a:pt x="136140" y="561847"/>
                  <a:pt x="203200" y="584200"/>
                </a:cubicBezTo>
                <a:cubicBezTo>
                  <a:pt x="292100" y="579967"/>
                  <a:pt x="381207" y="578891"/>
                  <a:pt x="469900" y="571500"/>
                </a:cubicBezTo>
                <a:cubicBezTo>
                  <a:pt x="518081" y="567485"/>
                  <a:pt x="543626" y="528121"/>
                  <a:pt x="558800" y="482600"/>
                </a:cubicBezTo>
                <a:cubicBezTo>
                  <a:pt x="591026" y="385922"/>
                  <a:pt x="578949" y="432654"/>
                  <a:pt x="596900" y="342900"/>
                </a:cubicBezTo>
                <a:cubicBezTo>
                  <a:pt x="596350" y="336295"/>
                  <a:pt x="592771" y="148271"/>
                  <a:pt x="558800" y="114300"/>
                </a:cubicBezTo>
                <a:cubicBezTo>
                  <a:pt x="499504" y="55004"/>
                  <a:pt x="544485" y="95003"/>
                  <a:pt x="482600" y="50800"/>
                </a:cubicBezTo>
                <a:cubicBezTo>
                  <a:pt x="415324" y="2746"/>
                  <a:pt x="455528" y="20609"/>
                  <a:pt x="393700" y="0"/>
                </a:cubicBezTo>
                <a:cubicBezTo>
                  <a:pt x="355600" y="4233"/>
                  <a:pt x="317213" y="6398"/>
                  <a:pt x="279400" y="12700"/>
                </a:cubicBezTo>
                <a:cubicBezTo>
                  <a:pt x="187136" y="28077"/>
                  <a:pt x="283864" y="25400"/>
                  <a:pt x="215900" y="25400"/>
                </a:cubicBez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xmlns="" id="{04325EC0-99E8-4345-BA64-D2A515183213}"/>
              </a:ext>
            </a:extLst>
          </p:cNvPr>
          <p:cNvSpPr/>
          <p:nvPr/>
        </p:nvSpPr>
        <p:spPr>
          <a:xfrm>
            <a:off x="5876817" y="3453584"/>
            <a:ext cx="596900" cy="584200"/>
          </a:xfrm>
          <a:custGeom>
            <a:avLst/>
            <a:gdLst>
              <a:gd name="connsiteX0" fmla="*/ 381000 w 596900"/>
              <a:gd name="connsiteY0" fmla="*/ 25400 h 584200"/>
              <a:gd name="connsiteX1" fmla="*/ 317500 w 596900"/>
              <a:gd name="connsiteY1" fmla="*/ 63500 h 584200"/>
              <a:gd name="connsiteX2" fmla="*/ 139700 w 596900"/>
              <a:gd name="connsiteY2" fmla="*/ 88900 h 584200"/>
              <a:gd name="connsiteX3" fmla="*/ 63500 w 596900"/>
              <a:gd name="connsiteY3" fmla="*/ 114300 h 584200"/>
              <a:gd name="connsiteX4" fmla="*/ 12700 w 596900"/>
              <a:gd name="connsiteY4" fmla="*/ 190500 h 584200"/>
              <a:gd name="connsiteX5" fmla="*/ 0 w 596900"/>
              <a:gd name="connsiteY5" fmla="*/ 266700 h 584200"/>
              <a:gd name="connsiteX6" fmla="*/ 12700 w 596900"/>
              <a:gd name="connsiteY6" fmla="*/ 368300 h 584200"/>
              <a:gd name="connsiteX7" fmla="*/ 88900 w 596900"/>
              <a:gd name="connsiteY7" fmla="*/ 520700 h 584200"/>
              <a:gd name="connsiteX8" fmla="*/ 203200 w 596900"/>
              <a:gd name="connsiteY8" fmla="*/ 584200 h 584200"/>
              <a:gd name="connsiteX9" fmla="*/ 469900 w 596900"/>
              <a:gd name="connsiteY9" fmla="*/ 571500 h 584200"/>
              <a:gd name="connsiteX10" fmla="*/ 558800 w 596900"/>
              <a:gd name="connsiteY10" fmla="*/ 482600 h 584200"/>
              <a:gd name="connsiteX11" fmla="*/ 596900 w 596900"/>
              <a:gd name="connsiteY11" fmla="*/ 342900 h 584200"/>
              <a:gd name="connsiteX12" fmla="*/ 558800 w 596900"/>
              <a:gd name="connsiteY12" fmla="*/ 114300 h 584200"/>
              <a:gd name="connsiteX13" fmla="*/ 482600 w 596900"/>
              <a:gd name="connsiteY13" fmla="*/ 50800 h 584200"/>
              <a:gd name="connsiteX14" fmla="*/ 393700 w 596900"/>
              <a:gd name="connsiteY14" fmla="*/ 0 h 584200"/>
              <a:gd name="connsiteX15" fmla="*/ 279400 w 596900"/>
              <a:gd name="connsiteY15" fmla="*/ 12700 h 584200"/>
              <a:gd name="connsiteX16" fmla="*/ 215900 w 596900"/>
              <a:gd name="connsiteY16" fmla="*/ 254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900" h="584200">
                <a:moveTo>
                  <a:pt x="381000" y="25400"/>
                </a:moveTo>
                <a:cubicBezTo>
                  <a:pt x="359833" y="38100"/>
                  <a:pt x="340057" y="53475"/>
                  <a:pt x="317500" y="63500"/>
                </a:cubicBezTo>
                <a:cubicBezTo>
                  <a:pt x="277403" y="81321"/>
                  <a:pt x="157375" y="87132"/>
                  <a:pt x="139700" y="88900"/>
                </a:cubicBezTo>
                <a:cubicBezTo>
                  <a:pt x="114300" y="97367"/>
                  <a:pt x="78352" y="92023"/>
                  <a:pt x="63500" y="114300"/>
                </a:cubicBezTo>
                <a:lnTo>
                  <a:pt x="12700" y="190500"/>
                </a:lnTo>
                <a:cubicBezTo>
                  <a:pt x="8467" y="215900"/>
                  <a:pt x="0" y="240950"/>
                  <a:pt x="0" y="266700"/>
                </a:cubicBezTo>
                <a:cubicBezTo>
                  <a:pt x="0" y="300830"/>
                  <a:pt x="5549" y="334927"/>
                  <a:pt x="12700" y="368300"/>
                </a:cubicBezTo>
                <a:cubicBezTo>
                  <a:pt x="21152" y="407743"/>
                  <a:pt x="53579" y="497153"/>
                  <a:pt x="88900" y="520700"/>
                </a:cubicBezTo>
                <a:cubicBezTo>
                  <a:pt x="176239" y="578926"/>
                  <a:pt x="136140" y="561847"/>
                  <a:pt x="203200" y="584200"/>
                </a:cubicBezTo>
                <a:cubicBezTo>
                  <a:pt x="292100" y="579967"/>
                  <a:pt x="381207" y="578891"/>
                  <a:pt x="469900" y="571500"/>
                </a:cubicBezTo>
                <a:cubicBezTo>
                  <a:pt x="518081" y="567485"/>
                  <a:pt x="543626" y="528121"/>
                  <a:pt x="558800" y="482600"/>
                </a:cubicBezTo>
                <a:cubicBezTo>
                  <a:pt x="591026" y="385922"/>
                  <a:pt x="578949" y="432654"/>
                  <a:pt x="596900" y="342900"/>
                </a:cubicBezTo>
                <a:cubicBezTo>
                  <a:pt x="596350" y="336295"/>
                  <a:pt x="592771" y="148271"/>
                  <a:pt x="558800" y="114300"/>
                </a:cubicBezTo>
                <a:cubicBezTo>
                  <a:pt x="499504" y="55004"/>
                  <a:pt x="544485" y="95003"/>
                  <a:pt x="482600" y="50800"/>
                </a:cubicBezTo>
                <a:cubicBezTo>
                  <a:pt x="415324" y="2746"/>
                  <a:pt x="455528" y="20609"/>
                  <a:pt x="393700" y="0"/>
                </a:cubicBezTo>
                <a:cubicBezTo>
                  <a:pt x="355600" y="4233"/>
                  <a:pt x="317213" y="6398"/>
                  <a:pt x="279400" y="12700"/>
                </a:cubicBezTo>
                <a:cubicBezTo>
                  <a:pt x="187136" y="28077"/>
                  <a:pt x="283864" y="25400"/>
                  <a:pt x="215900" y="25400"/>
                </a:cubicBez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8219703-2763-9545-B774-6B722B77000A}"/>
              </a:ext>
            </a:extLst>
          </p:cNvPr>
          <p:cNvSpPr/>
          <p:nvPr/>
        </p:nvSpPr>
        <p:spPr>
          <a:xfrm>
            <a:off x="266954" y="6305952"/>
            <a:ext cx="5388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Diagram: </a:t>
            </a:r>
            <a:r>
              <a:rPr lang="en-US" sz="1400" dirty="0">
                <a:hlinkClick r:id="rId11"/>
              </a:rPr>
              <a:t>https://colah.github.io/posts/2015-08-Understanding-LSTMs/</a:t>
            </a:r>
            <a:endParaRPr lang="en-US" sz="140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6528419" cy="528088"/>
          </a:xfrm>
        </p:spPr>
        <p:txBody>
          <a:bodyPr/>
          <a:lstStyle/>
          <a:p>
            <a:r>
              <a:rPr lang="en-US" dirty="0"/>
              <a:t>Inside an LSTM Hidden Layer</a:t>
            </a:r>
          </a:p>
        </p:txBody>
      </p:sp>
    </p:spTree>
    <p:extLst>
      <p:ext uri="{BB962C8B-B14F-4D97-AF65-F5344CB8AC3E}">
        <p14:creationId xmlns:p14="http://schemas.microsoft.com/office/powerpoint/2010/main" val="42079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itle 1">
                <a:extLst>
                  <a:ext uri="{FF2B5EF4-FFF2-40B4-BE49-F238E27FC236}">
                    <a16:creationId xmlns:a16="http://schemas.microsoft.com/office/drawing/2014/main" xmlns="" id="{EBAAB170-83EA-B447-9025-28D5F6121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7356" y="1143000"/>
                <a:ext cx="9918044" cy="492760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b="0" i="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Bef>
                    <a:spcPts val="2000"/>
                  </a:spcBef>
                </a:pP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It’s still possible for LSTMs to suffer from vanishing/exploding gradients, but it’s way less likely than with vanilla RNNs: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If RNNs wish to preserve info over long contexts, it must delicately find a recurrent weight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Karla" charset="0"/>
                    <a:ea typeface="Karla" charset="0"/>
                    <a:cs typeface="Karla" charset="0"/>
                  </a:rPr>
                  <a:t> </a:t>
                </a: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that isn’t too large or small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However, LSTMs have 3 separate mechanism that adjust the flow of information (e.g., </a:t>
                </a:r>
                <a:r>
                  <a:rPr lang="en-US" sz="2400" dirty="0">
                    <a:solidFill>
                      <a:srgbClr val="C00000"/>
                    </a:solidFill>
                    <a:latin typeface="Karla" charset="0"/>
                    <a:ea typeface="Karla" charset="0"/>
                    <a:cs typeface="Karla" charset="0"/>
                  </a:rPr>
                  <a:t>forget gate</a:t>
                </a: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, if turned off, will preserve all info)</a:t>
                </a:r>
              </a:p>
            </p:txBody>
          </p:sp>
        </mc:Choice>
        <mc:Fallback xmlns="">
          <p:sp>
            <p:nvSpPr>
              <p:cNvPr id="110" name="Tit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BAAB170-83EA-B447-9025-28D5F6121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356" y="1143000"/>
                <a:ext cx="9918044" cy="4927600"/>
              </a:xfrm>
              <a:prstGeom prst="rect">
                <a:avLst/>
              </a:prstGeom>
              <a:blipFill rotWithShape="0">
                <a:blip r:embed="rId2"/>
                <a:stretch>
                  <a:fillRect l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6528419" cy="528088"/>
          </a:xfrm>
        </p:spPr>
        <p:txBody>
          <a:bodyPr/>
          <a:lstStyle/>
          <a:p>
            <a:r>
              <a:rPr lang="en-US" dirty="0"/>
              <a:t>Inside an LSTM Hidden Layer</a:t>
            </a:r>
          </a:p>
        </p:txBody>
      </p:sp>
    </p:spTree>
    <p:extLst>
      <p:ext uri="{BB962C8B-B14F-4D97-AF65-F5344CB8AC3E}">
        <p14:creationId xmlns:p14="http://schemas.microsoft.com/office/powerpoint/2010/main" val="394178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Long short-term memory (LSTM)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900C059-5D08-F740-8BB0-0FC5619E72B5}"/>
              </a:ext>
            </a:extLst>
          </p:cNvPr>
          <p:cNvSpPr txBox="1">
            <a:spLocks/>
          </p:cNvSpPr>
          <p:nvPr/>
        </p:nvSpPr>
        <p:spPr>
          <a:xfrm>
            <a:off x="1379105" y="3407567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LSTM ISSUES?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75AA702-1008-5F46-AD0D-3D7BE66BDF6F}"/>
              </a:ext>
            </a:extLst>
          </p:cNvPr>
          <p:cNvSpPr txBox="1">
            <a:spLocks/>
          </p:cNvSpPr>
          <p:nvPr/>
        </p:nvSpPr>
        <p:spPr>
          <a:xfrm>
            <a:off x="1379105" y="1226591"/>
            <a:ext cx="3689350" cy="551401"/>
          </a:xfrm>
          <a:prstGeom prst="rect">
            <a:avLst/>
          </a:prstGeom>
          <a:solidFill>
            <a:srgbClr val="92D05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LSTM STRENGTHS?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5C56225-FD65-DE45-B17D-83D67EF2E417}"/>
              </a:ext>
            </a:extLst>
          </p:cNvPr>
          <p:cNvSpPr txBox="1">
            <a:spLocks/>
          </p:cNvSpPr>
          <p:nvPr/>
        </p:nvSpPr>
        <p:spPr>
          <a:xfrm>
            <a:off x="1765956" y="1934074"/>
            <a:ext cx="9397344" cy="11343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Almost always outperforms vanilla RNNs</a:t>
            </a:r>
          </a:p>
          <a:p>
            <a:pPr marL="342900" indent="-342900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Captures long-range dependencies shockingly well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62E4CAE-1B77-104A-A11D-E74A6A7425BC}"/>
              </a:ext>
            </a:extLst>
          </p:cNvPr>
          <p:cNvSpPr txBox="1">
            <a:spLocks/>
          </p:cNvSpPr>
          <p:nvPr/>
        </p:nvSpPr>
        <p:spPr>
          <a:xfrm>
            <a:off x="1918356" y="4298106"/>
            <a:ext cx="9397344" cy="212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Has more weights to learn than vanilla RNNs; thus,</a:t>
            </a:r>
          </a:p>
          <a:p>
            <a:pPr marL="342900" indent="-342900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Requires a moderate amount of training data (otherwise, vanilla RNNs are better)</a:t>
            </a:r>
          </a:p>
          <a:p>
            <a:pPr marL="342900" indent="-342900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Can still suffer from vanishing/exploding gradients</a:t>
            </a:r>
          </a:p>
          <a:p>
            <a:pPr marL="342900" indent="-342900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43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xmlns="" id="{F25CB19A-6131-CD43-A0A6-CEF041A2DDB1}"/>
              </a:ext>
            </a:extLst>
          </p:cNvPr>
          <p:cNvSpPr/>
          <p:nvPr/>
        </p:nvSpPr>
        <p:spPr>
          <a:xfrm>
            <a:off x="8386310" y="2998128"/>
            <a:ext cx="3360011" cy="461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xmlns="" id="{FD27067C-4218-2146-B7FE-E8C3F1ECB5C3}"/>
              </a:ext>
            </a:extLst>
          </p:cNvPr>
          <p:cNvSpPr/>
          <p:nvPr/>
        </p:nvSpPr>
        <p:spPr>
          <a:xfrm>
            <a:off x="4880596" y="2998128"/>
            <a:ext cx="2854500" cy="461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xmlns="" id="{A05EC56D-A415-2347-AAC9-FCBB48A3BA97}"/>
              </a:ext>
            </a:extLst>
          </p:cNvPr>
          <p:cNvSpPr/>
          <p:nvPr/>
        </p:nvSpPr>
        <p:spPr>
          <a:xfrm>
            <a:off x="1013861" y="2951183"/>
            <a:ext cx="2999228" cy="492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4965700" cy="600039"/>
          </a:xfrm>
        </p:spPr>
        <p:txBody>
          <a:bodyPr>
            <a:normAutofit/>
          </a:bodyPr>
          <a:lstStyle/>
          <a:p>
            <a:r>
              <a:rPr lang="en-US" dirty="0"/>
              <a:t>Sequential Modelling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F2B00D99-5E8F-BC4F-99D7-666390D54C72}"/>
              </a:ext>
            </a:extLst>
          </p:cNvPr>
          <p:cNvSpPr txBox="1">
            <a:spLocks/>
          </p:cNvSpPr>
          <p:nvPr/>
        </p:nvSpPr>
        <p:spPr>
          <a:xfrm>
            <a:off x="1056002" y="2870355"/>
            <a:ext cx="1503064" cy="707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n-grams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0FBDC0E3-4415-7648-9250-B60B74CAC7FA}"/>
                  </a:ext>
                </a:extLst>
              </p:cNvPr>
              <p:cNvSpPr txBox="1"/>
              <p:nvPr/>
            </p:nvSpPr>
            <p:spPr>
              <a:xfrm>
                <a:off x="894475" y="1506160"/>
                <a:ext cx="3315716" cy="57676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went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𝑆h𝑒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count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𝑆h𝑒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𝑤𝑒𝑛𝑡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count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𝑆h𝑒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BDC0E3-4415-7648-9250-B60B74CAC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75" y="1506160"/>
                <a:ext cx="3315716" cy="576761"/>
              </a:xfrm>
              <a:prstGeom prst="rect">
                <a:avLst/>
              </a:prstGeom>
              <a:blipFill>
                <a:blip r:embed="rId2"/>
                <a:stretch>
                  <a:fillRect l="-377" t="-4167" r="-1132" b="-1458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A367764E-5E14-9E47-9247-CC83D1A0587B}"/>
              </a:ext>
            </a:extLst>
          </p:cNvPr>
          <p:cNvSpPr txBox="1">
            <a:spLocks/>
          </p:cNvSpPr>
          <p:nvPr/>
        </p:nvSpPr>
        <p:spPr>
          <a:xfrm>
            <a:off x="4902143" y="2969107"/>
            <a:ext cx="2345885" cy="707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FFNN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D8EC5EA-A8F3-9046-85CB-5F892053573A}"/>
              </a:ext>
            </a:extLst>
          </p:cNvPr>
          <p:cNvGrpSpPr/>
          <p:nvPr/>
        </p:nvGrpSpPr>
        <p:grpSpPr>
          <a:xfrm>
            <a:off x="5073650" y="1236272"/>
            <a:ext cx="1854414" cy="1697136"/>
            <a:chOff x="7077948" y="1122193"/>
            <a:chExt cx="4304429" cy="3621808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xmlns="" id="{69BAE014-492D-C845-AD57-536C6E38FFBE}"/>
                </a:ext>
              </a:extLst>
            </p:cNvPr>
            <p:cNvSpPr/>
            <p:nvPr/>
          </p:nvSpPr>
          <p:spPr>
            <a:xfrm>
              <a:off x="7366000" y="3867560"/>
              <a:ext cx="3912704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5809FD00-21C7-F34E-B264-6B2254ED8155}"/>
                </a:ext>
              </a:extLst>
            </p:cNvPr>
            <p:cNvSpPr/>
            <p:nvPr/>
          </p:nvSpPr>
          <p:spPr>
            <a:xfrm>
              <a:off x="7470782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8432DF58-5D3D-3B47-949B-86536BA66A72}"/>
                </a:ext>
              </a:extLst>
            </p:cNvPr>
            <p:cNvSpPr/>
            <p:nvPr/>
          </p:nvSpPr>
          <p:spPr>
            <a:xfrm>
              <a:off x="7717041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7E985C1E-789D-3C43-8AB8-CC326BF9D8DC}"/>
                </a:ext>
              </a:extLst>
            </p:cNvPr>
            <p:cNvSpPr/>
            <p:nvPr/>
          </p:nvSpPr>
          <p:spPr>
            <a:xfrm>
              <a:off x="7963300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9B5F8588-337E-3240-9CFB-6F596316D509}"/>
                </a:ext>
              </a:extLst>
            </p:cNvPr>
            <p:cNvSpPr/>
            <p:nvPr/>
          </p:nvSpPr>
          <p:spPr>
            <a:xfrm>
              <a:off x="8215169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xmlns="" id="{A8267F22-8EB7-B046-B004-127CCC50088A}"/>
                </a:ext>
              </a:extLst>
            </p:cNvPr>
            <p:cNvSpPr txBox="1">
              <a:spLocks/>
            </p:cNvSpPr>
            <p:nvPr/>
          </p:nvSpPr>
          <p:spPr>
            <a:xfrm>
              <a:off x="7077948" y="4240414"/>
              <a:ext cx="2048790" cy="4764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1800" dirty="0">
                  <a:latin typeface="Avenir Light" panose="020B0402020203020204" pitchFamily="34" charset="77"/>
                </a:rPr>
                <a:t>She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30C3B6CD-7EF0-FA4C-B1BE-42C9823F5732}"/>
                </a:ext>
              </a:extLst>
            </p:cNvPr>
            <p:cNvSpPr/>
            <p:nvPr/>
          </p:nvSpPr>
          <p:spPr>
            <a:xfrm>
              <a:off x="8879746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5A845530-0E2D-984E-AF00-5A6D9B7C4900}"/>
                </a:ext>
              </a:extLst>
            </p:cNvPr>
            <p:cNvSpPr/>
            <p:nvPr/>
          </p:nvSpPr>
          <p:spPr>
            <a:xfrm>
              <a:off x="9126005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D713316D-E874-F548-B134-BB6C069BC5DF}"/>
                </a:ext>
              </a:extLst>
            </p:cNvPr>
            <p:cNvSpPr/>
            <p:nvPr/>
          </p:nvSpPr>
          <p:spPr>
            <a:xfrm>
              <a:off x="9372264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98CB9510-B29E-ED4D-B099-9C0CAC38640E}"/>
                </a:ext>
              </a:extLst>
            </p:cNvPr>
            <p:cNvSpPr/>
            <p:nvPr/>
          </p:nvSpPr>
          <p:spPr>
            <a:xfrm>
              <a:off x="9624133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9A35BE0B-2D70-5B4B-BF86-38E31ABD56B7}"/>
                </a:ext>
              </a:extLst>
            </p:cNvPr>
            <p:cNvSpPr/>
            <p:nvPr/>
          </p:nvSpPr>
          <p:spPr>
            <a:xfrm>
              <a:off x="10228438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CACEE495-8CA4-7244-B138-2913EB23653F}"/>
                </a:ext>
              </a:extLst>
            </p:cNvPr>
            <p:cNvSpPr/>
            <p:nvPr/>
          </p:nvSpPr>
          <p:spPr>
            <a:xfrm>
              <a:off x="10474697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BAD5CBCB-BF97-4C41-970B-631B6D1C6F22}"/>
                </a:ext>
              </a:extLst>
            </p:cNvPr>
            <p:cNvSpPr/>
            <p:nvPr/>
          </p:nvSpPr>
          <p:spPr>
            <a:xfrm>
              <a:off x="10720956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09BE6FFA-851A-3742-9AC6-DE98203E4D2B}"/>
                </a:ext>
              </a:extLst>
            </p:cNvPr>
            <p:cNvSpPr/>
            <p:nvPr/>
          </p:nvSpPr>
          <p:spPr>
            <a:xfrm>
              <a:off x="10972825" y="3922911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xmlns="" id="{42480F33-0AE1-E348-A53C-A9AE28087185}"/>
                </a:ext>
              </a:extLst>
            </p:cNvPr>
            <p:cNvSpPr txBox="1">
              <a:spLocks/>
            </p:cNvSpPr>
            <p:nvPr/>
          </p:nvSpPr>
          <p:spPr>
            <a:xfrm>
              <a:off x="8386467" y="4240412"/>
              <a:ext cx="1919430" cy="5035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1800" dirty="0">
                  <a:latin typeface="Avenir Light" panose="020B0402020203020204" pitchFamily="34" charset="77"/>
                </a:rPr>
                <a:t>went</a:t>
              </a:r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xmlns="" id="{5659E6E1-15EE-6044-8DEF-5B69FEC727E9}"/>
                </a:ext>
              </a:extLst>
            </p:cNvPr>
            <p:cNvSpPr txBox="1">
              <a:spLocks/>
            </p:cNvSpPr>
            <p:nvPr/>
          </p:nvSpPr>
          <p:spPr>
            <a:xfrm>
              <a:off x="10434790" y="4197628"/>
              <a:ext cx="947587" cy="5463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1800" dirty="0">
                  <a:latin typeface="Avenir Light" panose="020B0402020203020204" pitchFamily="34" charset="77"/>
                </a:rPr>
                <a:t>to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8BBF2F8D-9FB6-B74A-A5B1-7FD15B319706}"/>
                </a:ext>
              </a:extLst>
            </p:cNvPr>
            <p:cNvSpPr/>
            <p:nvPr/>
          </p:nvSpPr>
          <p:spPr>
            <a:xfrm>
              <a:off x="8850842" y="1625887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8A128E79-1191-7241-83EF-421464C9CBF0}"/>
                </a:ext>
              </a:extLst>
            </p:cNvPr>
            <p:cNvSpPr/>
            <p:nvPr/>
          </p:nvSpPr>
          <p:spPr>
            <a:xfrm>
              <a:off x="9097101" y="1625887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E0B5B62F-06B7-E844-9C34-E3847A4989C5}"/>
                </a:ext>
              </a:extLst>
            </p:cNvPr>
            <p:cNvSpPr/>
            <p:nvPr/>
          </p:nvSpPr>
          <p:spPr>
            <a:xfrm>
              <a:off x="9343360" y="1625887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68E02E4B-0D26-0D42-B2B6-3A946570C9E4}"/>
                </a:ext>
              </a:extLst>
            </p:cNvPr>
            <p:cNvSpPr/>
            <p:nvPr/>
          </p:nvSpPr>
          <p:spPr>
            <a:xfrm>
              <a:off x="9595229" y="1625887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xmlns="" id="{D0FD65A5-F0DF-0E4E-AB3C-4F1FF7941BAD}"/>
                </a:ext>
              </a:extLst>
            </p:cNvPr>
            <p:cNvSpPr/>
            <p:nvPr/>
          </p:nvSpPr>
          <p:spPr>
            <a:xfrm>
              <a:off x="8046476" y="2728108"/>
              <a:ext cx="2631421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68B6A032-1297-6042-BBB5-2D4F56B67C15}"/>
                </a:ext>
              </a:extLst>
            </p:cNvPr>
            <p:cNvSpPr/>
            <p:nvPr/>
          </p:nvSpPr>
          <p:spPr>
            <a:xfrm>
              <a:off x="8131027" y="2768675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D221DF15-6FA7-4B41-8059-DCC354A49E71}"/>
                </a:ext>
              </a:extLst>
            </p:cNvPr>
            <p:cNvSpPr/>
            <p:nvPr/>
          </p:nvSpPr>
          <p:spPr>
            <a:xfrm>
              <a:off x="8377286" y="2768675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FB11CD51-FA6F-D44A-9A0F-3E75E8BD7034}"/>
                </a:ext>
              </a:extLst>
            </p:cNvPr>
            <p:cNvSpPr/>
            <p:nvPr/>
          </p:nvSpPr>
          <p:spPr>
            <a:xfrm>
              <a:off x="8623545" y="2768675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17691128-8808-D046-9958-69A70F2B6DDF}"/>
                </a:ext>
              </a:extLst>
            </p:cNvPr>
            <p:cNvSpPr/>
            <p:nvPr/>
          </p:nvSpPr>
          <p:spPr>
            <a:xfrm>
              <a:off x="8875414" y="2768675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9AF658DD-B6C6-F341-989C-487A8BC29E23}"/>
                </a:ext>
              </a:extLst>
            </p:cNvPr>
            <p:cNvSpPr/>
            <p:nvPr/>
          </p:nvSpPr>
          <p:spPr>
            <a:xfrm>
              <a:off x="9133410" y="2770959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D85F2D7E-6D07-1942-A171-499332513138}"/>
                </a:ext>
              </a:extLst>
            </p:cNvPr>
            <p:cNvSpPr/>
            <p:nvPr/>
          </p:nvSpPr>
          <p:spPr>
            <a:xfrm>
              <a:off x="9379669" y="2770959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3117AF70-499C-0342-AAEE-DC2DCF254789}"/>
                </a:ext>
              </a:extLst>
            </p:cNvPr>
            <p:cNvSpPr/>
            <p:nvPr/>
          </p:nvSpPr>
          <p:spPr>
            <a:xfrm>
              <a:off x="9625928" y="2770959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62E01B4F-E31C-844B-A192-67BC101CAFD0}"/>
                </a:ext>
              </a:extLst>
            </p:cNvPr>
            <p:cNvSpPr/>
            <p:nvPr/>
          </p:nvSpPr>
          <p:spPr>
            <a:xfrm>
              <a:off x="9877797" y="2770959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58F5C75B-A430-4042-8E91-1F775E396B1C}"/>
                </a:ext>
              </a:extLst>
            </p:cNvPr>
            <p:cNvSpPr/>
            <p:nvPr/>
          </p:nvSpPr>
          <p:spPr>
            <a:xfrm>
              <a:off x="10130859" y="276652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EFF3316A-ECA6-4C4F-8048-D67A71010A55}"/>
                </a:ext>
              </a:extLst>
            </p:cNvPr>
            <p:cNvSpPr/>
            <p:nvPr/>
          </p:nvSpPr>
          <p:spPr>
            <a:xfrm>
              <a:off x="10382728" y="276652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xmlns="" id="{EDD4637B-0CA4-8E4B-807A-C7132D733ED9}"/>
                </a:ext>
              </a:extLst>
            </p:cNvPr>
            <p:cNvSpPr/>
            <p:nvPr/>
          </p:nvSpPr>
          <p:spPr>
            <a:xfrm>
              <a:off x="8765150" y="1578863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Arrow 78">
              <a:extLst>
                <a:ext uri="{FF2B5EF4-FFF2-40B4-BE49-F238E27FC236}">
                  <a16:creationId xmlns:a16="http://schemas.microsoft.com/office/drawing/2014/main" xmlns="" id="{1F8CE3D3-69ED-0145-9DE7-85E4F1BE250C}"/>
                </a:ext>
              </a:extLst>
            </p:cNvPr>
            <p:cNvSpPr/>
            <p:nvPr/>
          </p:nvSpPr>
          <p:spPr>
            <a:xfrm rot="16200000">
              <a:off x="9070771" y="2096278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ight Arrow 79">
              <a:extLst>
                <a:ext uri="{FF2B5EF4-FFF2-40B4-BE49-F238E27FC236}">
                  <a16:creationId xmlns:a16="http://schemas.microsoft.com/office/drawing/2014/main" xmlns="" id="{E0F6BDF2-3DBE-0B40-AA3A-A96CFE8B0E22}"/>
                </a:ext>
              </a:extLst>
            </p:cNvPr>
            <p:cNvSpPr/>
            <p:nvPr/>
          </p:nvSpPr>
          <p:spPr>
            <a:xfrm rot="16200000">
              <a:off x="9092331" y="326542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ontent Placeholder 2">
                  <a:extLst>
                    <a:ext uri="{FF2B5EF4-FFF2-40B4-BE49-F238E27FC236}">
                      <a16:creationId xmlns:a16="http://schemas.microsoft.com/office/drawing/2014/main" xmlns="" id="{E8155092-1EDE-5D4C-9CD1-68577308844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562135" y="3222847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18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81" name="Content Placeholder 2">
                  <a:extLst>
                    <a:ext uri="{FF2B5EF4-FFF2-40B4-BE49-F238E27FC236}">
                      <a16:creationId xmlns:a16="http://schemas.microsoft.com/office/drawing/2014/main" id="{E8155092-1EDE-5D4C-9CD1-6857730884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2135" y="3222847"/>
                  <a:ext cx="701328" cy="503588"/>
                </a:xfrm>
                <a:prstGeom prst="rect">
                  <a:avLst/>
                </a:prstGeom>
                <a:blipFill>
                  <a:blip r:embed="rId3"/>
                  <a:stretch>
                    <a:fillRect l="-20000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ontent Placeholder 2">
                  <a:extLst>
                    <a:ext uri="{FF2B5EF4-FFF2-40B4-BE49-F238E27FC236}">
                      <a16:creationId xmlns:a16="http://schemas.microsoft.com/office/drawing/2014/main" xmlns="" id="{89788C38-5FA6-2548-B0E9-813C02C8FFD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569444" y="2043906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sz="18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82" name="Content Placeholder 2">
                  <a:extLst>
                    <a:ext uri="{FF2B5EF4-FFF2-40B4-BE49-F238E27FC236}">
                      <a16:creationId xmlns:a16="http://schemas.microsoft.com/office/drawing/2014/main" id="{89788C38-5FA6-2548-B0E9-813C02C8FF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9444" y="2043906"/>
                  <a:ext cx="701328" cy="503588"/>
                </a:xfrm>
                <a:prstGeom prst="rect">
                  <a:avLst/>
                </a:prstGeom>
                <a:blipFill>
                  <a:blip r:embed="rId4"/>
                  <a:stretch>
                    <a:fillRect l="-12000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Content Placeholder 2">
              <a:extLst>
                <a:ext uri="{FF2B5EF4-FFF2-40B4-BE49-F238E27FC236}">
                  <a16:creationId xmlns:a16="http://schemas.microsoft.com/office/drawing/2014/main" xmlns="" id="{D4CE70D8-14B9-564F-A91C-64D25A31B748}"/>
                </a:ext>
              </a:extLst>
            </p:cNvPr>
            <p:cNvSpPr txBox="1">
              <a:spLocks/>
            </p:cNvSpPr>
            <p:nvPr/>
          </p:nvSpPr>
          <p:spPr>
            <a:xfrm>
              <a:off x="8545245" y="1122193"/>
              <a:ext cx="1510110" cy="43313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Roman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1800" dirty="0">
                  <a:latin typeface="Avenir Light" panose="020B0402020203020204" pitchFamily="34" charset="77"/>
                </a:rPr>
                <a:t>class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xmlns="" id="{158C25DE-7436-6343-9BBD-C5F23994F362}"/>
              </a:ext>
            </a:extLst>
          </p:cNvPr>
          <p:cNvGrpSpPr/>
          <p:nvPr/>
        </p:nvGrpSpPr>
        <p:grpSpPr>
          <a:xfrm>
            <a:off x="8614477" y="466954"/>
            <a:ext cx="2724541" cy="1973780"/>
            <a:chOff x="2377235" y="2180865"/>
            <a:chExt cx="6129678" cy="3479889"/>
          </a:xfrm>
        </p:grpSpPr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xmlns="" id="{4E1EBAD6-FAC7-A94F-ADA2-8220F8AE241B}"/>
                </a:ext>
              </a:extLst>
            </p:cNvPr>
            <p:cNvSpPr/>
            <p:nvPr/>
          </p:nvSpPr>
          <p:spPr>
            <a:xfrm>
              <a:off x="2561160" y="5287053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xmlns="" id="{D3971D90-3D51-0548-927D-55F4E67DC36F}"/>
                </a:ext>
              </a:extLst>
            </p:cNvPr>
            <p:cNvSpPr/>
            <p:nvPr/>
          </p:nvSpPr>
          <p:spPr>
            <a:xfrm>
              <a:off x="2665942" y="5342404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xmlns="" id="{68AFE14C-39BD-7345-9544-859295D22CB5}"/>
                </a:ext>
              </a:extLst>
            </p:cNvPr>
            <p:cNvSpPr/>
            <p:nvPr/>
          </p:nvSpPr>
          <p:spPr>
            <a:xfrm>
              <a:off x="2912201" y="5342404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xmlns="" id="{C0996CF5-AD1A-D24C-86E4-59F23296F61A}"/>
                </a:ext>
              </a:extLst>
            </p:cNvPr>
            <p:cNvSpPr/>
            <p:nvPr/>
          </p:nvSpPr>
          <p:spPr>
            <a:xfrm>
              <a:off x="3158460" y="5342404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AA4F43A2-5A6C-5347-9351-073003D6E9A7}"/>
                </a:ext>
              </a:extLst>
            </p:cNvPr>
            <p:cNvSpPr/>
            <p:nvPr/>
          </p:nvSpPr>
          <p:spPr>
            <a:xfrm>
              <a:off x="3410329" y="5342404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xmlns="" id="{867653F5-5826-8343-9369-33555EC1BAD3}"/>
                </a:ext>
              </a:extLst>
            </p:cNvPr>
            <p:cNvSpPr/>
            <p:nvPr/>
          </p:nvSpPr>
          <p:spPr>
            <a:xfrm>
              <a:off x="2665942" y="3035587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95FDCAD3-808E-7149-97FF-61F4C884C042}"/>
                </a:ext>
              </a:extLst>
            </p:cNvPr>
            <p:cNvSpPr/>
            <p:nvPr/>
          </p:nvSpPr>
          <p:spPr>
            <a:xfrm>
              <a:off x="2912201" y="3035587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xmlns="" id="{38D944FD-DEE7-A941-9E7B-390FE8F00EB5}"/>
                </a:ext>
              </a:extLst>
            </p:cNvPr>
            <p:cNvSpPr/>
            <p:nvPr/>
          </p:nvSpPr>
          <p:spPr>
            <a:xfrm>
              <a:off x="3158460" y="3035587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xmlns="" id="{17D60560-5692-E445-AB7E-4CDF4E591C8B}"/>
                </a:ext>
              </a:extLst>
            </p:cNvPr>
            <p:cNvSpPr/>
            <p:nvPr/>
          </p:nvSpPr>
          <p:spPr>
            <a:xfrm>
              <a:off x="3410329" y="3035587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ounded Rectangle 189">
              <a:extLst>
                <a:ext uri="{FF2B5EF4-FFF2-40B4-BE49-F238E27FC236}">
                  <a16:creationId xmlns:a16="http://schemas.microsoft.com/office/drawing/2014/main" xmlns="" id="{2B632D7E-C81E-6349-BF80-DA106067CB89}"/>
                </a:ext>
              </a:extLst>
            </p:cNvPr>
            <p:cNvSpPr/>
            <p:nvPr/>
          </p:nvSpPr>
          <p:spPr>
            <a:xfrm>
              <a:off x="2445007" y="41281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xmlns="" id="{076D6EA6-1090-414E-A680-F2D2AB855538}"/>
                </a:ext>
              </a:extLst>
            </p:cNvPr>
            <p:cNvSpPr/>
            <p:nvPr/>
          </p:nvSpPr>
          <p:spPr>
            <a:xfrm>
              <a:off x="2529557" y="41814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xmlns="" id="{A4FE1815-DACA-A34E-9AA8-65BBEFAEE531}"/>
                </a:ext>
              </a:extLst>
            </p:cNvPr>
            <p:cNvSpPr/>
            <p:nvPr/>
          </p:nvSpPr>
          <p:spPr>
            <a:xfrm>
              <a:off x="2775816" y="41814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xmlns="" id="{F1DC7F5E-150B-504C-8862-D62016C8D701}"/>
                </a:ext>
              </a:extLst>
            </p:cNvPr>
            <p:cNvSpPr/>
            <p:nvPr/>
          </p:nvSpPr>
          <p:spPr>
            <a:xfrm>
              <a:off x="3022075" y="41814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xmlns="" id="{33BF13CC-23F2-1841-B185-249B24F007B6}"/>
                </a:ext>
              </a:extLst>
            </p:cNvPr>
            <p:cNvSpPr/>
            <p:nvPr/>
          </p:nvSpPr>
          <p:spPr>
            <a:xfrm>
              <a:off x="3273944" y="41814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xmlns="" id="{64DAE9FE-BC6E-BA40-AF87-7B59591B5804}"/>
                </a:ext>
              </a:extLst>
            </p:cNvPr>
            <p:cNvSpPr/>
            <p:nvPr/>
          </p:nvSpPr>
          <p:spPr>
            <a:xfrm>
              <a:off x="3531940" y="41836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ounded Rectangle 195">
              <a:extLst>
                <a:ext uri="{FF2B5EF4-FFF2-40B4-BE49-F238E27FC236}">
                  <a16:creationId xmlns:a16="http://schemas.microsoft.com/office/drawing/2014/main" xmlns="" id="{3765C298-C96F-9943-977A-0F5793C1A856}"/>
                </a:ext>
              </a:extLst>
            </p:cNvPr>
            <p:cNvSpPr/>
            <p:nvPr/>
          </p:nvSpPr>
          <p:spPr>
            <a:xfrm>
              <a:off x="2580250" y="2988563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ight Arrow 196">
              <a:extLst>
                <a:ext uri="{FF2B5EF4-FFF2-40B4-BE49-F238E27FC236}">
                  <a16:creationId xmlns:a16="http://schemas.microsoft.com/office/drawing/2014/main" xmlns="" id="{98FA6676-7B68-034D-A782-185A3D3C527C}"/>
                </a:ext>
              </a:extLst>
            </p:cNvPr>
            <p:cNvSpPr/>
            <p:nvPr/>
          </p:nvSpPr>
          <p:spPr>
            <a:xfrm rot="16200000">
              <a:off x="2885871" y="3505978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ight Arrow 197">
              <a:extLst>
                <a:ext uri="{FF2B5EF4-FFF2-40B4-BE49-F238E27FC236}">
                  <a16:creationId xmlns:a16="http://schemas.microsoft.com/office/drawing/2014/main" xmlns="" id="{826CB50C-0542-F84B-915E-0726D26ADF3E}"/>
                </a:ext>
              </a:extLst>
            </p:cNvPr>
            <p:cNvSpPr/>
            <p:nvPr/>
          </p:nvSpPr>
          <p:spPr>
            <a:xfrm rot="16200000">
              <a:off x="2907431" y="467512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Content Placeholder 2">
                  <a:extLst>
                    <a:ext uri="{FF2B5EF4-FFF2-40B4-BE49-F238E27FC236}">
                      <a16:creationId xmlns:a16="http://schemas.microsoft.com/office/drawing/2014/main" xmlns="" id="{91BB48A4-F64A-8540-941A-B4C54FA7CD6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77235" y="4632547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99" name="Content Placeholder 2">
                  <a:extLst>
                    <a:ext uri="{FF2B5EF4-FFF2-40B4-BE49-F238E27FC236}">
                      <a16:creationId xmlns:a16="http://schemas.microsoft.com/office/drawing/2014/main" id="{91BB48A4-F64A-8540-941A-B4C54FA7C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7235" y="4632547"/>
                  <a:ext cx="701328" cy="50358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Content Placeholder 2">
                  <a:extLst>
                    <a:ext uri="{FF2B5EF4-FFF2-40B4-BE49-F238E27FC236}">
                      <a16:creationId xmlns:a16="http://schemas.microsoft.com/office/drawing/2014/main" xmlns="" id="{A4654EC8-FFC3-1E4A-8EF9-0007DF7FF90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84544" y="3453606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00" name="Content Placeholder 2">
                  <a:extLst>
                    <a:ext uri="{FF2B5EF4-FFF2-40B4-BE49-F238E27FC236}">
                      <a16:creationId xmlns:a16="http://schemas.microsoft.com/office/drawing/2014/main" id="{A4654EC8-FFC3-1E4A-8EF9-0007DF7FF9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4544" y="3453606"/>
                  <a:ext cx="701328" cy="503588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Content Placeholder 2">
                  <a:extLst>
                    <a:ext uri="{FF2B5EF4-FFF2-40B4-BE49-F238E27FC236}">
                      <a16:creationId xmlns:a16="http://schemas.microsoft.com/office/drawing/2014/main" xmlns="" id="{6A7B40F4-F11D-BA48-817B-61628F0D391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471687" y="2180865"/>
                  <a:ext cx="1576746" cy="50358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400" b="0" i="1" dirty="0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1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01" name="Content Placeholder 2">
                  <a:extLst>
                    <a:ext uri="{FF2B5EF4-FFF2-40B4-BE49-F238E27FC236}">
                      <a16:creationId xmlns:a16="http://schemas.microsoft.com/office/drawing/2014/main" id="{6A7B40F4-F11D-BA48-817B-61628F0D3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687" y="2180865"/>
                  <a:ext cx="1576746" cy="503587"/>
                </a:xfrm>
                <a:prstGeom prst="rect">
                  <a:avLst/>
                </a:prstGeom>
                <a:blipFill>
                  <a:blip r:embed="rId7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2" name="Rounded Rectangle 201">
              <a:extLst>
                <a:ext uri="{FF2B5EF4-FFF2-40B4-BE49-F238E27FC236}">
                  <a16:creationId xmlns:a16="http://schemas.microsoft.com/office/drawing/2014/main" xmlns="" id="{998A13D5-277B-3047-91EE-09C5E95BE46F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xmlns="" id="{354CF6AE-7C40-BD44-BC47-AC49D38622EB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xmlns="" id="{3A544266-A3D2-5548-A226-56F6A739B738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xmlns="" id="{AE643A91-F253-414D-BC12-9CA421ADD913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xmlns="" id="{0198105B-07AF-D645-B56F-BCC617867054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xmlns="" id="{84DEE8C3-286E-A845-885B-841B0E57FA02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xmlns="" id="{BE708D4A-E33B-534D-897B-5E48A5BA159C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xmlns="" id="{FA609A35-1D4D-5A45-921E-150376F458E4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xmlns="" id="{7F67D080-E526-FC4E-9CC4-8F0E0B05DF4B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xmlns="" id="{DF772231-3B0D-6F42-8B60-1CDF883304FA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xmlns="" id="{FCB00028-21C1-1E43-8C1B-F49250338DBB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xmlns="" id="{4EEBA2D3-E92A-374C-B2A0-BD9C5C4B785C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xmlns="" id="{CF0202BC-C245-0648-954C-C70F9314EBBB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xmlns="" id="{E2D5E71C-DA8C-BA4E-85B0-58A134A1C985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xmlns="" id="{49686E3E-D452-094F-A332-8E282414AFE5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ounded Rectangle 216">
              <a:extLst>
                <a:ext uri="{FF2B5EF4-FFF2-40B4-BE49-F238E27FC236}">
                  <a16:creationId xmlns:a16="http://schemas.microsoft.com/office/drawing/2014/main" xmlns="" id="{0430F120-9C7C-6549-A477-45D6B8CBF93E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ight Arrow 217">
              <a:extLst>
                <a:ext uri="{FF2B5EF4-FFF2-40B4-BE49-F238E27FC236}">
                  <a16:creationId xmlns:a16="http://schemas.microsoft.com/office/drawing/2014/main" xmlns="" id="{DF642259-8671-2B41-9B19-3103750F6BF5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ight Arrow 218">
              <a:extLst>
                <a:ext uri="{FF2B5EF4-FFF2-40B4-BE49-F238E27FC236}">
                  <a16:creationId xmlns:a16="http://schemas.microsoft.com/office/drawing/2014/main" xmlns="" id="{9DD26DE6-B424-3549-AC82-DE133B1C5583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Content Placeholder 2">
                  <a:extLst>
                    <a:ext uri="{FF2B5EF4-FFF2-40B4-BE49-F238E27FC236}">
                      <a16:creationId xmlns:a16="http://schemas.microsoft.com/office/drawing/2014/main" xmlns="" id="{24158019-21B3-3040-9B42-5E0E1BC87E1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17911" y="4556150"/>
                  <a:ext cx="701327" cy="6188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20" name="Content Placeholder 2">
                  <a:extLst>
                    <a:ext uri="{FF2B5EF4-FFF2-40B4-BE49-F238E27FC236}">
                      <a16:creationId xmlns:a16="http://schemas.microsoft.com/office/drawing/2014/main" id="{24158019-21B3-3040-9B42-5E0E1BC87E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7911" y="4556150"/>
                  <a:ext cx="701327" cy="6188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Content Placeholder 2">
                  <a:extLst>
                    <a:ext uri="{FF2B5EF4-FFF2-40B4-BE49-F238E27FC236}">
                      <a16:creationId xmlns:a16="http://schemas.microsoft.com/office/drawing/2014/main" xmlns="" id="{FB1D7FDE-0CC1-DB45-9804-4445701413F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21" name="Content Placeholder 2">
                  <a:extLst>
                    <a:ext uri="{FF2B5EF4-FFF2-40B4-BE49-F238E27FC236}">
                      <a16:creationId xmlns:a16="http://schemas.microsoft.com/office/drawing/2014/main" id="{FB1D7FDE-0CC1-DB45-9804-4445701413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>
                  <a:blip r:embed="rId9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xmlns="" id="{944B48F4-534A-1F48-8BA2-5E0CB51C66D7}"/>
                </a:ext>
              </a:extLst>
            </p:cNvPr>
            <p:cNvSpPr/>
            <p:nvPr/>
          </p:nvSpPr>
          <p:spPr>
            <a:xfrm>
              <a:off x="7019643" y="5330689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xmlns="" id="{D9DEA7E0-1788-DF49-9DBA-6D5AA6E41750}"/>
                </a:ext>
              </a:extLst>
            </p:cNvPr>
            <p:cNvSpPr/>
            <p:nvPr/>
          </p:nvSpPr>
          <p:spPr>
            <a:xfrm>
              <a:off x="7124425" y="5386040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xmlns="" id="{7D1323E3-4AA2-354B-B57E-6043AD536054}"/>
                </a:ext>
              </a:extLst>
            </p:cNvPr>
            <p:cNvSpPr/>
            <p:nvPr/>
          </p:nvSpPr>
          <p:spPr>
            <a:xfrm>
              <a:off x="7370684" y="5386040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xmlns="" id="{F59F211C-ABB5-FC4C-83DF-F2D2B84092AA}"/>
                </a:ext>
              </a:extLst>
            </p:cNvPr>
            <p:cNvSpPr/>
            <p:nvPr/>
          </p:nvSpPr>
          <p:spPr>
            <a:xfrm>
              <a:off x="7616943" y="5386040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xmlns="" id="{562B0705-5711-2D47-9D9F-62704B893F24}"/>
                </a:ext>
              </a:extLst>
            </p:cNvPr>
            <p:cNvSpPr/>
            <p:nvPr/>
          </p:nvSpPr>
          <p:spPr>
            <a:xfrm>
              <a:off x="7868812" y="5386040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xmlns="" id="{B0A28757-0CD9-F34F-BEC3-9B038946E6CF}"/>
                </a:ext>
              </a:extLst>
            </p:cNvPr>
            <p:cNvSpPr/>
            <p:nvPr/>
          </p:nvSpPr>
          <p:spPr>
            <a:xfrm>
              <a:off x="7124425" y="3079223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xmlns="" id="{7F98633B-A8B2-254D-9C3D-E11B6EED8209}"/>
                </a:ext>
              </a:extLst>
            </p:cNvPr>
            <p:cNvSpPr/>
            <p:nvPr/>
          </p:nvSpPr>
          <p:spPr>
            <a:xfrm>
              <a:off x="7370684" y="3079223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xmlns="" id="{E9FB6E48-6569-1E47-969A-BFA81FE6701C}"/>
                </a:ext>
              </a:extLst>
            </p:cNvPr>
            <p:cNvSpPr/>
            <p:nvPr/>
          </p:nvSpPr>
          <p:spPr>
            <a:xfrm>
              <a:off x="7616943" y="3079223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xmlns="" id="{BC5D9877-0AD9-8C4E-AD11-D1A9078B7BD1}"/>
                </a:ext>
              </a:extLst>
            </p:cNvPr>
            <p:cNvSpPr/>
            <p:nvPr/>
          </p:nvSpPr>
          <p:spPr>
            <a:xfrm>
              <a:off x="7868812" y="3079223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ounded Rectangle 230">
              <a:extLst>
                <a:ext uri="{FF2B5EF4-FFF2-40B4-BE49-F238E27FC236}">
                  <a16:creationId xmlns:a16="http://schemas.microsoft.com/office/drawing/2014/main" xmlns="" id="{EBF45989-FFB9-674C-B5F1-8BAA6EA69E90}"/>
                </a:ext>
              </a:extLst>
            </p:cNvPr>
            <p:cNvSpPr/>
            <p:nvPr/>
          </p:nvSpPr>
          <p:spPr>
            <a:xfrm>
              <a:off x="6903490" y="4171771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xmlns="" id="{A5B065BC-93FA-904A-9BB5-6415534E6EA0}"/>
                </a:ext>
              </a:extLst>
            </p:cNvPr>
            <p:cNvSpPr/>
            <p:nvPr/>
          </p:nvSpPr>
          <p:spPr>
            <a:xfrm>
              <a:off x="6988040" y="4225038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xmlns="" id="{5AAD2DC7-DA61-F448-8F0D-AB35FC4D7647}"/>
                </a:ext>
              </a:extLst>
            </p:cNvPr>
            <p:cNvSpPr/>
            <p:nvPr/>
          </p:nvSpPr>
          <p:spPr>
            <a:xfrm>
              <a:off x="7234299" y="4225038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xmlns="" id="{20E89DF7-EA84-914D-812B-DE7ED3ADE82B}"/>
                </a:ext>
              </a:extLst>
            </p:cNvPr>
            <p:cNvSpPr/>
            <p:nvPr/>
          </p:nvSpPr>
          <p:spPr>
            <a:xfrm>
              <a:off x="7480558" y="4225038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xmlns="" id="{98D771EC-F4A6-9641-BA27-3B01E9B1C6A6}"/>
                </a:ext>
              </a:extLst>
            </p:cNvPr>
            <p:cNvSpPr/>
            <p:nvPr/>
          </p:nvSpPr>
          <p:spPr>
            <a:xfrm>
              <a:off x="7732427" y="4225038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xmlns="" id="{7FC0FC34-7DA5-2E41-B4E7-9F0286EBB74F}"/>
                </a:ext>
              </a:extLst>
            </p:cNvPr>
            <p:cNvSpPr/>
            <p:nvPr/>
          </p:nvSpPr>
          <p:spPr>
            <a:xfrm>
              <a:off x="7990423" y="422732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ounded Rectangle 236">
              <a:extLst>
                <a:ext uri="{FF2B5EF4-FFF2-40B4-BE49-F238E27FC236}">
                  <a16:creationId xmlns:a16="http://schemas.microsoft.com/office/drawing/2014/main" xmlns="" id="{327661F4-EB15-024D-A32A-8E5A7EE992A6}"/>
                </a:ext>
              </a:extLst>
            </p:cNvPr>
            <p:cNvSpPr/>
            <p:nvPr/>
          </p:nvSpPr>
          <p:spPr>
            <a:xfrm>
              <a:off x="7038733" y="3032199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ight Arrow 237">
              <a:extLst>
                <a:ext uri="{FF2B5EF4-FFF2-40B4-BE49-F238E27FC236}">
                  <a16:creationId xmlns:a16="http://schemas.microsoft.com/office/drawing/2014/main" xmlns="" id="{67CFE2D7-E7AB-AB40-9900-FD839CB104EE}"/>
                </a:ext>
              </a:extLst>
            </p:cNvPr>
            <p:cNvSpPr/>
            <p:nvPr/>
          </p:nvSpPr>
          <p:spPr>
            <a:xfrm rot="16200000">
              <a:off x="7344354" y="354961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ight Arrow 238">
              <a:extLst>
                <a:ext uri="{FF2B5EF4-FFF2-40B4-BE49-F238E27FC236}">
                  <a16:creationId xmlns:a16="http://schemas.microsoft.com/office/drawing/2014/main" xmlns="" id="{B98BC0F8-84B8-FB43-8606-98904CE5D3DA}"/>
                </a:ext>
              </a:extLst>
            </p:cNvPr>
            <p:cNvSpPr/>
            <p:nvPr/>
          </p:nvSpPr>
          <p:spPr>
            <a:xfrm rot="16200000">
              <a:off x="7365914" y="4718762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Content Placeholder 2">
                  <a:extLst>
                    <a:ext uri="{FF2B5EF4-FFF2-40B4-BE49-F238E27FC236}">
                      <a16:creationId xmlns:a16="http://schemas.microsoft.com/office/drawing/2014/main" xmlns="" id="{B1F053BE-3298-0646-8172-89C2BA09AA8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93476" y="4622035"/>
                  <a:ext cx="701327" cy="52293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40" name="Content Placeholder 2">
                  <a:extLst>
                    <a:ext uri="{FF2B5EF4-FFF2-40B4-BE49-F238E27FC236}">
                      <a16:creationId xmlns:a16="http://schemas.microsoft.com/office/drawing/2014/main" id="{B1F053BE-3298-0646-8172-89C2BA09AA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3476" y="4622035"/>
                  <a:ext cx="701327" cy="52293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Content Placeholder 2">
                  <a:extLst>
                    <a:ext uri="{FF2B5EF4-FFF2-40B4-BE49-F238E27FC236}">
                      <a16:creationId xmlns:a16="http://schemas.microsoft.com/office/drawing/2014/main" xmlns="" id="{D75999E8-F2C4-354B-A671-CE82C6DFD07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46250" y="3397919"/>
                  <a:ext cx="701327" cy="50358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41" name="Content Placeholder 2">
                  <a:extLst>
                    <a:ext uri="{FF2B5EF4-FFF2-40B4-BE49-F238E27FC236}">
                      <a16:creationId xmlns:a16="http://schemas.microsoft.com/office/drawing/2014/main" id="{D75999E8-F2C4-354B-A671-CE82C6DFD0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6250" y="3397919"/>
                  <a:ext cx="701327" cy="5035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Content Placeholder 2">
                  <a:extLst>
                    <a:ext uri="{FF2B5EF4-FFF2-40B4-BE49-F238E27FC236}">
                      <a16:creationId xmlns:a16="http://schemas.microsoft.com/office/drawing/2014/main" xmlns="" id="{E1BB2B7A-3802-6E40-BC14-9E12002A24A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85691" y="2202777"/>
                  <a:ext cx="1576746" cy="50358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400" b="0" i="1" dirty="0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1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42" name="Content Placeholder 2">
                  <a:extLst>
                    <a:ext uri="{FF2B5EF4-FFF2-40B4-BE49-F238E27FC236}">
                      <a16:creationId xmlns:a16="http://schemas.microsoft.com/office/drawing/2014/main" id="{E1BB2B7A-3802-6E40-BC14-9E12002A24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691" y="2202777"/>
                  <a:ext cx="1576746" cy="503587"/>
                </a:xfrm>
                <a:prstGeom prst="rect">
                  <a:avLst/>
                </a:prstGeom>
                <a:blipFill>
                  <a:blip r:embed="rId12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Content Placeholder 2">
                  <a:extLst>
                    <a:ext uri="{FF2B5EF4-FFF2-40B4-BE49-F238E27FC236}">
                      <a16:creationId xmlns:a16="http://schemas.microsoft.com/office/drawing/2014/main" xmlns="" id="{B06BE497-F43A-F149-9471-6FC67E48E4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930167" y="2218498"/>
                  <a:ext cx="1576746" cy="50358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400" b="0" i="1" dirty="0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1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43" name="Content Placeholder 2">
                  <a:extLst>
                    <a:ext uri="{FF2B5EF4-FFF2-40B4-BE49-F238E27FC236}">
                      <a16:creationId xmlns:a16="http://schemas.microsoft.com/office/drawing/2014/main" id="{B06BE497-F43A-F149-9471-6FC67E48E4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0167" y="2218498"/>
                  <a:ext cx="1576746" cy="503587"/>
                </a:xfrm>
                <a:prstGeom prst="rect">
                  <a:avLst/>
                </a:prstGeom>
                <a:blipFill>
                  <a:blip r:embed="rId1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7" name="Right Arrow 246">
              <a:extLst>
                <a:ext uri="{FF2B5EF4-FFF2-40B4-BE49-F238E27FC236}">
                  <a16:creationId xmlns:a16="http://schemas.microsoft.com/office/drawing/2014/main" xmlns="" id="{3658A798-02B3-C94C-902F-9C7D8D47A88B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Content Placeholder 2">
                  <a:extLst>
                    <a:ext uri="{FF2B5EF4-FFF2-40B4-BE49-F238E27FC236}">
                      <a16:creationId xmlns:a16="http://schemas.microsoft.com/office/drawing/2014/main" xmlns="" id="{C766C2E3-C166-F545-B113-57D045F0B7E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21798" y="3527824"/>
                  <a:ext cx="701327" cy="50358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48" name="Content Placeholder 2">
                  <a:extLst>
                    <a:ext uri="{FF2B5EF4-FFF2-40B4-BE49-F238E27FC236}">
                      <a16:creationId xmlns:a16="http://schemas.microsoft.com/office/drawing/2014/main" id="{C766C2E3-C166-F545-B113-57D045F0B7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1798" y="3527824"/>
                  <a:ext cx="701327" cy="503587"/>
                </a:xfrm>
                <a:prstGeom prst="rect">
                  <a:avLst/>
                </a:prstGeom>
                <a:blipFill>
                  <a:blip r:embed="rId14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9" name="Right Arrow 248">
              <a:extLst>
                <a:ext uri="{FF2B5EF4-FFF2-40B4-BE49-F238E27FC236}">
                  <a16:creationId xmlns:a16="http://schemas.microsoft.com/office/drawing/2014/main" xmlns="" id="{0316A79D-8D3B-AF43-9585-DE317802AE21}"/>
                </a:ext>
              </a:extLst>
            </p:cNvPr>
            <p:cNvSpPr/>
            <p:nvPr/>
          </p:nvSpPr>
          <p:spPr>
            <a:xfrm>
              <a:off x="6150460" y="4159462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Content Placeholder 2">
                  <a:extLst>
                    <a:ext uri="{FF2B5EF4-FFF2-40B4-BE49-F238E27FC236}">
                      <a16:creationId xmlns:a16="http://schemas.microsoft.com/office/drawing/2014/main" xmlns="" id="{3C4BE5EC-48BE-1041-926A-6A3F39478C0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992149" y="3494487"/>
                  <a:ext cx="701327" cy="50358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50" name="Content Placeholder 2">
                  <a:extLst>
                    <a:ext uri="{FF2B5EF4-FFF2-40B4-BE49-F238E27FC236}">
                      <a16:creationId xmlns:a16="http://schemas.microsoft.com/office/drawing/2014/main" id="{3C4BE5EC-48BE-1041-926A-6A3F39478C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2149" y="3494487"/>
                  <a:ext cx="701327" cy="5035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1" name="Content Placeholder 2">
            <a:extLst>
              <a:ext uri="{FF2B5EF4-FFF2-40B4-BE49-F238E27FC236}">
                <a16:creationId xmlns:a16="http://schemas.microsoft.com/office/drawing/2014/main" xmlns="" id="{B8D513DA-3EBD-5E4D-B7CE-3801CBE0292C}"/>
              </a:ext>
            </a:extLst>
          </p:cNvPr>
          <p:cNvSpPr txBox="1">
            <a:spLocks/>
          </p:cNvSpPr>
          <p:nvPr/>
        </p:nvSpPr>
        <p:spPr>
          <a:xfrm>
            <a:off x="8396306" y="2931467"/>
            <a:ext cx="1503064" cy="707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RNN</a:t>
            </a:r>
          </a:p>
        </p:txBody>
      </p:sp>
      <p:pic>
        <p:nvPicPr>
          <p:cNvPr id="258" name="Picture 257">
            <a:extLst>
              <a:ext uri="{FF2B5EF4-FFF2-40B4-BE49-F238E27FC236}">
                <a16:creationId xmlns:a16="http://schemas.microsoft.com/office/drawing/2014/main" xmlns="" id="{81F3EC02-E551-F144-87CC-58810943F3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73630" y="3037605"/>
            <a:ext cx="18288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3AEE3C-D47F-A64D-8577-109988169A5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41736" y="3043598"/>
            <a:ext cx="1511300" cy="368300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xmlns="" id="{5CB6BE28-14AF-8545-A8C8-C579141AF5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43433" y="3036164"/>
            <a:ext cx="1511300" cy="36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5A2965-0275-714E-8C41-C04EFF54337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14580" y="3087949"/>
            <a:ext cx="241300" cy="279400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xmlns="" id="{19099C60-9F92-DB40-A723-9E4DBB7172E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96168" y="3035947"/>
            <a:ext cx="259711" cy="300718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xmlns="" id="{3F132CB6-A7A5-A845-8D65-3C96396091A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65519" y="3023247"/>
            <a:ext cx="293614" cy="339974"/>
          </a:xfrm>
          <a:prstGeom prst="rect">
            <a:avLst/>
          </a:prstGeom>
        </p:spPr>
      </p:pic>
      <p:sp>
        <p:nvSpPr>
          <p:cNvPr id="263" name="Content Placeholder 2">
            <a:extLst>
              <a:ext uri="{FF2B5EF4-FFF2-40B4-BE49-F238E27FC236}">
                <a16:creationId xmlns:a16="http://schemas.microsoft.com/office/drawing/2014/main" xmlns="" id="{28AB169D-52FC-3A47-BA69-A7DAF49EB7EA}"/>
              </a:ext>
            </a:extLst>
          </p:cNvPr>
          <p:cNvSpPr txBox="1">
            <a:spLocks/>
          </p:cNvSpPr>
          <p:nvPr/>
        </p:nvSpPr>
        <p:spPr>
          <a:xfrm>
            <a:off x="8676528" y="2459746"/>
            <a:ext cx="664661" cy="292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800" dirty="0">
                <a:latin typeface="Avenir Light" panose="020B0402020203020204" pitchFamily="34" charset="77"/>
              </a:rPr>
              <a:t>She</a:t>
            </a:r>
          </a:p>
        </p:txBody>
      </p:sp>
      <p:sp>
        <p:nvSpPr>
          <p:cNvPr id="264" name="Content Placeholder 2">
            <a:extLst>
              <a:ext uri="{FF2B5EF4-FFF2-40B4-BE49-F238E27FC236}">
                <a16:creationId xmlns:a16="http://schemas.microsoft.com/office/drawing/2014/main" xmlns="" id="{DCA4E096-201A-814A-B79D-D888462FF747}"/>
              </a:ext>
            </a:extLst>
          </p:cNvPr>
          <p:cNvSpPr txBox="1">
            <a:spLocks/>
          </p:cNvSpPr>
          <p:nvPr/>
        </p:nvSpPr>
        <p:spPr>
          <a:xfrm>
            <a:off x="9571582" y="2459746"/>
            <a:ext cx="693773" cy="292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800" dirty="0">
                <a:latin typeface="Avenir Light" panose="020B0402020203020204" pitchFamily="34" charset="77"/>
              </a:rPr>
              <a:t>went</a:t>
            </a:r>
          </a:p>
        </p:txBody>
      </p:sp>
      <p:sp>
        <p:nvSpPr>
          <p:cNvPr id="265" name="Content Placeholder 2">
            <a:extLst>
              <a:ext uri="{FF2B5EF4-FFF2-40B4-BE49-F238E27FC236}">
                <a16:creationId xmlns:a16="http://schemas.microsoft.com/office/drawing/2014/main" xmlns="" id="{51AC94B5-4B51-7747-B496-7544634F467E}"/>
              </a:ext>
            </a:extLst>
          </p:cNvPr>
          <p:cNvSpPr txBox="1">
            <a:spLocks/>
          </p:cNvSpPr>
          <p:nvPr/>
        </p:nvSpPr>
        <p:spPr>
          <a:xfrm>
            <a:off x="10699082" y="2429103"/>
            <a:ext cx="501341" cy="336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800" dirty="0">
                <a:latin typeface="Avenir Light" panose="020B0402020203020204" pitchFamily="34" charset="77"/>
              </a:rPr>
              <a:t>to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1607AC8D-68D1-FD49-8E41-87192319F8FA}"/>
              </a:ext>
            </a:extLst>
          </p:cNvPr>
          <p:cNvSpPr/>
          <p:nvPr/>
        </p:nvSpPr>
        <p:spPr>
          <a:xfrm>
            <a:off x="838201" y="6219593"/>
            <a:ext cx="3360011" cy="461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AF0656BE-C38E-3743-8631-CFA4BB26E1D8}"/>
              </a:ext>
            </a:extLst>
          </p:cNvPr>
          <p:cNvGrpSpPr/>
          <p:nvPr/>
        </p:nvGrpSpPr>
        <p:grpSpPr>
          <a:xfrm>
            <a:off x="1109327" y="3771900"/>
            <a:ext cx="2519201" cy="1887002"/>
            <a:chOff x="2445007" y="2180865"/>
            <a:chExt cx="6061906" cy="3479889"/>
          </a:xfrm>
        </p:grpSpPr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xmlns="" id="{1CD0CE39-5608-CE4A-ACA5-0758A36EA195}"/>
                </a:ext>
              </a:extLst>
            </p:cNvPr>
            <p:cNvSpPr/>
            <p:nvPr/>
          </p:nvSpPr>
          <p:spPr>
            <a:xfrm>
              <a:off x="2561160" y="5287053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88A3180D-4D10-AF4B-BC69-DA8658B6E189}"/>
                </a:ext>
              </a:extLst>
            </p:cNvPr>
            <p:cNvSpPr/>
            <p:nvPr/>
          </p:nvSpPr>
          <p:spPr>
            <a:xfrm>
              <a:off x="2665942" y="5342404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2487EA6B-4D57-3342-A28A-EB00D7A15366}"/>
                </a:ext>
              </a:extLst>
            </p:cNvPr>
            <p:cNvSpPr/>
            <p:nvPr/>
          </p:nvSpPr>
          <p:spPr>
            <a:xfrm>
              <a:off x="2912201" y="5342404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3829E50F-D9CC-C047-82C2-DD7E884FFE60}"/>
                </a:ext>
              </a:extLst>
            </p:cNvPr>
            <p:cNvSpPr/>
            <p:nvPr/>
          </p:nvSpPr>
          <p:spPr>
            <a:xfrm>
              <a:off x="3158460" y="5342404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6B25E3FC-1564-AB49-921F-CFADC82AC7FC}"/>
                </a:ext>
              </a:extLst>
            </p:cNvPr>
            <p:cNvSpPr/>
            <p:nvPr/>
          </p:nvSpPr>
          <p:spPr>
            <a:xfrm>
              <a:off x="3410329" y="5342404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67C3A76B-1477-8C4A-B2CF-583B226C90D6}"/>
                </a:ext>
              </a:extLst>
            </p:cNvPr>
            <p:cNvSpPr/>
            <p:nvPr/>
          </p:nvSpPr>
          <p:spPr>
            <a:xfrm>
              <a:off x="2665942" y="3035587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84227E60-5917-9C4D-A1AB-050BD4585EE7}"/>
                </a:ext>
              </a:extLst>
            </p:cNvPr>
            <p:cNvSpPr/>
            <p:nvPr/>
          </p:nvSpPr>
          <p:spPr>
            <a:xfrm>
              <a:off x="2912201" y="3035587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009CA001-5B64-7E43-87A9-6523CFB1B158}"/>
                </a:ext>
              </a:extLst>
            </p:cNvPr>
            <p:cNvSpPr/>
            <p:nvPr/>
          </p:nvSpPr>
          <p:spPr>
            <a:xfrm>
              <a:off x="3158460" y="3035587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B327BD32-69E6-D94C-AF4F-AD399950BBB2}"/>
                </a:ext>
              </a:extLst>
            </p:cNvPr>
            <p:cNvSpPr/>
            <p:nvPr/>
          </p:nvSpPr>
          <p:spPr>
            <a:xfrm>
              <a:off x="3410329" y="3035587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xmlns="" id="{1EBBD454-335B-1340-A8E7-66E1A99EA3B9}"/>
                </a:ext>
              </a:extLst>
            </p:cNvPr>
            <p:cNvSpPr/>
            <p:nvPr/>
          </p:nvSpPr>
          <p:spPr>
            <a:xfrm>
              <a:off x="2445007" y="41281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xmlns="" id="{F94A57EB-4C0B-8F4B-A0BD-F615D80E88FB}"/>
                </a:ext>
              </a:extLst>
            </p:cNvPr>
            <p:cNvSpPr/>
            <p:nvPr/>
          </p:nvSpPr>
          <p:spPr>
            <a:xfrm>
              <a:off x="2529557" y="41814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xmlns="" id="{F83E8F11-3284-1A4E-938D-33023ED1FD88}"/>
                </a:ext>
              </a:extLst>
            </p:cNvPr>
            <p:cNvSpPr/>
            <p:nvPr/>
          </p:nvSpPr>
          <p:spPr>
            <a:xfrm>
              <a:off x="2775816" y="41814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xmlns="" id="{13ECA7B3-74D6-E948-BA30-19FBEF93E4E5}"/>
                </a:ext>
              </a:extLst>
            </p:cNvPr>
            <p:cNvSpPr/>
            <p:nvPr/>
          </p:nvSpPr>
          <p:spPr>
            <a:xfrm>
              <a:off x="3022075" y="41814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xmlns="" id="{33442AC3-C17B-7541-AE93-7D498CDAB7A7}"/>
                </a:ext>
              </a:extLst>
            </p:cNvPr>
            <p:cNvSpPr/>
            <p:nvPr/>
          </p:nvSpPr>
          <p:spPr>
            <a:xfrm>
              <a:off x="3273944" y="41814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xmlns="" id="{74B963C5-761A-8849-8B43-E6F26FD64727}"/>
                </a:ext>
              </a:extLst>
            </p:cNvPr>
            <p:cNvSpPr/>
            <p:nvPr/>
          </p:nvSpPr>
          <p:spPr>
            <a:xfrm>
              <a:off x="3531940" y="41836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ounded Rectangle 145">
              <a:extLst>
                <a:ext uri="{FF2B5EF4-FFF2-40B4-BE49-F238E27FC236}">
                  <a16:creationId xmlns:a16="http://schemas.microsoft.com/office/drawing/2014/main" xmlns="" id="{0A1FE7A0-186B-7042-A022-516D393A464B}"/>
                </a:ext>
              </a:extLst>
            </p:cNvPr>
            <p:cNvSpPr/>
            <p:nvPr/>
          </p:nvSpPr>
          <p:spPr>
            <a:xfrm>
              <a:off x="2580250" y="2988563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ight Arrow 146">
              <a:extLst>
                <a:ext uri="{FF2B5EF4-FFF2-40B4-BE49-F238E27FC236}">
                  <a16:creationId xmlns:a16="http://schemas.microsoft.com/office/drawing/2014/main" xmlns="" id="{7D4BB6A2-1256-7F47-B1A9-81038AB4FD9D}"/>
                </a:ext>
              </a:extLst>
            </p:cNvPr>
            <p:cNvSpPr/>
            <p:nvPr/>
          </p:nvSpPr>
          <p:spPr>
            <a:xfrm rot="16200000">
              <a:off x="2885871" y="3505978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ight Arrow 147">
              <a:extLst>
                <a:ext uri="{FF2B5EF4-FFF2-40B4-BE49-F238E27FC236}">
                  <a16:creationId xmlns:a16="http://schemas.microsoft.com/office/drawing/2014/main" xmlns="" id="{BBE24D0C-1CCE-5149-ACF8-72BF2621751C}"/>
                </a:ext>
              </a:extLst>
            </p:cNvPr>
            <p:cNvSpPr/>
            <p:nvPr/>
          </p:nvSpPr>
          <p:spPr>
            <a:xfrm rot="16200000">
              <a:off x="2907431" y="467512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Content Placeholder 2">
                  <a:extLst>
                    <a:ext uri="{FF2B5EF4-FFF2-40B4-BE49-F238E27FC236}">
                      <a16:creationId xmlns:a16="http://schemas.microsoft.com/office/drawing/2014/main" xmlns="" id="{18EF8CD4-DBBB-AD4C-A9BF-2F453CA86C1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471687" y="2180865"/>
                  <a:ext cx="1576746" cy="50358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400" b="0" i="1" dirty="0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1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51" name="Content Placeholder 2">
                  <a:extLst>
                    <a:ext uri="{FF2B5EF4-FFF2-40B4-BE49-F238E27FC236}">
                      <a16:creationId xmlns:a16="http://schemas.microsoft.com/office/drawing/2014/main" id="{18EF8CD4-DBBB-AD4C-A9BF-2F453CA86C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687" y="2180865"/>
                  <a:ext cx="1576746" cy="503587"/>
                </a:xfrm>
                <a:prstGeom prst="rect">
                  <a:avLst/>
                </a:prstGeom>
                <a:blipFill>
                  <a:blip r:embed="rId19"/>
                  <a:stretch>
                    <a:fillRect b="-2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2" name="Rounded Rectangle 151">
              <a:extLst>
                <a:ext uri="{FF2B5EF4-FFF2-40B4-BE49-F238E27FC236}">
                  <a16:creationId xmlns:a16="http://schemas.microsoft.com/office/drawing/2014/main" xmlns="" id="{27800DDC-BCDD-A640-B674-35220D3556B6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57B118FC-E173-2444-B510-25677948BB22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41880712-5422-AA41-BEDE-A339ED651B89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C7F48A7D-706B-C14C-98EC-8FB6738BD189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071E712D-58AE-A14B-A698-B3294730BFBD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xmlns="" id="{4974B862-078C-4048-AF25-ED0D24818474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xmlns="" id="{31CA109D-3E21-7D4B-83DB-1CA0B1F44735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xmlns="" id="{A86C92DA-05A2-6141-ADA5-E1014E74E43E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xmlns="" id="{401D59FA-3027-0A4E-9358-0CDDBD8F1588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ounded Rectangle 160">
              <a:extLst>
                <a:ext uri="{FF2B5EF4-FFF2-40B4-BE49-F238E27FC236}">
                  <a16:creationId xmlns:a16="http://schemas.microsoft.com/office/drawing/2014/main" xmlns="" id="{80C6993C-3E9B-7A49-A0B8-BF0C8FC8B038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181F5E4B-44E6-C543-A472-E1346557684E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xmlns="" id="{046A0A4C-5F47-6844-AAE9-583BF72111C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xmlns="" id="{A5997D8D-8EFB-454A-89A9-A718C1BE25E2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xmlns="" id="{6E0EAB44-4B33-EE43-A07C-BAE8E25305FB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xmlns="" id="{B477C5E8-9F7C-6C45-BFA8-EC06B28ED3A0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xmlns="" id="{5BFE3CF7-F4EB-544F-91E3-A24BD2F2C4DF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ight Arrow 167">
              <a:extLst>
                <a:ext uri="{FF2B5EF4-FFF2-40B4-BE49-F238E27FC236}">
                  <a16:creationId xmlns:a16="http://schemas.microsoft.com/office/drawing/2014/main" xmlns="" id="{A7438053-1CA3-9E40-857D-BDBEC00C9CB9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ight Arrow 168">
              <a:extLst>
                <a:ext uri="{FF2B5EF4-FFF2-40B4-BE49-F238E27FC236}">
                  <a16:creationId xmlns:a16="http://schemas.microsoft.com/office/drawing/2014/main" xmlns="" id="{AF67B72B-87CA-4C4E-8AC3-B1E75494BDB7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xmlns="" id="{E9C2948F-CAF2-6145-8D96-D9EA59C32092}"/>
                </a:ext>
              </a:extLst>
            </p:cNvPr>
            <p:cNvSpPr/>
            <p:nvPr/>
          </p:nvSpPr>
          <p:spPr>
            <a:xfrm>
              <a:off x="7019643" y="5330689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xmlns="" id="{B8B3796C-9A63-C449-B463-D28295D46D24}"/>
                </a:ext>
              </a:extLst>
            </p:cNvPr>
            <p:cNvSpPr/>
            <p:nvPr/>
          </p:nvSpPr>
          <p:spPr>
            <a:xfrm>
              <a:off x="7124425" y="5386040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xmlns="" id="{FBCA49B8-2D20-E14E-9610-8C9D819EC309}"/>
                </a:ext>
              </a:extLst>
            </p:cNvPr>
            <p:cNvSpPr/>
            <p:nvPr/>
          </p:nvSpPr>
          <p:spPr>
            <a:xfrm>
              <a:off x="7370684" y="5386040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xmlns="" id="{87FD5D1C-30CF-F34E-AA39-8E4A2272C17A}"/>
                </a:ext>
              </a:extLst>
            </p:cNvPr>
            <p:cNvSpPr/>
            <p:nvPr/>
          </p:nvSpPr>
          <p:spPr>
            <a:xfrm>
              <a:off x="7616943" y="5386040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xmlns="" id="{8F07E789-2F88-3143-923A-191B7A85F302}"/>
                </a:ext>
              </a:extLst>
            </p:cNvPr>
            <p:cNvSpPr/>
            <p:nvPr/>
          </p:nvSpPr>
          <p:spPr>
            <a:xfrm>
              <a:off x="7868812" y="5386040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xmlns="" id="{1E45E526-475F-9240-9242-86C0B62C98F2}"/>
                </a:ext>
              </a:extLst>
            </p:cNvPr>
            <p:cNvSpPr/>
            <p:nvPr/>
          </p:nvSpPr>
          <p:spPr>
            <a:xfrm>
              <a:off x="7124425" y="3079223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xmlns="" id="{7216D142-D5F8-804F-AD35-48287B45BEAB}"/>
                </a:ext>
              </a:extLst>
            </p:cNvPr>
            <p:cNvSpPr/>
            <p:nvPr/>
          </p:nvSpPr>
          <p:spPr>
            <a:xfrm>
              <a:off x="7370684" y="3079223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xmlns="" id="{E119EF3D-3B92-BC46-8C42-8E4B6BD26E24}"/>
                </a:ext>
              </a:extLst>
            </p:cNvPr>
            <p:cNvSpPr/>
            <p:nvPr/>
          </p:nvSpPr>
          <p:spPr>
            <a:xfrm>
              <a:off x="7616943" y="3079223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xmlns="" id="{249889E4-2EAA-9847-9099-CC0D2CE9C36B}"/>
                </a:ext>
              </a:extLst>
            </p:cNvPr>
            <p:cNvSpPr/>
            <p:nvPr/>
          </p:nvSpPr>
          <p:spPr>
            <a:xfrm>
              <a:off x="7868812" y="3079223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ounded Rectangle 244">
              <a:extLst>
                <a:ext uri="{FF2B5EF4-FFF2-40B4-BE49-F238E27FC236}">
                  <a16:creationId xmlns:a16="http://schemas.microsoft.com/office/drawing/2014/main" xmlns="" id="{E646D918-7F2E-574F-AEBB-013393EDD94F}"/>
                </a:ext>
              </a:extLst>
            </p:cNvPr>
            <p:cNvSpPr/>
            <p:nvPr/>
          </p:nvSpPr>
          <p:spPr>
            <a:xfrm>
              <a:off x="6903490" y="4171771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xmlns="" id="{5E75FBCD-A9AB-2D47-AC09-383966673977}"/>
                </a:ext>
              </a:extLst>
            </p:cNvPr>
            <p:cNvSpPr/>
            <p:nvPr/>
          </p:nvSpPr>
          <p:spPr>
            <a:xfrm>
              <a:off x="6988040" y="4225038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xmlns="" id="{0F6B0F5C-CF35-FE45-A1E5-358C17E9C98B}"/>
                </a:ext>
              </a:extLst>
            </p:cNvPr>
            <p:cNvSpPr/>
            <p:nvPr/>
          </p:nvSpPr>
          <p:spPr>
            <a:xfrm>
              <a:off x="7234299" y="4225038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xmlns="" id="{FC82396E-7436-9A48-8E26-8B334FAF98C4}"/>
                </a:ext>
              </a:extLst>
            </p:cNvPr>
            <p:cNvSpPr/>
            <p:nvPr/>
          </p:nvSpPr>
          <p:spPr>
            <a:xfrm>
              <a:off x="7480558" y="4225038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xmlns="" id="{E5823E02-D254-8E43-9041-799D6D9A878F}"/>
                </a:ext>
              </a:extLst>
            </p:cNvPr>
            <p:cNvSpPr/>
            <p:nvPr/>
          </p:nvSpPr>
          <p:spPr>
            <a:xfrm>
              <a:off x="7732427" y="4225038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xmlns="" id="{9D720095-0567-5449-A21D-7FAA0940E037}"/>
                </a:ext>
              </a:extLst>
            </p:cNvPr>
            <p:cNvSpPr/>
            <p:nvPr/>
          </p:nvSpPr>
          <p:spPr>
            <a:xfrm>
              <a:off x="7990423" y="422732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ounded Rectangle 268">
              <a:extLst>
                <a:ext uri="{FF2B5EF4-FFF2-40B4-BE49-F238E27FC236}">
                  <a16:creationId xmlns:a16="http://schemas.microsoft.com/office/drawing/2014/main" xmlns="" id="{2D2B3D36-78C8-F540-AAA1-F2ACEAB92D8A}"/>
                </a:ext>
              </a:extLst>
            </p:cNvPr>
            <p:cNvSpPr/>
            <p:nvPr/>
          </p:nvSpPr>
          <p:spPr>
            <a:xfrm>
              <a:off x="7038733" y="3032199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ight Arrow 269">
              <a:extLst>
                <a:ext uri="{FF2B5EF4-FFF2-40B4-BE49-F238E27FC236}">
                  <a16:creationId xmlns:a16="http://schemas.microsoft.com/office/drawing/2014/main" xmlns="" id="{6DD63176-7113-D34A-88D8-18C07B145E6B}"/>
                </a:ext>
              </a:extLst>
            </p:cNvPr>
            <p:cNvSpPr/>
            <p:nvPr/>
          </p:nvSpPr>
          <p:spPr>
            <a:xfrm rot="16200000">
              <a:off x="7344354" y="354961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ight Arrow 270">
              <a:extLst>
                <a:ext uri="{FF2B5EF4-FFF2-40B4-BE49-F238E27FC236}">
                  <a16:creationId xmlns:a16="http://schemas.microsoft.com/office/drawing/2014/main" xmlns="" id="{2D71EFE9-EC2E-0C42-91A3-CE1F6F1BB912}"/>
                </a:ext>
              </a:extLst>
            </p:cNvPr>
            <p:cNvSpPr/>
            <p:nvPr/>
          </p:nvSpPr>
          <p:spPr>
            <a:xfrm rot="16200000">
              <a:off x="7365914" y="4718762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4" name="Content Placeholder 2">
                  <a:extLst>
                    <a:ext uri="{FF2B5EF4-FFF2-40B4-BE49-F238E27FC236}">
                      <a16:creationId xmlns:a16="http://schemas.microsoft.com/office/drawing/2014/main" xmlns="" id="{9F7ACC48-9326-B946-91AD-F4401CE1860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85691" y="2202777"/>
                  <a:ext cx="1576746" cy="50358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400" b="0" i="1" dirty="0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1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74" name="Content Placeholder 2">
                  <a:extLst>
                    <a:ext uri="{FF2B5EF4-FFF2-40B4-BE49-F238E27FC236}">
                      <a16:creationId xmlns:a16="http://schemas.microsoft.com/office/drawing/2014/main" id="{9F7ACC48-9326-B946-91AD-F4401CE186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691" y="2202777"/>
                  <a:ext cx="1576746" cy="503587"/>
                </a:xfrm>
                <a:prstGeom prst="rect">
                  <a:avLst/>
                </a:prstGeom>
                <a:blipFill>
                  <a:blip r:embed="rId20"/>
                  <a:stretch>
                    <a:fillRect b="-2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Content Placeholder 2">
                  <a:extLst>
                    <a:ext uri="{FF2B5EF4-FFF2-40B4-BE49-F238E27FC236}">
                      <a16:creationId xmlns:a16="http://schemas.microsoft.com/office/drawing/2014/main" xmlns="" id="{ADEE24EC-DDB8-C046-B876-E67653F4118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930167" y="2218498"/>
                  <a:ext cx="1576746" cy="50358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400" b="0" i="1" dirty="0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1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275" name="Content Placeholder 2">
                  <a:extLst>
                    <a:ext uri="{FF2B5EF4-FFF2-40B4-BE49-F238E27FC236}">
                      <a16:creationId xmlns:a16="http://schemas.microsoft.com/office/drawing/2014/main" id="{ADEE24EC-DDB8-C046-B876-E67653F411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0167" y="2218498"/>
                  <a:ext cx="1576746" cy="503587"/>
                </a:xfrm>
                <a:prstGeom prst="rect">
                  <a:avLst/>
                </a:prstGeom>
                <a:blipFill>
                  <a:blip r:embed="rId21"/>
                  <a:stretch>
                    <a:fillRect b="-2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6" name="Right Arrow 275">
              <a:extLst>
                <a:ext uri="{FF2B5EF4-FFF2-40B4-BE49-F238E27FC236}">
                  <a16:creationId xmlns:a16="http://schemas.microsoft.com/office/drawing/2014/main" xmlns="" id="{955566AB-0410-334F-AA4D-5F99D1FFAEE1}"/>
                </a:ext>
              </a:extLst>
            </p:cNvPr>
            <p:cNvSpPr/>
            <p:nvPr/>
          </p:nvSpPr>
          <p:spPr>
            <a:xfrm>
              <a:off x="3916053" y="4002761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ight Arrow 277">
              <a:extLst>
                <a:ext uri="{FF2B5EF4-FFF2-40B4-BE49-F238E27FC236}">
                  <a16:creationId xmlns:a16="http://schemas.microsoft.com/office/drawing/2014/main" xmlns="" id="{41EBA333-C365-ED4D-A421-081E9325B535}"/>
                </a:ext>
              </a:extLst>
            </p:cNvPr>
            <p:cNvSpPr/>
            <p:nvPr/>
          </p:nvSpPr>
          <p:spPr>
            <a:xfrm>
              <a:off x="6120320" y="3997765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2" name="Content Placeholder 2">
            <a:extLst>
              <a:ext uri="{FF2B5EF4-FFF2-40B4-BE49-F238E27FC236}">
                <a16:creationId xmlns:a16="http://schemas.microsoft.com/office/drawing/2014/main" xmlns="" id="{CB26E3E5-7528-BB4A-8358-B9D12B2C0A4C}"/>
              </a:ext>
            </a:extLst>
          </p:cNvPr>
          <p:cNvSpPr txBox="1">
            <a:spLocks/>
          </p:cNvSpPr>
          <p:nvPr/>
        </p:nvSpPr>
        <p:spPr>
          <a:xfrm>
            <a:off x="1056002" y="5790506"/>
            <a:ext cx="664661" cy="292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800" dirty="0">
                <a:latin typeface="Avenir Light" panose="020B0402020203020204" pitchFamily="34" charset="77"/>
              </a:rPr>
              <a:t>She</a:t>
            </a:r>
          </a:p>
        </p:txBody>
      </p:sp>
      <p:sp>
        <p:nvSpPr>
          <p:cNvPr id="283" name="Content Placeholder 2">
            <a:extLst>
              <a:ext uri="{FF2B5EF4-FFF2-40B4-BE49-F238E27FC236}">
                <a16:creationId xmlns:a16="http://schemas.microsoft.com/office/drawing/2014/main" xmlns="" id="{05541E90-F18B-D34A-812B-D80A247CC3F1}"/>
              </a:ext>
            </a:extLst>
          </p:cNvPr>
          <p:cNvSpPr txBox="1">
            <a:spLocks/>
          </p:cNvSpPr>
          <p:nvPr/>
        </p:nvSpPr>
        <p:spPr>
          <a:xfrm>
            <a:off x="1961586" y="5764373"/>
            <a:ext cx="693773" cy="292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800" dirty="0">
                <a:latin typeface="Avenir Light" panose="020B0402020203020204" pitchFamily="34" charset="77"/>
              </a:rPr>
              <a:t>went</a:t>
            </a:r>
          </a:p>
        </p:txBody>
      </p:sp>
      <p:sp>
        <p:nvSpPr>
          <p:cNvPr id="284" name="Content Placeholder 2">
            <a:extLst>
              <a:ext uri="{FF2B5EF4-FFF2-40B4-BE49-F238E27FC236}">
                <a16:creationId xmlns:a16="http://schemas.microsoft.com/office/drawing/2014/main" xmlns="" id="{67C0656A-2A16-5C49-AB78-7176B76FC2B6}"/>
              </a:ext>
            </a:extLst>
          </p:cNvPr>
          <p:cNvSpPr txBox="1">
            <a:spLocks/>
          </p:cNvSpPr>
          <p:nvPr/>
        </p:nvSpPr>
        <p:spPr>
          <a:xfrm>
            <a:off x="2997463" y="5746743"/>
            <a:ext cx="501341" cy="336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800" dirty="0">
                <a:latin typeface="Avenir Light" panose="020B0402020203020204" pitchFamily="34" charset="77"/>
              </a:rPr>
              <a:t>to</a:t>
            </a:r>
          </a:p>
        </p:txBody>
      </p:sp>
      <p:sp>
        <p:nvSpPr>
          <p:cNvPr id="285" name="Right Arrow 284">
            <a:extLst>
              <a:ext uri="{FF2B5EF4-FFF2-40B4-BE49-F238E27FC236}">
                <a16:creationId xmlns:a16="http://schemas.microsoft.com/office/drawing/2014/main" xmlns="" id="{5285AD0F-FEDF-E64A-AFE8-30FBA21D5710}"/>
              </a:ext>
            </a:extLst>
          </p:cNvPr>
          <p:cNvSpPr/>
          <p:nvPr/>
        </p:nvSpPr>
        <p:spPr>
          <a:xfrm>
            <a:off x="1720663" y="4924766"/>
            <a:ext cx="235815" cy="17866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ight Arrow 285">
            <a:extLst>
              <a:ext uri="{FF2B5EF4-FFF2-40B4-BE49-F238E27FC236}">
                <a16:creationId xmlns:a16="http://schemas.microsoft.com/office/drawing/2014/main" xmlns="" id="{3A6CA7F2-8850-3943-B90E-0667AB9349E0}"/>
              </a:ext>
            </a:extLst>
          </p:cNvPr>
          <p:cNvSpPr/>
          <p:nvPr/>
        </p:nvSpPr>
        <p:spPr>
          <a:xfrm>
            <a:off x="2647611" y="4924765"/>
            <a:ext cx="235815" cy="17866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Content Placeholder 2">
            <a:extLst>
              <a:ext uri="{FF2B5EF4-FFF2-40B4-BE49-F238E27FC236}">
                <a16:creationId xmlns:a16="http://schemas.microsoft.com/office/drawing/2014/main" xmlns="" id="{B07C2D3C-6EAB-5B4C-9383-27F926FB5FCB}"/>
              </a:ext>
            </a:extLst>
          </p:cNvPr>
          <p:cNvSpPr txBox="1">
            <a:spLocks/>
          </p:cNvSpPr>
          <p:nvPr/>
        </p:nvSpPr>
        <p:spPr>
          <a:xfrm>
            <a:off x="894475" y="6150554"/>
            <a:ext cx="1503064" cy="707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LSTM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1D4FD0-7FA3-3F44-9CAC-1FAF27DA5FB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97539" y="6296504"/>
            <a:ext cx="1460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4965700" cy="600039"/>
          </a:xfrm>
        </p:spPr>
        <p:txBody>
          <a:bodyPr>
            <a:normAutofit/>
          </a:bodyPr>
          <a:lstStyle/>
          <a:p>
            <a:r>
              <a:rPr lang="en-US" dirty="0"/>
              <a:t>Sequential Modelling</a:t>
            </a:r>
          </a:p>
        </p:txBody>
      </p:sp>
      <p:sp>
        <p:nvSpPr>
          <p:cNvPr id="252" name="Title 1">
            <a:extLst>
              <a:ext uri="{FF2B5EF4-FFF2-40B4-BE49-F238E27FC236}">
                <a16:creationId xmlns:a16="http://schemas.microsoft.com/office/drawing/2014/main" xmlns="" id="{F9B36E00-79BD-AF45-A47F-AC792490445F}"/>
              </a:ext>
            </a:extLst>
          </p:cNvPr>
          <p:cNvSpPr txBox="1">
            <a:spLocks/>
          </p:cNvSpPr>
          <p:nvPr/>
        </p:nvSpPr>
        <p:spPr>
          <a:xfrm>
            <a:off x="1511956" y="1930400"/>
            <a:ext cx="9918044" cy="4432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If your goal isn’t to predict the next item in a sequence, and you rather do some other </a:t>
            </a:r>
            <a:r>
              <a:rPr lang="en-US" sz="2400" u="sng" dirty="0">
                <a:latin typeface="Karla" charset="0"/>
                <a:ea typeface="Karla" charset="0"/>
                <a:cs typeface="Karla" charset="0"/>
              </a:rPr>
              <a:t>classification or regression task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 using the sequence, then you can:</a:t>
            </a:r>
          </a:p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Train an aforementioned model (e.g., LSTM) as a language model</a:t>
            </a:r>
          </a:p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Use the </a:t>
            </a: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hidden layers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 that correspond to each item in your sequence</a:t>
            </a:r>
          </a:p>
        </p:txBody>
      </p:sp>
      <p:sp>
        <p:nvSpPr>
          <p:cNvPr id="253" name="Content Placeholder 2">
            <a:extLst>
              <a:ext uri="{FF2B5EF4-FFF2-40B4-BE49-F238E27FC236}">
                <a16:creationId xmlns:a16="http://schemas.microsoft.com/office/drawing/2014/main" xmlns="" id="{32FA9810-884A-7446-B05A-13A59128E80B}"/>
              </a:ext>
            </a:extLst>
          </p:cNvPr>
          <p:cNvSpPr txBox="1">
            <a:spLocks/>
          </p:cNvSpPr>
          <p:nvPr/>
        </p:nvSpPr>
        <p:spPr>
          <a:xfrm>
            <a:off x="1009650" y="1210199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24861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4965700" cy="600039"/>
          </a:xfrm>
        </p:spPr>
        <p:txBody>
          <a:bodyPr>
            <a:normAutofit/>
          </a:bodyPr>
          <a:lstStyle/>
          <a:p>
            <a:r>
              <a:rPr lang="en-US" dirty="0"/>
              <a:t>Sequential Modelling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2ABE425-E8C5-6C48-8215-A554F6B5C2F2}"/>
              </a:ext>
            </a:extLst>
          </p:cNvPr>
          <p:cNvSpPr txBox="1">
            <a:spLocks/>
          </p:cNvSpPr>
          <p:nvPr/>
        </p:nvSpPr>
        <p:spPr>
          <a:xfrm>
            <a:off x="276177" y="4405816"/>
            <a:ext cx="834294" cy="30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27DC5A4-D023-1040-BE16-4B4D66985CDD}"/>
              </a:ext>
            </a:extLst>
          </p:cNvPr>
          <p:cNvSpPr txBox="1">
            <a:spLocks/>
          </p:cNvSpPr>
          <p:nvPr/>
        </p:nvSpPr>
        <p:spPr>
          <a:xfrm>
            <a:off x="212512" y="3657027"/>
            <a:ext cx="947185" cy="30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853B79D-23E4-7E4C-A3A8-C0A17D2BCE2E}"/>
              </a:ext>
            </a:extLst>
          </p:cNvPr>
          <p:cNvSpPr txBox="1">
            <a:spLocks/>
          </p:cNvSpPr>
          <p:nvPr/>
        </p:nvSpPr>
        <p:spPr>
          <a:xfrm>
            <a:off x="263989" y="2924877"/>
            <a:ext cx="938153" cy="30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82E1C452-7CAC-2945-8C81-27748640CC31}"/>
              </a:ext>
            </a:extLst>
          </p:cNvPr>
          <p:cNvSpPr/>
          <p:nvPr/>
        </p:nvSpPr>
        <p:spPr>
          <a:xfrm>
            <a:off x="1528036" y="4429291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A909894-3591-7748-BBB4-C36B5CE37692}"/>
              </a:ext>
            </a:extLst>
          </p:cNvPr>
          <p:cNvSpPr/>
          <p:nvPr/>
        </p:nvSpPr>
        <p:spPr>
          <a:xfrm>
            <a:off x="1585142" y="4464955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85A6FB5-B6FE-4544-8D36-B29CFEB5019B}"/>
              </a:ext>
            </a:extLst>
          </p:cNvPr>
          <p:cNvSpPr/>
          <p:nvPr/>
        </p:nvSpPr>
        <p:spPr>
          <a:xfrm>
            <a:off x="1719353" y="4464955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C9B5986-E143-DA47-8BEE-CE400F5A4192}"/>
              </a:ext>
            </a:extLst>
          </p:cNvPr>
          <p:cNvSpPr/>
          <p:nvPr/>
        </p:nvSpPr>
        <p:spPr>
          <a:xfrm>
            <a:off x="1853563" y="4464955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669A13F-09D5-514E-BD52-058034768760}"/>
              </a:ext>
            </a:extLst>
          </p:cNvPr>
          <p:cNvSpPr/>
          <p:nvPr/>
        </p:nvSpPr>
        <p:spPr>
          <a:xfrm>
            <a:off x="1990831" y="4464955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6E381E5-AA7B-574F-AD9A-01903FAB0A27}"/>
              </a:ext>
            </a:extLst>
          </p:cNvPr>
          <p:cNvSpPr/>
          <p:nvPr/>
        </p:nvSpPr>
        <p:spPr>
          <a:xfrm>
            <a:off x="1585142" y="2978635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043A34F-0055-C84D-9E4A-3E10C11B707D}"/>
              </a:ext>
            </a:extLst>
          </p:cNvPr>
          <p:cNvSpPr/>
          <p:nvPr/>
        </p:nvSpPr>
        <p:spPr>
          <a:xfrm>
            <a:off x="1719353" y="2978635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35EDFC2-A401-DA48-84B8-ADA67CBA3D16}"/>
              </a:ext>
            </a:extLst>
          </p:cNvPr>
          <p:cNvSpPr/>
          <p:nvPr/>
        </p:nvSpPr>
        <p:spPr>
          <a:xfrm>
            <a:off x="1853563" y="2978635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1FE9048-48CA-C246-AD8D-B4F3FBE2476E}"/>
              </a:ext>
            </a:extLst>
          </p:cNvPr>
          <p:cNvSpPr/>
          <p:nvPr/>
        </p:nvSpPr>
        <p:spPr>
          <a:xfrm>
            <a:off x="1990831" y="2978635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99D4F0C-DC82-4A4C-B396-2535342D1034}"/>
              </a:ext>
            </a:extLst>
          </p:cNvPr>
          <p:cNvSpPr/>
          <p:nvPr/>
        </p:nvSpPr>
        <p:spPr>
          <a:xfrm>
            <a:off x="1464733" y="3682582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5D7FE34-2D8F-0C4F-AC36-42A70DA99528}"/>
              </a:ext>
            </a:extLst>
          </p:cNvPr>
          <p:cNvSpPr/>
          <p:nvPr/>
        </p:nvSpPr>
        <p:spPr>
          <a:xfrm>
            <a:off x="1510812" y="3716903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A0C5CEF-654D-F346-8CDE-EF19FA68480F}"/>
              </a:ext>
            </a:extLst>
          </p:cNvPr>
          <p:cNvSpPr/>
          <p:nvPr/>
        </p:nvSpPr>
        <p:spPr>
          <a:xfrm>
            <a:off x="1645024" y="3716903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C2C10C3-6045-E645-B4BB-E51857EA741C}"/>
              </a:ext>
            </a:extLst>
          </p:cNvPr>
          <p:cNvSpPr/>
          <p:nvPr/>
        </p:nvSpPr>
        <p:spPr>
          <a:xfrm>
            <a:off x="1779234" y="3716903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82F01CF8-06CF-C84F-8AEB-BC82DB9F4FDF}"/>
              </a:ext>
            </a:extLst>
          </p:cNvPr>
          <p:cNvSpPr/>
          <p:nvPr/>
        </p:nvSpPr>
        <p:spPr>
          <a:xfrm>
            <a:off x="1916502" y="3716903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5C82E95E-0B4A-6447-9B38-BB79C9EABCA1}"/>
              </a:ext>
            </a:extLst>
          </p:cNvPr>
          <p:cNvSpPr/>
          <p:nvPr/>
        </p:nvSpPr>
        <p:spPr>
          <a:xfrm>
            <a:off x="2057110" y="3718374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5E2899D3-BDC8-954D-B688-0B63DB7A1AA8}"/>
              </a:ext>
            </a:extLst>
          </p:cNvPr>
          <p:cNvSpPr/>
          <p:nvPr/>
        </p:nvSpPr>
        <p:spPr>
          <a:xfrm>
            <a:off x="1538440" y="2948337"/>
            <a:ext cx="614817" cy="2006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xmlns="" id="{31398E4C-8917-9B4F-8BAB-BFD5F13FA095}"/>
              </a:ext>
            </a:extLst>
          </p:cNvPr>
          <p:cNvSpPr/>
          <p:nvPr/>
        </p:nvSpPr>
        <p:spPr>
          <a:xfrm rot="16200000">
            <a:off x="1676825" y="3298077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xmlns="" id="{8F6418C8-FBA6-FA44-9E31-51039C3FA527}"/>
              </a:ext>
            </a:extLst>
          </p:cNvPr>
          <p:cNvSpPr/>
          <p:nvPr/>
        </p:nvSpPr>
        <p:spPr>
          <a:xfrm rot="16200000">
            <a:off x="1688575" y="4051379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xmlns="" id="{68D3EFE7-5E34-5A40-8F75-0D8FDDDD75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7797" y="4007582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D3EFE7-5E34-5A40-8F75-0D8FDDDD7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797" y="4007582"/>
                <a:ext cx="382222" cy="324470"/>
              </a:xfrm>
              <a:prstGeom prst="rect">
                <a:avLst/>
              </a:prstGeom>
              <a:blipFill rotWithShape="0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xmlns="" id="{45756A44-F856-B646-A24C-0723748482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1781" y="3149998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5756A44-F856-B646-A24C-072374848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781" y="3149998"/>
                <a:ext cx="382222" cy="324470"/>
              </a:xfrm>
              <a:prstGeom prst="rect">
                <a:avLst/>
              </a:prstGeom>
              <a:blipFill rotWithShape="0">
                <a:blip r:embed="rId3"/>
                <a:stretch>
                  <a:fillRect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xmlns="" id="{E585C81F-EE36-1041-B76D-9F6C3B7F3C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0315" y="2462013"/>
                <a:ext cx="859325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E585C81F-EE36-1041-B76D-9F6C3B7F3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315" y="2462013"/>
                <a:ext cx="859325" cy="324470"/>
              </a:xfrm>
              <a:prstGeom prst="rect">
                <a:avLst/>
              </a:prstGeom>
              <a:blipFill>
                <a:blip r:embed="rId4"/>
                <a:stretch>
                  <a:fillRect b="-6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D6F15D6E-FE45-CE4A-AE3C-D077D9AC0AE8}"/>
              </a:ext>
            </a:extLst>
          </p:cNvPr>
          <p:cNvSpPr/>
          <p:nvPr/>
        </p:nvSpPr>
        <p:spPr>
          <a:xfrm>
            <a:off x="2717722" y="4446828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90C8968-4425-3E43-A9B9-FCF146954C8D}"/>
              </a:ext>
            </a:extLst>
          </p:cNvPr>
          <p:cNvSpPr/>
          <p:nvPr/>
        </p:nvSpPr>
        <p:spPr>
          <a:xfrm>
            <a:off x="2774828" y="4482492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7AA07F49-40C8-994C-AD50-7BE9A3B6349F}"/>
              </a:ext>
            </a:extLst>
          </p:cNvPr>
          <p:cNvSpPr/>
          <p:nvPr/>
        </p:nvSpPr>
        <p:spPr>
          <a:xfrm>
            <a:off x="2909039" y="4482492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9FCFBD62-EB23-9F44-89EF-A92BF5F5A676}"/>
              </a:ext>
            </a:extLst>
          </p:cNvPr>
          <p:cNvSpPr/>
          <p:nvPr/>
        </p:nvSpPr>
        <p:spPr>
          <a:xfrm>
            <a:off x="3043250" y="4482492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CCD03C1-4DFE-C54A-84A1-00F892FC776C}"/>
              </a:ext>
            </a:extLst>
          </p:cNvPr>
          <p:cNvSpPr/>
          <p:nvPr/>
        </p:nvSpPr>
        <p:spPr>
          <a:xfrm>
            <a:off x="3180519" y="4482492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4BFF4787-ED53-7C4B-A7B8-69B0DB4F7E95}"/>
              </a:ext>
            </a:extLst>
          </p:cNvPr>
          <p:cNvSpPr/>
          <p:nvPr/>
        </p:nvSpPr>
        <p:spPr>
          <a:xfrm>
            <a:off x="2774828" y="2996172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D34E0A54-7595-794A-BFF0-6B17738CCD96}"/>
              </a:ext>
            </a:extLst>
          </p:cNvPr>
          <p:cNvSpPr/>
          <p:nvPr/>
        </p:nvSpPr>
        <p:spPr>
          <a:xfrm>
            <a:off x="2909039" y="2996172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B76754B4-8B3F-6D40-ABE5-F92AA3E851B7}"/>
              </a:ext>
            </a:extLst>
          </p:cNvPr>
          <p:cNvSpPr/>
          <p:nvPr/>
        </p:nvSpPr>
        <p:spPr>
          <a:xfrm>
            <a:off x="3043250" y="2996172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D84BEF3D-FBA5-A94C-AAAF-F5B6D7F5DF5E}"/>
              </a:ext>
            </a:extLst>
          </p:cNvPr>
          <p:cNvSpPr/>
          <p:nvPr/>
        </p:nvSpPr>
        <p:spPr>
          <a:xfrm>
            <a:off x="3180519" y="2996172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C8527743-F6CB-584E-B54D-E57E1451532A}"/>
              </a:ext>
            </a:extLst>
          </p:cNvPr>
          <p:cNvSpPr/>
          <p:nvPr/>
        </p:nvSpPr>
        <p:spPr>
          <a:xfrm>
            <a:off x="2654419" y="3700119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7FE037E5-E7E5-5F4C-9EFE-C0B2924E8F01}"/>
              </a:ext>
            </a:extLst>
          </p:cNvPr>
          <p:cNvSpPr/>
          <p:nvPr/>
        </p:nvSpPr>
        <p:spPr>
          <a:xfrm>
            <a:off x="2700499" y="3734440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A0B13A9D-2DD3-5446-8ABE-737CF2E9E7E8}"/>
              </a:ext>
            </a:extLst>
          </p:cNvPr>
          <p:cNvSpPr/>
          <p:nvPr/>
        </p:nvSpPr>
        <p:spPr>
          <a:xfrm>
            <a:off x="2834710" y="3734440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8E8642E2-A313-9C40-BBCC-A608E7C90333}"/>
              </a:ext>
            </a:extLst>
          </p:cNvPr>
          <p:cNvSpPr/>
          <p:nvPr/>
        </p:nvSpPr>
        <p:spPr>
          <a:xfrm>
            <a:off x="2968920" y="3734440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9CF40732-CABE-4941-AB1D-916D94198115}"/>
              </a:ext>
            </a:extLst>
          </p:cNvPr>
          <p:cNvSpPr/>
          <p:nvPr/>
        </p:nvSpPr>
        <p:spPr>
          <a:xfrm>
            <a:off x="3106188" y="3734440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FC8E5C91-FCFA-5349-8964-502534B2A8EE}"/>
              </a:ext>
            </a:extLst>
          </p:cNvPr>
          <p:cNvSpPr/>
          <p:nvPr/>
        </p:nvSpPr>
        <p:spPr>
          <a:xfrm>
            <a:off x="3246796" y="3735911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E0984130-57E4-3343-B229-51E29692D2E7}"/>
              </a:ext>
            </a:extLst>
          </p:cNvPr>
          <p:cNvSpPr/>
          <p:nvPr/>
        </p:nvSpPr>
        <p:spPr>
          <a:xfrm>
            <a:off x="2728126" y="2965874"/>
            <a:ext cx="614817" cy="2006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xmlns="" id="{77F91457-F527-3B4C-BD72-B54451118276}"/>
              </a:ext>
            </a:extLst>
          </p:cNvPr>
          <p:cNvSpPr/>
          <p:nvPr/>
        </p:nvSpPr>
        <p:spPr>
          <a:xfrm rot="16200000">
            <a:off x="2866511" y="3315614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xmlns="" id="{8083D56D-B942-D848-B599-80A23A73CB1D}"/>
              </a:ext>
            </a:extLst>
          </p:cNvPr>
          <p:cNvSpPr/>
          <p:nvPr/>
        </p:nvSpPr>
        <p:spPr>
          <a:xfrm rot="16200000">
            <a:off x="2878261" y="4068916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="" id="{7D17A165-41D8-5144-8C1F-9F13E6BC6A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17483" y="4025119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D17A165-41D8-5144-8C1F-9F13E6BC6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83" y="4025119"/>
                <a:ext cx="382222" cy="324470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="" id="{12B3F9E5-E90B-0946-84BF-634715A7D2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1467" y="3167535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2B3F9E5-E90B-0946-84BF-634715A7D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467" y="3167535"/>
                <a:ext cx="382222" cy="324470"/>
              </a:xfrm>
              <a:prstGeom prst="rect">
                <a:avLst/>
              </a:prstGeom>
              <a:blipFill rotWithShape="0">
                <a:blip r:embed="rId6"/>
                <a:stretch>
                  <a:fillRect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84F9F231-242A-E545-B3C9-4609E974202F}"/>
              </a:ext>
            </a:extLst>
          </p:cNvPr>
          <p:cNvSpPr/>
          <p:nvPr/>
        </p:nvSpPr>
        <p:spPr>
          <a:xfrm>
            <a:off x="3957902" y="4457407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BCF4EA88-91F3-8145-A599-A52310219E18}"/>
              </a:ext>
            </a:extLst>
          </p:cNvPr>
          <p:cNvSpPr/>
          <p:nvPr/>
        </p:nvSpPr>
        <p:spPr>
          <a:xfrm>
            <a:off x="4015008" y="4493070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46C1E7BB-3532-8342-8AF9-55A00F00CDD5}"/>
              </a:ext>
            </a:extLst>
          </p:cNvPr>
          <p:cNvSpPr/>
          <p:nvPr/>
        </p:nvSpPr>
        <p:spPr>
          <a:xfrm>
            <a:off x="4149219" y="4493070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33D0B168-13F5-FC4A-B0BE-120971F640D7}"/>
              </a:ext>
            </a:extLst>
          </p:cNvPr>
          <p:cNvSpPr/>
          <p:nvPr/>
        </p:nvSpPr>
        <p:spPr>
          <a:xfrm>
            <a:off x="4283429" y="4493070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5D838EB5-EDAB-B148-BF8D-8FA749733D12}"/>
              </a:ext>
            </a:extLst>
          </p:cNvPr>
          <p:cNvSpPr/>
          <p:nvPr/>
        </p:nvSpPr>
        <p:spPr>
          <a:xfrm>
            <a:off x="4420697" y="4493070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258B2FC7-F32C-3449-8A55-1DCBC784627E}"/>
              </a:ext>
            </a:extLst>
          </p:cNvPr>
          <p:cNvSpPr/>
          <p:nvPr/>
        </p:nvSpPr>
        <p:spPr>
          <a:xfrm>
            <a:off x="4015008" y="3006751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1538B3D5-DC4D-D541-995A-08DEBEA3704A}"/>
              </a:ext>
            </a:extLst>
          </p:cNvPr>
          <p:cNvSpPr/>
          <p:nvPr/>
        </p:nvSpPr>
        <p:spPr>
          <a:xfrm>
            <a:off x="4149219" y="3006751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5C9C6774-8518-A84D-B792-5578C71BA1E9}"/>
              </a:ext>
            </a:extLst>
          </p:cNvPr>
          <p:cNvSpPr/>
          <p:nvPr/>
        </p:nvSpPr>
        <p:spPr>
          <a:xfrm>
            <a:off x="4283429" y="3006751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F7BFF8B0-E994-454A-BBED-83717BEFF461}"/>
              </a:ext>
            </a:extLst>
          </p:cNvPr>
          <p:cNvSpPr/>
          <p:nvPr/>
        </p:nvSpPr>
        <p:spPr>
          <a:xfrm>
            <a:off x="4420697" y="3006751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708EB21B-F7A0-E149-8E79-2FFA2EED3EB6}"/>
              </a:ext>
            </a:extLst>
          </p:cNvPr>
          <p:cNvSpPr/>
          <p:nvPr/>
        </p:nvSpPr>
        <p:spPr>
          <a:xfrm>
            <a:off x="3894598" y="3710698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B16CCF9E-6CF6-F74C-9B64-0ED27E6222A7}"/>
              </a:ext>
            </a:extLst>
          </p:cNvPr>
          <p:cNvSpPr/>
          <p:nvPr/>
        </p:nvSpPr>
        <p:spPr>
          <a:xfrm>
            <a:off x="3940678" y="374501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9EFE0CC8-52F5-A548-A862-1A91A06B507F}"/>
              </a:ext>
            </a:extLst>
          </p:cNvPr>
          <p:cNvSpPr/>
          <p:nvPr/>
        </p:nvSpPr>
        <p:spPr>
          <a:xfrm>
            <a:off x="4074888" y="374501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6B0DA437-07CC-E540-90A0-59A9A94F94CA}"/>
              </a:ext>
            </a:extLst>
          </p:cNvPr>
          <p:cNvSpPr/>
          <p:nvPr/>
        </p:nvSpPr>
        <p:spPr>
          <a:xfrm>
            <a:off x="4209099" y="374501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74B29042-B5E4-1E4C-8C06-2D056BD165AD}"/>
              </a:ext>
            </a:extLst>
          </p:cNvPr>
          <p:cNvSpPr/>
          <p:nvPr/>
        </p:nvSpPr>
        <p:spPr>
          <a:xfrm>
            <a:off x="4346367" y="374501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93DBF3CD-9ADE-7F4B-BB53-710C8D020838}"/>
              </a:ext>
            </a:extLst>
          </p:cNvPr>
          <p:cNvSpPr/>
          <p:nvPr/>
        </p:nvSpPr>
        <p:spPr>
          <a:xfrm>
            <a:off x="4486975" y="3746489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xmlns="" id="{B5822FC4-23F0-EB4F-9788-23F80972AD54}"/>
              </a:ext>
            </a:extLst>
          </p:cNvPr>
          <p:cNvSpPr/>
          <p:nvPr/>
        </p:nvSpPr>
        <p:spPr>
          <a:xfrm>
            <a:off x="3968305" y="2976452"/>
            <a:ext cx="614817" cy="2006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>
            <a:extLst>
              <a:ext uri="{FF2B5EF4-FFF2-40B4-BE49-F238E27FC236}">
                <a16:creationId xmlns:a16="http://schemas.microsoft.com/office/drawing/2014/main" xmlns="" id="{1F6D5EC1-D074-A147-9E80-2F24DD71D60F}"/>
              </a:ext>
            </a:extLst>
          </p:cNvPr>
          <p:cNvSpPr/>
          <p:nvPr/>
        </p:nvSpPr>
        <p:spPr>
          <a:xfrm rot="16200000">
            <a:off x="4106691" y="3326193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>
            <a:extLst>
              <a:ext uri="{FF2B5EF4-FFF2-40B4-BE49-F238E27FC236}">
                <a16:creationId xmlns:a16="http://schemas.microsoft.com/office/drawing/2014/main" xmlns="" id="{F00EC864-2019-7F4B-9A60-C4FB1CEEB044}"/>
              </a:ext>
            </a:extLst>
          </p:cNvPr>
          <p:cNvSpPr/>
          <p:nvPr/>
        </p:nvSpPr>
        <p:spPr>
          <a:xfrm rot="16200000">
            <a:off x="4118440" y="4079494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xmlns="" id="{3F99B0B2-DE66-0342-8FDE-14C0A31A31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7663" y="4035698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99B0B2-DE66-0342-8FDE-14C0A31A3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63" y="4035698"/>
                <a:ext cx="382222" cy="324470"/>
              </a:xfrm>
              <a:prstGeom prst="rect">
                <a:avLst/>
              </a:prstGeom>
              <a:blipFill rotWithShape="0">
                <a:blip r:embed="rId7"/>
                <a:stretch>
                  <a:fillRect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xmlns="" id="{BC1D6AA1-C993-1145-B3D3-AD99304DE0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1646" y="3178113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C1D6AA1-C993-1145-B3D3-AD99304DE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646" y="3178113"/>
                <a:ext cx="382222" cy="324470"/>
              </a:xfrm>
              <a:prstGeom prst="rect">
                <a:avLst/>
              </a:prstGeom>
              <a:blipFill rotWithShape="0"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ounded Rectangle 69">
            <a:extLst>
              <a:ext uri="{FF2B5EF4-FFF2-40B4-BE49-F238E27FC236}">
                <a16:creationId xmlns:a16="http://schemas.microsoft.com/office/drawing/2014/main" xmlns="" id="{8B43D8F3-5CD1-034E-91EA-293D8B40F01F}"/>
              </a:ext>
            </a:extLst>
          </p:cNvPr>
          <p:cNvSpPr/>
          <p:nvPr/>
        </p:nvSpPr>
        <p:spPr>
          <a:xfrm>
            <a:off x="5211946" y="4463194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990E6C38-50A2-044B-957B-2B6941E7F7BE}"/>
              </a:ext>
            </a:extLst>
          </p:cNvPr>
          <p:cNvSpPr/>
          <p:nvPr/>
        </p:nvSpPr>
        <p:spPr>
          <a:xfrm>
            <a:off x="5269052" y="4498858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F6AA6504-6356-634E-A706-37A7A802924D}"/>
              </a:ext>
            </a:extLst>
          </p:cNvPr>
          <p:cNvSpPr/>
          <p:nvPr/>
        </p:nvSpPr>
        <p:spPr>
          <a:xfrm>
            <a:off x="5403262" y="4498858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3ABA7B7F-E4AB-1045-8118-282BDE0C6838}"/>
              </a:ext>
            </a:extLst>
          </p:cNvPr>
          <p:cNvSpPr/>
          <p:nvPr/>
        </p:nvSpPr>
        <p:spPr>
          <a:xfrm>
            <a:off x="5537473" y="4498858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E1C8FD2F-EC99-354C-8D6F-9ECF72FD1798}"/>
              </a:ext>
            </a:extLst>
          </p:cNvPr>
          <p:cNvSpPr/>
          <p:nvPr/>
        </p:nvSpPr>
        <p:spPr>
          <a:xfrm>
            <a:off x="5674741" y="4498858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46873600-980B-2647-AFA1-1CBD771F0CA8}"/>
              </a:ext>
            </a:extLst>
          </p:cNvPr>
          <p:cNvSpPr/>
          <p:nvPr/>
        </p:nvSpPr>
        <p:spPr>
          <a:xfrm>
            <a:off x="5269052" y="3012538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9D7EA90D-C1B6-2D41-AE75-96E08324AA98}"/>
              </a:ext>
            </a:extLst>
          </p:cNvPr>
          <p:cNvSpPr/>
          <p:nvPr/>
        </p:nvSpPr>
        <p:spPr>
          <a:xfrm>
            <a:off x="5403262" y="3012538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5DAA94E7-8BE9-0C46-B9B6-93B50F770510}"/>
              </a:ext>
            </a:extLst>
          </p:cNvPr>
          <p:cNvSpPr/>
          <p:nvPr/>
        </p:nvSpPr>
        <p:spPr>
          <a:xfrm>
            <a:off x="5537473" y="3012538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E8892805-552C-DC40-B789-E7FCFB22BC77}"/>
              </a:ext>
            </a:extLst>
          </p:cNvPr>
          <p:cNvSpPr/>
          <p:nvPr/>
        </p:nvSpPr>
        <p:spPr>
          <a:xfrm>
            <a:off x="5674741" y="3012538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xmlns="" id="{8E4B9346-907D-E248-A85C-AFADBC9D61CF}"/>
              </a:ext>
            </a:extLst>
          </p:cNvPr>
          <p:cNvSpPr/>
          <p:nvPr/>
        </p:nvSpPr>
        <p:spPr>
          <a:xfrm>
            <a:off x="5148643" y="3716484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5CCD73C5-1164-9F4D-9BD6-71D56D831DC2}"/>
              </a:ext>
            </a:extLst>
          </p:cNvPr>
          <p:cNvSpPr/>
          <p:nvPr/>
        </p:nvSpPr>
        <p:spPr>
          <a:xfrm>
            <a:off x="5194723" y="3750805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310C8C76-9256-7A44-A92D-BDD7BB9DD57A}"/>
              </a:ext>
            </a:extLst>
          </p:cNvPr>
          <p:cNvSpPr/>
          <p:nvPr/>
        </p:nvSpPr>
        <p:spPr>
          <a:xfrm>
            <a:off x="5328933" y="3750805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2B9C91BF-978A-2040-B9C1-0111BFC1B6B6}"/>
              </a:ext>
            </a:extLst>
          </p:cNvPr>
          <p:cNvSpPr/>
          <p:nvPr/>
        </p:nvSpPr>
        <p:spPr>
          <a:xfrm>
            <a:off x="5463144" y="3750805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8A580A60-6CEC-FA46-AB21-568713DBBB93}"/>
              </a:ext>
            </a:extLst>
          </p:cNvPr>
          <p:cNvSpPr/>
          <p:nvPr/>
        </p:nvSpPr>
        <p:spPr>
          <a:xfrm>
            <a:off x="5600412" y="3750805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ECFEC372-04E6-1043-9835-364E789BBF4A}"/>
              </a:ext>
            </a:extLst>
          </p:cNvPr>
          <p:cNvSpPr/>
          <p:nvPr/>
        </p:nvSpPr>
        <p:spPr>
          <a:xfrm>
            <a:off x="5741020" y="3752277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xmlns="" id="{C7A35D91-429C-4247-A0D3-F39CB5134C6F}"/>
              </a:ext>
            </a:extLst>
          </p:cNvPr>
          <p:cNvSpPr/>
          <p:nvPr/>
        </p:nvSpPr>
        <p:spPr>
          <a:xfrm>
            <a:off x="5222350" y="2982240"/>
            <a:ext cx="614817" cy="2006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>
            <a:extLst>
              <a:ext uri="{FF2B5EF4-FFF2-40B4-BE49-F238E27FC236}">
                <a16:creationId xmlns:a16="http://schemas.microsoft.com/office/drawing/2014/main" xmlns="" id="{DF27EB03-BD96-8C43-A5AB-066A34538984}"/>
              </a:ext>
            </a:extLst>
          </p:cNvPr>
          <p:cNvSpPr/>
          <p:nvPr/>
        </p:nvSpPr>
        <p:spPr>
          <a:xfrm rot="16200000">
            <a:off x="5360734" y="3331980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>
            <a:extLst>
              <a:ext uri="{FF2B5EF4-FFF2-40B4-BE49-F238E27FC236}">
                <a16:creationId xmlns:a16="http://schemas.microsoft.com/office/drawing/2014/main" xmlns="" id="{D49D5587-E807-7342-A240-417B38DB42EE}"/>
              </a:ext>
            </a:extLst>
          </p:cNvPr>
          <p:cNvSpPr/>
          <p:nvPr/>
        </p:nvSpPr>
        <p:spPr>
          <a:xfrm rot="16200000">
            <a:off x="5372485" y="4085281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xmlns="" id="{0C805F5A-C141-344A-84BA-386EB3FFA0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1707" y="4041485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805F5A-C141-344A-84BA-386EB3FFA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707" y="4041485"/>
                <a:ext cx="382222" cy="324470"/>
              </a:xfrm>
              <a:prstGeom prst="rect">
                <a:avLst/>
              </a:prstGeom>
              <a:blipFill rotWithShape="0">
                <a:blip r:embed="rId9"/>
                <a:stretch>
                  <a:fillRect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xmlns="" id="{55269E8E-BED2-F443-959D-29BB93BE48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5691" y="3183901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5269E8E-BED2-F443-959D-29BB93BE4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691" y="3183901"/>
                <a:ext cx="382222" cy="324470"/>
              </a:xfrm>
              <a:prstGeom prst="rect">
                <a:avLst/>
              </a:prstGeom>
              <a:blipFill rotWithShape="0"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xmlns="" id="{D37C41F4-960D-0E46-8247-2ACABAE203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5501" y="2464020"/>
                <a:ext cx="859325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D37C41F4-960D-0E46-8247-2ACABAE20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501" y="2464020"/>
                <a:ext cx="859325" cy="324470"/>
              </a:xfrm>
              <a:prstGeom prst="rect">
                <a:avLst/>
              </a:prstGeom>
              <a:blipFill>
                <a:blip r:embed="rId11"/>
                <a:stretch>
                  <a:fillRect b="-5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xmlns="" id="{1EC09CC0-E241-8843-B5E7-062F87EA75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09138" y="2533898"/>
                <a:ext cx="859325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1EC09CC0-E241-8843-B5E7-062F87EA7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138" y="2533898"/>
                <a:ext cx="859325" cy="324470"/>
              </a:xfrm>
              <a:prstGeom prst="rect">
                <a:avLst/>
              </a:prstGeom>
              <a:blipFill>
                <a:blip r:embed="rId12"/>
                <a:stretch>
                  <a:fillRect b="-6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xmlns="" id="{E023DB15-AF52-2746-B425-4E2A81C1AB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3182" y="2528357"/>
                <a:ext cx="859325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E023DB15-AF52-2746-B425-4E2A81C1A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182" y="2528357"/>
                <a:ext cx="859325" cy="324470"/>
              </a:xfrm>
              <a:prstGeom prst="rect">
                <a:avLst/>
              </a:prstGeom>
              <a:blipFill>
                <a:blip r:embed="rId13"/>
                <a:stretch>
                  <a:fillRect b="-5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xmlns="" id="{C75EF540-9618-2D47-AE6F-51C8D801B2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2544" y="4715907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C75EF540-9618-2D47-AE6F-51C8D801B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544" y="4715907"/>
                <a:ext cx="254169" cy="324470"/>
              </a:xfrm>
              <a:prstGeom prst="rect">
                <a:avLst/>
              </a:prstGeom>
              <a:blipFill>
                <a:blip r:embed="rId14"/>
                <a:stretch>
                  <a:fillRect l="-42857" r="-14286" b="-5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xmlns="" id="{4613A01F-0601-2645-B7F0-28F3C49E2D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9104" y="4709587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4613A01F-0601-2645-B7F0-28F3C49E2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104" y="4709587"/>
                <a:ext cx="254169" cy="324470"/>
              </a:xfrm>
              <a:prstGeom prst="rect">
                <a:avLst/>
              </a:prstGeom>
              <a:blipFill>
                <a:blip r:embed="rId15"/>
                <a:stretch>
                  <a:fillRect l="-52381" r="-14286" b="-5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xmlns="" id="{ADFEDC8F-0E8B-5443-9A7C-30AC0C2C21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2614" y="4701674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ADFEDC8F-0E8B-5443-9A7C-30AC0C2C2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614" y="4701674"/>
                <a:ext cx="254169" cy="324470"/>
              </a:xfrm>
              <a:prstGeom prst="rect">
                <a:avLst/>
              </a:prstGeom>
              <a:blipFill>
                <a:blip r:embed="rId16"/>
                <a:stretch>
                  <a:fillRect l="-47619" r="-14286" b="-5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="" id="{820DCD61-E2C1-404E-93A0-B3297FD1C1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56986" y="4715907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820DCD61-E2C1-404E-93A0-B3297FD1C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86" y="4715907"/>
                <a:ext cx="254169" cy="324470"/>
              </a:xfrm>
              <a:prstGeom prst="rect">
                <a:avLst/>
              </a:prstGeom>
              <a:blipFill>
                <a:blip r:embed="rId17"/>
                <a:stretch>
                  <a:fillRect l="-47619" r="-14286" b="-5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ight Arrow 96">
            <a:extLst>
              <a:ext uri="{FF2B5EF4-FFF2-40B4-BE49-F238E27FC236}">
                <a16:creationId xmlns:a16="http://schemas.microsoft.com/office/drawing/2014/main" xmlns="" id="{1836D3A8-4DA8-D24C-A7D8-0042559645C4}"/>
              </a:ext>
            </a:extLst>
          </p:cNvPr>
          <p:cNvSpPr/>
          <p:nvPr/>
        </p:nvSpPr>
        <p:spPr>
          <a:xfrm>
            <a:off x="2285982" y="3676220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="" id="{37FAA71D-5937-9F4D-8B4E-01E72CD369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13011" y="3325023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7FAA71D-5937-9F4D-8B4E-01E72CD36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011" y="3325023"/>
                <a:ext cx="382222" cy="324470"/>
              </a:xfrm>
              <a:prstGeom prst="rect">
                <a:avLst/>
              </a:prstGeom>
              <a:blipFill rotWithShape="0">
                <a:blip r:embed="rId1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ight Arrow 98">
            <a:extLst>
              <a:ext uri="{FF2B5EF4-FFF2-40B4-BE49-F238E27FC236}">
                <a16:creationId xmlns:a16="http://schemas.microsoft.com/office/drawing/2014/main" xmlns="" id="{5EA830FD-87BA-FD4E-BC46-F87E0B6B0A53}"/>
              </a:ext>
            </a:extLst>
          </p:cNvPr>
          <p:cNvSpPr/>
          <p:nvPr/>
        </p:nvSpPr>
        <p:spPr>
          <a:xfrm>
            <a:off x="3484198" y="3702766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Content Placeholder 2">
                <a:extLst>
                  <a:ext uri="{FF2B5EF4-FFF2-40B4-BE49-F238E27FC236}">
                    <a16:creationId xmlns:a16="http://schemas.microsoft.com/office/drawing/2014/main" xmlns="" id="{623D428E-FC7D-0146-9690-82EB9C64B9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1228" y="3351570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0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23D428E-FC7D-0146-9690-82EB9C64B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228" y="3351570"/>
                <a:ext cx="382222" cy="324470"/>
              </a:xfrm>
              <a:prstGeom prst="rect">
                <a:avLst/>
              </a:prstGeom>
              <a:blipFill rotWithShape="0">
                <a:blip r:embed="rId19"/>
                <a:stretch>
                  <a:fillRect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ight Arrow 100">
            <a:extLst>
              <a:ext uri="{FF2B5EF4-FFF2-40B4-BE49-F238E27FC236}">
                <a16:creationId xmlns:a16="http://schemas.microsoft.com/office/drawing/2014/main" xmlns="" id="{5CDD8309-7A74-BA42-9CB9-1ACC922D27D3}"/>
              </a:ext>
            </a:extLst>
          </p:cNvPr>
          <p:cNvSpPr/>
          <p:nvPr/>
        </p:nvSpPr>
        <p:spPr>
          <a:xfrm>
            <a:off x="4730918" y="3716484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xmlns="" id="{2274731B-4A84-9C46-B997-919F5428E1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7947" y="3365288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274731B-4A84-9C46-B997-919F5428E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947" y="3365288"/>
                <a:ext cx="382222" cy="324470"/>
              </a:xfrm>
              <a:prstGeom prst="rect">
                <a:avLst/>
              </a:prstGeom>
              <a:blipFill rotWithShape="0">
                <a:blip r:embed="rId20"/>
                <a:stretch>
                  <a:fillRect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itle 1">
            <a:extLst>
              <a:ext uri="{FF2B5EF4-FFF2-40B4-BE49-F238E27FC236}">
                <a16:creationId xmlns:a16="http://schemas.microsoft.com/office/drawing/2014/main" xmlns="" id="{7C7A3870-AA4F-6541-9A2C-FAB7F09C92C2}"/>
              </a:ext>
            </a:extLst>
          </p:cNvPr>
          <p:cNvSpPr txBox="1">
            <a:spLocks/>
          </p:cNvSpPr>
          <p:nvPr/>
        </p:nvSpPr>
        <p:spPr>
          <a:xfrm>
            <a:off x="769736" y="1211957"/>
            <a:ext cx="5744935" cy="1250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1. Train LM to learn hidden layer embeddings</a:t>
            </a:r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xmlns="" id="{BE9B63AE-271E-F249-AC03-383B63BA5DB9}"/>
              </a:ext>
            </a:extLst>
          </p:cNvPr>
          <p:cNvSpPr txBox="1">
            <a:spLocks/>
          </p:cNvSpPr>
          <p:nvPr/>
        </p:nvSpPr>
        <p:spPr>
          <a:xfrm>
            <a:off x="6964878" y="1108945"/>
            <a:ext cx="4846122" cy="1096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2. Use hidden layer embeddings for other tasks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xmlns="" id="{C44D7B71-EF5B-DE44-9B22-C9F320499361}"/>
              </a:ext>
            </a:extLst>
          </p:cNvPr>
          <p:cNvSpPr/>
          <p:nvPr/>
        </p:nvSpPr>
        <p:spPr>
          <a:xfrm>
            <a:off x="7102782" y="4446040"/>
            <a:ext cx="787247" cy="209337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xmlns="" id="{E1748440-CFF3-F24A-BD56-F64A4B8CAA2E}"/>
              </a:ext>
            </a:extLst>
          </p:cNvPr>
          <p:cNvSpPr/>
          <p:nvPr/>
        </p:nvSpPr>
        <p:spPr>
          <a:xfrm>
            <a:off x="7151573" y="4481852"/>
            <a:ext cx="117260" cy="1366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xmlns="" id="{5C9ACE82-C8B4-4344-AE5E-BCEEB89BAB1F}"/>
              </a:ext>
            </a:extLst>
          </p:cNvPr>
          <p:cNvSpPr/>
          <p:nvPr/>
        </p:nvSpPr>
        <p:spPr>
          <a:xfrm>
            <a:off x="7293681" y="4481852"/>
            <a:ext cx="117260" cy="1366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015563A4-6ECA-D64C-AE34-7D3BF7FEB695}"/>
              </a:ext>
            </a:extLst>
          </p:cNvPr>
          <p:cNvSpPr/>
          <p:nvPr/>
        </p:nvSpPr>
        <p:spPr>
          <a:xfrm>
            <a:off x="7435788" y="4481852"/>
            <a:ext cx="117260" cy="1366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xmlns="" id="{150E84BE-082E-6F47-B98B-6D0C5491A39B}"/>
              </a:ext>
            </a:extLst>
          </p:cNvPr>
          <p:cNvSpPr/>
          <p:nvPr/>
        </p:nvSpPr>
        <p:spPr>
          <a:xfrm>
            <a:off x="7581133" y="4481852"/>
            <a:ext cx="117260" cy="1366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CA82BCE7-F395-D641-906E-CFA13F93CA5E}"/>
              </a:ext>
            </a:extLst>
          </p:cNvPr>
          <p:cNvSpPr/>
          <p:nvPr/>
        </p:nvSpPr>
        <p:spPr>
          <a:xfrm>
            <a:off x="7730014" y="4483387"/>
            <a:ext cx="117260" cy="1366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xmlns="" id="{3A4598F5-82D7-254B-A2CE-49ABC88DDEF2}"/>
              </a:ext>
            </a:extLst>
          </p:cNvPr>
          <p:cNvSpPr/>
          <p:nvPr/>
        </p:nvSpPr>
        <p:spPr>
          <a:xfrm>
            <a:off x="8362469" y="4464339"/>
            <a:ext cx="787247" cy="209337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xmlns="" id="{2932129F-B330-E44A-B5F0-BC6F4EA07F39}"/>
              </a:ext>
            </a:extLst>
          </p:cNvPr>
          <p:cNvSpPr/>
          <p:nvPr/>
        </p:nvSpPr>
        <p:spPr>
          <a:xfrm>
            <a:off x="8411260" y="4500151"/>
            <a:ext cx="117260" cy="1366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957708FD-AED5-7040-82DE-A8F6B87F522A}"/>
              </a:ext>
            </a:extLst>
          </p:cNvPr>
          <p:cNvSpPr/>
          <p:nvPr/>
        </p:nvSpPr>
        <p:spPr>
          <a:xfrm>
            <a:off x="8553368" y="4500151"/>
            <a:ext cx="117260" cy="1366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xmlns="" id="{A4948196-613E-0F42-B9B7-C48FDECAC15B}"/>
              </a:ext>
            </a:extLst>
          </p:cNvPr>
          <p:cNvSpPr/>
          <p:nvPr/>
        </p:nvSpPr>
        <p:spPr>
          <a:xfrm>
            <a:off x="8695475" y="4500151"/>
            <a:ext cx="117260" cy="1366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xmlns="" id="{45C2A7AC-D75C-8B48-8A20-F98228CBA53F}"/>
              </a:ext>
            </a:extLst>
          </p:cNvPr>
          <p:cNvSpPr/>
          <p:nvPr/>
        </p:nvSpPr>
        <p:spPr>
          <a:xfrm>
            <a:off x="8840820" y="4500151"/>
            <a:ext cx="117260" cy="1366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xmlns="" id="{94C5D434-C798-B744-9CB4-CED0AD200DB2}"/>
              </a:ext>
            </a:extLst>
          </p:cNvPr>
          <p:cNvSpPr/>
          <p:nvPr/>
        </p:nvSpPr>
        <p:spPr>
          <a:xfrm>
            <a:off x="8989701" y="4501686"/>
            <a:ext cx="117260" cy="1366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xmlns="" id="{44EE4B55-95AF-DD46-A525-B300F5B48DBC}"/>
              </a:ext>
            </a:extLst>
          </p:cNvPr>
          <p:cNvSpPr/>
          <p:nvPr/>
        </p:nvSpPr>
        <p:spPr>
          <a:xfrm>
            <a:off x="9675620" y="4475377"/>
            <a:ext cx="787247" cy="209337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xmlns="" id="{5A297215-D813-1C4D-AC46-F3F623EE539B}"/>
              </a:ext>
            </a:extLst>
          </p:cNvPr>
          <p:cNvSpPr/>
          <p:nvPr/>
        </p:nvSpPr>
        <p:spPr>
          <a:xfrm>
            <a:off x="9724411" y="4511189"/>
            <a:ext cx="117260" cy="1366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xmlns="" id="{73FD35D7-5304-DB44-9919-5ECBEA90A994}"/>
              </a:ext>
            </a:extLst>
          </p:cNvPr>
          <p:cNvSpPr/>
          <p:nvPr/>
        </p:nvSpPr>
        <p:spPr>
          <a:xfrm>
            <a:off x="9866518" y="4511189"/>
            <a:ext cx="117260" cy="1366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xmlns="" id="{15FBEE89-E83C-A146-96B7-3287FCF29F62}"/>
              </a:ext>
            </a:extLst>
          </p:cNvPr>
          <p:cNvSpPr/>
          <p:nvPr/>
        </p:nvSpPr>
        <p:spPr>
          <a:xfrm>
            <a:off x="10008626" y="4511189"/>
            <a:ext cx="117260" cy="1366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xmlns="" id="{D8363B67-85D9-9245-87EE-EA265AB10003}"/>
              </a:ext>
            </a:extLst>
          </p:cNvPr>
          <p:cNvSpPr/>
          <p:nvPr/>
        </p:nvSpPr>
        <p:spPr>
          <a:xfrm>
            <a:off x="10153971" y="4511189"/>
            <a:ext cx="117260" cy="1366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xmlns="" id="{C854D5D1-4DBE-9449-A3F9-0C4BC5EE79F7}"/>
              </a:ext>
            </a:extLst>
          </p:cNvPr>
          <p:cNvSpPr/>
          <p:nvPr/>
        </p:nvSpPr>
        <p:spPr>
          <a:xfrm>
            <a:off x="10302852" y="4512724"/>
            <a:ext cx="117260" cy="1366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xmlns="" id="{FA9F4661-8DCB-2544-94C3-42D9698A30D3}"/>
              </a:ext>
            </a:extLst>
          </p:cNvPr>
          <p:cNvSpPr/>
          <p:nvPr/>
        </p:nvSpPr>
        <p:spPr>
          <a:xfrm>
            <a:off x="11003452" y="4481415"/>
            <a:ext cx="787247" cy="209337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xmlns="" id="{B57B809F-C3E5-4A48-B1F7-F91CC3FB51C6}"/>
              </a:ext>
            </a:extLst>
          </p:cNvPr>
          <p:cNvSpPr/>
          <p:nvPr/>
        </p:nvSpPr>
        <p:spPr>
          <a:xfrm>
            <a:off x="11052243" y="4517227"/>
            <a:ext cx="117260" cy="1366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xmlns="" id="{090AA5B9-C6B0-3640-8B1D-F9BDCA260299}"/>
              </a:ext>
            </a:extLst>
          </p:cNvPr>
          <p:cNvSpPr/>
          <p:nvPr/>
        </p:nvSpPr>
        <p:spPr>
          <a:xfrm>
            <a:off x="11194350" y="4517227"/>
            <a:ext cx="117260" cy="1366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xmlns="" id="{E2CF6BD5-56D5-1748-83B8-24CC2FA888A7}"/>
              </a:ext>
            </a:extLst>
          </p:cNvPr>
          <p:cNvSpPr/>
          <p:nvPr/>
        </p:nvSpPr>
        <p:spPr>
          <a:xfrm>
            <a:off x="11336458" y="4517227"/>
            <a:ext cx="117260" cy="1366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xmlns="" id="{A953DC52-D561-3A49-90B7-82F21A7817DC}"/>
              </a:ext>
            </a:extLst>
          </p:cNvPr>
          <p:cNvSpPr/>
          <p:nvPr/>
        </p:nvSpPr>
        <p:spPr>
          <a:xfrm>
            <a:off x="11481803" y="4517227"/>
            <a:ext cx="117260" cy="1366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xmlns="" id="{D8FC7EF0-7F8A-3445-9ECC-492C3BCCCC5F}"/>
              </a:ext>
            </a:extLst>
          </p:cNvPr>
          <p:cNvSpPr/>
          <p:nvPr/>
        </p:nvSpPr>
        <p:spPr>
          <a:xfrm>
            <a:off x="11630684" y="4518763"/>
            <a:ext cx="117260" cy="1366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xmlns="" id="{275A7F81-449B-2642-9C2A-5F8DD54C82AB}"/>
              </a:ext>
            </a:extLst>
          </p:cNvPr>
          <p:cNvSpPr/>
          <p:nvPr/>
        </p:nvSpPr>
        <p:spPr>
          <a:xfrm rot="16200000">
            <a:off x="7367175" y="4093142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ight Arrow 167">
            <a:extLst>
              <a:ext uri="{FF2B5EF4-FFF2-40B4-BE49-F238E27FC236}">
                <a16:creationId xmlns:a16="http://schemas.microsoft.com/office/drawing/2014/main" xmlns="" id="{9F38D19D-AC43-1C4C-B3E4-7D4D8D02579F}"/>
              </a:ext>
            </a:extLst>
          </p:cNvPr>
          <p:cNvSpPr/>
          <p:nvPr/>
        </p:nvSpPr>
        <p:spPr>
          <a:xfrm rot="16200000">
            <a:off x="8602454" y="4107561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ight Arrow 168">
            <a:extLst>
              <a:ext uri="{FF2B5EF4-FFF2-40B4-BE49-F238E27FC236}">
                <a16:creationId xmlns:a16="http://schemas.microsoft.com/office/drawing/2014/main" xmlns="" id="{664CA1FA-22FB-074B-9266-B7B0151C3847}"/>
              </a:ext>
            </a:extLst>
          </p:cNvPr>
          <p:cNvSpPr/>
          <p:nvPr/>
        </p:nvSpPr>
        <p:spPr>
          <a:xfrm rot="16200000">
            <a:off x="9885593" y="4135677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ight Arrow 169">
            <a:extLst>
              <a:ext uri="{FF2B5EF4-FFF2-40B4-BE49-F238E27FC236}">
                <a16:creationId xmlns:a16="http://schemas.microsoft.com/office/drawing/2014/main" xmlns="" id="{14F5DA05-3B75-B84F-B937-1A285FA650A6}"/>
              </a:ext>
            </a:extLst>
          </p:cNvPr>
          <p:cNvSpPr/>
          <p:nvPr/>
        </p:nvSpPr>
        <p:spPr>
          <a:xfrm rot="16200000">
            <a:off x="11244385" y="4158203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Content Placeholder 2">
                <a:extLst>
                  <a:ext uri="{FF2B5EF4-FFF2-40B4-BE49-F238E27FC236}">
                    <a16:creationId xmlns:a16="http://schemas.microsoft.com/office/drawing/2014/main" xmlns="" id="{1DCCF3C9-E77E-0E4B-AF47-0CA2A87A3D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28544" y="4616001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5" name="Content Placeholder 2">
                <a:extLst>
                  <a:ext uri="{FF2B5EF4-FFF2-40B4-BE49-F238E27FC236}">
                    <a16:creationId xmlns:a16="http://schemas.microsoft.com/office/drawing/2014/main" id="{1DCCF3C9-E77E-0E4B-AF47-0CA2A87A3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544" y="4616001"/>
                <a:ext cx="254169" cy="324470"/>
              </a:xfrm>
              <a:prstGeom prst="rect">
                <a:avLst/>
              </a:prstGeom>
              <a:blipFill>
                <a:blip r:embed="rId21"/>
                <a:stretch>
                  <a:fillRect l="-47619" r="-9524" b="-5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xmlns="" id="{995581B2-F715-804D-80C9-3CDD29CFEA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5104" y="4609681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995581B2-F715-804D-80C9-3CDD29CFE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104" y="4609681"/>
                <a:ext cx="254169" cy="324470"/>
              </a:xfrm>
              <a:prstGeom prst="rect">
                <a:avLst/>
              </a:prstGeom>
              <a:blipFill>
                <a:blip r:embed="rId22"/>
                <a:stretch>
                  <a:fillRect l="-47619" r="-14286" b="-5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xmlns="" id="{4ED1131D-F2D8-314B-B6AC-2BC054620C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78614" y="4601768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4ED1131D-F2D8-314B-B6AC-2BC054620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614" y="4601768"/>
                <a:ext cx="254169" cy="324470"/>
              </a:xfrm>
              <a:prstGeom prst="rect">
                <a:avLst/>
              </a:prstGeom>
              <a:blipFill>
                <a:blip r:embed="rId23"/>
                <a:stretch>
                  <a:fillRect l="-47619" r="-14286" b="-5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Content Placeholder 2">
                <a:extLst>
                  <a:ext uri="{FF2B5EF4-FFF2-40B4-BE49-F238E27FC236}">
                    <a16:creationId xmlns:a16="http://schemas.microsoft.com/office/drawing/2014/main" xmlns="" id="{7BCA91E9-F168-E64E-8EC1-6A6C295E68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52986" y="4616001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8" name="Content Placeholder 2">
                <a:extLst>
                  <a:ext uri="{FF2B5EF4-FFF2-40B4-BE49-F238E27FC236}">
                    <a16:creationId xmlns:a16="http://schemas.microsoft.com/office/drawing/2014/main" id="{7BCA91E9-F168-E64E-8EC1-6A6C295E6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2986" y="4616001"/>
                <a:ext cx="254169" cy="324470"/>
              </a:xfrm>
              <a:prstGeom prst="rect">
                <a:avLst/>
              </a:prstGeom>
              <a:blipFill>
                <a:blip r:embed="rId24"/>
                <a:stretch>
                  <a:fillRect l="-47619" r="-14286" b="-5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Oval 179">
            <a:extLst>
              <a:ext uri="{FF2B5EF4-FFF2-40B4-BE49-F238E27FC236}">
                <a16:creationId xmlns:a16="http://schemas.microsoft.com/office/drawing/2014/main" xmlns="" id="{8F461D0B-B9ED-254A-92C9-51E52D9D529F}"/>
              </a:ext>
            </a:extLst>
          </p:cNvPr>
          <p:cNvSpPr/>
          <p:nvPr/>
        </p:nvSpPr>
        <p:spPr>
          <a:xfrm>
            <a:off x="7289820" y="3611659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ounded Rectangle 183">
            <a:extLst>
              <a:ext uri="{FF2B5EF4-FFF2-40B4-BE49-F238E27FC236}">
                <a16:creationId xmlns:a16="http://schemas.microsoft.com/office/drawing/2014/main" xmlns="" id="{A5A9FDED-B588-E246-B89E-EEC5BBF3805F}"/>
              </a:ext>
            </a:extLst>
          </p:cNvPr>
          <p:cNvSpPr/>
          <p:nvPr/>
        </p:nvSpPr>
        <p:spPr>
          <a:xfrm>
            <a:off x="7226741" y="3573708"/>
            <a:ext cx="4458925" cy="30269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xmlns="" id="{E3EFAF94-70C2-8B4F-9345-1054B638CD48}"/>
              </a:ext>
            </a:extLst>
          </p:cNvPr>
          <p:cNvSpPr/>
          <p:nvPr/>
        </p:nvSpPr>
        <p:spPr>
          <a:xfrm>
            <a:off x="7576437" y="3611659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xmlns="" id="{A38AC225-DD85-7444-B02D-E42907BCBFDD}"/>
              </a:ext>
            </a:extLst>
          </p:cNvPr>
          <p:cNvSpPr/>
          <p:nvPr/>
        </p:nvSpPr>
        <p:spPr>
          <a:xfrm>
            <a:off x="7881142" y="3611659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xmlns="" id="{F6472ADC-ACA0-0749-B16B-4A9F7AA8B9D1}"/>
              </a:ext>
            </a:extLst>
          </p:cNvPr>
          <p:cNvSpPr/>
          <p:nvPr/>
        </p:nvSpPr>
        <p:spPr>
          <a:xfrm>
            <a:off x="8167759" y="3611659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xmlns="" id="{2106D5CF-F3F7-CC4F-AE2F-6F23C68B59AC}"/>
              </a:ext>
            </a:extLst>
          </p:cNvPr>
          <p:cNvSpPr/>
          <p:nvPr/>
        </p:nvSpPr>
        <p:spPr>
          <a:xfrm>
            <a:off x="8461551" y="3615337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xmlns="" id="{131C8A61-6DD2-7448-92C5-173A2DA28FBE}"/>
              </a:ext>
            </a:extLst>
          </p:cNvPr>
          <p:cNvSpPr/>
          <p:nvPr/>
        </p:nvSpPr>
        <p:spPr>
          <a:xfrm>
            <a:off x="8748168" y="3615337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xmlns="" id="{D391C16B-BC1E-DF41-99E1-1E85C4327DE6}"/>
              </a:ext>
            </a:extLst>
          </p:cNvPr>
          <p:cNvSpPr/>
          <p:nvPr/>
        </p:nvSpPr>
        <p:spPr>
          <a:xfrm>
            <a:off x="9052873" y="3615337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xmlns="" id="{A8AC1E09-CBFF-6C4E-8E77-B09F71C7E06C}"/>
              </a:ext>
            </a:extLst>
          </p:cNvPr>
          <p:cNvSpPr/>
          <p:nvPr/>
        </p:nvSpPr>
        <p:spPr>
          <a:xfrm>
            <a:off x="9339490" y="3615337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xmlns="" id="{8F385DE1-7350-004F-B9C1-6DEE242372B5}"/>
              </a:ext>
            </a:extLst>
          </p:cNvPr>
          <p:cNvSpPr/>
          <p:nvPr/>
        </p:nvSpPr>
        <p:spPr>
          <a:xfrm>
            <a:off x="9625788" y="3611659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xmlns="" id="{A264D8E3-1018-AE4A-80A2-F017197FA6BF}"/>
              </a:ext>
            </a:extLst>
          </p:cNvPr>
          <p:cNvSpPr/>
          <p:nvPr/>
        </p:nvSpPr>
        <p:spPr>
          <a:xfrm>
            <a:off x="9912405" y="3611659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138E928F-9982-FE41-81E8-BB52F7B5DDB3}"/>
              </a:ext>
            </a:extLst>
          </p:cNvPr>
          <p:cNvSpPr/>
          <p:nvPr/>
        </p:nvSpPr>
        <p:spPr>
          <a:xfrm>
            <a:off x="10217110" y="3611659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xmlns="" id="{69635EF2-1FAB-1443-A5CE-8B5F4E9038A7}"/>
              </a:ext>
            </a:extLst>
          </p:cNvPr>
          <p:cNvSpPr/>
          <p:nvPr/>
        </p:nvSpPr>
        <p:spPr>
          <a:xfrm>
            <a:off x="10503727" y="3611659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xmlns="" id="{14B18045-59FA-DB43-8090-046237586FFF}"/>
              </a:ext>
            </a:extLst>
          </p:cNvPr>
          <p:cNvSpPr/>
          <p:nvPr/>
        </p:nvSpPr>
        <p:spPr>
          <a:xfrm>
            <a:off x="10496153" y="3611659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xmlns="" id="{6586A4C2-1059-CD46-BD11-4F52B2275B29}"/>
              </a:ext>
            </a:extLst>
          </p:cNvPr>
          <p:cNvSpPr/>
          <p:nvPr/>
        </p:nvSpPr>
        <p:spPr>
          <a:xfrm>
            <a:off x="10782770" y="3611659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xmlns="" id="{B4602C6C-457F-6044-9FE0-F114FD6D778B}"/>
              </a:ext>
            </a:extLst>
          </p:cNvPr>
          <p:cNvSpPr/>
          <p:nvPr/>
        </p:nvSpPr>
        <p:spPr>
          <a:xfrm>
            <a:off x="11087475" y="3611659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xmlns="" id="{75CDFF76-FD3A-D545-BFB5-95969761C7AB}"/>
              </a:ext>
            </a:extLst>
          </p:cNvPr>
          <p:cNvSpPr/>
          <p:nvPr/>
        </p:nvSpPr>
        <p:spPr>
          <a:xfrm>
            <a:off x="11374092" y="3611659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ight Arrow 203">
            <a:extLst>
              <a:ext uri="{FF2B5EF4-FFF2-40B4-BE49-F238E27FC236}">
                <a16:creationId xmlns:a16="http://schemas.microsoft.com/office/drawing/2014/main" xmlns="" id="{77594949-2DEB-654B-BB9D-2F86CC975244}"/>
              </a:ext>
            </a:extLst>
          </p:cNvPr>
          <p:cNvSpPr/>
          <p:nvPr/>
        </p:nvSpPr>
        <p:spPr>
          <a:xfrm rot="16200000">
            <a:off x="9284585" y="3190233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ounded Rectangle 204">
            <a:extLst>
              <a:ext uri="{FF2B5EF4-FFF2-40B4-BE49-F238E27FC236}">
                <a16:creationId xmlns:a16="http://schemas.microsoft.com/office/drawing/2014/main" xmlns="" id="{BF1A8325-7522-974B-9A75-7E9E438F97B7}"/>
              </a:ext>
            </a:extLst>
          </p:cNvPr>
          <p:cNvSpPr/>
          <p:nvPr/>
        </p:nvSpPr>
        <p:spPr>
          <a:xfrm>
            <a:off x="9172147" y="2812638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xmlns="" id="{7D7EAD43-011C-2648-95FA-E204A6EC8AA7}"/>
              </a:ext>
            </a:extLst>
          </p:cNvPr>
          <p:cNvSpPr/>
          <p:nvPr/>
        </p:nvSpPr>
        <p:spPr>
          <a:xfrm>
            <a:off x="9229253" y="2848302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xmlns="" id="{9BFBD923-69D3-8C43-89C3-0CAFA2F9BEB2}"/>
              </a:ext>
            </a:extLst>
          </p:cNvPr>
          <p:cNvSpPr/>
          <p:nvPr/>
        </p:nvSpPr>
        <p:spPr>
          <a:xfrm>
            <a:off x="9363463" y="2848302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xmlns="" id="{23AC413A-8333-A944-B66F-463F9C751144}"/>
              </a:ext>
            </a:extLst>
          </p:cNvPr>
          <p:cNvSpPr/>
          <p:nvPr/>
        </p:nvSpPr>
        <p:spPr>
          <a:xfrm>
            <a:off x="9497674" y="2848302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xmlns="" id="{56DC0012-1F25-2A4B-B251-1E28A716122D}"/>
              </a:ext>
            </a:extLst>
          </p:cNvPr>
          <p:cNvSpPr/>
          <p:nvPr/>
        </p:nvSpPr>
        <p:spPr>
          <a:xfrm>
            <a:off x="9634942" y="2848302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itle 1">
            <a:extLst>
              <a:ext uri="{FF2B5EF4-FFF2-40B4-BE49-F238E27FC236}">
                <a16:creationId xmlns:a16="http://schemas.microsoft.com/office/drawing/2014/main" xmlns="" id="{5C9C63C4-03C4-8F40-9F07-7DC03DB5EAA9}"/>
              </a:ext>
            </a:extLst>
          </p:cNvPr>
          <p:cNvSpPr txBox="1">
            <a:spLocks/>
          </p:cNvSpPr>
          <p:nvPr/>
        </p:nvSpPr>
        <p:spPr>
          <a:xfrm>
            <a:off x="8060880" y="2446944"/>
            <a:ext cx="2991364" cy="3395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Sentiment score</a:t>
            </a:r>
          </a:p>
        </p:txBody>
      </p:sp>
    </p:spTree>
    <p:extLst>
      <p:ext uri="{BB962C8B-B14F-4D97-AF65-F5344CB8AC3E}">
        <p14:creationId xmlns:p14="http://schemas.microsoft.com/office/powerpoint/2010/main" val="20195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4965700" cy="600039"/>
          </a:xfrm>
        </p:spPr>
        <p:txBody>
          <a:bodyPr>
            <a:normAutofit/>
          </a:bodyPr>
          <a:lstStyle/>
          <a:p>
            <a:r>
              <a:rPr lang="en-US" dirty="0"/>
              <a:t>Sequential Modelling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2ABE425-E8C5-6C48-8215-A554F6B5C2F2}"/>
              </a:ext>
            </a:extLst>
          </p:cNvPr>
          <p:cNvSpPr txBox="1">
            <a:spLocks/>
          </p:cNvSpPr>
          <p:nvPr/>
        </p:nvSpPr>
        <p:spPr>
          <a:xfrm>
            <a:off x="2841577" y="5103474"/>
            <a:ext cx="834294" cy="30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27DC5A4-D023-1040-BE16-4B4D66985CDD}"/>
              </a:ext>
            </a:extLst>
          </p:cNvPr>
          <p:cNvSpPr txBox="1">
            <a:spLocks/>
          </p:cNvSpPr>
          <p:nvPr/>
        </p:nvSpPr>
        <p:spPr>
          <a:xfrm>
            <a:off x="2688722" y="4043411"/>
            <a:ext cx="947185" cy="30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 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853B79D-23E4-7E4C-A3A8-C0A17D2BCE2E}"/>
              </a:ext>
            </a:extLst>
          </p:cNvPr>
          <p:cNvSpPr txBox="1">
            <a:spLocks/>
          </p:cNvSpPr>
          <p:nvPr/>
        </p:nvSpPr>
        <p:spPr>
          <a:xfrm>
            <a:off x="2737718" y="2140220"/>
            <a:ext cx="938153" cy="30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82E1C452-7CAC-2945-8C81-27748640CC31}"/>
              </a:ext>
            </a:extLst>
          </p:cNvPr>
          <p:cNvSpPr/>
          <p:nvPr/>
        </p:nvSpPr>
        <p:spPr>
          <a:xfrm>
            <a:off x="4093436" y="5126949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A909894-3591-7748-BBB4-C36B5CE37692}"/>
              </a:ext>
            </a:extLst>
          </p:cNvPr>
          <p:cNvSpPr/>
          <p:nvPr/>
        </p:nvSpPr>
        <p:spPr>
          <a:xfrm>
            <a:off x="4150542" y="5162613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85A6FB5-B6FE-4544-8D36-B29CFEB5019B}"/>
              </a:ext>
            </a:extLst>
          </p:cNvPr>
          <p:cNvSpPr/>
          <p:nvPr/>
        </p:nvSpPr>
        <p:spPr>
          <a:xfrm>
            <a:off x="4284753" y="5162613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C9B5986-E143-DA47-8BEE-CE400F5A4192}"/>
              </a:ext>
            </a:extLst>
          </p:cNvPr>
          <p:cNvSpPr/>
          <p:nvPr/>
        </p:nvSpPr>
        <p:spPr>
          <a:xfrm>
            <a:off x="4418963" y="5162613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669A13F-09D5-514E-BD52-058034768760}"/>
              </a:ext>
            </a:extLst>
          </p:cNvPr>
          <p:cNvSpPr/>
          <p:nvPr/>
        </p:nvSpPr>
        <p:spPr>
          <a:xfrm>
            <a:off x="4556231" y="5162613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99D4F0C-DC82-4A4C-B396-2535342D1034}"/>
              </a:ext>
            </a:extLst>
          </p:cNvPr>
          <p:cNvSpPr/>
          <p:nvPr/>
        </p:nvSpPr>
        <p:spPr>
          <a:xfrm>
            <a:off x="4030133" y="4380240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5D7FE34-2D8F-0C4F-AC36-42A70DA99528}"/>
              </a:ext>
            </a:extLst>
          </p:cNvPr>
          <p:cNvSpPr/>
          <p:nvPr/>
        </p:nvSpPr>
        <p:spPr>
          <a:xfrm>
            <a:off x="4076212" y="4414561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A0C5CEF-654D-F346-8CDE-EF19FA68480F}"/>
              </a:ext>
            </a:extLst>
          </p:cNvPr>
          <p:cNvSpPr/>
          <p:nvPr/>
        </p:nvSpPr>
        <p:spPr>
          <a:xfrm>
            <a:off x="4210424" y="4414561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C2C10C3-6045-E645-B4BB-E51857EA741C}"/>
              </a:ext>
            </a:extLst>
          </p:cNvPr>
          <p:cNvSpPr/>
          <p:nvPr/>
        </p:nvSpPr>
        <p:spPr>
          <a:xfrm>
            <a:off x="4344634" y="4414561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82F01CF8-06CF-C84F-8AEB-BC82DB9F4FDF}"/>
              </a:ext>
            </a:extLst>
          </p:cNvPr>
          <p:cNvSpPr/>
          <p:nvPr/>
        </p:nvSpPr>
        <p:spPr>
          <a:xfrm>
            <a:off x="4481902" y="4414561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5C82E95E-0B4A-6447-9B38-BB79C9EABCA1}"/>
              </a:ext>
            </a:extLst>
          </p:cNvPr>
          <p:cNvSpPr/>
          <p:nvPr/>
        </p:nvSpPr>
        <p:spPr>
          <a:xfrm>
            <a:off x="4622510" y="4416032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xmlns="" id="{31398E4C-8917-9B4F-8BAB-BFD5F13FA095}"/>
              </a:ext>
            </a:extLst>
          </p:cNvPr>
          <p:cNvSpPr/>
          <p:nvPr/>
        </p:nvSpPr>
        <p:spPr>
          <a:xfrm rot="16200000">
            <a:off x="4242225" y="3995735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xmlns="" id="{8F6418C8-FBA6-FA44-9E31-51039C3FA527}"/>
              </a:ext>
            </a:extLst>
          </p:cNvPr>
          <p:cNvSpPr/>
          <p:nvPr/>
        </p:nvSpPr>
        <p:spPr>
          <a:xfrm rot="16200000">
            <a:off x="4253975" y="4749037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xmlns="" id="{68D3EFE7-5E34-5A40-8F75-0D8FDDDD75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93197" y="4705240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D3EFE7-5E34-5A40-8F75-0D8FDDDD7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197" y="4705240"/>
                <a:ext cx="382222" cy="324470"/>
              </a:xfrm>
              <a:prstGeom prst="rect">
                <a:avLst/>
              </a:prstGeom>
              <a:blipFill rotWithShape="0">
                <a:blip r:embed="rId2"/>
                <a:stretch>
                  <a:fillRect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xmlns="" id="{45756A44-F856-B646-A24C-0723748482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2751" y="3771458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5756A44-F856-B646-A24C-072374848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751" y="3771458"/>
                <a:ext cx="382222" cy="324470"/>
              </a:xfrm>
              <a:prstGeom prst="rect">
                <a:avLst/>
              </a:prstGeom>
              <a:blipFill rotWithShape="0">
                <a:blip r:embed="rId3"/>
                <a:stretch>
                  <a:fillRect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D6F15D6E-FE45-CE4A-AE3C-D077D9AC0AE8}"/>
              </a:ext>
            </a:extLst>
          </p:cNvPr>
          <p:cNvSpPr/>
          <p:nvPr/>
        </p:nvSpPr>
        <p:spPr>
          <a:xfrm>
            <a:off x="5283122" y="5144486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90C8968-4425-3E43-A9B9-FCF146954C8D}"/>
              </a:ext>
            </a:extLst>
          </p:cNvPr>
          <p:cNvSpPr/>
          <p:nvPr/>
        </p:nvSpPr>
        <p:spPr>
          <a:xfrm>
            <a:off x="5340228" y="5180150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7AA07F49-40C8-994C-AD50-7BE9A3B6349F}"/>
              </a:ext>
            </a:extLst>
          </p:cNvPr>
          <p:cNvSpPr/>
          <p:nvPr/>
        </p:nvSpPr>
        <p:spPr>
          <a:xfrm>
            <a:off x="5474439" y="5180150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9FCFBD62-EB23-9F44-89EF-A92BF5F5A676}"/>
              </a:ext>
            </a:extLst>
          </p:cNvPr>
          <p:cNvSpPr/>
          <p:nvPr/>
        </p:nvSpPr>
        <p:spPr>
          <a:xfrm>
            <a:off x="5608650" y="5180150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CCD03C1-4DFE-C54A-84A1-00F892FC776C}"/>
              </a:ext>
            </a:extLst>
          </p:cNvPr>
          <p:cNvSpPr/>
          <p:nvPr/>
        </p:nvSpPr>
        <p:spPr>
          <a:xfrm>
            <a:off x="5745919" y="5180150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C8527743-F6CB-584E-B54D-E57E1451532A}"/>
              </a:ext>
            </a:extLst>
          </p:cNvPr>
          <p:cNvSpPr/>
          <p:nvPr/>
        </p:nvSpPr>
        <p:spPr>
          <a:xfrm>
            <a:off x="5219819" y="4397777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7FE037E5-E7E5-5F4C-9EFE-C0B2924E8F01}"/>
              </a:ext>
            </a:extLst>
          </p:cNvPr>
          <p:cNvSpPr/>
          <p:nvPr/>
        </p:nvSpPr>
        <p:spPr>
          <a:xfrm>
            <a:off x="5265899" y="443209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A0B13A9D-2DD3-5446-8ABE-737CF2E9E7E8}"/>
              </a:ext>
            </a:extLst>
          </p:cNvPr>
          <p:cNvSpPr/>
          <p:nvPr/>
        </p:nvSpPr>
        <p:spPr>
          <a:xfrm>
            <a:off x="5400110" y="443209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8E8642E2-A313-9C40-BBCC-A608E7C90333}"/>
              </a:ext>
            </a:extLst>
          </p:cNvPr>
          <p:cNvSpPr/>
          <p:nvPr/>
        </p:nvSpPr>
        <p:spPr>
          <a:xfrm>
            <a:off x="5534320" y="443209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9CF40732-CABE-4941-AB1D-916D94198115}"/>
              </a:ext>
            </a:extLst>
          </p:cNvPr>
          <p:cNvSpPr/>
          <p:nvPr/>
        </p:nvSpPr>
        <p:spPr>
          <a:xfrm>
            <a:off x="5671588" y="443209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FC8E5C91-FCFA-5349-8964-502534B2A8EE}"/>
              </a:ext>
            </a:extLst>
          </p:cNvPr>
          <p:cNvSpPr/>
          <p:nvPr/>
        </p:nvSpPr>
        <p:spPr>
          <a:xfrm>
            <a:off x="5812196" y="4433569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xmlns="" id="{77F91457-F527-3B4C-BD72-B54451118276}"/>
              </a:ext>
            </a:extLst>
          </p:cNvPr>
          <p:cNvSpPr/>
          <p:nvPr/>
        </p:nvSpPr>
        <p:spPr>
          <a:xfrm rot="16200000">
            <a:off x="5431911" y="4013272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xmlns="" id="{8083D56D-B942-D848-B599-80A23A73CB1D}"/>
              </a:ext>
            </a:extLst>
          </p:cNvPr>
          <p:cNvSpPr/>
          <p:nvPr/>
        </p:nvSpPr>
        <p:spPr>
          <a:xfrm rot="16200000">
            <a:off x="5443661" y="4766574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="" id="{7D17A165-41D8-5144-8C1F-9F13E6BC6A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82883" y="4722777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D17A165-41D8-5144-8C1F-9F13E6BC6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883" y="4722777"/>
                <a:ext cx="382222" cy="324470"/>
              </a:xfrm>
              <a:prstGeom prst="rect">
                <a:avLst/>
              </a:prstGeom>
              <a:blipFill rotWithShape="0">
                <a:blip r:embed="rId4"/>
                <a:stretch>
                  <a:fillRect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="" id="{12B3F9E5-E90B-0946-84BF-634715A7D2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2437" y="3788995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2B3F9E5-E90B-0946-84BF-634715A7D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437" y="3788995"/>
                <a:ext cx="382222" cy="324470"/>
              </a:xfrm>
              <a:prstGeom prst="rect">
                <a:avLst/>
              </a:prstGeom>
              <a:blipFill rotWithShape="0">
                <a:blip r:embed="rId5"/>
                <a:stretch>
                  <a:fillRect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84F9F231-242A-E545-B3C9-4609E974202F}"/>
              </a:ext>
            </a:extLst>
          </p:cNvPr>
          <p:cNvSpPr/>
          <p:nvPr/>
        </p:nvSpPr>
        <p:spPr>
          <a:xfrm>
            <a:off x="6523302" y="5155065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BCF4EA88-91F3-8145-A599-A52310219E18}"/>
              </a:ext>
            </a:extLst>
          </p:cNvPr>
          <p:cNvSpPr/>
          <p:nvPr/>
        </p:nvSpPr>
        <p:spPr>
          <a:xfrm>
            <a:off x="6580408" y="5190728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46C1E7BB-3532-8342-8AF9-55A00F00CDD5}"/>
              </a:ext>
            </a:extLst>
          </p:cNvPr>
          <p:cNvSpPr/>
          <p:nvPr/>
        </p:nvSpPr>
        <p:spPr>
          <a:xfrm>
            <a:off x="6714619" y="5190728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33D0B168-13F5-FC4A-B0BE-120971F640D7}"/>
              </a:ext>
            </a:extLst>
          </p:cNvPr>
          <p:cNvSpPr/>
          <p:nvPr/>
        </p:nvSpPr>
        <p:spPr>
          <a:xfrm>
            <a:off x="6848829" y="5190728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5D838EB5-EDAB-B148-BF8D-8FA749733D12}"/>
              </a:ext>
            </a:extLst>
          </p:cNvPr>
          <p:cNvSpPr/>
          <p:nvPr/>
        </p:nvSpPr>
        <p:spPr>
          <a:xfrm>
            <a:off x="6986097" y="5190728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708EB21B-F7A0-E149-8E79-2FFA2EED3EB6}"/>
              </a:ext>
            </a:extLst>
          </p:cNvPr>
          <p:cNvSpPr/>
          <p:nvPr/>
        </p:nvSpPr>
        <p:spPr>
          <a:xfrm>
            <a:off x="6459998" y="4408356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B16CCF9E-6CF6-F74C-9B64-0ED27E6222A7}"/>
              </a:ext>
            </a:extLst>
          </p:cNvPr>
          <p:cNvSpPr/>
          <p:nvPr/>
        </p:nvSpPr>
        <p:spPr>
          <a:xfrm>
            <a:off x="6506078" y="4442676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9EFE0CC8-52F5-A548-A862-1A91A06B507F}"/>
              </a:ext>
            </a:extLst>
          </p:cNvPr>
          <p:cNvSpPr/>
          <p:nvPr/>
        </p:nvSpPr>
        <p:spPr>
          <a:xfrm>
            <a:off x="6640288" y="4442676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6B0DA437-07CC-E540-90A0-59A9A94F94CA}"/>
              </a:ext>
            </a:extLst>
          </p:cNvPr>
          <p:cNvSpPr/>
          <p:nvPr/>
        </p:nvSpPr>
        <p:spPr>
          <a:xfrm>
            <a:off x="6774499" y="4442676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74B29042-B5E4-1E4C-8C06-2D056BD165AD}"/>
              </a:ext>
            </a:extLst>
          </p:cNvPr>
          <p:cNvSpPr/>
          <p:nvPr/>
        </p:nvSpPr>
        <p:spPr>
          <a:xfrm>
            <a:off x="6911767" y="4442676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93DBF3CD-9ADE-7F4B-BB53-710C8D020838}"/>
              </a:ext>
            </a:extLst>
          </p:cNvPr>
          <p:cNvSpPr/>
          <p:nvPr/>
        </p:nvSpPr>
        <p:spPr>
          <a:xfrm>
            <a:off x="7052375" y="4444147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>
            <a:extLst>
              <a:ext uri="{FF2B5EF4-FFF2-40B4-BE49-F238E27FC236}">
                <a16:creationId xmlns:a16="http://schemas.microsoft.com/office/drawing/2014/main" xmlns="" id="{1F6D5EC1-D074-A147-9E80-2F24DD71D60F}"/>
              </a:ext>
            </a:extLst>
          </p:cNvPr>
          <p:cNvSpPr/>
          <p:nvPr/>
        </p:nvSpPr>
        <p:spPr>
          <a:xfrm rot="16200000">
            <a:off x="6672091" y="4023851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>
            <a:extLst>
              <a:ext uri="{FF2B5EF4-FFF2-40B4-BE49-F238E27FC236}">
                <a16:creationId xmlns:a16="http://schemas.microsoft.com/office/drawing/2014/main" xmlns="" id="{F00EC864-2019-7F4B-9A60-C4FB1CEEB044}"/>
              </a:ext>
            </a:extLst>
          </p:cNvPr>
          <p:cNvSpPr/>
          <p:nvPr/>
        </p:nvSpPr>
        <p:spPr>
          <a:xfrm rot="16200000">
            <a:off x="6683840" y="4777152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xmlns="" id="{3F99B0B2-DE66-0342-8FDE-14C0A31A31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23063" y="4733356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99B0B2-DE66-0342-8FDE-14C0A31A3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063" y="4733356"/>
                <a:ext cx="382222" cy="324470"/>
              </a:xfrm>
              <a:prstGeom prst="rect">
                <a:avLst/>
              </a:prstGeom>
              <a:blipFill rotWithShape="0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xmlns="" id="{BC1D6AA1-C993-1145-B3D3-AD99304DE0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72616" y="3799573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C1D6AA1-C993-1145-B3D3-AD99304DE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616" y="3799573"/>
                <a:ext cx="382222" cy="324470"/>
              </a:xfrm>
              <a:prstGeom prst="rect">
                <a:avLst/>
              </a:prstGeom>
              <a:blipFill rotWithShape="0"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ounded Rectangle 69">
            <a:extLst>
              <a:ext uri="{FF2B5EF4-FFF2-40B4-BE49-F238E27FC236}">
                <a16:creationId xmlns:a16="http://schemas.microsoft.com/office/drawing/2014/main" xmlns="" id="{8B43D8F3-5CD1-034E-91EA-293D8B40F01F}"/>
              </a:ext>
            </a:extLst>
          </p:cNvPr>
          <p:cNvSpPr/>
          <p:nvPr/>
        </p:nvSpPr>
        <p:spPr>
          <a:xfrm>
            <a:off x="7777346" y="5160852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990E6C38-50A2-044B-957B-2B6941E7F7BE}"/>
              </a:ext>
            </a:extLst>
          </p:cNvPr>
          <p:cNvSpPr/>
          <p:nvPr/>
        </p:nvSpPr>
        <p:spPr>
          <a:xfrm>
            <a:off x="7834452" y="5196516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F6AA6504-6356-634E-A706-37A7A802924D}"/>
              </a:ext>
            </a:extLst>
          </p:cNvPr>
          <p:cNvSpPr/>
          <p:nvPr/>
        </p:nvSpPr>
        <p:spPr>
          <a:xfrm>
            <a:off x="7968662" y="5196516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3ABA7B7F-E4AB-1045-8118-282BDE0C6838}"/>
              </a:ext>
            </a:extLst>
          </p:cNvPr>
          <p:cNvSpPr/>
          <p:nvPr/>
        </p:nvSpPr>
        <p:spPr>
          <a:xfrm>
            <a:off x="8102873" y="5196516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E1C8FD2F-EC99-354C-8D6F-9ECF72FD1798}"/>
              </a:ext>
            </a:extLst>
          </p:cNvPr>
          <p:cNvSpPr/>
          <p:nvPr/>
        </p:nvSpPr>
        <p:spPr>
          <a:xfrm>
            <a:off x="8240141" y="5196516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xmlns="" id="{8E4B9346-907D-E248-A85C-AFADBC9D61CF}"/>
              </a:ext>
            </a:extLst>
          </p:cNvPr>
          <p:cNvSpPr/>
          <p:nvPr/>
        </p:nvSpPr>
        <p:spPr>
          <a:xfrm>
            <a:off x="7714043" y="4414142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5CCD73C5-1164-9F4D-9BD6-71D56D831DC2}"/>
              </a:ext>
            </a:extLst>
          </p:cNvPr>
          <p:cNvSpPr/>
          <p:nvPr/>
        </p:nvSpPr>
        <p:spPr>
          <a:xfrm>
            <a:off x="7760123" y="4448463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310C8C76-9256-7A44-A92D-BDD7BB9DD57A}"/>
              </a:ext>
            </a:extLst>
          </p:cNvPr>
          <p:cNvSpPr/>
          <p:nvPr/>
        </p:nvSpPr>
        <p:spPr>
          <a:xfrm>
            <a:off x="7894333" y="4448463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2B9C91BF-978A-2040-B9C1-0111BFC1B6B6}"/>
              </a:ext>
            </a:extLst>
          </p:cNvPr>
          <p:cNvSpPr/>
          <p:nvPr/>
        </p:nvSpPr>
        <p:spPr>
          <a:xfrm>
            <a:off x="8028544" y="4448463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8A580A60-6CEC-FA46-AB21-568713DBBB93}"/>
              </a:ext>
            </a:extLst>
          </p:cNvPr>
          <p:cNvSpPr/>
          <p:nvPr/>
        </p:nvSpPr>
        <p:spPr>
          <a:xfrm>
            <a:off x="8165812" y="4448463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ECFEC372-04E6-1043-9835-364E789BBF4A}"/>
              </a:ext>
            </a:extLst>
          </p:cNvPr>
          <p:cNvSpPr/>
          <p:nvPr/>
        </p:nvSpPr>
        <p:spPr>
          <a:xfrm>
            <a:off x="8306420" y="4449935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>
            <a:extLst>
              <a:ext uri="{FF2B5EF4-FFF2-40B4-BE49-F238E27FC236}">
                <a16:creationId xmlns:a16="http://schemas.microsoft.com/office/drawing/2014/main" xmlns="" id="{DF27EB03-BD96-8C43-A5AB-066A34538984}"/>
              </a:ext>
            </a:extLst>
          </p:cNvPr>
          <p:cNvSpPr/>
          <p:nvPr/>
        </p:nvSpPr>
        <p:spPr>
          <a:xfrm rot="16200000">
            <a:off x="7926134" y="4029638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>
            <a:extLst>
              <a:ext uri="{FF2B5EF4-FFF2-40B4-BE49-F238E27FC236}">
                <a16:creationId xmlns:a16="http://schemas.microsoft.com/office/drawing/2014/main" xmlns="" id="{D49D5587-E807-7342-A240-417B38DB42EE}"/>
              </a:ext>
            </a:extLst>
          </p:cNvPr>
          <p:cNvSpPr/>
          <p:nvPr/>
        </p:nvSpPr>
        <p:spPr>
          <a:xfrm rot="16200000">
            <a:off x="7937885" y="4782939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xmlns="" id="{0C805F5A-C141-344A-84BA-386EB3FFA0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7107" y="4739143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805F5A-C141-344A-84BA-386EB3FFA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107" y="4739143"/>
                <a:ext cx="382222" cy="324470"/>
              </a:xfrm>
              <a:prstGeom prst="rect">
                <a:avLst/>
              </a:prstGeom>
              <a:blipFill rotWithShape="0"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xmlns="" id="{55269E8E-BED2-F443-959D-29BB93BE48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6661" y="3805361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5269E8E-BED2-F443-959D-29BB93BE4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661" y="3805361"/>
                <a:ext cx="382222" cy="324470"/>
              </a:xfrm>
              <a:prstGeom prst="rect">
                <a:avLst/>
              </a:prstGeom>
              <a:blipFill rotWithShape="0">
                <a:blip r:embed="rId9"/>
                <a:stretch>
                  <a:fillRect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xmlns="" id="{C75EF540-9618-2D47-AE6F-51C8D801B2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7944" y="5413565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C75EF540-9618-2D47-AE6F-51C8D801B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944" y="5413565"/>
                <a:ext cx="254169" cy="324470"/>
              </a:xfrm>
              <a:prstGeom prst="rect">
                <a:avLst/>
              </a:prstGeom>
              <a:blipFill>
                <a:blip r:embed="rId10"/>
                <a:stretch>
                  <a:fillRect l="-47619" r="-14286" b="-5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xmlns="" id="{4613A01F-0601-2645-B7F0-28F3C49E2D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4504" y="5407245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4613A01F-0601-2645-B7F0-28F3C49E2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04" y="5407245"/>
                <a:ext cx="254169" cy="324470"/>
              </a:xfrm>
              <a:prstGeom prst="rect">
                <a:avLst/>
              </a:prstGeom>
              <a:blipFill>
                <a:blip r:embed="rId11"/>
                <a:stretch>
                  <a:fillRect l="-52381" r="-9524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xmlns="" id="{ADFEDC8F-0E8B-5443-9A7C-30AC0C2C21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8014" y="5399332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ADFEDC8F-0E8B-5443-9A7C-30AC0C2C2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014" y="5399332"/>
                <a:ext cx="254169" cy="324470"/>
              </a:xfrm>
              <a:prstGeom prst="rect">
                <a:avLst/>
              </a:prstGeom>
              <a:blipFill>
                <a:blip r:embed="rId12"/>
                <a:stretch>
                  <a:fillRect l="-47619" r="-14286" b="-5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="" id="{820DCD61-E2C1-404E-93A0-B3297FD1C1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22386" y="5413565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820DCD61-E2C1-404E-93A0-B3297FD1C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386" y="5413565"/>
                <a:ext cx="254169" cy="324470"/>
              </a:xfrm>
              <a:prstGeom prst="rect">
                <a:avLst/>
              </a:prstGeom>
              <a:blipFill>
                <a:blip r:embed="rId13"/>
                <a:stretch>
                  <a:fillRect l="-47619" r="-14286" b="-5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ight Arrow 96">
            <a:extLst>
              <a:ext uri="{FF2B5EF4-FFF2-40B4-BE49-F238E27FC236}">
                <a16:creationId xmlns:a16="http://schemas.microsoft.com/office/drawing/2014/main" xmlns="" id="{1836D3A8-4DA8-D24C-A7D8-0042559645C4}"/>
              </a:ext>
            </a:extLst>
          </p:cNvPr>
          <p:cNvSpPr/>
          <p:nvPr/>
        </p:nvSpPr>
        <p:spPr>
          <a:xfrm>
            <a:off x="4851382" y="4373878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="" id="{37FAA71D-5937-9F4D-8B4E-01E72CD369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8411" y="4000909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7FAA71D-5937-9F4D-8B4E-01E72CD36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411" y="4000909"/>
                <a:ext cx="382222" cy="324470"/>
              </a:xfrm>
              <a:prstGeom prst="rect">
                <a:avLst/>
              </a:prstGeom>
              <a:blipFill rotWithShape="0"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ight Arrow 98">
            <a:extLst>
              <a:ext uri="{FF2B5EF4-FFF2-40B4-BE49-F238E27FC236}">
                <a16:creationId xmlns:a16="http://schemas.microsoft.com/office/drawing/2014/main" xmlns="" id="{5EA830FD-87BA-FD4E-BC46-F87E0B6B0A53}"/>
              </a:ext>
            </a:extLst>
          </p:cNvPr>
          <p:cNvSpPr/>
          <p:nvPr/>
        </p:nvSpPr>
        <p:spPr>
          <a:xfrm>
            <a:off x="6049598" y="4400424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Content Placeholder 2">
                <a:extLst>
                  <a:ext uri="{FF2B5EF4-FFF2-40B4-BE49-F238E27FC236}">
                    <a16:creationId xmlns:a16="http://schemas.microsoft.com/office/drawing/2014/main" xmlns="" id="{623D428E-FC7D-0146-9690-82EB9C64B9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6628" y="4027456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0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23D428E-FC7D-0146-9690-82EB9C64B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628" y="4027456"/>
                <a:ext cx="382222" cy="324470"/>
              </a:xfrm>
              <a:prstGeom prst="rect">
                <a:avLst/>
              </a:prstGeom>
              <a:blipFill rotWithShape="0">
                <a:blip r:embed="rId15"/>
                <a:stretch>
                  <a:fillRect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ight Arrow 100">
            <a:extLst>
              <a:ext uri="{FF2B5EF4-FFF2-40B4-BE49-F238E27FC236}">
                <a16:creationId xmlns:a16="http://schemas.microsoft.com/office/drawing/2014/main" xmlns="" id="{5CDD8309-7A74-BA42-9CB9-1ACC922D27D3}"/>
              </a:ext>
            </a:extLst>
          </p:cNvPr>
          <p:cNvSpPr/>
          <p:nvPr/>
        </p:nvSpPr>
        <p:spPr>
          <a:xfrm>
            <a:off x="7296318" y="4414142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xmlns="" id="{2274731B-4A84-9C46-B997-919F5428E1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23347" y="4041174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274731B-4A84-9C46-B997-919F5428E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347" y="4041174"/>
                <a:ext cx="382222" cy="324470"/>
              </a:xfrm>
              <a:prstGeom prst="rect">
                <a:avLst/>
              </a:prstGeom>
              <a:blipFill rotWithShape="0">
                <a:blip r:embed="rId16"/>
                <a:stretch>
                  <a:fillRect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itle 1">
            <a:extLst>
              <a:ext uri="{FF2B5EF4-FFF2-40B4-BE49-F238E27FC236}">
                <a16:creationId xmlns:a16="http://schemas.microsoft.com/office/drawing/2014/main" xmlns="" id="{7C7A3870-AA4F-6541-9A2C-FAB7F09C92C2}"/>
              </a:ext>
            </a:extLst>
          </p:cNvPr>
          <p:cNvSpPr txBox="1">
            <a:spLocks/>
          </p:cNvSpPr>
          <p:nvPr/>
        </p:nvSpPr>
        <p:spPr>
          <a:xfrm>
            <a:off x="769736" y="1211957"/>
            <a:ext cx="10424614" cy="1250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Or jointly learn hidden embeddings toward a particular task (end-to-end)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xmlns="" id="{8F461D0B-B9ED-254A-92C9-51E52D9D529F}"/>
              </a:ext>
            </a:extLst>
          </p:cNvPr>
          <p:cNvSpPr/>
          <p:nvPr/>
        </p:nvSpPr>
        <p:spPr>
          <a:xfrm>
            <a:off x="4072028" y="3456958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ounded Rectangle 183">
            <a:extLst>
              <a:ext uri="{FF2B5EF4-FFF2-40B4-BE49-F238E27FC236}">
                <a16:creationId xmlns:a16="http://schemas.microsoft.com/office/drawing/2014/main" xmlns="" id="{A5A9FDED-B588-E246-B89E-EEC5BBF3805F}"/>
              </a:ext>
            </a:extLst>
          </p:cNvPr>
          <p:cNvSpPr/>
          <p:nvPr/>
        </p:nvSpPr>
        <p:spPr>
          <a:xfrm>
            <a:off x="4008949" y="3419007"/>
            <a:ext cx="4458925" cy="30269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xmlns="" id="{E3EFAF94-70C2-8B4F-9345-1054B638CD48}"/>
              </a:ext>
            </a:extLst>
          </p:cNvPr>
          <p:cNvSpPr/>
          <p:nvPr/>
        </p:nvSpPr>
        <p:spPr>
          <a:xfrm>
            <a:off x="4358645" y="3456958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xmlns="" id="{A38AC225-DD85-7444-B02D-E42907BCBFDD}"/>
              </a:ext>
            </a:extLst>
          </p:cNvPr>
          <p:cNvSpPr/>
          <p:nvPr/>
        </p:nvSpPr>
        <p:spPr>
          <a:xfrm>
            <a:off x="4663350" y="3456958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xmlns="" id="{F6472ADC-ACA0-0749-B16B-4A9F7AA8B9D1}"/>
              </a:ext>
            </a:extLst>
          </p:cNvPr>
          <p:cNvSpPr/>
          <p:nvPr/>
        </p:nvSpPr>
        <p:spPr>
          <a:xfrm>
            <a:off x="4949967" y="3456958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xmlns="" id="{2106D5CF-F3F7-CC4F-AE2F-6F23C68B59AC}"/>
              </a:ext>
            </a:extLst>
          </p:cNvPr>
          <p:cNvSpPr/>
          <p:nvPr/>
        </p:nvSpPr>
        <p:spPr>
          <a:xfrm>
            <a:off x="5243759" y="3460636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xmlns="" id="{131C8A61-6DD2-7448-92C5-173A2DA28FBE}"/>
              </a:ext>
            </a:extLst>
          </p:cNvPr>
          <p:cNvSpPr/>
          <p:nvPr/>
        </p:nvSpPr>
        <p:spPr>
          <a:xfrm>
            <a:off x="5530376" y="3460636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xmlns="" id="{D391C16B-BC1E-DF41-99E1-1E85C4327DE6}"/>
              </a:ext>
            </a:extLst>
          </p:cNvPr>
          <p:cNvSpPr/>
          <p:nvPr/>
        </p:nvSpPr>
        <p:spPr>
          <a:xfrm>
            <a:off x="5835081" y="3460636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xmlns="" id="{A8AC1E09-CBFF-6C4E-8E77-B09F71C7E06C}"/>
              </a:ext>
            </a:extLst>
          </p:cNvPr>
          <p:cNvSpPr/>
          <p:nvPr/>
        </p:nvSpPr>
        <p:spPr>
          <a:xfrm>
            <a:off x="6121698" y="3460636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xmlns="" id="{8F385DE1-7350-004F-B9C1-6DEE242372B5}"/>
              </a:ext>
            </a:extLst>
          </p:cNvPr>
          <p:cNvSpPr/>
          <p:nvPr/>
        </p:nvSpPr>
        <p:spPr>
          <a:xfrm>
            <a:off x="6407996" y="3456958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xmlns="" id="{A264D8E3-1018-AE4A-80A2-F017197FA6BF}"/>
              </a:ext>
            </a:extLst>
          </p:cNvPr>
          <p:cNvSpPr/>
          <p:nvPr/>
        </p:nvSpPr>
        <p:spPr>
          <a:xfrm>
            <a:off x="6694613" y="3456958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138E928F-9982-FE41-81E8-BB52F7B5DDB3}"/>
              </a:ext>
            </a:extLst>
          </p:cNvPr>
          <p:cNvSpPr/>
          <p:nvPr/>
        </p:nvSpPr>
        <p:spPr>
          <a:xfrm>
            <a:off x="6999318" y="3456958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xmlns="" id="{69635EF2-1FAB-1443-A5CE-8B5F4E9038A7}"/>
              </a:ext>
            </a:extLst>
          </p:cNvPr>
          <p:cNvSpPr/>
          <p:nvPr/>
        </p:nvSpPr>
        <p:spPr>
          <a:xfrm>
            <a:off x="7285935" y="3456958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xmlns="" id="{14B18045-59FA-DB43-8090-046237586FFF}"/>
              </a:ext>
            </a:extLst>
          </p:cNvPr>
          <p:cNvSpPr/>
          <p:nvPr/>
        </p:nvSpPr>
        <p:spPr>
          <a:xfrm>
            <a:off x="7278361" y="3456958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xmlns="" id="{6586A4C2-1059-CD46-BD11-4F52B2275B29}"/>
              </a:ext>
            </a:extLst>
          </p:cNvPr>
          <p:cNvSpPr/>
          <p:nvPr/>
        </p:nvSpPr>
        <p:spPr>
          <a:xfrm>
            <a:off x="7564978" y="3456958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xmlns="" id="{B4602C6C-457F-6044-9FE0-F114FD6D778B}"/>
              </a:ext>
            </a:extLst>
          </p:cNvPr>
          <p:cNvSpPr/>
          <p:nvPr/>
        </p:nvSpPr>
        <p:spPr>
          <a:xfrm>
            <a:off x="7869683" y="3456958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xmlns="" id="{75CDFF76-FD3A-D545-BFB5-95969761C7AB}"/>
              </a:ext>
            </a:extLst>
          </p:cNvPr>
          <p:cNvSpPr/>
          <p:nvPr/>
        </p:nvSpPr>
        <p:spPr>
          <a:xfrm>
            <a:off x="8156300" y="3456958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ight Arrow 203">
            <a:extLst>
              <a:ext uri="{FF2B5EF4-FFF2-40B4-BE49-F238E27FC236}">
                <a16:creationId xmlns:a16="http://schemas.microsoft.com/office/drawing/2014/main" xmlns="" id="{77594949-2DEB-654B-BB9D-2F86CC975244}"/>
              </a:ext>
            </a:extLst>
          </p:cNvPr>
          <p:cNvSpPr/>
          <p:nvPr/>
        </p:nvSpPr>
        <p:spPr>
          <a:xfrm rot="16200000">
            <a:off x="6066793" y="3035532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ounded Rectangle 204">
            <a:extLst>
              <a:ext uri="{FF2B5EF4-FFF2-40B4-BE49-F238E27FC236}">
                <a16:creationId xmlns:a16="http://schemas.microsoft.com/office/drawing/2014/main" xmlns="" id="{BF1A8325-7522-974B-9A75-7E9E438F97B7}"/>
              </a:ext>
            </a:extLst>
          </p:cNvPr>
          <p:cNvSpPr/>
          <p:nvPr/>
        </p:nvSpPr>
        <p:spPr>
          <a:xfrm>
            <a:off x="5954355" y="2657937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xmlns="" id="{7D7EAD43-011C-2648-95FA-E204A6EC8AA7}"/>
              </a:ext>
            </a:extLst>
          </p:cNvPr>
          <p:cNvSpPr/>
          <p:nvPr/>
        </p:nvSpPr>
        <p:spPr>
          <a:xfrm>
            <a:off x="6011461" y="2693601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xmlns="" id="{9BFBD923-69D3-8C43-89C3-0CAFA2F9BEB2}"/>
              </a:ext>
            </a:extLst>
          </p:cNvPr>
          <p:cNvSpPr/>
          <p:nvPr/>
        </p:nvSpPr>
        <p:spPr>
          <a:xfrm>
            <a:off x="6145671" y="2693601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xmlns="" id="{23AC413A-8333-A944-B66F-463F9C751144}"/>
              </a:ext>
            </a:extLst>
          </p:cNvPr>
          <p:cNvSpPr/>
          <p:nvPr/>
        </p:nvSpPr>
        <p:spPr>
          <a:xfrm>
            <a:off x="6279882" y="2693601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xmlns="" id="{56DC0012-1F25-2A4B-B251-1E28A716122D}"/>
              </a:ext>
            </a:extLst>
          </p:cNvPr>
          <p:cNvSpPr/>
          <p:nvPr/>
        </p:nvSpPr>
        <p:spPr>
          <a:xfrm>
            <a:off x="6417150" y="2693601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itle 1">
            <a:extLst>
              <a:ext uri="{FF2B5EF4-FFF2-40B4-BE49-F238E27FC236}">
                <a16:creationId xmlns:a16="http://schemas.microsoft.com/office/drawing/2014/main" xmlns="" id="{5C9C63C4-03C4-8F40-9F07-7DC03DB5EAA9}"/>
              </a:ext>
            </a:extLst>
          </p:cNvPr>
          <p:cNvSpPr txBox="1">
            <a:spLocks/>
          </p:cNvSpPr>
          <p:nvPr/>
        </p:nvSpPr>
        <p:spPr>
          <a:xfrm>
            <a:off x="4843088" y="2292243"/>
            <a:ext cx="2991364" cy="3395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Sentiment score</a:t>
            </a:r>
          </a:p>
        </p:txBody>
      </p:sp>
      <p:sp>
        <p:nvSpPr>
          <p:cNvPr id="163" name="Content Placeholder 2">
            <a:extLst>
              <a:ext uri="{FF2B5EF4-FFF2-40B4-BE49-F238E27FC236}">
                <a16:creationId xmlns:a16="http://schemas.microsoft.com/office/drawing/2014/main" xmlns="" id="{E3E52881-F8B0-6648-B658-F97D3A47B287}"/>
              </a:ext>
            </a:extLst>
          </p:cNvPr>
          <p:cNvSpPr txBox="1">
            <a:spLocks/>
          </p:cNvSpPr>
          <p:nvPr/>
        </p:nvSpPr>
        <p:spPr>
          <a:xfrm>
            <a:off x="2784013" y="3127971"/>
            <a:ext cx="947185" cy="30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 2</a:t>
            </a:r>
          </a:p>
        </p:txBody>
      </p:sp>
    </p:spTree>
    <p:extLst>
      <p:ext uri="{BB962C8B-B14F-4D97-AF65-F5344CB8AC3E}">
        <p14:creationId xmlns:p14="http://schemas.microsoft.com/office/powerpoint/2010/main" val="23742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72689F53-65B1-6845-9EEA-F9AFC149B6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42254" y="2108398"/>
                <a:ext cx="9156857" cy="12774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Why is it useful to accurately estimate the joint probability of any given sequence of length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 panose="020B0402020203020204" pitchFamily="34" charset="77"/>
                  </a:rPr>
                  <a:t>?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2689F53-65B1-6845-9EEA-F9AFC149B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254" y="2108398"/>
                <a:ext cx="9156857" cy="1277469"/>
              </a:xfrm>
              <a:prstGeom prst="rect">
                <a:avLst/>
              </a:prstGeom>
              <a:blipFill rotWithShape="0">
                <a:blip r:embed="rId3"/>
                <a:stretch>
                  <a:fillRect l="-1332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4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A9822D-A10C-FC42-AC75-1BA06F3EE254}"/>
              </a:ext>
            </a:extLst>
          </p:cNvPr>
          <p:cNvSpPr/>
          <p:nvPr/>
        </p:nvSpPr>
        <p:spPr>
          <a:xfrm>
            <a:off x="-88900" y="0"/>
            <a:ext cx="124333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D50452-60BF-E24A-9822-55A109FE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156" y="254000"/>
            <a:ext cx="10370944" cy="6248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now have the foundation for modelling sequential data.</a:t>
            </a:r>
            <a:b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Most state-of-the-art advances are based on those core RNN/LSTM ideas. But, with tens of thousands of researchers and hackers exploring deep learning, there are many tweaks that haven proven useful.</a:t>
            </a:r>
            <a:b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(This is where things get crazy.)</a:t>
            </a:r>
          </a:p>
        </p:txBody>
      </p:sp>
    </p:spTree>
    <p:extLst>
      <p:ext uri="{BB962C8B-B14F-4D97-AF65-F5344CB8AC3E}">
        <p14:creationId xmlns:p14="http://schemas.microsoft.com/office/powerpoint/2010/main" val="13684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Bi-directional (review)</a:t>
            </a:r>
            <a:endParaRPr lang="en-US" sz="3200" dirty="0"/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DE6-7A4A-0F4C-A18B-C3B4F3245ADB}" type="slidenum">
              <a:rPr lang="en-US" smtClean="0"/>
              <a:t>91</a:t>
            </a:fld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4704425" y="927618"/>
            <a:ext cx="5315368" cy="4709703"/>
            <a:chOff x="2965033" y="836178"/>
            <a:chExt cx="5315368" cy="4709703"/>
          </a:xfrm>
        </p:grpSpPr>
        <p:sp>
          <p:nvSpPr>
            <p:cNvPr id="89" name="Rounded Rectangle 88"/>
            <p:cNvSpPr/>
            <p:nvPr/>
          </p:nvSpPr>
          <p:spPr>
            <a:xfrm>
              <a:off x="2965033" y="1585432"/>
              <a:ext cx="5315368" cy="36089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>
              <a:endCxn id="105" idx="2"/>
            </p:cNvCxnSpPr>
            <p:nvPr/>
          </p:nvCxnSpPr>
          <p:spPr>
            <a:xfrm flipH="1" flipV="1">
              <a:off x="6578940" y="1495345"/>
              <a:ext cx="58086" cy="19541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endCxn id="104" idx="2"/>
            </p:cNvCxnSpPr>
            <p:nvPr/>
          </p:nvCxnSpPr>
          <p:spPr>
            <a:xfrm flipH="1" flipV="1">
              <a:off x="5116040" y="1481200"/>
              <a:ext cx="68212" cy="18994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3335351" y="836178"/>
              <a:ext cx="4447246" cy="4309784"/>
              <a:chOff x="3622726" y="965822"/>
              <a:chExt cx="4447246" cy="4309784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622726" y="967272"/>
                <a:ext cx="1570360" cy="4295513"/>
                <a:chOff x="6434085" y="1602334"/>
                <a:chExt cx="1570360" cy="4295513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6434085" y="1602334"/>
                  <a:ext cx="1570360" cy="4295513"/>
                  <a:chOff x="4626569" y="1874869"/>
                  <a:chExt cx="1570360" cy="4295513"/>
                </a:xfrm>
              </p:grpSpPr>
              <p:cxnSp>
                <p:nvCxnSpPr>
                  <p:cNvPr id="71" name="Straight Arrow Connector 70"/>
                  <p:cNvCxnSpPr/>
                  <p:nvPr/>
                </p:nvCxnSpPr>
                <p:spPr>
                  <a:xfrm flipV="1">
                    <a:off x="5386829" y="4433874"/>
                    <a:ext cx="425341" cy="173650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" name="Rectangle 67"/>
                  <p:cNvSpPr/>
                  <p:nvPr/>
                </p:nvSpPr>
                <p:spPr>
                  <a:xfrm>
                    <a:off x="5304241" y="3352523"/>
                    <a:ext cx="892688" cy="95458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9" name="TextBox 68"/>
                      <p:cNvSpPr txBox="1"/>
                      <p:nvPr/>
                    </p:nvSpPr>
                    <p:spPr>
                      <a:xfrm>
                        <a:off x="4626569" y="1874869"/>
                        <a:ext cx="68339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−2 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9" name="TextBox 6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26569" y="1874869"/>
                        <a:ext cx="683392" cy="369332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 t="-39344" b="-950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66" name="Straight Arrow Connector 65"/>
                <p:cNvCxnSpPr>
                  <a:endCxn id="103" idx="2"/>
                </p:cNvCxnSpPr>
                <p:nvPr/>
              </p:nvCxnSpPr>
              <p:spPr>
                <a:xfrm flipH="1" flipV="1">
                  <a:off x="6815033" y="2278440"/>
                  <a:ext cx="703123" cy="74029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Circular Arrow 66"/>
                <p:cNvSpPr/>
                <p:nvPr/>
              </p:nvSpPr>
              <p:spPr>
                <a:xfrm rot="5400000">
                  <a:off x="7201807" y="3244866"/>
                  <a:ext cx="534504" cy="622580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0595529"/>
                    <a:gd name="adj5" fmla="val 12500"/>
                  </a:avLst>
                </a:prstGeom>
                <a:solidFill>
                  <a:schemeClr val="tx1">
                    <a:lumMod val="65000"/>
                    <a:lumOff val="35000"/>
                    <a:alpha val="69000"/>
                  </a:schemeClr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5079490" y="965822"/>
                <a:ext cx="1554327" cy="2433684"/>
                <a:chOff x="4986180" y="965822"/>
                <a:chExt cx="1554327" cy="2433684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5647819" y="2444926"/>
                  <a:ext cx="892688" cy="95458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Box 59"/>
                    <p:cNvSpPr txBox="1"/>
                    <p:nvPr/>
                  </p:nvSpPr>
                  <p:spPr>
                    <a:xfrm>
                      <a:off x="4986180" y="965822"/>
                      <a:ext cx="68339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−1 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0" name="TextBox 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86180" y="965822"/>
                      <a:ext cx="683392" cy="36933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t="-39344" b="-934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3" name="Straight Arrow Connector 62"/>
                <p:cNvCxnSpPr>
                  <a:endCxn id="104" idx="2"/>
                </p:cNvCxnSpPr>
                <p:nvPr/>
              </p:nvCxnSpPr>
              <p:spPr>
                <a:xfrm flipH="1" flipV="1">
                  <a:off x="5310105" y="1610844"/>
                  <a:ext cx="732782" cy="7570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Circular Arrow 63"/>
                <p:cNvSpPr/>
                <p:nvPr/>
              </p:nvSpPr>
              <p:spPr>
                <a:xfrm rot="5400000">
                  <a:off x="5792399" y="2587900"/>
                  <a:ext cx="534504" cy="622580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0595529"/>
                    <a:gd name="adj5" fmla="val 12500"/>
                  </a:avLst>
                </a:prstGeom>
                <a:solidFill>
                  <a:schemeClr val="tx1">
                    <a:lumMod val="65000"/>
                    <a:lumOff val="35000"/>
                    <a:alpha val="69000"/>
                  </a:schemeClr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6634425" y="971341"/>
                <a:ext cx="1435547" cy="4304265"/>
                <a:chOff x="5104960" y="974218"/>
                <a:chExt cx="1435547" cy="4304265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5647819" y="2444926"/>
                  <a:ext cx="892688" cy="95458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5104960" y="974218"/>
                      <a:ext cx="46378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04960" y="974218"/>
                      <a:ext cx="463781" cy="36933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t="-39344" b="-934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6" name="Straight Arrow Connector 55"/>
                <p:cNvCxnSpPr/>
                <p:nvPr/>
              </p:nvCxnSpPr>
              <p:spPr>
                <a:xfrm flipV="1">
                  <a:off x="5810371" y="3526276"/>
                  <a:ext cx="308801" cy="175220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>
                  <a:endCxn id="105" idx="2"/>
                </p:cNvCxnSpPr>
                <p:nvPr/>
              </p:nvCxnSpPr>
              <p:spPr>
                <a:xfrm flipH="1" flipV="1">
                  <a:off x="5336850" y="1627866"/>
                  <a:ext cx="711156" cy="76409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Circular Arrow 57"/>
                <p:cNvSpPr/>
                <p:nvPr/>
              </p:nvSpPr>
              <p:spPr>
                <a:xfrm rot="5400000">
                  <a:off x="5792399" y="2587900"/>
                  <a:ext cx="534504" cy="622580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0595529"/>
                    <a:gd name="adj5" fmla="val 12500"/>
                  </a:avLst>
                </a:prstGeom>
                <a:solidFill>
                  <a:schemeClr val="tx1">
                    <a:lumMod val="65000"/>
                    <a:lumOff val="35000"/>
                    <a:alpha val="69000"/>
                  </a:schemeClr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1" name="Right Arrow 50"/>
              <p:cNvSpPr/>
              <p:nvPr/>
            </p:nvSpPr>
            <p:spPr>
              <a:xfrm rot="10800000">
                <a:off x="5319794" y="2827176"/>
                <a:ext cx="299935" cy="205273"/>
              </a:xfrm>
              <a:prstGeom prst="right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ight Arrow 51"/>
              <p:cNvSpPr/>
              <p:nvPr/>
            </p:nvSpPr>
            <p:spPr>
              <a:xfrm rot="10800000">
                <a:off x="6767378" y="2816702"/>
                <a:ext cx="299935" cy="205273"/>
              </a:xfrm>
              <a:prstGeom prst="right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Right Arrow 45"/>
            <p:cNvSpPr/>
            <p:nvPr/>
          </p:nvSpPr>
          <p:spPr>
            <a:xfrm>
              <a:off x="3001609" y="3848115"/>
              <a:ext cx="299935" cy="205273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5638474" y="3442189"/>
              <a:ext cx="325344" cy="16909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3319954" y="1513734"/>
              <a:ext cx="3983088" cy="4032147"/>
              <a:chOff x="4300398" y="492795"/>
              <a:chExt cx="3983088" cy="4032147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300398" y="492795"/>
                <a:ext cx="1099468" cy="4016449"/>
                <a:chOff x="7111757" y="1127857"/>
                <a:chExt cx="1099468" cy="4016449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7111757" y="3079988"/>
                  <a:ext cx="1099468" cy="2064318"/>
                  <a:chOff x="5304241" y="3352523"/>
                  <a:chExt cx="1099468" cy="2064318"/>
                </a:xfrm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5304241" y="3352523"/>
                    <a:ext cx="892688" cy="95458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4" name="TextBox 43"/>
                      <p:cNvSpPr txBox="1"/>
                      <p:nvPr/>
                    </p:nvSpPr>
                    <p:spPr>
                      <a:xfrm>
                        <a:off x="5682934" y="5047509"/>
                        <a:ext cx="72077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−2 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4" name="TextBox 4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82934" y="5047509"/>
                        <a:ext cx="720775" cy="369332"/>
                      </a:xfrm>
                      <a:prstGeom prst="rect">
                        <a:avLst/>
                      </a:prstGeom>
                      <a:blipFill rotWithShape="0">
                        <a:blip r:embed="rId6"/>
                        <a:stretch>
                          <a:fillRect t="-41667" b="-96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45" name="Straight Arrow Connector 44"/>
                  <p:cNvCxnSpPr/>
                  <p:nvPr/>
                </p:nvCxnSpPr>
                <p:spPr>
                  <a:xfrm flipH="1" flipV="1">
                    <a:off x="5812170" y="4433873"/>
                    <a:ext cx="267728" cy="58592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" name="Straight Arrow Connector 39"/>
                <p:cNvCxnSpPr>
                  <a:endCxn id="103" idx="2"/>
                </p:cNvCxnSpPr>
                <p:nvPr/>
              </p:nvCxnSpPr>
              <p:spPr>
                <a:xfrm flipH="1" flipV="1">
                  <a:off x="7508102" y="1127857"/>
                  <a:ext cx="72628" cy="187875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Circular Arrow 40"/>
                <p:cNvSpPr/>
                <p:nvPr/>
              </p:nvSpPr>
              <p:spPr>
                <a:xfrm rot="5400000">
                  <a:off x="7201807" y="3244866"/>
                  <a:ext cx="534504" cy="622580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0595529"/>
                    <a:gd name="adj5" fmla="val 12500"/>
                  </a:avLst>
                </a:prstGeom>
                <a:solidFill>
                  <a:schemeClr val="tx1">
                    <a:lumMod val="65000"/>
                    <a:lumOff val="35000"/>
                    <a:alpha val="69000"/>
                  </a:schemeClr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5741129" y="2444926"/>
                <a:ext cx="1232504" cy="2080016"/>
                <a:chOff x="5647819" y="2444926"/>
                <a:chExt cx="1232504" cy="2080016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647819" y="2444926"/>
                  <a:ext cx="892688" cy="95458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6159548" y="4155610"/>
                      <a:ext cx="72077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−1 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59548" y="4155610"/>
                      <a:ext cx="720775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t="-39344" b="-934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3" name="Straight Arrow Connector 32"/>
                <p:cNvCxnSpPr>
                  <a:stCxn id="32" idx="0"/>
                </p:cNvCxnSpPr>
                <p:nvPr/>
              </p:nvCxnSpPr>
              <p:spPr>
                <a:xfrm flipH="1" flipV="1">
                  <a:off x="6119172" y="3553986"/>
                  <a:ext cx="400764" cy="60162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Circular Arrow 34"/>
                <p:cNvSpPr/>
                <p:nvPr/>
              </p:nvSpPr>
              <p:spPr>
                <a:xfrm rot="5400000">
                  <a:off x="5792399" y="2587900"/>
                  <a:ext cx="534504" cy="622580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0595529"/>
                    <a:gd name="adj5" fmla="val 12500"/>
                  </a:avLst>
                </a:prstGeom>
                <a:solidFill>
                  <a:schemeClr val="tx1">
                    <a:lumMod val="65000"/>
                    <a:lumOff val="35000"/>
                    <a:alpha val="69000"/>
                  </a:schemeClr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7177284" y="2442049"/>
                <a:ext cx="1106202" cy="2080016"/>
                <a:chOff x="5647819" y="2444926"/>
                <a:chExt cx="1106202" cy="2080016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47819" y="2444926"/>
                  <a:ext cx="892688" cy="95458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6252858" y="4155610"/>
                      <a:ext cx="50116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6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52858" y="4155610"/>
                      <a:ext cx="501163" cy="369332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t="-40000" b="-9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7" name="Straight Arrow Connector 26"/>
                <p:cNvCxnSpPr>
                  <a:stCxn id="26" idx="0"/>
                </p:cNvCxnSpPr>
                <p:nvPr/>
              </p:nvCxnSpPr>
              <p:spPr>
                <a:xfrm flipH="1" flipV="1">
                  <a:off x="6119172" y="3553986"/>
                  <a:ext cx="384268" cy="60162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Circular Arrow 28"/>
                <p:cNvSpPr/>
                <p:nvPr/>
              </p:nvSpPr>
              <p:spPr>
                <a:xfrm rot="5400000">
                  <a:off x="5792399" y="2587900"/>
                  <a:ext cx="534504" cy="622580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0595529"/>
                    <a:gd name="adj5" fmla="val 12500"/>
                  </a:avLst>
                </a:prstGeom>
                <a:solidFill>
                  <a:schemeClr val="tx1">
                    <a:lumMod val="65000"/>
                    <a:lumOff val="35000"/>
                    <a:alpha val="69000"/>
                  </a:schemeClr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Right Arrow 21"/>
              <p:cNvSpPr/>
              <p:nvPr/>
            </p:nvSpPr>
            <p:spPr>
              <a:xfrm>
                <a:off x="5292084" y="2827176"/>
                <a:ext cx="299935" cy="205273"/>
              </a:xfrm>
              <a:prstGeom prst="right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ight Arrow 22"/>
              <p:cNvSpPr/>
              <p:nvPr/>
            </p:nvSpPr>
            <p:spPr>
              <a:xfrm>
                <a:off x="6767378" y="2816702"/>
                <a:ext cx="299935" cy="205273"/>
              </a:xfrm>
              <a:prstGeom prst="right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Right Arrow 86"/>
            <p:cNvSpPr/>
            <p:nvPr/>
          </p:nvSpPr>
          <p:spPr>
            <a:xfrm rot="10800000">
              <a:off x="7892568" y="2664032"/>
              <a:ext cx="299935" cy="205273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897453" y="3847051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previous state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198482" y="2624913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previous state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341566" y="1387949"/>
            <a:ext cx="228250" cy="217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741307" y="1355415"/>
            <a:ext cx="228250" cy="217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8204207" y="1369560"/>
            <a:ext cx="228250" cy="217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1221913" y="1891762"/>
            <a:ext cx="892688" cy="3372592"/>
            <a:chOff x="1014100" y="1988747"/>
            <a:chExt cx="892688" cy="3372592"/>
          </a:xfrm>
        </p:grpSpPr>
        <p:grpSp>
          <p:nvGrpSpPr>
            <p:cNvPr id="131" name="Group 130"/>
            <p:cNvGrpSpPr/>
            <p:nvPr/>
          </p:nvGrpSpPr>
          <p:grpSpPr>
            <a:xfrm>
              <a:off x="1014100" y="1988747"/>
              <a:ext cx="892688" cy="3372592"/>
              <a:chOff x="7046440" y="1875446"/>
              <a:chExt cx="892688" cy="3372592"/>
            </a:xfrm>
          </p:grpSpPr>
          <p:grpSp>
            <p:nvGrpSpPr>
              <p:cNvPr id="132" name="Group 131"/>
              <p:cNvGrpSpPr/>
              <p:nvPr/>
            </p:nvGrpSpPr>
            <p:grpSpPr>
              <a:xfrm>
                <a:off x="7046440" y="1875446"/>
                <a:ext cx="892688" cy="3372592"/>
                <a:chOff x="5238924" y="2147981"/>
                <a:chExt cx="892688" cy="3372592"/>
              </a:xfrm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5238924" y="3352523"/>
                  <a:ext cx="892688" cy="95458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6" name="TextBox 135"/>
                    <p:cNvSpPr txBox="1"/>
                    <p:nvPr/>
                  </p:nvSpPr>
                  <p:spPr>
                    <a:xfrm>
                      <a:off x="5453377" y="2147981"/>
                      <a:ext cx="46378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53377" y="2147981"/>
                      <a:ext cx="463781" cy="369332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t="-39344" b="-950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TextBox 136"/>
                    <p:cNvSpPr txBox="1"/>
                    <p:nvPr/>
                  </p:nvSpPr>
                  <p:spPr>
                    <a:xfrm>
                      <a:off x="5517627" y="5151241"/>
                      <a:ext cx="50116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0" name="TextBox 2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17627" y="5151241"/>
                      <a:ext cx="501163" cy="369332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t="-39344" b="-934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8" name="Straight Arrow Connector 137"/>
                <p:cNvCxnSpPr/>
                <p:nvPr/>
              </p:nvCxnSpPr>
              <p:spPr>
                <a:xfrm flipH="1" flipV="1">
                  <a:off x="5682566" y="4433873"/>
                  <a:ext cx="1" cy="64899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3" name="Straight Arrow Connector 132"/>
              <p:cNvCxnSpPr/>
              <p:nvPr/>
            </p:nvCxnSpPr>
            <p:spPr>
              <a:xfrm flipH="1" flipV="1">
                <a:off x="7474311" y="2334020"/>
                <a:ext cx="1" cy="6489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Circular Arrow 133"/>
              <p:cNvSpPr/>
              <p:nvPr/>
            </p:nvSpPr>
            <p:spPr>
              <a:xfrm>
                <a:off x="7242325" y="3182867"/>
                <a:ext cx="534504" cy="62258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595529"/>
                  <a:gd name="adj5" fmla="val 12500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9" name="Circular Arrow 138"/>
            <p:cNvSpPr/>
            <p:nvPr/>
          </p:nvSpPr>
          <p:spPr>
            <a:xfrm flipV="1">
              <a:off x="1206189" y="3349492"/>
              <a:ext cx="534504" cy="56463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595529"/>
                <a:gd name="adj5" fmla="val 12500"/>
              </a:avLst>
            </a:prstGeom>
            <a:solidFill>
              <a:schemeClr val="tx1">
                <a:lumMod val="65000"/>
                <a:lumOff val="35000"/>
                <a:alpha val="69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42" name="Straight Connector 141"/>
          <p:cNvCxnSpPr/>
          <p:nvPr/>
        </p:nvCxnSpPr>
        <p:spPr>
          <a:xfrm>
            <a:off x="2671871" y="1270690"/>
            <a:ext cx="11142" cy="460363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280141" y="1108840"/>
            <a:ext cx="2325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﻿symbol for a BRNN </a:t>
            </a:r>
          </a:p>
        </p:txBody>
      </p:sp>
    </p:spTree>
    <p:extLst>
      <p:ext uri="{BB962C8B-B14F-4D97-AF65-F5344CB8AC3E}">
        <p14:creationId xmlns:p14="http://schemas.microsoft.com/office/powerpoint/2010/main" val="15896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>
            <a:extLst>
              <a:ext uri="{FF2B5EF4-FFF2-40B4-BE49-F238E27FC236}">
                <a16:creationId xmlns:a16="http://schemas.microsoft.com/office/drawing/2014/main" xmlns="" id="{EBAAB170-83EA-B447-9025-28D5F6121620}"/>
              </a:ext>
            </a:extLst>
          </p:cNvPr>
          <p:cNvSpPr txBox="1">
            <a:spLocks/>
          </p:cNvSpPr>
          <p:nvPr/>
        </p:nvSpPr>
        <p:spPr>
          <a:xfrm>
            <a:off x="1524656" y="1219200"/>
            <a:ext cx="9918044" cy="492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dirty="0"/>
              <a:t>RNNs/LSTMs use the </a:t>
            </a:r>
            <a:r>
              <a:rPr lang="en-US" dirty="0">
                <a:solidFill>
                  <a:srgbClr val="C00000"/>
                </a:solidFill>
              </a:rPr>
              <a:t>left-to-right </a:t>
            </a:r>
            <a:r>
              <a:rPr lang="en-US" dirty="0"/>
              <a:t>context and sequentially process data.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dirty="0"/>
              <a:t>If you have </a:t>
            </a:r>
            <a:r>
              <a:rPr lang="en-US" u="sng" dirty="0"/>
              <a:t>full access</a:t>
            </a:r>
            <a:r>
              <a:rPr lang="en-US" dirty="0"/>
              <a:t> to the data at testing time, why not make use of the flow of information from </a:t>
            </a:r>
            <a:r>
              <a:rPr lang="en-US" dirty="0">
                <a:solidFill>
                  <a:srgbClr val="C00000"/>
                </a:solidFill>
              </a:rPr>
              <a:t>right-to-left,</a:t>
            </a:r>
            <a:r>
              <a:rPr lang="en-US" dirty="0"/>
              <a:t> also?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9852442" cy="1162592"/>
          </a:xfrm>
        </p:spPr>
        <p:txBody>
          <a:bodyPr/>
          <a:lstStyle/>
          <a:p>
            <a:r>
              <a:rPr lang="en-US" dirty="0"/>
              <a:t>Bi-directional (review)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9775371" cy="1162592"/>
          </a:xfrm>
        </p:spPr>
        <p:txBody>
          <a:bodyPr/>
          <a:lstStyle/>
          <a:p>
            <a:r>
              <a:rPr lang="en-US" dirty="0"/>
              <a:t>RNN Extensions</a:t>
            </a:r>
            <a:r>
              <a:rPr lang="en-US"/>
              <a:t>: 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Bi-directional LSTMs (review)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0220D83-540B-A545-AE93-1975A8847A44}"/>
              </a:ext>
            </a:extLst>
          </p:cNvPr>
          <p:cNvSpPr txBox="1">
            <a:spLocks/>
          </p:cNvSpPr>
          <p:nvPr/>
        </p:nvSpPr>
        <p:spPr>
          <a:xfrm>
            <a:off x="340077" y="5954516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70A8F7A-0C41-1042-A538-717F31D9F1D2}"/>
              </a:ext>
            </a:extLst>
          </p:cNvPr>
          <p:cNvSpPr txBox="1">
            <a:spLocks/>
          </p:cNvSpPr>
          <p:nvPr/>
        </p:nvSpPr>
        <p:spPr>
          <a:xfrm>
            <a:off x="236508" y="4285661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F4377CE-0706-914A-92BC-7FB789BAB97A}"/>
              </a:ext>
            </a:extLst>
          </p:cNvPr>
          <p:cNvGrpSpPr/>
          <p:nvPr/>
        </p:nvGrpSpPr>
        <p:grpSpPr>
          <a:xfrm rot="16200000">
            <a:off x="1815592" y="4444937"/>
            <a:ext cx="1364224" cy="311369"/>
            <a:chOff x="2297660" y="4140835"/>
            <a:chExt cx="1364224" cy="31136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66C8ACB1-4DE8-C34B-BBE1-52B0F3C86BA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CE1A6EB7-9B59-BF41-8A80-FAEA4B51C30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34F333C-A3C4-C34D-A8D0-264514E9505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EF9F2533-B485-2341-97E6-863A44A3B0F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251967D-3608-3E43-819C-CA40D4B4BB7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6EBDEF82-EFD6-2342-9F7A-A5C5F411908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xmlns="" id="{F6910C14-BAA4-3148-8486-7878900FB35A}"/>
              </a:ext>
            </a:extLst>
          </p:cNvPr>
          <p:cNvSpPr/>
          <p:nvPr/>
        </p:nvSpPr>
        <p:spPr>
          <a:xfrm rot="16200000">
            <a:off x="221288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xmlns="" id="{DB0BF050-0757-9A44-B2EB-AE8B5029B5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DB0BF050-0757-9A44-B2EB-AE8B5029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  <a:blipFill>
                <a:blip r:embed="rId2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xmlns="" id="{ABCE2F27-B547-764E-812A-E552BC5E9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ABCE2F27-B547-764E-812A-E552BC5E9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xmlns="" id="{8D0BECA6-99D6-AF42-A9D0-3955287010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D0BECA6-99D6-AF42-A9D0-395528701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xmlns="" id="{242FC6AA-9B3C-F14D-B852-9FC8995314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42FC6AA-9B3C-F14D-B852-9FC899531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ight Arrow 95">
            <a:extLst>
              <a:ext uri="{FF2B5EF4-FFF2-40B4-BE49-F238E27FC236}">
                <a16:creationId xmlns:a16="http://schemas.microsoft.com/office/drawing/2014/main" xmlns="" id="{6D483505-3904-5942-AA14-7C633380D35D}"/>
              </a:ext>
            </a:extLst>
          </p:cNvPr>
          <p:cNvSpPr/>
          <p:nvPr/>
        </p:nvSpPr>
        <p:spPr>
          <a:xfrm>
            <a:off x="275044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929BA1D1-1BE7-3A44-A164-1B59D7B56150}"/>
              </a:ext>
            </a:extLst>
          </p:cNvPr>
          <p:cNvGrpSpPr/>
          <p:nvPr/>
        </p:nvGrpSpPr>
        <p:grpSpPr>
          <a:xfrm rot="16200000">
            <a:off x="2897753" y="4444937"/>
            <a:ext cx="1364224" cy="311369"/>
            <a:chOff x="2297660" y="4140835"/>
            <a:chExt cx="1364224" cy="311369"/>
          </a:xfrm>
        </p:grpSpPr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xmlns="" id="{8C661BAD-7737-C940-8F6D-C57239AC7C8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84C22B9A-65AB-8E48-8B2E-A59167DF9DD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BAF7E894-2207-6948-9BF0-00EAE7F606C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5C5687A9-6CA7-A149-BE91-19E1BB1234F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xmlns="" id="{0E926E05-E765-BD44-8343-F45ACC041CC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xmlns="" id="{851FB5EF-5892-D647-B654-33FBBA621024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Right Arrow 114">
            <a:extLst>
              <a:ext uri="{FF2B5EF4-FFF2-40B4-BE49-F238E27FC236}">
                <a16:creationId xmlns:a16="http://schemas.microsoft.com/office/drawing/2014/main" xmlns="" id="{09DA31FA-88CE-6D4A-BCE1-7478789345C9}"/>
              </a:ext>
            </a:extLst>
          </p:cNvPr>
          <p:cNvSpPr/>
          <p:nvPr/>
        </p:nvSpPr>
        <p:spPr>
          <a:xfrm rot="16200000">
            <a:off x="3295042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xmlns="" id="{37EAAA50-016A-1343-85BB-B614F8B0A2D4}"/>
              </a:ext>
            </a:extLst>
          </p:cNvPr>
          <p:cNvSpPr/>
          <p:nvPr/>
        </p:nvSpPr>
        <p:spPr>
          <a:xfrm>
            <a:off x="3832605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978E816E-ECD9-484D-A9A9-B8570209F500}"/>
              </a:ext>
            </a:extLst>
          </p:cNvPr>
          <p:cNvGrpSpPr/>
          <p:nvPr/>
        </p:nvGrpSpPr>
        <p:grpSpPr>
          <a:xfrm rot="16200000">
            <a:off x="3952512" y="4444937"/>
            <a:ext cx="1364224" cy="311369"/>
            <a:chOff x="2297660" y="4140835"/>
            <a:chExt cx="1364224" cy="311369"/>
          </a:xfrm>
        </p:grpSpPr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xmlns="" id="{A0D9A43D-8DD1-1544-AC5C-120C4EBD2A4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32FC72A5-BDFA-C44D-9C63-73CC88C57F2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xmlns="" id="{E4C5B852-BB70-A948-91F4-4AAF747DD6D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282E207C-7DE1-B841-8D09-CCB2C629472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xmlns="" id="{8D370F7C-B393-F541-8CCE-5AE2D241F46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CC38670B-6F72-FE4C-B630-220C40142FC9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Right Arrow 125">
            <a:extLst>
              <a:ext uri="{FF2B5EF4-FFF2-40B4-BE49-F238E27FC236}">
                <a16:creationId xmlns:a16="http://schemas.microsoft.com/office/drawing/2014/main" xmlns="" id="{A9D312A5-5C73-0340-9CBB-901A11491F6A}"/>
              </a:ext>
            </a:extLst>
          </p:cNvPr>
          <p:cNvSpPr/>
          <p:nvPr/>
        </p:nvSpPr>
        <p:spPr>
          <a:xfrm rot="16200000">
            <a:off x="434980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xmlns="" id="{98059384-5829-464B-9A4A-DF179A5B1FF0}"/>
              </a:ext>
            </a:extLst>
          </p:cNvPr>
          <p:cNvSpPr/>
          <p:nvPr/>
        </p:nvSpPr>
        <p:spPr>
          <a:xfrm>
            <a:off x="488736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xmlns="" id="{5ADB58F9-54AF-9541-8DA8-122F5481C0C7}"/>
              </a:ext>
            </a:extLst>
          </p:cNvPr>
          <p:cNvGrpSpPr/>
          <p:nvPr/>
        </p:nvGrpSpPr>
        <p:grpSpPr>
          <a:xfrm rot="16200000">
            <a:off x="5040756" y="4444936"/>
            <a:ext cx="1364224" cy="311369"/>
            <a:chOff x="2297660" y="4140835"/>
            <a:chExt cx="1364224" cy="311369"/>
          </a:xfrm>
        </p:grpSpPr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xmlns="" id="{4BACC559-23FC-9247-9807-08405A20643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24DFA696-C5FD-2644-B18F-247F3BD7D1D5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B54726F4-DEDF-2446-9374-2926F5927A0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FB164F39-A022-B646-9B69-76590F801DB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A810DFDD-87AC-C643-87D9-29D96A978CA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40DC7101-0C98-4A4E-B32B-B3A3FE01A6F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Right Arrow 134">
            <a:extLst>
              <a:ext uri="{FF2B5EF4-FFF2-40B4-BE49-F238E27FC236}">
                <a16:creationId xmlns:a16="http://schemas.microsoft.com/office/drawing/2014/main" xmlns="" id="{E35BF99D-2E66-8D43-83D6-C99EC695631B}"/>
              </a:ext>
            </a:extLst>
          </p:cNvPr>
          <p:cNvSpPr/>
          <p:nvPr/>
        </p:nvSpPr>
        <p:spPr>
          <a:xfrm rot="16200000">
            <a:off x="5438045" y="55206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xmlns="" id="{A596422A-F0B4-4C44-B27A-7F8317E709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336558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A596422A-F0B4-4C44-B27A-7F8317E70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3365585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xmlns="" id="{41F321AD-A534-A649-B742-903975DA94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338964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41F321AD-A534-A649-B742-903975DA9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3389647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xmlns="" id="{A81F32A8-B123-934B-AAFB-081560D876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338968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A81F32A8-B123-934B-AAFB-081560D87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3389683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xmlns="" id="{55818F1A-0D8E-F04E-AC45-0139433E0B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337787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55818F1A-0D8E-F04E-AC45-0139433E0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3377875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itle 1">
            <a:extLst>
              <a:ext uri="{FF2B5EF4-FFF2-40B4-BE49-F238E27FC236}">
                <a16:creationId xmlns:a16="http://schemas.microsoft.com/office/drawing/2014/main" xmlns="" id="{EFD00EBC-8FE5-9C4E-8290-B57C30A420F5}"/>
              </a:ext>
            </a:extLst>
          </p:cNvPr>
          <p:cNvSpPr txBox="1">
            <a:spLocks/>
          </p:cNvSpPr>
          <p:nvPr/>
        </p:nvSpPr>
        <p:spPr>
          <a:xfrm>
            <a:off x="1769494" y="1257028"/>
            <a:ext cx="9168744" cy="714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For brevity, let’s use the follow schematic to represent an RNN</a:t>
            </a:r>
          </a:p>
        </p:txBody>
      </p:sp>
    </p:spTree>
    <p:extLst>
      <p:ext uri="{BB962C8B-B14F-4D97-AF65-F5344CB8AC3E}">
        <p14:creationId xmlns:p14="http://schemas.microsoft.com/office/powerpoint/2010/main" val="9533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0220D83-540B-A545-AE93-1975A8847A44}"/>
              </a:ext>
            </a:extLst>
          </p:cNvPr>
          <p:cNvSpPr txBox="1">
            <a:spLocks/>
          </p:cNvSpPr>
          <p:nvPr/>
        </p:nvSpPr>
        <p:spPr>
          <a:xfrm>
            <a:off x="340077" y="5954516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70A8F7A-0C41-1042-A538-717F31D9F1D2}"/>
              </a:ext>
            </a:extLst>
          </p:cNvPr>
          <p:cNvSpPr txBox="1">
            <a:spLocks/>
          </p:cNvSpPr>
          <p:nvPr/>
        </p:nvSpPr>
        <p:spPr>
          <a:xfrm>
            <a:off x="236508" y="4285661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F4377CE-0706-914A-92BC-7FB789BAB97A}"/>
              </a:ext>
            </a:extLst>
          </p:cNvPr>
          <p:cNvGrpSpPr/>
          <p:nvPr/>
        </p:nvGrpSpPr>
        <p:grpSpPr>
          <a:xfrm rot="16200000">
            <a:off x="1815592" y="4444937"/>
            <a:ext cx="1364224" cy="311369"/>
            <a:chOff x="2297660" y="4140835"/>
            <a:chExt cx="1364224" cy="31136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66C8ACB1-4DE8-C34B-BBE1-52B0F3C86BA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CE1A6EB7-9B59-BF41-8A80-FAEA4B51C30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34F333C-A3C4-C34D-A8D0-264514E9505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EF9F2533-B485-2341-97E6-863A44A3B0F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251967D-3608-3E43-819C-CA40D4B4BB7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6EBDEF82-EFD6-2342-9F7A-A5C5F411908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xmlns="" id="{F6910C14-BAA4-3148-8486-7878900FB35A}"/>
              </a:ext>
            </a:extLst>
          </p:cNvPr>
          <p:cNvSpPr/>
          <p:nvPr/>
        </p:nvSpPr>
        <p:spPr>
          <a:xfrm rot="16200000">
            <a:off x="221288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xmlns="" id="{DB0BF050-0757-9A44-B2EB-AE8B5029B5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DB0BF050-0757-9A44-B2EB-AE8B5029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  <a:blipFill>
                <a:blip r:embed="rId2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xmlns="" id="{ABCE2F27-B547-764E-812A-E552BC5E9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ABCE2F27-B547-764E-812A-E552BC5E9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xmlns="" id="{8D0BECA6-99D6-AF42-A9D0-3955287010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D0BECA6-99D6-AF42-A9D0-395528701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xmlns="" id="{242FC6AA-9B3C-F14D-B852-9FC8995314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42FC6AA-9B3C-F14D-B852-9FC899531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ight Arrow 95">
            <a:extLst>
              <a:ext uri="{FF2B5EF4-FFF2-40B4-BE49-F238E27FC236}">
                <a16:creationId xmlns:a16="http://schemas.microsoft.com/office/drawing/2014/main" xmlns="" id="{6D483505-3904-5942-AA14-7C633380D35D}"/>
              </a:ext>
            </a:extLst>
          </p:cNvPr>
          <p:cNvSpPr/>
          <p:nvPr/>
        </p:nvSpPr>
        <p:spPr>
          <a:xfrm>
            <a:off x="275044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929BA1D1-1BE7-3A44-A164-1B59D7B56150}"/>
              </a:ext>
            </a:extLst>
          </p:cNvPr>
          <p:cNvGrpSpPr/>
          <p:nvPr/>
        </p:nvGrpSpPr>
        <p:grpSpPr>
          <a:xfrm rot="16200000">
            <a:off x="2897753" y="4444937"/>
            <a:ext cx="1364224" cy="311369"/>
            <a:chOff x="2297660" y="4140835"/>
            <a:chExt cx="1364224" cy="311369"/>
          </a:xfrm>
        </p:grpSpPr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xmlns="" id="{8C661BAD-7737-C940-8F6D-C57239AC7C8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84C22B9A-65AB-8E48-8B2E-A59167DF9DD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BAF7E894-2207-6948-9BF0-00EAE7F606C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5C5687A9-6CA7-A149-BE91-19E1BB1234F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xmlns="" id="{0E926E05-E765-BD44-8343-F45ACC041CC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xmlns="" id="{851FB5EF-5892-D647-B654-33FBBA621024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Right Arrow 114">
            <a:extLst>
              <a:ext uri="{FF2B5EF4-FFF2-40B4-BE49-F238E27FC236}">
                <a16:creationId xmlns:a16="http://schemas.microsoft.com/office/drawing/2014/main" xmlns="" id="{09DA31FA-88CE-6D4A-BCE1-7478789345C9}"/>
              </a:ext>
            </a:extLst>
          </p:cNvPr>
          <p:cNvSpPr/>
          <p:nvPr/>
        </p:nvSpPr>
        <p:spPr>
          <a:xfrm rot="16200000">
            <a:off x="3295042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xmlns="" id="{37EAAA50-016A-1343-85BB-B614F8B0A2D4}"/>
              </a:ext>
            </a:extLst>
          </p:cNvPr>
          <p:cNvSpPr/>
          <p:nvPr/>
        </p:nvSpPr>
        <p:spPr>
          <a:xfrm>
            <a:off x="3832605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978E816E-ECD9-484D-A9A9-B8570209F500}"/>
              </a:ext>
            </a:extLst>
          </p:cNvPr>
          <p:cNvGrpSpPr/>
          <p:nvPr/>
        </p:nvGrpSpPr>
        <p:grpSpPr>
          <a:xfrm rot="16200000">
            <a:off x="3952512" y="4444937"/>
            <a:ext cx="1364224" cy="311369"/>
            <a:chOff x="2297660" y="4140835"/>
            <a:chExt cx="1364224" cy="311369"/>
          </a:xfrm>
        </p:grpSpPr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xmlns="" id="{A0D9A43D-8DD1-1544-AC5C-120C4EBD2A4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32FC72A5-BDFA-C44D-9C63-73CC88C57F2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xmlns="" id="{E4C5B852-BB70-A948-91F4-4AAF747DD6D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282E207C-7DE1-B841-8D09-CCB2C629472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xmlns="" id="{8D370F7C-B393-F541-8CCE-5AE2D241F46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CC38670B-6F72-FE4C-B630-220C40142FC9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Right Arrow 125">
            <a:extLst>
              <a:ext uri="{FF2B5EF4-FFF2-40B4-BE49-F238E27FC236}">
                <a16:creationId xmlns:a16="http://schemas.microsoft.com/office/drawing/2014/main" xmlns="" id="{A9D312A5-5C73-0340-9CBB-901A11491F6A}"/>
              </a:ext>
            </a:extLst>
          </p:cNvPr>
          <p:cNvSpPr/>
          <p:nvPr/>
        </p:nvSpPr>
        <p:spPr>
          <a:xfrm rot="16200000">
            <a:off x="434980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xmlns="" id="{98059384-5829-464B-9A4A-DF179A5B1FF0}"/>
              </a:ext>
            </a:extLst>
          </p:cNvPr>
          <p:cNvSpPr/>
          <p:nvPr/>
        </p:nvSpPr>
        <p:spPr>
          <a:xfrm>
            <a:off x="488736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xmlns="" id="{5ADB58F9-54AF-9541-8DA8-122F5481C0C7}"/>
              </a:ext>
            </a:extLst>
          </p:cNvPr>
          <p:cNvGrpSpPr/>
          <p:nvPr/>
        </p:nvGrpSpPr>
        <p:grpSpPr>
          <a:xfrm rot="16200000">
            <a:off x="5040756" y="4444936"/>
            <a:ext cx="1364224" cy="311369"/>
            <a:chOff x="2297660" y="4140835"/>
            <a:chExt cx="1364224" cy="311369"/>
          </a:xfrm>
        </p:grpSpPr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xmlns="" id="{4BACC559-23FC-9247-9807-08405A20643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24DFA696-C5FD-2644-B18F-247F3BD7D1D5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B54726F4-DEDF-2446-9374-2926F5927A0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FB164F39-A022-B646-9B69-76590F801DB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A810DFDD-87AC-C643-87D9-29D96A978CA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40DC7101-0C98-4A4E-B32B-B3A3FE01A6F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Right Arrow 134">
            <a:extLst>
              <a:ext uri="{FF2B5EF4-FFF2-40B4-BE49-F238E27FC236}">
                <a16:creationId xmlns:a16="http://schemas.microsoft.com/office/drawing/2014/main" xmlns="" id="{E35BF99D-2E66-8D43-83D6-C99EC695631B}"/>
              </a:ext>
            </a:extLst>
          </p:cNvPr>
          <p:cNvSpPr/>
          <p:nvPr/>
        </p:nvSpPr>
        <p:spPr>
          <a:xfrm rot="16200000">
            <a:off x="5438045" y="55206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741FC2A2-5E88-3E43-9C6B-469173760781}"/>
              </a:ext>
            </a:extLst>
          </p:cNvPr>
          <p:cNvGrpSpPr/>
          <p:nvPr/>
        </p:nvGrpSpPr>
        <p:grpSpPr>
          <a:xfrm rot="16200000">
            <a:off x="6769296" y="4468795"/>
            <a:ext cx="1364224" cy="311369"/>
            <a:chOff x="2297660" y="4140835"/>
            <a:chExt cx="1364224" cy="311369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xmlns="" id="{CD61F387-2272-CD4D-8983-97B0532BD6B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255F6879-0725-CB4B-A278-CCDFE7A976D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DB242938-5DE6-8D4E-AD07-FA1E46C357C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7995F955-4B84-E24E-A947-27B141BDB33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6D3BA443-6998-8440-9D5A-3681B126046A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ADC62104-8B7D-5545-950E-5E422B49D6D8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ight Arrow 62">
            <a:extLst>
              <a:ext uri="{FF2B5EF4-FFF2-40B4-BE49-F238E27FC236}">
                <a16:creationId xmlns:a16="http://schemas.microsoft.com/office/drawing/2014/main" xmlns="" id="{12083B4A-924E-0341-B172-BB74CE56117A}"/>
              </a:ext>
            </a:extLst>
          </p:cNvPr>
          <p:cNvSpPr/>
          <p:nvPr/>
        </p:nvSpPr>
        <p:spPr>
          <a:xfrm rot="16200000">
            <a:off x="7166585" y="554449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xmlns="" id="{83EE78B4-C908-C24E-952D-66EC0F8B99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85562" y="592084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83EE78B4-C908-C24E-952D-66EC0F8B9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562" y="5920848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xmlns="" id="{7F5FF3A9-9973-8C4F-901B-1D7D261AE4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79035" y="594913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7F5FF3A9-9973-8C4F-901B-1D7D261AE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035" y="5949138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xmlns="" id="{91ED921F-D3A7-5A44-8160-C1E6BEBF28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94913" y="594624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91ED921F-D3A7-5A44-8160-C1E6BEBF2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913" y="5946248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xmlns="" id="{C284FB9F-A0FA-3646-9805-F352C15C96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10726" y="594624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C284FB9F-A0FA-3646-9805-F352C15C9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726" y="5946248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31334007-DA71-A444-AD47-E635C44D54B7}"/>
              </a:ext>
            </a:extLst>
          </p:cNvPr>
          <p:cNvGrpSpPr/>
          <p:nvPr/>
        </p:nvGrpSpPr>
        <p:grpSpPr>
          <a:xfrm rot="16200000">
            <a:off x="7851457" y="4468795"/>
            <a:ext cx="1364224" cy="311369"/>
            <a:chOff x="2297660" y="4140835"/>
            <a:chExt cx="1364224" cy="311369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xmlns="" id="{135F9424-7200-104A-8788-140A9F0708A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5ADB0F5C-8F1A-284A-BAD4-45D90927B03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0C53B0CC-5E06-4947-B814-68732EE76FE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8CD0998B-DA2A-7E48-9E39-69EC418805D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9B2A6805-9DF1-644F-AA84-E16155D85B8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00523761-D634-D54A-902D-48CE6B6AD33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ight Arrow 78">
            <a:extLst>
              <a:ext uri="{FF2B5EF4-FFF2-40B4-BE49-F238E27FC236}">
                <a16:creationId xmlns:a16="http://schemas.microsoft.com/office/drawing/2014/main" xmlns="" id="{29A5D587-3BF7-D844-A079-BAA35E549D73}"/>
              </a:ext>
            </a:extLst>
          </p:cNvPr>
          <p:cNvSpPr/>
          <p:nvPr/>
        </p:nvSpPr>
        <p:spPr>
          <a:xfrm rot="16200000">
            <a:off x="8248746" y="554449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A1C20D9-5FA9-374C-BE0E-EE8AB6D1C62B}"/>
              </a:ext>
            </a:extLst>
          </p:cNvPr>
          <p:cNvGrpSpPr/>
          <p:nvPr/>
        </p:nvGrpSpPr>
        <p:grpSpPr>
          <a:xfrm rot="16200000">
            <a:off x="8906216" y="4468795"/>
            <a:ext cx="1364224" cy="311369"/>
            <a:chOff x="2297660" y="4140835"/>
            <a:chExt cx="1364224" cy="311369"/>
          </a:xfrm>
        </p:grpSpPr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xmlns="" id="{1976AF41-49E3-B943-8E6D-DC1B1262F09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F91B1D3D-F543-894F-A7C8-6EFC086504B1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0E70BD05-7EAF-8A4A-9678-C70110ADFC0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B3138A90-83DB-DC43-B8FC-FEB33326AD3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4C2083F9-CEA3-FD4A-9B12-9888B07311F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9B1CFC66-4603-7D4A-AE30-9BF7C237B0D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ight Arrow 87">
            <a:extLst>
              <a:ext uri="{FF2B5EF4-FFF2-40B4-BE49-F238E27FC236}">
                <a16:creationId xmlns:a16="http://schemas.microsoft.com/office/drawing/2014/main" xmlns="" id="{43773DE8-DAC4-FE4C-95AB-4C087B78FA83}"/>
              </a:ext>
            </a:extLst>
          </p:cNvPr>
          <p:cNvSpPr/>
          <p:nvPr/>
        </p:nvSpPr>
        <p:spPr>
          <a:xfrm rot="16200000">
            <a:off x="9303505" y="554449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Arrow 96">
            <a:extLst>
              <a:ext uri="{FF2B5EF4-FFF2-40B4-BE49-F238E27FC236}">
                <a16:creationId xmlns:a16="http://schemas.microsoft.com/office/drawing/2014/main" xmlns="" id="{BBFE39C6-1C06-044C-B5EA-1BB7F378DC30}"/>
              </a:ext>
            </a:extLst>
          </p:cNvPr>
          <p:cNvSpPr/>
          <p:nvPr/>
        </p:nvSpPr>
        <p:spPr>
          <a:xfrm flipH="1">
            <a:off x="9765231" y="4435699"/>
            <a:ext cx="69706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9B374F78-E280-B94F-9213-883BD45B7F24}"/>
              </a:ext>
            </a:extLst>
          </p:cNvPr>
          <p:cNvGrpSpPr/>
          <p:nvPr/>
        </p:nvGrpSpPr>
        <p:grpSpPr>
          <a:xfrm rot="16200000">
            <a:off x="9994460" y="4468794"/>
            <a:ext cx="1364224" cy="311369"/>
            <a:chOff x="2297660" y="4140835"/>
            <a:chExt cx="1364224" cy="311369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xmlns="" id="{11A36619-4FD0-7142-81D9-64797D16226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C163A9B6-F408-2E4B-BC1D-C4EFE8149241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D0497E2C-6164-A142-BEA0-1FFB08C1FD1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85212A3B-5D92-2A47-BF72-980F2FA3858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109A8B01-542A-E14C-8CEE-FC7B27DFF89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7C7DD58B-482B-554F-8A71-D053E84DE6C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ight Arrow 104">
            <a:extLst>
              <a:ext uri="{FF2B5EF4-FFF2-40B4-BE49-F238E27FC236}">
                <a16:creationId xmlns:a16="http://schemas.microsoft.com/office/drawing/2014/main" xmlns="" id="{D8ABD822-3B1F-6C41-97B2-4AEF84AA1398}"/>
              </a:ext>
            </a:extLst>
          </p:cNvPr>
          <p:cNvSpPr/>
          <p:nvPr/>
        </p:nvSpPr>
        <p:spPr>
          <a:xfrm rot="16200000">
            <a:off x="10391749" y="554449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ight Arrow 140">
            <a:extLst>
              <a:ext uri="{FF2B5EF4-FFF2-40B4-BE49-F238E27FC236}">
                <a16:creationId xmlns:a16="http://schemas.microsoft.com/office/drawing/2014/main" xmlns="" id="{C396A0BD-2E23-9743-90F5-1420822D90FB}"/>
              </a:ext>
            </a:extLst>
          </p:cNvPr>
          <p:cNvSpPr/>
          <p:nvPr/>
        </p:nvSpPr>
        <p:spPr>
          <a:xfrm flipH="1">
            <a:off x="8683980" y="4435699"/>
            <a:ext cx="69706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ight Arrow 141">
            <a:extLst>
              <a:ext uri="{FF2B5EF4-FFF2-40B4-BE49-F238E27FC236}">
                <a16:creationId xmlns:a16="http://schemas.microsoft.com/office/drawing/2014/main" xmlns="" id="{7DEB3022-6D1B-0245-8BCA-944CA325073B}"/>
              </a:ext>
            </a:extLst>
          </p:cNvPr>
          <p:cNvSpPr/>
          <p:nvPr/>
        </p:nvSpPr>
        <p:spPr>
          <a:xfrm flipH="1">
            <a:off x="7618738" y="4448222"/>
            <a:ext cx="69706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xmlns="" id="{A596422A-F0B4-4C44-B27A-7F8317E709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336558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A596422A-F0B4-4C44-B27A-7F8317E70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3365585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xmlns="" id="{41F321AD-A534-A649-B742-903975DA94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338964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41F321AD-A534-A649-B742-903975DA9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338964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xmlns="" id="{A81F32A8-B123-934B-AAFB-081560D876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338968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A81F32A8-B123-934B-AAFB-081560D87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3389683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xmlns="" id="{55818F1A-0D8E-F04E-AC45-0139433E0B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337787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55818F1A-0D8E-F04E-AC45-0139433E0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3377875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Content Placeholder 2">
                <a:extLst>
                  <a:ext uri="{FF2B5EF4-FFF2-40B4-BE49-F238E27FC236}">
                    <a16:creationId xmlns:a16="http://schemas.microsoft.com/office/drawing/2014/main" xmlns="" id="{30973258-1FC5-C147-8290-0223E0AA82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81437" y="341505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5" name="Content Placeholder 2">
                <a:extLst>
                  <a:ext uri="{FF2B5EF4-FFF2-40B4-BE49-F238E27FC236}">
                    <a16:creationId xmlns:a16="http://schemas.microsoft.com/office/drawing/2014/main" id="{30973258-1FC5-C147-8290-0223E0AA8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437" y="3415053"/>
                <a:ext cx="466367" cy="503588"/>
              </a:xfrm>
              <a:prstGeom prst="rect">
                <a:avLst/>
              </a:prstGeom>
              <a:blipFill>
                <a:blip r:embed="rId13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xmlns="" id="{280BE8FE-1FF3-9C44-ADBF-62D68593B7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15817" y="343911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id="{280BE8FE-1FF3-9C44-ADBF-62D68593B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817" y="3439115"/>
                <a:ext cx="466367" cy="503588"/>
              </a:xfrm>
              <a:prstGeom prst="rect">
                <a:avLst/>
              </a:prstGeom>
              <a:blipFill>
                <a:blip r:embed="rId14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Content Placeholder 2">
                <a:extLst>
                  <a:ext uri="{FF2B5EF4-FFF2-40B4-BE49-F238E27FC236}">
                    <a16:creationId xmlns:a16="http://schemas.microsoft.com/office/drawing/2014/main" xmlns="" id="{A07DEFB1-20A0-2F49-95D3-4A3A9BE43D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28420" y="34391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7" name="Content Placeholder 2">
                <a:extLst>
                  <a:ext uri="{FF2B5EF4-FFF2-40B4-BE49-F238E27FC236}">
                    <a16:creationId xmlns:a16="http://schemas.microsoft.com/office/drawing/2014/main" id="{A07DEFB1-20A0-2F49-95D3-4A3A9BE43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420" y="3439151"/>
                <a:ext cx="466367" cy="503588"/>
              </a:xfrm>
              <a:prstGeom prst="rect">
                <a:avLst/>
              </a:prstGeom>
              <a:blipFill>
                <a:blip r:embed="rId15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Content Placeholder 2">
                <a:extLst>
                  <a:ext uri="{FF2B5EF4-FFF2-40B4-BE49-F238E27FC236}">
                    <a16:creationId xmlns:a16="http://schemas.microsoft.com/office/drawing/2014/main" xmlns="" id="{88CCFE5D-301B-6247-BAA2-626133E8A5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06600" y="342734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8" name="Content Placeholder 2">
                <a:extLst>
                  <a:ext uri="{FF2B5EF4-FFF2-40B4-BE49-F238E27FC236}">
                    <a16:creationId xmlns:a16="http://schemas.microsoft.com/office/drawing/2014/main" id="{88CCFE5D-301B-6247-BAA2-626133E8A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600" y="3427343"/>
                <a:ext cx="466367" cy="503588"/>
              </a:xfrm>
              <a:prstGeom prst="rect">
                <a:avLst/>
              </a:prstGeom>
              <a:blipFill>
                <a:blip r:embed="rId16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itle 1">
            <a:extLst>
              <a:ext uri="{FF2B5EF4-FFF2-40B4-BE49-F238E27FC236}">
                <a16:creationId xmlns:a16="http://schemas.microsoft.com/office/drawing/2014/main" xmlns="" id="{1461619B-392D-6749-8080-79E182EBB9CD}"/>
              </a:ext>
            </a:extLst>
          </p:cNvPr>
          <p:cNvSpPr txBox="1">
            <a:spLocks/>
          </p:cNvSpPr>
          <p:nvPr/>
        </p:nvSpPr>
        <p:spPr>
          <a:xfrm>
            <a:off x="1769494" y="1257028"/>
            <a:ext cx="9168744" cy="714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For brevity, let’s use the follow schematic to represent an RNN</a:t>
            </a:r>
          </a:p>
        </p:txBody>
      </p:sp>
      <p:sp>
        <p:nvSpPr>
          <p:cNvPr id="11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 txBox="1">
            <a:spLocks/>
          </p:cNvSpPr>
          <p:nvPr/>
        </p:nvSpPr>
        <p:spPr>
          <a:xfrm>
            <a:off x="347472" y="219456"/>
            <a:ext cx="9775371" cy="1162592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182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464646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smtClean="0"/>
              <a:t>RNN Extensions: </a:t>
            </a:r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Bi-directional LSTMs (review)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0220D83-540B-A545-AE93-1975A8847A44}"/>
              </a:ext>
            </a:extLst>
          </p:cNvPr>
          <p:cNvSpPr txBox="1">
            <a:spLocks/>
          </p:cNvSpPr>
          <p:nvPr/>
        </p:nvSpPr>
        <p:spPr>
          <a:xfrm>
            <a:off x="340077" y="5954516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70A8F7A-0C41-1042-A538-717F31D9F1D2}"/>
              </a:ext>
            </a:extLst>
          </p:cNvPr>
          <p:cNvSpPr txBox="1">
            <a:spLocks/>
          </p:cNvSpPr>
          <p:nvPr/>
        </p:nvSpPr>
        <p:spPr>
          <a:xfrm>
            <a:off x="236508" y="4285661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F4377CE-0706-914A-92BC-7FB789BAB97A}"/>
              </a:ext>
            </a:extLst>
          </p:cNvPr>
          <p:cNvGrpSpPr/>
          <p:nvPr/>
        </p:nvGrpSpPr>
        <p:grpSpPr>
          <a:xfrm rot="16200000">
            <a:off x="1815592" y="4444937"/>
            <a:ext cx="1364224" cy="311369"/>
            <a:chOff x="2297660" y="4140835"/>
            <a:chExt cx="1364224" cy="31136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66C8ACB1-4DE8-C34B-BBE1-52B0F3C86BA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CE1A6EB7-9B59-BF41-8A80-FAEA4B51C30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34F333C-A3C4-C34D-A8D0-264514E9505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EF9F2533-B485-2341-97E6-863A44A3B0F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251967D-3608-3E43-819C-CA40D4B4BB7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6EBDEF82-EFD6-2342-9F7A-A5C5F411908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xmlns="" id="{F6910C14-BAA4-3148-8486-7878900FB35A}"/>
              </a:ext>
            </a:extLst>
          </p:cNvPr>
          <p:cNvSpPr/>
          <p:nvPr/>
        </p:nvSpPr>
        <p:spPr>
          <a:xfrm rot="16200000">
            <a:off x="221288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xmlns="" id="{DB0BF050-0757-9A44-B2EB-AE8B5029B5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DB0BF050-0757-9A44-B2EB-AE8B5029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  <a:blipFill>
                <a:blip r:embed="rId2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xmlns="" id="{ABCE2F27-B547-764E-812A-E552BC5E9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ABCE2F27-B547-764E-812A-E552BC5E9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xmlns="" id="{8D0BECA6-99D6-AF42-A9D0-3955287010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D0BECA6-99D6-AF42-A9D0-395528701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xmlns="" id="{242FC6AA-9B3C-F14D-B852-9FC8995314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42FC6AA-9B3C-F14D-B852-9FC899531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ight Arrow 95">
            <a:extLst>
              <a:ext uri="{FF2B5EF4-FFF2-40B4-BE49-F238E27FC236}">
                <a16:creationId xmlns:a16="http://schemas.microsoft.com/office/drawing/2014/main" xmlns="" id="{6D483505-3904-5942-AA14-7C633380D35D}"/>
              </a:ext>
            </a:extLst>
          </p:cNvPr>
          <p:cNvSpPr/>
          <p:nvPr/>
        </p:nvSpPr>
        <p:spPr>
          <a:xfrm>
            <a:off x="275044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929BA1D1-1BE7-3A44-A164-1B59D7B56150}"/>
              </a:ext>
            </a:extLst>
          </p:cNvPr>
          <p:cNvGrpSpPr/>
          <p:nvPr/>
        </p:nvGrpSpPr>
        <p:grpSpPr>
          <a:xfrm rot="16200000">
            <a:off x="2897753" y="4444937"/>
            <a:ext cx="1364224" cy="311369"/>
            <a:chOff x="2297660" y="4140835"/>
            <a:chExt cx="1364224" cy="311369"/>
          </a:xfrm>
        </p:grpSpPr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xmlns="" id="{8C661BAD-7737-C940-8F6D-C57239AC7C8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84C22B9A-65AB-8E48-8B2E-A59167DF9DD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BAF7E894-2207-6948-9BF0-00EAE7F606C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5C5687A9-6CA7-A149-BE91-19E1BB1234F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xmlns="" id="{0E926E05-E765-BD44-8343-F45ACC041CC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xmlns="" id="{851FB5EF-5892-D647-B654-33FBBA621024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Right Arrow 114">
            <a:extLst>
              <a:ext uri="{FF2B5EF4-FFF2-40B4-BE49-F238E27FC236}">
                <a16:creationId xmlns:a16="http://schemas.microsoft.com/office/drawing/2014/main" xmlns="" id="{09DA31FA-88CE-6D4A-BCE1-7478789345C9}"/>
              </a:ext>
            </a:extLst>
          </p:cNvPr>
          <p:cNvSpPr/>
          <p:nvPr/>
        </p:nvSpPr>
        <p:spPr>
          <a:xfrm rot="16200000">
            <a:off x="3295042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xmlns="" id="{37EAAA50-016A-1343-85BB-B614F8B0A2D4}"/>
              </a:ext>
            </a:extLst>
          </p:cNvPr>
          <p:cNvSpPr/>
          <p:nvPr/>
        </p:nvSpPr>
        <p:spPr>
          <a:xfrm>
            <a:off x="3832605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978E816E-ECD9-484D-A9A9-B8570209F500}"/>
              </a:ext>
            </a:extLst>
          </p:cNvPr>
          <p:cNvGrpSpPr/>
          <p:nvPr/>
        </p:nvGrpSpPr>
        <p:grpSpPr>
          <a:xfrm rot="16200000">
            <a:off x="3952512" y="4444937"/>
            <a:ext cx="1364224" cy="311369"/>
            <a:chOff x="2297660" y="4140835"/>
            <a:chExt cx="1364224" cy="311369"/>
          </a:xfrm>
        </p:grpSpPr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xmlns="" id="{A0D9A43D-8DD1-1544-AC5C-120C4EBD2A4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32FC72A5-BDFA-C44D-9C63-73CC88C57F2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xmlns="" id="{E4C5B852-BB70-A948-91F4-4AAF747DD6D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282E207C-7DE1-B841-8D09-CCB2C629472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xmlns="" id="{8D370F7C-B393-F541-8CCE-5AE2D241F46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CC38670B-6F72-FE4C-B630-220C40142FC9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Right Arrow 125">
            <a:extLst>
              <a:ext uri="{FF2B5EF4-FFF2-40B4-BE49-F238E27FC236}">
                <a16:creationId xmlns:a16="http://schemas.microsoft.com/office/drawing/2014/main" xmlns="" id="{A9D312A5-5C73-0340-9CBB-901A11491F6A}"/>
              </a:ext>
            </a:extLst>
          </p:cNvPr>
          <p:cNvSpPr/>
          <p:nvPr/>
        </p:nvSpPr>
        <p:spPr>
          <a:xfrm rot="16200000">
            <a:off x="434980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xmlns="" id="{98059384-5829-464B-9A4A-DF179A5B1FF0}"/>
              </a:ext>
            </a:extLst>
          </p:cNvPr>
          <p:cNvSpPr/>
          <p:nvPr/>
        </p:nvSpPr>
        <p:spPr>
          <a:xfrm>
            <a:off x="488736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xmlns="" id="{5ADB58F9-54AF-9541-8DA8-122F5481C0C7}"/>
              </a:ext>
            </a:extLst>
          </p:cNvPr>
          <p:cNvGrpSpPr/>
          <p:nvPr/>
        </p:nvGrpSpPr>
        <p:grpSpPr>
          <a:xfrm rot="16200000">
            <a:off x="5040756" y="4444936"/>
            <a:ext cx="1364224" cy="311369"/>
            <a:chOff x="2297660" y="4140835"/>
            <a:chExt cx="1364224" cy="311369"/>
          </a:xfrm>
        </p:grpSpPr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xmlns="" id="{4BACC559-23FC-9247-9807-08405A20643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24DFA696-C5FD-2644-B18F-247F3BD7D1D5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B54726F4-DEDF-2446-9374-2926F5927A0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FB164F39-A022-B646-9B69-76590F801DB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A810DFDD-87AC-C643-87D9-29D96A978CA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40DC7101-0C98-4A4E-B32B-B3A3FE01A6F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Right Arrow 134">
            <a:extLst>
              <a:ext uri="{FF2B5EF4-FFF2-40B4-BE49-F238E27FC236}">
                <a16:creationId xmlns:a16="http://schemas.microsoft.com/office/drawing/2014/main" xmlns="" id="{E35BF99D-2E66-8D43-83D6-C99EC695631B}"/>
              </a:ext>
            </a:extLst>
          </p:cNvPr>
          <p:cNvSpPr/>
          <p:nvPr/>
        </p:nvSpPr>
        <p:spPr>
          <a:xfrm rot="16200000">
            <a:off x="5438045" y="55206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741FC2A2-5E88-3E43-9C6B-469173760781}"/>
              </a:ext>
            </a:extLst>
          </p:cNvPr>
          <p:cNvGrpSpPr/>
          <p:nvPr/>
        </p:nvGrpSpPr>
        <p:grpSpPr>
          <a:xfrm rot="16200000">
            <a:off x="6769296" y="4468795"/>
            <a:ext cx="1364224" cy="311369"/>
            <a:chOff x="2297660" y="4140835"/>
            <a:chExt cx="1364224" cy="311369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xmlns="" id="{CD61F387-2272-CD4D-8983-97B0532BD6B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255F6879-0725-CB4B-A278-CCDFE7A976D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DB242938-5DE6-8D4E-AD07-FA1E46C357C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7995F955-4B84-E24E-A947-27B141BDB33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6D3BA443-6998-8440-9D5A-3681B126046A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ADC62104-8B7D-5545-950E-5E422B49D6D8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ight Arrow 62">
            <a:extLst>
              <a:ext uri="{FF2B5EF4-FFF2-40B4-BE49-F238E27FC236}">
                <a16:creationId xmlns:a16="http://schemas.microsoft.com/office/drawing/2014/main" xmlns="" id="{12083B4A-924E-0341-B172-BB74CE56117A}"/>
              </a:ext>
            </a:extLst>
          </p:cNvPr>
          <p:cNvSpPr/>
          <p:nvPr/>
        </p:nvSpPr>
        <p:spPr>
          <a:xfrm rot="16200000">
            <a:off x="7166585" y="554449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xmlns="" id="{83EE78B4-C908-C24E-952D-66EC0F8B99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85562" y="592084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83EE78B4-C908-C24E-952D-66EC0F8B9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562" y="5920848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xmlns="" id="{7F5FF3A9-9973-8C4F-901B-1D7D261AE4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79035" y="594913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7F5FF3A9-9973-8C4F-901B-1D7D261AE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035" y="5949138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xmlns="" id="{91ED921F-D3A7-5A44-8160-C1E6BEBF28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94913" y="594624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91ED921F-D3A7-5A44-8160-C1E6BEBF2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913" y="5946248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xmlns="" id="{C284FB9F-A0FA-3646-9805-F352C15C96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10726" y="594624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C284FB9F-A0FA-3646-9805-F352C15C9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726" y="5946248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31334007-DA71-A444-AD47-E635C44D54B7}"/>
              </a:ext>
            </a:extLst>
          </p:cNvPr>
          <p:cNvGrpSpPr/>
          <p:nvPr/>
        </p:nvGrpSpPr>
        <p:grpSpPr>
          <a:xfrm rot="16200000">
            <a:off x="7851457" y="4468795"/>
            <a:ext cx="1364224" cy="311369"/>
            <a:chOff x="2297660" y="4140835"/>
            <a:chExt cx="1364224" cy="311369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xmlns="" id="{135F9424-7200-104A-8788-140A9F0708A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5ADB0F5C-8F1A-284A-BAD4-45D90927B03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0C53B0CC-5E06-4947-B814-68732EE76FE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8CD0998B-DA2A-7E48-9E39-69EC418805D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9B2A6805-9DF1-644F-AA84-E16155D85B8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00523761-D634-D54A-902D-48CE6B6AD33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ight Arrow 78">
            <a:extLst>
              <a:ext uri="{FF2B5EF4-FFF2-40B4-BE49-F238E27FC236}">
                <a16:creationId xmlns:a16="http://schemas.microsoft.com/office/drawing/2014/main" xmlns="" id="{29A5D587-3BF7-D844-A079-BAA35E549D73}"/>
              </a:ext>
            </a:extLst>
          </p:cNvPr>
          <p:cNvSpPr/>
          <p:nvPr/>
        </p:nvSpPr>
        <p:spPr>
          <a:xfrm rot="16200000">
            <a:off x="8248746" y="554449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A1C20D9-5FA9-374C-BE0E-EE8AB6D1C62B}"/>
              </a:ext>
            </a:extLst>
          </p:cNvPr>
          <p:cNvGrpSpPr/>
          <p:nvPr/>
        </p:nvGrpSpPr>
        <p:grpSpPr>
          <a:xfrm rot="16200000">
            <a:off x="8906216" y="4468795"/>
            <a:ext cx="1364224" cy="311369"/>
            <a:chOff x="2297660" y="4140835"/>
            <a:chExt cx="1364224" cy="311369"/>
          </a:xfrm>
        </p:grpSpPr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xmlns="" id="{1976AF41-49E3-B943-8E6D-DC1B1262F09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F91B1D3D-F543-894F-A7C8-6EFC086504B1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0E70BD05-7EAF-8A4A-9678-C70110ADFC0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B3138A90-83DB-DC43-B8FC-FEB33326AD3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4C2083F9-CEA3-FD4A-9B12-9888B07311F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9B1CFC66-4603-7D4A-AE30-9BF7C237B0D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ight Arrow 87">
            <a:extLst>
              <a:ext uri="{FF2B5EF4-FFF2-40B4-BE49-F238E27FC236}">
                <a16:creationId xmlns:a16="http://schemas.microsoft.com/office/drawing/2014/main" xmlns="" id="{43773DE8-DAC4-FE4C-95AB-4C087B78FA83}"/>
              </a:ext>
            </a:extLst>
          </p:cNvPr>
          <p:cNvSpPr/>
          <p:nvPr/>
        </p:nvSpPr>
        <p:spPr>
          <a:xfrm rot="16200000">
            <a:off x="9303505" y="554449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Arrow 96">
            <a:extLst>
              <a:ext uri="{FF2B5EF4-FFF2-40B4-BE49-F238E27FC236}">
                <a16:creationId xmlns:a16="http://schemas.microsoft.com/office/drawing/2014/main" xmlns="" id="{BBFE39C6-1C06-044C-B5EA-1BB7F378DC30}"/>
              </a:ext>
            </a:extLst>
          </p:cNvPr>
          <p:cNvSpPr/>
          <p:nvPr/>
        </p:nvSpPr>
        <p:spPr>
          <a:xfrm flipH="1">
            <a:off x="9765231" y="4435699"/>
            <a:ext cx="69706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9B374F78-E280-B94F-9213-883BD45B7F24}"/>
              </a:ext>
            </a:extLst>
          </p:cNvPr>
          <p:cNvGrpSpPr/>
          <p:nvPr/>
        </p:nvGrpSpPr>
        <p:grpSpPr>
          <a:xfrm rot="16200000">
            <a:off x="9994460" y="4468794"/>
            <a:ext cx="1364224" cy="311369"/>
            <a:chOff x="2297660" y="4140835"/>
            <a:chExt cx="1364224" cy="311369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xmlns="" id="{11A36619-4FD0-7142-81D9-64797D16226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C163A9B6-F408-2E4B-BC1D-C4EFE8149241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D0497E2C-6164-A142-BEA0-1FFB08C1FD1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85212A3B-5D92-2A47-BF72-980F2FA3858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109A8B01-542A-E14C-8CEE-FC7B27DFF89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7C7DD58B-482B-554F-8A71-D053E84DE6C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ight Arrow 104">
            <a:extLst>
              <a:ext uri="{FF2B5EF4-FFF2-40B4-BE49-F238E27FC236}">
                <a16:creationId xmlns:a16="http://schemas.microsoft.com/office/drawing/2014/main" xmlns="" id="{D8ABD822-3B1F-6C41-97B2-4AEF84AA1398}"/>
              </a:ext>
            </a:extLst>
          </p:cNvPr>
          <p:cNvSpPr/>
          <p:nvPr/>
        </p:nvSpPr>
        <p:spPr>
          <a:xfrm rot="16200000">
            <a:off x="10391749" y="554449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ight Arrow 140">
            <a:extLst>
              <a:ext uri="{FF2B5EF4-FFF2-40B4-BE49-F238E27FC236}">
                <a16:creationId xmlns:a16="http://schemas.microsoft.com/office/drawing/2014/main" xmlns="" id="{C396A0BD-2E23-9743-90F5-1420822D90FB}"/>
              </a:ext>
            </a:extLst>
          </p:cNvPr>
          <p:cNvSpPr/>
          <p:nvPr/>
        </p:nvSpPr>
        <p:spPr>
          <a:xfrm flipH="1">
            <a:off x="8683980" y="4435699"/>
            <a:ext cx="69706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ight Arrow 141">
            <a:extLst>
              <a:ext uri="{FF2B5EF4-FFF2-40B4-BE49-F238E27FC236}">
                <a16:creationId xmlns:a16="http://schemas.microsoft.com/office/drawing/2014/main" xmlns="" id="{7DEB3022-6D1B-0245-8BCA-944CA325073B}"/>
              </a:ext>
            </a:extLst>
          </p:cNvPr>
          <p:cNvSpPr/>
          <p:nvPr/>
        </p:nvSpPr>
        <p:spPr>
          <a:xfrm flipH="1">
            <a:off x="7618738" y="4448222"/>
            <a:ext cx="69706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xmlns="" id="{A596422A-F0B4-4C44-B27A-7F8317E709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336558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A596422A-F0B4-4C44-B27A-7F8317E70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3365585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xmlns="" id="{41F321AD-A534-A649-B742-903975DA94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338964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41F321AD-A534-A649-B742-903975DA9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338964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xmlns="" id="{A81F32A8-B123-934B-AAFB-081560D876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338968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A81F32A8-B123-934B-AAFB-081560D87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3389683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xmlns="" id="{55818F1A-0D8E-F04E-AC45-0139433E0B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337787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55818F1A-0D8E-F04E-AC45-0139433E0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3377875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Content Placeholder 2">
                <a:extLst>
                  <a:ext uri="{FF2B5EF4-FFF2-40B4-BE49-F238E27FC236}">
                    <a16:creationId xmlns:a16="http://schemas.microsoft.com/office/drawing/2014/main" xmlns="" id="{30973258-1FC5-C147-8290-0223E0AA82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81437" y="341505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5" name="Content Placeholder 2">
                <a:extLst>
                  <a:ext uri="{FF2B5EF4-FFF2-40B4-BE49-F238E27FC236}">
                    <a16:creationId xmlns:a16="http://schemas.microsoft.com/office/drawing/2014/main" id="{30973258-1FC5-C147-8290-0223E0AA8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437" y="3415053"/>
                <a:ext cx="466367" cy="503588"/>
              </a:xfrm>
              <a:prstGeom prst="rect">
                <a:avLst/>
              </a:prstGeom>
              <a:blipFill>
                <a:blip r:embed="rId13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xmlns="" id="{280BE8FE-1FF3-9C44-ADBF-62D68593B7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15817" y="343911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id="{280BE8FE-1FF3-9C44-ADBF-62D68593B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817" y="3439115"/>
                <a:ext cx="466367" cy="503588"/>
              </a:xfrm>
              <a:prstGeom prst="rect">
                <a:avLst/>
              </a:prstGeom>
              <a:blipFill>
                <a:blip r:embed="rId14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Content Placeholder 2">
                <a:extLst>
                  <a:ext uri="{FF2B5EF4-FFF2-40B4-BE49-F238E27FC236}">
                    <a16:creationId xmlns:a16="http://schemas.microsoft.com/office/drawing/2014/main" xmlns="" id="{A07DEFB1-20A0-2F49-95D3-4A3A9BE43D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28420" y="34391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7" name="Content Placeholder 2">
                <a:extLst>
                  <a:ext uri="{FF2B5EF4-FFF2-40B4-BE49-F238E27FC236}">
                    <a16:creationId xmlns:a16="http://schemas.microsoft.com/office/drawing/2014/main" id="{A07DEFB1-20A0-2F49-95D3-4A3A9BE43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420" y="3439151"/>
                <a:ext cx="466367" cy="503588"/>
              </a:xfrm>
              <a:prstGeom prst="rect">
                <a:avLst/>
              </a:prstGeom>
              <a:blipFill>
                <a:blip r:embed="rId15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Content Placeholder 2">
                <a:extLst>
                  <a:ext uri="{FF2B5EF4-FFF2-40B4-BE49-F238E27FC236}">
                    <a16:creationId xmlns:a16="http://schemas.microsoft.com/office/drawing/2014/main" xmlns="" id="{88CCFE5D-301B-6247-BAA2-626133E8A5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06600" y="342734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8" name="Content Placeholder 2">
                <a:extLst>
                  <a:ext uri="{FF2B5EF4-FFF2-40B4-BE49-F238E27FC236}">
                    <a16:creationId xmlns:a16="http://schemas.microsoft.com/office/drawing/2014/main" id="{88CCFE5D-301B-6247-BAA2-626133E8A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600" y="3427343"/>
                <a:ext cx="466367" cy="503588"/>
              </a:xfrm>
              <a:prstGeom prst="rect">
                <a:avLst/>
              </a:prstGeom>
              <a:blipFill>
                <a:blip r:embed="rId16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EF2F8E7E-85F9-1C41-A63D-B3A0EEA0D934}"/>
              </a:ext>
            </a:extLst>
          </p:cNvPr>
          <p:cNvGrpSpPr/>
          <p:nvPr/>
        </p:nvGrpSpPr>
        <p:grpSpPr>
          <a:xfrm rot="16200000">
            <a:off x="4240169" y="2496690"/>
            <a:ext cx="1116182" cy="311369"/>
            <a:chOff x="2297660" y="4140836"/>
            <a:chExt cx="1116182" cy="311369"/>
          </a:xfrm>
        </p:grpSpPr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xmlns="" id="{831421CC-D4E8-7A4B-9A77-B1D994BC2D10}"/>
                </a:ext>
              </a:extLst>
            </p:cNvPr>
            <p:cNvSpPr/>
            <p:nvPr/>
          </p:nvSpPr>
          <p:spPr>
            <a:xfrm>
              <a:off x="2297660" y="4140836"/>
              <a:ext cx="1116182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554C2483-4325-BC4C-9F2C-8E7415159B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xmlns="" id="{1EC24B26-5C89-0B46-9173-F7E87DBAC7C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8BD8C7F1-38F5-0948-A2F1-EAEBA90F202E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987BCF7B-C9AE-5C47-B8D8-DAB27F0626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xmlns="" id="{54C140CB-0AB0-5047-A16E-E34C85B3BF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9574" y="271825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id="{54C140CB-0AB0-5047-A16E-E34C85B3B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574" y="2718257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Content Placeholder 2">
                <a:extLst>
                  <a:ext uri="{FF2B5EF4-FFF2-40B4-BE49-F238E27FC236}">
                    <a16:creationId xmlns:a16="http://schemas.microsoft.com/office/drawing/2014/main" xmlns="" id="{759E582D-C931-B049-9A38-57BC4B2C61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2465" y="214163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7" name="Content Placeholder 2">
                <a:extLst>
                  <a:ext uri="{FF2B5EF4-FFF2-40B4-BE49-F238E27FC236}">
                    <a16:creationId xmlns:a16="http://schemas.microsoft.com/office/drawing/2014/main" id="{759E582D-C931-B049-9A38-57BC4B2C6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465" y="2141638"/>
                <a:ext cx="466367" cy="503588"/>
              </a:xfrm>
              <a:prstGeom prst="rect">
                <a:avLst/>
              </a:prstGeom>
              <a:blipFill>
                <a:blip r:embed="rId17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xmlns="" id="{524BA0F9-44C0-774A-A06F-16406522B7AB}"/>
              </a:ext>
            </a:extLst>
          </p:cNvPr>
          <p:cNvGrpSpPr/>
          <p:nvPr/>
        </p:nvGrpSpPr>
        <p:grpSpPr>
          <a:xfrm rot="16200000">
            <a:off x="5465297" y="2496690"/>
            <a:ext cx="1116182" cy="311369"/>
            <a:chOff x="2297660" y="4140836"/>
            <a:chExt cx="1116182" cy="311369"/>
          </a:xfrm>
        </p:grpSpPr>
        <p:sp>
          <p:nvSpPr>
            <p:cNvPr id="159" name="Rounded Rectangle 158">
              <a:extLst>
                <a:ext uri="{FF2B5EF4-FFF2-40B4-BE49-F238E27FC236}">
                  <a16:creationId xmlns:a16="http://schemas.microsoft.com/office/drawing/2014/main" xmlns="" id="{82CC5667-8536-4A43-B47E-9D35FB5D2DFF}"/>
                </a:ext>
              </a:extLst>
            </p:cNvPr>
            <p:cNvSpPr/>
            <p:nvPr/>
          </p:nvSpPr>
          <p:spPr>
            <a:xfrm>
              <a:off x="2297660" y="4140836"/>
              <a:ext cx="1116182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xmlns="" id="{9AACF1C8-50C5-D643-B95A-FB68837AA0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xmlns="" id="{32E5D5A8-3C96-6244-A57D-AF5026689E0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4B99EA73-83E4-1149-AF5D-C53C7DF88BC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xmlns="" id="{FA16EBA4-6072-C941-A1BC-F5207FAB0130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Content Placeholder 2">
                <a:extLst>
                  <a:ext uri="{FF2B5EF4-FFF2-40B4-BE49-F238E27FC236}">
                    <a16:creationId xmlns:a16="http://schemas.microsoft.com/office/drawing/2014/main" xmlns="" id="{80778044-62FA-3C43-A421-4722343DBE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74702" y="271825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4" name="Content Placeholder 2">
                <a:extLst>
                  <a:ext uri="{FF2B5EF4-FFF2-40B4-BE49-F238E27FC236}">
                    <a16:creationId xmlns:a16="http://schemas.microsoft.com/office/drawing/2014/main" id="{80778044-62FA-3C43-A421-4722343DB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702" y="2718257"/>
                <a:ext cx="466367" cy="503588"/>
              </a:xfrm>
              <a:prstGeom prst="rect">
                <a:avLst/>
              </a:prstGeom>
              <a:blipFill>
                <a:blip r:embed="rId18"/>
                <a:stretch>
                  <a:fillRect l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Content Placeholder 2">
                <a:extLst>
                  <a:ext uri="{FF2B5EF4-FFF2-40B4-BE49-F238E27FC236}">
                    <a16:creationId xmlns:a16="http://schemas.microsoft.com/office/drawing/2014/main" xmlns="" id="{41A88944-D2CC-5C4C-B790-78B1C92B9F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7593" y="214163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5" name="Content Placeholder 2">
                <a:extLst>
                  <a:ext uri="{FF2B5EF4-FFF2-40B4-BE49-F238E27FC236}">
                    <a16:creationId xmlns:a16="http://schemas.microsoft.com/office/drawing/2014/main" id="{41A88944-D2CC-5C4C-B790-78B1C92B9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593" y="2141638"/>
                <a:ext cx="466367" cy="503588"/>
              </a:xfrm>
              <a:prstGeom prst="rect">
                <a:avLst/>
              </a:prstGeom>
              <a:blipFill>
                <a:blip r:embed="rId14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898AD321-4E54-F848-B556-223A269037D7}"/>
              </a:ext>
            </a:extLst>
          </p:cNvPr>
          <p:cNvGrpSpPr/>
          <p:nvPr/>
        </p:nvGrpSpPr>
        <p:grpSpPr>
          <a:xfrm rot="16200000">
            <a:off x="6742070" y="2496689"/>
            <a:ext cx="1116182" cy="311369"/>
            <a:chOff x="2297660" y="4140836"/>
            <a:chExt cx="1116182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xmlns="" id="{A2521774-C4A3-714B-A25E-501AE95601FF}"/>
                </a:ext>
              </a:extLst>
            </p:cNvPr>
            <p:cNvSpPr/>
            <p:nvPr/>
          </p:nvSpPr>
          <p:spPr>
            <a:xfrm>
              <a:off x="2297660" y="4140836"/>
              <a:ext cx="1116182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9D36962C-73CA-AB4D-923E-E1D044DD01AA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xmlns="" id="{44F6ED50-39D8-1C41-971C-4046C8DBAFC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xmlns="" id="{0FB70222-E092-0947-9C1C-84A2F453795E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xmlns="" id="{BFBBB9EB-AD38-9E43-B296-D6914275D29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Content Placeholder 2">
                <a:extLst>
                  <a:ext uri="{FF2B5EF4-FFF2-40B4-BE49-F238E27FC236}">
                    <a16:creationId xmlns:a16="http://schemas.microsoft.com/office/drawing/2014/main" xmlns="" id="{B4C3B82F-F6CE-E942-972C-E49F8F650A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51475" y="271825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2" name="Content Placeholder 2">
                <a:extLst>
                  <a:ext uri="{FF2B5EF4-FFF2-40B4-BE49-F238E27FC236}">
                    <a16:creationId xmlns:a16="http://schemas.microsoft.com/office/drawing/2014/main" id="{B4C3B82F-F6CE-E942-972C-E49F8F650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475" y="2718256"/>
                <a:ext cx="466367" cy="503588"/>
              </a:xfrm>
              <a:prstGeom prst="rect">
                <a:avLst/>
              </a:prstGeom>
              <a:blipFill>
                <a:blip r:embed="rId19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Content Placeholder 2">
                <a:extLst>
                  <a:ext uri="{FF2B5EF4-FFF2-40B4-BE49-F238E27FC236}">
                    <a16:creationId xmlns:a16="http://schemas.microsoft.com/office/drawing/2014/main" xmlns="" id="{1227E4BB-A705-0344-ABAA-7FE450EC2D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4366" y="214163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3" name="Content Placeholder 2">
                <a:extLst>
                  <a:ext uri="{FF2B5EF4-FFF2-40B4-BE49-F238E27FC236}">
                    <a16:creationId xmlns:a16="http://schemas.microsoft.com/office/drawing/2014/main" id="{1227E4BB-A705-0344-ABAA-7FE450EC2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366" y="2141637"/>
                <a:ext cx="466367" cy="503588"/>
              </a:xfrm>
              <a:prstGeom prst="rect">
                <a:avLst/>
              </a:prstGeom>
              <a:blipFill>
                <a:blip r:embed="rId15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xmlns="" id="{56947FB1-0D59-E042-A8C5-E94B6F4CADAD}"/>
              </a:ext>
            </a:extLst>
          </p:cNvPr>
          <p:cNvGrpSpPr/>
          <p:nvPr/>
        </p:nvGrpSpPr>
        <p:grpSpPr>
          <a:xfrm rot="16200000">
            <a:off x="8068409" y="2496688"/>
            <a:ext cx="1116182" cy="311369"/>
            <a:chOff x="2297660" y="4140836"/>
            <a:chExt cx="1116182" cy="311369"/>
          </a:xfrm>
        </p:grpSpPr>
        <p:sp>
          <p:nvSpPr>
            <p:cNvPr id="175" name="Rounded Rectangle 174">
              <a:extLst>
                <a:ext uri="{FF2B5EF4-FFF2-40B4-BE49-F238E27FC236}">
                  <a16:creationId xmlns:a16="http://schemas.microsoft.com/office/drawing/2014/main" xmlns="" id="{DC491FFE-AD71-B247-B36F-7072B63D15F3}"/>
                </a:ext>
              </a:extLst>
            </p:cNvPr>
            <p:cNvSpPr/>
            <p:nvPr/>
          </p:nvSpPr>
          <p:spPr>
            <a:xfrm>
              <a:off x="2297660" y="4140836"/>
              <a:ext cx="1116182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xmlns="" id="{81D3C225-C5B3-4A47-AEDC-145500A6DC1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xmlns="" id="{3353E1EF-8012-2F49-9E99-C43745DB0F6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xmlns="" id="{67A758EF-51DA-0048-8233-7564331A217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xmlns="" id="{F2CD9587-C696-544C-A65A-4E908D8F79D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xmlns="" id="{D03707FA-E873-424C-B2E3-2C2B842805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77814" y="271825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D03707FA-E873-424C-B2E3-2C2B84280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814" y="2718255"/>
                <a:ext cx="466367" cy="503588"/>
              </a:xfrm>
              <a:prstGeom prst="rect">
                <a:avLst/>
              </a:prstGeom>
              <a:blipFill>
                <a:blip r:embed="rId20"/>
                <a:stretch>
                  <a:fillRect l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Content Placeholder 2">
                <a:extLst>
                  <a:ext uri="{FF2B5EF4-FFF2-40B4-BE49-F238E27FC236}">
                    <a16:creationId xmlns:a16="http://schemas.microsoft.com/office/drawing/2014/main" xmlns="" id="{8C987A6B-7C0D-D541-B105-6AC9838919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10705" y="214163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1" name="Content Placeholder 2">
                <a:extLst>
                  <a:ext uri="{FF2B5EF4-FFF2-40B4-BE49-F238E27FC236}">
                    <a16:creationId xmlns:a16="http://schemas.microsoft.com/office/drawing/2014/main" id="{8C987A6B-7C0D-D541-B105-6AC983891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705" y="2141636"/>
                <a:ext cx="466367" cy="503588"/>
              </a:xfrm>
              <a:prstGeom prst="rect">
                <a:avLst/>
              </a:prstGeom>
              <a:blipFill>
                <a:blip r:embed="rId21"/>
                <a:stretch>
                  <a:fillRect l="-16216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Content Placeholder 2">
            <a:extLst>
              <a:ext uri="{FF2B5EF4-FFF2-40B4-BE49-F238E27FC236}">
                <a16:creationId xmlns:a16="http://schemas.microsoft.com/office/drawing/2014/main" xmlns="" id="{00D85FEA-08DD-4F46-8B51-CD266028460A}"/>
              </a:ext>
            </a:extLst>
          </p:cNvPr>
          <p:cNvSpPr txBox="1">
            <a:spLocks/>
          </p:cNvSpPr>
          <p:nvPr/>
        </p:nvSpPr>
        <p:spPr>
          <a:xfrm>
            <a:off x="236508" y="2420644"/>
            <a:ext cx="339399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Concatenate the hidden layers</a:t>
            </a:r>
          </a:p>
        </p:txBody>
      </p:sp>
      <p:sp>
        <p:nvSpPr>
          <p:cNvPr id="136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9775371" cy="1162592"/>
          </a:xfrm>
        </p:spPr>
        <p:txBody>
          <a:bodyPr/>
          <a:lstStyle/>
          <a:p>
            <a:r>
              <a:rPr lang="en-US" dirty="0"/>
              <a:t>RNN Extensions</a:t>
            </a:r>
            <a:r>
              <a:rPr lang="en-US"/>
              <a:t>: 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Bi-directional LSTMs (review)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0220D83-540B-A545-AE93-1975A8847A44}"/>
              </a:ext>
            </a:extLst>
          </p:cNvPr>
          <p:cNvSpPr txBox="1">
            <a:spLocks/>
          </p:cNvSpPr>
          <p:nvPr/>
        </p:nvSpPr>
        <p:spPr>
          <a:xfrm>
            <a:off x="340077" y="5954516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70A8F7A-0C41-1042-A538-717F31D9F1D2}"/>
              </a:ext>
            </a:extLst>
          </p:cNvPr>
          <p:cNvSpPr txBox="1">
            <a:spLocks/>
          </p:cNvSpPr>
          <p:nvPr/>
        </p:nvSpPr>
        <p:spPr>
          <a:xfrm>
            <a:off x="236508" y="4285661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25DDBB7-0901-C34C-AAB4-14DC8E54B65F}"/>
              </a:ext>
            </a:extLst>
          </p:cNvPr>
          <p:cNvSpPr txBox="1">
            <a:spLocks/>
          </p:cNvSpPr>
          <p:nvPr/>
        </p:nvSpPr>
        <p:spPr>
          <a:xfrm>
            <a:off x="340077" y="1034606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F4377CE-0706-914A-92BC-7FB789BAB97A}"/>
              </a:ext>
            </a:extLst>
          </p:cNvPr>
          <p:cNvGrpSpPr/>
          <p:nvPr/>
        </p:nvGrpSpPr>
        <p:grpSpPr>
          <a:xfrm rot="16200000">
            <a:off x="1815592" y="4444937"/>
            <a:ext cx="1364224" cy="311369"/>
            <a:chOff x="2297660" y="4140835"/>
            <a:chExt cx="1364224" cy="31136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66C8ACB1-4DE8-C34B-BBE1-52B0F3C86BA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CE1A6EB7-9B59-BF41-8A80-FAEA4B51C30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34F333C-A3C4-C34D-A8D0-264514E9505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EF9F2533-B485-2341-97E6-863A44A3B0F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251967D-3608-3E43-819C-CA40D4B4BB7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6EBDEF82-EFD6-2342-9F7A-A5C5F411908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xmlns="" id="{F6910C14-BAA4-3148-8486-7878900FB35A}"/>
              </a:ext>
            </a:extLst>
          </p:cNvPr>
          <p:cNvSpPr/>
          <p:nvPr/>
        </p:nvSpPr>
        <p:spPr>
          <a:xfrm rot="16200000">
            <a:off x="221288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xmlns="" id="{DB0BF050-0757-9A44-B2EB-AE8B5029B5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DB0BF050-0757-9A44-B2EB-AE8B5029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  <a:blipFill>
                <a:blip r:embed="rId2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xmlns="" id="{ABCE2F27-B547-764E-812A-E552BC5E9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ABCE2F27-B547-764E-812A-E552BC5E9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xmlns="" id="{8D0BECA6-99D6-AF42-A9D0-3955287010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D0BECA6-99D6-AF42-A9D0-395528701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xmlns="" id="{242FC6AA-9B3C-F14D-B852-9FC8995314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42FC6AA-9B3C-F14D-B852-9FC899531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ight Arrow 95">
            <a:extLst>
              <a:ext uri="{FF2B5EF4-FFF2-40B4-BE49-F238E27FC236}">
                <a16:creationId xmlns:a16="http://schemas.microsoft.com/office/drawing/2014/main" xmlns="" id="{6D483505-3904-5942-AA14-7C633380D35D}"/>
              </a:ext>
            </a:extLst>
          </p:cNvPr>
          <p:cNvSpPr/>
          <p:nvPr/>
        </p:nvSpPr>
        <p:spPr>
          <a:xfrm>
            <a:off x="275044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929BA1D1-1BE7-3A44-A164-1B59D7B56150}"/>
              </a:ext>
            </a:extLst>
          </p:cNvPr>
          <p:cNvGrpSpPr/>
          <p:nvPr/>
        </p:nvGrpSpPr>
        <p:grpSpPr>
          <a:xfrm rot="16200000">
            <a:off x="2897753" y="4444937"/>
            <a:ext cx="1364224" cy="311369"/>
            <a:chOff x="2297660" y="4140835"/>
            <a:chExt cx="1364224" cy="311369"/>
          </a:xfrm>
        </p:grpSpPr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xmlns="" id="{8C661BAD-7737-C940-8F6D-C57239AC7C8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84C22B9A-65AB-8E48-8B2E-A59167DF9DD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BAF7E894-2207-6948-9BF0-00EAE7F606C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5C5687A9-6CA7-A149-BE91-19E1BB1234F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xmlns="" id="{0E926E05-E765-BD44-8343-F45ACC041CC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xmlns="" id="{851FB5EF-5892-D647-B654-33FBBA621024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Right Arrow 114">
            <a:extLst>
              <a:ext uri="{FF2B5EF4-FFF2-40B4-BE49-F238E27FC236}">
                <a16:creationId xmlns:a16="http://schemas.microsoft.com/office/drawing/2014/main" xmlns="" id="{09DA31FA-88CE-6D4A-BCE1-7478789345C9}"/>
              </a:ext>
            </a:extLst>
          </p:cNvPr>
          <p:cNvSpPr/>
          <p:nvPr/>
        </p:nvSpPr>
        <p:spPr>
          <a:xfrm rot="16200000">
            <a:off x="3295042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xmlns="" id="{37EAAA50-016A-1343-85BB-B614F8B0A2D4}"/>
              </a:ext>
            </a:extLst>
          </p:cNvPr>
          <p:cNvSpPr/>
          <p:nvPr/>
        </p:nvSpPr>
        <p:spPr>
          <a:xfrm>
            <a:off x="3832605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978E816E-ECD9-484D-A9A9-B8570209F500}"/>
              </a:ext>
            </a:extLst>
          </p:cNvPr>
          <p:cNvGrpSpPr/>
          <p:nvPr/>
        </p:nvGrpSpPr>
        <p:grpSpPr>
          <a:xfrm rot="16200000">
            <a:off x="3952512" y="4444937"/>
            <a:ext cx="1364224" cy="311369"/>
            <a:chOff x="2297660" y="4140835"/>
            <a:chExt cx="1364224" cy="311369"/>
          </a:xfrm>
        </p:grpSpPr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xmlns="" id="{A0D9A43D-8DD1-1544-AC5C-120C4EBD2A4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32FC72A5-BDFA-C44D-9C63-73CC88C57F2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xmlns="" id="{E4C5B852-BB70-A948-91F4-4AAF747DD6D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282E207C-7DE1-B841-8D09-CCB2C629472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xmlns="" id="{8D370F7C-B393-F541-8CCE-5AE2D241F46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CC38670B-6F72-FE4C-B630-220C40142FC9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Right Arrow 125">
            <a:extLst>
              <a:ext uri="{FF2B5EF4-FFF2-40B4-BE49-F238E27FC236}">
                <a16:creationId xmlns:a16="http://schemas.microsoft.com/office/drawing/2014/main" xmlns="" id="{A9D312A5-5C73-0340-9CBB-901A11491F6A}"/>
              </a:ext>
            </a:extLst>
          </p:cNvPr>
          <p:cNvSpPr/>
          <p:nvPr/>
        </p:nvSpPr>
        <p:spPr>
          <a:xfrm rot="16200000">
            <a:off x="434980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xmlns="" id="{98059384-5829-464B-9A4A-DF179A5B1FF0}"/>
              </a:ext>
            </a:extLst>
          </p:cNvPr>
          <p:cNvSpPr/>
          <p:nvPr/>
        </p:nvSpPr>
        <p:spPr>
          <a:xfrm>
            <a:off x="488736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xmlns="" id="{5ADB58F9-54AF-9541-8DA8-122F5481C0C7}"/>
              </a:ext>
            </a:extLst>
          </p:cNvPr>
          <p:cNvGrpSpPr/>
          <p:nvPr/>
        </p:nvGrpSpPr>
        <p:grpSpPr>
          <a:xfrm rot="16200000">
            <a:off x="5040756" y="4444936"/>
            <a:ext cx="1364224" cy="311369"/>
            <a:chOff x="2297660" y="4140835"/>
            <a:chExt cx="1364224" cy="311369"/>
          </a:xfrm>
        </p:grpSpPr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xmlns="" id="{4BACC559-23FC-9247-9807-08405A20643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24DFA696-C5FD-2644-B18F-247F3BD7D1D5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B54726F4-DEDF-2446-9374-2926F5927A0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FB164F39-A022-B646-9B69-76590F801DB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A810DFDD-87AC-C643-87D9-29D96A978CA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40DC7101-0C98-4A4E-B32B-B3A3FE01A6F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Right Arrow 134">
            <a:extLst>
              <a:ext uri="{FF2B5EF4-FFF2-40B4-BE49-F238E27FC236}">
                <a16:creationId xmlns:a16="http://schemas.microsoft.com/office/drawing/2014/main" xmlns="" id="{E35BF99D-2E66-8D43-83D6-C99EC695631B}"/>
              </a:ext>
            </a:extLst>
          </p:cNvPr>
          <p:cNvSpPr/>
          <p:nvPr/>
        </p:nvSpPr>
        <p:spPr>
          <a:xfrm rot="16200000">
            <a:off x="5438045" y="55206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741FC2A2-5E88-3E43-9C6B-469173760781}"/>
              </a:ext>
            </a:extLst>
          </p:cNvPr>
          <p:cNvGrpSpPr/>
          <p:nvPr/>
        </p:nvGrpSpPr>
        <p:grpSpPr>
          <a:xfrm rot="16200000">
            <a:off x="6769296" y="4468795"/>
            <a:ext cx="1364224" cy="311369"/>
            <a:chOff x="2297660" y="4140835"/>
            <a:chExt cx="1364224" cy="311369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xmlns="" id="{CD61F387-2272-CD4D-8983-97B0532BD6B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255F6879-0725-CB4B-A278-CCDFE7A976D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DB242938-5DE6-8D4E-AD07-FA1E46C357C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7995F955-4B84-E24E-A947-27B141BDB33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6D3BA443-6998-8440-9D5A-3681B126046A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ADC62104-8B7D-5545-950E-5E422B49D6D8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ight Arrow 62">
            <a:extLst>
              <a:ext uri="{FF2B5EF4-FFF2-40B4-BE49-F238E27FC236}">
                <a16:creationId xmlns:a16="http://schemas.microsoft.com/office/drawing/2014/main" xmlns="" id="{12083B4A-924E-0341-B172-BB74CE56117A}"/>
              </a:ext>
            </a:extLst>
          </p:cNvPr>
          <p:cNvSpPr/>
          <p:nvPr/>
        </p:nvSpPr>
        <p:spPr>
          <a:xfrm rot="16200000">
            <a:off x="7166585" y="554449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xmlns="" id="{83EE78B4-C908-C24E-952D-66EC0F8B99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85562" y="592084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83EE78B4-C908-C24E-952D-66EC0F8B9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562" y="5920848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xmlns="" id="{7F5FF3A9-9973-8C4F-901B-1D7D261AE4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79035" y="594913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7F5FF3A9-9973-8C4F-901B-1D7D261AE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035" y="5949138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xmlns="" id="{91ED921F-D3A7-5A44-8160-C1E6BEBF28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94913" y="594624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91ED921F-D3A7-5A44-8160-C1E6BEBF2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913" y="5946248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xmlns="" id="{C284FB9F-A0FA-3646-9805-F352C15C96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10726" y="594624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C284FB9F-A0FA-3646-9805-F352C15C9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726" y="5946248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31334007-DA71-A444-AD47-E635C44D54B7}"/>
              </a:ext>
            </a:extLst>
          </p:cNvPr>
          <p:cNvGrpSpPr/>
          <p:nvPr/>
        </p:nvGrpSpPr>
        <p:grpSpPr>
          <a:xfrm rot="16200000">
            <a:off x="7851457" y="4468795"/>
            <a:ext cx="1364224" cy="311369"/>
            <a:chOff x="2297660" y="4140835"/>
            <a:chExt cx="1364224" cy="311369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xmlns="" id="{135F9424-7200-104A-8788-140A9F0708A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5ADB0F5C-8F1A-284A-BAD4-45D90927B03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0C53B0CC-5E06-4947-B814-68732EE76FE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8CD0998B-DA2A-7E48-9E39-69EC418805D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9B2A6805-9DF1-644F-AA84-E16155D85B8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00523761-D634-D54A-902D-48CE6B6AD33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ight Arrow 78">
            <a:extLst>
              <a:ext uri="{FF2B5EF4-FFF2-40B4-BE49-F238E27FC236}">
                <a16:creationId xmlns:a16="http://schemas.microsoft.com/office/drawing/2014/main" xmlns="" id="{29A5D587-3BF7-D844-A079-BAA35E549D73}"/>
              </a:ext>
            </a:extLst>
          </p:cNvPr>
          <p:cNvSpPr/>
          <p:nvPr/>
        </p:nvSpPr>
        <p:spPr>
          <a:xfrm rot="16200000">
            <a:off x="8248746" y="554449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A1C20D9-5FA9-374C-BE0E-EE8AB6D1C62B}"/>
              </a:ext>
            </a:extLst>
          </p:cNvPr>
          <p:cNvGrpSpPr/>
          <p:nvPr/>
        </p:nvGrpSpPr>
        <p:grpSpPr>
          <a:xfrm rot="16200000">
            <a:off x="8906216" y="4468795"/>
            <a:ext cx="1364224" cy="311369"/>
            <a:chOff x="2297660" y="4140835"/>
            <a:chExt cx="1364224" cy="311369"/>
          </a:xfrm>
        </p:grpSpPr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xmlns="" id="{1976AF41-49E3-B943-8E6D-DC1B1262F09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F91B1D3D-F543-894F-A7C8-6EFC086504B1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0E70BD05-7EAF-8A4A-9678-C70110ADFC0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B3138A90-83DB-DC43-B8FC-FEB33326AD3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4C2083F9-CEA3-FD4A-9B12-9888B07311F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9B1CFC66-4603-7D4A-AE30-9BF7C237B0D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ight Arrow 87">
            <a:extLst>
              <a:ext uri="{FF2B5EF4-FFF2-40B4-BE49-F238E27FC236}">
                <a16:creationId xmlns:a16="http://schemas.microsoft.com/office/drawing/2014/main" xmlns="" id="{43773DE8-DAC4-FE4C-95AB-4C087B78FA83}"/>
              </a:ext>
            </a:extLst>
          </p:cNvPr>
          <p:cNvSpPr/>
          <p:nvPr/>
        </p:nvSpPr>
        <p:spPr>
          <a:xfrm rot="16200000">
            <a:off x="9303505" y="554449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Arrow 96">
            <a:extLst>
              <a:ext uri="{FF2B5EF4-FFF2-40B4-BE49-F238E27FC236}">
                <a16:creationId xmlns:a16="http://schemas.microsoft.com/office/drawing/2014/main" xmlns="" id="{BBFE39C6-1C06-044C-B5EA-1BB7F378DC30}"/>
              </a:ext>
            </a:extLst>
          </p:cNvPr>
          <p:cNvSpPr/>
          <p:nvPr/>
        </p:nvSpPr>
        <p:spPr>
          <a:xfrm flipH="1">
            <a:off x="9765231" y="4435699"/>
            <a:ext cx="69706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9B374F78-E280-B94F-9213-883BD45B7F24}"/>
              </a:ext>
            </a:extLst>
          </p:cNvPr>
          <p:cNvGrpSpPr/>
          <p:nvPr/>
        </p:nvGrpSpPr>
        <p:grpSpPr>
          <a:xfrm rot="16200000">
            <a:off x="9994460" y="4468794"/>
            <a:ext cx="1364224" cy="311369"/>
            <a:chOff x="2297660" y="4140835"/>
            <a:chExt cx="1364224" cy="311369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xmlns="" id="{11A36619-4FD0-7142-81D9-64797D16226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C163A9B6-F408-2E4B-BC1D-C4EFE8149241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D0497E2C-6164-A142-BEA0-1FFB08C1FD1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85212A3B-5D92-2A47-BF72-980F2FA3858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109A8B01-542A-E14C-8CEE-FC7B27DFF89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7C7DD58B-482B-554F-8A71-D053E84DE6C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ight Arrow 104">
            <a:extLst>
              <a:ext uri="{FF2B5EF4-FFF2-40B4-BE49-F238E27FC236}">
                <a16:creationId xmlns:a16="http://schemas.microsoft.com/office/drawing/2014/main" xmlns="" id="{D8ABD822-3B1F-6C41-97B2-4AEF84AA1398}"/>
              </a:ext>
            </a:extLst>
          </p:cNvPr>
          <p:cNvSpPr/>
          <p:nvPr/>
        </p:nvSpPr>
        <p:spPr>
          <a:xfrm rot="16200000">
            <a:off x="10391749" y="554449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ight Arrow 140">
            <a:extLst>
              <a:ext uri="{FF2B5EF4-FFF2-40B4-BE49-F238E27FC236}">
                <a16:creationId xmlns:a16="http://schemas.microsoft.com/office/drawing/2014/main" xmlns="" id="{C396A0BD-2E23-9743-90F5-1420822D90FB}"/>
              </a:ext>
            </a:extLst>
          </p:cNvPr>
          <p:cNvSpPr/>
          <p:nvPr/>
        </p:nvSpPr>
        <p:spPr>
          <a:xfrm flipH="1">
            <a:off x="8683980" y="4435699"/>
            <a:ext cx="69706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ight Arrow 141">
            <a:extLst>
              <a:ext uri="{FF2B5EF4-FFF2-40B4-BE49-F238E27FC236}">
                <a16:creationId xmlns:a16="http://schemas.microsoft.com/office/drawing/2014/main" xmlns="" id="{7DEB3022-6D1B-0245-8BCA-944CA325073B}"/>
              </a:ext>
            </a:extLst>
          </p:cNvPr>
          <p:cNvSpPr/>
          <p:nvPr/>
        </p:nvSpPr>
        <p:spPr>
          <a:xfrm flipH="1">
            <a:off x="7618738" y="4448222"/>
            <a:ext cx="69706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xmlns="" id="{A596422A-F0B4-4C44-B27A-7F8317E709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336558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A596422A-F0B4-4C44-B27A-7F8317E70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3365585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xmlns="" id="{41F321AD-A534-A649-B742-903975DA94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338964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41F321AD-A534-A649-B742-903975DA9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338964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xmlns="" id="{A81F32A8-B123-934B-AAFB-081560D876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338968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A81F32A8-B123-934B-AAFB-081560D87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3389683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xmlns="" id="{55818F1A-0D8E-F04E-AC45-0139433E0B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337787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55818F1A-0D8E-F04E-AC45-0139433E0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3377875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Content Placeholder 2">
                <a:extLst>
                  <a:ext uri="{FF2B5EF4-FFF2-40B4-BE49-F238E27FC236}">
                    <a16:creationId xmlns:a16="http://schemas.microsoft.com/office/drawing/2014/main" xmlns="" id="{30973258-1FC5-C147-8290-0223E0AA82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81437" y="341505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5" name="Content Placeholder 2">
                <a:extLst>
                  <a:ext uri="{FF2B5EF4-FFF2-40B4-BE49-F238E27FC236}">
                    <a16:creationId xmlns:a16="http://schemas.microsoft.com/office/drawing/2014/main" id="{30973258-1FC5-C147-8290-0223E0AA8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437" y="3415053"/>
                <a:ext cx="466367" cy="503588"/>
              </a:xfrm>
              <a:prstGeom prst="rect">
                <a:avLst/>
              </a:prstGeom>
              <a:blipFill>
                <a:blip r:embed="rId13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xmlns="" id="{280BE8FE-1FF3-9C44-ADBF-62D68593B7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15817" y="343911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id="{280BE8FE-1FF3-9C44-ADBF-62D68593B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817" y="3439115"/>
                <a:ext cx="466367" cy="503588"/>
              </a:xfrm>
              <a:prstGeom prst="rect">
                <a:avLst/>
              </a:prstGeom>
              <a:blipFill>
                <a:blip r:embed="rId14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Content Placeholder 2">
                <a:extLst>
                  <a:ext uri="{FF2B5EF4-FFF2-40B4-BE49-F238E27FC236}">
                    <a16:creationId xmlns:a16="http://schemas.microsoft.com/office/drawing/2014/main" xmlns="" id="{A07DEFB1-20A0-2F49-95D3-4A3A9BE43D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28420" y="34391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7" name="Content Placeholder 2">
                <a:extLst>
                  <a:ext uri="{FF2B5EF4-FFF2-40B4-BE49-F238E27FC236}">
                    <a16:creationId xmlns:a16="http://schemas.microsoft.com/office/drawing/2014/main" id="{A07DEFB1-20A0-2F49-95D3-4A3A9BE43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420" y="3439151"/>
                <a:ext cx="466367" cy="503588"/>
              </a:xfrm>
              <a:prstGeom prst="rect">
                <a:avLst/>
              </a:prstGeom>
              <a:blipFill>
                <a:blip r:embed="rId15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Content Placeholder 2">
                <a:extLst>
                  <a:ext uri="{FF2B5EF4-FFF2-40B4-BE49-F238E27FC236}">
                    <a16:creationId xmlns:a16="http://schemas.microsoft.com/office/drawing/2014/main" xmlns="" id="{88CCFE5D-301B-6247-BAA2-626133E8A5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06600" y="342734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8" name="Content Placeholder 2">
                <a:extLst>
                  <a:ext uri="{FF2B5EF4-FFF2-40B4-BE49-F238E27FC236}">
                    <a16:creationId xmlns:a16="http://schemas.microsoft.com/office/drawing/2014/main" id="{88CCFE5D-301B-6247-BAA2-626133E8A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600" y="3427343"/>
                <a:ext cx="466367" cy="503588"/>
              </a:xfrm>
              <a:prstGeom prst="rect">
                <a:avLst/>
              </a:prstGeom>
              <a:blipFill>
                <a:blip r:embed="rId16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EF2F8E7E-85F9-1C41-A63D-B3A0EEA0D934}"/>
              </a:ext>
            </a:extLst>
          </p:cNvPr>
          <p:cNvGrpSpPr/>
          <p:nvPr/>
        </p:nvGrpSpPr>
        <p:grpSpPr>
          <a:xfrm rot="16200000">
            <a:off x="4240169" y="2496690"/>
            <a:ext cx="1116182" cy="311369"/>
            <a:chOff x="2297660" y="4140836"/>
            <a:chExt cx="1116182" cy="311369"/>
          </a:xfrm>
        </p:grpSpPr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xmlns="" id="{831421CC-D4E8-7A4B-9A77-B1D994BC2D10}"/>
                </a:ext>
              </a:extLst>
            </p:cNvPr>
            <p:cNvSpPr/>
            <p:nvPr/>
          </p:nvSpPr>
          <p:spPr>
            <a:xfrm>
              <a:off x="2297660" y="4140836"/>
              <a:ext cx="1116182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554C2483-4325-BC4C-9F2C-8E7415159B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xmlns="" id="{1EC24B26-5C89-0B46-9173-F7E87DBAC7C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8BD8C7F1-38F5-0948-A2F1-EAEBA90F202E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987BCF7B-C9AE-5C47-B8D8-DAB27F0626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xmlns="" id="{54C140CB-0AB0-5047-A16E-E34C85B3BF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9574" y="271825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id="{54C140CB-0AB0-5047-A16E-E34C85B3B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574" y="2718257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Content Placeholder 2">
                <a:extLst>
                  <a:ext uri="{FF2B5EF4-FFF2-40B4-BE49-F238E27FC236}">
                    <a16:creationId xmlns:a16="http://schemas.microsoft.com/office/drawing/2014/main" xmlns="" id="{759E582D-C931-B049-9A38-57BC4B2C61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2465" y="214163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7" name="Content Placeholder 2">
                <a:extLst>
                  <a:ext uri="{FF2B5EF4-FFF2-40B4-BE49-F238E27FC236}">
                    <a16:creationId xmlns:a16="http://schemas.microsoft.com/office/drawing/2014/main" id="{759E582D-C931-B049-9A38-57BC4B2C6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465" y="2141638"/>
                <a:ext cx="466367" cy="503588"/>
              </a:xfrm>
              <a:prstGeom prst="rect">
                <a:avLst/>
              </a:prstGeom>
              <a:blipFill>
                <a:blip r:embed="rId17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xmlns="" id="{524BA0F9-44C0-774A-A06F-16406522B7AB}"/>
              </a:ext>
            </a:extLst>
          </p:cNvPr>
          <p:cNvGrpSpPr/>
          <p:nvPr/>
        </p:nvGrpSpPr>
        <p:grpSpPr>
          <a:xfrm rot="16200000">
            <a:off x="5465297" y="2496690"/>
            <a:ext cx="1116182" cy="311369"/>
            <a:chOff x="2297660" y="4140836"/>
            <a:chExt cx="1116182" cy="311369"/>
          </a:xfrm>
        </p:grpSpPr>
        <p:sp>
          <p:nvSpPr>
            <p:cNvPr id="159" name="Rounded Rectangle 158">
              <a:extLst>
                <a:ext uri="{FF2B5EF4-FFF2-40B4-BE49-F238E27FC236}">
                  <a16:creationId xmlns:a16="http://schemas.microsoft.com/office/drawing/2014/main" xmlns="" id="{82CC5667-8536-4A43-B47E-9D35FB5D2DFF}"/>
                </a:ext>
              </a:extLst>
            </p:cNvPr>
            <p:cNvSpPr/>
            <p:nvPr/>
          </p:nvSpPr>
          <p:spPr>
            <a:xfrm>
              <a:off x="2297660" y="4140836"/>
              <a:ext cx="1116182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xmlns="" id="{9AACF1C8-50C5-D643-B95A-FB68837AA0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xmlns="" id="{32E5D5A8-3C96-6244-A57D-AF5026689E0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4B99EA73-83E4-1149-AF5D-C53C7DF88BC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xmlns="" id="{FA16EBA4-6072-C941-A1BC-F5207FAB0130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Content Placeholder 2">
                <a:extLst>
                  <a:ext uri="{FF2B5EF4-FFF2-40B4-BE49-F238E27FC236}">
                    <a16:creationId xmlns:a16="http://schemas.microsoft.com/office/drawing/2014/main" xmlns="" id="{80778044-62FA-3C43-A421-4722343DBE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74702" y="271825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4" name="Content Placeholder 2">
                <a:extLst>
                  <a:ext uri="{FF2B5EF4-FFF2-40B4-BE49-F238E27FC236}">
                    <a16:creationId xmlns:a16="http://schemas.microsoft.com/office/drawing/2014/main" id="{80778044-62FA-3C43-A421-4722343DB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702" y="2718257"/>
                <a:ext cx="466367" cy="503588"/>
              </a:xfrm>
              <a:prstGeom prst="rect">
                <a:avLst/>
              </a:prstGeom>
              <a:blipFill>
                <a:blip r:embed="rId18"/>
                <a:stretch>
                  <a:fillRect l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Content Placeholder 2">
                <a:extLst>
                  <a:ext uri="{FF2B5EF4-FFF2-40B4-BE49-F238E27FC236}">
                    <a16:creationId xmlns:a16="http://schemas.microsoft.com/office/drawing/2014/main" xmlns="" id="{41A88944-D2CC-5C4C-B790-78B1C92B9F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7593" y="214163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5" name="Content Placeholder 2">
                <a:extLst>
                  <a:ext uri="{FF2B5EF4-FFF2-40B4-BE49-F238E27FC236}">
                    <a16:creationId xmlns:a16="http://schemas.microsoft.com/office/drawing/2014/main" id="{41A88944-D2CC-5C4C-B790-78B1C92B9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593" y="2141638"/>
                <a:ext cx="466367" cy="503588"/>
              </a:xfrm>
              <a:prstGeom prst="rect">
                <a:avLst/>
              </a:prstGeom>
              <a:blipFill>
                <a:blip r:embed="rId14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898AD321-4E54-F848-B556-223A269037D7}"/>
              </a:ext>
            </a:extLst>
          </p:cNvPr>
          <p:cNvGrpSpPr/>
          <p:nvPr/>
        </p:nvGrpSpPr>
        <p:grpSpPr>
          <a:xfrm rot="16200000">
            <a:off x="6742070" y="2496689"/>
            <a:ext cx="1116182" cy="311369"/>
            <a:chOff x="2297660" y="4140836"/>
            <a:chExt cx="1116182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xmlns="" id="{A2521774-C4A3-714B-A25E-501AE95601FF}"/>
                </a:ext>
              </a:extLst>
            </p:cNvPr>
            <p:cNvSpPr/>
            <p:nvPr/>
          </p:nvSpPr>
          <p:spPr>
            <a:xfrm>
              <a:off x="2297660" y="4140836"/>
              <a:ext cx="1116182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9D36962C-73CA-AB4D-923E-E1D044DD01AA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xmlns="" id="{44F6ED50-39D8-1C41-971C-4046C8DBAFC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xmlns="" id="{0FB70222-E092-0947-9C1C-84A2F453795E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xmlns="" id="{BFBBB9EB-AD38-9E43-B296-D6914275D29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Content Placeholder 2">
                <a:extLst>
                  <a:ext uri="{FF2B5EF4-FFF2-40B4-BE49-F238E27FC236}">
                    <a16:creationId xmlns:a16="http://schemas.microsoft.com/office/drawing/2014/main" xmlns="" id="{B4C3B82F-F6CE-E942-972C-E49F8F650A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51475" y="271825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2" name="Content Placeholder 2">
                <a:extLst>
                  <a:ext uri="{FF2B5EF4-FFF2-40B4-BE49-F238E27FC236}">
                    <a16:creationId xmlns:a16="http://schemas.microsoft.com/office/drawing/2014/main" id="{B4C3B82F-F6CE-E942-972C-E49F8F650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475" y="2718256"/>
                <a:ext cx="466367" cy="503588"/>
              </a:xfrm>
              <a:prstGeom prst="rect">
                <a:avLst/>
              </a:prstGeom>
              <a:blipFill>
                <a:blip r:embed="rId19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Content Placeholder 2">
                <a:extLst>
                  <a:ext uri="{FF2B5EF4-FFF2-40B4-BE49-F238E27FC236}">
                    <a16:creationId xmlns:a16="http://schemas.microsoft.com/office/drawing/2014/main" xmlns="" id="{1227E4BB-A705-0344-ABAA-7FE450EC2D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4366" y="214163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3" name="Content Placeholder 2">
                <a:extLst>
                  <a:ext uri="{FF2B5EF4-FFF2-40B4-BE49-F238E27FC236}">
                    <a16:creationId xmlns:a16="http://schemas.microsoft.com/office/drawing/2014/main" id="{1227E4BB-A705-0344-ABAA-7FE450EC2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366" y="2141637"/>
                <a:ext cx="466367" cy="503588"/>
              </a:xfrm>
              <a:prstGeom prst="rect">
                <a:avLst/>
              </a:prstGeom>
              <a:blipFill>
                <a:blip r:embed="rId15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xmlns="" id="{56947FB1-0D59-E042-A8C5-E94B6F4CADAD}"/>
              </a:ext>
            </a:extLst>
          </p:cNvPr>
          <p:cNvGrpSpPr/>
          <p:nvPr/>
        </p:nvGrpSpPr>
        <p:grpSpPr>
          <a:xfrm rot="16200000">
            <a:off x="8068409" y="2496688"/>
            <a:ext cx="1116182" cy="311369"/>
            <a:chOff x="2297660" y="4140836"/>
            <a:chExt cx="1116182" cy="311369"/>
          </a:xfrm>
        </p:grpSpPr>
        <p:sp>
          <p:nvSpPr>
            <p:cNvPr id="175" name="Rounded Rectangle 174">
              <a:extLst>
                <a:ext uri="{FF2B5EF4-FFF2-40B4-BE49-F238E27FC236}">
                  <a16:creationId xmlns:a16="http://schemas.microsoft.com/office/drawing/2014/main" xmlns="" id="{DC491FFE-AD71-B247-B36F-7072B63D15F3}"/>
                </a:ext>
              </a:extLst>
            </p:cNvPr>
            <p:cNvSpPr/>
            <p:nvPr/>
          </p:nvSpPr>
          <p:spPr>
            <a:xfrm>
              <a:off x="2297660" y="4140836"/>
              <a:ext cx="1116182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xmlns="" id="{81D3C225-C5B3-4A47-AEDC-145500A6DC1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xmlns="" id="{3353E1EF-8012-2F49-9E99-C43745DB0F6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xmlns="" id="{67A758EF-51DA-0048-8233-7564331A217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xmlns="" id="{F2CD9587-C696-544C-A65A-4E908D8F79D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xmlns="" id="{D03707FA-E873-424C-B2E3-2C2B842805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77814" y="271825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D03707FA-E873-424C-B2E3-2C2B84280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814" y="2718255"/>
                <a:ext cx="466367" cy="503588"/>
              </a:xfrm>
              <a:prstGeom prst="rect">
                <a:avLst/>
              </a:prstGeom>
              <a:blipFill>
                <a:blip r:embed="rId20"/>
                <a:stretch>
                  <a:fillRect l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Content Placeholder 2">
                <a:extLst>
                  <a:ext uri="{FF2B5EF4-FFF2-40B4-BE49-F238E27FC236}">
                    <a16:creationId xmlns:a16="http://schemas.microsoft.com/office/drawing/2014/main" xmlns="" id="{8C987A6B-7C0D-D541-B105-6AC9838919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10705" y="214163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1" name="Content Placeholder 2">
                <a:extLst>
                  <a:ext uri="{FF2B5EF4-FFF2-40B4-BE49-F238E27FC236}">
                    <a16:creationId xmlns:a16="http://schemas.microsoft.com/office/drawing/2014/main" id="{8C987A6B-7C0D-D541-B105-6AC983891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705" y="2141636"/>
                <a:ext cx="466367" cy="503588"/>
              </a:xfrm>
              <a:prstGeom prst="rect">
                <a:avLst/>
              </a:prstGeom>
              <a:blipFill>
                <a:blip r:embed="rId21"/>
                <a:stretch>
                  <a:fillRect l="-16216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" name="Right Arrow 181">
            <a:extLst>
              <a:ext uri="{FF2B5EF4-FFF2-40B4-BE49-F238E27FC236}">
                <a16:creationId xmlns:a16="http://schemas.microsoft.com/office/drawing/2014/main" xmlns="" id="{A926F4F4-B87E-4B41-BD76-1740003E40BB}"/>
              </a:ext>
            </a:extLst>
          </p:cNvPr>
          <p:cNvSpPr/>
          <p:nvPr/>
        </p:nvSpPr>
        <p:spPr>
          <a:xfrm rot="16200000">
            <a:off x="4559638" y="15488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Content Placeholder 2">
                <a:extLst>
                  <a:ext uri="{FF2B5EF4-FFF2-40B4-BE49-F238E27FC236}">
                    <a16:creationId xmlns:a16="http://schemas.microsoft.com/office/drawing/2014/main" xmlns="" id="{F6370C54-E9C3-1543-A81B-8D2F7A8171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9574" y="900929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3" name="Content Placeholder 2">
                <a:extLst>
                  <a:ext uri="{FF2B5EF4-FFF2-40B4-BE49-F238E27FC236}">
                    <a16:creationId xmlns:a16="http://schemas.microsoft.com/office/drawing/2014/main" id="{F6370C54-E9C3-1543-A81B-8D2F7A817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574" y="900929"/>
                <a:ext cx="1576747" cy="503588"/>
              </a:xfrm>
              <a:prstGeom prst="rect">
                <a:avLst/>
              </a:prstGeom>
              <a:blipFill>
                <a:blip r:embed="rId22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Right Arrow 183">
            <a:extLst>
              <a:ext uri="{FF2B5EF4-FFF2-40B4-BE49-F238E27FC236}">
                <a16:creationId xmlns:a16="http://schemas.microsoft.com/office/drawing/2014/main" xmlns="" id="{8323CFC9-88D9-714D-A876-B49F19DAA834}"/>
              </a:ext>
            </a:extLst>
          </p:cNvPr>
          <p:cNvSpPr/>
          <p:nvPr/>
        </p:nvSpPr>
        <p:spPr>
          <a:xfrm rot="16200000">
            <a:off x="5779561" y="156211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ight Arrow 184">
            <a:extLst>
              <a:ext uri="{FF2B5EF4-FFF2-40B4-BE49-F238E27FC236}">
                <a16:creationId xmlns:a16="http://schemas.microsoft.com/office/drawing/2014/main" xmlns="" id="{241A1BAA-2CBE-814A-BBCA-E9758D70D25A}"/>
              </a:ext>
            </a:extLst>
          </p:cNvPr>
          <p:cNvSpPr/>
          <p:nvPr/>
        </p:nvSpPr>
        <p:spPr>
          <a:xfrm rot="16200000">
            <a:off x="7065272" y="158155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ight Arrow 185">
            <a:extLst>
              <a:ext uri="{FF2B5EF4-FFF2-40B4-BE49-F238E27FC236}">
                <a16:creationId xmlns:a16="http://schemas.microsoft.com/office/drawing/2014/main" xmlns="" id="{92EC9B3F-93E1-094E-BF6C-199EAF265D2F}"/>
              </a:ext>
            </a:extLst>
          </p:cNvPr>
          <p:cNvSpPr/>
          <p:nvPr/>
        </p:nvSpPr>
        <p:spPr>
          <a:xfrm rot="16200000">
            <a:off x="8346028" y="15893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Content Placeholder 2">
                <a:extLst>
                  <a:ext uri="{FF2B5EF4-FFF2-40B4-BE49-F238E27FC236}">
                    <a16:creationId xmlns:a16="http://schemas.microsoft.com/office/drawing/2014/main" xmlns="" id="{53F0A7A8-88AD-D140-A2CE-FACA2356F3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5390" y="949597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7" name="Content Placeholder 2">
                <a:extLst>
                  <a:ext uri="{FF2B5EF4-FFF2-40B4-BE49-F238E27FC236}">
                    <a16:creationId xmlns:a16="http://schemas.microsoft.com/office/drawing/2014/main" id="{53F0A7A8-88AD-D140-A2CE-FACA2356F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390" y="949597"/>
                <a:ext cx="1576747" cy="503588"/>
              </a:xfrm>
              <a:prstGeom prst="rect">
                <a:avLst/>
              </a:prstGeom>
              <a:blipFill>
                <a:blip r:embed="rId2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Content Placeholder 2">
                <a:extLst>
                  <a:ext uri="{FF2B5EF4-FFF2-40B4-BE49-F238E27FC236}">
                    <a16:creationId xmlns:a16="http://schemas.microsoft.com/office/drawing/2014/main" xmlns="" id="{DC6D6CF4-577C-274F-B386-7C6DE64E21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29904" y="929582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8" name="Content Placeholder 2">
                <a:extLst>
                  <a:ext uri="{FF2B5EF4-FFF2-40B4-BE49-F238E27FC236}">
                    <a16:creationId xmlns:a16="http://schemas.microsoft.com/office/drawing/2014/main" id="{DC6D6CF4-577C-274F-B386-7C6DE64E2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904" y="929582"/>
                <a:ext cx="1576747" cy="503588"/>
              </a:xfrm>
              <a:prstGeom prst="rect">
                <a:avLst/>
              </a:prstGeom>
              <a:blipFill>
                <a:blip r:embed="rId2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Content Placeholder 2">
                <a:extLst>
                  <a:ext uri="{FF2B5EF4-FFF2-40B4-BE49-F238E27FC236}">
                    <a16:creationId xmlns:a16="http://schemas.microsoft.com/office/drawing/2014/main" xmlns="" id="{688A0DED-6535-0442-85D8-A7B141FC3B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95606" y="966092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9" name="Content Placeholder 2">
                <a:extLst>
                  <a:ext uri="{FF2B5EF4-FFF2-40B4-BE49-F238E27FC236}">
                    <a16:creationId xmlns:a16="http://schemas.microsoft.com/office/drawing/2014/main" id="{688A0DED-6535-0442-85D8-A7B141FC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606" y="966092"/>
                <a:ext cx="1576747" cy="503588"/>
              </a:xfrm>
              <a:prstGeom prst="rect">
                <a:avLst/>
              </a:prstGeom>
              <a:blipFill>
                <a:blip r:embed="rId25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Content Placeholder 2">
            <a:extLst>
              <a:ext uri="{FF2B5EF4-FFF2-40B4-BE49-F238E27FC236}">
                <a16:creationId xmlns:a16="http://schemas.microsoft.com/office/drawing/2014/main" xmlns="" id="{00D85FEA-08DD-4F46-8B51-CD266028460A}"/>
              </a:ext>
            </a:extLst>
          </p:cNvPr>
          <p:cNvSpPr txBox="1">
            <a:spLocks/>
          </p:cNvSpPr>
          <p:nvPr/>
        </p:nvSpPr>
        <p:spPr>
          <a:xfrm>
            <a:off x="236508" y="2420644"/>
            <a:ext cx="339399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Concatenate the hidden layers</a:t>
            </a:r>
          </a:p>
        </p:txBody>
      </p:sp>
      <p:sp>
        <p:nvSpPr>
          <p:cNvPr id="136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9775371" cy="1162592"/>
          </a:xfrm>
        </p:spPr>
        <p:txBody>
          <a:bodyPr/>
          <a:lstStyle/>
          <a:p>
            <a:r>
              <a:rPr lang="en-US" dirty="0"/>
              <a:t>RNN Extensions</a:t>
            </a:r>
            <a:r>
              <a:rPr lang="en-US"/>
              <a:t>: 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Bi-directional LSTMs (review)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>
            <a:extLst>
              <a:ext uri="{FF2B5EF4-FFF2-40B4-BE49-F238E27FC236}">
                <a16:creationId xmlns:a16="http://schemas.microsoft.com/office/drawing/2014/main" xmlns="" id="{EBAAB170-83EA-B447-9025-28D5F6121620}"/>
              </a:ext>
            </a:extLst>
          </p:cNvPr>
          <p:cNvSpPr txBox="1">
            <a:spLocks/>
          </p:cNvSpPr>
          <p:nvPr/>
        </p:nvSpPr>
        <p:spPr>
          <a:xfrm>
            <a:off x="1918356" y="1914267"/>
            <a:ext cx="9333844" cy="1290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Usually performs at </a:t>
            </a:r>
            <a:r>
              <a:rPr lang="en-US" sz="2600" dirty="0"/>
              <a:t>least</a:t>
            </a:r>
            <a:r>
              <a:rPr lang="en-US" sz="2400" dirty="0"/>
              <a:t> as well as </a:t>
            </a:r>
            <a:r>
              <a:rPr lang="en-US" sz="2400" dirty="0" err="1"/>
              <a:t>uni</a:t>
            </a:r>
            <a:r>
              <a:rPr lang="en-US" sz="2400" dirty="0"/>
              <a:t>-directional RNNs/LSTMs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A1D67D0-6B99-924F-B1CF-3096A240633B}"/>
              </a:ext>
            </a:extLst>
          </p:cNvPr>
          <p:cNvSpPr txBox="1">
            <a:spLocks/>
          </p:cNvSpPr>
          <p:nvPr/>
        </p:nvSpPr>
        <p:spPr>
          <a:xfrm>
            <a:off x="1379105" y="3407567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BI-LSTM ISSUES?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7581927-7CC8-854F-9382-B957539E629F}"/>
              </a:ext>
            </a:extLst>
          </p:cNvPr>
          <p:cNvSpPr txBox="1">
            <a:spLocks/>
          </p:cNvSpPr>
          <p:nvPr/>
        </p:nvSpPr>
        <p:spPr>
          <a:xfrm>
            <a:off x="1379105" y="1226591"/>
            <a:ext cx="3689350" cy="551401"/>
          </a:xfrm>
          <a:prstGeom prst="rect">
            <a:avLst/>
          </a:prstGeom>
          <a:solidFill>
            <a:srgbClr val="92D05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BI-LSTM STRENGTHS?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FC884B2A-1829-7945-A664-8243CE6D98BC}"/>
              </a:ext>
            </a:extLst>
          </p:cNvPr>
          <p:cNvSpPr txBox="1">
            <a:spLocks/>
          </p:cNvSpPr>
          <p:nvPr/>
        </p:nvSpPr>
        <p:spPr>
          <a:xfrm>
            <a:off x="2007256" y="4162168"/>
            <a:ext cx="8673444" cy="2035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Slower to train</a:t>
            </a:r>
          </a:p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Only possible if access to full data is allowed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9775371" cy="1162592"/>
          </a:xfrm>
        </p:spPr>
        <p:txBody>
          <a:bodyPr/>
          <a:lstStyle/>
          <a:p>
            <a:r>
              <a:rPr lang="en-US" dirty="0"/>
              <a:t>RNN Extensions</a:t>
            </a:r>
            <a:r>
              <a:rPr lang="en-US"/>
              <a:t>: 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Bi-directional LSTMs (review)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Deep </a:t>
            </a:r>
            <a:r>
              <a:rPr lang="en-US" sz="3200" dirty="0" smtClean="0"/>
              <a:t>RNN (review)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LSTMs units can be arranged in layers, so that the output of each unit is the input to the other units. This is called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deep RNN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where the adjective “deep” refers to these multiple layers.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layer feeds the LSTM on the next layer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time step of a feature is fed to the first LSTM, which processes that data and produces an output (and a new state for itself).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output is fed to the next LSTM, which does the same thing, and the next, and so on.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Then the second time step arrives at the first LSTM, and the process repeats.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DE6-7A4A-0F4C-A18B-C3B4F3245ADB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1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881770" y="1320231"/>
            <a:ext cx="7467600" cy="2211501"/>
            <a:chOff x="2147455" y="3829081"/>
            <a:chExt cx="7467600" cy="2211501"/>
          </a:xfrm>
        </p:grpSpPr>
        <p:sp>
          <p:nvSpPr>
            <p:cNvPr id="51" name="Rounded Rectangle 50"/>
            <p:cNvSpPr/>
            <p:nvPr/>
          </p:nvSpPr>
          <p:spPr>
            <a:xfrm>
              <a:off x="2147455" y="4147914"/>
              <a:ext cx="7467600" cy="189266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610137" y="3829081"/>
              <a:ext cx="6546512" cy="1703425"/>
              <a:chOff x="3039630" y="3898356"/>
              <a:chExt cx="6546512" cy="1703425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3039630" y="3898356"/>
                <a:ext cx="3769574" cy="1703425"/>
                <a:chOff x="4300398" y="1696081"/>
                <a:chExt cx="3769574" cy="1703425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4300398" y="1698958"/>
                  <a:ext cx="892688" cy="1700548"/>
                  <a:chOff x="7111757" y="2334020"/>
                  <a:chExt cx="892688" cy="1700548"/>
                </a:xfrm>
              </p:grpSpPr>
              <p:sp>
                <p:nvSpPr>
                  <p:cNvPr id="84" name="Rectangle 83"/>
                  <p:cNvSpPr/>
                  <p:nvPr/>
                </p:nvSpPr>
                <p:spPr>
                  <a:xfrm>
                    <a:off x="7111757" y="3079988"/>
                    <a:ext cx="892688" cy="95458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82" name="Straight Arrow Connector 81"/>
                  <p:cNvCxnSpPr/>
                  <p:nvPr/>
                </p:nvCxnSpPr>
                <p:spPr>
                  <a:xfrm flipH="1" flipV="1">
                    <a:off x="7574134" y="2334020"/>
                    <a:ext cx="1" cy="64899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Circular Arrow 82"/>
                  <p:cNvSpPr/>
                  <p:nvPr/>
                </p:nvSpPr>
                <p:spPr>
                  <a:xfrm rot="5400000">
                    <a:off x="7201807" y="3244866"/>
                    <a:ext cx="534504" cy="622580"/>
                  </a:xfrm>
                  <a:prstGeom prst="circularArrow">
                    <a:avLst>
                      <a:gd name="adj1" fmla="val 12500"/>
                      <a:gd name="adj2" fmla="val 1142319"/>
                      <a:gd name="adj3" fmla="val 20457681"/>
                      <a:gd name="adj4" fmla="val 10595529"/>
                      <a:gd name="adj5" fmla="val 12500"/>
                    </a:avLst>
                  </a:prstGeom>
                  <a:solidFill>
                    <a:schemeClr val="tx1">
                      <a:lumMod val="65000"/>
                      <a:lumOff val="35000"/>
                      <a:alpha val="69000"/>
                    </a:schemeClr>
                  </a:solidFill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7" name="Group 66"/>
                <p:cNvGrpSpPr/>
                <p:nvPr/>
              </p:nvGrpSpPr>
              <p:grpSpPr>
                <a:xfrm>
                  <a:off x="5741129" y="1698958"/>
                  <a:ext cx="892688" cy="1700548"/>
                  <a:chOff x="5647819" y="1698958"/>
                  <a:chExt cx="892688" cy="1700548"/>
                </a:xfrm>
              </p:grpSpPr>
              <p:sp>
                <p:nvSpPr>
                  <p:cNvPr id="76" name="Rectangle 75"/>
                  <p:cNvSpPr/>
                  <p:nvPr/>
                </p:nvSpPr>
                <p:spPr>
                  <a:xfrm>
                    <a:off x="5647819" y="2444926"/>
                    <a:ext cx="892688" cy="95458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79" name="Straight Arrow Connector 78"/>
                  <p:cNvCxnSpPr/>
                  <p:nvPr/>
                </p:nvCxnSpPr>
                <p:spPr>
                  <a:xfrm flipH="1" flipV="1">
                    <a:off x="6110196" y="1698958"/>
                    <a:ext cx="1" cy="64899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" name="Circular Arrow 79"/>
                  <p:cNvSpPr/>
                  <p:nvPr/>
                </p:nvSpPr>
                <p:spPr>
                  <a:xfrm rot="5400000">
                    <a:off x="5792399" y="2587900"/>
                    <a:ext cx="534504" cy="622580"/>
                  </a:xfrm>
                  <a:prstGeom prst="circularArrow">
                    <a:avLst>
                      <a:gd name="adj1" fmla="val 12500"/>
                      <a:gd name="adj2" fmla="val 1142319"/>
                      <a:gd name="adj3" fmla="val 20457681"/>
                      <a:gd name="adj4" fmla="val 10595529"/>
                      <a:gd name="adj5" fmla="val 12500"/>
                    </a:avLst>
                  </a:prstGeom>
                  <a:solidFill>
                    <a:schemeClr val="tx1">
                      <a:lumMod val="65000"/>
                      <a:lumOff val="35000"/>
                      <a:alpha val="69000"/>
                    </a:schemeClr>
                  </a:solidFill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8" name="Group 67"/>
                <p:cNvGrpSpPr/>
                <p:nvPr/>
              </p:nvGrpSpPr>
              <p:grpSpPr>
                <a:xfrm>
                  <a:off x="7177284" y="1696081"/>
                  <a:ext cx="892688" cy="1700548"/>
                  <a:chOff x="5647819" y="1698958"/>
                  <a:chExt cx="892688" cy="1700548"/>
                </a:xfrm>
              </p:grpSpPr>
              <p:sp>
                <p:nvSpPr>
                  <p:cNvPr id="71" name="Rectangle 70"/>
                  <p:cNvSpPr/>
                  <p:nvPr/>
                </p:nvSpPr>
                <p:spPr>
                  <a:xfrm>
                    <a:off x="5647819" y="2444926"/>
                    <a:ext cx="892688" cy="95458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74" name="Straight Arrow Connector 73"/>
                  <p:cNvCxnSpPr/>
                  <p:nvPr/>
                </p:nvCxnSpPr>
                <p:spPr>
                  <a:xfrm flipH="1" flipV="1">
                    <a:off x="6110196" y="1698958"/>
                    <a:ext cx="1" cy="64899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Circular Arrow 74"/>
                  <p:cNvSpPr/>
                  <p:nvPr/>
                </p:nvSpPr>
                <p:spPr>
                  <a:xfrm rot="5400000">
                    <a:off x="5792399" y="2587900"/>
                    <a:ext cx="534504" cy="622580"/>
                  </a:xfrm>
                  <a:prstGeom prst="circularArrow">
                    <a:avLst>
                      <a:gd name="adj1" fmla="val 12500"/>
                      <a:gd name="adj2" fmla="val 1142319"/>
                      <a:gd name="adj3" fmla="val 20457681"/>
                      <a:gd name="adj4" fmla="val 10595529"/>
                      <a:gd name="adj5" fmla="val 12500"/>
                    </a:avLst>
                  </a:prstGeom>
                  <a:solidFill>
                    <a:schemeClr val="tx1">
                      <a:lumMod val="65000"/>
                      <a:lumOff val="35000"/>
                      <a:alpha val="69000"/>
                    </a:schemeClr>
                  </a:solidFill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69" name="Right Arrow 68"/>
                <p:cNvSpPr/>
                <p:nvPr/>
              </p:nvSpPr>
              <p:spPr>
                <a:xfrm>
                  <a:off x="5319794" y="2827176"/>
                  <a:ext cx="299935" cy="205273"/>
                </a:xfrm>
                <a:prstGeom prst="rightArrow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ight Arrow 69"/>
                <p:cNvSpPr/>
                <p:nvPr/>
              </p:nvSpPr>
              <p:spPr>
                <a:xfrm>
                  <a:off x="6767378" y="2816702"/>
                  <a:ext cx="299935" cy="205273"/>
                </a:xfrm>
                <a:prstGeom prst="rightArrow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Rectangle 53"/>
              <p:cNvSpPr/>
              <p:nvPr/>
            </p:nvSpPr>
            <p:spPr>
              <a:xfrm>
                <a:off x="7377267" y="4643301"/>
                <a:ext cx="892688" cy="95458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5" name="Right Arrow 54"/>
              <p:cNvSpPr/>
              <p:nvPr/>
            </p:nvSpPr>
            <p:spPr>
              <a:xfrm>
                <a:off x="6967361" y="5017954"/>
                <a:ext cx="299935" cy="205273"/>
              </a:xfrm>
              <a:prstGeom prst="right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Circular Arrow 55"/>
              <p:cNvSpPr/>
              <p:nvPr/>
            </p:nvSpPr>
            <p:spPr>
              <a:xfrm rot="5400000">
                <a:off x="7396709" y="4817616"/>
                <a:ext cx="534504" cy="62258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595529"/>
                  <a:gd name="adj5" fmla="val 12500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 flipH="1" flipV="1">
                <a:off x="7861329" y="3912206"/>
                <a:ext cx="1" cy="6489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/>
              <p:cNvSpPr/>
              <p:nvPr/>
            </p:nvSpPr>
            <p:spPr>
              <a:xfrm>
                <a:off x="8693454" y="4643296"/>
                <a:ext cx="892688" cy="95458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1" name="Circular Arrow 60"/>
              <p:cNvSpPr/>
              <p:nvPr/>
            </p:nvSpPr>
            <p:spPr>
              <a:xfrm rot="5400000">
                <a:off x="8699041" y="4817611"/>
                <a:ext cx="534504" cy="62258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595529"/>
                  <a:gd name="adj5" fmla="val 12500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H="1" flipV="1">
                <a:off x="9163661" y="3912201"/>
                <a:ext cx="1" cy="6489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ight Arrow 64"/>
              <p:cNvSpPr/>
              <p:nvPr/>
            </p:nvSpPr>
            <p:spPr>
              <a:xfrm>
                <a:off x="8338957" y="5017949"/>
                <a:ext cx="299935" cy="205273"/>
              </a:xfrm>
              <a:prstGeom prst="right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Deep </a:t>
            </a:r>
            <a:r>
              <a:rPr lang="en-US" sz="3200" dirty="0" smtClean="0"/>
              <a:t>RNN (review)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09563" y="6331056"/>
            <a:ext cx="705495" cy="365125"/>
          </a:xfrm>
        </p:spPr>
        <p:txBody>
          <a:bodyPr/>
          <a:lstStyle/>
          <a:p>
            <a:fld id="{4B490DE6-7A4A-0F4C-A18B-C3B4F3245ADB}" type="slidenum">
              <a:rPr lang="en-US" smtClean="0"/>
              <a:t>99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881770" y="3092032"/>
            <a:ext cx="7467600" cy="3512512"/>
            <a:chOff x="2147455" y="3244437"/>
            <a:chExt cx="7467600" cy="3512512"/>
          </a:xfrm>
        </p:grpSpPr>
        <p:sp>
          <p:nvSpPr>
            <p:cNvPr id="48" name="Rounded Rectangle 47"/>
            <p:cNvSpPr/>
            <p:nvPr/>
          </p:nvSpPr>
          <p:spPr>
            <a:xfrm>
              <a:off x="2147455" y="4147914"/>
              <a:ext cx="7467600" cy="189266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610137" y="3244437"/>
              <a:ext cx="6651801" cy="3512512"/>
              <a:chOff x="3039630" y="3313712"/>
              <a:chExt cx="6651801" cy="351251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039630" y="3313712"/>
                <a:ext cx="3769574" cy="3501539"/>
                <a:chOff x="4300398" y="1111437"/>
                <a:chExt cx="3769574" cy="3501539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4300398" y="1111437"/>
                  <a:ext cx="906168" cy="3501539"/>
                  <a:chOff x="7111757" y="1746499"/>
                  <a:chExt cx="906168" cy="3501539"/>
                </a:xfrm>
              </p:grpSpPr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7111757" y="3079988"/>
                    <a:ext cx="906168" cy="2168050"/>
                    <a:chOff x="5304241" y="3352523"/>
                    <a:chExt cx="906168" cy="2168050"/>
                  </a:xfrm>
                </p:grpSpPr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5304241" y="3352523"/>
                      <a:ext cx="892688" cy="95458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1" name="TextBox 30"/>
                        <p:cNvSpPr txBox="1"/>
                        <p:nvPr/>
                      </p:nvSpPr>
                      <p:spPr>
                        <a:xfrm>
                          <a:off x="5489634" y="5151241"/>
                          <a:ext cx="720775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−2 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32" name="TextBox 3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489634" y="5151241"/>
                          <a:ext cx="720775" cy="369332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 t="-39344" b="-9344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32" name="Straight Arrow Connector 31"/>
                    <p:cNvCxnSpPr/>
                    <p:nvPr/>
                  </p:nvCxnSpPr>
                  <p:spPr>
                    <a:xfrm flipH="1" flipV="1">
                      <a:off x="5775593" y="4433873"/>
                      <a:ext cx="1" cy="64899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7" name="Straight Arrow Connector 26"/>
                  <p:cNvCxnSpPr/>
                  <p:nvPr/>
                </p:nvCxnSpPr>
                <p:spPr>
                  <a:xfrm flipV="1">
                    <a:off x="7574136" y="1746499"/>
                    <a:ext cx="8973" cy="123651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Circular Arrow 27"/>
                  <p:cNvSpPr/>
                  <p:nvPr/>
                </p:nvSpPr>
                <p:spPr>
                  <a:xfrm rot="5400000">
                    <a:off x="7201807" y="3244866"/>
                    <a:ext cx="534504" cy="622580"/>
                  </a:xfrm>
                  <a:prstGeom prst="circularArrow">
                    <a:avLst>
                      <a:gd name="adj1" fmla="val 12500"/>
                      <a:gd name="adj2" fmla="val 1142319"/>
                      <a:gd name="adj3" fmla="val 20457681"/>
                      <a:gd name="adj4" fmla="val 10595529"/>
                      <a:gd name="adj5" fmla="val 12500"/>
                    </a:avLst>
                  </a:prstGeom>
                  <a:solidFill>
                    <a:schemeClr val="tx1">
                      <a:lumMod val="65000"/>
                      <a:lumOff val="35000"/>
                      <a:alpha val="69000"/>
                    </a:schemeClr>
                  </a:solidFill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" name="Group 6"/>
                <p:cNvGrpSpPr/>
                <p:nvPr/>
              </p:nvGrpSpPr>
              <p:grpSpPr>
                <a:xfrm>
                  <a:off x="5741129" y="1155903"/>
                  <a:ext cx="896837" cy="3457073"/>
                  <a:chOff x="5647819" y="1155903"/>
                  <a:chExt cx="896837" cy="3457073"/>
                </a:xfrm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5647819" y="2444926"/>
                    <a:ext cx="892688" cy="95458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/>
                      <p:cNvSpPr txBox="1"/>
                      <p:nvPr/>
                    </p:nvSpPr>
                    <p:spPr>
                      <a:xfrm>
                        <a:off x="5823881" y="4243644"/>
                        <a:ext cx="72077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−1 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6" name="TextBox 3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823881" y="4243644"/>
                        <a:ext cx="720775" cy="369332"/>
                      </a:xfrm>
                      <a:prstGeom prst="rect">
                        <a:avLst/>
                      </a:prstGeom>
                      <a:blipFill rotWithShape="0">
                        <a:blip r:embed="rId7"/>
                        <a:stretch>
                          <a:fillRect t="-39344" b="-9344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0" name="Straight Arrow Connector 19"/>
                  <p:cNvCxnSpPr/>
                  <p:nvPr/>
                </p:nvCxnSpPr>
                <p:spPr>
                  <a:xfrm flipH="1" flipV="1">
                    <a:off x="6119171" y="3526276"/>
                    <a:ext cx="1" cy="64899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/>
                  <p:cNvCxnSpPr/>
                  <p:nvPr/>
                </p:nvCxnSpPr>
                <p:spPr>
                  <a:xfrm flipV="1">
                    <a:off x="6110199" y="1155903"/>
                    <a:ext cx="8972" cy="119204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Circular Arrow 21"/>
                  <p:cNvSpPr/>
                  <p:nvPr/>
                </p:nvSpPr>
                <p:spPr>
                  <a:xfrm rot="5400000">
                    <a:off x="5792399" y="2587900"/>
                    <a:ext cx="534504" cy="622580"/>
                  </a:xfrm>
                  <a:prstGeom prst="circularArrow">
                    <a:avLst>
                      <a:gd name="adj1" fmla="val 12500"/>
                      <a:gd name="adj2" fmla="val 1142319"/>
                      <a:gd name="adj3" fmla="val 20457681"/>
                      <a:gd name="adj4" fmla="val 10595529"/>
                      <a:gd name="adj5" fmla="val 12500"/>
                    </a:avLst>
                  </a:prstGeom>
                  <a:solidFill>
                    <a:schemeClr val="tx1">
                      <a:lumMod val="65000"/>
                      <a:lumOff val="35000"/>
                      <a:alpha val="69000"/>
                    </a:schemeClr>
                  </a:solidFill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7177284" y="1155903"/>
                  <a:ext cx="892688" cy="3454196"/>
                  <a:chOff x="5647819" y="1158780"/>
                  <a:chExt cx="892688" cy="3454196"/>
                </a:xfrm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5647819" y="2444926"/>
                    <a:ext cx="892688" cy="95458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" name="TextBox 12"/>
                      <p:cNvSpPr txBox="1"/>
                      <p:nvPr/>
                    </p:nvSpPr>
                    <p:spPr>
                      <a:xfrm>
                        <a:off x="5917191" y="4243644"/>
                        <a:ext cx="50116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4" name="TextBox 4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17191" y="4243644"/>
                        <a:ext cx="501163" cy="369332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 t="-41667" b="-96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 flipV="1">
                    <a:off x="6119171" y="3526276"/>
                    <a:ext cx="1" cy="64899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/>
                  <p:cNvCxnSpPr/>
                  <p:nvPr/>
                </p:nvCxnSpPr>
                <p:spPr>
                  <a:xfrm flipH="1" flipV="1">
                    <a:off x="6110196" y="1158780"/>
                    <a:ext cx="2" cy="118917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Circular Arrow 15"/>
                  <p:cNvSpPr/>
                  <p:nvPr/>
                </p:nvSpPr>
                <p:spPr>
                  <a:xfrm rot="5400000">
                    <a:off x="5792399" y="2587900"/>
                    <a:ext cx="534504" cy="622580"/>
                  </a:xfrm>
                  <a:prstGeom prst="circularArrow">
                    <a:avLst>
                      <a:gd name="adj1" fmla="val 12500"/>
                      <a:gd name="adj2" fmla="val 1142319"/>
                      <a:gd name="adj3" fmla="val 20457681"/>
                      <a:gd name="adj4" fmla="val 10595529"/>
                      <a:gd name="adj5" fmla="val 12500"/>
                    </a:avLst>
                  </a:prstGeom>
                  <a:solidFill>
                    <a:schemeClr val="tx1">
                      <a:lumMod val="65000"/>
                      <a:lumOff val="35000"/>
                      <a:alpha val="69000"/>
                    </a:schemeClr>
                  </a:solidFill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" name="Right Arrow 8"/>
                <p:cNvSpPr/>
                <p:nvPr/>
              </p:nvSpPr>
              <p:spPr>
                <a:xfrm>
                  <a:off x="5319794" y="2827176"/>
                  <a:ext cx="299935" cy="205273"/>
                </a:xfrm>
                <a:prstGeom prst="rightArrow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ight Arrow 9"/>
                <p:cNvSpPr/>
                <p:nvPr/>
              </p:nvSpPr>
              <p:spPr>
                <a:xfrm>
                  <a:off x="6767378" y="2816702"/>
                  <a:ext cx="299935" cy="205273"/>
                </a:xfrm>
                <a:prstGeom prst="rightArrow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7377267" y="4643301"/>
                <a:ext cx="892688" cy="95458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Right Arrow 33"/>
              <p:cNvSpPr/>
              <p:nvPr/>
            </p:nvSpPr>
            <p:spPr>
              <a:xfrm>
                <a:off x="6967361" y="5017954"/>
                <a:ext cx="299935" cy="205273"/>
              </a:xfrm>
              <a:prstGeom prst="right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Circular Arrow 34"/>
              <p:cNvSpPr/>
              <p:nvPr/>
            </p:nvSpPr>
            <p:spPr>
              <a:xfrm rot="5400000">
                <a:off x="7396709" y="4817616"/>
                <a:ext cx="534504" cy="62258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595529"/>
                  <a:gd name="adj5" fmla="val 12500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7668324" y="6456892"/>
                    <a:ext cx="7207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+1 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8324" y="6456892"/>
                    <a:ext cx="720775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t="-40000" b="-9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7870304" y="5739524"/>
                <a:ext cx="1" cy="6489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 flipV="1">
                <a:off x="7861329" y="3358178"/>
                <a:ext cx="2" cy="12030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>
                <a:off x="8693454" y="4643296"/>
                <a:ext cx="892688" cy="95458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1" name="Circular Arrow 40"/>
              <p:cNvSpPr/>
              <p:nvPr/>
            </p:nvSpPr>
            <p:spPr>
              <a:xfrm rot="5400000">
                <a:off x="8699041" y="4817611"/>
                <a:ext cx="534504" cy="62258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595529"/>
                  <a:gd name="adj5" fmla="val 12500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8970656" y="6456887"/>
                    <a:ext cx="7207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+2 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0656" y="6456887"/>
                    <a:ext cx="720775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t="-40000" b="-9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Arrow Connector 43"/>
              <p:cNvCxnSpPr/>
              <p:nvPr/>
            </p:nvCxnSpPr>
            <p:spPr>
              <a:xfrm flipH="1" flipV="1">
                <a:off x="9172636" y="5739519"/>
                <a:ext cx="1" cy="6489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 flipV="1">
                <a:off x="9163661" y="3386738"/>
                <a:ext cx="2" cy="117445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ight Arrow 45"/>
              <p:cNvSpPr/>
              <p:nvPr/>
            </p:nvSpPr>
            <p:spPr>
              <a:xfrm>
                <a:off x="8338957" y="5017949"/>
                <a:ext cx="299935" cy="205273"/>
              </a:xfrm>
              <a:prstGeom prst="right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5" name="Right Arrow 124"/>
          <p:cNvSpPr/>
          <p:nvPr/>
        </p:nvSpPr>
        <p:spPr>
          <a:xfrm>
            <a:off x="2973623" y="2417826"/>
            <a:ext cx="299935" cy="20527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3474420" y="890249"/>
                <a:ext cx="683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−2 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420" y="890249"/>
                <a:ext cx="683392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39344" b="-9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4905820" y="890249"/>
                <a:ext cx="683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−1 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820" y="890249"/>
                <a:ext cx="683392" cy="369332"/>
              </a:xfrm>
              <a:prstGeom prst="rect">
                <a:avLst/>
              </a:prstGeom>
              <a:blipFill rotWithShape="0">
                <a:blip r:embed="rId13"/>
                <a:stretch>
                  <a:fillRect t="-39344" b="-9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6435285" y="887372"/>
                <a:ext cx="463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285" y="887372"/>
                <a:ext cx="463780" cy="369332"/>
              </a:xfrm>
              <a:prstGeom prst="rect">
                <a:avLst/>
              </a:prstGeom>
              <a:blipFill rotWithShape="0">
                <a:blip r:embed="rId14"/>
                <a:stretch>
                  <a:fillRect t="-41667" b="-9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7917721" y="901222"/>
                <a:ext cx="683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+1 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721" y="901222"/>
                <a:ext cx="683392" cy="369332"/>
              </a:xfrm>
              <a:prstGeom prst="rect">
                <a:avLst/>
              </a:prstGeom>
              <a:blipFill rotWithShape="0">
                <a:blip r:embed="rId15"/>
                <a:stretch>
                  <a:fillRect t="-40000" b="-9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9220053" y="901217"/>
                <a:ext cx="683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+2 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053" y="901217"/>
                <a:ext cx="683392" cy="369332"/>
              </a:xfrm>
              <a:prstGeom prst="rect">
                <a:avLst/>
              </a:prstGeom>
              <a:blipFill rotWithShape="0">
                <a:blip r:embed="rId16"/>
                <a:stretch>
                  <a:fillRect t="-40000" b="-9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Right Arrow 135"/>
          <p:cNvSpPr/>
          <p:nvPr/>
        </p:nvSpPr>
        <p:spPr>
          <a:xfrm>
            <a:off x="2987473" y="4828516"/>
            <a:ext cx="299935" cy="20527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ight Arrow 136"/>
          <p:cNvSpPr/>
          <p:nvPr/>
        </p:nvSpPr>
        <p:spPr>
          <a:xfrm>
            <a:off x="9984007" y="2431676"/>
            <a:ext cx="299935" cy="20527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ight Arrow 137"/>
          <p:cNvSpPr/>
          <p:nvPr/>
        </p:nvSpPr>
        <p:spPr>
          <a:xfrm>
            <a:off x="9997857" y="4828511"/>
            <a:ext cx="299935" cy="20527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/>
          <p:cNvGrpSpPr/>
          <p:nvPr/>
        </p:nvGrpSpPr>
        <p:grpSpPr>
          <a:xfrm>
            <a:off x="728607" y="3043972"/>
            <a:ext cx="892688" cy="2914018"/>
            <a:chOff x="7046440" y="2334020"/>
            <a:chExt cx="892688" cy="2914018"/>
          </a:xfrm>
        </p:grpSpPr>
        <p:grpSp>
          <p:nvGrpSpPr>
            <p:cNvPr id="140" name="Group 139"/>
            <p:cNvGrpSpPr/>
            <p:nvPr/>
          </p:nvGrpSpPr>
          <p:grpSpPr>
            <a:xfrm>
              <a:off x="7046440" y="3079988"/>
              <a:ext cx="892688" cy="2168050"/>
              <a:chOff x="5238924" y="3352523"/>
              <a:chExt cx="892688" cy="2168050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5238924" y="3352523"/>
                <a:ext cx="892688" cy="95458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5517627" y="5151241"/>
                    <a:ext cx="4229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5" name="TextBox 1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7627" y="5151241"/>
                    <a:ext cx="422936" cy="36933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t="-40000" b="-9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6" name="Straight Arrow Connector 145"/>
              <p:cNvCxnSpPr/>
              <p:nvPr/>
            </p:nvCxnSpPr>
            <p:spPr>
              <a:xfrm flipH="1" flipV="1">
                <a:off x="5710276" y="4433873"/>
                <a:ext cx="1" cy="6489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1" name="Straight Arrow Connector 140"/>
            <p:cNvCxnSpPr/>
            <p:nvPr/>
          </p:nvCxnSpPr>
          <p:spPr>
            <a:xfrm flipH="1" flipV="1">
              <a:off x="7474311" y="2334020"/>
              <a:ext cx="1" cy="6489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Circular Arrow 141"/>
            <p:cNvSpPr/>
            <p:nvPr/>
          </p:nvSpPr>
          <p:spPr>
            <a:xfrm rot="5400000">
              <a:off x="7108497" y="3244866"/>
              <a:ext cx="534504" cy="62258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595529"/>
                <a:gd name="adj5" fmla="val 12500"/>
              </a:avLst>
            </a:prstGeom>
            <a:solidFill>
              <a:schemeClr val="tx1">
                <a:lumMod val="65000"/>
                <a:lumOff val="35000"/>
                <a:alpha val="69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898683" y="983045"/>
                <a:ext cx="385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83" y="983045"/>
                <a:ext cx="385555" cy="369332"/>
              </a:xfrm>
              <a:prstGeom prst="rect">
                <a:avLst/>
              </a:prstGeom>
              <a:blipFill rotWithShape="0">
                <a:blip r:embed="rId18"/>
                <a:stretch>
                  <a:fillRect t="-39344" b="-9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Rectangle 147"/>
          <p:cNvSpPr/>
          <p:nvPr/>
        </p:nvSpPr>
        <p:spPr>
          <a:xfrm>
            <a:off x="682163" y="2040904"/>
            <a:ext cx="892688" cy="9545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9" name="Circular Arrow 148"/>
          <p:cNvSpPr/>
          <p:nvPr/>
        </p:nvSpPr>
        <p:spPr>
          <a:xfrm rot="5400000">
            <a:off x="763606" y="2198178"/>
            <a:ext cx="534504" cy="62258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595529"/>
              <a:gd name="adj5" fmla="val 12500"/>
            </a:avLst>
          </a:prstGeom>
          <a:solidFill>
            <a:schemeClr val="tx1">
              <a:lumMod val="65000"/>
              <a:lumOff val="35000"/>
              <a:alpha val="69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0" name="Straight Arrow Connector 149"/>
          <p:cNvCxnSpPr/>
          <p:nvPr/>
        </p:nvCxnSpPr>
        <p:spPr>
          <a:xfrm flipH="1" flipV="1">
            <a:off x="1108519" y="1357724"/>
            <a:ext cx="1" cy="6489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2367937" y="1270549"/>
            <a:ext cx="11142" cy="460363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1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9B_template" id="{F5F00624-00A9-874F-B784-A35A96185B41}" vid="{39D723E7-92C0-1845-A752-6B8EA90799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cs109b_lecture_rnns2</Template>
  <TotalTime>3083</TotalTime>
  <Words>6894</Words>
  <Application>Microsoft Macintosh PowerPoint</Application>
  <PresentationFormat>Widescreen</PresentationFormat>
  <Paragraphs>1372</Paragraphs>
  <Slides>107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6" baseType="lpstr">
      <vt:lpstr>Avenir Book</vt:lpstr>
      <vt:lpstr>Avenir Light</vt:lpstr>
      <vt:lpstr>Avenir Roman</vt:lpstr>
      <vt:lpstr>Calibri</vt:lpstr>
      <vt:lpstr>Cambria Math</vt:lpstr>
      <vt:lpstr>Karla</vt:lpstr>
      <vt:lpstr>Wingdings</vt:lpstr>
      <vt:lpstr>Arial</vt:lpstr>
      <vt:lpstr>GEC_template</vt:lpstr>
      <vt:lpstr>Lecture 10a: Language Modelling</vt:lpstr>
      <vt:lpstr>Outline</vt:lpstr>
      <vt:lpstr>PowerPoint Presentation</vt:lpstr>
      <vt:lpstr>Outline</vt:lpstr>
      <vt:lpstr>Background</vt:lpstr>
      <vt:lpstr>Example</vt:lpstr>
      <vt:lpstr>Example</vt:lpstr>
      <vt:lpstr>Example</vt:lpstr>
      <vt:lpstr>Example</vt:lpstr>
      <vt:lpstr>Background</vt:lpstr>
      <vt:lpstr>PowerPoint Presentation</vt:lpstr>
      <vt:lpstr>Language Modelling</vt:lpstr>
      <vt:lpstr>Language Modelling</vt:lpstr>
      <vt:lpstr>Language Modelling</vt:lpstr>
      <vt:lpstr>Language Modelling: Formal Definition</vt:lpstr>
      <vt:lpstr>Language Modelling</vt:lpstr>
      <vt:lpstr>Language Modelling</vt:lpstr>
      <vt:lpstr>Language Modelling</vt:lpstr>
      <vt:lpstr>Language Modelling</vt:lpstr>
      <vt:lpstr>Language Modelling</vt:lpstr>
      <vt:lpstr>Language Modelling</vt:lpstr>
      <vt:lpstr>Language Modelling: unigrams</vt:lpstr>
      <vt:lpstr>Language Modelling: unigrams</vt:lpstr>
      <vt:lpstr>Language Modelling: unigrams</vt:lpstr>
      <vt:lpstr>Language Modelling: unigrams</vt:lpstr>
      <vt:lpstr>Language Modelling: unigrams</vt:lpstr>
      <vt:lpstr>Language Modelling: unigrams</vt:lpstr>
      <vt:lpstr>Language Modelling: unigrams</vt:lpstr>
      <vt:lpstr>Language Modelling: bigrams</vt:lpstr>
      <vt:lpstr>Language Modelling: bigrams</vt:lpstr>
      <vt:lpstr>Language Modelling: bigrams</vt:lpstr>
      <vt:lpstr>Language Modelling: bigrams</vt:lpstr>
      <vt:lpstr>Language Modelling: bigrams</vt:lpstr>
      <vt:lpstr>Language Modelling: bigrams</vt:lpstr>
      <vt:lpstr>Language Modelling: bigrams</vt:lpstr>
      <vt:lpstr>Language Modelling: bigrams</vt:lpstr>
      <vt:lpstr>Language Modelling: neural networks</vt:lpstr>
      <vt:lpstr>Language Modelling: neural networks</vt:lpstr>
      <vt:lpstr>Language Modelling: neural networks</vt:lpstr>
      <vt:lpstr>Language Modelling: neural networks</vt:lpstr>
      <vt:lpstr>Language Modelling: Feed-forward Neural Net</vt:lpstr>
      <vt:lpstr>Language Modelling: Feed-forward Neural Net</vt:lpstr>
      <vt:lpstr>Language Modelling: Feed-forward Neural Net</vt:lpstr>
      <vt:lpstr>Language Modelling: Feed-forward Neural Net</vt:lpstr>
      <vt:lpstr>Language Modelling: Feed-forward Neural Net</vt:lpstr>
      <vt:lpstr>Language Modelling: Feed-forward Neural Net</vt:lpstr>
      <vt:lpstr>Language Modelling : Feed-forward Neural Net</vt:lpstr>
      <vt:lpstr>Language Modelling : Feed-forward Neural Net</vt:lpstr>
      <vt:lpstr>Language Modelling</vt:lpstr>
      <vt:lpstr>Outline</vt:lpstr>
      <vt:lpstr>Language Modelling</vt:lpstr>
      <vt:lpstr>Language Modelling: RNNs</vt:lpstr>
      <vt:lpstr>Language Modelling: RNNs</vt:lpstr>
      <vt:lpstr>RNN (review) </vt:lpstr>
      <vt:lpstr>RNN (review) </vt:lpstr>
      <vt:lpstr>RNN (review) </vt:lpstr>
      <vt:lpstr>RNN (review) </vt:lpstr>
      <vt:lpstr>RNN (review) </vt:lpstr>
      <vt:lpstr>RNN (review) </vt:lpstr>
      <vt:lpstr>RNN (review) </vt:lpstr>
      <vt:lpstr>RNN (review) </vt:lpstr>
      <vt:lpstr>RNN (review)</vt:lpstr>
      <vt:lpstr>RNN: Generation</vt:lpstr>
      <vt:lpstr>RNN: Generation</vt:lpstr>
      <vt:lpstr>RNN: Generation</vt:lpstr>
      <vt:lpstr>RNN: Generation</vt:lpstr>
      <vt:lpstr>RNN: Generation</vt:lpstr>
      <vt:lpstr>RNN: Generation</vt:lpstr>
      <vt:lpstr>RNNs: Overview</vt:lpstr>
      <vt:lpstr>RNNs: Overview</vt:lpstr>
      <vt:lpstr>RNNs: Vanishing and Exploding Gradients (review)</vt:lpstr>
      <vt:lpstr>RNNs: Vanishing and Exploding Gradients (review)</vt:lpstr>
      <vt:lpstr>RNNs: Vanishing and Exploding Gradients (review)</vt:lpstr>
      <vt:lpstr>RNNs: Vanishing and Exploding Gradients (review)</vt:lpstr>
      <vt:lpstr>RNNs: Vanishing and Exploding Gradients (review)</vt:lpstr>
      <vt:lpstr>Sequential Modelling (so far)</vt:lpstr>
      <vt:lpstr>Outline</vt:lpstr>
      <vt:lpstr>Long short-term memory (LSTM)</vt:lpstr>
      <vt:lpstr>Inside an LSTM Hidden Layer</vt:lpstr>
      <vt:lpstr>Inside an LSTM Hidden Layer</vt:lpstr>
      <vt:lpstr>Inside an LSTM Hidden Layer</vt:lpstr>
      <vt:lpstr>Inside an LSTM Hidden Layer</vt:lpstr>
      <vt:lpstr>Inside an LSTM Hidden Layer</vt:lpstr>
      <vt:lpstr>Inside an LSTM Hidden Layer</vt:lpstr>
      <vt:lpstr>Long short-term memory (LSTM)</vt:lpstr>
      <vt:lpstr>Sequential Modelling</vt:lpstr>
      <vt:lpstr>Sequential Modelling</vt:lpstr>
      <vt:lpstr>Sequential Modelling</vt:lpstr>
      <vt:lpstr>Sequential Modelling</vt:lpstr>
      <vt:lpstr>You now have the foundation for modelling sequential data.  Most state-of-the-art advances are based on those core RNN/LSTM ideas. But, with tens of thousands of researchers and hackers exploring deep learning, there are many tweaks that haven proven useful.  (This is where things get crazy.)</vt:lpstr>
      <vt:lpstr>Bi-directional (review)</vt:lpstr>
      <vt:lpstr>Bi-directional (review)</vt:lpstr>
      <vt:lpstr>RNN Extensions: Bi-directional LSTMs (review)</vt:lpstr>
      <vt:lpstr>PowerPoint Presentation</vt:lpstr>
      <vt:lpstr>RNN Extensions: Bi-directional LSTMs (review)</vt:lpstr>
      <vt:lpstr>RNN Extensions: Bi-directional LSTMs (review)</vt:lpstr>
      <vt:lpstr>RNN Extensions: Bi-directional LSTMs (review)</vt:lpstr>
      <vt:lpstr>Deep RNN (review) </vt:lpstr>
      <vt:lpstr>Deep RNN (review)</vt:lpstr>
      <vt:lpstr>Deep RNN (review)</vt:lpstr>
      <vt:lpstr>Deep RNN (review)</vt:lpstr>
      <vt:lpstr>Deep RNN (review)</vt:lpstr>
      <vt:lpstr>ELMo: Stacked Bi-directional LSTMs</vt:lpstr>
      <vt:lpstr>ELMo: Stacked Bi-directional LSTMs</vt:lpstr>
      <vt:lpstr>PowerPoint Presentation</vt:lpstr>
      <vt:lpstr>ELMo: Stacked Bi-directional LSTMs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Sequential Data with ELMo, BERT, Transformers, and other childhood heroes</dc:title>
  <dc:creator>Microsoft Office User</dc:creator>
  <cp:lastModifiedBy>Microsoft Office User</cp:lastModifiedBy>
  <cp:revision>426</cp:revision>
  <cp:lastPrinted>2020-03-30T17:10:18Z</cp:lastPrinted>
  <dcterms:created xsi:type="dcterms:W3CDTF">2020-01-21T14:53:13Z</dcterms:created>
  <dcterms:modified xsi:type="dcterms:W3CDTF">2020-04-28T19:59:23Z</dcterms:modified>
</cp:coreProperties>
</file>