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2" r:id="rId1"/>
  </p:sldMasterIdLst>
  <p:notesMasterIdLst>
    <p:notesMasterId r:id="rId29"/>
  </p:notesMasterIdLst>
  <p:sldIdLst>
    <p:sldId id="256" r:id="rId2"/>
    <p:sldId id="286" r:id="rId3"/>
    <p:sldId id="288" r:id="rId4"/>
    <p:sldId id="289" r:id="rId5"/>
    <p:sldId id="290" r:id="rId6"/>
    <p:sldId id="292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4"/>
  </p:normalViewPr>
  <p:slideViewPr>
    <p:cSldViewPr snapToGrid="0" snapToObjects="1">
      <p:cViewPr>
        <p:scale>
          <a:sx n="112" d="100"/>
          <a:sy n="112" d="100"/>
        </p:scale>
        <p:origin x="576" y="1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916D4-D3FC-7E44-806B-AFE67B3FD2DF}" type="datetimeFigureOut">
              <a:rPr lang="en-US" smtClean="0"/>
              <a:t>4/16/19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87189-9274-814D-9CD5-CBA9E19E0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3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66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77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09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1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Andrews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10CAC-83B5-2A4E-B2A4-91220A16CE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45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31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12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18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45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70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54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10CAC-83B5-2A4E-B2A4-91220A16CE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52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4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255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89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69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782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97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76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96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10CAC-83B5-2A4E-B2A4-91220A16CE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4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08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4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12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18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41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16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E2330-536D-2343-85F2-147F226D6DA6}" type="datetime1">
              <a:rPr lang="en-US" smtClean="0"/>
              <a:t>4/16/19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1B7CCDB-6D39-0547-B7B3-C80E39D651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CS109B </a:t>
            </a:r>
            <a:r>
              <a:rPr lang="en-US" sz="32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Data </a:t>
            </a:r>
            <a:r>
              <a:rPr lang="en-US" sz="3200" kern="12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Science 2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 and </a:t>
            </a:r>
            <a:r>
              <a:rPr lang="en-US" sz="24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Mark Glickman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475134" y="4428549"/>
            <a:ext cx="3154320" cy="1764795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</p:spTree>
    <p:extLst/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4F018-911F-9A46-BB1C-BC3CAB65BADF}" type="datetime1">
              <a:rPr lang="en-US" smtClean="0"/>
              <a:t>4/16/19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596482"/>
            <a:ext cx="10972800" cy="211114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97AD-AFC0-554F-94A1-5BEEF625382B}" type="datetime1">
              <a:rPr lang="en-US" smtClean="0"/>
              <a:t>4/16/19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DBF8-E6AF-4747-BA3A-7DD781293A0D}" type="datetime1">
              <a:rPr lang="en-US" smtClean="0"/>
              <a:t>4/16/19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1B7CCDB-6D39-0547-B7B3-C80E39D6513A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57800" y="6400800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Glickman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1B7CCDB-6D39-0547-B7B3-C80E39D6513A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1" name="Picture 10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257800" y="6400800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Glickman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9" name="Picture 8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0" name="Picture 9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257800" y="6400800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Glickman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4" name="Picture 13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5" name="Picture 14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1B7CCDB-6D39-0547-B7B3-C80E39D6513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2" name="Picture 11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257800" y="6400800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Glickman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1" name="Picture 10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257800" y="6400800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Glickman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8504-1A5F-2146-A8AA-B5332E0A90B3}" type="datetime1">
              <a:rPr lang="en-US" smtClean="0"/>
              <a:t>4/16/19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E2330-536D-2343-85F2-147F226D6DA6}" type="datetime1">
              <a:rPr lang="en-US" smtClean="0"/>
              <a:t>4/16/19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7CCDB-6D39-0547-B7B3-C80E39D65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1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2.tif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7.tiff"/><Relationship Id="rId5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7.tiff"/><Relationship Id="rId5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7.tiff"/><Relationship Id="rId5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tiff"/><Relationship Id="rId7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6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5" Type="http://schemas.openxmlformats.org/officeDocument/2006/relationships/hyperlink" Target="https://github.com/tensorflow/cleverhan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/>
              <a:t>Lecture </a:t>
            </a:r>
            <a:r>
              <a:rPr lang="en-US" sz="3600" dirty="0" smtClean="0"/>
              <a:t>21: Adversarial </a:t>
            </a:r>
            <a:r>
              <a:rPr lang="en-US" sz="3600" dirty="0" smtClean="0"/>
              <a:t>Networks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9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Defending with Adversarial Training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496" y="3897181"/>
            <a:ext cx="10327008" cy="211114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Generate adversarial examples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Adjust labels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919" y="983807"/>
            <a:ext cx="66040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3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Defending with Adversarial Training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496" y="3768735"/>
            <a:ext cx="10327008" cy="211114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Generate adversarial examples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Adjust labels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919" y="983807"/>
            <a:ext cx="6604000" cy="27559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039429" y="2888343"/>
            <a:ext cx="1640114" cy="682171"/>
            <a:chOff x="7039429" y="2888343"/>
            <a:chExt cx="1640114" cy="68217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7039429" y="2917371"/>
              <a:ext cx="1640114" cy="5116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7039429" y="2888343"/>
              <a:ext cx="1509485" cy="68217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9145012" y="2888343"/>
            <a:ext cx="1412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ffectLst/>
                <a:latin typeface="Helvetica" charset="0"/>
              </a:rPr>
              <a:t>“</a:t>
            </a:r>
            <a:r>
              <a:rPr lang="en-US" sz="2800" b="1" dirty="0" smtClean="0">
                <a:effectLst/>
                <a:latin typeface="Karla" charset="0"/>
                <a:ea typeface="Karla" charset="0"/>
                <a:cs typeface="Karla" charset="0"/>
              </a:rPr>
              <a:t>Panda</a:t>
            </a:r>
            <a:r>
              <a:rPr lang="en-US" dirty="0" smtClean="0">
                <a:effectLst/>
                <a:latin typeface="Helvetica" charset="0"/>
              </a:rPr>
              <a:t>”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8781141" y="3042559"/>
            <a:ext cx="285691" cy="25581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5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Defending with Adversarial Training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496" y="3768735"/>
            <a:ext cx="10327008" cy="211114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Generate adversarial examples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Adjust labels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 them to the training set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Train new </a:t>
            </a:r>
            <a:r>
              <a:rPr lang="en-US" dirty="0" smtClean="0"/>
              <a:t>network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919" y="983807"/>
            <a:ext cx="6604000" cy="27559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039429" y="2888343"/>
            <a:ext cx="1640114" cy="682171"/>
            <a:chOff x="7039429" y="2888343"/>
            <a:chExt cx="1640114" cy="68217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7039429" y="2917371"/>
              <a:ext cx="1640114" cy="5116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7039429" y="2888343"/>
              <a:ext cx="1509485" cy="68217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9145012" y="2888343"/>
            <a:ext cx="1412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ffectLst/>
                <a:latin typeface="Helvetica" charset="0"/>
              </a:rPr>
              <a:t>“</a:t>
            </a:r>
            <a:r>
              <a:rPr lang="en-US" sz="2800" b="1" dirty="0" smtClean="0">
                <a:effectLst/>
                <a:latin typeface="Karla" charset="0"/>
                <a:ea typeface="Karla" charset="0"/>
                <a:cs typeface="Karla" charset="0"/>
              </a:rPr>
              <a:t>Panda</a:t>
            </a:r>
            <a:r>
              <a:rPr lang="en-US" dirty="0" smtClean="0">
                <a:effectLst/>
                <a:latin typeface="Helvetica" charset="0"/>
              </a:rPr>
              <a:t>”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8781141" y="3042559"/>
            <a:ext cx="285691" cy="25581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4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 methods post </a:t>
            </a:r>
            <a:r>
              <a:rPr lang="en-US" dirty="0" err="1" smtClean="0"/>
              <a:t>GoodFellow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496" y="1317857"/>
            <a:ext cx="10327008" cy="3181572"/>
          </a:xfrm>
        </p:spPr>
        <p:txBody>
          <a:bodyPr/>
          <a:lstStyle/>
          <a:p>
            <a:r>
              <a:rPr lang="en-US" smtClean="0"/>
              <a:t>● </a:t>
            </a:r>
            <a:r>
              <a:rPr lang="en-US" dirty="0"/>
              <a:t>FGSM [</a:t>
            </a:r>
            <a:r>
              <a:rPr lang="en-US" dirty="0" err="1"/>
              <a:t>Goodfellow</a:t>
            </a:r>
            <a:r>
              <a:rPr lang="en-US" dirty="0"/>
              <a:t> et. al ‘15]</a:t>
            </a:r>
          </a:p>
          <a:p>
            <a:r>
              <a:rPr lang="en-US" dirty="0"/>
              <a:t>● JSMA [</a:t>
            </a:r>
            <a:r>
              <a:rPr lang="en-US" dirty="0" err="1"/>
              <a:t>Papernot</a:t>
            </a:r>
            <a:r>
              <a:rPr lang="en-US" dirty="0"/>
              <a:t> et. al ‘16]</a:t>
            </a:r>
          </a:p>
          <a:p>
            <a:r>
              <a:rPr lang="en-US" dirty="0"/>
              <a:t>● C&amp;W [</a:t>
            </a:r>
            <a:r>
              <a:rPr lang="en-US" dirty="0" err="1"/>
              <a:t>Carlini</a:t>
            </a:r>
            <a:r>
              <a:rPr lang="en-US" dirty="0"/>
              <a:t> + Wagner ‘16]</a:t>
            </a:r>
          </a:p>
          <a:p>
            <a:r>
              <a:rPr lang="en-US" dirty="0"/>
              <a:t>● Step-LL [</a:t>
            </a:r>
            <a:r>
              <a:rPr lang="en-US" dirty="0" err="1"/>
              <a:t>Kurakin</a:t>
            </a:r>
            <a:r>
              <a:rPr lang="en-US" dirty="0"/>
              <a:t> et. al ‘17]</a:t>
            </a:r>
          </a:p>
          <a:p>
            <a:r>
              <a:rPr lang="en-US" dirty="0"/>
              <a:t>● I-FGSM [</a:t>
            </a:r>
            <a:r>
              <a:rPr lang="en-US" dirty="0" err="1"/>
              <a:t>Tramer</a:t>
            </a:r>
            <a:r>
              <a:rPr lang="en-US" dirty="0"/>
              <a:t> et. al ‘18]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1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 box attacks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65369" y="951393"/>
            <a:ext cx="800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276" y="5058743"/>
            <a:ext cx="6328289" cy="76495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28171" y="1027830"/>
            <a:ext cx="10571098" cy="3844397"/>
            <a:chOff x="428171" y="1027830"/>
            <a:chExt cx="10571098" cy="38443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171" y="1027830"/>
              <a:ext cx="9194800" cy="3844397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9260114" y="2950028"/>
              <a:ext cx="1262743" cy="1925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10522857" y="2511241"/>
              <a:ext cx="4764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</a:t>
              </a:r>
              <a:endPara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133" y="5040734"/>
            <a:ext cx="7554573" cy="782967"/>
          </a:xfrm>
          <a:prstGeom prst="rect">
            <a:avLst/>
          </a:prstGeom>
          <a:solidFill>
            <a:srgbClr val="F9F9F9"/>
          </a:solidFill>
        </p:spPr>
      </p:pic>
    </p:spTree>
    <p:extLst>
      <p:ext uri="{BB962C8B-B14F-4D97-AF65-F5344CB8AC3E}">
        <p14:creationId xmlns:p14="http://schemas.microsoft.com/office/powerpoint/2010/main" val="36239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“Black </a:t>
            </a:r>
            <a:r>
              <a:rPr lang="en-US" dirty="0"/>
              <a:t>Box” </a:t>
            </a:r>
            <a:r>
              <a:rPr lang="en-US" dirty="0" smtClean="0"/>
              <a:t>Attacks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“Black Box” Attacks [</a:t>
            </a:r>
            <a:r>
              <a:rPr lang="en-US" dirty="0" err="1"/>
              <a:t>Papernot</a:t>
            </a:r>
            <a:r>
              <a:rPr lang="en-US" dirty="0"/>
              <a:t> et. al ‘17]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1" y="2122714"/>
            <a:ext cx="6978650" cy="3354544"/>
          </a:xfrm>
          <a:prstGeom prst="rect">
            <a:avLst/>
          </a:prstGeom>
        </p:spPr>
      </p:pic>
      <p:sp>
        <p:nvSpPr>
          <p:cNvPr id="9" name="Cube 8"/>
          <p:cNvSpPr/>
          <p:nvPr/>
        </p:nvSpPr>
        <p:spPr>
          <a:xfrm>
            <a:off x="4073776" y="2122714"/>
            <a:ext cx="3846286" cy="3494315"/>
          </a:xfrm>
          <a:prstGeom prst="cub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0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“Black </a:t>
            </a:r>
            <a:r>
              <a:rPr lang="en-US" dirty="0"/>
              <a:t>Box” </a:t>
            </a:r>
            <a:r>
              <a:rPr lang="en-US" dirty="0" smtClean="0"/>
              <a:t>Attacks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Examine inputs and outputs of the model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694" y="3120571"/>
            <a:ext cx="3524887" cy="1954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1" y="2122714"/>
            <a:ext cx="6978650" cy="3354544"/>
          </a:xfrm>
          <a:prstGeom prst="rect">
            <a:avLst/>
          </a:prstGeom>
        </p:spPr>
      </p:pic>
      <p:sp>
        <p:nvSpPr>
          <p:cNvPr id="7" name="Cube 6"/>
          <p:cNvSpPr/>
          <p:nvPr/>
        </p:nvSpPr>
        <p:spPr>
          <a:xfrm>
            <a:off x="4073776" y="2122714"/>
            <a:ext cx="3846286" cy="3494315"/>
          </a:xfrm>
          <a:prstGeom prst="cub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6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“Black </a:t>
            </a:r>
            <a:r>
              <a:rPr lang="en-US" dirty="0"/>
              <a:t>Box” </a:t>
            </a:r>
            <a:r>
              <a:rPr lang="en-US" dirty="0" smtClean="0"/>
              <a:t>Attacks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694" y="3120571"/>
            <a:ext cx="3524887" cy="1954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1" y="2122714"/>
            <a:ext cx="6978650" cy="3354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1" y="1054100"/>
            <a:ext cx="2324100" cy="2374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79137" y="1177758"/>
            <a:ext cx="2148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Panda</a:t>
            </a:r>
            <a:endParaRPr lang="en-US" sz="4000" b="1" dirty="0"/>
          </a:p>
        </p:txBody>
      </p:sp>
      <p:sp>
        <p:nvSpPr>
          <p:cNvPr id="9" name="Cube 8"/>
          <p:cNvSpPr/>
          <p:nvPr/>
        </p:nvSpPr>
        <p:spPr>
          <a:xfrm>
            <a:off x="4073776" y="2122714"/>
            <a:ext cx="3846286" cy="3494315"/>
          </a:xfrm>
          <a:prstGeom prst="cub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5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“Black </a:t>
            </a:r>
            <a:r>
              <a:rPr lang="en-US" dirty="0"/>
              <a:t>Box” </a:t>
            </a:r>
            <a:r>
              <a:rPr lang="en-US" dirty="0" smtClean="0"/>
              <a:t>Attacks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694" y="3120571"/>
            <a:ext cx="3524887" cy="1954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1" y="2122714"/>
            <a:ext cx="6978650" cy="3354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87" t="3445" r="87" b="-3445"/>
          <a:stretch/>
        </p:blipFill>
        <p:spPr>
          <a:xfrm>
            <a:off x="20615" y="1065833"/>
            <a:ext cx="2921000" cy="2654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79137" y="1177758"/>
            <a:ext cx="2148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Panda</a:t>
            </a:r>
            <a:endParaRPr lang="en-US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755198" y="1607824"/>
            <a:ext cx="2148230" cy="707886"/>
          </a:xfrm>
          <a:prstGeom prst="rect">
            <a:avLst/>
          </a:prstGeom>
          <a:solidFill>
            <a:srgbClr val="F9F9F9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Gibbon</a:t>
            </a:r>
            <a:endParaRPr lang="en-US" sz="4000" b="1" dirty="0"/>
          </a:p>
        </p:txBody>
      </p:sp>
      <p:sp>
        <p:nvSpPr>
          <p:cNvPr id="13" name="Cube 12"/>
          <p:cNvSpPr/>
          <p:nvPr/>
        </p:nvSpPr>
        <p:spPr>
          <a:xfrm>
            <a:off x="4073776" y="2122714"/>
            <a:ext cx="3846286" cy="3494315"/>
          </a:xfrm>
          <a:prstGeom prst="cub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3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“Black </a:t>
            </a:r>
            <a:r>
              <a:rPr lang="en-US" dirty="0"/>
              <a:t>Box” </a:t>
            </a:r>
            <a:r>
              <a:rPr lang="en-US" dirty="0" smtClean="0"/>
              <a:t>Attacks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694" y="3120571"/>
            <a:ext cx="3524887" cy="1954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1" y="2122714"/>
            <a:ext cx="6978650" cy="3354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93" y="1045900"/>
            <a:ext cx="3302000" cy="2768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679137" y="1177758"/>
            <a:ext cx="2512863" cy="1588870"/>
            <a:chOff x="9679137" y="1177758"/>
            <a:chExt cx="2512863" cy="1588870"/>
          </a:xfrm>
        </p:grpSpPr>
        <p:sp>
          <p:nvSpPr>
            <p:cNvPr id="8" name="TextBox 7"/>
            <p:cNvSpPr txBox="1"/>
            <p:nvPr/>
          </p:nvSpPr>
          <p:spPr>
            <a:xfrm>
              <a:off x="9679137" y="1177758"/>
              <a:ext cx="21482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/>
                <a:t>Panda</a:t>
              </a:r>
              <a:endParaRPr lang="en-US" sz="40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755198" y="1607824"/>
              <a:ext cx="2148230" cy="707886"/>
            </a:xfrm>
            <a:prstGeom prst="rect">
              <a:avLst/>
            </a:prstGeom>
            <a:solidFill>
              <a:srgbClr val="F9F9F9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/>
                <a:t>Gibbon</a:t>
              </a:r>
              <a:endParaRPr lang="en-US" sz="40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043770" y="2058742"/>
              <a:ext cx="2148230" cy="707886"/>
            </a:xfrm>
            <a:prstGeom prst="rect">
              <a:avLst/>
            </a:prstGeom>
            <a:solidFill>
              <a:srgbClr val="F9F9F9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/>
                <a:t>Ostrich</a:t>
              </a:r>
              <a:endParaRPr lang="en-US" sz="4000" b="1" dirty="0"/>
            </a:p>
          </p:txBody>
        </p:sp>
      </p:grpSp>
      <p:sp>
        <p:nvSpPr>
          <p:cNvPr id="11" name="Cube 10"/>
          <p:cNvSpPr/>
          <p:nvPr/>
        </p:nvSpPr>
        <p:spPr>
          <a:xfrm>
            <a:off x="4073776" y="2122714"/>
            <a:ext cx="3846286" cy="3494315"/>
          </a:xfrm>
          <a:prstGeom prst="cub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6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vulnerable </a:t>
            </a:r>
            <a:r>
              <a:rPr lang="en-US" dirty="0" smtClean="0"/>
              <a:t>are Neural </a:t>
            </a:r>
            <a:r>
              <a:rPr lang="en-US" dirty="0"/>
              <a:t>Networks?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Uses of Neural Networks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908" y="1701800"/>
            <a:ext cx="28575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0" y="1701800"/>
            <a:ext cx="2340811" cy="2340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062" y="1909011"/>
            <a:ext cx="3810000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5266" y="4214105"/>
            <a:ext cx="3492500" cy="2324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5981" y="4214105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“Black </a:t>
            </a:r>
            <a:r>
              <a:rPr lang="en-US" dirty="0"/>
              <a:t>Box” </a:t>
            </a:r>
            <a:r>
              <a:rPr lang="en-US" dirty="0" smtClean="0"/>
              <a:t>Attacks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 a model that performs the same as the black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74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“Black </a:t>
            </a:r>
            <a:r>
              <a:rPr lang="en-US" dirty="0"/>
              <a:t>Box” </a:t>
            </a:r>
            <a:r>
              <a:rPr lang="en-US" dirty="0" smtClean="0"/>
              <a:t>Attacks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 a model that performs the same as the black box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92" y="2773099"/>
            <a:ext cx="2509001" cy="21037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342416" y="2737518"/>
            <a:ext cx="2179035" cy="1873243"/>
            <a:chOff x="9679137" y="1177758"/>
            <a:chExt cx="2179035" cy="1260248"/>
          </a:xfrm>
        </p:grpSpPr>
        <p:sp>
          <p:nvSpPr>
            <p:cNvPr id="6" name="TextBox 5"/>
            <p:cNvSpPr txBox="1"/>
            <p:nvPr/>
          </p:nvSpPr>
          <p:spPr>
            <a:xfrm>
              <a:off x="9679137" y="1177758"/>
              <a:ext cx="2148230" cy="393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Panda</a:t>
              </a:r>
              <a:endParaRPr lang="en-US" sz="40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679137" y="1611175"/>
              <a:ext cx="2148230" cy="393415"/>
            </a:xfrm>
            <a:prstGeom prst="rect">
              <a:avLst/>
            </a:prstGeom>
            <a:solidFill>
              <a:srgbClr val="F9F9F9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Gibbon</a:t>
              </a:r>
              <a:endParaRPr lang="en-US" sz="40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709942" y="2044591"/>
              <a:ext cx="2148230" cy="393415"/>
            </a:xfrm>
            <a:prstGeom prst="rect">
              <a:avLst/>
            </a:prstGeom>
            <a:solidFill>
              <a:srgbClr val="F9F9F9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Ostrich</a:t>
              </a:r>
              <a:endParaRPr lang="en-US" sz="4000" b="1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9945" r="-9945"/>
          <a:stretch/>
        </p:blipFill>
        <p:spPr>
          <a:xfrm>
            <a:off x="5178770" y="2112617"/>
            <a:ext cx="7389651" cy="308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6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“Black </a:t>
            </a:r>
            <a:r>
              <a:rPr lang="en-US" dirty="0"/>
              <a:t>Box” </a:t>
            </a:r>
            <a:r>
              <a:rPr lang="en-US" dirty="0" smtClean="0"/>
              <a:t>Attacks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Now attack the model you just trained with “white” box attack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89954" y="1806306"/>
            <a:ext cx="10571098" cy="3844397"/>
            <a:chOff x="428171" y="1027830"/>
            <a:chExt cx="10571098" cy="384439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171" y="1027830"/>
              <a:ext cx="9194800" cy="3844397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9260114" y="2950028"/>
              <a:ext cx="1262743" cy="1925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10522857" y="2511241"/>
              <a:ext cx="4764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</a:t>
              </a:r>
              <a:endPara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6965369" y="1680445"/>
            <a:ext cx="800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276" y="5787795"/>
            <a:ext cx="6328289" cy="7649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5292" y="5834284"/>
            <a:ext cx="6932255" cy="718469"/>
          </a:xfrm>
          <a:prstGeom prst="rect">
            <a:avLst/>
          </a:prstGeom>
          <a:solidFill>
            <a:srgbClr val="F9F9F9"/>
          </a:solidFill>
        </p:spPr>
      </p:pic>
    </p:spTree>
    <p:extLst>
      <p:ext uri="{BB962C8B-B14F-4D97-AF65-F5344CB8AC3E}">
        <p14:creationId xmlns:p14="http://schemas.microsoft.com/office/powerpoint/2010/main" val="116961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“Black </a:t>
            </a:r>
            <a:r>
              <a:rPr lang="en-US" dirty="0"/>
              <a:t>Box” </a:t>
            </a:r>
            <a:r>
              <a:rPr lang="en-US" dirty="0" smtClean="0"/>
              <a:t>Attacks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those adversarial examples to the “black” box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6960"/>
            <a:ext cx="12192000" cy="382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6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CleverHans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62" y="1177758"/>
            <a:ext cx="3987800" cy="26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438" y="1445930"/>
            <a:ext cx="3177059" cy="26528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1062" y="3844758"/>
            <a:ext cx="102440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A Python </a:t>
            </a:r>
            <a:r>
              <a:rPr lang="en-US" sz="2800" dirty="0"/>
              <a:t>library to benchmark machine learning systems' vulnerability to adversarial examples. </a:t>
            </a:r>
            <a:endParaRPr lang="en-US" sz="2800" dirty="0" smtClean="0"/>
          </a:p>
          <a:p>
            <a:endParaRPr lang="en-US" sz="2800" dirty="0">
              <a:hlinkClick r:id="rId5"/>
            </a:endParaRPr>
          </a:p>
          <a:p>
            <a:r>
              <a:rPr lang="en-US" sz="2800" dirty="0" smtClean="0">
                <a:hlinkClick r:id="rId5"/>
              </a:rPr>
              <a:t>https</a:t>
            </a:r>
            <a:r>
              <a:rPr lang="en-US" sz="2800" dirty="0">
                <a:hlinkClick r:id="rId5"/>
              </a:rPr>
              <a:t>://</a:t>
            </a:r>
            <a:r>
              <a:rPr lang="en-US" sz="2800" dirty="0" smtClean="0">
                <a:hlinkClick r:id="rId5"/>
              </a:rPr>
              <a:t>github.com/tensorflow/cleverhans</a:t>
            </a:r>
            <a:endParaRPr lang="en-US" sz="2800" dirty="0"/>
          </a:p>
          <a:p>
            <a:r>
              <a:rPr lang="en-US" sz="2800" dirty="0"/>
              <a:t>http://</a:t>
            </a:r>
            <a:r>
              <a:rPr lang="en-US" sz="2800" dirty="0" err="1"/>
              <a:t>www.cleverhans.io</a:t>
            </a:r>
            <a:r>
              <a:rPr lang="en-US" sz="2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3290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06" y="234810"/>
            <a:ext cx="10972800" cy="767276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Defenses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Mixup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: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Mix two training examples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Augment training set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689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Karla" charset="0"/>
                <a:ea typeface="Karla" charset="0"/>
                <a:cs typeface="Karla" charset="0"/>
              </a:rPr>
              <a:t>Smooth decision </a:t>
            </a:r>
            <a:r>
              <a:rPr lang="en-US" b="1" dirty="0" smtClean="0">
                <a:latin typeface="Karla" charset="0"/>
                <a:ea typeface="Karla" charset="0"/>
                <a:cs typeface="Karla" charset="0"/>
              </a:rPr>
              <a:t>boundaries:</a:t>
            </a:r>
          </a:p>
          <a:p>
            <a:r>
              <a:rPr lang="en-US" dirty="0" smtClean="0">
                <a:latin typeface="Karla" charset="0"/>
                <a:ea typeface="Karla" charset="0"/>
                <a:cs typeface="Karla" charset="0"/>
              </a:rPr>
              <a:t>Regularize the derivatives </a:t>
            </a:r>
            <a:r>
              <a:rPr lang="en-US" dirty="0" err="1" smtClean="0">
                <a:latin typeface="Karla" charset="0"/>
                <a:ea typeface="Karla" charset="0"/>
                <a:cs typeface="Karla" charset="0"/>
              </a:rPr>
              <a:t>wrt</a:t>
            </a:r>
            <a:r>
              <a:rPr lang="en-US" dirty="0" smtClean="0">
                <a:latin typeface="Karla" charset="0"/>
                <a:ea typeface="Karla" charset="0"/>
                <a:cs typeface="Karla" charset="0"/>
              </a:rPr>
              <a:t> to x</a:t>
            </a:r>
            <a:endParaRPr lang="en-US" dirty="0">
              <a:latin typeface="Karla" charset="0"/>
              <a:ea typeface="Karla" charset="0"/>
              <a:cs typeface="Karla" charset="0"/>
            </a:endParaRPr>
          </a:p>
          <a:p>
            <a:endParaRPr lang="en-US" dirty="0">
              <a:latin typeface="Karla" charset="0"/>
              <a:ea typeface="Karla" charset="0"/>
              <a:cs typeface="Karl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04" y="3649895"/>
            <a:ext cx="3898900" cy="11684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753762"/>
            <a:ext cx="12192000" cy="49427"/>
          </a:xfrm>
          <a:prstGeom prst="line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144" y="3066941"/>
            <a:ext cx="5820456" cy="297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9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attacks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US" dirty="0"/>
              <a:t>Object </a:t>
            </a:r>
            <a:r>
              <a:rPr lang="en-US" dirty="0" smtClean="0"/>
              <a:t>Detection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Adversarial </a:t>
            </a:r>
            <a:r>
              <a:rPr lang="en-US" dirty="0"/>
              <a:t>Stickers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397" y="1564774"/>
            <a:ext cx="52959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4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3415" y="1482556"/>
            <a:ext cx="10327008" cy="4388853"/>
          </a:xfrm>
        </p:spPr>
        <p:txBody>
          <a:bodyPr anchor="ctr"/>
          <a:lstStyle/>
          <a:p>
            <a:pPr algn="ctr"/>
            <a:r>
              <a:rPr lang="en-US" sz="6000" dirty="0" smtClean="0"/>
              <a:t>Thank you.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56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vulnerable </a:t>
            </a:r>
            <a:r>
              <a:rPr lang="en-US" dirty="0" smtClean="0"/>
              <a:t>are Neural </a:t>
            </a:r>
            <a:r>
              <a:rPr lang="en-US" dirty="0"/>
              <a:t>Networks?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919" y="983807"/>
            <a:ext cx="9144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3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Explaining </a:t>
            </a:r>
            <a:r>
              <a:rPr lang="en-US" dirty="0" smtClean="0"/>
              <a:t>Adversarial </a:t>
            </a:r>
            <a:r>
              <a:rPr lang="en-US" dirty="0"/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4662210"/>
          </a:xfrm>
        </p:spPr>
        <p:txBody>
          <a:bodyPr/>
          <a:lstStyle/>
          <a:p>
            <a:r>
              <a:rPr lang="en-US" dirty="0" smtClean="0"/>
              <a:t>[</a:t>
            </a:r>
            <a:r>
              <a:rPr lang="en-US" dirty="0" err="1"/>
              <a:t>Goodfellow</a:t>
            </a:r>
            <a:r>
              <a:rPr lang="en-US" dirty="0"/>
              <a:t> et. al ‘15]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Robust attacks with FGSM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Robust </a:t>
            </a:r>
            <a:r>
              <a:rPr lang="en-US" dirty="0"/>
              <a:t>defense with Adversarial Training</a:t>
            </a:r>
          </a:p>
          <a:p>
            <a:endParaRPr lang="en-US" dirty="0">
              <a:latin typeface="Times New Roman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575" y="2718635"/>
            <a:ext cx="9395693" cy="35489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32470" y="5086350"/>
            <a:ext cx="2000250" cy="1085850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5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Explaining </a:t>
            </a:r>
            <a:r>
              <a:rPr lang="en-US" dirty="0" smtClean="0"/>
              <a:t>Adversarial </a:t>
            </a:r>
            <a:r>
              <a:rPr lang="en-US" dirty="0"/>
              <a:t>Examples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459" y="1394827"/>
            <a:ext cx="7782920" cy="406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these adversarial </a:t>
            </a:r>
            <a:r>
              <a:rPr lang="en-US" dirty="0" smtClean="0"/>
              <a:t>examples can </a:t>
            </a:r>
            <a:r>
              <a:rPr lang="en-US" dirty="0"/>
              <a:t>even fool humans: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342" y="1206500"/>
            <a:ext cx="70358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0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Attacking with </a:t>
            </a:r>
            <a:r>
              <a:rPr lang="en-US" b="1" dirty="0"/>
              <a:t>F</a:t>
            </a:r>
            <a:r>
              <a:rPr lang="en-US" dirty="0"/>
              <a:t>ast </a:t>
            </a:r>
            <a:r>
              <a:rPr lang="en-US" b="1" dirty="0"/>
              <a:t>G</a:t>
            </a:r>
            <a:r>
              <a:rPr lang="en-US" dirty="0"/>
              <a:t>radient </a:t>
            </a:r>
            <a:r>
              <a:rPr lang="en-US" b="1" dirty="0"/>
              <a:t>S</a:t>
            </a:r>
            <a:r>
              <a:rPr lang="en-US" dirty="0"/>
              <a:t>ign </a:t>
            </a:r>
            <a:r>
              <a:rPr lang="en-US" b="1" dirty="0" smtClean="0"/>
              <a:t>M</a:t>
            </a:r>
            <a:r>
              <a:rPr lang="en-US" dirty="0" smtClean="0"/>
              <a:t>ethod (FGSM)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71" y="1027830"/>
            <a:ext cx="9194800" cy="38443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65369" y="951393"/>
            <a:ext cx="800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171" y="2507613"/>
            <a:ext cx="1115506" cy="923330"/>
          </a:xfrm>
          <a:prstGeom prst="rect">
            <a:avLst/>
          </a:prstGeom>
          <a:solidFill>
            <a:srgbClr val="F9F9F9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22857" y="2511241"/>
            <a:ext cx="476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260114" y="2950028"/>
            <a:ext cx="1262743" cy="192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048" y="5018453"/>
            <a:ext cx="6467904" cy="67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Attacking with </a:t>
            </a:r>
            <a:r>
              <a:rPr lang="en-US" b="1" dirty="0"/>
              <a:t>F</a:t>
            </a:r>
            <a:r>
              <a:rPr lang="en-US" dirty="0"/>
              <a:t>ast </a:t>
            </a:r>
            <a:r>
              <a:rPr lang="en-US" b="1" dirty="0"/>
              <a:t>G</a:t>
            </a:r>
            <a:r>
              <a:rPr lang="en-US" dirty="0"/>
              <a:t>radient </a:t>
            </a:r>
            <a:r>
              <a:rPr lang="en-US" b="1" dirty="0"/>
              <a:t>S</a:t>
            </a:r>
            <a:r>
              <a:rPr lang="en-US" dirty="0"/>
              <a:t>ign </a:t>
            </a:r>
            <a:r>
              <a:rPr lang="en-US" b="1" dirty="0" smtClean="0"/>
              <a:t>M</a:t>
            </a:r>
            <a:r>
              <a:rPr lang="en-US" dirty="0" smtClean="0"/>
              <a:t>ethod (FGSM)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71" y="1027830"/>
            <a:ext cx="9194800" cy="38443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65369" y="951393"/>
            <a:ext cx="800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171" y="2507613"/>
            <a:ext cx="1115506" cy="923330"/>
          </a:xfrm>
          <a:prstGeom prst="rect">
            <a:avLst/>
          </a:prstGeom>
          <a:solidFill>
            <a:srgbClr val="F9F9F9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22857" y="2511241"/>
            <a:ext cx="476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260114" y="2950028"/>
            <a:ext cx="1262743" cy="192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653623" y="5265981"/>
            <a:ext cx="559323" cy="55317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048" y="5028874"/>
            <a:ext cx="6467904" cy="67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571" y="1775022"/>
            <a:ext cx="8998857" cy="3057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233" y="2277980"/>
            <a:ext cx="7066819" cy="710122"/>
          </a:xfrm>
          <a:prstGeom prst="rect">
            <a:avLst/>
          </a:prstGeom>
          <a:solidFill>
            <a:srgbClr val="F9F9F9"/>
          </a:solidFill>
        </p:spPr>
      </p:pic>
    </p:spTree>
    <p:extLst>
      <p:ext uri="{BB962C8B-B14F-4D97-AF65-F5344CB8AC3E}">
        <p14:creationId xmlns:p14="http://schemas.microsoft.com/office/powerpoint/2010/main" val="121218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109B_template" id="{F5F00624-00A9-874F-B784-A35A96185B41}" vid="{39D723E7-92C0-1845-A752-6B8EA90799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CS109B_template</Template>
  <TotalTime>17293</TotalTime>
  <Words>373</Words>
  <Application>Microsoft Macintosh PowerPoint</Application>
  <PresentationFormat>Widescreen</PresentationFormat>
  <Paragraphs>111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</vt:lpstr>
      <vt:lpstr>Helvetica</vt:lpstr>
      <vt:lpstr>Karla</vt:lpstr>
      <vt:lpstr>Times New Roman</vt:lpstr>
      <vt:lpstr>Arial</vt:lpstr>
      <vt:lpstr>GEC_template</vt:lpstr>
      <vt:lpstr>Lecture 21: Adversarial Networks</vt:lpstr>
      <vt:lpstr>How vulnerable are Neural Networks?</vt:lpstr>
      <vt:lpstr>How vulnerable are Neural Networks?</vt:lpstr>
      <vt:lpstr>Explaining Adversarial Examples</vt:lpstr>
      <vt:lpstr>Explaining Adversarial Examples</vt:lpstr>
      <vt:lpstr>Some of these adversarial examples can even fool humans:</vt:lpstr>
      <vt:lpstr>PowerPoint Presentation</vt:lpstr>
      <vt:lpstr>PowerPoint Presentation</vt:lpstr>
      <vt:lpstr>PowerPoint Presentation</vt:lpstr>
      <vt:lpstr>Defending with Adversarial Training </vt:lpstr>
      <vt:lpstr>Defending with Adversarial Training </vt:lpstr>
      <vt:lpstr>Defending with Adversarial Training </vt:lpstr>
      <vt:lpstr>Attack methods post GoodFellow 2015</vt:lpstr>
      <vt:lpstr>White box attacks </vt:lpstr>
      <vt:lpstr>“Black Box” Attacks</vt:lpstr>
      <vt:lpstr>“Black Box” Attacks</vt:lpstr>
      <vt:lpstr>“Black Box” Attacks</vt:lpstr>
      <vt:lpstr>“Black Box” Attacks</vt:lpstr>
      <vt:lpstr>“Black Box” Attacks</vt:lpstr>
      <vt:lpstr>“Black Box” Attacks</vt:lpstr>
      <vt:lpstr>“Black Box” Attacks</vt:lpstr>
      <vt:lpstr>“Black Box” Attacks</vt:lpstr>
      <vt:lpstr>“Black Box” Attacks</vt:lpstr>
      <vt:lpstr>CleverHans </vt:lpstr>
      <vt:lpstr>More Defenses</vt:lpstr>
      <vt:lpstr>Physical attacks</vt:lpstr>
      <vt:lpstr>PowerPoint Presentation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6: GANS and Adversarial Networks</dc:title>
  <dc:creator>Microsoft Office User</dc:creator>
  <cp:lastModifiedBy>Microsoft Office User</cp:lastModifiedBy>
  <cp:revision>98</cp:revision>
  <cp:lastPrinted>2019-04-17T16:45:17Z</cp:lastPrinted>
  <dcterms:created xsi:type="dcterms:W3CDTF">2019-03-07T14:08:16Z</dcterms:created>
  <dcterms:modified xsi:type="dcterms:W3CDTF">2019-04-17T16:48:58Z</dcterms:modified>
</cp:coreProperties>
</file>