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6" r:id="rId1"/>
  </p:sldMasterIdLst>
  <p:notesMasterIdLst>
    <p:notesMasterId r:id="rId58"/>
  </p:notesMasterIdLst>
  <p:handoutMasterIdLst>
    <p:handoutMasterId r:id="rId59"/>
  </p:handoutMasterIdLst>
  <p:sldIdLst>
    <p:sldId id="256" r:id="rId2"/>
    <p:sldId id="549" r:id="rId3"/>
    <p:sldId id="571" r:id="rId4"/>
    <p:sldId id="573" r:id="rId5"/>
    <p:sldId id="583" r:id="rId6"/>
    <p:sldId id="584" r:id="rId7"/>
    <p:sldId id="585" r:id="rId8"/>
    <p:sldId id="586" r:id="rId9"/>
    <p:sldId id="587" r:id="rId10"/>
    <p:sldId id="588" r:id="rId11"/>
    <p:sldId id="589" r:id="rId12"/>
    <p:sldId id="590" r:id="rId13"/>
    <p:sldId id="460" r:id="rId14"/>
    <p:sldId id="592" r:id="rId15"/>
    <p:sldId id="579" r:id="rId16"/>
    <p:sldId id="580" r:id="rId17"/>
    <p:sldId id="581" r:id="rId18"/>
    <p:sldId id="582" r:id="rId19"/>
    <p:sldId id="461" r:id="rId20"/>
    <p:sldId id="462" r:id="rId21"/>
    <p:sldId id="463" r:id="rId22"/>
    <p:sldId id="465" r:id="rId23"/>
    <p:sldId id="466" r:id="rId24"/>
    <p:sldId id="467" r:id="rId25"/>
    <p:sldId id="468" r:id="rId26"/>
    <p:sldId id="591" r:id="rId27"/>
    <p:sldId id="539" r:id="rId28"/>
    <p:sldId id="504" r:id="rId29"/>
    <p:sldId id="505" r:id="rId30"/>
    <p:sldId id="514" r:id="rId31"/>
    <p:sldId id="506" r:id="rId32"/>
    <p:sldId id="515" r:id="rId33"/>
    <p:sldId id="507" r:id="rId34"/>
    <p:sldId id="516" r:id="rId35"/>
    <p:sldId id="508" r:id="rId36"/>
    <p:sldId id="509" r:id="rId37"/>
    <p:sldId id="510" r:id="rId38"/>
    <p:sldId id="511" r:id="rId39"/>
    <p:sldId id="512" r:id="rId40"/>
    <p:sldId id="513" r:id="rId41"/>
    <p:sldId id="576" r:id="rId42"/>
    <p:sldId id="574" r:id="rId43"/>
    <p:sldId id="469" r:id="rId44"/>
    <p:sldId id="470" r:id="rId45"/>
    <p:sldId id="471" r:id="rId46"/>
    <p:sldId id="472" r:id="rId47"/>
    <p:sldId id="473" r:id="rId48"/>
    <p:sldId id="474" r:id="rId49"/>
    <p:sldId id="543" r:id="rId50"/>
    <p:sldId id="540" r:id="rId51"/>
    <p:sldId id="541" r:id="rId52"/>
    <p:sldId id="542" r:id="rId53"/>
    <p:sldId id="476" r:id="rId54"/>
    <p:sldId id="479" r:id="rId55"/>
    <p:sldId id="477" r:id="rId56"/>
    <p:sldId id="480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3"/>
    <p:restoredTop sz="94729"/>
  </p:normalViewPr>
  <p:slideViewPr>
    <p:cSldViewPr snapToGrid="0" snapToObjects="1">
      <p:cViewPr>
        <p:scale>
          <a:sx n="103" d="100"/>
          <a:sy n="103" d="100"/>
        </p:scale>
        <p:origin x="392" y="200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image" Target="../media/image44.emf"/><Relationship Id="rId2" Type="http://schemas.openxmlformats.org/officeDocument/2006/relationships/image" Target="../media/image4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4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EC6F2-2EAF-C64C-8236-83DAC2CFA33A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D275A-E197-E04A-87F8-A780CDD23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916D4-D3FC-7E44-806B-AFE67B3FD2DF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7189-9274-814D-9CD5-CBA9E19E0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6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66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8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kvfrans.com</a:t>
            </a:r>
            <a:r>
              <a:rPr lang="en-US" smtClean="0"/>
              <a:t>/</a:t>
            </a:r>
            <a:r>
              <a:rPr lang="en-US" err="1" smtClean="0"/>
              <a:t>variational</a:t>
            </a:r>
            <a:r>
              <a:rPr lang="en-US" smtClean="0"/>
              <a:t>-</a:t>
            </a:r>
            <a:r>
              <a:rPr lang="en-US" err="1" smtClean="0"/>
              <a:t>autoencoders</a:t>
            </a:r>
            <a:r>
              <a:rPr lang="en-US" smtClean="0"/>
              <a:t>-explained/</a:t>
            </a:r>
          </a:p>
          <a:p>
            <a:r>
              <a:rPr lang="en-US" smtClean="0"/>
              <a:t>https://</a:t>
            </a:r>
            <a:r>
              <a:rPr lang="en-US" err="1" smtClean="0"/>
              <a:t>arxiv.org</a:t>
            </a:r>
            <a:r>
              <a:rPr lang="en-US" smtClean="0"/>
              <a:t>/</a:t>
            </a:r>
            <a:r>
              <a:rPr lang="en-US" err="1" smtClean="0"/>
              <a:t>pdf</a:t>
            </a:r>
            <a:r>
              <a:rPr lang="en-US" smtClean="0"/>
              <a:t>/1606.05908.pdf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9494-BAC6-AC41-8AE6-2DE7C4871F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9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0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2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4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53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4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CS109B </a:t>
            </a:r>
            <a:r>
              <a:rPr lang="en-US"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Data </a:t>
            </a: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Science 2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Mark Glickman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0258" y="6331054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4170938" y="6337706"/>
            <a:ext cx="2452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 </a:t>
            </a:r>
            <a:r>
              <a:rPr lang="en-US" sz="1100" cap="small" baseline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ComputeFest</a:t>
            </a:r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2019</a:t>
            </a:r>
            <a:endParaRPr lang="en-US" sz="1100" cap="small" baseline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 userDrawn="1"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 userDrawn="1"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1100" cap="small" baseline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1100" cap="small" baseline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 userDrawn="1"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3" name="Picture 12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 userDrawn="1"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1100" cap="small" baseline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1100" cap="small" baseline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9" name="Picture 8" descr="harvar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0" y="6153741"/>
            <a:ext cx="401385" cy="46175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3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878" r:id="rId13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32.emf"/><Relationship Id="rId8" Type="http://schemas.openxmlformats.org/officeDocument/2006/relationships/image" Target="../media/image34.png"/><Relationship Id="rId9" Type="http://schemas.openxmlformats.org/officeDocument/2006/relationships/image" Target="../media/image3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2.emf"/><Relationship Id="rId8" Type="http://schemas.openxmlformats.org/officeDocument/2006/relationships/image" Target="../media/image34.png"/><Relationship Id="rId9" Type="http://schemas.openxmlformats.org/officeDocument/2006/relationships/image" Target="../media/image33.png"/><Relationship Id="rId10" Type="http://schemas.openxmlformats.org/officeDocument/2006/relationships/image" Target="../media/image3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2.emf"/><Relationship Id="rId8" Type="http://schemas.openxmlformats.org/officeDocument/2006/relationships/image" Target="../media/image34.png"/><Relationship Id="rId9" Type="http://schemas.openxmlformats.org/officeDocument/2006/relationships/image" Target="../media/image3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2.emf"/><Relationship Id="rId8" Type="http://schemas.openxmlformats.org/officeDocument/2006/relationships/image" Target="../media/image14.png"/><Relationship Id="rId9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2.emf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2.emf"/><Relationship Id="rId9" Type="http://schemas.openxmlformats.org/officeDocument/2006/relationships/image" Target="../media/image34.png"/><Relationship Id="rId10" Type="http://schemas.openxmlformats.org/officeDocument/2006/relationships/image" Target="../media/image3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2.emf"/><Relationship Id="rId9" Type="http://schemas.openxmlformats.org/officeDocument/2006/relationships/image" Target="../media/image36.png"/><Relationship Id="rId10" Type="http://schemas.openxmlformats.org/officeDocument/2006/relationships/image" Target="../media/image3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2.emf"/><Relationship Id="rId8" Type="http://schemas.openxmlformats.org/officeDocument/2006/relationships/image" Target="../media/image33.png"/><Relationship Id="rId9" Type="http://schemas.openxmlformats.org/officeDocument/2006/relationships/image" Target="../media/image36.png"/><Relationship Id="rId10" Type="http://schemas.openxmlformats.org/officeDocument/2006/relationships/image" Target="../media/image34.png"/><Relationship Id="rId11" Type="http://schemas.openxmlformats.org/officeDocument/2006/relationships/image" Target="../media/image3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32.emf"/><Relationship Id="rId8" Type="http://schemas.openxmlformats.org/officeDocument/2006/relationships/image" Target="../media/image33.png"/><Relationship Id="rId9" Type="http://schemas.openxmlformats.org/officeDocument/2006/relationships/image" Target="../media/image36.png"/><Relationship Id="rId10" Type="http://schemas.openxmlformats.org/officeDocument/2006/relationships/image" Target="../media/image34.png"/><Relationship Id="rId11" Type="http://schemas.openxmlformats.org/officeDocument/2006/relationships/image" Target="../media/image38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32.emf"/><Relationship Id="rId8" Type="http://schemas.openxmlformats.org/officeDocument/2006/relationships/image" Target="../media/image33.png"/><Relationship Id="rId9" Type="http://schemas.openxmlformats.org/officeDocument/2006/relationships/image" Target="../media/image36.png"/><Relationship Id="rId10" Type="http://schemas.openxmlformats.org/officeDocument/2006/relationships/image" Target="../media/image3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41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42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4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4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1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43.e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4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oleObject" Target="../embeddings/oleObject36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32.emf"/><Relationship Id="rId10" Type="http://schemas.openxmlformats.org/officeDocument/2006/relationships/oleObject" Target="../embeddings/oleObject38.bin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4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4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50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2.png"/><Relationship Id="rId5" Type="http://schemas.openxmlformats.org/officeDocument/2006/relationships/image" Target="../media/image105.png"/><Relationship Id="rId6" Type="http://schemas.openxmlformats.org/officeDocument/2006/relationships/image" Target="../media/image94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2.png"/><Relationship Id="rId5" Type="http://schemas.openxmlformats.org/officeDocument/2006/relationships/image" Target="../media/image105.png"/><Relationship Id="rId6" Type="http://schemas.openxmlformats.org/officeDocument/2006/relationships/image" Target="../media/image940.png"/><Relationship Id="rId7" Type="http://schemas.openxmlformats.org/officeDocument/2006/relationships/image" Target="../media/image52.png"/><Relationship Id="rId8" Type="http://schemas.openxmlformats.org/officeDocument/2006/relationships/image" Target="../media/image960.png"/><Relationship Id="rId9" Type="http://schemas.openxmlformats.org/officeDocument/2006/relationships/image" Target="../media/image53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Lecture </a:t>
            </a:r>
            <a:r>
              <a:rPr lang="en-US" sz="3200" dirty="0" smtClean="0"/>
              <a:t>19: </a:t>
            </a:r>
            <a:r>
              <a:rPr lang="en-US" sz="3200" dirty="0" smtClean="0"/>
              <a:t>Variational Autoencoders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99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10</a:t>
            </a:fld>
            <a:endParaRPr lang="en-US"/>
          </a:p>
        </p:txBody>
      </p:sp>
      <p:sp>
        <p:nvSpPr>
          <p:cNvPr id="3" name="AutoShape 2" descr="_atT3exhJw9q3JodcPVZeM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4" name="Picture 4" descr="https://cdn-images-1.medium.com/max/1600/1*atT3exhJw9q3JodcPVZeM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12" y="2098873"/>
            <a:ext cx="8880088" cy="444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5454" y="344547"/>
            <a:ext cx="10891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Another use of generating new data is to give us ideas and options. Suppose we’re planning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house.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give the computer the space we have available, and its location. From this, the computer can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can give us some ideas.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11</a:t>
            </a:fld>
            <a:endParaRPr lang="en-US"/>
          </a:p>
        </p:txBody>
      </p:sp>
      <p:sp>
        <p:nvSpPr>
          <p:cNvPr id="3" name="AutoShape 2" descr="_atT3exhJw9q3JodcPVZeM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49" y="1126273"/>
            <a:ext cx="5902712" cy="4427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293" y="1126273"/>
            <a:ext cx="5959707" cy="4469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799" y="152400"/>
            <a:ext cx="1157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Karla" charset="0"/>
                <a:ea typeface="Karla" charset="0"/>
                <a:cs typeface="Karla" charset="0"/>
              </a:rPr>
              <a:t>Big networks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require big data, and getting high-quality, labeled data is difficult. If we’re generating that data </a:t>
            </a:r>
            <a:r>
              <a:rPr lang="en-US" dirty="0" smtClean="0">
                <a:latin typeface="Karla" charset="0"/>
                <a:ea typeface="Karla" charset="0"/>
                <a:cs typeface="Karla" charset="0"/>
              </a:rPr>
              <a:t>our selves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, we can make as much of it as we like. </a:t>
            </a:r>
          </a:p>
        </p:txBody>
      </p:sp>
    </p:spTree>
    <p:extLst>
      <p:ext uri="{BB962C8B-B14F-4D97-AF65-F5344CB8AC3E}">
        <p14:creationId xmlns:p14="http://schemas.microsoft.com/office/powerpoint/2010/main" val="8704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saw how to generate new data with a </a:t>
            </a:r>
            <a:r>
              <a:rPr lang="en-US" dirty="0" smtClean="0"/>
              <a:t>AE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Lecture </a:t>
            </a:r>
            <a:r>
              <a:rPr lang="en-US" dirty="0" smtClean="0"/>
              <a:t>18.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24" y="1870267"/>
            <a:ext cx="4460789" cy="44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Problems with Autoencoders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51" y="1279954"/>
            <a:ext cx="4215415" cy="4374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348" y="2620714"/>
            <a:ext cx="57523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Gaps in the latent space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Discrete latent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space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Separability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 the latent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r>
              <a:rPr lang="en-US" dirty="0" smtClean="0"/>
              <a:t>for Variational Autoencoders (VAE)</a:t>
            </a:r>
          </a:p>
          <a:p>
            <a:r>
              <a:rPr lang="en-US" b="1" dirty="0" smtClean="0"/>
              <a:t>Mechanics of VAE</a:t>
            </a:r>
          </a:p>
          <a:p>
            <a:r>
              <a:rPr lang="en-US" dirty="0" err="1" smtClean="0"/>
              <a:t>Seperability</a:t>
            </a:r>
            <a:r>
              <a:rPr lang="en-US" dirty="0" smtClean="0"/>
              <a:t> </a:t>
            </a:r>
            <a:r>
              <a:rPr lang="en-US" dirty="0" smtClean="0"/>
              <a:t>of VAE</a:t>
            </a:r>
          </a:p>
          <a:p>
            <a:r>
              <a:rPr lang="en-US" dirty="0" smtClean="0"/>
              <a:t>The math behind everything </a:t>
            </a:r>
          </a:p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1009294" cy="2111143"/>
          </a:xfrm>
        </p:spPr>
        <p:txBody>
          <a:bodyPr/>
          <a:lstStyle/>
          <a:p>
            <a:r>
              <a:rPr lang="en-US" dirty="0" smtClean="0"/>
              <a:t>Imagine we want to generate data from a distribution,  </a:t>
            </a:r>
          </a:p>
          <a:p>
            <a:endParaRPr lang="en-US" dirty="0" smtClean="0"/>
          </a:p>
          <a:p>
            <a:r>
              <a:rPr lang="en-US" dirty="0" smtClean="0"/>
              <a:t>e.g. 	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88" y="1998379"/>
            <a:ext cx="16637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488" y="2946400"/>
            <a:ext cx="2374900" cy="48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85" y="3683564"/>
            <a:ext cx="4845050" cy="30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033347"/>
            <a:ext cx="11009294" cy="1233279"/>
          </a:xfrm>
        </p:spPr>
        <p:txBody>
          <a:bodyPr/>
          <a:lstStyle/>
          <a:p>
            <a:r>
              <a:rPr lang="en-US" dirty="0" smtClean="0"/>
              <a:t> But how do we generate such samples?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15" y="2031676"/>
            <a:ext cx="2692400" cy="469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15" y="2999815"/>
            <a:ext cx="484632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033347"/>
            <a:ext cx="11009294" cy="1233279"/>
          </a:xfrm>
        </p:spPr>
        <p:txBody>
          <a:bodyPr/>
          <a:lstStyle/>
          <a:p>
            <a:r>
              <a:rPr lang="en-US" dirty="0" smtClean="0"/>
              <a:t> But how do we generate such samples?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1796726"/>
            <a:ext cx="45974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96" y="2775451"/>
            <a:ext cx="5912807" cy="39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655200" cy="2111143"/>
              </a:xfrm>
            </p:spPr>
            <p:txBody>
              <a:bodyPr/>
              <a:lstStyle/>
              <a:p>
                <a:r>
                  <a:rPr lang="en-US" dirty="0" smtClean="0"/>
                  <a:t>In other words we can think that if we choose </a:t>
                </a:r>
                <a:r>
                  <a:rPr lang="en-US" b="1" dirty="0" smtClean="0"/>
                  <a:t>z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𝑼𝒏𝒊𝒇𝒐𝒓𝒎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then there is a mapping:</a:t>
                </a:r>
              </a:p>
              <a:p>
                <a:r>
                  <a:rPr lang="en-US" dirty="0" smtClean="0"/>
                  <a:t> </a:t>
                </a:r>
              </a:p>
              <a:p>
                <a:r>
                  <a:rPr lang="en-US" dirty="0"/>
                  <a:t>s</a:t>
                </a:r>
                <a:r>
                  <a:rPr lang="en-US" dirty="0" smtClean="0"/>
                  <a:t>uch as:</a:t>
                </a:r>
              </a:p>
              <a:p>
                <a:endParaRPr lang="en-US" dirty="0" smtClean="0"/>
              </a:p>
              <a:p>
                <a:r>
                  <a:rPr lang="en-US" dirty="0"/>
                  <a:t>w</a:t>
                </a:r>
                <a:r>
                  <a:rPr lang="en-US" dirty="0" smtClean="0"/>
                  <a:t>here in general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 smtClean="0"/>
                  <a:t> is some complicated function.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We already know that Neural Networks are great in learning complex functions.  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655200" cy="2111143"/>
              </a:xfrm>
              <a:blipFill rotWithShape="0">
                <a:blip r:embed="rId3"/>
                <a:stretch>
                  <a:fillRect l="-915" t="-2305" b="-87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146" y="2819000"/>
            <a:ext cx="16637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446" y="1998379"/>
            <a:ext cx="1676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981200" y="2639589"/>
            <a:ext cx="8229600" cy="1340638"/>
            <a:chOff x="0" y="2813760"/>
            <a:chExt cx="9144000" cy="1489598"/>
          </a:xfrm>
        </p:grpSpPr>
        <p:sp>
          <p:nvSpPr>
            <p:cNvPr id="34" name="Rounded Rectangle 33"/>
            <p:cNvSpPr/>
            <p:nvPr/>
          </p:nvSpPr>
          <p:spPr>
            <a:xfrm>
              <a:off x="1872932" y="2813760"/>
              <a:ext cx="1722237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smtClean="0">
                  <a:solidFill>
                    <a:srgbClr val="0000FF"/>
                  </a:solidFill>
                </a:rPr>
                <a:t>Encoder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586753" y="2813760"/>
              <a:ext cx="1668169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smtClean="0">
                  <a:solidFill>
                    <a:srgbClr val="0000FF"/>
                  </a:solidFill>
                </a:rPr>
                <a:t>Decoder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65335"/>
              <a:ext cx="1229694" cy="12573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0122" y="2951431"/>
              <a:ext cx="1193878" cy="1270000"/>
            </a:xfrm>
            <a:prstGeom prst="rect">
              <a:avLst/>
            </a:prstGeom>
          </p:spPr>
        </p:pic>
        <p:cxnSp>
          <p:nvCxnSpPr>
            <p:cNvPr id="43" name="Straight Arrow Connector 42"/>
            <p:cNvCxnSpPr/>
            <p:nvPr/>
          </p:nvCxnSpPr>
          <p:spPr>
            <a:xfrm>
              <a:off x="1229694" y="3524043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341034" y="356709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4332233" y="2938441"/>
              <a:ext cx="445227" cy="12573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smtClean="0"/>
                <a:t>z</a:t>
              </a:r>
              <a:endParaRPr lang="en-US" sz="3600" i="1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3680757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906628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r>
              <a:rPr lang="en-US" dirty="0" smtClean="0"/>
              <a:t>for Variational Autoencoders (VAE)</a:t>
            </a:r>
          </a:p>
          <a:p>
            <a:r>
              <a:rPr lang="en-US" dirty="0" smtClean="0"/>
              <a:t>Mechanics of VAE</a:t>
            </a:r>
          </a:p>
          <a:p>
            <a:r>
              <a:rPr lang="en-US" dirty="0" err="1" smtClean="0"/>
              <a:t>Seperability</a:t>
            </a:r>
            <a:r>
              <a:rPr lang="en-US" dirty="0" smtClean="0"/>
              <a:t> of VAE</a:t>
            </a:r>
          </a:p>
          <a:p>
            <a:r>
              <a:rPr lang="en-US" dirty="0" smtClean="0"/>
              <a:t>The math behind everything </a:t>
            </a:r>
          </a:p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981200" y="2639589"/>
            <a:ext cx="8229600" cy="1340638"/>
            <a:chOff x="0" y="2813760"/>
            <a:chExt cx="9144000" cy="1489598"/>
          </a:xfrm>
        </p:grpSpPr>
        <p:sp>
          <p:nvSpPr>
            <p:cNvPr id="34" name="Rounded Rectangle 33"/>
            <p:cNvSpPr/>
            <p:nvPr/>
          </p:nvSpPr>
          <p:spPr>
            <a:xfrm>
              <a:off x="1872932" y="2813760"/>
              <a:ext cx="1722237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smtClean="0">
                  <a:solidFill>
                    <a:srgbClr val="0000FF"/>
                  </a:solidFill>
                </a:rPr>
                <a:t>Encoder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586753" y="2813760"/>
              <a:ext cx="1668169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smtClean="0">
                  <a:solidFill>
                    <a:srgbClr val="0000FF"/>
                  </a:solidFill>
                </a:rPr>
                <a:t>Decoder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65335"/>
              <a:ext cx="1229694" cy="12573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0122" y="2951431"/>
              <a:ext cx="1193878" cy="1270000"/>
            </a:xfrm>
            <a:prstGeom prst="rect">
              <a:avLst/>
            </a:prstGeom>
          </p:spPr>
        </p:pic>
        <p:cxnSp>
          <p:nvCxnSpPr>
            <p:cNvPr id="43" name="Straight Arrow Connector 42"/>
            <p:cNvCxnSpPr/>
            <p:nvPr/>
          </p:nvCxnSpPr>
          <p:spPr>
            <a:xfrm>
              <a:off x="1229694" y="3524043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341034" y="356709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4332233" y="2938441"/>
              <a:ext cx="445227" cy="12573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smtClean="0"/>
                <a:t>z</a:t>
              </a:r>
              <a:endParaRPr lang="en-US" sz="3600" i="1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3680757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906628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5689600" y="2075543"/>
            <a:ext cx="5007429" cy="2438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Variational Autoencoders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004920" y="2650409"/>
            <a:ext cx="1501352" cy="13406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00FF"/>
                </a:solidFill>
              </a:rPr>
              <a:t>Decoder</a:t>
            </a:r>
          </a:p>
          <a:p>
            <a:pPr algn="ctr"/>
            <a:r>
              <a:rPr lang="en-US" sz="2700" i="1">
                <a:solidFill>
                  <a:srgbClr val="0000FF"/>
                </a:solidFill>
              </a:rPr>
              <a:t>P</a:t>
            </a:r>
            <a:r>
              <a:rPr lang="en-US" sz="2700">
                <a:solidFill>
                  <a:srgbClr val="0000FF"/>
                </a:solidFill>
              </a:rPr>
              <a:t>(</a:t>
            </a:r>
            <a:r>
              <a:rPr lang="en-US" sz="2700" err="1">
                <a:solidFill>
                  <a:srgbClr val="0000FF"/>
                </a:solidFill>
              </a:rPr>
              <a:t>x|z</a:t>
            </a:r>
            <a:r>
              <a:rPr lang="en-US" sz="270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952" y="2774313"/>
            <a:ext cx="1074490" cy="114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5852" y="2762622"/>
            <a:ext cx="400704" cy="11315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/>
              <a:t>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92808" y="3305331"/>
            <a:ext cx="52820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603750" y="3327193"/>
            <a:ext cx="52820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8361" y="2489941"/>
            <a:ext cx="3281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Sample from </a:t>
            </a:r>
            <a:r>
              <a:rPr lang="en-US" sz="2800" i="1">
                <a:solidFill>
                  <a:srgbClr val="0000FF"/>
                </a:solidFill>
              </a:rPr>
              <a:t>P</a:t>
            </a:r>
            <a:r>
              <a:rPr lang="en-US" sz="2800">
                <a:solidFill>
                  <a:srgbClr val="0000FF"/>
                </a:solidFill>
              </a:rPr>
              <a:t>(z) </a:t>
            </a:r>
          </a:p>
          <a:p>
            <a:pPr algn="ctr"/>
            <a:r>
              <a:rPr lang="en-US" sz="2800" i="1"/>
              <a:t>Standard Gaussian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70" y="1198703"/>
            <a:ext cx="8155459" cy="44605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15" y="1594020"/>
            <a:ext cx="9050986" cy="32134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47" y="1258592"/>
            <a:ext cx="5097505" cy="4870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9" y="2830742"/>
            <a:ext cx="10736461" cy="17065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5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r>
              <a:rPr lang="en-US" dirty="0" smtClean="0"/>
              <a:t>for Variational Autoencoders (VAE)</a:t>
            </a:r>
          </a:p>
          <a:p>
            <a:r>
              <a:rPr lang="en-US" dirty="0" smtClean="0"/>
              <a:t>Mechanics of VAE</a:t>
            </a:r>
          </a:p>
          <a:p>
            <a:r>
              <a:rPr lang="en-US" b="1" dirty="0" err="1" smtClean="0"/>
              <a:t>Seperability</a:t>
            </a:r>
            <a:r>
              <a:rPr lang="en-US" b="1" dirty="0" smtClean="0"/>
              <a:t> of VAE</a:t>
            </a:r>
          </a:p>
          <a:p>
            <a:r>
              <a:rPr lang="en-US" dirty="0" smtClean="0"/>
              <a:t>The math behind everything </a:t>
            </a:r>
          </a:p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Variational Autoencoders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81" y="1631092"/>
            <a:ext cx="3792368" cy="38923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824429" y="3007054"/>
            <a:ext cx="914401" cy="967501"/>
          </a:xfrm>
          <a:prstGeom prst="rect">
            <a:avLst/>
          </a:prstGeom>
        </p:spPr>
      </p:pic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5" imgW="533400" imgH="190500" progId="Equation.3">
                  <p:embed/>
                </p:oleObj>
              </mc:Choice>
              <mc:Fallback>
                <p:oleObj name="Equation" r:id="rId5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Equation" r:id="rId7" imgW="393700" imgH="177800" progId="Equation.3">
                  <p:embed/>
                </p:oleObj>
              </mc:Choice>
              <mc:Fallback>
                <p:oleObj name="Equation" r:id="rId7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="" xmlns:a16="http://schemas.microsoft.com/office/drawing/2014/main" id="{9AC13B83-1DF7-4E7E-A6EC-0E618D2E1373}"/>
              </a:ext>
            </a:extLst>
          </p:cNvPr>
          <p:cNvCxnSpPr/>
          <p:nvPr/>
        </p:nvCxnSpPr>
        <p:spPr>
          <a:xfrm>
            <a:off x="4965935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EB55AFA4-2F86-4593-9E8A-F61E75F96A3A}"/>
              </a:ext>
            </a:extLst>
          </p:cNvPr>
          <p:cNvSpPr/>
          <p:nvPr/>
        </p:nvSpPr>
        <p:spPr>
          <a:xfrm>
            <a:off x="4906655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30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5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7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824429" y="3007054"/>
            <a:ext cx="914401" cy="967501"/>
          </a:xfrm>
          <a:prstGeom prst="rect">
            <a:avLst/>
          </a:prstGeom>
        </p:spPr>
      </p:pic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02" name="Equation" r:id="rId5" imgW="533400" imgH="190500" progId="Equation.3">
                  <p:embed/>
                </p:oleObj>
              </mc:Choice>
              <mc:Fallback>
                <p:oleObj name="Equation" r:id="rId5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03" name="Equation" r:id="rId7" imgW="393700" imgH="177800" progId="Equation.3">
                  <p:embed/>
                </p:oleObj>
              </mc:Choice>
              <mc:Fallback>
                <p:oleObj name="Equation" r:id="rId7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="" xmlns:a16="http://schemas.microsoft.com/office/drawing/2014/main" id="{9AC13B83-1DF7-4E7E-A6EC-0E618D2E1373}"/>
              </a:ext>
            </a:extLst>
          </p:cNvPr>
          <p:cNvCxnSpPr/>
          <p:nvPr/>
        </p:nvCxnSpPr>
        <p:spPr>
          <a:xfrm>
            <a:off x="4965935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EB55AFA4-2F86-4593-9E8A-F61E75F96A3A}"/>
              </a:ext>
            </a:extLst>
          </p:cNvPr>
          <p:cNvSpPr/>
          <p:nvPr/>
        </p:nvSpPr>
        <p:spPr>
          <a:xfrm>
            <a:off x="4906655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ector: curvado 17">
            <a:extLst>
              <a:ext uri="{FF2B5EF4-FFF2-40B4-BE49-F238E27FC236}">
                <a16:creationId xmlns="" xmlns:a16="http://schemas.microsoft.com/office/drawing/2014/main" id="{28F40616-D0B8-4618-9E69-23F1D636FFBF}"/>
              </a:ext>
            </a:extLst>
          </p:cNvPr>
          <p:cNvCxnSpPr>
            <a:stCxn id="16" idx="5"/>
            <a:endCxn id="34" idx="4"/>
          </p:cNvCxnSpPr>
          <p:nvPr/>
        </p:nvCxnSpPr>
        <p:spPr>
          <a:xfrm rot="5400000" flipH="1" flipV="1">
            <a:off x="5259806" y="2165639"/>
            <a:ext cx="1154634" cy="1658539"/>
          </a:xfrm>
          <a:prstGeom prst="curvedConnector3">
            <a:avLst>
              <a:gd name="adj1" fmla="val -2122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4">
            <a:extLst>
              <a:ext uri="{FF2B5EF4-FFF2-40B4-BE49-F238E27FC236}">
                <a16:creationId xmlns="" xmlns:a16="http://schemas.microsoft.com/office/drawing/2014/main" id="{2255D6F2-9B6A-49A8-AB7D-1C4E6BBFC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r>
              <a:rPr lang="en-US" dirty="0" smtClean="0"/>
              <a:t>for Variational Autoencoders (VAE)</a:t>
            </a:r>
          </a:p>
          <a:p>
            <a:r>
              <a:rPr lang="en-US" dirty="0" smtClean="0"/>
              <a:t>Mechanics of VAE</a:t>
            </a:r>
          </a:p>
          <a:p>
            <a:r>
              <a:rPr lang="en-US" dirty="0" err="1" smtClean="0"/>
              <a:t>Seperability</a:t>
            </a:r>
            <a:r>
              <a:rPr lang="en-US" dirty="0" smtClean="0"/>
              <a:t> of VAE</a:t>
            </a:r>
          </a:p>
          <a:p>
            <a:r>
              <a:rPr lang="en-US" dirty="0" smtClean="0"/>
              <a:t>The math behind everything </a:t>
            </a:r>
          </a:p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5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7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824429" y="3007054"/>
            <a:ext cx="914401" cy="967501"/>
          </a:xfrm>
          <a:prstGeom prst="rect">
            <a:avLst/>
          </a:prstGeom>
        </p:spPr>
      </p:pic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0" name="Equation" r:id="rId5" imgW="533400" imgH="190500" progId="Equation.3">
                  <p:embed/>
                </p:oleObj>
              </mc:Choice>
              <mc:Fallback>
                <p:oleObj name="Equation" r:id="rId5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1" name="Equation" r:id="rId7" imgW="393700" imgH="177800" progId="Equation.3">
                  <p:embed/>
                </p:oleObj>
              </mc:Choice>
              <mc:Fallback>
                <p:oleObj name="Equation" r:id="rId7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="" xmlns:a16="http://schemas.microsoft.com/office/drawing/2014/main" id="{9AC13B83-1DF7-4E7E-A6EC-0E618D2E1373}"/>
              </a:ext>
            </a:extLst>
          </p:cNvPr>
          <p:cNvCxnSpPr/>
          <p:nvPr/>
        </p:nvCxnSpPr>
        <p:spPr>
          <a:xfrm>
            <a:off x="4965935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EB55AFA4-2F86-4593-9E8A-F61E75F96A3A}"/>
              </a:ext>
            </a:extLst>
          </p:cNvPr>
          <p:cNvSpPr/>
          <p:nvPr/>
        </p:nvSpPr>
        <p:spPr>
          <a:xfrm>
            <a:off x="4906655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4">
            <a:extLst>
              <a:ext uri="{FF2B5EF4-FFF2-40B4-BE49-F238E27FC236}">
                <a16:creationId xmlns="" xmlns:a16="http://schemas.microsoft.com/office/drawing/2014/main" id="{125C5CBE-C0A7-4B65-86E6-878D35301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t="54323" r="59843" b="1690"/>
          <a:stretch/>
        </p:blipFill>
        <p:spPr>
          <a:xfrm>
            <a:off x="10428803" y="3048369"/>
            <a:ext cx="938768" cy="884869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="" xmlns:a16="http://schemas.microsoft.com/office/drawing/2014/main" id="{2255D6F2-9B6A-49A8-AB7D-1C4E6BBFC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cxnSp>
        <p:nvCxnSpPr>
          <p:cNvPr id="30" name="Conector: curvado 17">
            <a:extLst>
              <a:ext uri="{FF2B5EF4-FFF2-40B4-BE49-F238E27FC236}">
                <a16:creationId xmlns="" xmlns:a16="http://schemas.microsoft.com/office/drawing/2014/main" id="{28F40616-D0B8-4618-9E69-23F1D636FFBF}"/>
              </a:ext>
            </a:extLst>
          </p:cNvPr>
          <p:cNvCxnSpPr/>
          <p:nvPr/>
        </p:nvCxnSpPr>
        <p:spPr>
          <a:xfrm>
            <a:off x="6895070" y="2417591"/>
            <a:ext cx="2384854" cy="104950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Latent Space</a:t>
            </a:r>
            <a:endParaRPr lang="en-US" sz="2800" i="1"/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6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7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="" xmlns:a16="http://schemas.microsoft.com/office/drawing/2014/main" id="{9AC13B83-1DF7-4E7E-A6EC-0E618D2E1373}"/>
              </a:ext>
            </a:extLst>
          </p:cNvPr>
          <p:cNvCxnSpPr/>
          <p:nvPr/>
        </p:nvCxnSpPr>
        <p:spPr>
          <a:xfrm>
            <a:off x="4794485" y="2583421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EB55AFA4-2F86-4593-9E8A-F61E75F96A3A}"/>
              </a:ext>
            </a:extLst>
          </p:cNvPr>
          <p:cNvSpPr/>
          <p:nvPr/>
        </p:nvSpPr>
        <p:spPr>
          <a:xfrm>
            <a:off x="4735205" y="347651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ector: curvado 17">
            <a:extLst>
              <a:ext uri="{FF2B5EF4-FFF2-40B4-BE49-F238E27FC236}">
                <a16:creationId xmlns="" xmlns:a16="http://schemas.microsoft.com/office/drawing/2014/main" id="{28F40616-D0B8-4618-9E69-23F1D636FFBF}"/>
              </a:ext>
            </a:extLst>
          </p:cNvPr>
          <p:cNvCxnSpPr>
            <a:cxnSpLocks/>
            <a:stCxn id="16" idx="5"/>
            <a:endCxn id="31" idx="4"/>
          </p:cNvCxnSpPr>
          <p:nvPr/>
        </p:nvCxnSpPr>
        <p:spPr>
          <a:xfrm rot="5400000" flipH="1" flipV="1">
            <a:off x="5383398" y="2022997"/>
            <a:ext cx="1002234" cy="2096223"/>
          </a:xfrm>
          <a:prstGeom prst="curvedConnector3">
            <a:avLst>
              <a:gd name="adj1" fmla="val -24447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681C96D-876A-4292-8ADA-8FFE9B3328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95888" y="3085607"/>
            <a:ext cx="914400" cy="914400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9F6EA63A-3E39-4D98-AEF0-F435190FC74E}"/>
              </a:ext>
            </a:extLst>
          </p:cNvPr>
          <p:cNvSpPr/>
          <p:nvPr/>
        </p:nvSpPr>
        <p:spPr>
          <a:xfrm>
            <a:off x="6873346" y="2457860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8F6FCE1C-F5E3-4A72-9562-4315B1CB4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2489" y="2254444"/>
            <a:ext cx="236612" cy="231578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C5999395-D9F8-4695-BC0F-702D2CC12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sp>
        <p:nvSpPr>
          <p:cNvPr id="29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30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2010155"/>
            <a:ext cx="978873" cy="10588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Latent Space</a:t>
            </a:r>
            <a:endParaRPr lang="en-US" sz="2800" i="1"/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20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21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="" xmlns:a16="http://schemas.microsoft.com/office/drawing/2014/main" id="{9AC13B83-1DF7-4E7E-A6EC-0E618D2E1373}"/>
              </a:ext>
            </a:extLst>
          </p:cNvPr>
          <p:cNvCxnSpPr/>
          <p:nvPr/>
        </p:nvCxnSpPr>
        <p:spPr>
          <a:xfrm>
            <a:off x="4794485" y="2583421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EB55AFA4-2F86-4593-9E8A-F61E75F96A3A}"/>
              </a:ext>
            </a:extLst>
          </p:cNvPr>
          <p:cNvSpPr/>
          <p:nvPr/>
        </p:nvSpPr>
        <p:spPr>
          <a:xfrm>
            <a:off x="4735205" y="347651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9F6EA63A-3E39-4D98-AEF0-F435190FC74E}"/>
              </a:ext>
            </a:extLst>
          </p:cNvPr>
          <p:cNvSpPr/>
          <p:nvPr/>
        </p:nvSpPr>
        <p:spPr>
          <a:xfrm>
            <a:off x="6873346" y="2457860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8F6FCE1C-F5E3-4A72-9562-4315B1CB4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2489" y="2254444"/>
            <a:ext cx="236612" cy="231578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C5999395-D9F8-4695-BC0F-702D2CC12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sp>
        <p:nvSpPr>
          <p:cNvPr id="29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30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pic>
        <p:nvPicPr>
          <p:cNvPr id="37" name="Imagen 7">
            <a:extLst>
              <a:ext uri="{FF2B5EF4-FFF2-40B4-BE49-F238E27FC236}">
                <a16:creationId xmlns="" xmlns:a16="http://schemas.microsoft.com/office/drawing/2014/main" id="{C9BEF05F-5C67-4B72-88E2-E6190F196B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0740" y="3026459"/>
            <a:ext cx="920221" cy="1012243"/>
          </a:xfrm>
          <a:prstGeom prst="rect">
            <a:avLst/>
          </a:prstGeom>
        </p:spPr>
      </p:pic>
      <p:cxnSp>
        <p:nvCxnSpPr>
          <p:cNvPr id="38" name="Conector: curvado 17">
            <a:extLst>
              <a:ext uri="{FF2B5EF4-FFF2-40B4-BE49-F238E27FC236}">
                <a16:creationId xmlns="" xmlns:a16="http://schemas.microsoft.com/office/drawing/2014/main" id="{28F40616-D0B8-4618-9E69-23F1D636FFBF}"/>
              </a:ext>
            </a:extLst>
          </p:cNvPr>
          <p:cNvCxnSpPr>
            <a:cxnSpLocks/>
          </p:cNvCxnSpPr>
          <p:nvPr/>
        </p:nvCxnSpPr>
        <p:spPr>
          <a:xfrm>
            <a:off x="7049092" y="2561101"/>
            <a:ext cx="2169304" cy="905999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n 2">
            <a:extLst>
              <a:ext uri="{FF2B5EF4-FFF2-40B4-BE49-F238E27FC236}">
                <a16:creationId xmlns="" xmlns:a16="http://schemas.microsoft.com/office/drawing/2014/main" id="{B681C96D-876A-4292-8ADA-8FFE9B3328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95888" y="3085607"/>
            <a:ext cx="914400" cy="914400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2010155"/>
            <a:ext cx="978873" cy="1058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50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51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9F6EA63A-3E39-4D98-AEF0-F435190FC74E}"/>
              </a:ext>
            </a:extLst>
          </p:cNvPr>
          <p:cNvSpPr/>
          <p:nvPr/>
        </p:nvSpPr>
        <p:spPr>
          <a:xfrm>
            <a:off x="6873346" y="2457860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="" xmlns:a16="http://schemas.microsoft.com/office/drawing/2014/main" id="{9B5D0855-2371-4C97-B690-9989C38B9764}"/>
              </a:ext>
            </a:extLst>
          </p:cNvPr>
          <p:cNvCxnSpPr>
            <a:cxnSpLocks/>
          </p:cNvCxnSpPr>
          <p:nvPr/>
        </p:nvCxnSpPr>
        <p:spPr>
          <a:xfrm>
            <a:off x="4965935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="" xmlns:a16="http://schemas.microsoft.com/office/drawing/2014/main" id="{506A80D3-247D-49F9-A29D-983AE0D2A6E5}"/>
              </a:ext>
            </a:extLst>
          </p:cNvPr>
          <p:cNvSpPr/>
          <p:nvPr/>
        </p:nvSpPr>
        <p:spPr>
          <a:xfrm>
            <a:off x="4906655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ector: curvado 35">
            <a:extLst>
              <a:ext uri="{FF2B5EF4-FFF2-40B4-BE49-F238E27FC236}">
                <a16:creationId xmlns="" xmlns:a16="http://schemas.microsoft.com/office/drawing/2014/main" id="{F159575E-B8E1-46F8-AA93-E734A67779BD}"/>
              </a:ext>
            </a:extLst>
          </p:cNvPr>
          <p:cNvCxnSpPr>
            <a:cxnSpLocks/>
            <a:stCxn id="35" idx="5"/>
            <a:endCxn id="37" idx="4"/>
          </p:cNvCxnSpPr>
          <p:nvPr/>
        </p:nvCxnSpPr>
        <p:spPr>
          <a:xfrm rot="5400000" flipH="1" flipV="1">
            <a:off x="5516706" y="2097186"/>
            <a:ext cx="966188" cy="1983892"/>
          </a:xfrm>
          <a:prstGeom prst="curvedConnector3">
            <a:avLst>
              <a:gd name="adj1" fmla="val -2536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F6ECF743-42DE-4019-8120-61E5D1A60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2489" y="2254444"/>
            <a:ext cx="236612" cy="231578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262B01B2-DB45-4AEA-BDB2-355D80875B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sp>
        <p:nvSpPr>
          <p:cNvPr id="41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42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pic>
        <p:nvPicPr>
          <p:cNvPr id="30" name="Imagen 2">
            <a:extLst>
              <a:ext uri="{FF2B5EF4-FFF2-40B4-BE49-F238E27FC236}">
                <a16:creationId xmlns="" xmlns:a16="http://schemas.microsoft.com/office/drawing/2014/main" id="{B681C96D-876A-4292-8ADA-8FFE9B3328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95888" y="3085607"/>
            <a:ext cx="914400" cy="914400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2010155"/>
            <a:ext cx="978873" cy="1058859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4034592"/>
            <a:ext cx="978873" cy="1058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5" name="Picture 4">
            <a:extLst>
              <a:ext uri="{FF2B5EF4-FFF2-40B4-BE49-F238E27FC236}">
                <a16:creationId xmlns="" xmlns:a16="http://schemas.microsoft.com/office/drawing/2014/main" id="{262B01B2-DB45-4AEA-BDB2-355D80875B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116841" y="2495770"/>
            <a:ext cx="254752" cy="2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2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3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C8A6CD68-1A1A-4032-9C36-7BBAB37DC9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 r="74857" b="40070"/>
          <a:stretch/>
        </p:blipFill>
        <p:spPr>
          <a:xfrm>
            <a:off x="10473505" y="2944432"/>
            <a:ext cx="1059901" cy="1092743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9F6EA63A-3E39-4D98-AEF0-F435190FC74E}"/>
              </a:ext>
            </a:extLst>
          </p:cNvPr>
          <p:cNvSpPr/>
          <p:nvPr/>
        </p:nvSpPr>
        <p:spPr>
          <a:xfrm>
            <a:off x="6873346" y="2457860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="" xmlns:a16="http://schemas.microsoft.com/office/drawing/2014/main" id="{9B5D0855-2371-4C97-B690-9989C38B9764}"/>
              </a:ext>
            </a:extLst>
          </p:cNvPr>
          <p:cNvCxnSpPr>
            <a:cxnSpLocks/>
          </p:cNvCxnSpPr>
          <p:nvPr/>
        </p:nvCxnSpPr>
        <p:spPr>
          <a:xfrm>
            <a:off x="4965935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="" xmlns:a16="http://schemas.microsoft.com/office/drawing/2014/main" id="{506A80D3-247D-49F9-A29D-983AE0D2A6E5}"/>
              </a:ext>
            </a:extLst>
          </p:cNvPr>
          <p:cNvSpPr/>
          <p:nvPr/>
        </p:nvSpPr>
        <p:spPr>
          <a:xfrm>
            <a:off x="4906655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ector: curvado 35">
            <a:extLst>
              <a:ext uri="{FF2B5EF4-FFF2-40B4-BE49-F238E27FC236}">
                <a16:creationId xmlns="" xmlns:a16="http://schemas.microsoft.com/office/drawing/2014/main" id="{F159575E-B8E1-46F8-AA93-E734A67779BD}"/>
              </a:ext>
            </a:extLst>
          </p:cNvPr>
          <p:cNvCxnSpPr>
            <a:cxnSpLocks/>
          </p:cNvCxnSpPr>
          <p:nvPr/>
        </p:nvCxnSpPr>
        <p:spPr>
          <a:xfrm>
            <a:off x="7065439" y="2569992"/>
            <a:ext cx="2341215" cy="906524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F6ECF743-42DE-4019-8120-61E5D1A60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2489" y="2254444"/>
            <a:ext cx="236612" cy="231578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262B01B2-DB45-4AEA-BDB2-355D80875B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sp>
        <p:nvSpPr>
          <p:cNvPr id="41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42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3" name="Imagen 2">
            <a:extLst>
              <a:ext uri="{FF2B5EF4-FFF2-40B4-BE49-F238E27FC236}">
                <a16:creationId xmlns="" xmlns:a16="http://schemas.microsoft.com/office/drawing/2014/main" id="{B681C96D-876A-4292-8ADA-8FFE9B33288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95888" y="3104801"/>
            <a:ext cx="914400" cy="914400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2029349"/>
            <a:ext cx="978873" cy="1058859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4053786"/>
            <a:ext cx="978873" cy="1058859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="" xmlns:a16="http://schemas.microsoft.com/office/drawing/2014/main" id="{262B01B2-DB45-4AEA-BDB2-355D80875B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116841" y="2495770"/>
            <a:ext cx="254752" cy="269546"/>
          </a:xfrm>
          <a:prstGeom prst="rect">
            <a:avLst/>
          </a:prstGeom>
        </p:spPr>
      </p:pic>
      <p:sp>
        <p:nvSpPr>
          <p:cNvPr id="47" name="TextBox 7">
            <a:extLst>
              <a:ext uri="{FF2B5EF4-FFF2-40B4-BE49-F238E27FC236}">
                <a16:creationId xmlns="" xmlns:a16="http://schemas.microsoft.com/office/drawing/2014/main" id="{2AE5C1A1-555D-4F58-972A-C0F23FE8B0E7}"/>
              </a:ext>
            </a:extLst>
          </p:cNvPr>
          <p:cNvSpPr txBox="1"/>
          <p:nvPr/>
        </p:nvSpPr>
        <p:spPr>
          <a:xfrm>
            <a:off x="88415" y="1033551"/>
            <a:ext cx="53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Train with 1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sample again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7">
            <a:extLst>
              <a:ext uri="{FF2B5EF4-FFF2-40B4-BE49-F238E27FC236}">
                <a16:creationId xmlns="" xmlns:a16="http://schemas.microsoft.com/office/drawing/2014/main" id="{DE2B0A7E-7D27-4BC6-A3C2-54A95CA5FF88}"/>
              </a:ext>
            </a:extLst>
          </p:cNvPr>
          <p:cNvSpPr txBox="1"/>
          <p:nvPr/>
        </p:nvSpPr>
        <p:spPr>
          <a:xfrm>
            <a:off x="5321206" y="3254299"/>
            <a:ext cx="4282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 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starts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to </a:t>
            </a:r>
          </a:p>
          <a:p>
            <a:pPr algn="ctr"/>
            <a:r>
              <a:rPr lang="es-ES" sz="20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e-organize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74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75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9F6EA63A-3E39-4D98-AEF0-F435190FC74E}"/>
              </a:ext>
            </a:extLst>
          </p:cNvPr>
          <p:cNvSpPr/>
          <p:nvPr/>
        </p:nvSpPr>
        <p:spPr>
          <a:xfrm>
            <a:off x="6873346" y="2457860"/>
            <a:ext cx="118562" cy="112132"/>
          </a:xfrm>
          <a:prstGeom prst="ellipse">
            <a:avLst/>
          </a:prstGeom>
          <a:solidFill>
            <a:srgbClr val="00B0F0">
              <a:alpha val="41961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7">
            <a:extLst>
              <a:ext uri="{FF2B5EF4-FFF2-40B4-BE49-F238E27FC236}">
                <a16:creationId xmlns="" xmlns:a16="http://schemas.microsoft.com/office/drawing/2014/main" id="{2AE5C1A1-555D-4F58-972A-C0F23FE8B0E7}"/>
              </a:ext>
            </a:extLst>
          </p:cNvPr>
          <p:cNvSpPr txBox="1"/>
          <p:nvPr/>
        </p:nvSpPr>
        <p:spPr>
          <a:xfrm>
            <a:off x="88415" y="1033551"/>
            <a:ext cx="53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Train with 1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sample again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="" xmlns:a16="http://schemas.microsoft.com/office/drawing/2014/main" id="{1350F111-0164-4E7B-A5C1-2C7F854F9DAE}"/>
              </a:ext>
            </a:extLst>
          </p:cNvPr>
          <p:cNvSpPr/>
          <p:nvPr/>
        </p:nvSpPr>
        <p:spPr>
          <a:xfrm>
            <a:off x="6697170" y="2672544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FC6EAB1E-BD64-423B-95D5-2502A783E5A9}"/>
              </a:ext>
            </a:extLst>
          </p:cNvPr>
          <p:cNvCxnSpPr>
            <a:cxnSpLocks/>
            <a:stCxn id="31" idx="3"/>
            <a:endCxn id="40" idx="7"/>
          </p:cNvCxnSpPr>
          <p:nvPr/>
        </p:nvCxnSpPr>
        <p:spPr>
          <a:xfrm flipH="1">
            <a:off x="6798369" y="2553571"/>
            <a:ext cx="92340" cy="135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">
            <a:extLst>
              <a:ext uri="{FF2B5EF4-FFF2-40B4-BE49-F238E27FC236}">
                <a16:creationId xmlns="" xmlns:a16="http://schemas.microsoft.com/office/drawing/2014/main" id="{2F612533-80DB-4A5E-9051-FD73061429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t="54323" r="59843" b="1690"/>
          <a:stretch/>
        </p:blipFill>
        <p:spPr>
          <a:xfrm>
            <a:off x="10428803" y="3048369"/>
            <a:ext cx="938768" cy="88486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="" xmlns:a16="http://schemas.microsoft.com/office/drawing/2014/main" id="{03DF6F4C-D07A-4D92-B31A-A9F2260E5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2125" y="2748368"/>
            <a:ext cx="236612" cy="23157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="" xmlns:a16="http://schemas.microsoft.com/office/drawing/2014/main" id="{C51F6B79-5BB7-45C7-BDC2-91DA99ABA1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42017" y="2071518"/>
            <a:ext cx="254752" cy="2695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="" xmlns:a16="http://schemas.microsoft.com/office/drawing/2014/main" id="{350551FE-40AE-47B3-9ACB-236109FE49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05"/>
          <a:stretch/>
        </p:blipFill>
        <p:spPr>
          <a:xfrm>
            <a:off x="7065439" y="2575739"/>
            <a:ext cx="205672" cy="200124"/>
          </a:xfrm>
          <a:prstGeom prst="rect">
            <a:avLst/>
          </a:prstGeom>
        </p:spPr>
      </p:pic>
      <p:sp>
        <p:nvSpPr>
          <p:cNvPr id="39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44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9" name="Imagen 2">
            <a:extLst>
              <a:ext uri="{FF2B5EF4-FFF2-40B4-BE49-F238E27FC236}">
                <a16:creationId xmlns="" xmlns:a16="http://schemas.microsoft.com/office/drawing/2014/main" id="{B681C96D-876A-4292-8ADA-8FFE9B33288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95888" y="3104801"/>
            <a:ext cx="914400" cy="914400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2029349"/>
            <a:ext cx="978873" cy="1058859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572461" y="4053786"/>
            <a:ext cx="978873" cy="10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840339" y="2992764"/>
            <a:ext cx="914401" cy="967501"/>
          </a:xfrm>
          <a:prstGeom prst="rect">
            <a:avLst/>
          </a:prstGeom>
        </p:spPr>
      </p:pic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8" name="Equation" r:id="rId5" imgW="533400" imgH="190500" progId="Equation.3">
                  <p:embed/>
                </p:oleObj>
              </mc:Choice>
              <mc:Fallback>
                <p:oleObj name="Equation" r:id="rId5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9" name="Equation" r:id="rId7" imgW="393700" imgH="177800" progId="Equation.3">
                  <p:embed/>
                </p:oleObj>
              </mc:Choice>
              <mc:Fallback>
                <p:oleObj name="Equation" r:id="rId7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="" xmlns:a16="http://schemas.microsoft.com/office/drawing/2014/main" id="{9B5D0855-2371-4C97-B690-9989C38B9764}"/>
              </a:ext>
            </a:extLst>
          </p:cNvPr>
          <p:cNvCxnSpPr>
            <a:cxnSpLocks/>
          </p:cNvCxnSpPr>
          <p:nvPr/>
        </p:nvCxnSpPr>
        <p:spPr>
          <a:xfrm>
            <a:off x="4723422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="" xmlns:a16="http://schemas.microsoft.com/office/drawing/2014/main" id="{506A80D3-247D-49F9-A29D-983AE0D2A6E5}"/>
              </a:ext>
            </a:extLst>
          </p:cNvPr>
          <p:cNvSpPr/>
          <p:nvPr/>
        </p:nvSpPr>
        <p:spPr>
          <a:xfrm>
            <a:off x="4664142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ector: curvado 35">
            <a:extLst>
              <a:ext uri="{FF2B5EF4-FFF2-40B4-BE49-F238E27FC236}">
                <a16:creationId xmlns="" xmlns:a16="http://schemas.microsoft.com/office/drawing/2014/main" id="{F159575E-B8E1-46F8-AA93-E734A67779BD}"/>
              </a:ext>
            </a:extLst>
          </p:cNvPr>
          <p:cNvCxnSpPr>
            <a:cxnSpLocks/>
            <a:stCxn id="35" idx="5"/>
            <a:endCxn id="39" idx="2"/>
          </p:cNvCxnSpPr>
          <p:nvPr/>
        </p:nvCxnSpPr>
        <p:spPr>
          <a:xfrm rot="5400000" flipH="1" flipV="1">
            <a:off x="5206124" y="2142637"/>
            <a:ext cx="988805" cy="1870373"/>
          </a:xfrm>
          <a:prstGeom prst="curvedConnector4">
            <a:avLst>
              <a:gd name="adj1" fmla="val -23119"/>
              <a:gd name="adj2" fmla="val 5046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7">
            <a:extLst>
              <a:ext uri="{FF2B5EF4-FFF2-40B4-BE49-F238E27FC236}">
                <a16:creationId xmlns="" xmlns:a16="http://schemas.microsoft.com/office/drawing/2014/main" id="{2AE5C1A1-555D-4F58-972A-C0F23FE8B0E7}"/>
              </a:ext>
            </a:extLst>
          </p:cNvPr>
          <p:cNvSpPr txBox="1"/>
          <p:nvPr/>
        </p:nvSpPr>
        <p:spPr>
          <a:xfrm>
            <a:off x="-326713" y="998198"/>
            <a:ext cx="328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again…</a:t>
            </a:r>
            <a:endParaRPr lang="en-US" sz="24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="" xmlns:a16="http://schemas.microsoft.com/office/drawing/2014/main" id="{1350F111-0164-4E7B-A5C1-2C7F854F9DAE}"/>
              </a:ext>
            </a:extLst>
          </p:cNvPr>
          <p:cNvSpPr/>
          <p:nvPr/>
        </p:nvSpPr>
        <p:spPr>
          <a:xfrm>
            <a:off x="6697170" y="2672544"/>
            <a:ext cx="118562" cy="112132"/>
          </a:xfrm>
          <a:prstGeom prst="ellipse">
            <a:avLst/>
          </a:prstGeom>
          <a:solidFill>
            <a:srgbClr val="00B0F0">
              <a:alpha val="27059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FC6EAB1E-BD64-423B-95D5-2502A783E5A9}"/>
              </a:ext>
            </a:extLst>
          </p:cNvPr>
          <p:cNvCxnSpPr>
            <a:cxnSpLocks/>
            <a:stCxn id="40" idx="5"/>
            <a:endCxn id="43" idx="1"/>
          </p:cNvCxnSpPr>
          <p:nvPr/>
        </p:nvCxnSpPr>
        <p:spPr>
          <a:xfrm>
            <a:off x="6798369" y="2768255"/>
            <a:ext cx="26719" cy="156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ipse 41">
            <a:extLst>
              <a:ext uri="{FF2B5EF4-FFF2-40B4-BE49-F238E27FC236}">
                <a16:creationId xmlns="" xmlns:a16="http://schemas.microsoft.com/office/drawing/2014/main" id="{72CCAA22-3C13-406F-AFD8-291B8B7232CE}"/>
              </a:ext>
            </a:extLst>
          </p:cNvPr>
          <p:cNvSpPr/>
          <p:nvPr/>
        </p:nvSpPr>
        <p:spPr>
          <a:xfrm>
            <a:off x="6459468" y="24378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>
            <a:extLst>
              <a:ext uri="{FF2B5EF4-FFF2-40B4-BE49-F238E27FC236}">
                <a16:creationId xmlns="" xmlns:a16="http://schemas.microsoft.com/office/drawing/2014/main" id="{780127D9-142B-4ADB-BD59-44B08E2FB78B}"/>
              </a:ext>
            </a:extLst>
          </p:cNvPr>
          <p:cNvSpPr/>
          <p:nvPr/>
        </p:nvSpPr>
        <p:spPr>
          <a:xfrm>
            <a:off x="6635714" y="252735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ipse 42">
            <a:extLst>
              <a:ext uri="{FF2B5EF4-FFF2-40B4-BE49-F238E27FC236}">
                <a16:creationId xmlns="" xmlns:a16="http://schemas.microsoft.com/office/drawing/2014/main" id="{5B333DE3-53D4-47D6-971F-A107DA82D5DD}"/>
              </a:ext>
            </a:extLst>
          </p:cNvPr>
          <p:cNvSpPr/>
          <p:nvPr/>
        </p:nvSpPr>
        <p:spPr>
          <a:xfrm>
            <a:off x="6807725" y="290826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C125D943-B847-4C8F-B399-E84DE7728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t="54323" r="59843" b="1690"/>
          <a:stretch/>
        </p:blipFill>
        <p:spPr>
          <a:xfrm>
            <a:off x="10428803" y="3048369"/>
            <a:ext cx="938768" cy="88486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="" xmlns:a16="http://schemas.microsoft.com/office/drawing/2014/main" id="{3AE44B8A-936B-4434-934C-46D6C5ED8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030" y="3020395"/>
            <a:ext cx="236612" cy="23157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="" xmlns:a16="http://schemas.microsoft.com/office/drawing/2014/main" id="{D5C3A95E-42D0-49AA-8CD8-1114891D3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646426" y="1999257"/>
            <a:ext cx="254752" cy="2695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="" xmlns:a16="http://schemas.microsoft.com/office/drawing/2014/main" id="{F48604EE-BFE6-4E00-B599-566722322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05"/>
          <a:stretch/>
        </p:blipFill>
        <p:spPr>
          <a:xfrm>
            <a:off x="7065439" y="2575739"/>
            <a:ext cx="205672" cy="200124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="" xmlns:a16="http://schemas.microsoft.com/office/drawing/2014/main" id="{42B8C881-8606-4917-AA75-46A79486A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20651" y="2151729"/>
            <a:ext cx="254752" cy="269546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="" xmlns:a16="http://schemas.microsoft.com/office/drawing/2014/main" id="{2BB919FE-8172-4AB5-BAB1-0C4E616E5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73802" y="2284478"/>
            <a:ext cx="254752" cy="269546"/>
          </a:xfrm>
          <a:prstGeom prst="rect">
            <a:avLst/>
          </a:prstGeom>
        </p:spPr>
      </p:pic>
      <p:sp>
        <p:nvSpPr>
          <p:cNvPr id="50" name="TextBox 7">
            <a:extLst>
              <a:ext uri="{FF2B5EF4-FFF2-40B4-BE49-F238E27FC236}">
                <a16:creationId xmlns="" xmlns:a16="http://schemas.microsoft.com/office/drawing/2014/main" id="{133ECBF3-4D0E-4310-A4F1-47DC8711F2FE}"/>
              </a:ext>
            </a:extLst>
          </p:cNvPr>
          <p:cNvSpPr txBox="1"/>
          <p:nvPr/>
        </p:nvSpPr>
        <p:spPr>
          <a:xfrm>
            <a:off x="5882950" y="3422508"/>
            <a:ext cx="319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3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is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pushed away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1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51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5492FC1-0CED-4171-A0A8-6FFD6651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840339" y="2992764"/>
            <a:ext cx="914401" cy="967501"/>
          </a:xfrm>
          <a:prstGeom prst="rect">
            <a:avLst/>
          </a:prstGeom>
        </p:spPr>
      </p:pic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2" name="Equation" r:id="rId5" imgW="533400" imgH="190500" progId="Equation.3">
                  <p:embed/>
                </p:oleObj>
              </mc:Choice>
              <mc:Fallback>
                <p:oleObj name="Equation" r:id="rId5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3" name="Equation" r:id="rId7" imgW="393700" imgH="177800" progId="Equation.3">
                  <p:embed/>
                </p:oleObj>
              </mc:Choice>
              <mc:Fallback>
                <p:oleObj name="Equation" r:id="rId7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="" xmlns:a16="http://schemas.microsoft.com/office/drawing/2014/main" id="{9B5D0855-2371-4C97-B690-9989C38B9764}"/>
              </a:ext>
            </a:extLst>
          </p:cNvPr>
          <p:cNvCxnSpPr>
            <a:cxnSpLocks/>
          </p:cNvCxnSpPr>
          <p:nvPr/>
        </p:nvCxnSpPr>
        <p:spPr>
          <a:xfrm>
            <a:off x="4723422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="" xmlns:a16="http://schemas.microsoft.com/office/drawing/2014/main" id="{506A80D3-247D-49F9-A29D-983AE0D2A6E5}"/>
              </a:ext>
            </a:extLst>
          </p:cNvPr>
          <p:cNvSpPr/>
          <p:nvPr/>
        </p:nvSpPr>
        <p:spPr>
          <a:xfrm>
            <a:off x="4664142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FC6EAB1E-BD64-423B-95D5-2502A783E5A9}"/>
              </a:ext>
            </a:extLst>
          </p:cNvPr>
          <p:cNvCxnSpPr>
            <a:cxnSpLocks/>
            <a:stCxn id="43" idx="3"/>
            <a:endCxn id="61" idx="7"/>
          </p:cNvCxnSpPr>
          <p:nvPr/>
        </p:nvCxnSpPr>
        <p:spPr>
          <a:xfrm flipH="1">
            <a:off x="6576254" y="3003974"/>
            <a:ext cx="248834" cy="376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ipse 41">
            <a:extLst>
              <a:ext uri="{FF2B5EF4-FFF2-40B4-BE49-F238E27FC236}">
                <a16:creationId xmlns="" xmlns:a16="http://schemas.microsoft.com/office/drawing/2014/main" id="{72CCAA22-3C13-406F-AFD8-291B8B7232CE}"/>
              </a:ext>
            </a:extLst>
          </p:cNvPr>
          <p:cNvSpPr/>
          <p:nvPr/>
        </p:nvSpPr>
        <p:spPr>
          <a:xfrm>
            <a:off x="6459468" y="24378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>
            <a:extLst>
              <a:ext uri="{FF2B5EF4-FFF2-40B4-BE49-F238E27FC236}">
                <a16:creationId xmlns="" xmlns:a16="http://schemas.microsoft.com/office/drawing/2014/main" id="{780127D9-142B-4ADB-BD59-44B08E2FB78B}"/>
              </a:ext>
            </a:extLst>
          </p:cNvPr>
          <p:cNvSpPr/>
          <p:nvPr/>
        </p:nvSpPr>
        <p:spPr>
          <a:xfrm>
            <a:off x="6635714" y="252735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ipse 42">
            <a:extLst>
              <a:ext uri="{FF2B5EF4-FFF2-40B4-BE49-F238E27FC236}">
                <a16:creationId xmlns="" xmlns:a16="http://schemas.microsoft.com/office/drawing/2014/main" id="{5B333DE3-53D4-47D6-971F-A107DA82D5DD}"/>
              </a:ext>
            </a:extLst>
          </p:cNvPr>
          <p:cNvSpPr/>
          <p:nvPr/>
        </p:nvSpPr>
        <p:spPr>
          <a:xfrm>
            <a:off x="6807725" y="2908263"/>
            <a:ext cx="118562" cy="112132"/>
          </a:xfrm>
          <a:prstGeom prst="ellipse">
            <a:avLst/>
          </a:prstGeom>
          <a:solidFill>
            <a:srgbClr val="00B0F0">
              <a:alpha val="36078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C87FD988-0ABF-4709-893B-12E3DFF0DB62}"/>
              </a:ext>
            </a:extLst>
          </p:cNvPr>
          <p:cNvSpPr txBox="1"/>
          <p:nvPr/>
        </p:nvSpPr>
        <p:spPr>
          <a:xfrm>
            <a:off x="-164071" y="981579"/>
            <a:ext cx="328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Many times…</a:t>
            </a:r>
            <a:endParaRPr lang="en-US" sz="24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="" xmlns:a16="http://schemas.microsoft.com/office/drawing/2014/main" id="{A8D937BB-0AE0-4B0C-A755-8AE6224F6352}"/>
              </a:ext>
            </a:extLst>
          </p:cNvPr>
          <p:cNvCxnSpPr/>
          <p:nvPr/>
        </p:nvCxnSpPr>
        <p:spPr>
          <a:xfrm>
            <a:off x="4424449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="" xmlns:a16="http://schemas.microsoft.com/office/drawing/2014/main" id="{A0F5B0DA-A766-43DE-8D03-FBE9ACC6CD9F}"/>
              </a:ext>
            </a:extLst>
          </p:cNvPr>
          <p:cNvSpPr/>
          <p:nvPr/>
        </p:nvSpPr>
        <p:spPr>
          <a:xfrm>
            <a:off x="4365169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="" xmlns:a16="http://schemas.microsoft.com/office/drawing/2014/main" id="{8E61B72F-63AA-4F1A-B5A0-ADC55FD891B3}"/>
              </a:ext>
            </a:extLst>
          </p:cNvPr>
          <p:cNvCxnSpPr/>
          <p:nvPr/>
        </p:nvCxnSpPr>
        <p:spPr>
          <a:xfrm>
            <a:off x="4545045" y="2586232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Elipse 45">
            <a:extLst>
              <a:ext uri="{FF2B5EF4-FFF2-40B4-BE49-F238E27FC236}">
                <a16:creationId xmlns="" xmlns:a16="http://schemas.microsoft.com/office/drawing/2014/main" id="{B833C644-16FC-4FB9-8F02-AC7D1FAAD4DC}"/>
              </a:ext>
            </a:extLst>
          </p:cNvPr>
          <p:cNvSpPr/>
          <p:nvPr/>
        </p:nvSpPr>
        <p:spPr>
          <a:xfrm>
            <a:off x="4485765" y="347932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="" xmlns:a16="http://schemas.microsoft.com/office/drawing/2014/main" id="{529E7EE6-9E43-4D35-A253-17BDAB12C9CD}"/>
              </a:ext>
            </a:extLst>
          </p:cNvPr>
          <p:cNvCxnSpPr/>
          <p:nvPr/>
        </p:nvCxnSpPr>
        <p:spPr>
          <a:xfrm>
            <a:off x="4776957" y="2587558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Elipse 47">
            <a:extLst>
              <a:ext uri="{FF2B5EF4-FFF2-40B4-BE49-F238E27FC236}">
                <a16:creationId xmlns="" xmlns:a16="http://schemas.microsoft.com/office/drawing/2014/main" id="{AB2A91ED-B29F-4D45-B056-A2ACA08938B2}"/>
              </a:ext>
            </a:extLst>
          </p:cNvPr>
          <p:cNvSpPr/>
          <p:nvPr/>
        </p:nvSpPr>
        <p:spPr>
          <a:xfrm>
            <a:off x="4717677" y="348065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ector recto de flecha 48">
            <a:extLst>
              <a:ext uri="{FF2B5EF4-FFF2-40B4-BE49-F238E27FC236}">
                <a16:creationId xmlns="" xmlns:a16="http://schemas.microsoft.com/office/drawing/2014/main" id="{99FE0791-0A90-426D-8CBA-001C0A2F4EEF}"/>
              </a:ext>
            </a:extLst>
          </p:cNvPr>
          <p:cNvCxnSpPr/>
          <p:nvPr/>
        </p:nvCxnSpPr>
        <p:spPr>
          <a:xfrm>
            <a:off x="4897554" y="2580934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Elipse 49">
            <a:extLst>
              <a:ext uri="{FF2B5EF4-FFF2-40B4-BE49-F238E27FC236}">
                <a16:creationId xmlns="" xmlns:a16="http://schemas.microsoft.com/office/drawing/2014/main" id="{9CF92C3F-0043-4C47-BDAD-6C5F1DE851B0}"/>
              </a:ext>
            </a:extLst>
          </p:cNvPr>
          <p:cNvSpPr/>
          <p:nvPr/>
        </p:nvSpPr>
        <p:spPr>
          <a:xfrm>
            <a:off x="4838274" y="3474028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="" xmlns:a16="http://schemas.microsoft.com/office/drawing/2014/main" id="{9FB8C2FF-B8E3-4611-A85D-15F165DBF528}"/>
              </a:ext>
            </a:extLst>
          </p:cNvPr>
          <p:cNvCxnSpPr/>
          <p:nvPr/>
        </p:nvCxnSpPr>
        <p:spPr>
          <a:xfrm>
            <a:off x="5010199" y="2582258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Elipse 51">
            <a:extLst>
              <a:ext uri="{FF2B5EF4-FFF2-40B4-BE49-F238E27FC236}">
                <a16:creationId xmlns="" xmlns:a16="http://schemas.microsoft.com/office/drawing/2014/main" id="{9AF34282-361F-4B80-A386-A639FF6F048A}"/>
              </a:ext>
            </a:extLst>
          </p:cNvPr>
          <p:cNvSpPr/>
          <p:nvPr/>
        </p:nvSpPr>
        <p:spPr>
          <a:xfrm>
            <a:off x="4950919" y="347535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lipse 52">
            <a:extLst>
              <a:ext uri="{FF2B5EF4-FFF2-40B4-BE49-F238E27FC236}">
                <a16:creationId xmlns="" xmlns:a16="http://schemas.microsoft.com/office/drawing/2014/main" id="{6CF345B8-5482-480A-839B-FF9FB9C34E44}"/>
              </a:ext>
            </a:extLst>
          </p:cNvPr>
          <p:cNvSpPr/>
          <p:nvPr/>
        </p:nvSpPr>
        <p:spPr>
          <a:xfrm>
            <a:off x="6480972" y="26463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ipse 53">
            <a:extLst>
              <a:ext uri="{FF2B5EF4-FFF2-40B4-BE49-F238E27FC236}">
                <a16:creationId xmlns="" xmlns:a16="http://schemas.microsoft.com/office/drawing/2014/main" id="{98AD6E83-80D4-4F10-AC7A-D287655BA19C}"/>
              </a:ext>
            </a:extLst>
          </p:cNvPr>
          <p:cNvSpPr/>
          <p:nvPr/>
        </p:nvSpPr>
        <p:spPr>
          <a:xfrm>
            <a:off x="6814456" y="243434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71F9D499-3E52-4E75-81CF-07E578C8D4BF}"/>
              </a:ext>
            </a:extLst>
          </p:cNvPr>
          <p:cNvSpPr/>
          <p:nvPr/>
        </p:nvSpPr>
        <p:spPr>
          <a:xfrm>
            <a:off x="6787742" y="262561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ipse 55">
            <a:extLst>
              <a:ext uri="{FF2B5EF4-FFF2-40B4-BE49-F238E27FC236}">
                <a16:creationId xmlns="" xmlns:a16="http://schemas.microsoft.com/office/drawing/2014/main" id="{D59D527C-19EF-4E27-942E-61047FF44D52}"/>
              </a:ext>
            </a:extLst>
          </p:cNvPr>
          <p:cNvSpPr/>
          <p:nvPr/>
        </p:nvSpPr>
        <p:spPr>
          <a:xfrm>
            <a:off x="6633372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lipse 56">
            <a:extLst>
              <a:ext uri="{FF2B5EF4-FFF2-40B4-BE49-F238E27FC236}">
                <a16:creationId xmlns="" xmlns:a16="http://schemas.microsoft.com/office/drawing/2014/main" id="{BAC6C0F1-FEAC-461E-B0AC-3BFC0AFCAAF2}"/>
              </a:ext>
            </a:extLst>
          </p:cNvPr>
          <p:cNvSpPr/>
          <p:nvPr/>
        </p:nvSpPr>
        <p:spPr>
          <a:xfrm>
            <a:off x="6757306" y="233270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ipse 57">
            <a:extLst>
              <a:ext uri="{FF2B5EF4-FFF2-40B4-BE49-F238E27FC236}">
                <a16:creationId xmlns="" xmlns:a16="http://schemas.microsoft.com/office/drawing/2014/main" id="{E6D6A73D-A8FD-4A04-9545-B3BBB3117345}"/>
              </a:ext>
            </a:extLst>
          </p:cNvPr>
          <p:cNvSpPr/>
          <p:nvPr/>
        </p:nvSpPr>
        <p:spPr>
          <a:xfrm>
            <a:off x="6947527" y="2311401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ipse 58">
            <a:extLst>
              <a:ext uri="{FF2B5EF4-FFF2-40B4-BE49-F238E27FC236}">
                <a16:creationId xmlns="" xmlns:a16="http://schemas.microsoft.com/office/drawing/2014/main" id="{93146E34-ED6E-473D-BB03-36AE94106E85}"/>
              </a:ext>
            </a:extLst>
          </p:cNvPr>
          <p:cNvSpPr/>
          <p:nvPr/>
        </p:nvSpPr>
        <p:spPr>
          <a:xfrm>
            <a:off x="6395902" y="256653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ipse 59">
            <a:extLst>
              <a:ext uri="{FF2B5EF4-FFF2-40B4-BE49-F238E27FC236}">
                <a16:creationId xmlns="" xmlns:a16="http://schemas.microsoft.com/office/drawing/2014/main" id="{321C5BC2-5E93-4B4B-A667-CECC98755AC7}"/>
              </a:ext>
            </a:extLst>
          </p:cNvPr>
          <p:cNvSpPr/>
          <p:nvPr/>
        </p:nvSpPr>
        <p:spPr>
          <a:xfrm>
            <a:off x="6644688" y="27426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ipse 60">
            <a:extLst>
              <a:ext uri="{FF2B5EF4-FFF2-40B4-BE49-F238E27FC236}">
                <a16:creationId xmlns="" xmlns:a16="http://schemas.microsoft.com/office/drawing/2014/main" id="{B5F7C931-A4FC-4462-9E92-943D19FE98D7}"/>
              </a:ext>
            </a:extLst>
          </p:cNvPr>
          <p:cNvSpPr/>
          <p:nvPr/>
        </p:nvSpPr>
        <p:spPr>
          <a:xfrm>
            <a:off x="6475055" y="33643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4">
            <a:extLst>
              <a:ext uri="{FF2B5EF4-FFF2-40B4-BE49-F238E27FC236}">
                <a16:creationId xmlns="" xmlns:a16="http://schemas.microsoft.com/office/drawing/2014/main" id="{31B18990-81AC-4FE4-A55E-DE41450D2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10437260" y="3079068"/>
            <a:ext cx="914401" cy="96750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="" xmlns:a16="http://schemas.microsoft.com/office/drawing/2014/main" id="{CF4AF225-BF3D-4754-9F95-38CDCB18ED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65439" y="2575739"/>
            <a:ext cx="205672" cy="200124"/>
          </a:xfrm>
          <a:prstGeom prst="rect">
            <a:avLst/>
          </a:prstGeom>
        </p:spPr>
      </p:pic>
      <p:pic>
        <p:nvPicPr>
          <p:cNvPr id="64" name="Picture 4">
            <a:extLst>
              <a:ext uri="{FF2B5EF4-FFF2-40B4-BE49-F238E27FC236}">
                <a16:creationId xmlns="" xmlns:a16="http://schemas.microsoft.com/office/drawing/2014/main" id="{5D14EBA9-CEE3-428C-AD4C-82124D01C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02152" y="2083746"/>
            <a:ext cx="209545" cy="221714"/>
          </a:xfrm>
          <a:prstGeom prst="rect">
            <a:avLst/>
          </a:prstGeom>
        </p:spPr>
      </p:pic>
      <p:pic>
        <p:nvPicPr>
          <p:cNvPr id="65" name="Picture 4">
            <a:extLst>
              <a:ext uri="{FF2B5EF4-FFF2-40B4-BE49-F238E27FC236}">
                <a16:creationId xmlns="" xmlns:a16="http://schemas.microsoft.com/office/drawing/2014/main" id="{AAA597E8-D3B0-4A91-8FFE-036618B21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010301" y="2080824"/>
            <a:ext cx="209545" cy="221714"/>
          </a:xfrm>
          <a:prstGeom prst="rect">
            <a:avLst/>
          </a:prstGeom>
        </p:spPr>
      </p:pic>
      <p:pic>
        <p:nvPicPr>
          <p:cNvPr id="66" name="Picture 4">
            <a:extLst>
              <a:ext uri="{FF2B5EF4-FFF2-40B4-BE49-F238E27FC236}">
                <a16:creationId xmlns="" xmlns:a16="http://schemas.microsoft.com/office/drawing/2014/main" id="{9B679120-F2BC-4BD9-B8D5-59686A48F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53512" y="2212628"/>
            <a:ext cx="209545" cy="221714"/>
          </a:xfrm>
          <a:prstGeom prst="rect">
            <a:avLst/>
          </a:prstGeom>
        </p:spPr>
      </p:pic>
      <p:pic>
        <p:nvPicPr>
          <p:cNvPr id="67" name="Picture 4">
            <a:extLst>
              <a:ext uri="{FF2B5EF4-FFF2-40B4-BE49-F238E27FC236}">
                <a16:creationId xmlns="" xmlns:a16="http://schemas.microsoft.com/office/drawing/2014/main" id="{57FFC6DF-E971-4845-8D14-C69FE3F2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177315" y="2439115"/>
            <a:ext cx="209545" cy="221714"/>
          </a:xfrm>
          <a:prstGeom prst="rect">
            <a:avLst/>
          </a:prstGeom>
        </p:spPr>
      </p:pic>
      <p:pic>
        <p:nvPicPr>
          <p:cNvPr id="68" name="Picture 4">
            <a:extLst>
              <a:ext uri="{FF2B5EF4-FFF2-40B4-BE49-F238E27FC236}">
                <a16:creationId xmlns="" xmlns:a16="http://schemas.microsoft.com/office/drawing/2014/main" id="{FE00143E-2725-4529-BE1D-80DDC60EBC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60455" y="2726904"/>
            <a:ext cx="209545" cy="221714"/>
          </a:xfrm>
          <a:prstGeom prst="rect">
            <a:avLst/>
          </a:prstGeom>
        </p:spPr>
      </p:pic>
      <p:pic>
        <p:nvPicPr>
          <p:cNvPr id="69" name="Picture 4">
            <a:extLst>
              <a:ext uri="{FF2B5EF4-FFF2-40B4-BE49-F238E27FC236}">
                <a16:creationId xmlns="" xmlns:a16="http://schemas.microsoft.com/office/drawing/2014/main" id="{14DE62A4-6D06-44EC-AE5D-C039A2CB4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681081" y="2396329"/>
            <a:ext cx="196766" cy="187092"/>
          </a:xfrm>
          <a:prstGeom prst="rect">
            <a:avLst/>
          </a:prstGeom>
        </p:spPr>
      </p:pic>
      <p:pic>
        <p:nvPicPr>
          <p:cNvPr id="71" name="Picture 4">
            <a:extLst>
              <a:ext uri="{FF2B5EF4-FFF2-40B4-BE49-F238E27FC236}">
                <a16:creationId xmlns="" xmlns:a16="http://schemas.microsoft.com/office/drawing/2014/main" id="{68AC582C-A784-4648-AD97-4167ADCAF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555168" y="2866805"/>
            <a:ext cx="196766" cy="18709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="" xmlns:a16="http://schemas.microsoft.com/office/drawing/2014/main" id="{4FDC74E5-0025-4F2B-872E-0781C0598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9675" y="3452913"/>
            <a:ext cx="236612" cy="231578"/>
          </a:xfrm>
          <a:prstGeom prst="rect">
            <a:avLst/>
          </a:prstGeom>
        </p:spPr>
      </p:pic>
      <p:sp>
        <p:nvSpPr>
          <p:cNvPr id="70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73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74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6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7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ipse 41">
            <a:extLst>
              <a:ext uri="{FF2B5EF4-FFF2-40B4-BE49-F238E27FC236}">
                <a16:creationId xmlns="" xmlns:a16="http://schemas.microsoft.com/office/drawing/2014/main" id="{72CCAA22-3C13-406F-AFD8-291B8B7232CE}"/>
              </a:ext>
            </a:extLst>
          </p:cNvPr>
          <p:cNvSpPr/>
          <p:nvPr/>
        </p:nvSpPr>
        <p:spPr>
          <a:xfrm>
            <a:off x="6459468" y="24378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>
            <a:extLst>
              <a:ext uri="{FF2B5EF4-FFF2-40B4-BE49-F238E27FC236}">
                <a16:creationId xmlns="" xmlns:a16="http://schemas.microsoft.com/office/drawing/2014/main" id="{780127D9-142B-4ADB-BD59-44B08E2FB78B}"/>
              </a:ext>
            </a:extLst>
          </p:cNvPr>
          <p:cNvSpPr/>
          <p:nvPr/>
        </p:nvSpPr>
        <p:spPr>
          <a:xfrm>
            <a:off x="6635714" y="252735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C87FD988-0ABF-4709-893B-12E3DFF0DB62}"/>
              </a:ext>
            </a:extLst>
          </p:cNvPr>
          <p:cNvSpPr txBox="1"/>
          <p:nvPr/>
        </p:nvSpPr>
        <p:spPr>
          <a:xfrm>
            <a:off x="303648" y="990519"/>
            <a:ext cx="328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Now lets test again</a:t>
            </a:r>
            <a:endParaRPr lang="en-US" sz="24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="" xmlns:a16="http://schemas.microsoft.com/office/drawing/2014/main" id="{A8D937BB-0AE0-4B0C-A755-8AE6224F6352}"/>
              </a:ext>
            </a:extLst>
          </p:cNvPr>
          <p:cNvCxnSpPr/>
          <p:nvPr/>
        </p:nvCxnSpPr>
        <p:spPr>
          <a:xfrm>
            <a:off x="4424449" y="2583421"/>
            <a:ext cx="0" cy="90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="" xmlns:a16="http://schemas.microsoft.com/office/drawing/2014/main" id="{A0F5B0DA-A766-43DE-8D03-FBE9ACC6CD9F}"/>
              </a:ext>
            </a:extLst>
          </p:cNvPr>
          <p:cNvSpPr/>
          <p:nvPr/>
        </p:nvSpPr>
        <p:spPr>
          <a:xfrm>
            <a:off x="4365169" y="347651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lipse 52">
            <a:extLst>
              <a:ext uri="{FF2B5EF4-FFF2-40B4-BE49-F238E27FC236}">
                <a16:creationId xmlns="" xmlns:a16="http://schemas.microsoft.com/office/drawing/2014/main" id="{6CF345B8-5482-480A-839B-FF9FB9C34E44}"/>
              </a:ext>
            </a:extLst>
          </p:cNvPr>
          <p:cNvSpPr/>
          <p:nvPr/>
        </p:nvSpPr>
        <p:spPr>
          <a:xfrm>
            <a:off x="6480972" y="26463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ipse 53">
            <a:extLst>
              <a:ext uri="{FF2B5EF4-FFF2-40B4-BE49-F238E27FC236}">
                <a16:creationId xmlns="" xmlns:a16="http://schemas.microsoft.com/office/drawing/2014/main" id="{98AD6E83-80D4-4F10-AC7A-D287655BA19C}"/>
              </a:ext>
            </a:extLst>
          </p:cNvPr>
          <p:cNvSpPr/>
          <p:nvPr/>
        </p:nvSpPr>
        <p:spPr>
          <a:xfrm>
            <a:off x="6814456" y="243434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71F9D499-3E52-4E75-81CF-07E578C8D4BF}"/>
              </a:ext>
            </a:extLst>
          </p:cNvPr>
          <p:cNvSpPr/>
          <p:nvPr/>
        </p:nvSpPr>
        <p:spPr>
          <a:xfrm>
            <a:off x="6787742" y="262561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ipse 55">
            <a:extLst>
              <a:ext uri="{FF2B5EF4-FFF2-40B4-BE49-F238E27FC236}">
                <a16:creationId xmlns="" xmlns:a16="http://schemas.microsoft.com/office/drawing/2014/main" id="{D59D527C-19EF-4E27-942E-61047FF44D52}"/>
              </a:ext>
            </a:extLst>
          </p:cNvPr>
          <p:cNvSpPr/>
          <p:nvPr/>
        </p:nvSpPr>
        <p:spPr>
          <a:xfrm>
            <a:off x="6633372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lipse 56">
            <a:extLst>
              <a:ext uri="{FF2B5EF4-FFF2-40B4-BE49-F238E27FC236}">
                <a16:creationId xmlns="" xmlns:a16="http://schemas.microsoft.com/office/drawing/2014/main" id="{BAC6C0F1-FEAC-461E-B0AC-3BFC0AFCAAF2}"/>
              </a:ext>
            </a:extLst>
          </p:cNvPr>
          <p:cNvSpPr/>
          <p:nvPr/>
        </p:nvSpPr>
        <p:spPr>
          <a:xfrm>
            <a:off x="6757306" y="233270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ipse 57">
            <a:extLst>
              <a:ext uri="{FF2B5EF4-FFF2-40B4-BE49-F238E27FC236}">
                <a16:creationId xmlns="" xmlns:a16="http://schemas.microsoft.com/office/drawing/2014/main" id="{E6D6A73D-A8FD-4A04-9545-B3BBB3117345}"/>
              </a:ext>
            </a:extLst>
          </p:cNvPr>
          <p:cNvSpPr/>
          <p:nvPr/>
        </p:nvSpPr>
        <p:spPr>
          <a:xfrm>
            <a:off x="6947527" y="2311401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ipse 58">
            <a:extLst>
              <a:ext uri="{FF2B5EF4-FFF2-40B4-BE49-F238E27FC236}">
                <a16:creationId xmlns="" xmlns:a16="http://schemas.microsoft.com/office/drawing/2014/main" id="{93146E34-ED6E-473D-BB03-36AE94106E85}"/>
              </a:ext>
            </a:extLst>
          </p:cNvPr>
          <p:cNvSpPr/>
          <p:nvPr/>
        </p:nvSpPr>
        <p:spPr>
          <a:xfrm>
            <a:off x="6395902" y="256653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ipse 59">
            <a:extLst>
              <a:ext uri="{FF2B5EF4-FFF2-40B4-BE49-F238E27FC236}">
                <a16:creationId xmlns="" xmlns:a16="http://schemas.microsoft.com/office/drawing/2014/main" id="{321C5BC2-5E93-4B4B-A667-CECC98755AC7}"/>
              </a:ext>
            </a:extLst>
          </p:cNvPr>
          <p:cNvSpPr/>
          <p:nvPr/>
        </p:nvSpPr>
        <p:spPr>
          <a:xfrm>
            <a:off x="6644688" y="27426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ipse 60">
            <a:extLst>
              <a:ext uri="{FF2B5EF4-FFF2-40B4-BE49-F238E27FC236}">
                <a16:creationId xmlns="" xmlns:a16="http://schemas.microsoft.com/office/drawing/2014/main" id="{B5F7C931-A4FC-4462-9E92-943D19FE98D7}"/>
              </a:ext>
            </a:extLst>
          </p:cNvPr>
          <p:cNvSpPr/>
          <p:nvPr/>
        </p:nvSpPr>
        <p:spPr>
          <a:xfrm>
            <a:off x="6475055" y="33643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4">
            <a:extLst>
              <a:ext uri="{FF2B5EF4-FFF2-40B4-BE49-F238E27FC236}">
                <a16:creationId xmlns="" xmlns:a16="http://schemas.microsoft.com/office/drawing/2014/main" id="{06F260E1-59F9-4416-BFF0-D48758473B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34834" y="3420449"/>
            <a:ext cx="945083" cy="999965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="" xmlns:a16="http://schemas.microsoft.com/office/drawing/2014/main" id="{1757E38E-495C-4F75-ABDE-9FB9D4848C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0237" y="2461499"/>
            <a:ext cx="948211" cy="922631"/>
          </a:xfrm>
          <a:prstGeom prst="rect">
            <a:avLst/>
          </a:prstGeom>
        </p:spPr>
      </p:pic>
      <p:cxnSp>
        <p:nvCxnSpPr>
          <p:cNvPr id="65" name="Conector: curvado 64">
            <a:extLst>
              <a:ext uri="{FF2B5EF4-FFF2-40B4-BE49-F238E27FC236}">
                <a16:creationId xmlns="" xmlns:a16="http://schemas.microsoft.com/office/drawing/2014/main" id="{1AF3AD9C-6455-487C-8F63-398515EAAB3C}"/>
              </a:ext>
            </a:extLst>
          </p:cNvPr>
          <p:cNvCxnSpPr>
            <a:cxnSpLocks/>
            <a:stCxn id="44" idx="5"/>
            <a:endCxn id="66" idx="4"/>
          </p:cNvCxnSpPr>
          <p:nvPr/>
        </p:nvCxnSpPr>
        <p:spPr>
          <a:xfrm rot="5400000" flipH="1" flipV="1">
            <a:off x="5309131" y="1859608"/>
            <a:ext cx="869854" cy="2555381"/>
          </a:xfrm>
          <a:prstGeom prst="curvedConnector3">
            <a:avLst>
              <a:gd name="adj1" fmla="val 4299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="" xmlns:a16="http://schemas.microsoft.com/office/drawing/2014/main" id="{DD49F786-58DC-4118-AA79-6C34A9F31C3A}"/>
              </a:ext>
            </a:extLst>
          </p:cNvPr>
          <p:cNvSpPr/>
          <p:nvPr/>
        </p:nvSpPr>
        <p:spPr>
          <a:xfrm>
            <a:off x="6962468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Imagen 66">
            <a:extLst>
              <a:ext uri="{FF2B5EF4-FFF2-40B4-BE49-F238E27FC236}">
                <a16:creationId xmlns="" xmlns:a16="http://schemas.microsoft.com/office/drawing/2014/main" id="{6765E37A-A752-4ADB-A5D6-A869440D9A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77661" y="2361437"/>
            <a:ext cx="205672" cy="200124"/>
          </a:xfrm>
          <a:prstGeom prst="rect">
            <a:avLst/>
          </a:prstGeom>
        </p:spPr>
      </p:pic>
      <p:pic>
        <p:nvPicPr>
          <p:cNvPr id="68" name="Picture 4">
            <a:extLst>
              <a:ext uri="{FF2B5EF4-FFF2-40B4-BE49-F238E27FC236}">
                <a16:creationId xmlns="" xmlns:a16="http://schemas.microsoft.com/office/drawing/2014/main" id="{E3F9A794-B9E6-41DF-ABAB-D890924D50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02152" y="2083746"/>
            <a:ext cx="209545" cy="221714"/>
          </a:xfrm>
          <a:prstGeom prst="rect">
            <a:avLst/>
          </a:prstGeom>
        </p:spPr>
      </p:pic>
      <p:pic>
        <p:nvPicPr>
          <p:cNvPr id="69" name="Picture 4">
            <a:extLst>
              <a:ext uri="{FF2B5EF4-FFF2-40B4-BE49-F238E27FC236}">
                <a16:creationId xmlns="" xmlns:a16="http://schemas.microsoft.com/office/drawing/2014/main" id="{68D48CE8-842D-4628-A058-B8927B057A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010301" y="2080824"/>
            <a:ext cx="209545" cy="221714"/>
          </a:xfrm>
          <a:prstGeom prst="rect">
            <a:avLst/>
          </a:prstGeom>
        </p:spPr>
      </p:pic>
      <p:pic>
        <p:nvPicPr>
          <p:cNvPr id="70" name="Picture 4">
            <a:extLst>
              <a:ext uri="{FF2B5EF4-FFF2-40B4-BE49-F238E27FC236}">
                <a16:creationId xmlns="" xmlns:a16="http://schemas.microsoft.com/office/drawing/2014/main" id="{ECB7600E-8D54-4AB0-A035-9334C988A9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53512" y="2212628"/>
            <a:ext cx="209545" cy="221714"/>
          </a:xfrm>
          <a:prstGeom prst="rect">
            <a:avLst/>
          </a:prstGeom>
        </p:spPr>
      </p:pic>
      <p:pic>
        <p:nvPicPr>
          <p:cNvPr id="71" name="Picture 4">
            <a:extLst>
              <a:ext uri="{FF2B5EF4-FFF2-40B4-BE49-F238E27FC236}">
                <a16:creationId xmlns="" xmlns:a16="http://schemas.microsoft.com/office/drawing/2014/main" id="{67B2E1B9-E383-42F1-85CC-32BA2CC9C0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177315" y="2439115"/>
            <a:ext cx="209545" cy="221714"/>
          </a:xfrm>
          <a:prstGeom prst="rect">
            <a:avLst/>
          </a:prstGeom>
        </p:spPr>
      </p:pic>
      <p:pic>
        <p:nvPicPr>
          <p:cNvPr id="72" name="Picture 4">
            <a:extLst>
              <a:ext uri="{FF2B5EF4-FFF2-40B4-BE49-F238E27FC236}">
                <a16:creationId xmlns="" xmlns:a16="http://schemas.microsoft.com/office/drawing/2014/main" id="{128AF356-40D3-4B52-A19A-CD22998BCB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60455" y="2726904"/>
            <a:ext cx="209545" cy="221714"/>
          </a:xfrm>
          <a:prstGeom prst="rect">
            <a:avLst/>
          </a:prstGeom>
        </p:spPr>
      </p:pic>
      <p:pic>
        <p:nvPicPr>
          <p:cNvPr id="73" name="Picture 4">
            <a:extLst>
              <a:ext uri="{FF2B5EF4-FFF2-40B4-BE49-F238E27FC236}">
                <a16:creationId xmlns="" xmlns:a16="http://schemas.microsoft.com/office/drawing/2014/main" id="{5C42D994-9E40-4AF7-87CA-F958A91300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681081" y="2396329"/>
            <a:ext cx="196766" cy="187092"/>
          </a:xfrm>
          <a:prstGeom prst="rect">
            <a:avLst/>
          </a:prstGeom>
        </p:spPr>
      </p:pic>
      <p:pic>
        <p:nvPicPr>
          <p:cNvPr id="74" name="Picture 4">
            <a:extLst>
              <a:ext uri="{FF2B5EF4-FFF2-40B4-BE49-F238E27FC236}">
                <a16:creationId xmlns="" xmlns:a16="http://schemas.microsoft.com/office/drawing/2014/main" id="{B296A79A-36A2-4D21-B362-D7D08743CE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555168" y="2866805"/>
            <a:ext cx="196766" cy="187092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="" xmlns:a16="http://schemas.microsoft.com/office/drawing/2014/main" id="{8A3D1142-51EF-4494-9207-C6ECE4255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9675" y="3452913"/>
            <a:ext cx="236612" cy="231578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32AD9F21-E2D4-489C-A256-33D47BC52D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95798" y="2685645"/>
            <a:ext cx="205672" cy="20012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920C4FCE-221B-4E12-BC30-D4AFB39F97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9963" y="3156540"/>
            <a:ext cx="904875" cy="914400"/>
          </a:xfrm>
          <a:prstGeom prst="rect">
            <a:avLst/>
          </a:prstGeom>
        </p:spPr>
      </p:pic>
      <p:sp>
        <p:nvSpPr>
          <p:cNvPr id="48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49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0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1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ipse 41">
            <a:extLst>
              <a:ext uri="{FF2B5EF4-FFF2-40B4-BE49-F238E27FC236}">
                <a16:creationId xmlns="" xmlns:a16="http://schemas.microsoft.com/office/drawing/2014/main" id="{72CCAA22-3C13-406F-AFD8-291B8B7232CE}"/>
              </a:ext>
            </a:extLst>
          </p:cNvPr>
          <p:cNvSpPr/>
          <p:nvPr/>
        </p:nvSpPr>
        <p:spPr>
          <a:xfrm>
            <a:off x="6459468" y="24378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>
            <a:extLst>
              <a:ext uri="{FF2B5EF4-FFF2-40B4-BE49-F238E27FC236}">
                <a16:creationId xmlns="" xmlns:a16="http://schemas.microsoft.com/office/drawing/2014/main" id="{780127D9-142B-4ADB-BD59-44B08E2FB78B}"/>
              </a:ext>
            </a:extLst>
          </p:cNvPr>
          <p:cNvSpPr/>
          <p:nvPr/>
        </p:nvSpPr>
        <p:spPr>
          <a:xfrm>
            <a:off x="6635714" y="252735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C87FD988-0ABF-4709-893B-12E3DFF0DB62}"/>
              </a:ext>
            </a:extLst>
          </p:cNvPr>
          <p:cNvSpPr txBox="1"/>
          <p:nvPr/>
        </p:nvSpPr>
        <p:spPr>
          <a:xfrm>
            <a:off x="358495" y="977350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Training on 3’s again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="" xmlns:a16="http://schemas.microsoft.com/office/drawing/2014/main" id="{6CF345B8-5482-480A-839B-FF9FB9C34E44}"/>
              </a:ext>
            </a:extLst>
          </p:cNvPr>
          <p:cNvSpPr/>
          <p:nvPr/>
        </p:nvSpPr>
        <p:spPr>
          <a:xfrm>
            <a:off x="6480972" y="26463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ipse 53">
            <a:extLst>
              <a:ext uri="{FF2B5EF4-FFF2-40B4-BE49-F238E27FC236}">
                <a16:creationId xmlns="" xmlns:a16="http://schemas.microsoft.com/office/drawing/2014/main" id="{98AD6E83-80D4-4F10-AC7A-D287655BA19C}"/>
              </a:ext>
            </a:extLst>
          </p:cNvPr>
          <p:cNvSpPr/>
          <p:nvPr/>
        </p:nvSpPr>
        <p:spPr>
          <a:xfrm>
            <a:off x="6814456" y="243434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71F9D499-3E52-4E75-81CF-07E578C8D4BF}"/>
              </a:ext>
            </a:extLst>
          </p:cNvPr>
          <p:cNvSpPr/>
          <p:nvPr/>
        </p:nvSpPr>
        <p:spPr>
          <a:xfrm>
            <a:off x="6787742" y="262561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ipse 55">
            <a:extLst>
              <a:ext uri="{FF2B5EF4-FFF2-40B4-BE49-F238E27FC236}">
                <a16:creationId xmlns="" xmlns:a16="http://schemas.microsoft.com/office/drawing/2014/main" id="{D59D527C-19EF-4E27-942E-61047FF44D52}"/>
              </a:ext>
            </a:extLst>
          </p:cNvPr>
          <p:cNvSpPr/>
          <p:nvPr/>
        </p:nvSpPr>
        <p:spPr>
          <a:xfrm>
            <a:off x="6633372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lipse 56">
            <a:extLst>
              <a:ext uri="{FF2B5EF4-FFF2-40B4-BE49-F238E27FC236}">
                <a16:creationId xmlns="" xmlns:a16="http://schemas.microsoft.com/office/drawing/2014/main" id="{BAC6C0F1-FEAC-461E-B0AC-3BFC0AFCAAF2}"/>
              </a:ext>
            </a:extLst>
          </p:cNvPr>
          <p:cNvSpPr/>
          <p:nvPr/>
        </p:nvSpPr>
        <p:spPr>
          <a:xfrm>
            <a:off x="6757306" y="233270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ipse 57">
            <a:extLst>
              <a:ext uri="{FF2B5EF4-FFF2-40B4-BE49-F238E27FC236}">
                <a16:creationId xmlns="" xmlns:a16="http://schemas.microsoft.com/office/drawing/2014/main" id="{E6D6A73D-A8FD-4A04-9545-B3BBB3117345}"/>
              </a:ext>
            </a:extLst>
          </p:cNvPr>
          <p:cNvSpPr/>
          <p:nvPr/>
        </p:nvSpPr>
        <p:spPr>
          <a:xfrm>
            <a:off x="6947527" y="2311401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ipse 58">
            <a:extLst>
              <a:ext uri="{FF2B5EF4-FFF2-40B4-BE49-F238E27FC236}">
                <a16:creationId xmlns="" xmlns:a16="http://schemas.microsoft.com/office/drawing/2014/main" id="{93146E34-ED6E-473D-BB03-36AE94106E85}"/>
              </a:ext>
            </a:extLst>
          </p:cNvPr>
          <p:cNvSpPr/>
          <p:nvPr/>
        </p:nvSpPr>
        <p:spPr>
          <a:xfrm>
            <a:off x="6395902" y="256653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ipse 59">
            <a:extLst>
              <a:ext uri="{FF2B5EF4-FFF2-40B4-BE49-F238E27FC236}">
                <a16:creationId xmlns="" xmlns:a16="http://schemas.microsoft.com/office/drawing/2014/main" id="{321C5BC2-5E93-4B4B-A667-CECC98755AC7}"/>
              </a:ext>
            </a:extLst>
          </p:cNvPr>
          <p:cNvSpPr/>
          <p:nvPr/>
        </p:nvSpPr>
        <p:spPr>
          <a:xfrm>
            <a:off x="6644688" y="27426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ipse 60">
            <a:extLst>
              <a:ext uri="{FF2B5EF4-FFF2-40B4-BE49-F238E27FC236}">
                <a16:creationId xmlns="" xmlns:a16="http://schemas.microsoft.com/office/drawing/2014/main" id="{B5F7C931-A4FC-4462-9E92-943D19FE98D7}"/>
              </a:ext>
            </a:extLst>
          </p:cNvPr>
          <p:cNvSpPr/>
          <p:nvPr/>
        </p:nvSpPr>
        <p:spPr>
          <a:xfrm>
            <a:off x="6475055" y="33643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4">
            <a:extLst>
              <a:ext uri="{FF2B5EF4-FFF2-40B4-BE49-F238E27FC236}">
                <a16:creationId xmlns="" xmlns:a16="http://schemas.microsoft.com/office/drawing/2014/main" id="{06F260E1-59F9-4416-BFF0-D48758473B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20362" y="4244237"/>
            <a:ext cx="914401" cy="967501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="" xmlns:a16="http://schemas.microsoft.com/office/drawing/2014/main" id="{1757E38E-495C-4F75-ABDE-9FB9D4848C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12350" y="3372768"/>
            <a:ext cx="895631" cy="871469"/>
          </a:xfrm>
          <a:prstGeom prst="rect">
            <a:avLst/>
          </a:prstGeom>
        </p:spPr>
      </p:pic>
      <p:sp>
        <p:nvSpPr>
          <p:cNvPr id="66" name="Elipse 65">
            <a:extLst>
              <a:ext uri="{FF2B5EF4-FFF2-40B4-BE49-F238E27FC236}">
                <a16:creationId xmlns="" xmlns:a16="http://schemas.microsoft.com/office/drawing/2014/main" id="{DD49F786-58DC-4118-AA79-6C34A9F31C3A}"/>
              </a:ext>
            </a:extLst>
          </p:cNvPr>
          <p:cNvSpPr/>
          <p:nvPr/>
        </p:nvSpPr>
        <p:spPr>
          <a:xfrm>
            <a:off x="6962468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A3C3FD80-CC81-4CC3-9654-37BCE4586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27" y="2444834"/>
            <a:ext cx="895350" cy="876300"/>
          </a:xfrm>
          <a:prstGeom prst="rect">
            <a:avLst/>
          </a:prstGeom>
        </p:spPr>
      </p:pic>
      <p:cxnSp>
        <p:nvCxnSpPr>
          <p:cNvPr id="40" name="Conector recto de flecha 39">
            <a:extLst>
              <a:ext uri="{FF2B5EF4-FFF2-40B4-BE49-F238E27FC236}">
                <a16:creationId xmlns="" xmlns:a16="http://schemas.microsoft.com/office/drawing/2014/main" id="{8C92F28E-8BFA-497F-9738-4CEF781178DC}"/>
              </a:ext>
            </a:extLst>
          </p:cNvPr>
          <p:cNvCxnSpPr/>
          <p:nvPr/>
        </p:nvCxnSpPr>
        <p:spPr>
          <a:xfrm>
            <a:off x="4962931" y="2583421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lipse 42">
            <a:extLst>
              <a:ext uri="{FF2B5EF4-FFF2-40B4-BE49-F238E27FC236}">
                <a16:creationId xmlns="" xmlns:a16="http://schemas.microsoft.com/office/drawing/2014/main" id="{88E2DB7C-04B6-4136-BAED-0E7057240B65}"/>
              </a:ext>
            </a:extLst>
          </p:cNvPr>
          <p:cNvSpPr/>
          <p:nvPr/>
        </p:nvSpPr>
        <p:spPr>
          <a:xfrm>
            <a:off x="4903651" y="347651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ector: curvado 44">
            <a:extLst>
              <a:ext uri="{FF2B5EF4-FFF2-40B4-BE49-F238E27FC236}">
                <a16:creationId xmlns="" xmlns:a16="http://schemas.microsoft.com/office/drawing/2014/main" id="{4196F64E-3B8C-44B3-BA66-42EF49033A81}"/>
              </a:ext>
            </a:extLst>
          </p:cNvPr>
          <p:cNvCxnSpPr>
            <a:cxnSpLocks/>
            <a:stCxn id="43" idx="5"/>
          </p:cNvCxnSpPr>
          <p:nvPr/>
        </p:nvCxnSpPr>
        <p:spPr>
          <a:xfrm rot="5400000" flipH="1" flipV="1">
            <a:off x="5745661" y="2827891"/>
            <a:ext cx="3524" cy="1485146"/>
          </a:xfrm>
          <a:prstGeom prst="curvedConnector4">
            <a:avLst>
              <a:gd name="adj1" fmla="val -6486947"/>
              <a:gd name="adj2" fmla="val 50585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Elipse 45">
            <a:extLst>
              <a:ext uri="{FF2B5EF4-FFF2-40B4-BE49-F238E27FC236}">
                <a16:creationId xmlns="" xmlns:a16="http://schemas.microsoft.com/office/drawing/2014/main" id="{52670990-CD67-4D19-B632-DED5A2315B62}"/>
              </a:ext>
            </a:extLst>
          </p:cNvPr>
          <p:cNvSpPr/>
          <p:nvPr/>
        </p:nvSpPr>
        <p:spPr>
          <a:xfrm>
            <a:off x="6464197" y="35167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F7745E0C-E035-4383-AB48-EEA202B2F6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77661" y="2361437"/>
            <a:ext cx="205672" cy="200124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="" xmlns:a16="http://schemas.microsoft.com/office/drawing/2014/main" id="{35054CD6-39E9-4A7A-9EA3-DAEF4A8D6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02152" y="2083746"/>
            <a:ext cx="209545" cy="221714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="" xmlns:a16="http://schemas.microsoft.com/office/drawing/2014/main" id="{B71D74E0-D6C5-498A-95DB-4807223938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010301" y="2080824"/>
            <a:ext cx="209545" cy="221714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="" xmlns:a16="http://schemas.microsoft.com/office/drawing/2014/main" id="{3CB03AFB-C657-4431-AEEA-48B3242024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53512" y="2212628"/>
            <a:ext cx="209545" cy="221714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="" xmlns:a16="http://schemas.microsoft.com/office/drawing/2014/main" id="{A5F5179B-8564-4C55-8068-86F7529E2C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177315" y="2439115"/>
            <a:ext cx="209545" cy="221714"/>
          </a:xfrm>
          <a:prstGeom prst="rect">
            <a:avLst/>
          </a:prstGeom>
        </p:spPr>
      </p:pic>
      <p:pic>
        <p:nvPicPr>
          <p:cNvPr id="62" name="Picture 4">
            <a:extLst>
              <a:ext uri="{FF2B5EF4-FFF2-40B4-BE49-F238E27FC236}">
                <a16:creationId xmlns="" xmlns:a16="http://schemas.microsoft.com/office/drawing/2014/main" id="{25B697DD-51A0-4447-99CC-A08D5450A8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60455" y="2726904"/>
            <a:ext cx="209545" cy="221714"/>
          </a:xfrm>
          <a:prstGeom prst="rect">
            <a:avLst/>
          </a:prstGeom>
        </p:spPr>
      </p:pic>
      <p:pic>
        <p:nvPicPr>
          <p:cNvPr id="67" name="Picture 4">
            <a:extLst>
              <a:ext uri="{FF2B5EF4-FFF2-40B4-BE49-F238E27FC236}">
                <a16:creationId xmlns="" xmlns:a16="http://schemas.microsoft.com/office/drawing/2014/main" id="{D1526C1F-6411-473E-8EF4-833198A729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681081" y="2396329"/>
            <a:ext cx="196766" cy="187092"/>
          </a:xfrm>
          <a:prstGeom prst="rect">
            <a:avLst/>
          </a:prstGeom>
        </p:spPr>
      </p:pic>
      <p:pic>
        <p:nvPicPr>
          <p:cNvPr id="68" name="Picture 4">
            <a:extLst>
              <a:ext uri="{FF2B5EF4-FFF2-40B4-BE49-F238E27FC236}">
                <a16:creationId xmlns="" xmlns:a16="http://schemas.microsoft.com/office/drawing/2014/main" id="{250A4384-5DF3-4AA9-8587-46161AA8A1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555168" y="2866805"/>
            <a:ext cx="196766" cy="18709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="" xmlns:a16="http://schemas.microsoft.com/office/drawing/2014/main" id="{A678487D-AB40-4BBE-BF1E-E3745C4F2D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95798" y="2685645"/>
            <a:ext cx="205672" cy="200124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="" xmlns:a16="http://schemas.microsoft.com/office/drawing/2014/main" id="{63E646D9-74F2-47A8-83FF-1A1E7242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9675" y="3452913"/>
            <a:ext cx="236612" cy="231578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="" xmlns:a16="http://schemas.microsoft.com/office/drawing/2014/main" id="{F3C32892-E865-4B08-948C-693F2BF3A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8571" y="3150373"/>
            <a:ext cx="236612" cy="2315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326372D-DAA9-4BB4-8DAE-8CB5FBF631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66" b="5501"/>
          <a:stretch/>
        </p:blipFill>
        <p:spPr>
          <a:xfrm>
            <a:off x="10411550" y="3143760"/>
            <a:ext cx="895350" cy="796839"/>
          </a:xfrm>
          <a:prstGeom prst="rect">
            <a:avLst/>
          </a:prstGeom>
        </p:spPr>
      </p:pic>
      <p:sp>
        <p:nvSpPr>
          <p:cNvPr id="65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72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73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Latent Space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Motivation </a:t>
            </a:r>
            <a:r>
              <a:rPr lang="en-US" b="1" dirty="0" smtClean="0"/>
              <a:t>for Variational Autoencoders (VAE)</a:t>
            </a:r>
          </a:p>
          <a:p>
            <a:r>
              <a:rPr lang="en-US" dirty="0" smtClean="0"/>
              <a:t>Mechanics of VAE</a:t>
            </a:r>
          </a:p>
          <a:p>
            <a:r>
              <a:rPr lang="en-US" dirty="0" err="1" smtClean="0"/>
              <a:t>Seperability</a:t>
            </a:r>
            <a:r>
              <a:rPr lang="en-US" dirty="0" smtClean="0"/>
              <a:t> of VAE</a:t>
            </a:r>
          </a:p>
          <a:p>
            <a:r>
              <a:rPr lang="en-US" dirty="0" smtClean="0"/>
              <a:t>The math behind everything </a:t>
            </a:r>
          </a:p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60260"/>
            <a:ext cx="11493416" cy="767276"/>
          </a:xfrm>
        </p:spPr>
        <p:txBody>
          <a:bodyPr/>
          <a:lstStyle/>
          <a:p>
            <a:r>
              <a:rPr lang="en-US"/>
              <a:t>Blending Latent </a:t>
            </a:r>
            <a:r>
              <a:rPr lang="en-US" smtClean="0"/>
              <a:t>Variables</a:t>
            </a:r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F7EF02D-39D9-4C5E-8150-92E66E1B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-2162" r="8791" b="78285"/>
          <a:stretch/>
        </p:blipFill>
        <p:spPr>
          <a:xfrm>
            <a:off x="4111703" y="1816145"/>
            <a:ext cx="1758751" cy="76727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57FEDE17-5EEE-4D1A-8E53-F32F065C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3883" r="28858" b="50073"/>
          <a:stretch/>
        </p:blipFill>
        <p:spPr>
          <a:xfrm>
            <a:off x="3810233" y="2731765"/>
            <a:ext cx="1835902" cy="8369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5767CAC-93DA-4409-9752-3CF4B526EF1F}"/>
              </a:ext>
            </a:extLst>
          </p:cNvPr>
          <p:cNvSpPr/>
          <p:nvPr/>
        </p:nvSpPr>
        <p:spPr>
          <a:xfrm>
            <a:off x="5695120" y="1628974"/>
            <a:ext cx="3474720" cy="382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75471C91-6907-43BD-81A0-789B29243A94}"/>
              </a:ext>
            </a:extLst>
          </p:cNvPr>
          <p:cNvSpPr txBox="1"/>
          <p:nvPr/>
        </p:nvSpPr>
        <p:spPr>
          <a:xfrm>
            <a:off x="5791620" y="1105754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Latent Space</a:t>
            </a:r>
            <a:endParaRPr lang="en-US" sz="2800" i="1"/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="" xmlns:a16="http://schemas.microsoft.com/office/drawing/2014/main" id="{8357E5F4-CE4A-4BE0-BE18-5A16157A4168}"/>
              </a:ext>
            </a:extLst>
          </p:cNvPr>
          <p:cNvCxnSpPr/>
          <p:nvPr/>
        </p:nvCxnSpPr>
        <p:spPr>
          <a:xfrm flipV="1">
            <a:off x="2863460" y="2898253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="" xmlns:a16="http://schemas.microsoft.com/office/drawing/2014/main" id="{7663EC45-4979-4427-95AC-41C2528EF079}"/>
              </a:ext>
            </a:extLst>
          </p:cNvPr>
          <p:cNvSpPr/>
          <p:nvPr/>
        </p:nvSpPr>
        <p:spPr>
          <a:xfrm>
            <a:off x="3417538" y="2024970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3926F3BB-EA7C-4C8B-8D46-66C95DFD8443}"/>
              </a:ext>
            </a:extLst>
          </p:cNvPr>
          <p:cNvSpPr/>
          <p:nvPr/>
        </p:nvSpPr>
        <p:spPr>
          <a:xfrm>
            <a:off x="3412674" y="3791651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23" name="Straight Arrow Connector 30">
            <a:extLst>
              <a:ext uri="{FF2B5EF4-FFF2-40B4-BE49-F238E27FC236}">
                <a16:creationId xmlns="" xmlns:a16="http://schemas.microsoft.com/office/drawing/2014/main" id="{8E64302A-A018-4292-B980-CFFE03B6B1B2}"/>
              </a:ext>
            </a:extLst>
          </p:cNvPr>
          <p:cNvCxnSpPr/>
          <p:nvPr/>
        </p:nvCxnSpPr>
        <p:spPr>
          <a:xfrm>
            <a:off x="2865164" y="3636277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="" xmlns:a16="http://schemas.microsoft.com/office/drawing/2014/main" id="{F6A71B2E-AE58-4208-8D0E-7963C9D780BF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856435" y="3568702"/>
            <a:ext cx="871749" cy="4512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="" xmlns:a16="http://schemas.microsoft.com/office/drawing/2014/main" id="{56F9D3A5-9A1C-4760-9D58-305A9F7235AC}"/>
              </a:ext>
            </a:extLst>
          </p:cNvPr>
          <p:cNvCxnSpPr>
            <a:cxnSpLocks/>
          </p:cNvCxnSpPr>
          <p:nvPr/>
        </p:nvCxnSpPr>
        <p:spPr>
          <a:xfrm>
            <a:off x="3859218" y="2898253"/>
            <a:ext cx="577147" cy="44412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Content Placeholder 3">
            <a:extLst>
              <a:ext uri="{FF2B5EF4-FFF2-40B4-BE49-F238E27FC236}">
                <a16:creationId xmlns="" xmlns:a16="http://schemas.microsoft.com/office/drawing/2014/main" id="{34762B13-0B39-4FE9-9CDA-DD9EF92FBF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55007" y="4952849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94" name="Equation" r:id="rId4" imgW="533400" imgH="190500" progId="Equation.3">
                  <p:embed/>
                </p:oleObj>
              </mc:Choice>
              <mc:Fallback>
                <p:oleObj name="Equation" r:id="rId4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007" y="4952849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ontent Placeholder 3">
            <a:extLst>
              <a:ext uri="{FF2B5EF4-FFF2-40B4-BE49-F238E27FC236}">
                <a16:creationId xmlns="" xmlns:a16="http://schemas.microsoft.com/office/drawing/2014/main" id="{4907A32F-2B40-497A-B62B-0380AD1979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8728" y="1584706"/>
          <a:ext cx="9429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95" name="Equation" r:id="rId6" imgW="393700" imgH="177800" progId="Equation.3">
                  <p:embed/>
                </p:oleObj>
              </mc:Choice>
              <mc:Fallback>
                <p:oleObj name="Equation" r:id="rId6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728" y="1584706"/>
                        <a:ext cx="9429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Elipse 33">
            <a:extLst>
              <a:ext uri="{FF2B5EF4-FFF2-40B4-BE49-F238E27FC236}">
                <a16:creationId xmlns="" xmlns:a16="http://schemas.microsoft.com/office/drawing/2014/main" id="{4C910D88-19BF-4C95-8965-2A8C46DD61A0}"/>
              </a:ext>
            </a:extLst>
          </p:cNvPr>
          <p:cNvSpPr/>
          <p:nvPr/>
        </p:nvSpPr>
        <p:spPr>
          <a:xfrm>
            <a:off x="6607112" y="230546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>
            <a:extLst>
              <a:ext uri="{FF2B5EF4-FFF2-40B4-BE49-F238E27FC236}">
                <a16:creationId xmlns="" xmlns:a16="http://schemas.microsoft.com/office/drawing/2014/main" id="{A1998CF8-6F2B-452C-B481-E8EF77618155}"/>
              </a:ext>
            </a:extLst>
          </p:cNvPr>
          <p:cNvSpPr/>
          <p:nvPr/>
        </p:nvSpPr>
        <p:spPr>
          <a:xfrm>
            <a:off x="6932465" y="24939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ipse 41">
            <a:extLst>
              <a:ext uri="{FF2B5EF4-FFF2-40B4-BE49-F238E27FC236}">
                <a16:creationId xmlns="" xmlns:a16="http://schemas.microsoft.com/office/drawing/2014/main" id="{72CCAA22-3C13-406F-AFD8-291B8B7232CE}"/>
              </a:ext>
            </a:extLst>
          </p:cNvPr>
          <p:cNvSpPr/>
          <p:nvPr/>
        </p:nvSpPr>
        <p:spPr>
          <a:xfrm>
            <a:off x="6459468" y="24378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>
            <a:extLst>
              <a:ext uri="{FF2B5EF4-FFF2-40B4-BE49-F238E27FC236}">
                <a16:creationId xmlns="" xmlns:a16="http://schemas.microsoft.com/office/drawing/2014/main" id="{780127D9-142B-4ADB-BD59-44B08E2FB78B}"/>
              </a:ext>
            </a:extLst>
          </p:cNvPr>
          <p:cNvSpPr/>
          <p:nvPr/>
        </p:nvSpPr>
        <p:spPr>
          <a:xfrm>
            <a:off x="6635714" y="2527355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C87FD988-0ABF-4709-893B-12E3DFF0DB62}"/>
              </a:ext>
            </a:extLst>
          </p:cNvPr>
          <p:cNvSpPr txBox="1"/>
          <p:nvPr/>
        </p:nvSpPr>
        <p:spPr>
          <a:xfrm>
            <a:off x="-186412" y="938416"/>
            <a:ext cx="328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Many times…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="" xmlns:a16="http://schemas.microsoft.com/office/drawing/2014/main" id="{6CF345B8-5482-480A-839B-FF9FB9C34E44}"/>
              </a:ext>
            </a:extLst>
          </p:cNvPr>
          <p:cNvSpPr/>
          <p:nvPr/>
        </p:nvSpPr>
        <p:spPr>
          <a:xfrm>
            <a:off x="6480972" y="2646306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ipse 53">
            <a:extLst>
              <a:ext uri="{FF2B5EF4-FFF2-40B4-BE49-F238E27FC236}">
                <a16:creationId xmlns="" xmlns:a16="http://schemas.microsoft.com/office/drawing/2014/main" id="{98AD6E83-80D4-4F10-AC7A-D287655BA19C}"/>
              </a:ext>
            </a:extLst>
          </p:cNvPr>
          <p:cNvSpPr/>
          <p:nvPr/>
        </p:nvSpPr>
        <p:spPr>
          <a:xfrm>
            <a:off x="6814456" y="243434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71F9D499-3E52-4E75-81CF-07E578C8D4BF}"/>
              </a:ext>
            </a:extLst>
          </p:cNvPr>
          <p:cNvSpPr/>
          <p:nvPr/>
        </p:nvSpPr>
        <p:spPr>
          <a:xfrm>
            <a:off x="6787742" y="262561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ipse 55">
            <a:extLst>
              <a:ext uri="{FF2B5EF4-FFF2-40B4-BE49-F238E27FC236}">
                <a16:creationId xmlns="" xmlns:a16="http://schemas.microsoft.com/office/drawing/2014/main" id="{D59D527C-19EF-4E27-942E-61047FF44D52}"/>
              </a:ext>
            </a:extLst>
          </p:cNvPr>
          <p:cNvSpPr/>
          <p:nvPr/>
        </p:nvSpPr>
        <p:spPr>
          <a:xfrm>
            <a:off x="6633372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lipse 56">
            <a:extLst>
              <a:ext uri="{FF2B5EF4-FFF2-40B4-BE49-F238E27FC236}">
                <a16:creationId xmlns="" xmlns:a16="http://schemas.microsoft.com/office/drawing/2014/main" id="{BAC6C0F1-FEAC-461E-B0AC-3BFC0AFCAAF2}"/>
              </a:ext>
            </a:extLst>
          </p:cNvPr>
          <p:cNvSpPr/>
          <p:nvPr/>
        </p:nvSpPr>
        <p:spPr>
          <a:xfrm>
            <a:off x="6757306" y="2332702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ipse 57">
            <a:extLst>
              <a:ext uri="{FF2B5EF4-FFF2-40B4-BE49-F238E27FC236}">
                <a16:creationId xmlns="" xmlns:a16="http://schemas.microsoft.com/office/drawing/2014/main" id="{E6D6A73D-A8FD-4A04-9545-B3BBB3117345}"/>
              </a:ext>
            </a:extLst>
          </p:cNvPr>
          <p:cNvSpPr/>
          <p:nvPr/>
        </p:nvSpPr>
        <p:spPr>
          <a:xfrm>
            <a:off x="6947527" y="2311401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ipse 58">
            <a:extLst>
              <a:ext uri="{FF2B5EF4-FFF2-40B4-BE49-F238E27FC236}">
                <a16:creationId xmlns="" xmlns:a16="http://schemas.microsoft.com/office/drawing/2014/main" id="{93146E34-ED6E-473D-BB03-36AE94106E85}"/>
              </a:ext>
            </a:extLst>
          </p:cNvPr>
          <p:cNvSpPr/>
          <p:nvPr/>
        </p:nvSpPr>
        <p:spPr>
          <a:xfrm>
            <a:off x="6395902" y="256653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ipse 59">
            <a:extLst>
              <a:ext uri="{FF2B5EF4-FFF2-40B4-BE49-F238E27FC236}">
                <a16:creationId xmlns="" xmlns:a16="http://schemas.microsoft.com/office/drawing/2014/main" id="{321C5BC2-5E93-4B4B-A667-CECC98755AC7}"/>
              </a:ext>
            </a:extLst>
          </p:cNvPr>
          <p:cNvSpPr/>
          <p:nvPr/>
        </p:nvSpPr>
        <p:spPr>
          <a:xfrm>
            <a:off x="6644688" y="27426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ipse 60">
            <a:extLst>
              <a:ext uri="{FF2B5EF4-FFF2-40B4-BE49-F238E27FC236}">
                <a16:creationId xmlns="" xmlns:a16="http://schemas.microsoft.com/office/drawing/2014/main" id="{B5F7C931-A4FC-4462-9E92-943D19FE98D7}"/>
              </a:ext>
            </a:extLst>
          </p:cNvPr>
          <p:cNvSpPr/>
          <p:nvPr/>
        </p:nvSpPr>
        <p:spPr>
          <a:xfrm>
            <a:off x="6475055" y="33643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4">
            <a:extLst>
              <a:ext uri="{FF2B5EF4-FFF2-40B4-BE49-F238E27FC236}">
                <a16:creationId xmlns="" xmlns:a16="http://schemas.microsoft.com/office/drawing/2014/main" id="{06F260E1-59F9-4416-BFF0-D48758473B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84286" y="4219594"/>
            <a:ext cx="954544" cy="1009975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="" xmlns:a16="http://schemas.microsoft.com/office/drawing/2014/main" id="{1757E38E-495C-4F75-ABDE-9FB9D4848C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84287" y="3342378"/>
            <a:ext cx="912786" cy="888162"/>
          </a:xfrm>
          <a:prstGeom prst="rect">
            <a:avLst/>
          </a:prstGeom>
        </p:spPr>
      </p:pic>
      <p:sp>
        <p:nvSpPr>
          <p:cNvPr id="66" name="Elipse 65">
            <a:extLst>
              <a:ext uri="{FF2B5EF4-FFF2-40B4-BE49-F238E27FC236}">
                <a16:creationId xmlns="" xmlns:a16="http://schemas.microsoft.com/office/drawing/2014/main" id="{DD49F786-58DC-4118-AA79-6C34A9F31C3A}"/>
              </a:ext>
            </a:extLst>
          </p:cNvPr>
          <p:cNvSpPr/>
          <p:nvPr/>
        </p:nvSpPr>
        <p:spPr>
          <a:xfrm>
            <a:off x="6962468" y="2590240"/>
            <a:ext cx="118562" cy="112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A3C3FD80-CC81-4CC3-9654-37BCE4586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070" y="2404406"/>
            <a:ext cx="895350" cy="876300"/>
          </a:xfrm>
          <a:prstGeom prst="rect">
            <a:avLst/>
          </a:prstGeom>
        </p:spPr>
      </p:pic>
      <p:cxnSp>
        <p:nvCxnSpPr>
          <p:cNvPr id="40" name="Conector recto de flecha 39">
            <a:extLst>
              <a:ext uri="{FF2B5EF4-FFF2-40B4-BE49-F238E27FC236}">
                <a16:creationId xmlns="" xmlns:a16="http://schemas.microsoft.com/office/drawing/2014/main" id="{8C92F28E-8BFA-497F-9738-4CEF781178DC}"/>
              </a:ext>
            </a:extLst>
          </p:cNvPr>
          <p:cNvCxnSpPr/>
          <p:nvPr/>
        </p:nvCxnSpPr>
        <p:spPr>
          <a:xfrm>
            <a:off x="4962931" y="2583421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lipse 42">
            <a:extLst>
              <a:ext uri="{FF2B5EF4-FFF2-40B4-BE49-F238E27FC236}">
                <a16:creationId xmlns="" xmlns:a16="http://schemas.microsoft.com/office/drawing/2014/main" id="{88E2DB7C-04B6-4136-BAED-0E7057240B65}"/>
              </a:ext>
            </a:extLst>
          </p:cNvPr>
          <p:cNvSpPr/>
          <p:nvPr/>
        </p:nvSpPr>
        <p:spPr>
          <a:xfrm>
            <a:off x="4903651" y="347651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lipse 45">
            <a:extLst>
              <a:ext uri="{FF2B5EF4-FFF2-40B4-BE49-F238E27FC236}">
                <a16:creationId xmlns="" xmlns:a16="http://schemas.microsoft.com/office/drawing/2014/main" id="{52670990-CD67-4D19-B632-DED5A2315B62}"/>
              </a:ext>
            </a:extLst>
          </p:cNvPr>
          <p:cNvSpPr/>
          <p:nvPr/>
        </p:nvSpPr>
        <p:spPr>
          <a:xfrm>
            <a:off x="6464197" y="35167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ipse 40">
            <a:extLst>
              <a:ext uri="{FF2B5EF4-FFF2-40B4-BE49-F238E27FC236}">
                <a16:creationId xmlns="" xmlns:a16="http://schemas.microsoft.com/office/drawing/2014/main" id="{B17063CF-D96E-4912-91A4-B3633DE18B74}"/>
              </a:ext>
            </a:extLst>
          </p:cNvPr>
          <p:cNvSpPr/>
          <p:nvPr/>
        </p:nvSpPr>
        <p:spPr>
          <a:xfrm>
            <a:off x="6616597" y="366918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ipse 43">
            <a:extLst>
              <a:ext uri="{FF2B5EF4-FFF2-40B4-BE49-F238E27FC236}">
                <a16:creationId xmlns="" xmlns:a16="http://schemas.microsoft.com/office/drawing/2014/main" id="{F35C8C6E-2373-4AF5-84BE-1F9B1DE58FD9}"/>
              </a:ext>
            </a:extLst>
          </p:cNvPr>
          <p:cNvSpPr/>
          <p:nvPr/>
        </p:nvSpPr>
        <p:spPr>
          <a:xfrm>
            <a:off x="6600554" y="338844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46">
            <a:extLst>
              <a:ext uri="{FF2B5EF4-FFF2-40B4-BE49-F238E27FC236}">
                <a16:creationId xmlns="" xmlns:a16="http://schemas.microsoft.com/office/drawing/2014/main" id="{C1B8BE71-BBF6-47A5-8803-034BFB665C9C}"/>
              </a:ext>
            </a:extLst>
          </p:cNvPr>
          <p:cNvSpPr/>
          <p:nvPr/>
        </p:nvSpPr>
        <p:spPr>
          <a:xfrm>
            <a:off x="6660711" y="355688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ipse 47">
            <a:extLst>
              <a:ext uri="{FF2B5EF4-FFF2-40B4-BE49-F238E27FC236}">
                <a16:creationId xmlns="" xmlns:a16="http://schemas.microsoft.com/office/drawing/2014/main" id="{B944461F-BCE9-4CAF-BB54-BFBE14D72EF0}"/>
              </a:ext>
            </a:extLst>
          </p:cNvPr>
          <p:cNvSpPr/>
          <p:nvPr/>
        </p:nvSpPr>
        <p:spPr>
          <a:xfrm>
            <a:off x="6563991" y="3232117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ipse 48">
            <a:extLst>
              <a:ext uri="{FF2B5EF4-FFF2-40B4-BE49-F238E27FC236}">
                <a16:creationId xmlns="" xmlns:a16="http://schemas.microsoft.com/office/drawing/2014/main" id="{CC30753C-BA0C-4B95-AAE8-9EA33B47BEB9}"/>
              </a:ext>
            </a:extLst>
          </p:cNvPr>
          <p:cNvSpPr/>
          <p:nvPr/>
        </p:nvSpPr>
        <p:spPr>
          <a:xfrm>
            <a:off x="6548886" y="3532989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ipse 49">
            <a:extLst>
              <a:ext uri="{FF2B5EF4-FFF2-40B4-BE49-F238E27FC236}">
                <a16:creationId xmlns="" xmlns:a16="http://schemas.microsoft.com/office/drawing/2014/main" id="{6CE5A6ED-BEC0-4CE0-BE2D-825AE00D885E}"/>
              </a:ext>
            </a:extLst>
          </p:cNvPr>
          <p:cNvSpPr/>
          <p:nvPr/>
        </p:nvSpPr>
        <p:spPr>
          <a:xfrm>
            <a:off x="6697170" y="3291678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ipse 50">
            <a:extLst>
              <a:ext uri="{FF2B5EF4-FFF2-40B4-BE49-F238E27FC236}">
                <a16:creationId xmlns="" xmlns:a16="http://schemas.microsoft.com/office/drawing/2014/main" id="{E817B76C-F17C-46AA-A045-B1561CA2D6CC}"/>
              </a:ext>
            </a:extLst>
          </p:cNvPr>
          <p:cNvSpPr/>
          <p:nvPr/>
        </p:nvSpPr>
        <p:spPr>
          <a:xfrm>
            <a:off x="6445083" y="3195777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lipse 51">
            <a:extLst>
              <a:ext uri="{FF2B5EF4-FFF2-40B4-BE49-F238E27FC236}">
                <a16:creationId xmlns="" xmlns:a16="http://schemas.microsoft.com/office/drawing/2014/main" id="{F91C8246-A85D-471A-9956-51B2C2D838B1}"/>
              </a:ext>
            </a:extLst>
          </p:cNvPr>
          <p:cNvSpPr/>
          <p:nvPr/>
        </p:nvSpPr>
        <p:spPr>
          <a:xfrm>
            <a:off x="6528163" y="3075342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Imagen 61">
            <a:extLst>
              <a:ext uri="{FF2B5EF4-FFF2-40B4-BE49-F238E27FC236}">
                <a16:creationId xmlns="" xmlns:a16="http://schemas.microsoft.com/office/drawing/2014/main" id="{3BE92A2C-6A1B-4FC6-B138-514E74076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5297" y="3052654"/>
            <a:ext cx="895350" cy="876300"/>
          </a:xfrm>
          <a:prstGeom prst="rect">
            <a:avLst/>
          </a:prstGeom>
        </p:spPr>
      </p:pic>
      <p:cxnSp>
        <p:nvCxnSpPr>
          <p:cNvPr id="65" name="Conector recto de flecha 64">
            <a:extLst>
              <a:ext uri="{FF2B5EF4-FFF2-40B4-BE49-F238E27FC236}">
                <a16:creationId xmlns="" xmlns:a16="http://schemas.microsoft.com/office/drawing/2014/main" id="{247EFB24-0A56-4642-9844-58C4E0E02110}"/>
              </a:ext>
            </a:extLst>
          </p:cNvPr>
          <p:cNvCxnSpPr/>
          <p:nvPr/>
        </p:nvCxnSpPr>
        <p:spPr>
          <a:xfrm>
            <a:off x="5103299" y="2591441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Elipse 66">
            <a:extLst>
              <a:ext uri="{FF2B5EF4-FFF2-40B4-BE49-F238E27FC236}">
                <a16:creationId xmlns="" xmlns:a16="http://schemas.microsoft.com/office/drawing/2014/main" id="{832BCBF7-4536-42FC-B5B0-DA95D43F93EE}"/>
              </a:ext>
            </a:extLst>
          </p:cNvPr>
          <p:cNvSpPr/>
          <p:nvPr/>
        </p:nvSpPr>
        <p:spPr>
          <a:xfrm>
            <a:off x="5044019" y="348453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Conector recto de flecha 67">
            <a:extLst>
              <a:ext uri="{FF2B5EF4-FFF2-40B4-BE49-F238E27FC236}">
                <a16:creationId xmlns="" xmlns:a16="http://schemas.microsoft.com/office/drawing/2014/main" id="{5A39AA6A-3A92-4092-B55E-ED173ACED080}"/>
              </a:ext>
            </a:extLst>
          </p:cNvPr>
          <p:cNvCxnSpPr/>
          <p:nvPr/>
        </p:nvCxnSpPr>
        <p:spPr>
          <a:xfrm>
            <a:off x="4682193" y="2591440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Elipse 68">
            <a:extLst>
              <a:ext uri="{FF2B5EF4-FFF2-40B4-BE49-F238E27FC236}">
                <a16:creationId xmlns="" xmlns:a16="http://schemas.microsoft.com/office/drawing/2014/main" id="{9167E2FC-69DD-48F6-B483-C1D1A2BCC3F3}"/>
              </a:ext>
            </a:extLst>
          </p:cNvPr>
          <p:cNvSpPr/>
          <p:nvPr/>
        </p:nvSpPr>
        <p:spPr>
          <a:xfrm>
            <a:off x="4622913" y="3484534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Conector recto de flecha 69">
            <a:extLst>
              <a:ext uri="{FF2B5EF4-FFF2-40B4-BE49-F238E27FC236}">
                <a16:creationId xmlns="" xmlns:a16="http://schemas.microsoft.com/office/drawing/2014/main" id="{5BBA343F-F94C-45A1-82D0-C0351416B909}"/>
              </a:ext>
            </a:extLst>
          </p:cNvPr>
          <p:cNvCxnSpPr/>
          <p:nvPr/>
        </p:nvCxnSpPr>
        <p:spPr>
          <a:xfrm>
            <a:off x="4489688" y="2567379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lipse 70">
            <a:extLst>
              <a:ext uri="{FF2B5EF4-FFF2-40B4-BE49-F238E27FC236}">
                <a16:creationId xmlns="" xmlns:a16="http://schemas.microsoft.com/office/drawing/2014/main" id="{04946D15-AD50-4321-9B11-7404A147181D}"/>
              </a:ext>
            </a:extLst>
          </p:cNvPr>
          <p:cNvSpPr/>
          <p:nvPr/>
        </p:nvSpPr>
        <p:spPr>
          <a:xfrm>
            <a:off x="4430408" y="3460473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Conector recto de flecha 71">
            <a:extLst>
              <a:ext uri="{FF2B5EF4-FFF2-40B4-BE49-F238E27FC236}">
                <a16:creationId xmlns="" xmlns:a16="http://schemas.microsoft.com/office/drawing/2014/main" id="{E422648A-D71D-436B-8F5F-7CEEF5A60BEF}"/>
              </a:ext>
            </a:extLst>
          </p:cNvPr>
          <p:cNvCxnSpPr/>
          <p:nvPr/>
        </p:nvCxnSpPr>
        <p:spPr>
          <a:xfrm>
            <a:off x="4850632" y="2591441"/>
            <a:ext cx="0" cy="907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Elipse 72">
            <a:extLst>
              <a:ext uri="{FF2B5EF4-FFF2-40B4-BE49-F238E27FC236}">
                <a16:creationId xmlns="" xmlns:a16="http://schemas.microsoft.com/office/drawing/2014/main" id="{A930D21A-79E2-47A9-8594-A500B4366254}"/>
              </a:ext>
            </a:extLst>
          </p:cNvPr>
          <p:cNvSpPr/>
          <p:nvPr/>
        </p:nvSpPr>
        <p:spPr>
          <a:xfrm>
            <a:off x="4791352" y="3484535"/>
            <a:ext cx="118562" cy="11213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Imagen 73">
            <a:extLst>
              <a:ext uri="{FF2B5EF4-FFF2-40B4-BE49-F238E27FC236}">
                <a16:creationId xmlns="" xmlns:a16="http://schemas.microsoft.com/office/drawing/2014/main" id="{41127A68-0FA2-4AB7-9B79-E479E2E39F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77661" y="2361437"/>
            <a:ext cx="205672" cy="200124"/>
          </a:xfrm>
          <a:prstGeom prst="rect">
            <a:avLst/>
          </a:prstGeom>
        </p:spPr>
      </p:pic>
      <p:pic>
        <p:nvPicPr>
          <p:cNvPr id="75" name="Picture 4">
            <a:extLst>
              <a:ext uri="{FF2B5EF4-FFF2-40B4-BE49-F238E27FC236}">
                <a16:creationId xmlns="" xmlns:a16="http://schemas.microsoft.com/office/drawing/2014/main" id="{9B440A7C-E10B-47C6-8A82-9EEDAC64AE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702152" y="2083746"/>
            <a:ext cx="209545" cy="221714"/>
          </a:xfrm>
          <a:prstGeom prst="rect">
            <a:avLst/>
          </a:prstGeom>
        </p:spPr>
      </p:pic>
      <p:pic>
        <p:nvPicPr>
          <p:cNvPr id="76" name="Picture 4">
            <a:extLst>
              <a:ext uri="{FF2B5EF4-FFF2-40B4-BE49-F238E27FC236}">
                <a16:creationId xmlns="" xmlns:a16="http://schemas.microsoft.com/office/drawing/2014/main" id="{80C0019B-86D8-4733-B08E-6EDE7EE174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7010301" y="2080824"/>
            <a:ext cx="209545" cy="221714"/>
          </a:xfrm>
          <a:prstGeom prst="rect">
            <a:avLst/>
          </a:prstGeom>
        </p:spPr>
      </p:pic>
      <p:pic>
        <p:nvPicPr>
          <p:cNvPr id="77" name="Picture 4">
            <a:extLst>
              <a:ext uri="{FF2B5EF4-FFF2-40B4-BE49-F238E27FC236}">
                <a16:creationId xmlns="" xmlns:a16="http://schemas.microsoft.com/office/drawing/2014/main" id="{D4C1735C-8335-4938-BDF5-00F596C1BE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53512" y="2212628"/>
            <a:ext cx="209545" cy="221714"/>
          </a:xfrm>
          <a:prstGeom prst="rect">
            <a:avLst/>
          </a:prstGeom>
        </p:spPr>
      </p:pic>
      <p:pic>
        <p:nvPicPr>
          <p:cNvPr id="78" name="Picture 4">
            <a:extLst>
              <a:ext uri="{FF2B5EF4-FFF2-40B4-BE49-F238E27FC236}">
                <a16:creationId xmlns="" xmlns:a16="http://schemas.microsoft.com/office/drawing/2014/main" id="{EBF085F3-3907-41D0-B541-DA18FBD266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177315" y="2439115"/>
            <a:ext cx="209545" cy="221714"/>
          </a:xfrm>
          <a:prstGeom prst="rect">
            <a:avLst/>
          </a:prstGeom>
        </p:spPr>
      </p:pic>
      <p:pic>
        <p:nvPicPr>
          <p:cNvPr id="79" name="Picture 4">
            <a:extLst>
              <a:ext uri="{FF2B5EF4-FFF2-40B4-BE49-F238E27FC236}">
                <a16:creationId xmlns="" xmlns:a16="http://schemas.microsoft.com/office/drawing/2014/main" id="{EE4C5138-F573-49FC-BEC7-8E4098F7DA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59887" b="51906"/>
          <a:stretch/>
        </p:blipFill>
        <p:spPr>
          <a:xfrm>
            <a:off x="6260455" y="2726904"/>
            <a:ext cx="209545" cy="221714"/>
          </a:xfrm>
          <a:prstGeom prst="rect">
            <a:avLst/>
          </a:prstGeom>
        </p:spPr>
      </p:pic>
      <p:pic>
        <p:nvPicPr>
          <p:cNvPr id="80" name="Picture 4">
            <a:extLst>
              <a:ext uri="{FF2B5EF4-FFF2-40B4-BE49-F238E27FC236}">
                <a16:creationId xmlns="" xmlns:a16="http://schemas.microsoft.com/office/drawing/2014/main" id="{F1955757-691A-405B-81BF-CD51115476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681081" y="2396329"/>
            <a:ext cx="196766" cy="187092"/>
          </a:xfrm>
          <a:prstGeom prst="rect">
            <a:avLst/>
          </a:prstGeom>
        </p:spPr>
      </p:pic>
      <p:pic>
        <p:nvPicPr>
          <p:cNvPr id="81" name="Picture 4">
            <a:extLst>
              <a:ext uri="{FF2B5EF4-FFF2-40B4-BE49-F238E27FC236}">
                <a16:creationId xmlns="" xmlns:a16="http://schemas.microsoft.com/office/drawing/2014/main" id="{1A912191-00B3-4F3E-A7B5-21E6364BE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3899" r="60738" b="55518"/>
          <a:stretch/>
        </p:blipFill>
        <p:spPr>
          <a:xfrm>
            <a:off x="6824345" y="2756509"/>
            <a:ext cx="196766" cy="187092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="" xmlns:a16="http://schemas.microsoft.com/office/drawing/2014/main" id="{16F25FAE-E4E7-47E2-8A6D-4A4AD71A70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05"/>
          <a:stretch/>
        </p:blipFill>
        <p:spPr>
          <a:xfrm>
            <a:off x="7095798" y="2685645"/>
            <a:ext cx="205672" cy="200124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="" xmlns:a16="http://schemas.microsoft.com/office/drawing/2014/main" id="{DF03B170-7FC2-4DE1-B1E2-D99060A881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691998" y="3075307"/>
            <a:ext cx="194122" cy="185617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="" xmlns:a16="http://schemas.microsoft.com/office/drawing/2014/main" id="{383E8AED-14D8-4FF6-8F4C-DDAD51FC07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308731" y="3010160"/>
            <a:ext cx="194122" cy="185617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="" xmlns:a16="http://schemas.microsoft.com/office/drawing/2014/main" id="{857953F1-4A2E-4BBB-94F8-5448BA6AD7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219911" y="3257904"/>
            <a:ext cx="194122" cy="18561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="" xmlns:a16="http://schemas.microsoft.com/office/drawing/2014/main" id="{B7E48068-FC45-473A-9F57-8B8EF2C807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519536" y="3194725"/>
            <a:ext cx="194122" cy="185617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="" xmlns:a16="http://schemas.microsoft.com/office/drawing/2014/main" id="{BD39D0D2-C9CF-4579-99E6-1DCE46CEB9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718576" y="3423974"/>
            <a:ext cx="194122" cy="185617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="" xmlns:a16="http://schemas.microsoft.com/office/drawing/2014/main" id="{4E015CDD-ABD7-414E-9060-1174E8656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429150" y="3769045"/>
            <a:ext cx="194122" cy="185617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="" xmlns:a16="http://schemas.microsoft.com/office/drawing/2014/main" id="{E85DF9C1-810B-4CBD-A571-1D3A84DC5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" t="3611"/>
          <a:stretch/>
        </p:blipFill>
        <p:spPr>
          <a:xfrm>
            <a:off x="6259273" y="3550980"/>
            <a:ext cx="194122" cy="185617"/>
          </a:xfrm>
          <a:prstGeom prst="rect">
            <a:avLst/>
          </a:prstGeom>
        </p:spPr>
      </p:pic>
      <p:sp>
        <p:nvSpPr>
          <p:cNvPr id="84" name="Trapezoid 10">
            <a:extLst>
              <a:ext uri="{FF2B5EF4-FFF2-40B4-BE49-F238E27FC236}">
                <a16:creationId xmlns="" xmlns:a16="http://schemas.microsoft.com/office/drawing/2014/main" id="{8FB8083F-439F-498E-AA81-4B2F6F076C5F}"/>
              </a:ext>
            </a:extLst>
          </p:cNvPr>
          <p:cNvSpPr/>
          <p:nvPr/>
        </p:nvSpPr>
        <p:spPr>
          <a:xfrm rot="5400000" flipV="1">
            <a:off x="8792250" y="3031998"/>
            <a:ext cx="2146430" cy="917619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DECODER</a:t>
            </a:r>
          </a:p>
        </p:txBody>
      </p:sp>
      <p:sp>
        <p:nvSpPr>
          <p:cNvPr id="85" name="Trapezoid 10">
            <a:extLst>
              <a:ext uri="{FF2B5EF4-FFF2-40B4-BE49-F238E27FC236}">
                <a16:creationId xmlns="" xmlns:a16="http://schemas.microsoft.com/office/drawing/2014/main" id="{642CC940-2DB2-46FE-A90F-E6E40F75F0AD}"/>
              </a:ext>
            </a:extLst>
          </p:cNvPr>
          <p:cNvSpPr/>
          <p:nvPr/>
        </p:nvSpPr>
        <p:spPr>
          <a:xfrm rot="16200000" flipH="1" flipV="1">
            <a:off x="1228782" y="3033606"/>
            <a:ext cx="2146430" cy="914401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ENCODER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20" y="0"/>
            <a:ext cx="3148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r>
              <a:rPr lang="en-US" dirty="0" smtClean="0"/>
              <a:t>for Variational Autoencoders (VAE)</a:t>
            </a:r>
          </a:p>
          <a:p>
            <a:r>
              <a:rPr lang="en-US" dirty="0" smtClean="0"/>
              <a:t>Mechanics of VAE</a:t>
            </a:r>
          </a:p>
          <a:p>
            <a:r>
              <a:rPr lang="en-US" dirty="0" err="1" smtClean="0"/>
              <a:t>Seperability</a:t>
            </a:r>
            <a:r>
              <a:rPr lang="en-US" dirty="0" smtClean="0"/>
              <a:t> of VAE</a:t>
            </a:r>
          </a:p>
          <a:p>
            <a:r>
              <a:rPr lang="en-US" b="1" dirty="0" smtClean="0"/>
              <a:t>The math behind everything </a:t>
            </a:r>
          </a:p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93" y="421176"/>
            <a:ext cx="10972800" cy="767276"/>
          </a:xfrm>
        </p:spPr>
        <p:txBody>
          <a:bodyPr/>
          <a:lstStyle/>
          <a:p>
            <a:r>
              <a:rPr lang="en-US" smtClean="0"/>
              <a:t>VAE Likelihood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2012171" y="3130761"/>
          <a:ext cx="43084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9" name="Equation" r:id="rId3" imgW="1562100" imgH="381000" progId="Equation.3">
                  <p:embed/>
                </p:oleObj>
              </mc:Choice>
              <mc:Fallback>
                <p:oleObj name="Equation" r:id="rId3" imgW="15621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2171" y="3130761"/>
                        <a:ext cx="4308475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4868800" y="3742969"/>
            <a:ext cx="433585" cy="8710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81200" y="4635351"/>
            <a:ext cx="52692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Difficult to approximate in high dim through sampling</a:t>
            </a:r>
          </a:p>
          <a:p>
            <a:pPr algn="ctr"/>
            <a:endParaRPr lang="en-US"/>
          </a:p>
          <a:p>
            <a:pPr algn="ctr"/>
            <a:r>
              <a:rPr lang="en-US" sz="2800">
                <a:solidFill>
                  <a:srgbClr val="FF0000"/>
                </a:solidFill>
              </a:rPr>
              <a:t>For most </a:t>
            </a:r>
            <a:r>
              <a:rPr lang="en-US" sz="2800" i="1">
                <a:solidFill>
                  <a:srgbClr val="FF0000"/>
                </a:solidFill>
              </a:rPr>
              <a:t>z</a:t>
            </a:r>
            <a:r>
              <a:rPr lang="en-US" sz="2800">
                <a:solidFill>
                  <a:srgbClr val="FF0000"/>
                </a:solidFill>
              </a:rPr>
              <a:t> values </a:t>
            </a:r>
            <a:r>
              <a:rPr lang="en-US" sz="2800" i="1">
                <a:solidFill>
                  <a:srgbClr val="FF0000"/>
                </a:solidFill>
              </a:rPr>
              <a:t>p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 i="1" err="1">
                <a:solidFill>
                  <a:srgbClr val="FF0000"/>
                </a:solidFill>
              </a:rPr>
              <a:t>x</a:t>
            </a:r>
            <a:r>
              <a:rPr lang="en-US" sz="2800" err="1">
                <a:solidFill>
                  <a:srgbClr val="FF0000"/>
                </a:solidFill>
              </a:rPr>
              <a:t>|</a:t>
            </a:r>
            <a:r>
              <a:rPr lang="en-US" sz="2800" i="1" err="1">
                <a:solidFill>
                  <a:srgbClr val="FF0000"/>
                </a:solidFill>
              </a:rPr>
              <a:t>z</a:t>
            </a:r>
            <a:r>
              <a:rPr lang="en-US" sz="2800">
                <a:solidFill>
                  <a:srgbClr val="FF0000"/>
                </a:solidFill>
              </a:rPr>
              <a:t>) close to 0</a:t>
            </a:r>
            <a:endParaRPr lang="en-US" sz="2800" i="1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68208" y="2230497"/>
            <a:ext cx="436037" cy="104228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1029" y="1605774"/>
            <a:ext cx="349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Neural network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30907" y="2230498"/>
            <a:ext cx="2167926" cy="2561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009642" y="2462099"/>
            <a:ext cx="1579488" cy="6395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412255" y="3822457"/>
            <a:ext cx="795528" cy="7915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5" idx="4"/>
            <a:endCxn id="26" idx="0"/>
          </p:cNvCxnSpPr>
          <p:nvPr/>
        </p:nvCxnSpPr>
        <p:spPr>
          <a:xfrm>
            <a:off x="8799387" y="3101653"/>
            <a:ext cx="10633" cy="72080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8098890" y="2587669"/>
          <a:ext cx="1460192" cy="37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0" name="Equation" r:id="rId5" imgW="787400" imgH="203200" progId="Equation.3">
                  <p:embed/>
                </p:oleObj>
              </mc:Choice>
              <mc:Fallback>
                <p:oleObj name="Equation" r:id="rId5" imgW="787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98890" y="2587669"/>
                        <a:ext cx="1460192" cy="375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8590193" y="3972441"/>
          <a:ext cx="495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1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0193" y="3972441"/>
                        <a:ext cx="4953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10134134" y="3297093"/>
          <a:ext cx="38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2" name="Equation" r:id="rId9" imgW="127000" imgH="177800" progId="Equation.3">
                  <p:embed/>
                </p:oleObj>
              </mc:Choice>
              <mc:Fallback>
                <p:oleObj name="Equation" r:id="rId9" imgW="127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34134" y="3297093"/>
                        <a:ext cx="381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207784" y="3658301"/>
            <a:ext cx="906885" cy="53843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90002" y="3195123"/>
            <a:ext cx="839591" cy="6568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1785938" y="3130550"/>
          <a:ext cx="476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02" name="Equation" r:id="rId3" imgW="1727200" imgH="381000" progId="Equation.3">
                  <p:embed/>
                </p:oleObj>
              </mc:Choice>
              <mc:Fallback>
                <p:oleObj name="Equation" r:id="rId3" imgW="17272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5938" y="3130550"/>
                        <a:ext cx="4762500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4868801" y="3830493"/>
            <a:ext cx="185785" cy="78356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03490" y="4635350"/>
            <a:ext cx="4362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Proposal distribution: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Likely to produce values of </a:t>
            </a:r>
            <a:r>
              <a:rPr lang="en-US" sz="2800" i="1">
                <a:solidFill>
                  <a:srgbClr val="FF0000"/>
                </a:solidFill>
              </a:rPr>
              <a:t>x</a:t>
            </a:r>
            <a:r>
              <a:rPr lang="en-US" sz="2800">
                <a:solidFill>
                  <a:srgbClr val="FF0000"/>
                </a:solidFill>
              </a:rPr>
              <a:t> for which </a:t>
            </a:r>
            <a:r>
              <a:rPr lang="en-US" sz="2800" i="1">
                <a:solidFill>
                  <a:srgbClr val="FF0000"/>
                </a:solidFill>
              </a:rPr>
              <a:t>p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 i="1" err="1">
                <a:solidFill>
                  <a:srgbClr val="FF0000"/>
                </a:solidFill>
              </a:rPr>
              <a:t>x</a:t>
            </a:r>
            <a:r>
              <a:rPr lang="en-US" sz="2800" err="1">
                <a:solidFill>
                  <a:srgbClr val="FF0000"/>
                </a:solidFill>
              </a:rPr>
              <a:t>|</a:t>
            </a:r>
            <a:r>
              <a:rPr lang="en-US" sz="2800" i="1" err="1">
                <a:solidFill>
                  <a:srgbClr val="FF0000"/>
                </a:solidFill>
              </a:rPr>
              <a:t>z</a:t>
            </a:r>
            <a:r>
              <a:rPr lang="en-US" sz="2800">
                <a:solidFill>
                  <a:srgbClr val="FF0000"/>
                </a:solidFill>
              </a:rPr>
              <a:t>) is non-zero</a:t>
            </a:r>
          </a:p>
          <a:p>
            <a:pPr algn="ctr"/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7730907" y="2230498"/>
            <a:ext cx="2167926" cy="2561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12255" y="3908553"/>
            <a:ext cx="795528" cy="7915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7" idx="0"/>
          </p:cNvCxnSpPr>
          <p:nvPr/>
        </p:nvCxnSpPr>
        <p:spPr>
          <a:xfrm>
            <a:off x="8799387" y="3187749"/>
            <a:ext cx="10633" cy="72080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8590193" y="4058537"/>
          <a:ext cx="495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03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90193" y="4058537"/>
                        <a:ext cx="4953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10134134" y="3383189"/>
          <a:ext cx="38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04" name="Equation" r:id="rId7" imgW="127000" imgH="177800" progId="Equation.3">
                  <p:embed/>
                </p:oleObj>
              </mc:Choice>
              <mc:Fallback>
                <p:oleObj name="Equation" r:id="rId7" imgW="127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34134" y="3383189"/>
                        <a:ext cx="381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H="1">
            <a:off x="9207784" y="3744397"/>
            <a:ext cx="906885" cy="53843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731667" y="3195123"/>
            <a:ext cx="1313205" cy="6568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40247" y="1696414"/>
            <a:ext cx="349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Another neural net</a:t>
            </a:r>
          </a:p>
        </p:txBody>
      </p:sp>
      <p:sp>
        <p:nvSpPr>
          <p:cNvPr id="23" name="Oval 22"/>
          <p:cNvSpPr/>
          <p:nvPr/>
        </p:nvSpPr>
        <p:spPr>
          <a:xfrm>
            <a:off x="8433789" y="2373397"/>
            <a:ext cx="795528" cy="7915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8666860" y="2543175"/>
          <a:ext cx="342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05" name="Equation" r:id="rId9" imgW="114300" imgH="139700" progId="Equation.3">
                  <p:embed/>
                </p:oleObj>
              </mc:Choice>
              <mc:Fallback>
                <p:oleObj name="Equation" r:id="rId9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6860" y="2543175"/>
                        <a:ext cx="342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10096500" y="1658938"/>
          <a:ext cx="38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06" name="Equation" r:id="rId11" imgW="127000" imgH="190500" progId="Equation.3">
                  <p:embed/>
                </p:oleObj>
              </mc:Choice>
              <mc:Fallback>
                <p:oleObj name="Equation" r:id="rId11" imgW="127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096500" y="1658938"/>
                        <a:ext cx="381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>
            <a:off x="9169684" y="2039271"/>
            <a:ext cx="906885" cy="53843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sysDash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8133083" y="2884181"/>
            <a:ext cx="322919" cy="1377519"/>
          </a:xfrm>
          <a:custGeom>
            <a:avLst/>
            <a:gdLst>
              <a:gd name="connsiteX0" fmla="*/ 387777 w 473888"/>
              <a:gd name="connsiteY0" fmla="*/ 1377519 h 1377519"/>
              <a:gd name="connsiteX1" fmla="*/ 86385 w 473888"/>
              <a:gd name="connsiteY1" fmla="*/ 1205330 h 1377519"/>
              <a:gd name="connsiteX2" fmla="*/ 273 w 473888"/>
              <a:gd name="connsiteY2" fmla="*/ 667236 h 1377519"/>
              <a:gd name="connsiteX3" fmla="*/ 64857 w 473888"/>
              <a:gd name="connsiteY3" fmla="*/ 258285 h 1377519"/>
              <a:gd name="connsiteX4" fmla="*/ 215553 w 473888"/>
              <a:gd name="connsiteY4" fmla="*/ 86095 h 1377519"/>
              <a:gd name="connsiteX5" fmla="*/ 323193 w 473888"/>
              <a:gd name="connsiteY5" fmla="*/ 43048 h 1377519"/>
              <a:gd name="connsiteX6" fmla="*/ 473888 w 473888"/>
              <a:gd name="connsiteY6" fmla="*/ 0 h 1377519"/>
              <a:gd name="connsiteX7" fmla="*/ 473888 w 473888"/>
              <a:gd name="connsiteY7" fmla="*/ 0 h 137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888" h="1377519">
                <a:moveTo>
                  <a:pt x="387777" y="1377519"/>
                </a:moveTo>
                <a:cubicBezTo>
                  <a:pt x="269373" y="1350614"/>
                  <a:pt x="150969" y="1323710"/>
                  <a:pt x="86385" y="1205330"/>
                </a:cubicBezTo>
                <a:cubicBezTo>
                  <a:pt x="21801" y="1086949"/>
                  <a:pt x="3861" y="825077"/>
                  <a:pt x="273" y="667236"/>
                </a:cubicBezTo>
                <a:cubicBezTo>
                  <a:pt x="-3315" y="509395"/>
                  <a:pt x="28977" y="355142"/>
                  <a:pt x="64857" y="258285"/>
                </a:cubicBezTo>
                <a:cubicBezTo>
                  <a:pt x="100737" y="161428"/>
                  <a:pt x="172497" y="121968"/>
                  <a:pt x="215553" y="86095"/>
                </a:cubicBezTo>
                <a:cubicBezTo>
                  <a:pt x="258609" y="50222"/>
                  <a:pt x="280137" y="57397"/>
                  <a:pt x="323193" y="43048"/>
                </a:cubicBezTo>
                <a:cubicBezTo>
                  <a:pt x="366249" y="28699"/>
                  <a:pt x="473888" y="0"/>
                  <a:pt x="473888" y="0"/>
                </a:cubicBezTo>
                <a:lnTo>
                  <a:pt x="473888" y="0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  <a:prstDash val="sysDash"/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44</a:t>
            </a:fld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90072" y="2267050"/>
            <a:ext cx="205248" cy="47290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43193" y="421176"/>
            <a:ext cx="10972800" cy="767276"/>
          </a:xfrm>
          <a:prstGeom prst="rect">
            <a:avLst/>
          </a:prstGeom>
        </p:spPr>
        <p:txBody>
          <a:bodyPr/>
          <a:lstStyle>
            <a:lvl1pPr algn="ctr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mtClean="0"/>
              <a:t>VAE Likelihood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2692"/>
            <a:ext cx="10972800" cy="767276"/>
          </a:xfrm>
        </p:spPr>
        <p:txBody>
          <a:bodyPr/>
          <a:lstStyle/>
          <a:p>
            <a:r>
              <a:rPr lang="en-US" smtClean="0"/>
              <a:t>VAE Architecture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252696" y="2724097"/>
            <a:ext cx="1550013" cy="13406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00FF"/>
                </a:solidFill>
              </a:rPr>
              <a:t>Encoder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22961" y="4689349"/>
            <a:ext cx="1501352" cy="13406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00FF"/>
                </a:solidFill>
              </a:rPr>
              <a:t>Decoder</a:t>
            </a:r>
          </a:p>
          <a:p>
            <a:pPr algn="ctr"/>
            <a:r>
              <a:rPr lang="en-US" sz="2700" i="1" err="1">
                <a:solidFill>
                  <a:srgbClr val="0000FF"/>
                </a:solidFill>
              </a:rPr>
              <a:t>p</a:t>
            </a:r>
            <a:r>
              <a:rPr lang="en-US" sz="2700" i="1" baseline="-25000" err="1">
                <a:solidFill>
                  <a:srgbClr val="0000FF"/>
                </a:solidFill>
                <a:latin typeface="Times"/>
                <a:cs typeface="Times"/>
              </a:rPr>
              <a:t>θ</a:t>
            </a:r>
            <a:r>
              <a:rPr lang="en-US" sz="2700">
                <a:solidFill>
                  <a:srgbClr val="0000FF"/>
                </a:solidFill>
              </a:rPr>
              <a:t>(</a:t>
            </a:r>
            <a:r>
              <a:rPr lang="en-US" sz="2700" i="1" err="1">
                <a:solidFill>
                  <a:srgbClr val="0000FF"/>
                </a:solidFill>
              </a:rPr>
              <a:t>x</a:t>
            </a:r>
            <a:r>
              <a:rPr lang="en-US" sz="2700" err="1">
                <a:solidFill>
                  <a:srgbClr val="0000FF"/>
                </a:solidFill>
              </a:rPr>
              <a:t>|</a:t>
            </a:r>
            <a:r>
              <a:rPr lang="en-US" sz="2700" i="1" err="1">
                <a:solidFill>
                  <a:srgbClr val="0000FF"/>
                </a:solidFill>
              </a:rPr>
              <a:t>z</a:t>
            </a:r>
            <a:r>
              <a:rPr lang="en-US" sz="270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057" y="2770514"/>
            <a:ext cx="1106725" cy="11315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37" y="4813253"/>
            <a:ext cx="1074490" cy="11430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2673782" y="3363352"/>
            <a:ext cx="52820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001815" y="5367347"/>
            <a:ext cx="52820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500040" y="4801562"/>
            <a:ext cx="400704" cy="11315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/>
              <a:t>z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58210" y="2836446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94759" y="5367347"/>
            <a:ext cx="52820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12288" y="1963163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sp>
        <p:nvSpPr>
          <p:cNvPr id="30" name="Rectangle 29"/>
          <p:cNvSpPr/>
          <p:nvPr/>
        </p:nvSpPr>
        <p:spPr>
          <a:xfrm>
            <a:off x="5407424" y="3729844"/>
            <a:ext cx="400704" cy="11315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i="1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59914" y="3574470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851185" y="3544701"/>
            <a:ext cx="528203" cy="41343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53968" y="2836446"/>
            <a:ext cx="504971" cy="3491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4970464" y="1439245"/>
          <a:ext cx="1316037" cy="46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68" name="Equation" r:id="rId6" imgW="533400" imgH="190500" progId="Equation.3">
                  <p:embed/>
                </p:oleObj>
              </mc:Choice>
              <mc:Fallback>
                <p:oleObj name="Equation" r:id="rId6" imgW="53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70464" y="1439245"/>
                        <a:ext cx="1316037" cy="46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5121276" y="5053240"/>
          <a:ext cx="942975" cy="424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69" name="Equation" r:id="rId8" imgW="393700" imgH="177800" progId="Equation.3">
                  <p:embed/>
                </p:oleObj>
              </mc:Choice>
              <mc:Fallback>
                <p:oleObj name="Equation" r:id="rId8" imgW="393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21276" y="5053240"/>
                        <a:ext cx="942975" cy="424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6500041" y="2658445"/>
          <a:ext cx="1316037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70" name="Equation" r:id="rId10" imgW="622300" imgH="660400" progId="Equation.3">
                  <p:embed/>
                </p:oleObj>
              </mc:Choice>
              <mc:Fallback>
                <p:oleObj name="Equation" r:id="rId10" imgW="6223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00041" y="2658445"/>
                        <a:ext cx="1316037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371541" y="2658445"/>
            <a:ext cx="1444537" cy="140629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705298" y="4091216"/>
            <a:ext cx="0" cy="70113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66252" y="1985721"/>
            <a:ext cx="349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err="1">
                <a:solidFill>
                  <a:srgbClr val="0000FF"/>
                </a:solidFill>
              </a:rPr>
              <a:t>q</a:t>
            </a:r>
            <a:r>
              <a:rPr lang="en-US" sz="2800" i="1" baseline="-25000" err="1">
                <a:solidFill>
                  <a:srgbClr val="0000FF"/>
                </a:solidFill>
              </a:rPr>
              <a:t>ϕ</a:t>
            </a:r>
            <a:r>
              <a:rPr lang="en-US" sz="2800">
                <a:solidFill>
                  <a:srgbClr val="0000FF"/>
                </a:solidFill>
              </a:rPr>
              <a:t>(</a:t>
            </a:r>
            <a:r>
              <a:rPr lang="en-US" sz="2800" i="1" err="1">
                <a:solidFill>
                  <a:srgbClr val="0000FF"/>
                </a:solidFill>
              </a:rPr>
              <a:t>z</a:t>
            </a:r>
            <a:r>
              <a:rPr lang="en-US" sz="2800" err="1">
                <a:solidFill>
                  <a:srgbClr val="0000FF"/>
                </a:solidFill>
              </a:rPr>
              <a:t>|</a:t>
            </a:r>
            <a:r>
              <a:rPr lang="en-US" sz="2800" i="1" err="1">
                <a:solidFill>
                  <a:srgbClr val="0000FF"/>
                </a:solidFill>
              </a:rPr>
              <a:t>x</a:t>
            </a:r>
            <a:r>
              <a:rPr lang="en-US" sz="280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5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0005"/>
            <a:ext cx="10972800" cy="767276"/>
          </a:xfrm>
        </p:spPr>
        <p:txBody>
          <a:bodyPr/>
          <a:lstStyle/>
          <a:p>
            <a:r>
              <a:rPr lang="en-US" smtClean="0"/>
              <a:t>VAE Loss</a:t>
            </a:r>
            <a:endParaRPr lang="en-US"/>
          </a:p>
        </p:txBody>
      </p:sp>
      <p:graphicFrame>
        <p:nvGraphicFramePr>
          <p:cNvPr id="3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2254251" y="3171826"/>
          <a:ext cx="75660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4" name="Equation" r:id="rId3" imgW="2743200" imgH="317500" progId="Equation.3">
                  <p:embed/>
                </p:oleObj>
              </mc:Choice>
              <mc:Fallback>
                <p:oleObj name="Equation" r:id="rId3" imgW="2743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4251" y="3171826"/>
                        <a:ext cx="7566025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37935" y="2779991"/>
            <a:ext cx="317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Reconstruction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66400" y="2340829"/>
            <a:ext cx="3875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Proposal distribution should resemble a Gaussian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021" y="3249492"/>
            <a:ext cx="1227093" cy="6568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01816" y="2130851"/>
            <a:ext cx="4499343" cy="299179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2254251" y="3171826"/>
          <a:ext cx="75660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8" name="Equation" r:id="rId3" imgW="2743200" imgH="317500" progId="Equation.3">
                  <p:embed/>
                </p:oleObj>
              </mc:Choice>
              <mc:Fallback>
                <p:oleObj name="Equation" r:id="rId3" imgW="2743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4251" y="3171826"/>
                        <a:ext cx="7566025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37935" y="2779991"/>
            <a:ext cx="317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Reconstruction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66400" y="2340829"/>
            <a:ext cx="3875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Proposal distribution should resemble a Gaussian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021" y="3249492"/>
            <a:ext cx="1227093" cy="6568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0957" y="3556415"/>
            <a:ext cx="796534" cy="46701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90005"/>
            <a:ext cx="10972800" cy="767276"/>
          </a:xfrm>
          <a:prstGeom prst="rect">
            <a:avLst/>
          </a:prstGeom>
        </p:spPr>
        <p:txBody>
          <a:bodyPr/>
          <a:lstStyle>
            <a:lvl1pPr algn="ctr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mtClean="0"/>
              <a:t>VAE Loss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2254251" y="3171826"/>
          <a:ext cx="75660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1" name="Equation" r:id="rId3" imgW="2743200" imgH="317500" progId="Equation.3">
                  <p:embed/>
                </p:oleObj>
              </mc:Choice>
              <mc:Fallback>
                <p:oleObj name="Equation" r:id="rId3" imgW="2743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4251" y="3171826"/>
                        <a:ext cx="7566025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37935" y="2779991"/>
            <a:ext cx="317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Reconstruction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66400" y="2340829"/>
            <a:ext cx="3875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Proposal distribution should resemble a Gaussian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021" y="3249492"/>
            <a:ext cx="1227093" cy="6568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0957" y="3556415"/>
            <a:ext cx="796534" cy="46701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5057776" y="4328743"/>
          <a:ext cx="22002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2" name="Equation" r:id="rId5" imgW="800100" imgH="215900" progId="Equation.3">
                  <p:embed/>
                </p:oleObj>
              </mc:Choice>
              <mc:Fallback>
                <p:oleObj name="Equation" r:id="rId5" imgW="800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57776" y="4328743"/>
                        <a:ext cx="2200275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81284" y="5022561"/>
            <a:ext cx="3875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Variational upper bound on loss we care about!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90005"/>
            <a:ext cx="10972800" cy="767276"/>
          </a:xfrm>
          <a:prstGeom prst="rect">
            <a:avLst/>
          </a:prstGeom>
        </p:spPr>
        <p:txBody>
          <a:bodyPr/>
          <a:lstStyle>
            <a:lvl1pPr algn="ctr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mtClean="0"/>
              <a:t>VAE Loss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VAE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Apply stochastic gradient descent</a:t>
            </a:r>
          </a:p>
          <a:p>
            <a:r>
              <a:rPr lang="en-US" smtClean="0"/>
              <a:t>Sampling step not differentiable</a:t>
            </a:r>
          </a:p>
          <a:p>
            <a:r>
              <a:rPr lang="en-US" smtClean="0"/>
              <a:t>Use a re-parameterization trick</a:t>
            </a:r>
          </a:p>
          <a:p>
            <a:pPr lvl="1"/>
            <a:r>
              <a:rPr lang="en-US" smtClean="0"/>
              <a:t>Move sampling to input layer, so that the sampling step is independent of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Data (is exciting)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39" y="983807"/>
            <a:ext cx="5468802" cy="58297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34916" y="6505773"/>
            <a:ext cx="2908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/pdf/1708.05509.pdf</a:t>
            </a:r>
          </a:p>
        </p:txBody>
      </p:sp>
    </p:spTree>
    <p:extLst>
      <p:ext uri="{BB962C8B-B14F-4D97-AF65-F5344CB8AC3E}">
        <p14:creationId xmlns:p14="http://schemas.microsoft.com/office/powerpoint/2010/main" val="11750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670" y="411802"/>
            <a:ext cx="10972800" cy="767276"/>
          </a:xfrm>
        </p:spPr>
        <p:txBody>
          <a:bodyPr/>
          <a:lstStyle/>
          <a:p>
            <a:r>
              <a:rPr lang="es-ES_tradnl" dirty="0" err="1"/>
              <a:t>Reparametrization</a:t>
            </a:r>
            <a:r>
              <a:rPr lang="es-ES_tradnl" dirty="0"/>
              <a:t> </a:t>
            </a:r>
            <a:r>
              <a:rPr lang="es-ES_tradnl" dirty="0" err="1"/>
              <a:t>Trick</a:t>
            </a:r>
            <a:endParaRPr lang="es-ES_tradnl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32"/>
          <p:cNvGrpSpPr>
            <a:grpSpLocks noChangeAspect="1"/>
          </p:cNvGrpSpPr>
          <p:nvPr/>
        </p:nvGrpSpPr>
        <p:grpSpPr>
          <a:xfrm>
            <a:off x="401481" y="1931693"/>
            <a:ext cx="11340251" cy="1897851"/>
            <a:chOff x="-809293" y="2599447"/>
            <a:chExt cx="10347935" cy="1731782"/>
          </a:xfrm>
        </p:grpSpPr>
        <p:sp>
          <p:nvSpPr>
            <p:cNvPr id="6" name="Rounded Rectangle 33"/>
            <p:cNvSpPr/>
            <p:nvPr/>
          </p:nvSpPr>
          <p:spPr>
            <a:xfrm>
              <a:off x="1135726" y="2841631"/>
              <a:ext cx="1722237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00FF"/>
                  </a:solidFill>
                </a:rPr>
                <a:t>Encoder</a:t>
              </a:r>
            </a:p>
          </p:txBody>
        </p:sp>
        <p:sp>
          <p:nvSpPr>
            <p:cNvPr id="7" name="Rounded Rectangle 39"/>
            <p:cNvSpPr/>
            <p:nvPr/>
          </p:nvSpPr>
          <p:spPr>
            <a:xfrm>
              <a:off x="5923820" y="2822290"/>
              <a:ext cx="1668169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00FF"/>
                  </a:solidFill>
                </a:rPr>
                <a:t>Decoder</a:t>
              </a:r>
            </a:p>
          </p:txBody>
        </p:sp>
        <p:pic>
          <p:nvPicPr>
            <p:cNvPr id="8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09293" y="2895393"/>
              <a:ext cx="1229694" cy="1257300"/>
            </a:xfrm>
            <a:prstGeom prst="rect">
              <a:avLst/>
            </a:prstGeom>
          </p:spPr>
        </p:pic>
        <p:pic>
          <p:nvPicPr>
            <p:cNvPr id="9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4764" y="2951431"/>
              <a:ext cx="1193878" cy="1270000"/>
            </a:xfrm>
            <a:prstGeom prst="rect">
              <a:avLst/>
            </a:prstGeom>
          </p:spPr>
        </p:pic>
        <p:cxnSp>
          <p:nvCxnSpPr>
            <p:cNvPr id="10" name="Straight Arrow Connector 42"/>
            <p:cNvCxnSpPr/>
            <p:nvPr/>
          </p:nvCxnSpPr>
          <p:spPr>
            <a:xfrm>
              <a:off x="420401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43"/>
            <p:cNvCxnSpPr/>
            <p:nvPr/>
          </p:nvCxnSpPr>
          <p:spPr>
            <a:xfrm>
              <a:off x="7683000" y="3567088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44"/>
            <p:cNvSpPr/>
            <p:nvPr/>
          </p:nvSpPr>
          <p:spPr>
            <a:xfrm>
              <a:off x="3649593" y="2599447"/>
              <a:ext cx="445227" cy="8446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/>
            </a:p>
          </p:txBody>
        </p:sp>
        <p:cxnSp>
          <p:nvCxnSpPr>
            <p:cNvPr id="14" name="Straight Arrow Connector 46"/>
            <p:cNvCxnSpPr/>
            <p:nvPr/>
          </p:nvCxnSpPr>
          <p:spPr>
            <a:xfrm>
              <a:off x="5353160" y="3541451"/>
              <a:ext cx="478625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44"/>
          <p:cNvSpPr/>
          <p:nvPr/>
        </p:nvSpPr>
        <p:spPr>
          <a:xfrm>
            <a:off x="5287951" y="3080518"/>
            <a:ext cx="487922" cy="9256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i="1" dirty="0"/>
          </a:p>
        </p:txBody>
      </p:sp>
      <p:sp>
        <p:nvSpPr>
          <p:cNvPr id="18" name="Rectangle 23"/>
          <p:cNvSpPr/>
          <p:nvPr/>
        </p:nvSpPr>
        <p:spPr>
          <a:xfrm>
            <a:off x="6577718" y="2356430"/>
            <a:ext cx="400704" cy="11315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5435944" y="2079431"/>
                <a:ext cx="1919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</m:oMath>
                  </m:oMathPara>
                </a14:m>
                <a:endParaRPr lang="es-ES_tradnl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44" y="2079431"/>
                <a:ext cx="191933" cy="553998"/>
              </a:xfrm>
              <a:prstGeom prst="rect">
                <a:avLst/>
              </a:prstGeom>
              <a:blipFill>
                <a:blip r:embed="rId4"/>
                <a:stretch>
                  <a:fillRect r="-2903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5413991" y="3276637"/>
                <a:ext cx="21112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</m:oMath>
                  </m:oMathPara>
                </a14:m>
                <a:endParaRPr lang="es-ES_tradnl" sz="3600" i="1" dirty="0">
                  <a:solidFill>
                    <a:schemeClr val="bg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991" y="3276637"/>
                <a:ext cx="211126" cy="553998"/>
              </a:xfrm>
              <a:prstGeom prst="rect">
                <a:avLst/>
              </a:prstGeom>
              <a:blipFill>
                <a:blip r:embed="rId5"/>
                <a:stretch>
                  <a:fillRect r="-2571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45"/>
          <p:cNvCxnSpPr/>
          <p:nvPr/>
        </p:nvCxnSpPr>
        <p:spPr>
          <a:xfrm>
            <a:off x="5956117" y="2922215"/>
            <a:ext cx="526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45"/>
          <p:cNvCxnSpPr/>
          <p:nvPr/>
        </p:nvCxnSpPr>
        <p:spPr>
          <a:xfrm>
            <a:off x="4580558" y="2948182"/>
            <a:ext cx="526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06" y="1605576"/>
            <a:ext cx="5745445" cy="7747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551" y="1727946"/>
            <a:ext cx="4347887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670" y="411802"/>
            <a:ext cx="10972800" cy="767276"/>
          </a:xfrm>
        </p:spPr>
        <p:txBody>
          <a:bodyPr/>
          <a:lstStyle/>
          <a:p>
            <a:r>
              <a:rPr lang="es-ES_tradnl" dirty="0" err="1"/>
              <a:t>Reparametrization</a:t>
            </a:r>
            <a:r>
              <a:rPr lang="es-ES_tradnl" dirty="0"/>
              <a:t> </a:t>
            </a:r>
            <a:r>
              <a:rPr lang="es-ES_tradnl" dirty="0" err="1"/>
              <a:t>Trick</a:t>
            </a:r>
            <a:endParaRPr lang="es-ES_tradnl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51</a:t>
            </a:fld>
            <a:endParaRPr lang="en-US"/>
          </a:p>
        </p:txBody>
      </p:sp>
      <p:grpSp>
        <p:nvGrpSpPr>
          <p:cNvPr id="5" name="Group 32"/>
          <p:cNvGrpSpPr>
            <a:grpSpLocks noChangeAspect="1"/>
          </p:cNvGrpSpPr>
          <p:nvPr/>
        </p:nvGrpSpPr>
        <p:grpSpPr>
          <a:xfrm>
            <a:off x="401481" y="1931693"/>
            <a:ext cx="11340251" cy="1897851"/>
            <a:chOff x="-809293" y="2599447"/>
            <a:chExt cx="10347935" cy="1731782"/>
          </a:xfrm>
        </p:grpSpPr>
        <p:sp>
          <p:nvSpPr>
            <p:cNvPr id="6" name="Rounded Rectangle 33"/>
            <p:cNvSpPr/>
            <p:nvPr/>
          </p:nvSpPr>
          <p:spPr>
            <a:xfrm>
              <a:off x="1135726" y="2841631"/>
              <a:ext cx="1722237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00FF"/>
                  </a:solidFill>
                </a:rPr>
                <a:t>Encoder</a:t>
              </a:r>
            </a:p>
          </p:txBody>
        </p:sp>
        <p:sp>
          <p:nvSpPr>
            <p:cNvPr id="7" name="Rounded Rectangle 39"/>
            <p:cNvSpPr/>
            <p:nvPr/>
          </p:nvSpPr>
          <p:spPr>
            <a:xfrm>
              <a:off x="5923820" y="2822290"/>
              <a:ext cx="1668169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00FF"/>
                  </a:solidFill>
                </a:rPr>
                <a:t>Decoder</a:t>
              </a:r>
            </a:p>
          </p:txBody>
        </p:sp>
        <p:pic>
          <p:nvPicPr>
            <p:cNvPr id="8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09293" y="2895393"/>
              <a:ext cx="1229694" cy="1257300"/>
            </a:xfrm>
            <a:prstGeom prst="rect">
              <a:avLst/>
            </a:prstGeom>
          </p:spPr>
        </p:pic>
        <p:pic>
          <p:nvPicPr>
            <p:cNvPr id="9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4764" y="2951431"/>
              <a:ext cx="1193878" cy="1270000"/>
            </a:xfrm>
            <a:prstGeom prst="rect">
              <a:avLst/>
            </a:prstGeom>
          </p:spPr>
        </p:pic>
        <p:cxnSp>
          <p:nvCxnSpPr>
            <p:cNvPr id="10" name="Straight Arrow Connector 42"/>
            <p:cNvCxnSpPr/>
            <p:nvPr/>
          </p:nvCxnSpPr>
          <p:spPr>
            <a:xfrm>
              <a:off x="420401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43"/>
            <p:cNvCxnSpPr/>
            <p:nvPr/>
          </p:nvCxnSpPr>
          <p:spPr>
            <a:xfrm>
              <a:off x="7683000" y="3567088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44"/>
            <p:cNvSpPr/>
            <p:nvPr/>
          </p:nvSpPr>
          <p:spPr>
            <a:xfrm>
              <a:off x="3649593" y="2599447"/>
              <a:ext cx="445227" cy="8446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/>
            </a:p>
          </p:txBody>
        </p:sp>
        <p:cxnSp>
          <p:nvCxnSpPr>
            <p:cNvPr id="14" name="Straight Arrow Connector 46"/>
            <p:cNvCxnSpPr/>
            <p:nvPr/>
          </p:nvCxnSpPr>
          <p:spPr>
            <a:xfrm>
              <a:off x="5353160" y="3541451"/>
              <a:ext cx="478625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44"/>
          <p:cNvSpPr/>
          <p:nvPr/>
        </p:nvSpPr>
        <p:spPr>
          <a:xfrm>
            <a:off x="5287951" y="3080518"/>
            <a:ext cx="487922" cy="9256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i="1" dirty="0"/>
          </a:p>
        </p:txBody>
      </p:sp>
      <p:sp>
        <p:nvSpPr>
          <p:cNvPr id="18" name="Rectangle 23"/>
          <p:cNvSpPr/>
          <p:nvPr/>
        </p:nvSpPr>
        <p:spPr>
          <a:xfrm>
            <a:off x="6577718" y="2356430"/>
            <a:ext cx="400704" cy="11315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5435944" y="2079431"/>
                <a:ext cx="1919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>
                          <a:solidFill>
                            <a:schemeClr val="lt1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s-ES_tradnl" sz="3600" i="1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44" y="2079431"/>
                <a:ext cx="191933" cy="553998"/>
              </a:xfrm>
              <a:prstGeom prst="rect">
                <a:avLst/>
              </a:prstGeom>
              <a:blipFill>
                <a:blip r:embed="rId4"/>
                <a:stretch>
                  <a:fillRect r="-2903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5435945" y="3276637"/>
                <a:ext cx="1919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>
                          <a:solidFill>
                            <a:schemeClr val="lt1"/>
                          </a:solidFill>
                          <a:latin typeface="Cambria Math" charset="0"/>
                        </a:rPr>
                        <m:t>𝜎</m:t>
                      </m:r>
                    </m:oMath>
                  </m:oMathPara>
                </a14:m>
                <a:endParaRPr lang="es-ES_tradnl" sz="3600" i="1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45" y="3276637"/>
                <a:ext cx="191933" cy="553998"/>
              </a:xfrm>
              <a:prstGeom prst="rect">
                <a:avLst/>
              </a:prstGeom>
              <a:blipFill>
                <a:blip r:embed="rId5"/>
                <a:stretch>
                  <a:fillRect r="-4193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45"/>
          <p:cNvCxnSpPr/>
          <p:nvPr/>
        </p:nvCxnSpPr>
        <p:spPr>
          <a:xfrm>
            <a:off x="5956117" y="2922215"/>
            <a:ext cx="526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45"/>
          <p:cNvCxnSpPr/>
          <p:nvPr/>
        </p:nvCxnSpPr>
        <p:spPr>
          <a:xfrm>
            <a:off x="4580558" y="2948182"/>
            <a:ext cx="526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5627877" y="4451392"/>
            <a:ext cx="2453442" cy="534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5653246" y="4451392"/>
                <a:ext cx="2366610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000" b="0" i="1" smtClean="0">
                          <a:latin typeface="Cambria Math" charset="0"/>
                        </a:rPr>
                        <m:t>𝑍</m:t>
                      </m:r>
                      <m:r>
                        <a:rPr lang="es-ES" sz="3000" b="0" i="1" smtClean="0">
                          <a:latin typeface="Cambria Math" charset="0"/>
                        </a:rPr>
                        <m:t>= </m:t>
                      </m:r>
                      <m:r>
                        <a:rPr lang="es-ES" sz="3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lang="es-ES" sz="3000" b="0" i="1" smtClean="0">
                          <a:latin typeface="Cambria Math" charset="0"/>
                        </a:rPr>
                        <m:t>+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s-ES" sz="3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∘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</m:oMath>
                  </m:oMathPara>
                </a14:m>
                <a:endParaRPr lang="es-ES_tradnl" sz="30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246" y="4451392"/>
                <a:ext cx="2366610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106" y="1605576"/>
            <a:ext cx="5745445" cy="7747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351" y="3555226"/>
            <a:ext cx="152400" cy="8382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551" y="1727946"/>
            <a:ext cx="4347887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670" y="411802"/>
            <a:ext cx="10972800" cy="767276"/>
          </a:xfrm>
        </p:spPr>
        <p:txBody>
          <a:bodyPr/>
          <a:lstStyle/>
          <a:p>
            <a:r>
              <a:rPr lang="es-ES_tradnl" dirty="0" err="1"/>
              <a:t>Reparametrization</a:t>
            </a:r>
            <a:r>
              <a:rPr lang="es-ES_tradnl" dirty="0"/>
              <a:t> </a:t>
            </a:r>
            <a:r>
              <a:rPr lang="es-ES_tradnl" dirty="0" err="1"/>
              <a:t>Trick</a:t>
            </a:r>
            <a:endParaRPr lang="es-ES_tradnl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32"/>
          <p:cNvGrpSpPr>
            <a:grpSpLocks noChangeAspect="1"/>
          </p:cNvGrpSpPr>
          <p:nvPr/>
        </p:nvGrpSpPr>
        <p:grpSpPr>
          <a:xfrm>
            <a:off x="401481" y="1931693"/>
            <a:ext cx="11340251" cy="1897851"/>
            <a:chOff x="-809293" y="2599447"/>
            <a:chExt cx="10347935" cy="1731782"/>
          </a:xfrm>
        </p:grpSpPr>
        <p:sp>
          <p:nvSpPr>
            <p:cNvPr id="6" name="Rounded Rectangle 33"/>
            <p:cNvSpPr/>
            <p:nvPr/>
          </p:nvSpPr>
          <p:spPr>
            <a:xfrm>
              <a:off x="1135726" y="2841631"/>
              <a:ext cx="1722237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00FF"/>
                  </a:solidFill>
                </a:rPr>
                <a:t>Encoder</a:t>
              </a:r>
            </a:p>
          </p:txBody>
        </p:sp>
        <p:sp>
          <p:nvSpPr>
            <p:cNvPr id="7" name="Rounded Rectangle 39"/>
            <p:cNvSpPr/>
            <p:nvPr/>
          </p:nvSpPr>
          <p:spPr>
            <a:xfrm>
              <a:off x="5923820" y="2822290"/>
              <a:ext cx="1668169" cy="148959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00FF"/>
                  </a:solidFill>
                </a:rPr>
                <a:t>Decoder</a:t>
              </a:r>
            </a:p>
          </p:txBody>
        </p:sp>
        <p:pic>
          <p:nvPicPr>
            <p:cNvPr id="8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09293" y="2895393"/>
              <a:ext cx="1229694" cy="1257300"/>
            </a:xfrm>
            <a:prstGeom prst="rect">
              <a:avLst/>
            </a:prstGeom>
          </p:spPr>
        </p:pic>
        <p:pic>
          <p:nvPicPr>
            <p:cNvPr id="9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4764" y="2951431"/>
              <a:ext cx="1193878" cy="1270000"/>
            </a:xfrm>
            <a:prstGeom prst="rect">
              <a:avLst/>
            </a:prstGeom>
          </p:spPr>
        </p:pic>
        <p:cxnSp>
          <p:nvCxnSpPr>
            <p:cNvPr id="10" name="Straight Arrow Connector 42"/>
            <p:cNvCxnSpPr/>
            <p:nvPr/>
          </p:nvCxnSpPr>
          <p:spPr>
            <a:xfrm>
              <a:off x="420401" y="3541451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43"/>
            <p:cNvCxnSpPr/>
            <p:nvPr/>
          </p:nvCxnSpPr>
          <p:spPr>
            <a:xfrm>
              <a:off x="7683000" y="3567088"/>
              <a:ext cx="58689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44"/>
            <p:cNvSpPr/>
            <p:nvPr/>
          </p:nvSpPr>
          <p:spPr>
            <a:xfrm>
              <a:off x="3649593" y="2599447"/>
              <a:ext cx="445227" cy="8446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/>
            </a:p>
          </p:txBody>
        </p:sp>
        <p:cxnSp>
          <p:nvCxnSpPr>
            <p:cNvPr id="14" name="Straight Arrow Connector 46"/>
            <p:cNvCxnSpPr/>
            <p:nvPr/>
          </p:nvCxnSpPr>
          <p:spPr>
            <a:xfrm>
              <a:off x="5353160" y="3541451"/>
              <a:ext cx="478625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44"/>
          <p:cNvSpPr/>
          <p:nvPr/>
        </p:nvSpPr>
        <p:spPr>
          <a:xfrm>
            <a:off x="5287951" y="3080518"/>
            <a:ext cx="487922" cy="9256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i="1" dirty="0"/>
          </a:p>
        </p:txBody>
      </p:sp>
      <p:sp>
        <p:nvSpPr>
          <p:cNvPr id="18" name="Rectangle 23"/>
          <p:cNvSpPr/>
          <p:nvPr/>
        </p:nvSpPr>
        <p:spPr>
          <a:xfrm>
            <a:off x="6577718" y="2356430"/>
            <a:ext cx="400704" cy="11315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5435944" y="2079431"/>
                <a:ext cx="1919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>
                          <a:solidFill>
                            <a:schemeClr val="lt1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s-ES_tradnl" sz="3600" i="1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44" y="2079431"/>
                <a:ext cx="191933" cy="553998"/>
              </a:xfrm>
              <a:prstGeom prst="rect">
                <a:avLst/>
              </a:prstGeom>
              <a:blipFill>
                <a:blip r:embed="rId4"/>
                <a:stretch>
                  <a:fillRect r="-2903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5435945" y="3276637"/>
                <a:ext cx="1919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3600" i="1">
                          <a:solidFill>
                            <a:schemeClr val="lt1"/>
                          </a:solidFill>
                          <a:latin typeface="Cambria Math" charset="0"/>
                        </a:rPr>
                        <m:t>𝜎</m:t>
                      </m:r>
                    </m:oMath>
                  </m:oMathPara>
                </a14:m>
                <a:endParaRPr lang="es-ES_tradnl" sz="3600" i="1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45" y="3276637"/>
                <a:ext cx="191933" cy="553998"/>
              </a:xfrm>
              <a:prstGeom prst="rect">
                <a:avLst/>
              </a:prstGeom>
              <a:blipFill>
                <a:blip r:embed="rId5"/>
                <a:stretch>
                  <a:fillRect r="-4193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45"/>
          <p:cNvCxnSpPr/>
          <p:nvPr/>
        </p:nvCxnSpPr>
        <p:spPr>
          <a:xfrm>
            <a:off x="5956117" y="2922215"/>
            <a:ext cx="526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45"/>
          <p:cNvCxnSpPr/>
          <p:nvPr/>
        </p:nvCxnSpPr>
        <p:spPr>
          <a:xfrm>
            <a:off x="4580558" y="2948182"/>
            <a:ext cx="526901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5627877" y="4451392"/>
            <a:ext cx="2453442" cy="534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5653246" y="4451392"/>
                <a:ext cx="2366610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000" b="0" i="1" smtClean="0">
                          <a:latin typeface="Cambria Math" charset="0"/>
                        </a:rPr>
                        <m:t>𝑍</m:t>
                      </m:r>
                      <m:r>
                        <a:rPr lang="es-ES" sz="3000" b="0" i="1" smtClean="0">
                          <a:latin typeface="Cambria Math" charset="0"/>
                        </a:rPr>
                        <m:t>= </m:t>
                      </m:r>
                      <m:r>
                        <a:rPr lang="es-ES" sz="3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lang="es-ES" sz="3000" b="0" i="1" smtClean="0">
                          <a:latin typeface="Cambria Math" charset="0"/>
                        </a:rPr>
                        <m:t>+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s-ES" sz="3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∘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</m:oMath>
                  </m:oMathPara>
                </a14:m>
                <a:endParaRPr lang="es-ES_tradnl" sz="30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246" y="4451392"/>
                <a:ext cx="2366610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351" y="3555226"/>
            <a:ext cx="152400" cy="83820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5686359" y="5688117"/>
            <a:ext cx="2333497" cy="534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/>
              <p:cNvSpPr txBox="1"/>
              <p:nvPr/>
            </p:nvSpPr>
            <p:spPr>
              <a:xfrm>
                <a:off x="5875583" y="5718259"/>
                <a:ext cx="197233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∼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(0,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𝐼</m:t>
                      </m:r>
                      <m:r>
                        <a:rPr lang="es-E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s-ES_tradnl" sz="3000" dirty="0"/>
              </a:p>
            </p:txBody>
          </p:sp>
        </mc:Choice>
        <mc:Fallback xmlns="">
          <p:sp>
            <p:nvSpPr>
              <p:cNvPr id="24" name="Cuadro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583" y="5718259"/>
                <a:ext cx="1972335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7512" y="4998805"/>
            <a:ext cx="164239" cy="65695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106" y="1605576"/>
            <a:ext cx="5745445" cy="7747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5551" y="1727946"/>
            <a:ext cx="4347887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VAE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50" y="983807"/>
            <a:ext cx="4944623" cy="2111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50" y="3571102"/>
            <a:ext cx="5233700" cy="17445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Parameter space VAE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33" y="1173892"/>
            <a:ext cx="4906380" cy="48067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VAE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15" y="983807"/>
            <a:ext cx="5876668" cy="2509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87" y="4103335"/>
            <a:ext cx="5893724" cy="2516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97762" y="2053822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10% error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897761" y="5176991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  <a:r>
              <a:rPr lang="en-US" smtClean="0"/>
              <a:t>0% error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4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Parameter space VAE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51" y="1396312"/>
            <a:ext cx="4460789" cy="44607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Data (is exciting)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s://cdn-images-1.medium.com/max/1600/1*BNvnX7zt6U97paaNXpURR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5" y="1344664"/>
            <a:ext cx="9636529" cy="46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Data (is exciting)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s://cdn-images-1.medium.com/max/1600/1*HaExieykcOT5oI2_xKisr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39" y="898602"/>
            <a:ext cx="6513760" cy="59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84409"/>
            <a:ext cx="10160000" cy="593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866" y="2773391"/>
            <a:ext cx="2429648" cy="24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9</a:t>
            </a:fld>
            <a:endParaRPr lang="en-US"/>
          </a:p>
        </p:txBody>
      </p:sp>
      <p:pic>
        <p:nvPicPr>
          <p:cNvPr id="24578" name="Picture 2" descr="https://cdn-images-1.medium.com/max/1600/1*5YeN261LdKRae1Tq5SwHA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9349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CS109B_template</Template>
  <TotalTime>22748</TotalTime>
  <Words>753</Words>
  <Application>Microsoft Macintosh PowerPoint</Application>
  <PresentationFormat>Widescreen</PresentationFormat>
  <Paragraphs>276</Paragraphs>
  <Slides>56</Slides>
  <Notes>15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Calibri</vt:lpstr>
      <vt:lpstr>Cambria Math</vt:lpstr>
      <vt:lpstr>Karla</vt:lpstr>
      <vt:lpstr>Times</vt:lpstr>
      <vt:lpstr>Arial</vt:lpstr>
      <vt:lpstr>GEC_template</vt:lpstr>
      <vt:lpstr>Equation</vt:lpstr>
      <vt:lpstr>Lecture 19: Variational Autoencoders</vt:lpstr>
      <vt:lpstr>Outline</vt:lpstr>
      <vt:lpstr>Outline</vt:lpstr>
      <vt:lpstr>Outline</vt:lpstr>
      <vt:lpstr>Generating Data (is exciting)</vt:lpstr>
      <vt:lpstr>Generating Data (is exciting)</vt:lpstr>
      <vt:lpstr>Generating Data (is exciting)</vt:lpstr>
      <vt:lpstr>PowerPoint Presentation</vt:lpstr>
      <vt:lpstr>PowerPoint Presentation</vt:lpstr>
      <vt:lpstr>PowerPoint Presentation</vt:lpstr>
      <vt:lpstr>PowerPoint Presentation</vt:lpstr>
      <vt:lpstr>Generating Data</vt:lpstr>
      <vt:lpstr>Problems with Autoencoders</vt:lpstr>
      <vt:lpstr>Outline</vt:lpstr>
      <vt:lpstr>Generative models</vt:lpstr>
      <vt:lpstr>Generative models</vt:lpstr>
      <vt:lpstr>Generative models</vt:lpstr>
      <vt:lpstr>Generative models</vt:lpstr>
      <vt:lpstr>Variational Autoencoders</vt:lpstr>
      <vt:lpstr>Variational Autoencoders</vt:lpstr>
      <vt:lpstr>Variational Autoencoders</vt:lpstr>
      <vt:lpstr>Variational Autoencoders</vt:lpstr>
      <vt:lpstr>Variational Autoencoders</vt:lpstr>
      <vt:lpstr>Variational Autoencoders</vt:lpstr>
      <vt:lpstr>Variational Autoencoders</vt:lpstr>
      <vt:lpstr>Outline</vt:lpstr>
      <vt:lpstr>Variational Autoencoders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Blending Latent Variables</vt:lpstr>
      <vt:lpstr>PowerPoint Presentation</vt:lpstr>
      <vt:lpstr>Outline</vt:lpstr>
      <vt:lpstr>VAE Likelihood</vt:lpstr>
      <vt:lpstr>PowerPoint Presentation</vt:lpstr>
      <vt:lpstr>VAE Architecture</vt:lpstr>
      <vt:lpstr>VAE Loss</vt:lpstr>
      <vt:lpstr>PowerPoint Presentation</vt:lpstr>
      <vt:lpstr>PowerPoint Presentation</vt:lpstr>
      <vt:lpstr>Training VAE</vt:lpstr>
      <vt:lpstr>Reparametrization Trick</vt:lpstr>
      <vt:lpstr>Reparametrization Trick</vt:lpstr>
      <vt:lpstr>Reparametrization Trick</vt:lpstr>
      <vt:lpstr>Training VAE</vt:lpstr>
      <vt:lpstr>Parameter space VAE</vt:lpstr>
      <vt:lpstr>Training VAE</vt:lpstr>
      <vt:lpstr>Parameter space VAE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278</cp:revision>
  <cp:lastPrinted>2019-03-01T12:49:42Z</cp:lastPrinted>
  <dcterms:created xsi:type="dcterms:W3CDTF">2018-06-13T00:26:17Z</dcterms:created>
  <dcterms:modified xsi:type="dcterms:W3CDTF">2019-04-10T17:02:14Z</dcterms:modified>
</cp:coreProperties>
</file>