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gif" ContentType="image/gif"/>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5" r:id="rId1"/>
  </p:sldMasterIdLst>
  <p:notesMasterIdLst>
    <p:notesMasterId r:id="rId68"/>
  </p:notesMasterIdLst>
  <p:handoutMasterIdLst>
    <p:handoutMasterId r:id="rId69"/>
  </p:handoutMasterIdLst>
  <p:sldIdLst>
    <p:sldId id="482" r:id="rId2"/>
    <p:sldId id="545" r:id="rId3"/>
    <p:sldId id="546" r:id="rId4"/>
    <p:sldId id="544" r:id="rId5"/>
    <p:sldId id="492" r:id="rId6"/>
    <p:sldId id="558" r:id="rId7"/>
    <p:sldId id="524" r:id="rId8"/>
    <p:sldId id="560" r:id="rId9"/>
    <p:sldId id="559" r:id="rId10"/>
    <p:sldId id="570" r:id="rId11"/>
    <p:sldId id="525" r:id="rId12"/>
    <p:sldId id="526" r:id="rId13"/>
    <p:sldId id="454" r:id="rId14"/>
    <p:sldId id="527" r:id="rId15"/>
    <p:sldId id="528" r:id="rId16"/>
    <p:sldId id="368" r:id="rId17"/>
    <p:sldId id="529" r:id="rId18"/>
    <p:sldId id="367" r:id="rId19"/>
    <p:sldId id="369" r:id="rId20"/>
    <p:sldId id="406" r:id="rId21"/>
    <p:sldId id="538" r:id="rId22"/>
    <p:sldId id="370" r:id="rId23"/>
    <p:sldId id="371" r:id="rId24"/>
    <p:sldId id="376" r:id="rId25"/>
    <p:sldId id="377" r:id="rId26"/>
    <p:sldId id="380" r:id="rId27"/>
    <p:sldId id="378" r:id="rId28"/>
    <p:sldId id="379" r:id="rId29"/>
    <p:sldId id="381" r:id="rId30"/>
    <p:sldId id="382" r:id="rId31"/>
    <p:sldId id="384" r:id="rId32"/>
    <p:sldId id="385" r:id="rId33"/>
    <p:sldId id="386" r:id="rId34"/>
    <p:sldId id="409" r:id="rId35"/>
    <p:sldId id="389" r:id="rId36"/>
    <p:sldId id="390" r:id="rId37"/>
    <p:sldId id="391" r:id="rId38"/>
    <p:sldId id="392" r:id="rId39"/>
    <p:sldId id="394" r:id="rId40"/>
    <p:sldId id="395" r:id="rId41"/>
    <p:sldId id="396" r:id="rId42"/>
    <p:sldId id="532" r:id="rId43"/>
    <p:sldId id="533" r:id="rId44"/>
    <p:sldId id="534" r:id="rId45"/>
    <p:sldId id="535" r:id="rId46"/>
    <p:sldId id="536" r:id="rId47"/>
    <p:sldId id="537" r:id="rId48"/>
    <p:sldId id="557" r:id="rId49"/>
    <p:sldId id="397" r:id="rId50"/>
    <p:sldId id="398" r:id="rId51"/>
    <p:sldId id="399" r:id="rId52"/>
    <p:sldId id="400" r:id="rId53"/>
    <p:sldId id="401" r:id="rId54"/>
    <p:sldId id="402" r:id="rId55"/>
    <p:sldId id="539" r:id="rId56"/>
    <p:sldId id="540" r:id="rId57"/>
    <p:sldId id="547" r:id="rId58"/>
    <p:sldId id="548" r:id="rId59"/>
    <p:sldId id="549" r:id="rId60"/>
    <p:sldId id="550" r:id="rId61"/>
    <p:sldId id="551" r:id="rId62"/>
    <p:sldId id="552" r:id="rId63"/>
    <p:sldId id="553" r:id="rId64"/>
    <p:sldId id="554" r:id="rId65"/>
    <p:sldId id="555" r:id="rId66"/>
    <p:sldId id="556"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03"/>
    <p:restoredTop sz="94729"/>
  </p:normalViewPr>
  <p:slideViewPr>
    <p:cSldViewPr snapToGrid="0" snapToObjects="1">
      <p:cViewPr>
        <p:scale>
          <a:sx n="96" d="100"/>
          <a:sy n="96" d="100"/>
        </p:scale>
        <p:origin x="752" y="440"/>
      </p:cViewPr>
      <p:guideLst>
        <p:guide orient="horz" pos="2184"/>
        <p:guide pos="3840"/>
      </p:guideLst>
    </p:cSldViewPr>
  </p:slideViewPr>
  <p:notesTextViewPr>
    <p:cViewPr>
      <p:scale>
        <a:sx n="100" d="100"/>
        <a:sy n="100" d="100"/>
      </p:scale>
      <p:origin x="0" y="0"/>
    </p:cViewPr>
  </p:notesTextViewPr>
  <p:notesViewPr>
    <p:cSldViewPr snapToGrid="0" snapToObjects="1" showGuides="1">
      <p:cViewPr varScale="1">
        <p:scale>
          <a:sx n="87" d="100"/>
          <a:sy n="87" d="100"/>
        </p:scale>
        <p:origin x="390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handoutMaster" Target="handoutMasters/handout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0EC6F2-2EAF-C64C-8236-83DAC2CFA33A}" type="datetimeFigureOut">
              <a:rPr lang="en-US" smtClean="0"/>
              <a:t>4/7/19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6D275A-E197-E04A-87F8-A780CDD23D04}" type="slidenum">
              <a:rPr lang="en-US" smtClean="0"/>
              <a:t>‹#›</a:t>
            </a:fld>
            <a:endParaRPr lang="en-US"/>
          </a:p>
        </p:txBody>
      </p:sp>
    </p:spTree>
    <p:extLst>
      <p:ext uri="{BB962C8B-B14F-4D97-AF65-F5344CB8AC3E}">
        <p14:creationId xmlns:p14="http://schemas.microsoft.com/office/powerpoint/2010/main" val="22381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916D4-D3FC-7E44-806B-AFE67B3FD2DF}" type="datetimeFigureOut">
              <a:rPr lang="en-US" smtClean="0"/>
              <a:t>4/7/19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87189-9274-814D-9CD5-CBA9E19E06C7}" type="slidenum">
              <a:rPr lang="en-US" smtClean="0"/>
              <a:t>‹#›</a:t>
            </a:fld>
            <a:endParaRPr lang="en-US"/>
          </a:p>
        </p:txBody>
      </p:sp>
    </p:spTree>
    <p:extLst>
      <p:ext uri="{BB962C8B-B14F-4D97-AF65-F5344CB8AC3E}">
        <p14:creationId xmlns:p14="http://schemas.microsoft.com/office/powerpoint/2010/main" val="125773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1</a:t>
            </a:fld>
            <a:endParaRPr lang="en-US" dirty="0"/>
          </a:p>
        </p:txBody>
      </p:sp>
    </p:spTree>
    <p:extLst>
      <p:ext uri="{BB962C8B-B14F-4D97-AF65-F5344CB8AC3E}">
        <p14:creationId xmlns:p14="http://schemas.microsoft.com/office/powerpoint/2010/main" val="1707284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4</a:t>
            </a:fld>
            <a:endParaRPr lang="en-US" dirty="0"/>
          </a:p>
        </p:txBody>
      </p:sp>
    </p:spTree>
    <p:extLst>
      <p:ext uri="{BB962C8B-B14F-4D97-AF65-F5344CB8AC3E}">
        <p14:creationId xmlns:p14="http://schemas.microsoft.com/office/powerpoint/2010/main" val="36985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D887189-9274-814D-9CD5-CBA9E19E06C7}" type="slidenum">
              <a:rPr lang="en-US" smtClean="0"/>
              <a:t>22</a:t>
            </a:fld>
            <a:endParaRPr lang="en-US"/>
          </a:p>
        </p:txBody>
      </p:sp>
    </p:spTree>
    <p:extLst>
      <p:ext uri="{BB962C8B-B14F-4D97-AF65-F5344CB8AC3E}">
        <p14:creationId xmlns:p14="http://schemas.microsoft.com/office/powerpoint/2010/main" val="2124350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887189-9274-814D-9CD5-CBA9E19E06C7}" type="slidenum">
              <a:rPr lang="en-US" smtClean="0"/>
              <a:t>59</a:t>
            </a:fld>
            <a:endParaRPr lang="en-US"/>
          </a:p>
        </p:txBody>
      </p:sp>
    </p:spTree>
    <p:extLst>
      <p:ext uri="{BB962C8B-B14F-4D97-AF65-F5344CB8AC3E}">
        <p14:creationId xmlns:p14="http://schemas.microsoft.com/office/powerpoint/2010/main" val="1355659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fld id="{5A7E2330-536D-2343-85F2-147F226D6DA6}" type="datetime1">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81B7CCDB-6D39-0547-B7B3-C80E39D6513A}"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smtClean="0">
                <a:solidFill>
                  <a:schemeClr val="tx1">
                    <a:lumMod val="75000"/>
                    <a:lumOff val="25000"/>
                  </a:schemeClr>
                </a:solidFill>
                <a:effectLst/>
                <a:latin typeface="Karla" charset="0"/>
                <a:ea typeface="Karla" charset="0"/>
                <a:cs typeface="Karla" charset="0"/>
              </a:rPr>
              <a:t>CS109B </a:t>
            </a:r>
            <a:r>
              <a:rPr lang="en-US" sz="3200" kern="1200">
                <a:solidFill>
                  <a:schemeClr val="tx1">
                    <a:lumMod val="75000"/>
                    <a:lumOff val="25000"/>
                  </a:schemeClr>
                </a:solidFill>
                <a:effectLst/>
                <a:latin typeface="Karla" charset="0"/>
                <a:ea typeface="Karla" charset="0"/>
                <a:cs typeface="Karla" charset="0"/>
              </a:rPr>
              <a:t>Data </a:t>
            </a:r>
            <a:r>
              <a:rPr lang="en-US" sz="3200" kern="1200" smtClean="0">
                <a:solidFill>
                  <a:schemeClr val="tx1">
                    <a:lumMod val="75000"/>
                    <a:lumOff val="25000"/>
                  </a:schemeClr>
                </a:solidFill>
                <a:effectLst/>
                <a:latin typeface="Karla" charset="0"/>
                <a:ea typeface="Karla" charset="0"/>
                <a:cs typeface="Karla" charset="0"/>
              </a:rPr>
              <a:t>Science 2</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 and </a:t>
            </a:r>
            <a:r>
              <a:rPr lang="en-US" sz="2400" b="0" i="0" dirty="0" smtClean="0">
                <a:solidFill>
                  <a:schemeClr val="tx1">
                    <a:lumMod val="75000"/>
                    <a:lumOff val="25000"/>
                  </a:schemeClr>
                </a:solidFill>
                <a:latin typeface="Karla" charset="0"/>
                <a:ea typeface="Karla" charset="0"/>
                <a:cs typeface="Karla" charset="0"/>
              </a:rPr>
              <a:t>Mark Glickman</a:t>
            </a:r>
            <a:endParaRPr lang="en-US" sz="2400" b="0" i="0" dirty="0">
              <a:solidFill>
                <a:schemeClr val="tx1">
                  <a:lumMod val="75000"/>
                  <a:lumOff val="25000"/>
                </a:schemeClr>
              </a:solidFill>
              <a:latin typeface="Karla" charset="0"/>
              <a:ea typeface="Karla" charset="0"/>
              <a:cs typeface="Karla" charset="0"/>
            </a:endParaRP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74F018-911F-9A46-BB1C-BC3CAB65BADF}" type="datetime1">
              <a:rPr lang="en-US" smtClean="0"/>
              <a:t>4/7/19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9C97AD-AFC0-554F-94A1-5BEEF625382B}" type="datetime1">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20DBF8-E6AF-4747-BA3A-7DD781293A0D}" type="datetime1">
              <a:rPr lang="en-US" smtClean="0"/>
              <a:t>4/7/19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8570258" y="6331054"/>
            <a:ext cx="2844800" cy="365125"/>
          </a:xfrm>
        </p:spPr>
        <p:txBody>
          <a:bodyPr/>
          <a:lstStyle>
            <a:lvl1pPr algn="r">
              <a:defRPr/>
            </a:lvl1pPr>
          </a:lstStyle>
          <a:p>
            <a:fld id="{81B7CCDB-6D39-0547-B7B3-C80E39D6513A}" type="slidenum">
              <a:rPr lang="en-US" smtClean="0"/>
              <a:pPr/>
              <a:t>‹#›</a:t>
            </a:fld>
            <a:endParaRPr lang="en-US"/>
          </a:p>
        </p:txBody>
      </p:sp>
      <p:grpSp>
        <p:nvGrpSpPr>
          <p:cNvPr id="9" name="Group 8"/>
          <p:cNvGrpSpPr>
            <a:grpSpLocks/>
          </p:cNvGrpSpPr>
          <p:nvPr/>
        </p:nvGrpSpPr>
        <p:grpSpPr>
          <a:xfrm>
            <a:off x="667462" y="6153741"/>
            <a:ext cx="812363" cy="461756"/>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2" name="TextBox 11"/>
          <p:cNvSpPr txBox="1"/>
          <p:nvPr userDrawn="1"/>
        </p:nvSpPr>
        <p:spPr>
          <a:xfrm>
            <a:off x="4170938" y="6337706"/>
            <a:ext cx="2452916" cy="261610"/>
          </a:xfrm>
          <a:prstGeom prst="rect">
            <a:avLst/>
          </a:prstGeom>
          <a:noFill/>
        </p:spPr>
        <p:txBody>
          <a:bodyPr wrap="none" rtlCol="0">
            <a:spAutoFit/>
          </a:bodyPr>
          <a:lstStyle/>
          <a:p>
            <a:r>
              <a:rPr lang="en-US" sz="1100" cap="small" baseline="0">
                <a:solidFill>
                  <a:schemeClr val="tx1">
                    <a:lumMod val="50000"/>
                    <a:lumOff val="50000"/>
                  </a:schemeClr>
                </a:solidFill>
                <a:latin typeface="Karla" charset="0"/>
                <a:ea typeface="Karla" charset="0"/>
                <a:cs typeface="Karla" charset="0"/>
              </a:rPr>
              <a:t>Pavlos Protopapas, </a:t>
            </a:r>
            <a:r>
              <a:rPr lang="en-US" sz="1100" cap="small" baseline="0" err="1">
                <a:solidFill>
                  <a:schemeClr val="tx1">
                    <a:lumMod val="50000"/>
                    <a:lumOff val="50000"/>
                  </a:schemeClr>
                </a:solidFill>
                <a:latin typeface="Karla" charset="0"/>
                <a:ea typeface="Karla" charset="0"/>
                <a:cs typeface="Karla" charset="0"/>
              </a:rPr>
              <a:t>ComputeFest</a:t>
            </a:r>
            <a:r>
              <a:rPr lang="en-US" sz="1100" cap="small" baseline="0">
                <a:solidFill>
                  <a:schemeClr val="tx1">
                    <a:lumMod val="50000"/>
                    <a:lumOff val="50000"/>
                  </a:schemeClr>
                </a:solidFill>
                <a:latin typeface="Karla" charset="0"/>
                <a:ea typeface="Karla" charset="0"/>
                <a:cs typeface="Karla" charset="0"/>
              </a:rPr>
              <a:t> 2019</a:t>
            </a:r>
          </a:p>
        </p:txBody>
      </p:sp>
    </p:spTree>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1B7CCDB-6D39-0547-B7B3-C80E39D6513A}" type="slidenum">
              <a:rPr lang="en-US" smtClean="0"/>
              <a:pPr/>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81B7CCDB-6D39-0547-B7B3-C80E39D6513A}" type="slidenum">
              <a:rPr lang="en-US" smtClean="0"/>
              <a:pPr/>
              <a:t>‹#›</a:t>
            </a:fld>
            <a:endParaRPr lang="en-US"/>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
        <p:nvSpPr>
          <p:cNvPr id="9" name="TextBox 8"/>
          <p:cNvSpPr txBox="1"/>
          <p:nvPr userDrawn="1"/>
        </p:nvSpPr>
        <p:spPr>
          <a:xfrm>
            <a:off x="10363746" y="6111765"/>
            <a:ext cx="1013419" cy="219291"/>
          </a:xfrm>
          <a:prstGeom prst="rect">
            <a:avLst/>
          </a:prstGeom>
          <a:noFill/>
        </p:spPr>
        <p:txBody>
          <a:bodyPr wrap="none" rtlCol="0">
            <a:spAutoFit/>
          </a:bodyPr>
          <a:lstStyle/>
          <a:p>
            <a:r>
              <a:rPr lang="en-US" sz="825" cap="small" baseline="0" dirty="0" err="1" smtClean="0">
                <a:solidFill>
                  <a:schemeClr val="tx1">
                    <a:lumMod val="50000"/>
                    <a:lumOff val="50000"/>
                  </a:schemeClr>
                </a:solidFill>
                <a:latin typeface="Karla" charset="0"/>
                <a:ea typeface="Karla" charset="0"/>
                <a:cs typeface="Karla" charset="0"/>
              </a:rPr>
              <a:t>Pavlos</a:t>
            </a:r>
            <a:r>
              <a:rPr lang="en-US" sz="825" cap="small" baseline="0" dirty="0" smtClean="0">
                <a:solidFill>
                  <a:schemeClr val="tx1">
                    <a:lumMod val="50000"/>
                    <a:lumOff val="50000"/>
                  </a:schemeClr>
                </a:solidFill>
                <a:latin typeface="Karla" charset="0"/>
                <a:ea typeface="Karla" charset="0"/>
                <a:cs typeface="Karla" charset="0"/>
              </a:rPr>
              <a:t> </a:t>
            </a:r>
            <a:r>
              <a:rPr lang="en-US" sz="825" cap="small" baseline="0" dirty="0" err="1" smtClean="0">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7" name="Slide Number Placeholder 5"/>
          <p:cNvSpPr>
            <a:spLocks noGrp="1"/>
          </p:cNvSpPr>
          <p:nvPr>
            <p:ph type="sldNum" sz="quarter" idx="12"/>
          </p:nvPr>
        </p:nvSpPr>
        <p:spPr>
          <a:xfrm>
            <a:off x="9144000" y="6400800"/>
            <a:ext cx="2844800" cy="365125"/>
          </a:xfrm>
        </p:spPr>
        <p:txBody>
          <a:bodyPr/>
          <a:lstStyle>
            <a:lvl1pPr algn="r">
              <a:defRPr/>
            </a:lvl1pPr>
          </a:lstStyle>
          <a:p>
            <a:fld id="{A13833A1-46C9-FB45-812F-A8AC7B5136EB}" type="slidenum">
              <a:rPr lang="en-US" smtClean="0"/>
              <a:t>‹#›</a:t>
            </a:fld>
            <a:endParaRPr lang="en-US"/>
          </a:p>
        </p:txBody>
      </p:sp>
      <p:grpSp>
        <p:nvGrpSpPr>
          <p:cNvPr id="8" name="Group 7"/>
          <p:cNvGrpSpPr>
            <a:grpSpLocks noChangeAspect="1"/>
          </p:cNvGrpSpPr>
          <p:nvPr/>
        </p:nvGrpSpPr>
        <p:grpSpPr>
          <a:xfrm>
            <a:off x="457200" y="6400800"/>
            <a:ext cx="487418" cy="274320"/>
            <a:chOff x="8442646" y="6356350"/>
            <a:chExt cx="482609" cy="274320"/>
          </a:xfrm>
        </p:grpSpPr>
        <p:pic>
          <p:nvPicPr>
            <p:cNvPr id="9" name="Picture 8"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0" name="Picture 9"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1" name="TextBox 10"/>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grpSp>
        <p:nvGrpSpPr>
          <p:cNvPr id="12" name="Group 11"/>
          <p:cNvGrpSpPr>
            <a:grpSpLocks/>
          </p:cNvGrpSpPr>
          <p:nvPr userDrawn="1"/>
        </p:nvGrpSpPr>
        <p:grpSpPr>
          <a:xfrm>
            <a:off x="667462" y="6153741"/>
            <a:ext cx="812363" cy="461756"/>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
        <p:nvSpPr>
          <p:cNvPr id="19" name="TextBox 18"/>
          <p:cNvSpPr txBox="1"/>
          <p:nvPr userDrawn="1"/>
        </p:nvSpPr>
        <p:spPr>
          <a:xfrm>
            <a:off x="10363746" y="6111765"/>
            <a:ext cx="1013419" cy="219291"/>
          </a:xfrm>
          <a:prstGeom prst="rect">
            <a:avLst/>
          </a:prstGeom>
          <a:noFill/>
        </p:spPr>
        <p:txBody>
          <a:bodyPr wrap="none" rtlCol="0">
            <a:spAutoFit/>
          </a:bodyPr>
          <a:lstStyle/>
          <a:p>
            <a:r>
              <a:rPr lang="en-US" sz="825" cap="small" baseline="0" dirty="0" err="1" smtClean="0">
                <a:solidFill>
                  <a:schemeClr val="tx1">
                    <a:lumMod val="50000"/>
                    <a:lumOff val="50000"/>
                  </a:schemeClr>
                </a:solidFill>
                <a:latin typeface="Karla" charset="0"/>
                <a:ea typeface="Karla" charset="0"/>
                <a:cs typeface="Karla" charset="0"/>
              </a:rPr>
              <a:t>Pavlos</a:t>
            </a:r>
            <a:r>
              <a:rPr lang="en-US" sz="825" cap="small" baseline="0" dirty="0" smtClean="0">
                <a:solidFill>
                  <a:schemeClr val="tx1">
                    <a:lumMod val="50000"/>
                    <a:lumOff val="50000"/>
                  </a:schemeClr>
                </a:solidFill>
                <a:latin typeface="Karla" charset="0"/>
                <a:ea typeface="Karla" charset="0"/>
                <a:cs typeface="Karla" charset="0"/>
              </a:rPr>
              <a:t> </a:t>
            </a:r>
            <a:r>
              <a:rPr lang="en-US" sz="825" cap="small" baseline="0" dirty="0" err="1" smtClean="0">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grpSp>
        <p:nvGrpSpPr>
          <p:cNvPr id="12" name="Group 11"/>
          <p:cNvGrpSpPr>
            <a:grpSpLocks/>
          </p:cNvGrpSpPr>
          <p:nvPr userDrawn="1"/>
        </p:nvGrpSpPr>
        <p:grpSpPr>
          <a:xfrm>
            <a:off x="667462" y="6153741"/>
            <a:ext cx="812363" cy="461756"/>
            <a:chOff x="8442646" y="6356350"/>
            <a:chExt cx="482609" cy="274320"/>
          </a:xfrm>
        </p:grpSpPr>
        <p:pic>
          <p:nvPicPr>
            <p:cNvPr id="13" name="Picture 12"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4" name="Picture 13"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15058" y="6153741"/>
            <a:ext cx="475488" cy="475488"/>
          </a:xfrm>
          <a:prstGeom prst="rect">
            <a:avLst/>
          </a:prstGeom>
        </p:spPr>
      </p:pic>
      <p:sp>
        <p:nvSpPr>
          <p:cNvPr id="19" name="TextBox 18"/>
          <p:cNvSpPr txBox="1"/>
          <p:nvPr userDrawn="1"/>
        </p:nvSpPr>
        <p:spPr>
          <a:xfrm>
            <a:off x="10363746" y="6111765"/>
            <a:ext cx="1013419" cy="219291"/>
          </a:xfrm>
          <a:prstGeom prst="rect">
            <a:avLst/>
          </a:prstGeom>
          <a:noFill/>
        </p:spPr>
        <p:txBody>
          <a:bodyPr wrap="none" rtlCol="0">
            <a:spAutoFit/>
          </a:bodyPr>
          <a:lstStyle/>
          <a:p>
            <a:r>
              <a:rPr lang="en-US" sz="825" cap="small" baseline="0" dirty="0" err="1" smtClean="0">
                <a:solidFill>
                  <a:schemeClr val="tx1">
                    <a:lumMod val="50000"/>
                    <a:lumOff val="50000"/>
                  </a:schemeClr>
                </a:solidFill>
                <a:latin typeface="Karla" charset="0"/>
                <a:ea typeface="Karla" charset="0"/>
                <a:cs typeface="Karla" charset="0"/>
              </a:rPr>
              <a:t>Pavlos</a:t>
            </a:r>
            <a:r>
              <a:rPr lang="en-US" sz="825" cap="small" baseline="0" dirty="0" smtClean="0">
                <a:solidFill>
                  <a:schemeClr val="tx1">
                    <a:lumMod val="50000"/>
                    <a:lumOff val="50000"/>
                  </a:schemeClr>
                </a:solidFill>
                <a:latin typeface="Karla" charset="0"/>
                <a:ea typeface="Karla" charset="0"/>
                <a:cs typeface="Karla" charset="0"/>
              </a:rPr>
              <a:t> </a:t>
            </a:r>
            <a:r>
              <a:rPr lang="en-US" sz="825" cap="small" baseline="0" dirty="0" err="1" smtClean="0">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grpSp>
        <p:nvGrpSpPr>
          <p:cNvPr id="9" name="Group 8"/>
          <p:cNvGrpSpPr>
            <a:grpSpLocks/>
          </p:cNvGrpSpPr>
          <p:nvPr userDrawn="1"/>
        </p:nvGrpSpPr>
        <p:grpSpPr>
          <a:xfrm>
            <a:off x="667462" y="6153741"/>
            <a:ext cx="812363" cy="461756"/>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4" name="Picture 13"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15" name="TextBox 14"/>
          <p:cNvSpPr txBox="1"/>
          <p:nvPr userDrawn="1"/>
        </p:nvSpPr>
        <p:spPr>
          <a:xfrm>
            <a:off x="10363746" y="6111765"/>
            <a:ext cx="1013419" cy="219291"/>
          </a:xfrm>
          <a:prstGeom prst="rect">
            <a:avLst/>
          </a:prstGeom>
          <a:noFill/>
        </p:spPr>
        <p:txBody>
          <a:bodyPr wrap="none" rtlCol="0">
            <a:spAutoFit/>
          </a:bodyPr>
          <a:lstStyle/>
          <a:p>
            <a:r>
              <a:rPr lang="en-US" sz="825" cap="small" baseline="0" dirty="0" err="1" smtClean="0">
                <a:solidFill>
                  <a:schemeClr val="tx1">
                    <a:lumMod val="50000"/>
                    <a:lumOff val="50000"/>
                  </a:schemeClr>
                </a:solidFill>
                <a:latin typeface="Karla" charset="0"/>
                <a:ea typeface="Karla" charset="0"/>
                <a:cs typeface="Karla" charset="0"/>
              </a:rPr>
              <a:t>Pavlos</a:t>
            </a:r>
            <a:r>
              <a:rPr lang="en-US" sz="825" cap="small" baseline="0" dirty="0" smtClean="0">
                <a:solidFill>
                  <a:schemeClr val="tx1">
                    <a:lumMod val="50000"/>
                    <a:lumOff val="50000"/>
                  </a:schemeClr>
                </a:solidFill>
                <a:latin typeface="Karla" charset="0"/>
                <a:ea typeface="Karla" charset="0"/>
                <a:cs typeface="Karla" charset="0"/>
              </a:rPr>
              <a:t> </a:t>
            </a:r>
            <a:r>
              <a:rPr lang="en-US" sz="825" cap="small" baseline="0" dirty="0" err="1" smtClean="0">
                <a:solidFill>
                  <a:schemeClr val="tx1">
                    <a:lumMod val="50000"/>
                    <a:lumOff val="50000"/>
                  </a:schemeClr>
                </a:solidFill>
                <a:latin typeface="Karla" charset="0"/>
                <a:ea typeface="Karla" charset="0"/>
                <a:cs typeface="Karla" charset="0"/>
              </a:rPr>
              <a:t>Protopapas</a:t>
            </a:r>
            <a:endParaRPr lang="en-US" sz="825"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A13833A1-46C9-FB45-812F-A8AC7B5136EB}"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7" name="TextBox 6"/>
          <p:cNvSpPr txBox="1"/>
          <p:nvPr/>
        </p:nvSpPr>
        <p:spPr>
          <a:xfrm>
            <a:off x="5257800" y="6400800"/>
            <a:ext cx="2002471" cy="261610"/>
          </a:xfrm>
          <a:prstGeom prst="rect">
            <a:avLst/>
          </a:prstGeom>
          <a:noFill/>
        </p:spPr>
        <p:txBody>
          <a:bodyPr wrap="none" rtlCol="0">
            <a:spAutoFit/>
          </a:bodyPr>
          <a:lstStyle/>
          <a:p>
            <a:r>
              <a:rPr lang="en-US" sz="1100" cap="small" baseline="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128504-1A5F-2146-A8AA-B5332E0A90B3}" type="datetime1">
              <a:rPr lang="en-US" smtClean="0"/>
              <a:t>4/7/19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3833A1-46C9-FB45-812F-A8AC7B5136EB}"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E2330-536D-2343-85F2-147F226D6DA6}" type="datetime1">
              <a:rPr lang="en-US" smtClean="0"/>
              <a:t>4/7/19</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B7CCDB-6D39-0547-B7B3-C80E39D6513A}" type="slidenum">
              <a:rPr lang="en-US" smtClean="0"/>
              <a:t>‹#›</a:t>
            </a:fld>
            <a:endParaRPr lang="en-US"/>
          </a:p>
        </p:txBody>
      </p:sp>
    </p:spTree>
    <p:extLst>
      <p:ext uri="{BB962C8B-B14F-4D97-AF65-F5344CB8AC3E}">
        <p14:creationId xmlns:p14="http://schemas.microsoft.com/office/powerpoint/2010/main" val="127264081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878" r:id="rId13"/>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14.xml.rels><?xml version="1.0" encoding="UTF-8" standalone="yes"?>
<Relationships xmlns="http://schemas.openxmlformats.org/package/2006/relationships"><Relationship Id="rId3" Type="http://schemas.openxmlformats.org/officeDocument/2006/relationships/image" Target="../media/image340.png"/><Relationship Id="rId4" Type="http://schemas.openxmlformats.org/officeDocument/2006/relationships/image" Target="../media/image350.png"/><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tiff"/><Relationship Id="rId3" Type="http://schemas.openxmlformats.org/officeDocument/2006/relationships/image" Target="../media/image1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4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microsoft.com/office/2007/relationships/hdphoto" Target="../media/hdphoto1.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 Id="rId3"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49.jpeg"/><Relationship Id="rId5" Type="http://schemas.microsoft.com/office/2007/relationships/hdphoto" Target="../media/hdphoto4.wdp"/><Relationship Id="rId6"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53.tiff"/><Relationship Id="rId5" Type="http://schemas.openxmlformats.org/officeDocument/2006/relationships/image" Target="../media/image54.jpeg"/><Relationship Id="rId6"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project.inria.fr/paiss/files/2018/07/zisserman-self-supervised.pdf" TargetMode="Externa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55.jpeg"/><Relationship Id="rId5"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4"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image" Target="../media/image57.tiff"/></Relationships>
</file>

<file path=ppt/slides/_rels/slide33.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tiff"/><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8.xml"/><Relationship Id="rId2"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tiff"/><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6.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 Id="rId3"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4" Type="http://schemas.microsoft.com/office/2007/relationships/hdphoto" Target="../media/hdphoto10.wdp"/><Relationship Id="rId1" Type="http://schemas.openxmlformats.org/officeDocument/2006/relationships/slideLayout" Target="../slideLayouts/slideLayout2.xml"/><Relationship Id="rId2" Type="http://schemas.openxmlformats.org/officeDocument/2006/relationships/image" Target="../media/image80.tif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 Id="rId3"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gif"/><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1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9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1"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image" Target="../media/image37.png"/><Relationship Id="rId13" Type="http://schemas.openxmlformats.org/officeDocument/2006/relationships/image" Target="../media/image38.png"/><Relationship Id="rId1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9.gif"/><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smtClean="0"/>
              <a:t>Lecture </a:t>
            </a:r>
            <a:r>
              <a:rPr lang="en-US" sz="3200" dirty="0" smtClean="0"/>
              <a:t>18: </a:t>
            </a:r>
            <a:r>
              <a:rPr lang="en-US" sz="3200" dirty="0" smtClean="0"/>
              <a:t>Autoencoders</a:t>
            </a:r>
            <a:endParaRPr lang="en-US" sz="2000" dirty="0"/>
          </a:p>
        </p:txBody>
      </p:sp>
      <p:sp>
        <p:nvSpPr>
          <p:cNvPr id="3" name="Slide Number Placeholder 2"/>
          <p:cNvSpPr>
            <a:spLocks noGrp="1"/>
          </p:cNvSpPr>
          <p:nvPr>
            <p:ph type="sldNum" sz="quarter" idx="12"/>
          </p:nvPr>
        </p:nvSpPr>
        <p:spPr/>
        <p:txBody>
          <a:bodyPr/>
          <a:lstStyle/>
          <a:p>
            <a:fld id="{81B7CCDB-6D39-0547-B7B3-C80E39D6513A}" type="slidenum">
              <a:rPr lang="en-US" smtClean="0"/>
              <a:t>1</a:t>
            </a:fld>
            <a:endParaRPr lang="en-US" dirty="0"/>
          </a:p>
        </p:txBody>
      </p:sp>
    </p:spTree>
    <p:extLst>
      <p:ext uri="{BB962C8B-B14F-4D97-AF65-F5344CB8AC3E}">
        <p14:creationId xmlns:p14="http://schemas.microsoft.com/office/powerpoint/2010/main" val="1586661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a:t>
            </a:r>
          </a:p>
        </p:txBody>
      </p:sp>
      <p:sp>
        <p:nvSpPr>
          <p:cNvPr id="3" name="Content Placeholder 2"/>
          <p:cNvSpPr>
            <a:spLocks noGrp="1"/>
          </p:cNvSpPr>
          <p:nvPr>
            <p:ph idx="1"/>
          </p:nvPr>
        </p:nvSpPr>
        <p:spPr/>
        <p:txBody>
          <a:bodyPr/>
          <a:lstStyle/>
          <a:p>
            <a:r>
              <a:rPr lang="en-US" sz="2400" dirty="0"/>
              <a:t>Representation Matters</a:t>
            </a:r>
          </a:p>
        </p:txBody>
      </p:sp>
      <p:sp>
        <p:nvSpPr>
          <p:cNvPr id="251" name="Rounded Rectangle"/>
          <p:cNvSpPr/>
          <p:nvPr/>
        </p:nvSpPr>
        <p:spPr>
          <a:xfrm>
            <a:off x="4028661" y="2769704"/>
            <a:ext cx="4263433" cy="1391183"/>
          </a:xfrm>
          <a:prstGeom prst="roundRect">
            <a:avLst>
              <a:gd name="adj" fmla="val 15000"/>
            </a:avLst>
          </a:prstGeom>
          <a:ln w="38100">
            <a:solidFill>
              <a:schemeClr val="accent2">
                <a:hueOff val="-602737"/>
                <a:satOff val="7170"/>
                <a:lumOff val="14117"/>
              </a:schemeClr>
            </a:solidFill>
            <a:miter lim="400000"/>
          </a:ln>
        </p:spPr>
        <p:txBody>
          <a:bodyPr lIns="35719" tIns="35719" rIns="35719" bIns="35719" anchor="ctr"/>
          <a:lstStyle/>
          <a:p>
            <a:pPr>
              <a:defRPr sz="3200">
                <a:solidFill>
                  <a:srgbClr val="FFFFFF"/>
                </a:solidFill>
                <a:effectLst>
                  <a:outerShdw blurRad="25400" dist="33948" dir="2700000" rotWithShape="0">
                    <a:srgbClr val="3B3936"/>
                  </a:outerShdw>
                </a:effectLst>
              </a:defRPr>
            </a:pPr>
            <a:endParaRPr sz="2250"/>
          </a:p>
        </p:txBody>
      </p:sp>
      <p:sp>
        <p:nvSpPr>
          <p:cNvPr id="252" name="Representation"/>
          <p:cNvSpPr txBox="1"/>
          <p:nvPr/>
        </p:nvSpPr>
        <p:spPr>
          <a:xfrm>
            <a:off x="4083811" y="3167027"/>
            <a:ext cx="2296463" cy="50302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a:solidFill>
                  <a:schemeClr val="accent2">
                    <a:hueOff val="597264"/>
                    <a:satOff val="5158"/>
                    <a:lumOff val="-17289"/>
                  </a:schemeClr>
                </a:solidFill>
              </a:defRPr>
            </a:lvl1pPr>
          </a:lstStyle>
          <a:p>
            <a:r>
              <a:rPr sz="2800" dirty="0"/>
              <a:t>Representation</a:t>
            </a:r>
          </a:p>
        </p:txBody>
      </p:sp>
      <mc:AlternateContent xmlns:mc="http://schemas.openxmlformats.org/markup-compatibility/2006">
        <mc:Choice xmlns:a14="http://schemas.microsoft.com/office/drawing/2010/main" Requires="a14">
          <p:sp>
            <p:nvSpPr>
              <p:cNvPr id="253" name="Equation"/>
              <p:cNvSpPr txBox="1"/>
              <p:nvPr/>
            </p:nvSpPr>
            <p:spPr>
              <a:xfrm>
                <a:off x="2330816" y="2844069"/>
                <a:ext cx="666849" cy="1015663"/>
              </a:xfrm>
              <a:prstGeom prst="rect">
                <a:avLst/>
              </a:prstGeom>
              <a:ln w="12700">
                <a:miter lim="400000"/>
              </a:ln>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r>
                        <a:rPr sz="6600" i="1">
                          <a:solidFill>
                            <a:srgbClr val="414040"/>
                          </a:solidFill>
                          <a:latin typeface="Cambria Math" panose="02040503050406030204" pitchFamily="18" charset="0"/>
                        </a:rPr>
                        <m:t>𝑥</m:t>
                      </m:r>
                    </m:oMath>
                  </m:oMathPara>
                </a14:m>
                <a:endParaRPr sz="4711" dirty="0">
                  <a:solidFill>
                    <a:srgbClr val="414141"/>
                  </a:solidFill>
                </a:endParaRPr>
              </a:p>
            </p:txBody>
          </p:sp>
        </mc:Choice>
        <mc:Fallback>
          <p:sp>
            <p:nvSpPr>
              <p:cNvPr id="253" name="Equation"/>
              <p:cNvSpPr txBox="1">
                <a:spLocks noRot="1" noChangeAspect="1" noMove="1" noResize="1" noEditPoints="1" noAdjustHandles="1" noChangeArrowheads="1" noChangeShapeType="1" noTextEdit="1"/>
              </p:cNvSpPr>
              <p:nvPr/>
            </p:nvSpPr>
            <p:spPr>
              <a:xfrm>
                <a:off x="2330816" y="2844069"/>
                <a:ext cx="666849" cy="1015663"/>
              </a:xfrm>
              <a:prstGeom prst="rect">
                <a:avLst/>
              </a:prstGeom>
              <a:blipFill rotWithShape="0">
                <a:blip r:embed="rId2"/>
                <a:stretch>
                  <a:fillRect/>
                </a:stretch>
              </a:blipFill>
              <a:ln w="12700">
                <a:miter lim="400000"/>
              </a:ln>
            </p:spPr>
            <p:txBody>
              <a:bodyPr/>
              <a:lstStyle/>
              <a:p>
                <a:r>
                  <a:rPr lang="en-US">
                    <a:noFill/>
                  </a:rPr>
                  <a:t> </a:t>
                </a:r>
              </a:p>
            </p:txBody>
          </p:sp>
        </mc:Fallback>
      </mc:AlternateContent>
      <p:sp>
        <p:nvSpPr>
          <p:cNvPr id="254" name="Line"/>
          <p:cNvSpPr/>
          <p:nvPr/>
        </p:nvSpPr>
        <p:spPr>
          <a:xfrm>
            <a:off x="3263571" y="3424461"/>
            <a:ext cx="475169" cy="1"/>
          </a:xfrm>
          <a:prstGeom prst="line">
            <a:avLst/>
          </a:prstGeom>
          <a:ln w="38100">
            <a:solidFill>
              <a:schemeClr val="accent2">
                <a:hueOff val="-602737"/>
                <a:satOff val="7170"/>
                <a:lumOff val="14117"/>
              </a:schemeClr>
            </a:solidFill>
            <a:miter lim="400000"/>
            <a:tailEnd type="triangle"/>
          </a:ln>
        </p:spPr>
        <p:txBody>
          <a:bodyPr lIns="35719" tIns="35719" rIns="35719" bIns="35719" anchor="ctr"/>
          <a:lstStyle/>
          <a:p>
            <a:pPr>
              <a:defRPr sz="3200"/>
            </a:pPr>
            <a:endParaRPr sz="2250"/>
          </a:p>
        </p:txBody>
      </p:sp>
      <p:sp>
        <p:nvSpPr>
          <p:cNvPr id="256" name="Task"/>
          <p:cNvSpPr txBox="1"/>
          <p:nvPr/>
        </p:nvSpPr>
        <p:spPr>
          <a:xfrm>
            <a:off x="7259995" y="3201217"/>
            <a:ext cx="694935" cy="50302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a:solidFill>
                  <a:schemeClr val="accent2">
                    <a:hueOff val="597264"/>
                    <a:satOff val="5158"/>
                    <a:lumOff val="-17289"/>
                  </a:schemeClr>
                </a:solidFill>
              </a:defRPr>
            </a:lvl1pPr>
          </a:lstStyle>
          <a:p>
            <a:r>
              <a:rPr sz="2800" dirty="0"/>
              <a:t>Task</a:t>
            </a:r>
          </a:p>
        </p:txBody>
      </p:sp>
      <p:sp>
        <p:nvSpPr>
          <p:cNvPr id="257" name="Line"/>
          <p:cNvSpPr/>
          <p:nvPr/>
        </p:nvSpPr>
        <p:spPr>
          <a:xfrm>
            <a:off x="6494905" y="3458513"/>
            <a:ext cx="475169" cy="1"/>
          </a:xfrm>
          <a:prstGeom prst="line">
            <a:avLst/>
          </a:prstGeom>
          <a:ln w="38100">
            <a:solidFill>
              <a:schemeClr val="accent2">
                <a:hueOff val="-602737"/>
                <a:satOff val="7170"/>
                <a:lumOff val="14117"/>
              </a:schemeClr>
            </a:solidFill>
            <a:miter lim="400000"/>
            <a:tailEnd type="triangle"/>
          </a:ln>
        </p:spPr>
        <p:txBody>
          <a:bodyPr lIns="35719" tIns="35719" rIns="35719" bIns="35719" anchor="ctr"/>
          <a:lstStyle/>
          <a:p>
            <a:pPr>
              <a:defRPr sz="3200"/>
            </a:pPr>
            <a:endParaRPr sz="2250"/>
          </a:p>
        </p:txBody>
      </p:sp>
      <p:sp>
        <p:nvSpPr>
          <p:cNvPr id="258" name="Line"/>
          <p:cNvSpPr/>
          <p:nvPr/>
        </p:nvSpPr>
        <p:spPr>
          <a:xfrm>
            <a:off x="8582015" y="3479474"/>
            <a:ext cx="553253" cy="1"/>
          </a:xfrm>
          <a:prstGeom prst="line">
            <a:avLst/>
          </a:prstGeom>
          <a:ln w="38100">
            <a:solidFill>
              <a:schemeClr val="accent2">
                <a:hueOff val="-602737"/>
                <a:satOff val="7170"/>
                <a:lumOff val="14117"/>
              </a:schemeClr>
            </a:solidFill>
            <a:miter lim="400000"/>
            <a:tailEnd type="triangle"/>
          </a:ln>
        </p:spPr>
        <p:txBody>
          <a:bodyPr lIns="35719" tIns="35719" rIns="35719" bIns="35719" anchor="ctr"/>
          <a:lstStyle/>
          <a:p>
            <a:pPr>
              <a:defRPr sz="3200"/>
            </a:pPr>
            <a:endParaRPr sz="2250"/>
          </a:p>
        </p:txBody>
      </p:sp>
      <mc:AlternateContent xmlns:mc="http://schemas.openxmlformats.org/markup-compatibility/2006">
        <mc:Choice xmlns:a14="http://schemas.microsoft.com/office/drawing/2010/main" Requires="a14">
          <p:sp>
            <p:nvSpPr>
              <p:cNvPr id="260" name="Equation"/>
              <p:cNvSpPr txBox="1"/>
              <p:nvPr/>
            </p:nvSpPr>
            <p:spPr>
              <a:xfrm>
                <a:off x="9266834" y="2937202"/>
                <a:ext cx="689548"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acc>
                        <m:accPr>
                          <m:chr m:val="̂"/>
                          <m:ctrlPr>
                            <a:rPr lang="en-US" sz="6700" b="0" i="1" smtClean="0">
                              <a:solidFill>
                                <a:srgbClr val="414141"/>
                              </a:solidFill>
                              <a:latin typeface="Cambria Math" charset="0"/>
                            </a:rPr>
                          </m:ctrlPr>
                        </m:accPr>
                        <m:e>
                          <m:r>
                            <a:rPr lang="en-US" sz="6700" b="0" i="1" smtClean="0">
                              <a:solidFill>
                                <a:srgbClr val="414141"/>
                              </a:solidFill>
                              <a:latin typeface="Cambria Math" charset="0"/>
                            </a:rPr>
                            <m:t>𝑦</m:t>
                          </m:r>
                        </m:e>
                      </m:acc>
                    </m:oMath>
                  </m:oMathPara>
                </a14:m>
                <a:endParaRPr sz="6700" dirty="0">
                  <a:solidFill>
                    <a:srgbClr val="414141"/>
                  </a:solidFill>
                </a:endParaRPr>
              </a:p>
            </p:txBody>
          </p:sp>
        </mc:Choice>
        <mc:Fallback>
          <p:sp>
            <p:nvSpPr>
              <p:cNvPr id="260" name="Equation"/>
              <p:cNvSpPr txBox="1">
                <a:spLocks noRot="1" noChangeAspect="1" noMove="1" noResize="1" noEditPoints="1" noAdjustHandles="1" noChangeArrowheads="1" noChangeShapeType="1" noTextEdit="1"/>
              </p:cNvSpPr>
              <p:nvPr/>
            </p:nvSpPr>
            <p:spPr>
              <a:xfrm>
                <a:off x="9266834" y="2937202"/>
                <a:ext cx="689548" cy="1031051"/>
              </a:xfrm>
              <a:prstGeom prst="rect">
                <a:avLst/>
              </a:prstGeom>
              <a:blipFill rotWithShape="0">
                <a:blip r:embed="rId3"/>
                <a:stretch>
                  <a:fillRect/>
                </a:stretch>
              </a:blipFill>
              <a:ln w="12700">
                <a:miter lim="400000"/>
              </a:ln>
            </p:spPr>
            <p:txBody>
              <a:bodyPr/>
              <a:lstStyle/>
              <a:p>
                <a:r>
                  <a:rPr lang="en-US">
                    <a:noFill/>
                  </a:rPr>
                  <a:t> </a:t>
                </a:r>
              </a:p>
            </p:txBody>
          </p:sp>
        </mc:Fallback>
      </mc:AlternateContent>
      <p:grpSp>
        <p:nvGrpSpPr>
          <p:cNvPr id="5" name="Group 4"/>
          <p:cNvGrpSpPr/>
          <p:nvPr/>
        </p:nvGrpSpPr>
        <p:grpSpPr>
          <a:xfrm>
            <a:off x="3870306" y="2676940"/>
            <a:ext cx="4580143" cy="1550505"/>
            <a:chOff x="3785391" y="2769704"/>
            <a:chExt cx="4241659" cy="1550505"/>
          </a:xfrm>
        </p:grpSpPr>
        <p:sp>
          <p:nvSpPr>
            <p:cNvPr id="261" name="Rounded Rectangle"/>
            <p:cNvSpPr/>
            <p:nvPr/>
          </p:nvSpPr>
          <p:spPr>
            <a:xfrm>
              <a:off x="3785391" y="2769704"/>
              <a:ext cx="4241659" cy="1550505"/>
            </a:xfrm>
            <a:prstGeom prst="roundRect">
              <a:avLst>
                <a:gd name="adj" fmla="val 9869"/>
              </a:avLst>
            </a:prstGeom>
            <a:blipFill>
              <a:blip r:embed="rId4"/>
            </a:blipFill>
            <a:ln w="12700">
              <a:miter lim="400000"/>
            </a:ln>
          </p:spPr>
          <p:txBody>
            <a:bodyPr lIns="35719" tIns="35719" rIns="35719" bIns="35719" anchor="ctr"/>
            <a:lstStyle/>
            <a:p>
              <a:pPr>
                <a:defRPr sz="3200">
                  <a:solidFill>
                    <a:srgbClr val="FFFFFF"/>
                  </a:solidFill>
                  <a:effectLst>
                    <a:outerShdw blurRad="25400" dist="33948" dir="2700000" rotWithShape="0">
                      <a:srgbClr val="3B3936"/>
                    </a:outerShdw>
                  </a:effectLst>
                </a:defRPr>
              </a:pPr>
              <a:endParaRPr sz="2250"/>
            </a:p>
          </p:txBody>
        </p:sp>
        <p:pic>
          <p:nvPicPr>
            <p:cNvPr id="262" name="Image" descr="Image"/>
            <p:cNvPicPr>
              <a:picLocks noChangeAspect="1"/>
            </p:cNvPicPr>
            <p:nvPr/>
          </p:nvPicPr>
          <p:blipFill>
            <a:blip r:embed="rId5">
              <a:extLst/>
            </a:blip>
            <a:srcRect r="54012"/>
            <a:stretch>
              <a:fillRect/>
            </a:stretch>
          </p:blipFill>
          <p:spPr>
            <a:xfrm>
              <a:off x="4469537" y="2844069"/>
              <a:ext cx="2945287" cy="1405344"/>
            </a:xfrm>
            <a:prstGeom prst="rect">
              <a:avLst/>
            </a:prstGeom>
            <a:ln w="12700">
              <a:miter lim="400000"/>
            </a:ln>
          </p:spPr>
        </p:pic>
      </p:grpSp>
    </p:spTree>
    <p:extLst>
      <p:ext uri="{BB962C8B-B14F-4D97-AF65-F5344CB8AC3E}">
        <p14:creationId xmlns:p14="http://schemas.microsoft.com/office/powerpoint/2010/main" val="186969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000"/>
                                  </p:stCondLst>
                                  <p:childTnLst>
                                    <p:set>
                                      <p:cBhvr>
                                        <p:cTn id="6" dur="1" fill="hold">
                                          <p:stCondLst>
                                            <p:cond delay="0"/>
                                          </p:stCondLst>
                                        </p:cTn>
                                        <p:tgtEl>
                                          <p:spTgt spid="2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 (</a:t>
            </a:r>
            <a:r>
              <a:rPr lang="en-US" dirty="0" err="1"/>
              <a:t>cont</a:t>
            </a:r>
            <a:r>
              <a:rPr lang="en-US" dirty="0"/>
              <a:t>)</a:t>
            </a:r>
          </a:p>
        </p:txBody>
      </p:sp>
      <p:pic>
        <p:nvPicPr>
          <p:cNvPr id="6" name="Immagine 5">
            <a:extLst>
              <a:ext uri="{FF2B5EF4-FFF2-40B4-BE49-F238E27FC236}">
                <a16:creationId xmlns:a16="http://schemas.microsoft.com/office/drawing/2014/main" xmlns="" id="{2B00386C-07CD-46D8-B7BE-543B8BAA0130}"/>
              </a:ext>
            </a:extLst>
          </p:cNvPr>
          <p:cNvPicPr>
            <a:picLocks noChangeAspect="1"/>
          </p:cNvPicPr>
          <p:nvPr/>
        </p:nvPicPr>
        <p:blipFill>
          <a:blip r:embed="rId2"/>
          <a:stretch>
            <a:fillRect/>
          </a:stretch>
        </p:blipFill>
        <p:spPr>
          <a:xfrm>
            <a:off x="1869975" y="1159017"/>
            <a:ext cx="8452049" cy="4988770"/>
          </a:xfrm>
          <a:prstGeom prst="rect">
            <a:avLst/>
          </a:prstGeom>
        </p:spPr>
      </p:pic>
    </p:spTree>
    <p:extLst>
      <p:ext uri="{BB962C8B-B14F-4D97-AF65-F5344CB8AC3E}">
        <p14:creationId xmlns:p14="http://schemas.microsoft.com/office/powerpoint/2010/main" val="12694075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 (</a:t>
            </a:r>
            <a:r>
              <a:rPr lang="en-US" dirty="0" err="1"/>
              <a:t>cont</a:t>
            </a:r>
            <a:r>
              <a:rPr lang="en-US" dirty="0"/>
              <a:t>)</a:t>
            </a:r>
          </a:p>
        </p:txBody>
      </p:sp>
      <p:pic>
        <p:nvPicPr>
          <p:cNvPr id="9" name="Picture 8"/>
          <p:cNvPicPr>
            <a:picLocks noChangeAspect="1"/>
          </p:cNvPicPr>
          <p:nvPr/>
        </p:nvPicPr>
        <p:blipFill>
          <a:blip r:embed="rId2"/>
          <a:stretch>
            <a:fillRect/>
          </a:stretch>
        </p:blipFill>
        <p:spPr>
          <a:xfrm>
            <a:off x="445844" y="983807"/>
            <a:ext cx="11300311" cy="4697155"/>
          </a:xfrm>
          <a:prstGeom prst="rect">
            <a:avLst/>
          </a:prstGeom>
        </p:spPr>
      </p:pic>
    </p:spTree>
    <p:extLst>
      <p:ext uri="{BB962C8B-B14F-4D97-AF65-F5344CB8AC3E}">
        <p14:creationId xmlns:p14="http://schemas.microsoft.com/office/powerpoint/2010/main" val="18299418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 Supervised Learning</a:t>
            </a:r>
          </a:p>
        </p:txBody>
      </p:sp>
      <p:sp>
        <p:nvSpPr>
          <p:cNvPr id="4" name="Slide Number Placeholder 3"/>
          <p:cNvSpPr>
            <a:spLocks noGrp="1"/>
          </p:cNvSpPr>
          <p:nvPr>
            <p:ph type="sldNum" sz="quarter" idx="12"/>
          </p:nvPr>
        </p:nvSpPr>
        <p:spPr/>
        <p:txBody>
          <a:bodyPr/>
          <a:lstStyle/>
          <a:p>
            <a:fld id="{81B7CCDB-6D39-0547-B7B3-C80E39D6513A}" type="slidenum">
              <a:rPr lang="en-US" smtClean="0"/>
              <a:pPr/>
              <a:t>13</a:t>
            </a:fld>
            <a:endParaRPr lang="en-US"/>
          </a:p>
        </p:txBody>
      </p:sp>
      <p:pic>
        <p:nvPicPr>
          <p:cNvPr id="6" name="Picture 5"/>
          <p:cNvPicPr>
            <a:picLocks noChangeAspect="1"/>
          </p:cNvPicPr>
          <p:nvPr/>
        </p:nvPicPr>
        <p:blipFill>
          <a:blip r:embed="rId2"/>
          <a:stretch>
            <a:fillRect/>
          </a:stretch>
        </p:blipFill>
        <p:spPr>
          <a:xfrm>
            <a:off x="689324" y="2416908"/>
            <a:ext cx="2168815" cy="2268581"/>
          </a:xfrm>
          <a:prstGeom prst="rect">
            <a:avLst/>
          </a:prstGeom>
        </p:spPr>
      </p:pic>
      <p:sp>
        <p:nvSpPr>
          <p:cNvPr id="3" name="Trapezoid 2"/>
          <p:cNvSpPr>
            <a:spLocks noChangeAspect="1"/>
          </p:cNvSpPr>
          <p:nvPr/>
        </p:nvSpPr>
        <p:spPr>
          <a:xfrm rot="5400000">
            <a:off x="3225235" y="2636799"/>
            <a:ext cx="1829888"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9749482" y="3170538"/>
            <a:ext cx="951470" cy="593124"/>
          </a:xfrm>
          <a:prstGeom prst="rightArrow">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0700952" y="3282434"/>
            <a:ext cx="1288045" cy="369332"/>
          </a:xfrm>
          <a:prstGeom prst="rect">
            <a:avLst/>
          </a:prstGeom>
          <a:noFill/>
        </p:spPr>
        <p:txBody>
          <a:bodyPr wrap="none" rtlCol="0">
            <a:spAutoFit/>
          </a:bodyPr>
          <a:lstStyle/>
          <a:p>
            <a:r>
              <a:rPr lang="en-US" dirty="0"/>
              <a:t>{</a:t>
            </a:r>
            <a:r>
              <a:rPr lang="en-US" dirty="0" err="1"/>
              <a:t>Cat,Dog</a:t>
            </a:r>
            <a:r>
              <a:rPr lang="en-US" dirty="0"/>
              <a:t>,</a:t>
            </a:r>
            <a:r>
              <a:rPr lang="mr-IN" dirty="0"/>
              <a:t>…</a:t>
            </a:r>
            <a:r>
              <a:rPr lang="en-US" dirty="0"/>
              <a:t>}</a:t>
            </a:r>
          </a:p>
        </p:txBody>
      </p:sp>
      <p:sp>
        <p:nvSpPr>
          <p:cNvPr id="7" name="TextBox 6"/>
          <p:cNvSpPr txBox="1"/>
          <p:nvPr/>
        </p:nvSpPr>
        <p:spPr>
          <a:xfrm>
            <a:off x="534528" y="1233186"/>
            <a:ext cx="9424375" cy="400110"/>
          </a:xfrm>
          <a:prstGeom prst="rect">
            <a:avLst/>
          </a:prstGeom>
          <a:noFill/>
        </p:spPr>
        <p:txBody>
          <a:bodyPr wrap="none" rtlCol="0">
            <a:spAutoFit/>
          </a:bodyPr>
          <a:lstStyle/>
          <a:p>
            <a:pPr algn="ctr"/>
            <a:r>
              <a:rPr lang="en-US" sz="2000" dirty="0">
                <a:solidFill>
                  <a:schemeClr val="tx1">
                    <a:lumMod val="75000"/>
                    <a:lumOff val="25000"/>
                  </a:schemeClr>
                </a:solidFill>
                <a:latin typeface="Karla" charset="0"/>
                <a:ea typeface="Karla" charset="0"/>
                <a:cs typeface="Karla" charset="0"/>
              </a:rPr>
              <a:t>We train the two networks by minimizing the loss function (cross entropy loss)</a:t>
            </a:r>
          </a:p>
        </p:txBody>
      </p:sp>
      <p:sp>
        <p:nvSpPr>
          <p:cNvPr id="11" name="Trapezoid 10"/>
          <p:cNvSpPr>
            <a:spLocks noChangeAspect="1"/>
          </p:cNvSpPr>
          <p:nvPr/>
        </p:nvSpPr>
        <p:spPr>
          <a:xfrm rot="5400000">
            <a:off x="7655314" y="2636799"/>
            <a:ext cx="1829888"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5422219" y="3195765"/>
            <a:ext cx="1941814" cy="523220"/>
          </a:xfrm>
          <a:prstGeom prst="rect">
            <a:avLst/>
          </a:prstGeom>
          <a:noFill/>
        </p:spPr>
        <p:txBody>
          <a:bodyPr wrap="none" rtlCol="0">
            <a:spAutoFit/>
          </a:bodyPr>
          <a:lstStyle/>
          <a:p>
            <a:r>
              <a:rPr lang="en-US" sz="2800" dirty="0">
                <a:latin typeface="Cambria Math" charset="0"/>
                <a:ea typeface="Cambria Math" charset="0"/>
                <a:cs typeface="Cambria Math" charset="0"/>
              </a:rPr>
              <a:t>{ Features }</a:t>
            </a:r>
          </a:p>
        </p:txBody>
      </p:sp>
      <p:sp>
        <p:nvSpPr>
          <p:cNvPr id="8" name="TextBox 7"/>
          <p:cNvSpPr txBox="1"/>
          <p:nvPr/>
        </p:nvSpPr>
        <p:spPr>
          <a:xfrm>
            <a:off x="3102211" y="4806744"/>
            <a:ext cx="2993127"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Feature Discovery Network</a:t>
            </a:r>
          </a:p>
        </p:txBody>
      </p:sp>
      <p:sp>
        <p:nvSpPr>
          <p:cNvPr id="9" name="TextBox 8"/>
          <p:cNvSpPr txBox="1"/>
          <p:nvPr/>
        </p:nvSpPr>
        <p:spPr>
          <a:xfrm>
            <a:off x="7637754" y="4806744"/>
            <a:ext cx="2579552"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Classification Network</a:t>
            </a:r>
          </a:p>
        </p:txBody>
      </p:sp>
      <p:sp>
        <p:nvSpPr>
          <p:cNvPr id="17" name="TextBox 16"/>
          <p:cNvSpPr txBox="1"/>
          <p:nvPr/>
        </p:nvSpPr>
        <p:spPr>
          <a:xfrm>
            <a:off x="1470989" y="1950109"/>
            <a:ext cx="605483" cy="461665"/>
          </a:xfrm>
          <a:prstGeom prst="rect">
            <a:avLst/>
          </a:prstGeom>
          <a:noFill/>
        </p:spPr>
        <p:txBody>
          <a:bodyPr wrap="square" rtlCol="0">
            <a:spAutoFit/>
          </a:bodyPr>
          <a:lstStyle/>
          <a:p>
            <a:pPr algn="ctr"/>
            <a:r>
              <a:rPr lang="en-US" sz="2400" i="1" dirty="0">
                <a:latin typeface="Cambria Math" charset="0"/>
                <a:ea typeface="Cambria Math" charset="0"/>
                <a:cs typeface="Cambria Math" charset="0"/>
              </a:rPr>
              <a:t>x</a:t>
            </a:r>
          </a:p>
        </p:txBody>
      </p:sp>
    </p:spTree>
    <p:extLst>
      <p:ext uri="{BB962C8B-B14F-4D97-AF65-F5344CB8AC3E}">
        <p14:creationId xmlns:p14="http://schemas.microsoft.com/office/powerpoint/2010/main" val="364373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 </a:t>
            </a:r>
            <a:r>
              <a:rPr lang="en-US" dirty="0" smtClean="0"/>
              <a:t>Self-supervised Learning</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14</a:t>
            </a:fld>
            <a:endParaRPr lang="en-US"/>
          </a:p>
        </p:txBody>
      </p:sp>
      <p:pic>
        <p:nvPicPr>
          <p:cNvPr id="6" name="Picture 5"/>
          <p:cNvPicPr>
            <a:picLocks noChangeAspect="1"/>
          </p:cNvPicPr>
          <p:nvPr/>
        </p:nvPicPr>
        <p:blipFill>
          <a:blip r:embed="rId2"/>
          <a:stretch>
            <a:fillRect/>
          </a:stretch>
        </p:blipFill>
        <p:spPr>
          <a:xfrm>
            <a:off x="689324" y="2416908"/>
            <a:ext cx="2168815" cy="2268581"/>
          </a:xfrm>
          <a:prstGeom prst="rect">
            <a:avLst/>
          </a:prstGeom>
        </p:spPr>
      </p:pic>
      <p:sp>
        <p:nvSpPr>
          <p:cNvPr id="3" name="Trapezoid 2"/>
          <p:cNvSpPr>
            <a:spLocks noChangeAspect="1"/>
          </p:cNvSpPr>
          <p:nvPr/>
        </p:nvSpPr>
        <p:spPr>
          <a:xfrm rot="5400000">
            <a:off x="3225235" y="2636799"/>
            <a:ext cx="1829888"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p:cNvSpPr txBox="1"/>
              <p:nvPr/>
            </p:nvSpPr>
            <p:spPr>
              <a:xfrm>
                <a:off x="592236" y="1233186"/>
                <a:ext cx="10873874" cy="400110"/>
              </a:xfrm>
              <a:prstGeom prst="rect">
                <a:avLst/>
              </a:prstGeom>
              <a:noFill/>
            </p:spPr>
            <p:txBody>
              <a:bodyPr wrap="none" rtlCol="0">
                <a:spAutoFit/>
              </a:bodyPr>
              <a:lstStyle/>
              <a:p>
                <a:r>
                  <a:rPr lang="en-US" sz="2000" dirty="0">
                    <a:solidFill>
                      <a:schemeClr val="tx1">
                        <a:lumMod val="75000"/>
                        <a:lumOff val="25000"/>
                      </a:schemeClr>
                    </a:solidFill>
                    <a:latin typeface="Karla" charset="0"/>
                    <a:ea typeface="Karla" charset="0"/>
                    <a:cs typeface="Karla" charset="0"/>
                  </a:rPr>
                  <a:t>We train the two networks by minimizing the reconstruction loss function: </a:t>
                </a:r>
                <a14:m>
                  <m:oMath xmlns:m="http://schemas.openxmlformats.org/officeDocument/2006/math">
                    <m:r>
                      <a:rPr lang="en-US" sz="2000" b="0" i="1" smtClean="0">
                        <a:solidFill>
                          <a:schemeClr val="tx1">
                            <a:lumMod val="75000"/>
                            <a:lumOff val="25000"/>
                          </a:schemeClr>
                        </a:solidFill>
                        <a:latin typeface="Cambria Math" charset="0"/>
                        <a:ea typeface="Karla" charset="0"/>
                        <a:cs typeface="Karla" charset="0"/>
                      </a:rPr>
                      <m:t>ℒ</m:t>
                    </m:r>
                    <m:r>
                      <a:rPr lang="en-US" sz="2000" b="0" i="1" smtClean="0">
                        <a:solidFill>
                          <a:schemeClr val="tx1">
                            <a:lumMod val="75000"/>
                            <a:lumOff val="25000"/>
                          </a:schemeClr>
                        </a:solidFill>
                        <a:latin typeface="Cambria Math" charset="0"/>
                        <a:ea typeface="Karla" charset="0"/>
                        <a:cs typeface="Karla" charset="0"/>
                      </a:rPr>
                      <m:t>=∑</m:t>
                    </m:r>
                    <m:sSup>
                      <m:sSupPr>
                        <m:ctrlPr>
                          <a:rPr lang="en-US" sz="2000" b="0" i="1" smtClean="0">
                            <a:solidFill>
                              <a:schemeClr val="tx1">
                                <a:lumMod val="75000"/>
                                <a:lumOff val="25000"/>
                              </a:schemeClr>
                            </a:solidFill>
                            <a:latin typeface="Cambria Math" charset="0"/>
                            <a:ea typeface="Karla" charset="0"/>
                            <a:cs typeface="Karla" charset="0"/>
                          </a:rPr>
                        </m:ctrlPr>
                      </m:sSupPr>
                      <m:e>
                        <m:d>
                          <m:dPr>
                            <m:ctrlPr>
                              <a:rPr lang="en-US" sz="2000" b="0" i="1" smtClean="0">
                                <a:solidFill>
                                  <a:schemeClr val="tx1">
                                    <a:lumMod val="75000"/>
                                    <a:lumOff val="25000"/>
                                  </a:schemeClr>
                                </a:solidFill>
                                <a:latin typeface="Cambria Math" charset="0"/>
                                <a:ea typeface="Karla" charset="0"/>
                                <a:cs typeface="Karla" charset="0"/>
                              </a:rPr>
                            </m:ctrlPr>
                          </m:dPr>
                          <m:e>
                            <m:sSub>
                              <m:sSubPr>
                                <m:ctrlPr>
                                  <a:rPr lang="en-US" sz="2000" i="1">
                                    <a:solidFill>
                                      <a:schemeClr val="tx1">
                                        <a:lumMod val="75000"/>
                                        <a:lumOff val="25000"/>
                                      </a:schemeClr>
                                    </a:solidFill>
                                    <a:latin typeface="Cambria Math" charset="0"/>
                                    <a:ea typeface="Karla" charset="0"/>
                                    <a:cs typeface="Karla" charset="0"/>
                                  </a:rPr>
                                </m:ctrlPr>
                              </m:sSubPr>
                              <m:e>
                                <m:r>
                                  <a:rPr lang="en-US" sz="2000" i="1">
                                    <a:solidFill>
                                      <a:schemeClr val="tx1">
                                        <a:lumMod val="75000"/>
                                        <a:lumOff val="25000"/>
                                      </a:schemeClr>
                                    </a:solidFill>
                                    <a:latin typeface="Cambria Math" charset="0"/>
                                    <a:ea typeface="Karla" charset="0"/>
                                    <a:cs typeface="Karla" charset="0"/>
                                  </a:rPr>
                                  <m:t>𝑥</m:t>
                                </m:r>
                              </m:e>
                              <m:sub>
                                <m:r>
                                  <a:rPr lang="en-US" sz="2000" i="1">
                                    <a:solidFill>
                                      <a:schemeClr val="tx1">
                                        <a:lumMod val="75000"/>
                                        <a:lumOff val="25000"/>
                                      </a:schemeClr>
                                    </a:solidFill>
                                    <a:latin typeface="Cambria Math" charset="0"/>
                                    <a:ea typeface="Karla" charset="0"/>
                                    <a:cs typeface="Karla" charset="0"/>
                                  </a:rPr>
                                  <m:t>𝑖</m:t>
                                </m:r>
                              </m:sub>
                            </m:sSub>
                            <m:r>
                              <a:rPr lang="en-US" sz="2000" i="1">
                                <a:solidFill>
                                  <a:schemeClr val="tx1">
                                    <a:lumMod val="75000"/>
                                    <a:lumOff val="25000"/>
                                  </a:schemeClr>
                                </a:solidFill>
                                <a:latin typeface="Cambria Math" charset="0"/>
                                <a:ea typeface="Karla" charset="0"/>
                                <a:cs typeface="Karla" charset="0"/>
                              </a:rPr>
                              <m:t>−</m:t>
                            </m:r>
                            <m:sSub>
                              <m:sSubPr>
                                <m:ctrlPr>
                                  <a:rPr lang="en-US" sz="2000" i="1">
                                    <a:solidFill>
                                      <a:schemeClr val="tx1">
                                        <a:lumMod val="75000"/>
                                        <a:lumOff val="25000"/>
                                      </a:schemeClr>
                                    </a:solidFill>
                                    <a:latin typeface="Cambria Math" charset="0"/>
                                    <a:ea typeface="Karla" charset="0"/>
                                    <a:cs typeface="Karla" charset="0"/>
                                  </a:rPr>
                                </m:ctrlPr>
                              </m:sSubPr>
                              <m:e>
                                <m:acc>
                                  <m:accPr>
                                    <m:chr m:val="̂"/>
                                    <m:ctrlPr>
                                      <a:rPr lang="en-US" sz="2000" i="1">
                                        <a:solidFill>
                                          <a:schemeClr val="tx1">
                                            <a:lumMod val="75000"/>
                                            <a:lumOff val="25000"/>
                                          </a:schemeClr>
                                        </a:solidFill>
                                        <a:latin typeface="Cambria Math" charset="0"/>
                                        <a:ea typeface="Karla" charset="0"/>
                                        <a:cs typeface="Karla" charset="0"/>
                                      </a:rPr>
                                    </m:ctrlPr>
                                  </m:accPr>
                                  <m:e>
                                    <m:r>
                                      <a:rPr lang="en-US" sz="2000" i="1">
                                        <a:solidFill>
                                          <a:schemeClr val="tx1">
                                            <a:lumMod val="75000"/>
                                            <a:lumOff val="25000"/>
                                          </a:schemeClr>
                                        </a:solidFill>
                                        <a:latin typeface="Cambria Math" charset="0"/>
                                        <a:ea typeface="Karla" charset="0"/>
                                        <a:cs typeface="Karla" charset="0"/>
                                      </a:rPr>
                                      <m:t>𝑥</m:t>
                                    </m:r>
                                  </m:e>
                                </m:acc>
                              </m:e>
                              <m:sub>
                                <m:r>
                                  <a:rPr lang="en-US" sz="2000" i="1">
                                    <a:solidFill>
                                      <a:schemeClr val="tx1">
                                        <a:lumMod val="75000"/>
                                        <a:lumOff val="25000"/>
                                      </a:schemeClr>
                                    </a:solidFill>
                                    <a:latin typeface="Cambria Math" charset="0"/>
                                    <a:ea typeface="Karla" charset="0"/>
                                    <a:cs typeface="Karla" charset="0"/>
                                  </a:rPr>
                                  <m:t>𝑖</m:t>
                                </m:r>
                              </m:sub>
                            </m:sSub>
                          </m:e>
                        </m:d>
                      </m:e>
                      <m:sup>
                        <m:r>
                          <a:rPr lang="en-US" sz="2000" b="0" i="0" smtClean="0">
                            <a:solidFill>
                              <a:schemeClr val="tx1">
                                <a:lumMod val="75000"/>
                                <a:lumOff val="25000"/>
                              </a:schemeClr>
                            </a:solidFill>
                            <a:latin typeface="Cambria Math" charset="0"/>
                            <a:ea typeface="Karla" charset="0"/>
                            <a:cs typeface="Karla" charset="0"/>
                          </a:rPr>
                          <m:t>2</m:t>
                        </m:r>
                      </m:sup>
                    </m:sSup>
                  </m:oMath>
                </a14:m>
                <a:endParaRPr lang="en-US" sz="2000" dirty="0">
                  <a:solidFill>
                    <a:schemeClr val="tx1">
                      <a:lumMod val="75000"/>
                      <a:lumOff val="25000"/>
                    </a:schemeClr>
                  </a:solidFill>
                  <a:latin typeface="Karla" charset="0"/>
                  <a:ea typeface="Karla" charset="0"/>
                  <a:cs typeface="Karla"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2236" y="1233186"/>
                <a:ext cx="10873874" cy="400110"/>
              </a:xfrm>
              <a:prstGeom prst="rect">
                <a:avLst/>
              </a:prstGeom>
              <a:blipFill rotWithShape="0">
                <a:blip r:embed="rId3"/>
                <a:stretch>
                  <a:fillRect l="-561" t="-6061" b="-27273"/>
                </a:stretch>
              </a:blipFill>
            </p:spPr>
            <p:txBody>
              <a:bodyPr/>
              <a:lstStyle/>
              <a:p>
                <a:r>
                  <a:rPr lang="en-US">
                    <a:noFill/>
                  </a:rPr>
                  <a:t> </a:t>
                </a:r>
              </a:p>
            </p:txBody>
          </p:sp>
        </mc:Fallback>
      </mc:AlternateContent>
      <p:sp>
        <p:nvSpPr>
          <p:cNvPr id="11" name="Trapezoid 10"/>
          <p:cNvSpPr>
            <a:spLocks noChangeAspect="1"/>
          </p:cNvSpPr>
          <p:nvPr/>
        </p:nvSpPr>
        <p:spPr>
          <a:xfrm rot="16200000">
            <a:off x="7568815" y="2636799"/>
            <a:ext cx="1829888"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5422219" y="3195765"/>
            <a:ext cx="1941814" cy="523220"/>
          </a:xfrm>
          <a:prstGeom prst="rect">
            <a:avLst/>
          </a:prstGeom>
          <a:noFill/>
        </p:spPr>
        <p:txBody>
          <a:bodyPr wrap="none" rtlCol="0">
            <a:spAutoFit/>
          </a:bodyPr>
          <a:lstStyle/>
          <a:p>
            <a:r>
              <a:rPr lang="en-US" sz="2800" dirty="0">
                <a:latin typeface="Cambria Math" charset="0"/>
                <a:ea typeface="Cambria Math" charset="0"/>
                <a:cs typeface="Cambria Math" charset="0"/>
              </a:rPr>
              <a:t>{ Features }</a:t>
            </a:r>
          </a:p>
        </p:txBody>
      </p:sp>
      <p:sp>
        <p:nvSpPr>
          <p:cNvPr id="8" name="TextBox 7"/>
          <p:cNvSpPr txBox="1"/>
          <p:nvPr/>
        </p:nvSpPr>
        <p:spPr>
          <a:xfrm>
            <a:off x="3102211" y="4806744"/>
            <a:ext cx="2993127"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Feature Discovery Network</a:t>
            </a:r>
          </a:p>
        </p:txBody>
      </p:sp>
      <p:sp>
        <p:nvSpPr>
          <p:cNvPr id="9" name="TextBox 8"/>
          <p:cNvSpPr txBox="1"/>
          <p:nvPr/>
        </p:nvSpPr>
        <p:spPr>
          <a:xfrm>
            <a:off x="7637754" y="4806744"/>
            <a:ext cx="1895071" cy="369332"/>
          </a:xfrm>
          <a:prstGeom prst="rect">
            <a:avLst/>
          </a:prstGeom>
          <a:noFill/>
        </p:spPr>
        <p:txBody>
          <a:bodyPr wrap="none" rtlCol="0">
            <a:spAutoFit/>
          </a:bodyPr>
          <a:lstStyle/>
          <a:p>
            <a:r>
              <a:rPr lang="en-US" smtClean="0">
                <a:solidFill>
                  <a:schemeClr val="tx1">
                    <a:lumMod val="75000"/>
                    <a:lumOff val="25000"/>
                  </a:schemeClr>
                </a:solidFill>
                <a:latin typeface="Karla" charset="0"/>
                <a:ea typeface="Karla" charset="0"/>
                <a:cs typeface="Karla" charset="0"/>
              </a:rPr>
              <a:t>Second Network</a:t>
            </a:r>
            <a:endParaRPr lang="en-US" dirty="0">
              <a:solidFill>
                <a:schemeClr val="tx1">
                  <a:lumMod val="75000"/>
                  <a:lumOff val="25000"/>
                </a:schemeClr>
              </a:solidFill>
              <a:latin typeface="Karla" charset="0"/>
              <a:ea typeface="Karla" charset="0"/>
              <a:cs typeface="Karla" charset="0"/>
            </a:endParaRPr>
          </a:p>
        </p:txBody>
      </p:sp>
      <p:pic>
        <p:nvPicPr>
          <p:cNvPr id="13" name="Picture 12"/>
          <p:cNvPicPr>
            <a:picLocks noChangeAspect="1"/>
          </p:cNvPicPr>
          <p:nvPr/>
        </p:nvPicPr>
        <p:blipFill>
          <a:blip r:embed="rId2"/>
          <a:stretch>
            <a:fillRect/>
          </a:stretch>
        </p:blipFill>
        <p:spPr>
          <a:xfrm>
            <a:off x="9744124" y="2416908"/>
            <a:ext cx="2168815" cy="2268581"/>
          </a:xfrm>
          <a:prstGeom prst="rect">
            <a:avLst/>
          </a:prstGeom>
        </p:spPr>
      </p:pic>
      <p:sp>
        <p:nvSpPr>
          <p:cNvPr id="10" name="TextBox 9"/>
          <p:cNvSpPr txBox="1"/>
          <p:nvPr/>
        </p:nvSpPr>
        <p:spPr>
          <a:xfrm>
            <a:off x="1470989" y="1950109"/>
            <a:ext cx="605483" cy="461665"/>
          </a:xfrm>
          <a:prstGeom prst="rect">
            <a:avLst/>
          </a:prstGeom>
          <a:noFill/>
        </p:spPr>
        <p:txBody>
          <a:bodyPr wrap="square" rtlCol="0">
            <a:spAutoFit/>
          </a:bodyPr>
          <a:lstStyle/>
          <a:p>
            <a:pPr algn="ctr"/>
            <a:r>
              <a:rPr lang="en-US" sz="2400" i="1" dirty="0">
                <a:latin typeface="Cambria Math" charset="0"/>
                <a:ea typeface="Cambria Math" charset="0"/>
                <a:cs typeface="Cambria Math" charset="0"/>
              </a:rPr>
              <a:t>x</a:t>
            </a:r>
          </a:p>
        </p:txBody>
      </p:sp>
      <mc:AlternateContent xmlns:mc="http://schemas.openxmlformats.org/markup-compatibility/2006" xmlns:a14="http://schemas.microsoft.com/office/drawing/2010/main">
        <mc:Choice Requires="a14">
          <p:sp>
            <p:nvSpPr>
              <p:cNvPr id="17" name="TextBox 16"/>
              <p:cNvSpPr txBox="1"/>
              <p:nvPr/>
            </p:nvSpPr>
            <p:spPr>
              <a:xfrm>
                <a:off x="10525789" y="1950109"/>
                <a:ext cx="605483"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charset="0"/>
                              <a:ea typeface="Cambria Math" charset="0"/>
                              <a:cs typeface="Cambria Math" charset="0"/>
                            </a:rPr>
                          </m:ctrlPr>
                        </m:accPr>
                        <m:e>
                          <m:r>
                            <a:rPr lang="en-US" sz="2400" b="0" i="1" smtClean="0">
                              <a:latin typeface="Cambria Math" charset="0"/>
                              <a:ea typeface="Cambria Math" charset="0"/>
                              <a:cs typeface="Cambria Math" charset="0"/>
                            </a:rPr>
                            <m:t>𝑥</m:t>
                          </m:r>
                        </m:e>
                      </m:acc>
                    </m:oMath>
                  </m:oMathPara>
                </a14:m>
                <a:endParaRPr lang="en-US" i="1" dirty="0">
                  <a:latin typeface="Cambria Math" charset="0"/>
                  <a:ea typeface="Cambria Math" charset="0"/>
                  <a:cs typeface="Cambria Math"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0525789" y="1950109"/>
                <a:ext cx="605483" cy="461665"/>
              </a:xfrm>
              <a:prstGeom prst="rect">
                <a:avLst/>
              </a:prstGeom>
              <a:blipFill rotWithShape="0">
                <a:blip r:embed="rId4"/>
                <a:stretch>
                  <a:fillRect t="-1316" r="-25253"/>
                </a:stretch>
              </a:blipFill>
            </p:spPr>
            <p:txBody>
              <a:bodyPr/>
              <a:lstStyle/>
              <a:p>
                <a:r>
                  <a:rPr lang="en-US">
                    <a:noFill/>
                  </a:rPr>
                  <a:t> </a:t>
                </a:r>
              </a:p>
            </p:txBody>
          </p:sp>
        </mc:Fallback>
      </mc:AlternateContent>
    </p:spTree>
    <p:extLst>
      <p:ext uri="{BB962C8B-B14F-4D97-AF65-F5344CB8AC3E}">
        <p14:creationId xmlns:p14="http://schemas.microsoft.com/office/powerpoint/2010/main" val="101436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 </a:t>
            </a:r>
            <a:r>
              <a:rPr lang="en-US" dirty="0"/>
              <a:t>Self-supervised Learning</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15</a:t>
            </a:fld>
            <a:endParaRPr lang="en-US"/>
          </a:p>
        </p:txBody>
      </p:sp>
      <p:pic>
        <p:nvPicPr>
          <p:cNvPr id="6" name="Picture 5"/>
          <p:cNvPicPr>
            <a:picLocks noChangeAspect="1"/>
          </p:cNvPicPr>
          <p:nvPr/>
        </p:nvPicPr>
        <p:blipFill>
          <a:blip r:embed="rId2"/>
          <a:stretch>
            <a:fillRect/>
          </a:stretch>
        </p:blipFill>
        <p:spPr>
          <a:xfrm>
            <a:off x="689324" y="2416908"/>
            <a:ext cx="2168815" cy="2268581"/>
          </a:xfrm>
          <a:prstGeom prst="rect">
            <a:avLst/>
          </a:prstGeom>
        </p:spPr>
      </p:pic>
      <p:sp>
        <p:nvSpPr>
          <p:cNvPr id="3" name="Trapezoid 2"/>
          <p:cNvSpPr>
            <a:spLocks noChangeAspect="1"/>
          </p:cNvSpPr>
          <p:nvPr/>
        </p:nvSpPr>
        <p:spPr>
          <a:xfrm rot="5400000">
            <a:off x="3225235" y="2636799"/>
            <a:ext cx="1829888"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apezoid 10"/>
          <p:cNvSpPr>
            <a:spLocks noChangeAspect="1"/>
          </p:cNvSpPr>
          <p:nvPr/>
        </p:nvSpPr>
        <p:spPr>
          <a:xfrm rot="16200000">
            <a:off x="7568815" y="2636799"/>
            <a:ext cx="1829888"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6044176" y="3183165"/>
            <a:ext cx="377026" cy="523220"/>
          </a:xfrm>
          <a:prstGeom prst="rect">
            <a:avLst/>
          </a:prstGeom>
          <a:noFill/>
        </p:spPr>
        <p:txBody>
          <a:bodyPr wrap="none" rtlCol="0">
            <a:spAutoFit/>
          </a:bodyPr>
          <a:lstStyle/>
          <a:p>
            <a:pPr algn="ctr"/>
            <a:r>
              <a:rPr lang="en-US" sz="2800" dirty="0">
                <a:latin typeface="Cambria Math" charset="0"/>
                <a:ea typeface="Cambria Math" charset="0"/>
                <a:cs typeface="Cambria Math" charset="0"/>
              </a:rPr>
              <a:t>Z</a:t>
            </a:r>
          </a:p>
        </p:txBody>
      </p:sp>
      <p:sp>
        <p:nvSpPr>
          <p:cNvPr id="8" name="TextBox 7"/>
          <p:cNvSpPr txBox="1"/>
          <p:nvPr/>
        </p:nvSpPr>
        <p:spPr>
          <a:xfrm>
            <a:off x="3520360" y="4738412"/>
            <a:ext cx="1229824" cy="369332"/>
          </a:xfrm>
          <a:prstGeom prst="rect">
            <a:avLst/>
          </a:prstGeom>
          <a:noFill/>
        </p:spPr>
        <p:txBody>
          <a:bodyPr wrap="none" rtlCol="0">
            <a:spAutoFit/>
          </a:bodyPr>
          <a:lstStyle/>
          <a:p>
            <a:r>
              <a:rPr lang="en-US" b="1" dirty="0">
                <a:solidFill>
                  <a:schemeClr val="tx1">
                    <a:lumMod val="75000"/>
                    <a:lumOff val="25000"/>
                  </a:schemeClr>
                </a:solidFill>
                <a:latin typeface="Karla" charset="0"/>
                <a:ea typeface="Karla" charset="0"/>
                <a:cs typeface="Karla" charset="0"/>
              </a:rPr>
              <a:t>ENCODER</a:t>
            </a:r>
          </a:p>
        </p:txBody>
      </p:sp>
      <p:sp>
        <p:nvSpPr>
          <p:cNvPr id="9" name="TextBox 8"/>
          <p:cNvSpPr txBox="1"/>
          <p:nvPr/>
        </p:nvSpPr>
        <p:spPr>
          <a:xfrm>
            <a:off x="7872053" y="4685489"/>
            <a:ext cx="1223412" cy="369332"/>
          </a:xfrm>
          <a:prstGeom prst="rect">
            <a:avLst/>
          </a:prstGeom>
          <a:noFill/>
        </p:spPr>
        <p:txBody>
          <a:bodyPr wrap="none" rtlCol="0">
            <a:spAutoFit/>
          </a:bodyPr>
          <a:lstStyle/>
          <a:p>
            <a:r>
              <a:rPr lang="en-US" b="1" dirty="0">
                <a:solidFill>
                  <a:schemeClr val="tx1">
                    <a:lumMod val="75000"/>
                    <a:lumOff val="25000"/>
                  </a:schemeClr>
                </a:solidFill>
                <a:latin typeface="Karla" charset="0"/>
                <a:ea typeface="Karla" charset="0"/>
                <a:cs typeface="Karla" charset="0"/>
              </a:rPr>
              <a:t>DECODER</a:t>
            </a:r>
          </a:p>
        </p:txBody>
      </p:sp>
      <p:pic>
        <p:nvPicPr>
          <p:cNvPr id="13" name="Picture 12"/>
          <p:cNvPicPr>
            <a:picLocks noChangeAspect="1"/>
          </p:cNvPicPr>
          <p:nvPr/>
        </p:nvPicPr>
        <p:blipFill>
          <a:blip r:embed="rId2"/>
          <a:stretch>
            <a:fillRect/>
          </a:stretch>
        </p:blipFill>
        <p:spPr>
          <a:xfrm>
            <a:off x="9744124" y="2416908"/>
            <a:ext cx="2168815" cy="2268581"/>
          </a:xfrm>
          <a:prstGeom prst="rect">
            <a:avLst/>
          </a:prstGeom>
        </p:spPr>
      </p:pic>
      <p:sp>
        <p:nvSpPr>
          <p:cNvPr id="10" name="TextBox 9"/>
          <p:cNvSpPr txBox="1"/>
          <p:nvPr/>
        </p:nvSpPr>
        <p:spPr>
          <a:xfrm>
            <a:off x="3974034" y="1071324"/>
            <a:ext cx="4838184" cy="923330"/>
          </a:xfrm>
          <a:prstGeom prst="rect">
            <a:avLst/>
          </a:prstGeom>
          <a:noFill/>
        </p:spPr>
        <p:txBody>
          <a:bodyPr wrap="none" rtlCol="0">
            <a:spAutoFit/>
          </a:bodyPr>
          <a:lstStyle/>
          <a:p>
            <a:r>
              <a:rPr lang="en-US" sz="5400" dirty="0">
                <a:solidFill>
                  <a:schemeClr val="accent2"/>
                </a:solidFill>
                <a:latin typeface="Karla" charset="0"/>
                <a:ea typeface="Karla" charset="0"/>
                <a:cs typeface="Karla" charset="0"/>
              </a:rPr>
              <a:t>AUTOENCODER</a:t>
            </a:r>
          </a:p>
        </p:txBody>
      </p:sp>
      <p:sp>
        <p:nvSpPr>
          <p:cNvPr id="14" name="TextBox 13"/>
          <p:cNvSpPr txBox="1"/>
          <p:nvPr/>
        </p:nvSpPr>
        <p:spPr>
          <a:xfrm>
            <a:off x="349292" y="5402920"/>
            <a:ext cx="11889718" cy="707886"/>
          </a:xfrm>
          <a:prstGeom prst="rect">
            <a:avLst/>
          </a:prstGeom>
          <a:noFill/>
        </p:spPr>
        <p:txBody>
          <a:bodyPr wrap="square" rtlCol="0">
            <a:spAutoFit/>
          </a:bodyPr>
          <a:lstStyle/>
          <a:p>
            <a:r>
              <a:rPr lang="en-US" sz="2000" dirty="0">
                <a:solidFill>
                  <a:schemeClr val="tx1">
                    <a:lumMod val="75000"/>
                    <a:lumOff val="25000"/>
                  </a:schemeClr>
                </a:solidFill>
                <a:latin typeface="Karla" charset="0"/>
                <a:ea typeface="Karla" charset="0"/>
                <a:cs typeface="Karla" charset="0"/>
              </a:rPr>
              <a:t>This is an autoencoder. It gets that name because it automatically finds the best way to encode the input so that the decoded version is as close as possible to the input.</a:t>
            </a:r>
          </a:p>
        </p:txBody>
      </p:sp>
      <p:sp>
        <p:nvSpPr>
          <p:cNvPr id="16" name="TextBox 15"/>
          <p:cNvSpPr txBox="1"/>
          <p:nvPr/>
        </p:nvSpPr>
        <p:spPr>
          <a:xfrm>
            <a:off x="5400544" y="2527419"/>
            <a:ext cx="1606530" cy="369332"/>
          </a:xfrm>
          <a:prstGeom prst="rect">
            <a:avLst/>
          </a:prstGeom>
          <a:noFill/>
        </p:spPr>
        <p:txBody>
          <a:bodyPr wrap="none" rtlCol="0">
            <a:spAutoFit/>
          </a:bodyPr>
          <a:lstStyle/>
          <a:p>
            <a:r>
              <a:rPr lang="en-US" b="1" dirty="0">
                <a:solidFill>
                  <a:schemeClr val="tx1">
                    <a:lumMod val="75000"/>
                    <a:lumOff val="25000"/>
                  </a:schemeClr>
                </a:solidFill>
                <a:latin typeface="Karla" charset="0"/>
                <a:ea typeface="Karla" charset="0"/>
                <a:cs typeface="Karla" charset="0"/>
              </a:rPr>
              <a:t>Latent Space</a:t>
            </a:r>
          </a:p>
        </p:txBody>
      </p:sp>
      <p:sp>
        <p:nvSpPr>
          <p:cNvPr id="15" name="TextBox 14"/>
          <p:cNvSpPr txBox="1"/>
          <p:nvPr/>
        </p:nvSpPr>
        <p:spPr>
          <a:xfrm>
            <a:off x="1470989" y="1950109"/>
            <a:ext cx="605483" cy="461665"/>
          </a:xfrm>
          <a:prstGeom prst="rect">
            <a:avLst/>
          </a:prstGeom>
          <a:noFill/>
        </p:spPr>
        <p:txBody>
          <a:bodyPr wrap="square" rtlCol="0">
            <a:spAutoFit/>
          </a:bodyPr>
          <a:lstStyle/>
          <a:p>
            <a:pPr algn="ctr"/>
            <a:r>
              <a:rPr lang="en-US" sz="2400" i="1" dirty="0">
                <a:latin typeface="Cambria Math" charset="0"/>
                <a:ea typeface="Cambria Math" charset="0"/>
                <a:cs typeface="Cambria Math" charset="0"/>
              </a:rPr>
              <a:t>x</a:t>
            </a:r>
          </a:p>
        </p:txBody>
      </p:sp>
      <mc:AlternateContent xmlns:mc="http://schemas.openxmlformats.org/markup-compatibility/2006" xmlns:a14="http://schemas.microsoft.com/office/drawing/2010/main">
        <mc:Choice Requires="a14">
          <p:sp>
            <p:nvSpPr>
              <p:cNvPr id="17" name="TextBox 16"/>
              <p:cNvSpPr txBox="1"/>
              <p:nvPr/>
            </p:nvSpPr>
            <p:spPr>
              <a:xfrm>
                <a:off x="10525789" y="1950109"/>
                <a:ext cx="605483"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charset="0"/>
                              <a:ea typeface="Cambria Math" charset="0"/>
                              <a:cs typeface="Cambria Math" charset="0"/>
                            </a:rPr>
                          </m:ctrlPr>
                        </m:accPr>
                        <m:e>
                          <m:r>
                            <a:rPr lang="en-US" sz="2400" b="0" i="1" smtClean="0">
                              <a:latin typeface="Cambria Math" charset="0"/>
                              <a:ea typeface="Cambria Math" charset="0"/>
                              <a:cs typeface="Cambria Math" charset="0"/>
                            </a:rPr>
                            <m:t>𝑥</m:t>
                          </m:r>
                        </m:e>
                      </m:acc>
                    </m:oMath>
                  </m:oMathPara>
                </a14:m>
                <a:endParaRPr lang="en-US" i="1" dirty="0">
                  <a:latin typeface="Cambria Math" charset="0"/>
                  <a:ea typeface="Cambria Math" charset="0"/>
                  <a:cs typeface="Cambria Math"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0525789" y="1950109"/>
                <a:ext cx="605483" cy="461665"/>
              </a:xfrm>
              <a:prstGeom prst="rect">
                <a:avLst/>
              </a:prstGeom>
              <a:blipFill rotWithShape="0">
                <a:blip r:embed="rId3"/>
                <a:stretch>
                  <a:fillRect t="-1316" r="-25253"/>
                </a:stretch>
              </a:blipFill>
            </p:spPr>
            <p:txBody>
              <a:bodyPr/>
              <a:lstStyle/>
              <a:p>
                <a:r>
                  <a:rPr lang="en-US">
                    <a:noFill/>
                  </a:rPr>
                  <a:t> </a:t>
                </a:r>
              </a:p>
            </p:txBody>
          </p:sp>
        </mc:Fallback>
      </mc:AlternateContent>
    </p:spTree>
    <p:extLst>
      <p:ext uri="{BB962C8B-B14F-4D97-AF65-F5344CB8AC3E}">
        <p14:creationId xmlns:p14="http://schemas.microsoft.com/office/powerpoint/2010/main" val="190210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history of encoding/decoding</a:t>
            </a:r>
          </a:p>
        </p:txBody>
      </p:sp>
      <p:sp>
        <p:nvSpPr>
          <p:cNvPr id="3" name="Content Placeholder 2"/>
          <p:cNvSpPr>
            <a:spLocks noGrp="1"/>
          </p:cNvSpPr>
          <p:nvPr>
            <p:ph idx="1"/>
          </p:nvPr>
        </p:nvSpPr>
        <p:spPr/>
        <p:txBody>
          <a:bodyPr/>
          <a:lstStyle/>
          <a:p>
            <a:pPr>
              <a:spcAft>
                <a:spcPts val="1200"/>
              </a:spcAft>
            </a:pPr>
            <a:r>
              <a:rPr lang="en-US" sz="2400" dirty="0"/>
              <a:t>MP3 can compress music files by a factor of 10 enabling digital storage and transmission large volumes of audio. </a:t>
            </a:r>
          </a:p>
          <a:p>
            <a:pPr>
              <a:spcAft>
                <a:spcPts val="1200"/>
              </a:spcAft>
            </a:pPr>
            <a:r>
              <a:rPr lang="en-US" sz="2400" dirty="0"/>
              <a:t>JPG compresses images by a factor of 10-20 and enables storage and transmission of image data</a:t>
            </a:r>
          </a:p>
          <a:p>
            <a:pPr>
              <a:spcAft>
                <a:spcPts val="1200"/>
              </a:spcAft>
            </a:pPr>
            <a:r>
              <a:rPr lang="en-US" sz="2400" dirty="0"/>
              <a:t>These technologies led the way to the image-rich web and abundance of music that we enjoy today.</a:t>
            </a:r>
          </a:p>
          <a:p>
            <a:pPr>
              <a:spcAft>
                <a:spcPts val="1200"/>
              </a:spcAft>
            </a:pPr>
            <a:endParaRPr lang="en-US" sz="2400"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16</a:t>
            </a:fld>
            <a:endParaRPr lang="en-US"/>
          </a:p>
        </p:txBody>
      </p:sp>
    </p:spTree>
    <p:extLst>
      <p:ext uri="{BB962C8B-B14F-4D97-AF65-F5344CB8AC3E}">
        <p14:creationId xmlns:p14="http://schemas.microsoft.com/office/powerpoint/2010/main" val="10620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Brief history of encoding/decoding (</a:t>
            </a:r>
            <a:r>
              <a:rPr lang="en-US" dirty="0" err="1"/>
              <a:t>cont</a:t>
            </a:r>
            <a:r>
              <a:rPr lang="en-US" dirty="0"/>
              <a:t>)</a:t>
            </a:r>
          </a:p>
        </p:txBody>
      </p:sp>
      <p:sp>
        <p:nvSpPr>
          <p:cNvPr id="3" name="Content Placeholder 2"/>
          <p:cNvSpPr>
            <a:spLocks noGrp="1"/>
          </p:cNvSpPr>
          <p:nvPr>
            <p:ph idx="1"/>
          </p:nvPr>
        </p:nvSpPr>
        <p:spPr>
          <a:xfrm>
            <a:off x="833415" y="1177758"/>
            <a:ext cx="10327008" cy="2418058"/>
          </a:xfrm>
        </p:spPr>
        <p:txBody>
          <a:bodyPr/>
          <a:lstStyle/>
          <a:p>
            <a:r>
              <a:rPr lang="en-US" dirty="0"/>
              <a:t>We say that both MP3 and JPG take an input (a music or image file), and </a:t>
            </a:r>
            <a:r>
              <a:rPr lang="en-US" b="1" dirty="0"/>
              <a:t>encode</a:t>
            </a:r>
            <a:r>
              <a:rPr lang="en-US" dirty="0"/>
              <a:t> it into a </a:t>
            </a:r>
            <a:r>
              <a:rPr lang="en-US" b="1" dirty="0"/>
              <a:t>compressed </a:t>
            </a:r>
            <a:r>
              <a:rPr lang="en-US"/>
              <a:t>form.</a:t>
            </a:r>
          </a:p>
          <a:p>
            <a:endParaRPr lang="en-US" dirty="0"/>
          </a:p>
          <a:p>
            <a:r>
              <a:rPr lang="en-US" dirty="0"/>
              <a:t>Then we </a:t>
            </a:r>
            <a:r>
              <a:rPr lang="en-US" b="1" dirty="0"/>
              <a:t>decode</a:t>
            </a:r>
            <a:r>
              <a:rPr lang="en-US" dirty="0"/>
              <a:t> or </a:t>
            </a:r>
            <a:r>
              <a:rPr lang="en-US" b="1" dirty="0"/>
              <a:t>decompress</a:t>
            </a:r>
            <a:r>
              <a:rPr lang="en-US" dirty="0"/>
              <a:t> the intermediate version to some lower quality original version. </a:t>
            </a:r>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17</a:t>
            </a:fld>
            <a:endParaRPr lang="en-US"/>
          </a:p>
        </p:txBody>
      </p:sp>
    </p:spTree>
    <p:extLst>
      <p:ext uri="{BB962C8B-B14F-4D97-AF65-F5344CB8AC3E}">
        <p14:creationId xmlns:p14="http://schemas.microsoft.com/office/powerpoint/2010/main" val="214331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are autoencoders?</a:t>
            </a:r>
          </a:p>
        </p:txBody>
      </p:sp>
      <p:sp>
        <p:nvSpPr>
          <p:cNvPr id="3" name="Content Placeholder 2"/>
          <p:cNvSpPr>
            <a:spLocks noGrp="1"/>
          </p:cNvSpPr>
          <p:nvPr>
            <p:ph idx="1"/>
          </p:nvPr>
        </p:nvSpPr>
        <p:spPr>
          <a:xfrm>
            <a:off x="795255" y="983807"/>
            <a:ext cx="10327008" cy="2111143"/>
          </a:xfrm>
        </p:spPr>
        <p:txBody>
          <a:bodyPr/>
          <a:lstStyle/>
          <a:p>
            <a:pPr marL="457200" indent="-457200">
              <a:buFont typeface="Arial" charset="0"/>
              <a:buChar char="•"/>
            </a:pPr>
            <a:r>
              <a:rPr lang="en-US" dirty="0"/>
              <a:t>A particular kind of learning architecture </a:t>
            </a:r>
          </a:p>
          <a:p>
            <a:pPr marL="457200" indent="-457200">
              <a:buFont typeface="Arial" charset="0"/>
              <a:buChar char="•"/>
            </a:pPr>
            <a:r>
              <a:rPr lang="en-US" dirty="0"/>
              <a:t>A mechanism of compressing inputs into a form that can later be decompressed</a:t>
            </a:r>
          </a:p>
          <a:p>
            <a:pPr marL="457200" indent="-457200">
              <a:buFont typeface="Arial" charset="0"/>
              <a:buChar char="•"/>
            </a:pPr>
            <a:r>
              <a:rPr lang="en-US" dirty="0"/>
              <a:t>Similar to the way MP3 compresses audio and JPG compresses images</a:t>
            </a:r>
          </a:p>
          <a:p>
            <a:pPr marL="457200" indent="-457200">
              <a:buFont typeface="Arial" charset="0"/>
              <a:buChar char="•"/>
            </a:pPr>
            <a:r>
              <a:rPr lang="en-US" dirty="0"/>
              <a:t>Autoencoders are more general than either MP3 or JPG</a:t>
            </a:r>
          </a:p>
          <a:p>
            <a:pPr marL="457200" indent="-457200">
              <a:buFont typeface="Arial" charset="0"/>
              <a:buChar char="•"/>
            </a:pPr>
            <a:r>
              <a:rPr lang="en-US" dirty="0"/>
              <a:t>They are usually used to </a:t>
            </a:r>
            <a:r>
              <a:rPr lang="mr-IN" dirty="0"/>
              <a:t>…</a:t>
            </a:r>
            <a:endParaRPr lang="en-US" dirty="0"/>
          </a:p>
          <a:p>
            <a:pPr marL="1200120" lvl="1" indent="-457200">
              <a:buFont typeface="Arial" charset="0"/>
              <a:buChar char="•"/>
            </a:pPr>
            <a:r>
              <a:rPr lang="en-US" sz="2000" dirty="0"/>
              <a:t>reduce data dimensionality or find a better suited representation for another task</a:t>
            </a:r>
          </a:p>
          <a:p>
            <a:pPr marL="1200120" lvl="1" indent="-457200">
              <a:buFont typeface="Arial" charset="0"/>
              <a:buChar char="•"/>
            </a:pPr>
            <a:r>
              <a:rPr lang="en-US" sz="2000" dirty="0"/>
              <a:t>blend inputs from one input to another.</a:t>
            </a:r>
          </a:p>
          <a:p>
            <a:pPr marL="1200120" lvl="1" indent="-457200">
              <a:buFont typeface="Arial" charset="0"/>
              <a:buChar char="•"/>
            </a:pPr>
            <a:r>
              <a:rPr lang="en-US" sz="2000" dirty="0" err="1"/>
              <a:t>denoise</a:t>
            </a:r>
            <a:r>
              <a:rPr lang="en-US" sz="2000" dirty="0"/>
              <a:t>, infill, etc. </a:t>
            </a:r>
          </a:p>
        </p:txBody>
      </p:sp>
      <p:sp>
        <p:nvSpPr>
          <p:cNvPr id="4" name="Slide Number Placeholder 3"/>
          <p:cNvSpPr>
            <a:spLocks noGrp="1"/>
          </p:cNvSpPr>
          <p:nvPr>
            <p:ph type="sldNum" sz="quarter" idx="12"/>
          </p:nvPr>
        </p:nvSpPr>
        <p:spPr/>
        <p:txBody>
          <a:bodyPr/>
          <a:lstStyle/>
          <a:p>
            <a:fld id="{81B7CCDB-6D39-0547-B7B3-C80E39D6513A}" type="slidenum">
              <a:rPr lang="en-US" smtClean="0"/>
              <a:pPr/>
              <a:t>18</a:t>
            </a:fld>
            <a:endParaRPr lang="en-US"/>
          </a:p>
        </p:txBody>
      </p:sp>
    </p:spTree>
    <p:extLst>
      <p:ext uri="{BB962C8B-B14F-4D97-AF65-F5344CB8AC3E}">
        <p14:creationId xmlns:p14="http://schemas.microsoft.com/office/powerpoint/2010/main" val="26609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Lossless and </a:t>
            </a:r>
            <a:r>
              <a:rPr lang="en-US" err="1"/>
              <a:t>Lossy</a:t>
            </a:r>
            <a:r>
              <a:rPr lang="en-US"/>
              <a:t> Encoding</a:t>
            </a:r>
          </a:p>
        </p:txBody>
      </p:sp>
      <p:sp>
        <p:nvSpPr>
          <p:cNvPr id="3" name="Content Placeholder 2"/>
          <p:cNvSpPr>
            <a:spLocks noGrp="1"/>
          </p:cNvSpPr>
          <p:nvPr>
            <p:ph idx="1"/>
          </p:nvPr>
        </p:nvSpPr>
        <p:spPr>
          <a:xfrm>
            <a:off x="833414" y="1177758"/>
            <a:ext cx="11009293" cy="2111143"/>
          </a:xfrm>
        </p:spPr>
        <p:txBody>
          <a:bodyPr/>
          <a:lstStyle/>
          <a:p>
            <a:pPr>
              <a:spcAft>
                <a:spcPts val="600"/>
              </a:spcAft>
            </a:pPr>
            <a:r>
              <a:rPr lang="en-US" sz="2400" dirty="0"/>
              <a:t>The greater the difference between the original version and the version post-decompression the greater the </a:t>
            </a:r>
            <a:r>
              <a:rPr lang="en-US" sz="2400" b="1" dirty="0"/>
              <a:t>loss</a:t>
            </a:r>
            <a:r>
              <a:rPr lang="en-US" sz="2400" dirty="0"/>
              <a:t>.</a:t>
            </a:r>
          </a:p>
          <a:p>
            <a:pPr>
              <a:spcAft>
                <a:spcPts val="600"/>
              </a:spcAft>
            </a:pPr>
            <a:r>
              <a:rPr lang="en-US" sz="2400" dirty="0"/>
              <a:t>For example imagine you are in Boston and you want to write a birthday text to a special friend.</a:t>
            </a:r>
          </a:p>
          <a:p>
            <a:pPr algn="ctr">
              <a:spcAft>
                <a:spcPts val="600"/>
              </a:spcAft>
            </a:pPr>
            <a:r>
              <a:rPr lang="en-US" sz="2400" b="1" dirty="0"/>
              <a:t>HANNAH HAPPY BIRTHDAY I LOVE YOU DAN</a:t>
            </a:r>
            <a:endParaRPr lang="en-US" sz="2400" dirty="0"/>
          </a:p>
          <a:p>
            <a:pPr>
              <a:spcAft>
                <a:spcPts val="600"/>
              </a:spcAft>
            </a:pPr>
            <a:r>
              <a:rPr lang="en-US" sz="2400" dirty="0"/>
              <a:t>In the freezing (-20C) Boston winter you do not want to have your hands out in the open, so you shorten the message as much as possible using text-speak: </a:t>
            </a:r>
          </a:p>
          <a:p>
            <a:pPr algn="ctr">
              <a:spcAft>
                <a:spcPts val="600"/>
              </a:spcAft>
            </a:pPr>
            <a:r>
              <a:rPr lang="en-US" sz="2400" b="1" dirty="0">
                <a:solidFill>
                  <a:srgbClr val="C00000"/>
                </a:solidFill>
              </a:rPr>
              <a:t>H HBD ILY D</a:t>
            </a:r>
          </a:p>
          <a:p>
            <a:pPr>
              <a:spcAft>
                <a:spcPts val="600"/>
              </a:spcAft>
            </a:pPr>
            <a:r>
              <a:rPr lang="en-US" sz="2400" dirty="0"/>
              <a:t>Your 36 characters message is compressed to 11 characters</a:t>
            </a:r>
          </a:p>
        </p:txBody>
      </p:sp>
      <p:sp>
        <p:nvSpPr>
          <p:cNvPr id="4" name="Slide Number Placeholder 3"/>
          <p:cNvSpPr>
            <a:spLocks noGrp="1"/>
          </p:cNvSpPr>
          <p:nvPr>
            <p:ph type="sldNum" sz="quarter" idx="12"/>
          </p:nvPr>
        </p:nvSpPr>
        <p:spPr/>
        <p:txBody>
          <a:bodyPr/>
          <a:lstStyle/>
          <a:p>
            <a:fld id="{81B7CCDB-6D39-0547-B7B3-C80E39D6513A}" type="slidenum">
              <a:rPr lang="en-US" smtClean="0"/>
              <a:pPr/>
              <a:t>19</a:t>
            </a:fld>
            <a:endParaRPr lang="en-US"/>
          </a:p>
        </p:txBody>
      </p:sp>
    </p:spTree>
    <p:extLst>
      <p:ext uri="{BB962C8B-B14F-4D97-AF65-F5344CB8AC3E}">
        <p14:creationId xmlns:p14="http://schemas.microsoft.com/office/powerpoint/2010/main" val="190468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2</a:t>
            </a:fld>
            <a:endParaRPr lang="en-US"/>
          </a:p>
        </p:txBody>
      </p:sp>
      <p:pic>
        <p:nvPicPr>
          <p:cNvPr id="1026" name="Picture 2" descr="https://cdn-images-1.medium.com/max/1600/0*sQmcKODThlssh2V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3843" y="556591"/>
            <a:ext cx="7467600" cy="47815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58956" y="5684804"/>
            <a:ext cx="10151165" cy="369332"/>
          </a:xfrm>
          <a:prstGeom prst="rect">
            <a:avLst/>
          </a:prstGeom>
        </p:spPr>
        <p:txBody>
          <a:bodyPr wrap="square">
            <a:spAutoFit/>
          </a:bodyPr>
          <a:lstStyle/>
          <a:p>
            <a:r>
              <a:rPr lang="en-US" dirty="0">
                <a:latin typeface="medium-content-sans-serif-font" charset="0"/>
              </a:rPr>
              <a:t>Original </a:t>
            </a:r>
            <a:r>
              <a:rPr lang="en-US" dirty="0" err="1">
                <a:latin typeface="medium-content-sans-serif-font" charset="0"/>
              </a:rPr>
              <a:t>LeCun</a:t>
            </a:r>
            <a:r>
              <a:rPr lang="en-US" dirty="0">
                <a:latin typeface="medium-content-sans-serif-font" charset="0"/>
              </a:rPr>
              <a:t> cake analogy slide presented at NIPS 2016, the highlighted area has now been updated.</a:t>
            </a:r>
            <a:endParaRPr lang="en-US" dirty="0"/>
          </a:p>
        </p:txBody>
      </p:sp>
    </p:spTree>
    <p:extLst>
      <p:ext uri="{BB962C8B-B14F-4D97-AF65-F5344CB8AC3E}">
        <p14:creationId xmlns:p14="http://schemas.microsoft.com/office/powerpoint/2010/main" val="2101634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Lossless and </a:t>
            </a:r>
            <a:r>
              <a:rPr lang="en-US" err="1"/>
              <a:t>Lossy</a:t>
            </a:r>
            <a:r>
              <a:rPr lang="en-US"/>
              <a:t> Encoding (</a:t>
            </a:r>
            <a:r>
              <a:rPr lang="en-US" err="1"/>
              <a:t>cont</a:t>
            </a:r>
            <a:r>
              <a:rPr lang="en-US"/>
              <a:t>)</a:t>
            </a:r>
          </a:p>
        </p:txBody>
      </p:sp>
      <p:sp>
        <p:nvSpPr>
          <p:cNvPr id="3" name="Content Placeholder 2"/>
          <p:cNvSpPr>
            <a:spLocks noGrp="1"/>
          </p:cNvSpPr>
          <p:nvPr>
            <p:ph idx="1"/>
          </p:nvPr>
        </p:nvSpPr>
        <p:spPr>
          <a:xfrm>
            <a:off x="833414" y="1177758"/>
            <a:ext cx="11009293" cy="2111143"/>
          </a:xfrm>
        </p:spPr>
        <p:txBody>
          <a:bodyPr/>
          <a:lstStyle/>
          <a:p>
            <a:r>
              <a:rPr lang="en-US" b="1" dirty="0">
                <a:solidFill>
                  <a:srgbClr val="C00000"/>
                </a:solidFill>
              </a:rPr>
              <a:t>HPD </a:t>
            </a:r>
            <a:r>
              <a:rPr lang="en-US" dirty="0">
                <a:solidFill>
                  <a:schemeClr val="tx1">
                    <a:lumMod val="75000"/>
                    <a:lumOff val="25000"/>
                  </a:schemeClr>
                </a:solidFill>
              </a:rPr>
              <a:t>is unambiguous given that it is her birthday today, but </a:t>
            </a:r>
            <a:r>
              <a:rPr lang="en-US" b="1" dirty="0">
                <a:solidFill>
                  <a:srgbClr val="C00000"/>
                </a:solidFill>
              </a:rPr>
              <a:t>D </a:t>
            </a:r>
            <a:r>
              <a:rPr lang="en-US" dirty="0">
                <a:solidFill>
                  <a:schemeClr val="tx1">
                    <a:lumMod val="75000"/>
                    <a:lumOff val="25000"/>
                  </a:schemeClr>
                </a:solidFill>
              </a:rPr>
              <a:t>could mean </a:t>
            </a:r>
            <a:r>
              <a:rPr lang="en-US" b="1" dirty="0">
                <a:solidFill>
                  <a:schemeClr val="tx1">
                    <a:lumMod val="75000"/>
                    <a:lumOff val="25000"/>
                  </a:schemeClr>
                </a:solidFill>
              </a:rPr>
              <a:t>Dan</a:t>
            </a:r>
            <a:r>
              <a:rPr lang="en-US" dirty="0">
                <a:solidFill>
                  <a:schemeClr val="tx1">
                    <a:lumMod val="75000"/>
                    <a:lumOff val="25000"/>
                  </a:schemeClr>
                </a:solidFill>
              </a:rPr>
              <a:t> </a:t>
            </a:r>
            <a:r>
              <a:rPr lang="en-US" b="1" dirty="0">
                <a:solidFill>
                  <a:schemeClr val="tx1">
                    <a:lumMod val="75000"/>
                    <a:lumOff val="25000"/>
                  </a:schemeClr>
                </a:solidFill>
              </a:rPr>
              <a:t>or David or Donny ... </a:t>
            </a:r>
            <a:r>
              <a:rPr lang="en-US" dirty="0">
                <a:solidFill>
                  <a:schemeClr val="tx1">
                    <a:lumMod val="75000"/>
                    <a:lumOff val="25000"/>
                  </a:schemeClr>
                </a:solidFill>
              </a:rPr>
              <a:t>You can imagine the potential drama</a:t>
            </a:r>
            <a:r>
              <a:rPr lang="en-US" b="1" dirty="0">
                <a:solidFill>
                  <a:schemeClr val="tx1">
                    <a:lumMod val="75000"/>
                    <a:lumOff val="25000"/>
                  </a:schemeClr>
                </a:solidFill>
              </a:rPr>
              <a:t>.  </a:t>
            </a:r>
            <a:r>
              <a:rPr lang="en-US" dirty="0">
                <a:solidFill>
                  <a:schemeClr val="tx1">
                    <a:lumMod val="75000"/>
                    <a:lumOff val="25000"/>
                  </a:schemeClr>
                </a:solidFill>
              </a:rPr>
              <a:t>(Is this an example </a:t>
            </a:r>
            <a:r>
              <a:rPr lang="en-US" dirty="0" err="1">
                <a:solidFill>
                  <a:schemeClr val="tx1">
                    <a:lumMod val="75000"/>
                    <a:lumOff val="25000"/>
                  </a:schemeClr>
                </a:solidFill>
              </a:rPr>
              <a:t>lossy</a:t>
            </a:r>
            <a:r>
              <a:rPr lang="en-US" dirty="0">
                <a:solidFill>
                  <a:schemeClr val="tx1">
                    <a:lumMod val="75000"/>
                    <a:lumOff val="25000"/>
                  </a:schemeClr>
                </a:solidFill>
              </a:rPr>
              <a:t> or lossless compression?)</a:t>
            </a:r>
            <a:endParaRPr lang="en-US" b="1" dirty="0">
              <a:solidFill>
                <a:schemeClr val="tx1">
                  <a:lumMod val="75000"/>
                  <a:lumOff val="25000"/>
                </a:schemeClr>
              </a:solidFill>
            </a:endParaRPr>
          </a:p>
          <a:p>
            <a:endParaRPr lang="en-US" b="1" dirty="0">
              <a:solidFill>
                <a:srgbClr val="C00000"/>
              </a:solidFill>
            </a:endParaRPr>
          </a:p>
          <a:p>
            <a:r>
              <a:rPr lang="en-US" dirty="0">
                <a:solidFill>
                  <a:schemeClr val="tx1">
                    <a:lumMod val="75000"/>
                    <a:lumOff val="25000"/>
                  </a:schemeClr>
                </a:solidFill>
              </a:rPr>
              <a:t>A way to test if a transformation is </a:t>
            </a:r>
            <a:r>
              <a:rPr lang="en-US" b="1" dirty="0" err="1">
                <a:solidFill>
                  <a:schemeClr val="tx1">
                    <a:lumMod val="75000"/>
                    <a:lumOff val="25000"/>
                  </a:schemeClr>
                </a:solidFill>
              </a:rPr>
              <a:t>lossy</a:t>
            </a:r>
            <a:r>
              <a:rPr lang="en-US" dirty="0">
                <a:solidFill>
                  <a:schemeClr val="tx1">
                    <a:lumMod val="75000"/>
                    <a:lumOff val="25000"/>
                  </a:schemeClr>
                </a:solidFill>
              </a:rPr>
              <a:t> or </a:t>
            </a:r>
            <a:r>
              <a:rPr lang="en-US" b="1" dirty="0">
                <a:solidFill>
                  <a:schemeClr val="tx1">
                    <a:lumMod val="75000"/>
                    <a:lumOff val="25000"/>
                  </a:schemeClr>
                </a:solidFill>
              </a:rPr>
              <a:t>lossless</a:t>
            </a:r>
            <a:r>
              <a:rPr lang="en-US" dirty="0">
                <a:solidFill>
                  <a:schemeClr val="tx1">
                    <a:lumMod val="75000"/>
                    <a:lumOff val="25000"/>
                  </a:schemeClr>
                </a:solidFill>
              </a:rPr>
              <a:t> is to consider if it can be inverted, or run backwards, to provide us with the original data.</a:t>
            </a:r>
          </a:p>
          <a:p>
            <a:endParaRPr lang="en-US" dirty="0">
              <a:solidFill>
                <a:schemeClr val="tx1">
                  <a:lumMod val="75000"/>
                  <a:lumOff val="25000"/>
                </a:schemeClr>
              </a:solidFill>
            </a:endParaRPr>
          </a:p>
          <a:p>
            <a:endParaRPr lang="en-US"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pPr/>
              <a:t>20</a:t>
            </a:fld>
            <a:endParaRPr lang="en-US"/>
          </a:p>
        </p:txBody>
      </p:sp>
    </p:spTree>
    <p:extLst>
      <p:ext uri="{BB962C8B-B14F-4D97-AF65-F5344CB8AC3E}">
        <p14:creationId xmlns:p14="http://schemas.microsoft.com/office/powerpoint/2010/main" val="7960651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Autoencoder</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21</a:t>
            </a:fld>
            <a:endParaRPr lang="en-US"/>
          </a:p>
        </p:txBody>
      </p:sp>
      <p:pic>
        <p:nvPicPr>
          <p:cNvPr id="6" name="Picture 5"/>
          <p:cNvPicPr>
            <a:picLocks noChangeAspect="1"/>
          </p:cNvPicPr>
          <p:nvPr/>
        </p:nvPicPr>
        <p:blipFill>
          <a:blip r:embed="rId2"/>
          <a:stretch>
            <a:fillRect/>
          </a:stretch>
        </p:blipFill>
        <p:spPr>
          <a:xfrm>
            <a:off x="689324" y="2416908"/>
            <a:ext cx="2168815" cy="2268581"/>
          </a:xfrm>
          <a:prstGeom prst="rect">
            <a:avLst/>
          </a:prstGeom>
        </p:spPr>
      </p:pic>
      <p:sp>
        <p:nvSpPr>
          <p:cNvPr id="3" name="Trapezoid 2"/>
          <p:cNvSpPr>
            <a:spLocks noChangeAspect="1"/>
          </p:cNvSpPr>
          <p:nvPr/>
        </p:nvSpPr>
        <p:spPr>
          <a:xfrm rot="5400000">
            <a:off x="3225235" y="2636799"/>
            <a:ext cx="1829888"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apezoid 10"/>
          <p:cNvSpPr>
            <a:spLocks noChangeAspect="1"/>
          </p:cNvSpPr>
          <p:nvPr/>
        </p:nvSpPr>
        <p:spPr>
          <a:xfrm rot="16200000">
            <a:off x="7568815" y="2636799"/>
            <a:ext cx="1829888" cy="18288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6044176" y="3183165"/>
            <a:ext cx="377026" cy="523220"/>
          </a:xfrm>
          <a:prstGeom prst="rect">
            <a:avLst/>
          </a:prstGeom>
          <a:noFill/>
        </p:spPr>
        <p:txBody>
          <a:bodyPr wrap="none" rtlCol="0">
            <a:spAutoFit/>
          </a:bodyPr>
          <a:lstStyle/>
          <a:p>
            <a:pPr algn="ctr"/>
            <a:r>
              <a:rPr lang="en-US" sz="2800" dirty="0">
                <a:latin typeface="Cambria Math" charset="0"/>
                <a:ea typeface="Cambria Math" charset="0"/>
                <a:cs typeface="Cambria Math" charset="0"/>
              </a:rPr>
              <a:t>Z</a:t>
            </a:r>
          </a:p>
        </p:txBody>
      </p:sp>
      <p:sp>
        <p:nvSpPr>
          <p:cNvPr id="8" name="TextBox 7"/>
          <p:cNvSpPr txBox="1"/>
          <p:nvPr/>
        </p:nvSpPr>
        <p:spPr>
          <a:xfrm>
            <a:off x="3520360" y="4738412"/>
            <a:ext cx="1229824" cy="369332"/>
          </a:xfrm>
          <a:prstGeom prst="rect">
            <a:avLst/>
          </a:prstGeom>
          <a:noFill/>
        </p:spPr>
        <p:txBody>
          <a:bodyPr wrap="none" rtlCol="0">
            <a:spAutoFit/>
          </a:bodyPr>
          <a:lstStyle/>
          <a:p>
            <a:r>
              <a:rPr lang="en-US" b="1" dirty="0">
                <a:solidFill>
                  <a:schemeClr val="tx1">
                    <a:lumMod val="75000"/>
                    <a:lumOff val="25000"/>
                  </a:schemeClr>
                </a:solidFill>
                <a:latin typeface="Karla" charset="0"/>
                <a:ea typeface="Karla" charset="0"/>
                <a:cs typeface="Karla" charset="0"/>
              </a:rPr>
              <a:t>ENCODER</a:t>
            </a:r>
          </a:p>
        </p:txBody>
      </p:sp>
      <p:sp>
        <p:nvSpPr>
          <p:cNvPr id="9" name="TextBox 8"/>
          <p:cNvSpPr txBox="1"/>
          <p:nvPr/>
        </p:nvSpPr>
        <p:spPr>
          <a:xfrm>
            <a:off x="7872053" y="4685489"/>
            <a:ext cx="1223412" cy="369332"/>
          </a:xfrm>
          <a:prstGeom prst="rect">
            <a:avLst/>
          </a:prstGeom>
          <a:noFill/>
        </p:spPr>
        <p:txBody>
          <a:bodyPr wrap="none" rtlCol="0">
            <a:spAutoFit/>
          </a:bodyPr>
          <a:lstStyle/>
          <a:p>
            <a:r>
              <a:rPr lang="en-US" b="1" dirty="0">
                <a:solidFill>
                  <a:schemeClr val="tx1">
                    <a:lumMod val="75000"/>
                    <a:lumOff val="25000"/>
                  </a:schemeClr>
                </a:solidFill>
                <a:latin typeface="Karla" charset="0"/>
                <a:ea typeface="Karla" charset="0"/>
                <a:cs typeface="Karla" charset="0"/>
              </a:rPr>
              <a:t>DECODER</a:t>
            </a:r>
          </a:p>
        </p:txBody>
      </p:sp>
      <p:pic>
        <p:nvPicPr>
          <p:cNvPr id="13" name="Picture 12"/>
          <p:cNvPicPr>
            <a:picLocks noChangeAspect="1"/>
          </p:cNvPicPr>
          <p:nvPr/>
        </p:nvPicPr>
        <p:blipFill>
          <a:blip r:embed="rId2"/>
          <a:stretch>
            <a:fillRect/>
          </a:stretch>
        </p:blipFill>
        <p:spPr>
          <a:xfrm>
            <a:off x="9744124" y="2416908"/>
            <a:ext cx="2168815" cy="2268581"/>
          </a:xfrm>
          <a:prstGeom prst="rect">
            <a:avLst/>
          </a:prstGeom>
        </p:spPr>
      </p:pic>
      <p:sp>
        <p:nvSpPr>
          <p:cNvPr id="14" name="TextBox 13"/>
          <p:cNvSpPr txBox="1"/>
          <p:nvPr/>
        </p:nvSpPr>
        <p:spPr>
          <a:xfrm>
            <a:off x="349292" y="5402920"/>
            <a:ext cx="11889718" cy="707886"/>
          </a:xfrm>
          <a:prstGeom prst="rect">
            <a:avLst/>
          </a:prstGeom>
          <a:noFill/>
        </p:spPr>
        <p:txBody>
          <a:bodyPr wrap="square" rtlCol="0">
            <a:spAutoFit/>
          </a:bodyPr>
          <a:lstStyle/>
          <a:p>
            <a:r>
              <a:rPr lang="en-US" sz="2000" dirty="0">
                <a:solidFill>
                  <a:schemeClr val="tx1">
                    <a:lumMod val="75000"/>
                    <a:lumOff val="25000"/>
                  </a:schemeClr>
                </a:solidFill>
                <a:latin typeface="Karla" charset="0"/>
                <a:ea typeface="Karla" charset="0"/>
                <a:cs typeface="Karla" charset="0"/>
              </a:rPr>
              <a:t>This is an autoencoder. It gets that name because it automatically finds the best way to encode the input so that the decoded version is as close as possible to the input.</a:t>
            </a:r>
          </a:p>
        </p:txBody>
      </p:sp>
      <p:sp>
        <p:nvSpPr>
          <p:cNvPr id="16" name="TextBox 15"/>
          <p:cNvSpPr txBox="1"/>
          <p:nvPr/>
        </p:nvSpPr>
        <p:spPr>
          <a:xfrm>
            <a:off x="5400544" y="2527419"/>
            <a:ext cx="1606530" cy="369332"/>
          </a:xfrm>
          <a:prstGeom prst="rect">
            <a:avLst/>
          </a:prstGeom>
          <a:noFill/>
        </p:spPr>
        <p:txBody>
          <a:bodyPr wrap="none" rtlCol="0">
            <a:spAutoFit/>
          </a:bodyPr>
          <a:lstStyle/>
          <a:p>
            <a:r>
              <a:rPr lang="en-US" b="1" dirty="0">
                <a:solidFill>
                  <a:schemeClr val="tx1">
                    <a:lumMod val="75000"/>
                    <a:lumOff val="25000"/>
                  </a:schemeClr>
                </a:solidFill>
                <a:latin typeface="Karla" charset="0"/>
                <a:ea typeface="Karla" charset="0"/>
                <a:cs typeface="Karla" charset="0"/>
              </a:rPr>
              <a:t>Latent Space</a:t>
            </a:r>
          </a:p>
        </p:txBody>
      </p:sp>
      <mc:AlternateContent xmlns:mc="http://schemas.openxmlformats.org/markup-compatibility/2006" xmlns:a14="http://schemas.microsoft.com/office/drawing/2010/main">
        <mc:Choice Requires="a14">
          <p:sp>
            <p:nvSpPr>
              <p:cNvPr id="15" name="TextBox 14"/>
              <p:cNvSpPr txBox="1"/>
              <p:nvPr/>
            </p:nvSpPr>
            <p:spPr>
              <a:xfrm>
                <a:off x="541185" y="1161716"/>
                <a:ext cx="10873874" cy="400110"/>
              </a:xfrm>
              <a:prstGeom prst="rect">
                <a:avLst/>
              </a:prstGeom>
              <a:noFill/>
            </p:spPr>
            <p:txBody>
              <a:bodyPr wrap="none" rtlCol="0">
                <a:spAutoFit/>
              </a:bodyPr>
              <a:lstStyle/>
              <a:p>
                <a:r>
                  <a:rPr lang="en-US" sz="2000" dirty="0">
                    <a:solidFill>
                      <a:schemeClr val="tx1">
                        <a:lumMod val="75000"/>
                        <a:lumOff val="25000"/>
                      </a:schemeClr>
                    </a:solidFill>
                    <a:latin typeface="Karla" charset="0"/>
                    <a:ea typeface="Karla" charset="0"/>
                    <a:cs typeface="Karla" charset="0"/>
                  </a:rPr>
                  <a:t>We train the two networks by minimizing the reconstruction loss function: </a:t>
                </a:r>
                <a14:m>
                  <m:oMath xmlns:m="http://schemas.openxmlformats.org/officeDocument/2006/math">
                    <m:r>
                      <a:rPr lang="en-US" sz="2000" b="0" i="1" smtClean="0">
                        <a:solidFill>
                          <a:schemeClr val="tx1">
                            <a:lumMod val="75000"/>
                            <a:lumOff val="25000"/>
                          </a:schemeClr>
                        </a:solidFill>
                        <a:latin typeface="Cambria Math" charset="0"/>
                        <a:ea typeface="Karla" charset="0"/>
                        <a:cs typeface="Karla" charset="0"/>
                      </a:rPr>
                      <m:t>ℒ</m:t>
                    </m:r>
                    <m:r>
                      <a:rPr lang="en-US" sz="2000" b="0" i="1" smtClean="0">
                        <a:solidFill>
                          <a:schemeClr val="tx1">
                            <a:lumMod val="75000"/>
                            <a:lumOff val="25000"/>
                          </a:schemeClr>
                        </a:solidFill>
                        <a:latin typeface="Cambria Math" charset="0"/>
                        <a:ea typeface="Karla" charset="0"/>
                        <a:cs typeface="Karla" charset="0"/>
                      </a:rPr>
                      <m:t>=∑</m:t>
                    </m:r>
                    <m:sSup>
                      <m:sSupPr>
                        <m:ctrlPr>
                          <a:rPr lang="en-US" sz="2000" b="0" i="1" smtClean="0">
                            <a:solidFill>
                              <a:schemeClr val="tx1">
                                <a:lumMod val="75000"/>
                                <a:lumOff val="25000"/>
                              </a:schemeClr>
                            </a:solidFill>
                            <a:latin typeface="Cambria Math" charset="0"/>
                            <a:ea typeface="Karla" charset="0"/>
                            <a:cs typeface="Karla" charset="0"/>
                          </a:rPr>
                        </m:ctrlPr>
                      </m:sSupPr>
                      <m:e>
                        <m:d>
                          <m:dPr>
                            <m:ctrlPr>
                              <a:rPr lang="en-US" sz="2000" b="0" i="1" smtClean="0">
                                <a:solidFill>
                                  <a:schemeClr val="tx1">
                                    <a:lumMod val="75000"/>
                                    <a:lumOff val="25000"/>
                                  </a:schemeClr>
                                </a:solidFill>
                                <a:latin typeface="Cambria Math" charset="0"/>
                                <a:ea typeface="Karla" charset="0"/>
                                <a:cs typeface="Karla" charset="0"/>
                              </a:rPr>
                            </m:ctrlPr>
                          </m:dPr>
                          <m:e>
                            <m:sSub>
                              <m:sSubPr>
                                <m:ctrlPr>
                                  <a:rPr lang="en-US" sz="2000" i="1">
                                    <a:solidFill>
                                      <a:schemeClr val="tx1">
                                        <a:lumMod val="75000"/>
                                        <a:lumOff val="25000"/>
                                      </a:schemeClr>
                                    </a:solidFill>
                                    <a:latin typeface="Cambria Math" charset="0"/>
                                    <a:ea typeface="Karla" charset="0"/>
                                    <a:cs typeface="Karla" charset="0"/>
                                  </a:rPr>
                                </m:ctrlPr>
                              </m:sSubPr>
                              <m:e>
                                <m:r>
                                  <a:rPr lang="en-US" sz="2000" i="1">
                                    <a:solidFill>
                                      <a:schemeClr val="tx1">
                                        <a:lumMod val="75000"/>
                                        <a:lumOff val="25000"/>
                                      </a:schemeClr>
                                    </a:solidFill>
                                    <a:latin typeface="Cambria Math" charset="0"/>
                                    <a:ea typeface="Karla" charset="0"/>
                                    <a:cs typeface="Karla" charset="0"/>
                                  </a:rPr>
                                  <m:t>𝑥</m:t>
                                </m:r>
                              </m:e>
                              <m:sub>
                                <m:r>
                                  <a:rPr lang="en-US" sz="2000" i="1">
                                    <a:solidFill>
                                      <a:schemeClr val="tx1">
                                        <a:lumMod val="75000"/>
                                        <a:lumOff val="25000"/>
                                      </a:schemeClr>
                                    </a:solidFill>
                                    <a:latin typeface="Cambria Math" charset="0"/>
                                    <a:ea typeface="Karla" charset="0"/>
                                    <a:cs typeface="Karla" charset="0"/>
                                  </a:rPr>
                                  <m:t>𝑖</m:t>
                                </m:r>
                              </m:sub>
                            </m:sSub>
                            <m:r>
                              <a:rPr lang="en-US" sz="2000" i="1">
                                <a:solidFill>
                                  <a:schemeClr val="tx1">
                                    <a:lumMod val="75000"/>
                                    <a:lumOff val="25000"/>
                                  </a:schemeClr>
                                </a:solidFill>
                                <a:latin typeface="Cambria Math" charset="0"/>
                                <a:ea typeface="Karla" charset="0"/>
                                <a:cs typeface="Karla" charset="0"/>
                              </a:rPr>
                              <m:t>−</m:t>
                            </m:r>
                            <m:sSub>
                              <m:sSubPr>
                                <m:ctrlPr>
                                  <a:rPr lang="en-US" sz="2000" i="1">
                                    <a:solidFill>
                                      <a:schemeClr val="tx1">
                                        <a:lumMod val="75000"/>
                                        <a:lumOff val="25000"/>
                                      </a:schemeClr>
                                    </a:solidFill>
                                    <a:latin typeface="Cambria Math" charset="0"/>
                                    <a:ea typeface="Karla" charset="0"/>
                                    <a:cs typeface="Karla" charset="0"/>
                                  </a:rPr>
                                </m:ctrlPr>
                              </m:sSubPr>
                              <m:e>
                                <m:acc>
                                  <m:accPr>
                                    <m:chr m:val="̂"/>
                                    <m:ctrlPr>
                                      <a:rPr lang="en-US" sz="2000" i="1">
                                        <a:solidFill>
                                          <a:schemeClr val="tx1">
                                            <a:lumMod val="75000"/>
                                            <a:lumOff val="25000"/>
                                          </a:schemeClr>
                                        </a:solidFill>
                                        <a:latin typeface="Cambria Math" charset="0"/>
                                        <a:ea typeface="Karla" charset="0"/>
                                        <a:cs typeface="Karla" charset="0"/>
                                      </a:rPr>
                                    </m:ctrlPr>
                                  </m:accPr>
                                  <m:e>
                                    <m:r>
                                      <a:rPr lang="en-US" sz="2000" i="1">
                                        <a:solidFill>
                                          <a:schemeClr val="tx1">
                                            <a:lumMod val="75000"/>
                                            <a:lumOff val="25000"/>
                                          </a:schemeClr>
                                        </a:solidFill>
                                        <a:latin typeface="Cambria Math" charset="0"/>
                                        <a:ea typeface="Karla" charset="0"/>
                                        <a:cs typeface="Karla" charset="0"/>
                                      </a:rPr>
                                      <m:t>𝑥</m:t>
                                    </m:r>
                                  </m:e>
                                </m:acc>
                              </m:e>
                              <m:sub>
                                <m:r>
                                  <a:rPr lang="en-US" sz="2000" i="1">
                                    <a:solidFill>
                                      <a:schemeClr val="tx1">
                                        <a:lumMod val="75000"/>
                                        <a:lumOff val="25000"/>
                                      </a:schemeClr>
                                    </a:solidFill>
                                    <a:latin typeface="Cambria Math" charset="0"/>
                                    <a:ea typeface="Karla" charset="0"/>
                                    <a:cs typeface="Karla" charset="0"/>
                                  </a:rPr>
                                  <m:t>𝑖</m:t>
                                </m:r>
                              </m:sub>
                            </m:sSub>
                          </m:e>
                        </m:d>
                      </m:e>
                      <m:sup>
                        <m:r>
                          <a:rPr lang="en-US" sz="2000" b="0" i="0" smtClean="0">
                            <a:solidFill>
                              <a:schemeClr val="tx1">
                                <a:lumMod val="75000"/>
                                <a:lumOff val="25000"/>
                              </a:schemeClr>
                            </a:solidFill>
                            <a:latin typeface="Cambria Math" charset="0"/>
                            <a:ea typeface="Karla" charset="0"/>
                            <a:cs typeface="Karla" charset="0"/>
                          </a:rPr>
                          <m:t>2</m:t>
                        </m:r>
                      </m:sup>
                    </m:sSup>
                  </m:oMath>
                </a14:m>
                <a:endParaRPr lang="en-US" sz="2000" dirty="0">
                  <a:solidFill>
                    <a:schemeClr val="tx1">
                      <a:lumMod val="75000"/>
                      <a:lumOff val="25000"/>
                    </a:schemeClr>
                  </a:solidFill>
                  <a:latin typeface="Karla" charset="0"/>
                  <a:ea typeface="Karla" charset="0"/>
                  <a:cs typeface="Karla"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41185" y="1161716"/>
                <a:ext cx="10873874" cy="400110"/>
              </a:xfrm>
              <a:prstGeom prst="rect">
                <a:avLst/>
              </a:prstGeom>
              <a:blipFill rotWithShape="0">
                <a:blip r:embed="rId3"/>
                <a:stretch>
                  <a:fillRect l="-617" t="-7692" b="-29231"/>
                </a:stretch>
              </a:blipFill>
            </p:spPr>
            <p:txBody>
              <a:bodyPr/>
              <a:lstStyle/>
              <a:p>
                <a:r>
                  <a:rPr lang="en-US">
                    <a:noFill/>
                  </a:rPr>
                  <a:t> </a:t>
                </a:r>
              </a:p>
            </p:txBody>
          </p:sp>
        </mc:Fallback>
      </mc:AlternateContent>
      <p:sp>
        <p:nvSpPr>
          <p:cNvPr id="17" name="TextBox 16"/>
          <p:cNvSpPr txBox="1"/>
          <p:nvPr/>
        </p:nvSpPr>
        <p:spPr>
          <a:xfrm>
            <a:off x="1470989" y="1950109"/>
            <a:ext cx="605483" cy="461665"/>
          </a:xfrm>
          <a:prstGeom prst="rect">
            <a:avLst/>
          </a:prstGeom>
          <a:noFill/>
        </p:spPr>
        <p:txBody>
          <a:bodyPr wrap="square" rtlCol="0">
            <a:spAutoFit/>
          </a:bodyPr>
          <a:lstStyle/>
          <a:p>
            <a:pPr algn="ctr"/>
            <a:r>
              <a:rPr lang="en-US" sz="2400" i="1" dirty="0">
                <a:latin typeface="Cambria Math" charset="0"/>
                <a:ea typeface="Cambria Math" charset="0"/>
                <a:cs typeface="Cambria Math" charset="0"/>
              </a:rPr>
              <a:t>x</a:t>
            </a:r>
          </a:p>
        </p:txBody>
      </p:sp>
      <mc:AlternateContent xmlns:mc="http://schemas.openxmlformats.org/markup-compatibility/2006" xmlns:a14="http://schemas.microsoft.com/office/drawing/2010/main">
        <mc:Choice Requires="a14">
          <p:sp>
            <p:nvSpPr>
              <p:cNvPr id="18" name="TextBox 17"/>
              <p:cNvSpPr txBox="1"/>
              <p:nvPr/>
            </p:nvSpPr>
            <p:spPr>
              <a:xfrm>
                <a:off x="10525789" y="1950109"/>
                <a:ext cx="605483"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2400" b="0" i="1" smtClean="0">
                              <a:latin typeface="Cambria Math" charset="0"/>
                              <a:ea typeface="Cambria Math" charset="0"/>
                              <a:cs typeface="Cambria Math" charset="0"/>
                            </a:rPr>
                          </m:ctrlPr>
                        </m:accPr>
                        <m:e>
                          <m:r>
                            <a:rPr lang="en-US" sz="2400" b="0" i="1" smtClean="0">
                              <a:latin typeface="Cambria Math" charset="0"/>
                              <a:ea typeface="Cambria Math" charset="0"/>
                              <a:cs typeface="Cambria Math" charset="0"/>
                            </a:rPr>
                            <m:t>𝑥</m:t>
                          </m:r>
                        </m:e>
                      </m:acc>
                    </m:oMath>
                  </m:oMathPara>
                </a14:m>
                <a:endParaRPr lang="en-US" i="1" dirty="0">
                  <a:latin typeface="Cambria Math" charset="0"/>
                  <a:ea typeface="Cambria Math" charset="0"/>
                  <a:cs typeface="Cambria Math"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0525789" y="1950109"/>
                <a:ext cx="605483" cy="461665"/>
              </a:xfrm>
              <a:prstGeom prst="rect">
                <a:avLst/>
              </a:prstGeom>
              <a:blipFill rotWithShape="0">
                <a:blip r:embed="rId4"/>
                <a:stretch>
                  <a:fillRect t="-1316" r="-25253"/>
                </a:stretch>
              </a:blipFill>
            </p:spPr>
            <p:txBody>
              <a:bodyPr/>
              <a:lstStyle/>
              <a:p>
                <a:r>
                  <a:rPr lang="en-US">
                    <a:noFill/>
                  </a:rPr>
                  <a:t> </a:t>
                </a:r>
              </a:p>
            </p:txBody>
          </p:sp>
        </mc:Fallback>
      </mc:AlternateContent>
    </p:spTree>
    <p:extLst>
      <p:ext uri="{BB962C8B-B14F-4D97-AF65-F5344CB8AC3E}">
        <p14:creationId xmlns:p14="http://schemas.microsoft.com/office/powerpoint/2010/main" val="1943448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MP3 and JPG Image Compression</a:t>
            </a:r>
          </a:p>
        </p:txBody>
      </p:sp>
      <p:sp>
        <p:nvSpPr>
          <p:cNvPr id="3" name="Content Placeholder 2"/>
          <p:cNvSpPr>
            <a:spLocks noGrp="1"/>
          </p:cNvSpPr>
          <p:nvPr>
            <p:ph idx="1"/>
          </p:nvPr>
        </p:nvSpPr>
        <p:spPr>
          <a:xfrm>
            <a:off x="494219" y="5471055"/>
            <a:ext cx="11177828" cy="428997"/>
          </a:xfrm>
        </p:spPr>
        <p:txBody>
          <a:bodyPr/>
          <a:lstStyle/>
          <a:p>
            <a:r>
              <a:rPr lang="en-US"/>
              <a:t>Original image 256x256=262,000, MP3=37,000, and JPG=26,000</a:t>
            </a:r>
          </a:p>
        </p:txBody>
      </p:sp>
      <p:sp>
        <p:nvSpPr>
          <p:cNvPr id="4" name="Slide Number Placeholder 3"/>
          <p:cNvSpPr>
            <a:spLocks noGrp="1"/>
          </p:cNvSpPr>
          <p:nvPr>
            <p:ph type="sldNum" sz="quarter" idx="12"/>
          </p:nvPr>
        </p:nvSpPr>
        <p:spPr/>
        <p:txBody>
          <a:bodyPr/>
          <a:lstStyle/>
          <a:p>
            <a:fld id="{81B7CCDB-6D39-0547-B7B3-C80E39D6513A}" type="slidenum">
              <a:rPr lang="en-US" smtClean="0"/>
              <a:pPr/>
              <a:t>22</a:t>
            </a:fld>
            <a:endParaRPr lang="en-US"/>
          </a:p>
        </p:txBody>
      </p:sp>
      <p:pic>
        <p:nvPicPr>
          <p:cNvPr id="5" name="Picture 4"/>
          <p:cNvPicPr>
            <a:picLocks noChangeAspect="1"/>
          </p:cNvPicPr>
          <p:nvPr/>
        </p:nvPicPr>
        <p:blipFill>
          <a:blip r:embed="rId3"/>
          <a:stretch>
            <a:fillRect/>
          </a:stretch>
        </p:blipFill>
        <p:spPr>
          <a:xfrm>
            <a:off x="0" y="988193"/>
            <a:ext cx="12192000" cy="3644490"/>
          </a:xfrm>
          <a:prstGeom prst="rect">
            <a:avLst/>
          </a:prstGeom>
        </p:spPr>
      </p:pic>
      <p:sp>
        <p:nvSpPr>
          <p:cNvPr id="6" name="TextBox 5"/>
          <p:cNvSpPr txBox="1"/>
          <p:nvPr/>
        </p:nvSpPr>
        <p:spPr>
          <a:xfrm>
            <a:off x="1016000" y="4793966"/>
            <a:ext cx="1271502" cy="461665"/>
          </a:xfrm>
          <a:prstGeom prst="rect">
            <a:avLst/>
          </a:prstGeom>
          <a:noFill/>
        </p:spPr>
        <p:txBody>
          <a:bodyPr wrap="none" rtlCol="0">
            <a:spAutoFit/>
          </a:bodyPr>
          <a:lstStyle/>
          <a:p>
            <a:r>
              <a:rPr lang="en-US" sz="2400">
                <a:latin typeface="Karla" charset="0"/>
                <a:ea typeface="Karla" charset="0"/>
                <a:cs typeface="Karla" charset="0"/>
              </a:rPr>
              <a:t>original</a:t>
            </a:r>
          </a:p>
        </p:txBody>
      </p:sp>
      <p:sp>
        <p:nvSpPr>
          <p:cNvPr id="7" name="TextBox 6"/>
          <p:cNvSpPr txBox="1"/>
          <p:nvPr/>
        </p:nvSpPr>
        <p:spPr>
          <a:xfrm>
            <a:off x="5697493" y="4830847"/>
            <a:ext cx="797013" cy="461665"/>
          </a:xfrm>
          <a:prstGeom prst="rect">
            <a:avLst/>
          </a:prstGeom>
          <a:noFill/>
        </p:spPr>
        <p:txBody>
          <a:bodyPr wrap="none" rtlCol="0">
            <a:spAutoFit/>
          </a:bodyPr>
          <a:lstStyle/>
          <a:p>
            <a:r>
              <a:rPr lang="en-US" sz="2400">
                <a:latin typeface="Karla" charset="0"/>
                <a:ea typeface="Karla" charset="0"/>
                <a:cs typeface="Karla" charset="0"/>
              </a:rPr>
              <a:t>MP3</a:t>
            </a:r>
          </a:p>
        </p:txBody>
      </p:sp>
      <p:sp>
        <p:nvSpPr>
          <p:cNvPr id="8" name="TextBox 7"/>
          <p:cNvSpPr txBox="1"/>
          <p:nvPr/>
        </p:nvSpPr>
        <p:spPr>
          <a:xfrm>
            <a:off x="9972803" y="4848107"/>
            <a:ext cx="678391" cy="461665"/>
          </a:xfrm>
          <a:prstGeom prst="rect">
            <a:avLst/>
          </a:prstGeom>
          <a:noFill/>
        </p:spPr>
        <p:txBody>
          <a:bodyPr wrap="none" rtlCol="0">
            <a:spAutoFit/>
          </a:bodyPr>
          <a:lstStyle/>
          <a:p>
            <a:r>
              <a:rPr lang="en-US" sz="2400">
                <a:latin typeface="Karla" charset="0"/>
                <a:ea typeface="Karla" charset="0"/>
                <a:cs typeface="Karla" charset="0"/>
              </a:rPr>
              <a:t>JPG</a:t>
            </a:r>
          </a:p>
        </p:txBody>
      </p:sp>
      <p:sp>
        <p:nvSpPr>
          <p:cNvPr id="9" name="Slide Number Placeholder 3"/>
          <p:cNvSpPr txBox="1">
            <a:spLocks/>
          </p:cNvSpPr>
          <p:nvPr/>
        </p:nvSpPr>
        <p:spPr>
          <a:xfrm>
            <a:off x="701445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Image taken from A. </a:t>
            </a:r>
            <a:r>
              <a:rPr lang="en-US" dirty="0" err="1"/>
              <a:t>Glassner</a:t>
            </a:r>
            <a:r>
              <a:rPr lang="en-US" dirty="0"/>
              <a:t>, Deep Learning, Vol. 2: From Basics to Practice</a:t>
            </a:r>
          </a:p>
        </p:txBody>
      </p:sp>
    </p:spTree>
    <p:extLst>
      <p:ext uri="{BB962C8B-B14F-4D97-AF65-F5344CB8AC3E}">
        <p14:creationId xmlns:p14="http://schemas.microsoft.com/office/powerpoint/2010/main" val="236371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dirty="0"/>
              <a:t>MP3 and JPG Image Compression(</a:t>
            </a:r>
            <a:r>
              <a:rPr lang="en-US" dirty="0" err="1"/>
              <a:t>cont</a:t>
            </a:r>
            <a:r>
              <a:rPr lang="en-US" dirty="0"/>
              <a: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1686" y="2383873"/>
            <a:ext cx="10218693" cy="2121866"/>
          </a:xfrm>
        </p:spPr>
      </p:pic>
      <p:sp>
        <p:nvSpPr>
          <p:cNvPr id="4" name="Slide Number Placeholder 3"/>
          <p:cNvSpPr>
            <a:spLocks noGrp="1"/>
          </p:cNvSpPr>
          <p:nvPr>
            <p:ph type="sldNum" sz="quarter" idx="12"/>
          </p:nvPr>
        </p:nvSpPr>
        <p:spPr/>
        <p:txBody>
          <a:bodyPr/>
          <a:lstStyle/>
          <a:p>
            <a:fld id="{81B7CCDB-6D39-0547-B7B3-C80E39D6513A}" type="slidenum">
              <a:rPr lang="en-US" smtClean="0"/>
              <a:pPr/>
              <a:t>23</a:t>
            </a:fld>
            <a:endParaRPr lang="en-US"/>
          </a:p>
        </p:txBody>
      </p:sp>
      <p:sp>
        <p:nvSpPr>
          <p:cNvPr id="6" name="TextBox 5"/>
          <p:cNvSpPr txBox="1"/>
          <p:nvPr/>
        </p:nvSpPr>
        <p:spPr>
          <a:xfrm>
            <a:off x="1173162" y="4919134"/>
            <a:ext cx="1271502" cy="461665"/>
          </a:xfrm>
          <a:prstGeom prst="rect">
            <a:avLst/>
          </a:prstGeom>
          <a:noFill/>
        </p:spPr>
        <p:txBody>
          <a:bodyPr wrap="none" rtlCol="0">
            <a:spAutoFit/>
          </a:bodyPr>
          <a:lstStyle/>
          <a:p>
            <a:r>
              <a:rPr lang="en-US" sz="2400">
                <a:latin typeface="Karla" charset="0"/>
                <a:ea typeface="Karla" charset="0"/>
                <a:cs typeface="Karla" charset="0"/>
              </a:rPr>
              <a:t>original</a:t>
            </a:r>
          </a:p>
        </p:txBody>
      </p:sp>
      <p:sp>
        <p:nvSpPr>
          <p:cNvPr id="7" name="TextBox 6"/>
          <p:cNvSpPr txBox="1"/>
          <p:nvPr/>
        </p:nvSpPr>
        <p:spPr>
          <a:xfrm>
            <a:off x="5854655" y="4956015"/>
            <a:ext cx="797013" cy="461665"/>
          </a:xfrm>
          <a:prstGeom prst="rect">
            <a:avLst/>
          </a:prstGeom>
          <a:noFill/>
        </p:spPr>
        <p:txBody>
          <a:bodyPr wrap="none" rtlCol="0">
            <a:spAutoFit/>
          </a:bodyPr>
          <a:lstStyle/>
          <a:p>
            <a:r>
              <a:rPr lang="en-US" sz="2400">
                <a:latin typeface="Karla" charset="0"/>
                <a:ea typeface="Karla" charset="0"/>
                <a:cs typeface="Karla" charset="0"/>
              </a:rPr>
              <a:t>MP3</a:t>
            </a:r>
          </a:p>
        </p:txBody>
      </p:sp>
      <p:sp>
        <p:nvSpPr>
          <p:cNvPr id="8" name="TextBox 7"/>
          <p:cNvSpPr txBox="1"/>
          <p:nvPr/>
        </p:nvSpPr>
        <p:spPr>
          <a:xfrm>
            <a:off x="10129965" y="4973275"/>
            <a:ext cx="678391" cy="461665"/>
          </a:xfrm>
          <a:prstGeom prst="rect">
            <a:avLst/>
          </a:prstGeom>
          <a:noFill/>
        </p:spPr>
        <p:txBody>
          <a:bodyPr wrap="none" rtlCol="0">
            <a:spAutoFit/>
          </a:bodyPr>
          <a:lstStyle/>
          <a:p>
            <a:r>
              <a:rPr lang="en-US" sz="2400">
                <a:latin typeface="Karla" charset="0"/>
                <a:ea typeface="Karla" charset="0"/>
                <a:cs typeface="Karla" charset="0"/>
              </a:rPr>
              <a:t>JPG</a:t>
            </a:r>
          </a:p>
        </p:txBody>
      </p:sp>
      <p:sp>
        <p:nvSpPr>
          <p:cNvPr id="9" name="Slide Number Placeholder 3"/>
          <p:cNvSpPr txBox="1">
            <a:spLocks/>
          </p:cNvSpPr>
          <p:nvPr/>
        </p:nvSpPr>
        <p:spPr>
          <a:xfrm>
            <a:off x="6788734"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Image taken from A. </a:t>
            </a:r>
            <a:r>
              <a:rPr lang="en-US" err="1"/>
              <a:t>Glassner</a:t>
            </a:r>
            <a:r>
              <a:rPr lang="en-US"/>
              <a:t>, Deep Learning, Vol. 2: From Basics to Practice</a:t>
            </a:r>
          </a:p>
        </p:txBody>
      </p:sp>
    </p:spTree>
    <p:extLst>
      <p:ext uri="{BB962C8B-B14F-4D97-AF65-F5344CB8AC3E}">
        <p14:creationId xmlns:p14="http://schemas.microsoft.com/office/powerpoint/2010/main" val="9659675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simplest autoencoder	</a:t>
            </a:r>
          </a:p>
        </p:txBody>
      </p:sp>
      <p:sp>
        <p:nvSpPr>
          <p:cNvPr id="16" name="Content Placeholder 15"/>
          <p:cNvSpPr>
            <a:spLocks noGrp="1"/>
          </p:cNvSpPr>
          <p:nvPr>
            <p:ph idx="1"/>
          </p:nvPr>
        </p:nvSpPr>
        <p:spPr/>
        <p:txBody>
          <a:bodyPr/>
          <a:lstStyle/>
          <a:p>
            <a:r>
              <a:rPr lang="en-US"/>
              <a:t>Encode with a simple fully connected network (FCN)</a:t>
            </a:r>
          </a:p>
        </p:txBody>
      </p:sp>
      <p:sp>
        <p:nvSpPr>
          <p:cNvPr id="4" name="Slide Number Placeholder 3"/>
          <p:cNvSpPr>
            <a:spLocks noGrp="1"/>
          </p:cNvSpPr>
          <p:nvPr>
            <p:ph type="sldNum" sz="quarter" idx="12"/>
          </p:nvPr>
        </p:nvSpPr>
        <p:spPr/>
        <p:txBody>
          <a:bodyPr/>
          <a:lstStyle/>
          <a:p>
            <a:fld id="{81B7CCDB-6D39-0547-B7B3-C80E39D6513A}" type="slidenum">
              <a:rPr lang="en-US" smtClean="0"/>
              <a:pPr/>
              <a:t>24</a:t>
            </a:fld>
            <a:endParaRPr lang="en-US"/>
          </a:p>
        </p:txBody>
      </p:sp>
      <p:grpSp>
        <p:nvGrpSpPr>
          <p:cNvPr id="19" name="Group 18"/>
          <p:cNvGrpSpPr/>
          <p:nvPr/>
        </p:nvGrpSpPr>
        <p:grpSpPr>
          <a:xfrm>
            <a:off x="4082364" y="3490785"/>
            <a:ext cx="3196882" cy="1388124"/>
            <a:chOff x="4082364" y="3490785"/>
            <a:chExt cx="3196882" cy="1388124"/>
          </a:xfrm>
        </p:grpSpPr>
        <p:sp>
          <p:nvSpPr>
            <p:cNvPr id="6" name="TextBox 5"/>
            <p:cNvSpPr txBox="1"/>
            <p:nvPr/>
          </p:nvSpPr>
          <p:spPr>
            <a:xfrm>
              <a:off x="4903275" y="4509577"/>
              <a:ext cx="2375971" cy="369332"/>
            </a:xfrm>
            <a:prstGeom prst="rect">
              <a:avLst/>
            </a:prstGeom>
            <a:noFill/>
          </p:spPr>
          <p:txBody>
            <a:bodyPr wrap="none" rtlCol="0">
              <a:spAutoFit/>
            </a:bodyPr>
            <a:lstStyle/>
            <a:p>
              <a:r>
                <a:rPr lang="en-US">
                  <a:latin typeface="Karla" charset="0"/>
                  <a:ea typeface="Karla" charset="0"/>
                  <a:cs typeface="Karla" charset="0"/>
                </a:rPr>
                <a:t>FCN with 20 neurons</a:t>
              </a:r>
            </a:p>
          </p:txBody>
        </p:sp>
        <p:cxnSp>
          <p:nvCxnSpPr>
            <p:cNvPr id="9" name="Straight Arrow Connector 8"/>
            <p:cNvCxnSpPr/>
            <p:nvPr/>
          </p:nvCxnSpPr>
          <p:spPr>
            <a:xfrm>
              <a:off x="4082364" y="3490785"/>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7114083" y="3244334"/>
            <a:ext cx="2648584" cy="369332"/>
            <a:chOff x="7114083" y="3244334"/>
            <a:chExt cx="2648584" cy="369332"/>
          </a:xfrm>
        </p:grpSpPr>
        <p:cxnSp>
          <p:nvCxnSpPr>
            <p:cNvPr id="13" name="Straight Arrow Connector 12"/>
            <p:cNvCxnSpPr/>
            <p:nvPr/>
          </p:nvCxnSpPr>
          <p:spPr>
            <a:xfrm>
              <a:off x="7114083" y="3474791"/>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292393" y="3244334"/>
              <a:ext cx="1470274" cy="369332"/>
            </a:xfrm>
            <a:prstGeom prst="rect">
              <a:avLst/>
            </a:prstGeom>
            <a:noFill/>
          </p:spPr>
          <p:txBody>
            <a:bodyPr wrap="none" rtlCol="0">
              <a:spAutoFit/>
            </a:bodyPr>
            <a:lstStyle/>
            <a:p>
              <a:r>
                <a:rPr lang="en-US">
                  <a:latin typeface="Karla" charset="0"/>
                  <a:ea typeface="Karla" charset="0"/>
                  <a:cs typeface="Karla" charset="0"/>
                </a:rPr>
                <a:t>20 numbers</a:t>
              </a:r>
            </a:p>
          </p:txBody>
        </p:sp>
      </p:grpSp>
      <p:grpSp>
        <p:nvGrpSpPr>
          <p:cNvPr id="18" name="Group 17"/>
          <p:cNvGrpSpPr/>
          <p:nvPr/>
        </p:nvGrpSpPr>
        <p:grpSpPr>
          <a:xfrm>
            <a:off x="2221992" y="2779776"/>
            <a:ext cx="1721946" cy="2071913"/>
            <a:chOff x="2508702" y="2794000"/>
            <a:chExt cx="1721946" cy="2071913"/>
          </a:xfrm>
        </p:grpSpPr>
        <p:sp>
          <p:nvSpPr>
            <p:cNvPr id="10" name="TextBox 9"/>
            <p:cNvSpPr txBox="1"/>
            <p:nvPr/>
          </p:nvSpPr>
          <p:spPr>
            <a:xfrm>
              <a:off x="2508702" y="4496581"/>
              <a:ext cx="1721946" cy="369332"/>
            </a:xfrm>
            <a:prstGeom prst="rect">
              <a:avLst/>
            </a:prstGeom>
            <a:noFill/>
          </p:spPr>
          <p:txBody>
            <a:bodyPr wrap="none" rtlCol="0">
              <a:spAutoFit/>
            </a:bodyPr>
            <a:lstStyle/>
            <a:p>
              <a:r>
                <a:rPr lang="en-US">
                  <a:latin typeface="Karla" charset="0"/>
                  <a:ea typeface="Karla" charset="0"/>
                  <a:cs typeface="Karla" charset="0"/>
                </a:rPr>
                <a:t>Image 100x100</a:t>
              </a:r>
            </a:p>
          </p:txBody>
        </p:sp>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660202" y="2794000"/>
              <a:ext cx="1444752" cy="1444752"/>
            </a:xfrm>
            <a:prstGeom prst="rect">
              <a:avLst/>
            </a:prstGeom>
          </p:spPr>
        </p:pic>
      </p:grpSp>
      <p:grpSp>
        <p:nvGrpSpPr>
          <p:cNvPr id="11" name="Group 10"/>
          <p:cNvGrpSpPr/>
          <p:nvPr/>
        </p:nvGrpSpPr>
        <p:grpSpPr>
          <a:xfrm>
            <a:off x="5348059" y="2794000"/>
            <a:ext cx="1487192" cy="1371600"/>
            <a:chOff x="5348059" y="2794000"/>
            <a:chExt cx="1487192" cy="1371600"/>
          </a:xfrm>
        </p:grpSpPr>
        <p:sp>
          <p:nvSpPr>
            <p:cNvPr id="7" name="Trapezoid 6"/>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 name="Rectangle 7"/>
            <p:cNvSpPr/>
            <p:nvPr/>
          </p:nvSpPr>
          <p:spPr>
            <a:xfrm>
              <a:off x="5374843" y="3279079"/>
              <a:ext cx="1460408" cy="307777"/>
            </a:xfrm>
            <a:prstGeom prst="rect">
              <a:avLst/>
            </a:prstGeom>
          </p:spPr>
          <p:txBody>
            <a:bodyPr wrap="square">
              <a:spAutoFit/>
            </a:bodyPr>
            <a:lstStyle/>
            <a:p>
              <a:r>
                <a:rPr lang="en-US" sz="1400" dirty="0">
                  <a:latin typeface="Karla" charset="0"/>
                  <a:ea typeface="Karla" charset="0"/>
                  <a:cs typeface="Karla" charset="0"/>
                </a:rPr>
                <a:t>20 neurons</a:t>
              </a:r>
            </a:p>
          </p:txBody>
        </p:sp>
      </p:grpSp>
    </p:spTree>
    <p:extLst>
      <p:ext uri="{BB962C8B-B14F-4D97-AF65-F5344CB8AC3E}">
        <p14:creationId xmlns:p14="http://schemas.microsoft.com/office/powerpoint/2010/main" val="84375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simplest autoencoder	</a:t>
            </a:r>
          </a:p>
        </p:txBody>
      </p:sp>
      <p:sp>
        <p:nvSpPr>
          <p:cNvPr id="7" name="Content Placeholder 6"/>
          <p:cNvSpPr>
            <a:spLocks noGrp="1"/>
          </p:cNvSpPr>
          <p:nvPr>
            <p:ph idx="1"/>
          </p:nvPr>
        </p:nvSpPr>
        <p:spPr/>
        <p:txBody>
          <a:bodyPr/>
          <a:lstStyle/>
          <a:p>
            <a:r>
              <a:rPr lang="en-US"/>
              <a:t>Encode and decode </a:t>
            </a:r>
          </a:p>
        </p:txBody>
      </p:sp>
      <p:sp>
        <p:nvSpPr>
          <p:cNvPr id="4" name="Slide Number Placeholder 3"/>
          <p:cNvSpPr>
            <a:spLocks noGrp="1"/>
          </p:cNvSpPr>
          <p:nvPr>
            <p:ph type="sldNum" sz="quarter" idx="12"/>
          </p:nvPr>
        </p:nvSpPr>
        <p:spPr/>
        <p:txBody>
          <a:bodyPr/>
          <a:lstStyle/>
          <a:p>
            <a:fld id="{81B7CCDB-6D39-0547-B7B3-C80E39D6513A}" type="slidenum">
              <a:rPr lang="en-US" smtClean="0"/>
              <a:pPr/>
              <a:t>25</a:t>
            </a:fld>
            <a:endParaRPr lang="en-US"/>
          </a:p>
        </p:txBody>
      </p:sp>
      <p:grpSp>
        <p:nvGrpSpPr>
          <p:cNvPr id="20" name="Group 19"/>
          <p:cNvGrpSpPr/>
          <p:nvPr/>
        </p:nvGrpSpPr>
        <p:grpSpPr>
          <a:xfrm>
            <a:off x="3961786" y="3497733"/>
            <a:ext cx="5884149" cy="1347328"/>
            <a:chOff x="3961786" y="3497733"/>
            <a:chExt cx="5884149" cy="1347328"/>
          </a:xfrm>
        </p:grpSpPr>
        <p:sp>
          <p:nvSpPr>
            <p:cNvPr id="6" name="TextBox 5"/>
            <p:cNvSpPr txBox="1"/>
            <p:nvPr/>
          </p:nvSpPr>
          <p:spPr>
            <a:xfrm>
              <a:off x="4961911" y="4475729"/>
              <a:ext cx="1912703" cy="369332"/>
            </a:xfrm>
            <a:prstGeom prst="rect">
              <a:avLst/>
            </a:prstGeom>
            <a:noFill/>
          </p:spPr>
          <p:txBody>
            <a:bodyPr wrap="none" rtlCol="0">
              <a:spAutoFit/>
            </a:bodyPr>
            <a:lstStyle/>
            <a:p>
              <a:r>
                <a:rPr lang="en-US">
                  <a:latin typeface="Karla" charset="0"/>
                  <a:ea typeface="Karla" charset="0"/>
                  <a:cs typeface="Karla" charset="0"/>
                </a:rPr>
                <a:t>FCN: 20 neurons</a:t>
              </a:r>
            </a:p>
          </p:txBody>
        </p:sp>
        <p:sp>
          <p:nvSpPr>
            <p:cNvPr id="15" name="TextBox 14"/>
            <p:cNvSpPr txBox="1"/>
            <p:nvPr/>
          </p:nvSpPr>
          <p:spPr>
            <a:xfrm>
              <a:off x="6907233" y="4475729"/>
              <a:ext cx="2214068" cy="369332"/>
            </a:xfrm>
            <a:prstGeom prst="rect">
              <a:avLst/>
            </a:prstGeom>
            <a:noFill/>
          </p:spPr>
          <p:txBody>
            <a:bodyPr wrap="none" rtlCol="0">
              <a:spAutoFit/>
            </a:bodyPr>
            <a:lstStyle/>
            <a:p>
              <a:r>
                <a:rPr lang="en-US">
                  <a:latin typeface="Karla" charset="0"/>
                  <a:ea typeface="Karla" charset="0"/>
                  <a:cs typeface="Karla" charset="0"/>
                </a:rPr>
                <a:t>FCN:10000 neurons</a:t>
              </a:r>
            </a:p>
          </p:txBody>
        </p:sp>
        <p:grpSp>
          <p:nvGrpSpPr>
            <p:cNvPr id="8" name="Group 7"/>
            <p:cNvGrpSpPr/>
            <p:nvPr/>
          </p:nvGrpSpPr>
          <p:grpSpPr>
            <a:xfrm>
              <a:off x="3961786" y="3497733"/>
              <a:ext cx="5884149" cy="6820"/>
              <a:chOff x="3961786" y="3497733"/>
              <a:chExt cx="5884149" cy="6820"/>
            </a:xfrm>
          </p:grpSpPr>
          <p:cxnSp>
            <p:nvCxnSpPr>
              <p:cNvPr id="9" name="Straight Arrow Connector 8"/>
              <p:cNvCxnSpPr/>
              <p:nvPr/>
            </p:nvCxnSpPr>
            <p:spPr>
              <a:xfrm>
                <a:off x="3961786" y="349773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8845810" y="350455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
        <p:nvSpPr>
          <p:cNvPr id="17" name="TextBox 16"/>
          <p:cNvSpPr txBox="1"/>
          <p:nvPr/>
        </p:nvSpPr>
        <p:spPr>
          <a:xfrm>
            <a:off x="10121487" y="3288098"/>
            <a:ext cx="1826141" cy="369332"/>
          </a:xfrm>
          <a:prstGeom prst="rect">
            <a:avLst/>
          </a:prstGeom>
          <a:noFill/>
        </p:spPr>
        <p:txBody>
          <a:bodyPr wrap="none" rtlCol="0">
            <a:spAutoFit/>
          </a:bodyPr>
          <a:lstStyle/>
          <a:p>
            <a:r>
              <a:rPr lang="en-US">
                <a:latin typeface="Karla" charset="0"/>
                <a:ea typeface="Karla" charset="0"/>
                <a:cs typeface="Karla" charset="0"/>
              </a:rPr>
              <a:t>10000 numbers</a:t>
            </a:r>
          </a:p>
        </p:txBody>
      </p:sp>
      <p:grpSp>
        <p:nvGrpSpPr>
          <p:cNvPr id="19" name="Group 18"/>
          <p:cNvGrpSpPr/>
          <p:nvPr/>
        </p:nvGrpSpPr>
        <p:grpSpPr>
          <a:xfrm>
            <a:off x="2221158" y="2782177"/>
            <a:ext cx="1721946" cy="2096732"/>
            <a:chOff x="2221158" y="2782177"/>
            <a:chExt cx="1721946" cy="2096732"/>
          </a:xfrm>
        </p:grpSpPr>
        <p:sp>
          <p:nvSpPr>
            <p:cNvPr id="10" name="TextBox 9"/>
            <p:cNvSpPr txBox="1"/>
            <p:nvPr/>
          </p:nvSpPr>
          <p:spPr>
            <a:xfrm>
              <a:off x="2221158" y="4509577"/>
              <a:ext cx="1721946" cy="369332"/>
            </a:xfrm>
            <a:prstGeom prst="rect">
              <a:avLst/>
            </a:prstGeom>
            <a:noFill/>
          </p:spPr>
          <p:txBody>
            <a:bodyPr wrap="none" rtlCol="0">
              <a:spAutoFit/>
            </a:bodyPr>
            <a:lstStyle/>
            <a:p>
              <a:r>
                <a:rPr lang="en-US">
                  <a:latin typeface="Karla" charset="0"/>
                  <a:ea typeface="Karla" charset="0"/>
                  <a:cs typeface="Karla" charset="0"/>
                </a:rPr>
                <a:t>Image 100x100</a:t>
              </a:r>
            </a:p>
          </p:txBody>
        </p:sp>
        <p:pic>
          <p:nvPicPr>
            <p:cNvPr id="18" name="Picture 17"/>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359755" y="2782177"/>
              <a:ext cx="1444752" cy="1444752"/>
            </a:xfrm>
            <a:prstGeom prst="rect">
              <a:avLst/>
            </a:prstGeom>
          </p:spPr>
        </p:pic>
      </p:grpSp>
      <p:grpSp>
        <p:nvGrpSpPr>
          <p:cNvPr id="22" name="Group 21"/>
          <p:cNvGrpSpPr/>
          <p:nvPr/>
        </p:nvGrpSpPr>
        <p:grpSpPr>
          <a:xfrm>
            <a:off x="5348059" y="2794000"/>
            <a:ext cx="1487192" cy="1371600"/>
            <a:chOff x="5348059" y="2794000"/>
            <a:chExt cx="1487192" cy="1371600"/>
          </a:xfrm>
        </p:grpSpPr>
        <p:sp>
          <p:nvSpPr>
            <p:cNvPr id="23" name="Trapezoid 22"/>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Rectangle 23"/>
            <p:cNvSpPr/>
            <p:nvPr/>
          </p:nvSpPr>
          <p:spPr>
            <a:xfrm>
              <a:off x="5374843" y="3279079"/>
              <a:ext cx="1460408" cy="307777"/>
            </a:xfrm>
            <a:prstGeom prst="rect">
              <a:avLst/>
            </a:prstGeom>
          </p:spPr>
          <p:txBody>
            <a:bodyPr wrap="square">
              <a:spAutoFit/>
            </a:bodyPr>
            <a:lstStyle/>
            <a:p>
              <a:r>
                <a:rPr lang="en-US" sz="1400" dirty="0">
                  <a:latin typeface="Karla" charset="0"/>
                  <a:ea typeface="Karla" charset="0"/>
                  <a:cs typeface="Karla" charset="0"/>
                </a:rPr>
                <a:t>20 neurons</a:t>
              </a:r>
            </a:p>
          </p:txBody>
        </p:sp>
      </p:grpSp>
      <p:grpSp>
        <p:nvGrpSpPr>
          <p:cNvPr id="25" name="Group 24"/>
          <p:cNvGrpSpPr/>
          <p:nvPr/>
        </p:nvGrpSpPr>
        <p:grpSpPr>
          <a:xfrm>
            <a:off x="7080662" y="2782177"/>
            <a:ext cx="1460408" cy="1371600"/>
            <a:chOff x="5199801" y="2814048"/>
            <a:chExt cx="1460408" cy="1371600"/>
          </a:xfrm>
        </p:grpSpPr>
        <p:sp>
          <p:nvSpPr>
            <p:cNvPr id="26" name="Trapezoid 25"/>
            <p:cNvSpPr/>
            <p:nvPr/>
          </p:nvSpPr>
          <p:spPr>
            <a:xfrm rot="5400000" flipV="1">
              <a:off x="5085501" y="2928348"/>
              <a:ext cx="1371600" cy="1143000"/>
            </a:xfrm>
            <a:prstGeom prst="trapezoi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7" name="Rectangle 26"/>
            <p:cNvSpPr/>
            <p:nvPr/>
          </p:nvSpPr>
          <p:spPr>
            <a:xfrm>
              <a:off x="5199801" y="3295134"/>
              <a:ext cx="1460408" cy="307777"/>
            </a:xfrm>
            <a:prstGeom prst="rect">
              <a:avLst/>
            </a:prstGeom>
          </p:spPr>
          <p:txBody>
            <a:bodyPr wrap="square">
              <a:spAutoFit/>
            </a:bodyPr>
            <a:lstStyle/>
            <a:p>
              <a:r>
                <a:rPr lang="en-US" sz="1400">
                  <a:latin typeface="Karla" charset="0"/>
                  <a:ea typeface="Karla" charset="0"/>
                  <a:cs typeface="Karla" charset="0"/>
                </a:rPr>
                <a:t>10K neurons</a:t>
              </a:r>
            </a:p>
          </p:txBody>
        </p:sp>
      </p:grpSp>
    </p:spTree>
    <p:extLst>
      <p:ext uri="{BB962C8B-B14F-4D97-AF65-F5344CB8AC3E}">
        <p14:creationId xmlns:p14="http://schemas.microsoft.com/office/powerpoint/2010/main" val="139763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Autoencoders in action</a:t>
            </a:r>
          </a:p>
        </p:txBody>
      </p:sp>
      <p:sp>
        <p:nvSpPr>
          <p:cNvPr id="3" name="Content Placeholder 2"/>
          <p:cNvSpPr>
            <a:spLocks noGrp="1"/>
          </p:cNvSpPr>
          <p:nvPr>
            <p:ph idx="1"/>
          </p:nvPr>
        </p:nvSpPr>
        <p:spPr/>
        <p:txBody>
          <a:bodyPr/>
          <a:lstStyle/>
          <a:p>
            <a:r>
              <a:rPr lang="en-US"/>
              <a:t>Comparing the input and output pixel by pixel. </a:t>
            </a:r>
          </a:p>
        </p:txBody>
      </p:sp>
      <p:sp>
        <p:nvSpPr>
          <p:cNvPr id="4" name="Slide Number Placeholder 3"/>
          <p:cNvSpPr>
            <a:spLocks noGrp="1"/>
          </p:cNvSpPr>
          <p:nvPr>
            <p:ph type="sldNum" sz="quarter" idx="12"/>
          </p:nvPr>
        </p:nvSpPr>
        <p:spPr/>
        <p:txBody>
          <a:bodyPr/>
          <a:lstStyle/>
          <a:p>
            <a:fld id="{81B7CCDB-6D39-0547-B7B3-C80E39D6513A}" type="slidenum">
              <a:rPr lang="en-US" smtClean="0"/>
              <a:pPr/>
              <a:t>26</a:t>
            </a:fld>
            <a:endParaRPr lang="en-US"/>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7144789" y="2654359"/>
            <a:ext cx="3753870" cy="279751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301508" y="2668192"/>
            <a:ext cx="2743200" cy="274320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4278754" y="2668192"/>
            <a:ext cx="2743200" cy="2743200"/>
          </a:xfrm>
          <a:prstGeom prst="rect">
            <a:avLst/>
          </a:prstGeom>
        </p:spPr>
      </p:pic>
    </p:spTree>
    <p:extLst>
      <p:ext uri="{BB962C8B-B14F-4D97-AF65-F5344CB8AC3E}">
        <p14:creationId xmlns:p14="http://schemas.microsoft.com/office/powerpoint/2010/main" val="58108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Bottleneck</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1331" y="3719384"/>
            <a:ext cx="5069802" cy="1354695"/>
          </a:xfrm>
        </p:spPr>
      </p:pic>
      <p:sp>
        <p:nvSpPr>
          <p:cNvPr id="4" name="Slide Number Placeholder 3"/>
          <p:cNvSpPr>
            <a:spLocks noGrp="1"/>
          </p:cNvSpPr>
          <p:nvPr>
            <p:ph type="sldNum" sz="quarter" idx="12"/>
          </p:nvPr>
        </p:nvSpPr>
        <p:spPr/>
        <p:txBody>
          <a:bodyPr/>
          <a:lstStyle/>
          <a:p>
            <a:fld id="{81B7CCDB-6D39-0547-B7B3-C80E39D6513A}" type="slidenum">
              <a:rPr lang="en-US" smtClean="0"/>
              <a:pPr/>
              <a:t>27</a:t>
            </a:fld>
            <a:endParaRPr lang="en-US"/>
          </a:p>
        </p:txBody>
      </p:sp>
      <p:pic>
        <p:nvPicPr>
          <p:cNvPr id="6" name="Picture 5"/>
          <p:cNvPicPr>
            <a:picLocks noChangeAspect="1"/>
          </p:cNvPicPr>
          <p:nvPr/>
        </p:nvPicPr>
        <p:blipFill>
          <a:blip r:embed="rId3"/>
          <a:stretch>
            <a:fillRect/>
          </a:stretch>
        </p:blipFill>
        <p:spPr>
          <a:xfrm>
            <a:off x="6355229" y="3003878"/>
            <a:ext cx="4940300" cy="2806700"/>
          </a:xfrm>
          <a:prstGeom prst="rect">
            <a:avLst/>
          </a:prstGeom>
        </p:spPr>
      </p:pic>
      <p:sp>
        <p:nvSpPr>
          <p:cNvPr id="7" name="TextBox 6"/>
          <p:cNvSpPr txBox="1"/>
          <p:nvPr/>
        </p:nvSpPr>
        <p:spPr>
          <a:xfrm>
            <a:off x="566737" y="1283073"/>
            <a:ext cx="10728792" cy="1200329"/>
          </a:xfrm>
          <a:prstGeom prst="rect">
            <a:avLst/>
          </a:prstGeom>
          <a:noFill/>
        </p:spPr>
        <p:txBody>
          <a:bodyPr wrap="square" rtlCol="0">
            <a:spAutoFit/>
          </a:bodyPr>
          <a:lstStyle/>
          <a:p>
            <a:pPr marL="342900" indent="-342900">
              <a:buFont typeface="Arial" charset="0"/>
              <a:buChar char="•"/>
            </a:pPr>
            <a:r>
              <a:rPr lang="en-US" sz="2400">
                <a:solidFill>
                  <a:schemeClr val="tx1">
                    <a:lumMod val="75000"/>
                    <a:lumOff val="25000"/>
                  </a:schemeClr>
                </a:solidFill>
                <a:latin typeface="Karla" charset="0"/>
                <a:ea typeface="Karla" charset="0"/>
                <a:cs typeface="Karla" charset="0"/>
              </a:rPr>
              <a:t>We start with  10,000 elements </a:t>
            </a:r>
          </a:p>
          <a:p>
            <a:pPr marL="342900" indent="-342900">
              <a:buFont typeface="Arial" charset="0"/>
              <a:buChar char="•"/>
            </a:pPr>
            <a:r>
              <a:rPr lang="en-US" sz="2400">
                <a:solidFill>
                  <a:schemeClr val="tx1">
                    <a:lumMod val="75000"/>
                    <a:lumOff val="25000"/>
                  </a:schemeClr>
                </a:solidFill>
                <a:latin typeface="Karla" charset="0"/>
                <a:ea typeface="Karla" charset="0"/>
                <a:cs typeface="Karla" charset="0"/>
              </a:rPr>
              <a:t>We have 20 in the middle </a:t>
            </a:r>
          </a:p>
          <a:p>
            <a:pPr marL="342900" indent="-342900">
              <a:buFont typeface="Arial" charset="0"/>
              <a:buChar char="•"/>
            </a:pPr>
            <a:r>
              <a:rPr lang="en-US" sz="2400">
                <a:solidFill>
                  <a:schemeClr val="tx1">
                    <a:lumMod val="75000"/>
                    <a:lumOff val="25000"/>
                  </a:schemeClr>
                </a:solidFill>
                <a:latin typeface="Karla" charset="0"/>
                <a:ea typeface="Karla" charset="0"/>
                <a:cs typeface="Karla" charset="0"/>
              </a:rPr>
              <a:t>And 10,000 elements again at the end </a:t>
            </a:r>
          </a:p>
        </p:txBody>
      </p:sp>
    </p:spTree>
    <p:extLst>
      <p:ext uri="{BB962C8B-B14F-4D97-AF65-F5344CB8AC3E}">
        <p14:creationId xmlns:p14="http://schemas.microsoft.com/office/powerpoint/2010/main" val="42423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Latent variables and latent layer</a:t>
            </a:r>
          </a:p>
        </p:txBody>
      </p:sp>
      <p:sp>
        <p:nvSpPr>
          <p:cNvPr id="3" name="Content Placeholder 2"/>
          <p:cNvSpPr>
            <a:spLocks noGrp="1"/>
          </p:cNvSpPr>
          <p:nvPr>
            <p:ph idx="1"/>
          </p:nvPr>
        </p:nvSpPr>
        <p:spPr>
          <a:xfrm>
            <a:off x="833414" y="1177758"/>
            <a:ext cx="11009293" cy="2111143"/>
          </a:xfrm>
        </p:spPr>
        <p:txBody>
          <a:bodyPr/>
          <a:lstStyle/>
          <a:p>
            <a:r>
              <a:rPr lang="en-US" dirty="0"/>
              <a:t>We say that an autoencoder is an example of </a:t>
            </a:r>
            <a:r>
              <a:rPr lang="en-US" b="1" dirty="0"/>
              <a:t>semi-supervised or </a:t>
            </a:r>
            <a:r>
              <a:rPr lang="en-US" b="1" dirty="0" smtClean="0"/>
              <a:t>self-supervised </a:t>
            </a:r>
            <a:r>
              <a:rPr lang="en-US" dirty="0"/>
              <a:t>learning. </a:t>
            </a:r>
          </a:p>
          <a:p>
            <a:endParaRPr lang="en-US" dirty="0"/>
          </a:p>
          <a:p>
            <a:r>
              <a:rPr lang="en-US" dirty="0"/>
              <a:t>It sort-of is </a:t>
            </a:r>
            <a:r>
              <a:rPr lang="en-US" b="1" dirty="0"/>
              <a:t>supervised</a:t>
            </a:r>
            <a:r>
              <a:rPr lang="en-US" dirty="0"/>
              <a:t> learning because we give the system explicit goal data (the output should be the same as the input), and it sort-of isn’t supervised learning because we don’t have any manually determined labels or targets on the inputs.</a:t>
            </a:r>
          </a:p>
          <a:p>
            <a:endParaRPr lang="en-US" dirty="0"/>
          </a:p>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28</a:t>
            </a:fld>
            <a:endParaRPr lang="en-US"/>
          </a:p>
        </p:txBody>
      </p:sp>
    </p:spTree>
    <p:extLst>
      <p:ext uri="{BB962C8B-B14F-4D97-AF65-F5344CB8AC3E}">
        <p14:creationId xmlns:p14="http://schemas.microsoft.com/office/powerpoint/2010/main" val="8130684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Autoencoders in action (</a:t>
            </a:r>
            <a:r>
              <a:rPr lang="en-US" err="1"/>
              <a:t>cont</a:t>
            </a:r>
            <a:r>
              <a:rPr lang="en-US"/>
              <a: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29</a:t>
            </a:fld>
            <a:endParaRPr lang="en-US"/>
          </a:p>
        </p:txBody>
      </p:sp>
      <p:pic>
        <p:nvPicPr>
          <p:cNvPr id="14" name="Picture 1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166746" y="2693196"/>
            <a:ext cx="1444752" cy="1444752"/>
          </a:xfrm>
          <a:prstGeom prst="rect">
            <a:avLst/>
          </a:prstGeom>
        </p:spPr>
      </p:pic>
      <p:pic>
        <p:nvPicPr>
          <p:cNvPr id="15" name="Picture 14"/>
          <p:cNvPicPr>
            <a:picLocks noChangeAspect="1"/>
          </p:cNvPicPr>
          <p:nvPr/>
        </p:nvPicPr>
        <p:blipFill>
          <a:blip r:embed="rId4"/>
          <a:stretch>
            <a:fillRect/>
          </a:stretch>
        </p:blipFill>
        <p:spPr>
          <a:xfrm>
            <a:off x="1204386" y="2693196"/>
            <a:ext cx="1444752" cy="1444752"/>
          </a:xfrm>
          <a:prstGeom prst="rect">
            <a:avLst/>
          </a:prstGeom>
        </p:spPr>
      </p:pic>
      <p:grpSp>
        <p:nvGrpSpPr>
          <p:cNvPr id="16" name="Group 15"/>
          <p:cNvGrpSpPr/>
          <p:nvPr/>
        </p:nvGrpSpPr>
        <p:grpSpPr>
          <a:xfrm>
            <a:off x="3007045" y="3432698"/>
            <a:ext cx="5884149" cy="6820"/>
            <a:chOff x="3961786" y="3497733"/>
            <a:chExt cx="5884149" cy="6820"/>
          </a:xfrm>
        </p:grpSpPr>
        <p:cxnSp>
          <p:nvCxnSpPr>
            <p:cNvPr id="18" name="Straight Arrow Connector 17"/>
            <p:cNvCxnSpPr/>
            <p:nvPr/>
          </p:nvCxnSpPr>
          <p:spPr>
            <a:xfrm>
              <a:off x="3961786" y="349773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8845810" y="350455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12" name="Picture 11"/>
          <p:cNvPicPr>
            <a:picLocks/>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1204386" y="2717142"/>
            <a:ext cx="1444752" cy="1444752"/>
          </a:xfrm>
          <a:prstGeom prst="rect">
            <a:avLst/>
          </a:prstGeom>
        </p:spPr>
      </p:pic>
      <p:grpSp>
        <p:nvGrpSpPr>
          <p:cNvPr id="13" name="Group 12"/>
          <p:cNvGrpSpPr/>
          <p:nvPr/>
        </p:nvGrpSpPr>
        <p:grpSpPr>
          <a:xfrm>
            <a:off x="4632573" y="2790294"/>
            <a:ext cx="1487192" cy="1371600"/>
            <a:chOff x="5348059" y="2794000"/>
            <a:chExt cx="1487192" cy="1371600"/>
          </a:xfrm>
        </p:grpSpPr>
        <p:sp>
          <p:nvSpPr>
            <p:cNvPr id="22" name="Trapezoid 21"/>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3" name="Rectangle 22"/>
            <p:cNvSpPr/>
            <p:nvPr/>
          </p:nvSpPr>
          <p:spPr>
            <a:xfrm>
              <a:off x="5374843" y="3279079"/>
              <a:ext cx="1460408" cy="307777"/>
            </a:xfrm>
            <a:prstGeom prst="rect">
              <a:avLst/>
            </a:prstGeom>
          </p:spPr>
          <p:txBody>
            <a:bodyPr wrap="square">
              <a:spAutoFit/>
            </a:bodyPr>
            <a:lstStyle/>
            <a:p>
              <a:r>
                <a:rPr lang="en-US" sz="1400">
                  <a:latin typeface="Karla" charset="0"/>
                  <a:ea typeface="Karla" charset="0"/>
                  <a:cs typeface="Karla" charset="0"/>
                </a:rPr>
                <a:t>20 neurons</a:t>
              </a:r>
            </a:p>
          </p:txBody>
        </p:sp>
      </p:grpSp>
      <p:grpSp>
        <p:nvGrpSpPr>
          <p:cNvPr id="24" name="Group 23"/>
          <p:cNvGrpSpPr/>
          <p:nvPr/>
        </p:nvGrpSpPr>
        <p:grpSpPr>
          <a:xfrm>
            <a:off x="6365176" y="2778471"/>
            <a:ext cx="1460408" cy="1371600"/>
            <a:chOff x="5199801" y="2814048"/>
            <a:chExt cx="1460408" cy="1371600"/>
          </a:xfrm>
        </p:grpSpPr>
        <p:sp>
          <p:nvSpPr>
            <p:cNvPr id="25" name="Trapezoid 24"/>
            <p:cNvSpPr/>
            <p:nvPr/>
          </p:nvSpPr>
          <p:spPr>
            <a:xfrm rot="5400000" flipV="1">
              <a:off x="5085501" y="2928348"/>
              <a:ext cx="1371600" cy="1143000"/>
            </a:xfrm>
            <a:prstGeom prst="trapezoi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6" name="Rectangle 25"/>
            <p:cNvSpPr/>
            <p:nvPr/>
          </p:nvSpPr>
          <p:spPr>
            <a:xfrm>
              <a:off x="5199801" y="3295134"/>
              <a:ext cx="1460408" cy="307777"/>
            </a:xfrm>
            <a:prstGeom prst="rect">
              <a:avLst/>
            </a:prstGeom>
          </p:spPr>
          <p:txBody>
            <a:bodyPr wrap="square">
              <a:spAutoFit/>
            </a:bodyPr>
            <a:lstStyle/>
            <a:p>
              <a:r>
                <a:rPr lang="en-US" sz="1400">
                  <a:latin typeface="Karla" charset="0"/>
                  <a:ea typeface="Karla" charset="0"/>
                  <a:cs typeface="Karla" charset="0"/>
                </a:rPr>
                <a:t>10K neurons</a:t>
              </a:r>
            </a:p>
          </p:txBody>
        </p:sp>
      </p:grpSp>
    </p:spTree>
    <p:extLst>
      <p:ext uri="{BB962C8B-B14F-4D97-AF65-F5344CB8AC3E}">
        <p14:creationId xmlns:p14="http://schemas.microsoft.com/office/powerpoint/2010/main" val="16676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3</a:t>
            </a:fld>
            <a:endParaRPr lang="en-US"/>
          </a:p>
        </p:txBody>
      </p:sp>
      <p:sp>
        <p:nvSpPr>
          <p:cNvPr id="3" name="Rectangle 2"/>
          <p:cNvSpPr/>
          <p:nvPr/>
        </p:nvSpPr>
        <p:spPr>
          <a:xfrm>
            <a:off x="1258955" y="5477470"/>
            <a:ext cx="10151165" cy="923330"/>
          </a:xfrm>
          <a:prstGeom prst="rect">
            <a:avLst/>
          </a:prstGeom>
        </p:spPr>
        <p:txBody>
          <a:bodyPr wrap="square">
            <a:spAutoFit/>
          </a:bodyPr>
          <a:lstStyle/>
          <a:p>
            <a:r>
              <a:rPr lang="en-US" dirty="0" err="1"/>
              <a:t>LeCun</a:t>
            </a:r>
            <a:r>
              <a:rPr lang="en-US" dirty="0"/>
              <a:t> updated his cake recipe last week at the 2019 International Solid-State Circuits Conference (ISSCC) in San Francisco, replacing “unsupervised learning” with “self-supervised learning,” </a:t>
            </a:r>
            <a:r>
              <a:rPr lang="en-US" dirty="0">
                <a:hlinkClick r:id="rId2"/>
              </a:rPr>
              <a:t>a variant of unsupervised learning where the data provides the supervision</a:t>
            </a:r>
            <a:r>
              <a:rPr lang="en-US" dirty="0"/>
              <a:t>.</a:t>
            </a:r>
            <a:endParaRPr lang="en-US" dirty="0"/>
          </a:p>
        </p:txBody>
      </p:sp>
      <p:pic>
        <p:nvPicPr>
          <p:cNvPr id="2050" name="Picture 2" descr="https://cdn-images-1.medium.com/max/2600/1*bvMhd_xpVxfJYoKXYp5hu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1516" y="658467"/>
            <a:ext cx="8306044" cy="467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7155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Autoencoders in action (</a:t>
            </a:r>
            <a:r>
              <a:rPr lang="en-US" err="1"/>
              <a:t>cont</a:t>
            </a:r>
            <a:r>
              <a:rPr lang="en-US"/>
              <a: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30</a:t>
            </a:fld>
            <a:endParaRPr lang="en-US"/>
          </a:p>
        </p:txBody>
      </p:sp>
      <p:grpSp>
        <p:nvGrpSpPr>
          <p:cNvPr id="19" name="Group 18"/>
          <p:cNvGrpSpPr/>
          <p:nvPr/>
        </p:nvGrpSpPr>
        <p:grpSpPr>
          <a:xfrm>
            <a:off x="3007045" y="3432698"/>
            <a:ext cx="5884149" cy="6820"/>
            <a:chOff x="3961786" y="3497733"/>
            <a:chExt cx="5884149" cy="6820"/>
          </a:xfrm>
        </p:grpSpPr>
        <p:cxnSp>
          <p:nvCxnSpPr>
            <p:cNvPr id="21" name="Straight Arrow Connector 20"/>
            <p:cNvCxnSpPr/>
            <p:nvPr/>
          </p:nvCxnSpPr>
          <p:spPr>
            <a:xfrm>
              <a:off x="3961786" y="349773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8845810" y="350455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24" name="Picture 23"/>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9166746" y="2693196"/>
            <a:ext cx="1444752" cy="1444752"/>
          </a:xfrm>
          <a:prstGeom prst="rect">
            <a:avLst/>
          </a:prstGeom>
        </p:spPr>
      </p:pic>
      <p:grpSp>
        <p:nvGrpSpPr>
          <p:cNvPr id="12" name="Group 11"/>
          <p:cNvGrpSpPr/>
          <p:nvPr/>
        </p:nvGrpSpPr>
        <p:grpSpPr>
          <a:xfrm>
            <a:off x="4618325" y="2766348"/>
            <a:ext cx="1487192" cy="1371600"/>
            <a:chOff x="5348059" y="2794000"/>
            <a:chExt cx="1487192" cy="1371600"/>
          </a:xfrm>
        </p:grpSpPr>
        <p:sp>
          <p:nvSpPr>
            <p:cNvPr id="13" name="Trapezoid 12"/>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 name="Rectangle 13"/>
            <p:cNvSpPr/>
            <p:nvPr/>
          </p:nvSpPr>
          <p:spPr>
            <a:xfrm>
              <a:off x="5374843" y="3279079"/>
              <a:ext cx="1460408" cy="307777"/>
            </a:xfrm>
            <a:prstGeom prst="rect">
              <a:avLst/>
            </a:prstGeom>
          </p:spPr>
          <p:txBody>
            <a:bodyPr wrap="square">
              <a:spAutoFit/>
            </a:bodyPr>
            <a:lstStyle/>
            <a:p>
              <a:r>
                <a:rPr lang="en-US" sz="1400" dirty="0">
                  <a:latin typeface="Karla" charset="0"/>
                  <a:ea typeface="Karla" charset="0"/>
                  <a:cs typeface="Karla" charset="0"/>
                </a:rPr>
                <a:t>20 neurons</a:t>
              </a:r>
            </a:p>
          </p:txBody>
        </p:sp>
      </p:grpSp>
      <p:grpSp>
        <p:nvGrpSpPr>
          <p:cNvPr id="15" name="Group 14"/>
          <p:cNvGrpSpPr/>
          <p:nvPr/>
        </p:nvGrpSpPr>
        <p:grpSpPr>
          <a:xfrm>
            <a:off x="6350928" y="2754525"/>
            <a:ext cx="1460408" cy="1371600"/>
            <a:chOff x="5199801" y="2814048"/>
            <a:chExt cx="1460408" cy="1371600"/>
          </a:xfrm>
        </p:grpSpPr>
        <p:sp>
          <p:nvSpPr>
            <p:cNvPr id="16" name="Trapezoid 15"/>
            <p:cNvSpPr/>
            <p:nvPr/>
          </p:nvSpPr>
          <p:spPr>
            <a:xfrm rot="5400000" flipV="1">
              <a:off x="5085501" y="2928348"/>
              <a:ext cx="1371600" cy="1143000"/>
            </a:xfrm>
            <a:prstGeom prst="trapezoi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 name="Rectangle 16"/>
            <p:cNvSpPr/>
            <p:nvPr/>
          </p:nvSpPr>
          <p:spPr>
            <a:xfrm>
              <a:off x="5199801" y="3295134"/>
              <a:ext cx="1460408" cy="307777"/>
            </a:xfrm>
            <a:prstGeom prst="rect">
              <a:avLst/>
            </a:prstGeom>
          </p:spPr>
          <p:txBody>
            <a:bodyPr wrap="square">
              <a:spAutoFit/>
            </a:bodyPr>
            <a:lstStyle/>
            <a:p>
              <a:r>
                <a:rPr lang="en-US" sz="1400">
                  <a:latin typeface="Karla" charset="0"/>
                  <a:ea typeface="Karla" charset="0"/>
                  <a:cs typeface="Karla" charset="0"/>
                </a:rPr>
                <a:t>10K neurons</a:t>
              </a:r>
            </a:p>
          </p:txBody>
        </p:sp>
      </p:grpSp>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134891" y="2754525"/>
            <a:ext cx="1452478" cy="1444752"/>
          </a:xfrm>
          <a:prstGeom prst="rect">
            <a:avLst/>
          </a:prstGeom>
        </p:spPr>
      </p:pic>
    </p:spTree>
    <p:extLst>
      <p:ext uri="{BB962C8B-B14F-4D97-AF65-F5344CB8AC3E}">
        <p14:creationId xmlns:p14="http://schemas.microsoft.com/office/powerpoint/2010/main" val="103102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Autoencoders in action (</a:t>
            </a:r>
            <a:r>
              <a:rPr lang="en-US" err="1"/>
              <a:t>cont</a:t>
            </a:r>
            <a:r>
              <a:rPr lang="en-US"/>
              <a: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4980" y="2058750"/>
            <a:ext cx="5215278" cy="3849764"/>
          </a:xfrm>
        </p:spPr>
      </p:pic>
      <p:sp>
        <p:nvSpPr>
          <p:cNvPr id="4" name="Slide Number Placeholder 3"/>
          <p:cNvSpPr>
            <a:spLocks noGrp="1"/>
          </p:cNvSpPr>
          <p:nvPr>
            <p:ph type="sldNum" sz="quarter" idx="12"/>
          </p:nvPr>
        </p:nvSpPr>
        <p:spPr/>
        <p:txBody>
          <a:bodyPr/>
          <a:lstStyle/>
          <a:p>
            <a:fld id="{81B7CCDB-6D39-0547-B7B3-C80E39D6513A}" type="slidenum">
              <a:rPr lang="en-US" smtClean="0"/>
              <a:pPr/>
              <a:t>31</a:t>
            </a:fld>
            <a:endParaRPr lang="en-US"/>
          </a:p>
        </p:txBody>
      </p:sp>
      <p:sp>
        <p:nvSpPr>
          <p:cNvPr id="6" name="Content Placeholder 2"/>
          <p:cNvSpPr txBox="1">
            <a:spLocks/>
          </p:cNvSpPr>
          <p:nvPr/>
        </p:nvSpPr>
        <p:spPr>
          <a:xfrm>
            <a:off x="833415" y="1177758"/>
            <a:ext cx="10327008" cy="2111143"/>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n-US"/>
              <a:t>We must train with a variety of images.</a:t>
            </a:r>
          </a:p>
        </p:txBody>
      </p:sp>
    </p:spTree>
    <p:extLst>
      <p:ext uri="{BB962C8B-B14F-4D97-AF65-F5344CB8AC3E}">
        <p14:creationId xmlns:p14="http://schemas.microsoft.com/office/powerpoint/2010/main" val="16469063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Autoencoders in action (</a:t>
            </a:r>
            <a:r>
              <a:rPr lang="en-US" err="1"/>
              <a:t>cont</a:t>
            </a:r>
            <a:r>
              <a:rPr lang="en-US"/>
              <a:t>)</a:t>
            </a:r>
          </a:p>
        </p:txBody>
      </p:sp>
      <p:sp>
        <p:nvSpPr>
          <p:cNvPr id="3" name="Content Placeholder 2"/>
          <p:cNvSpPr>
            <a:spLocks noGrp="1"/>
          </p:cNvSpPr>
          <p:nvPr>
            <p:ph idx="1"/>
          </p:nvPr>
        </p:nvSpPr>
        <p:spPr/>
        <p:txBody>
          <a:bodyPr/>
          <a:lstStyle/>
          <a:p>
            <a:r>
              <a:rPr lang="en-US"/>
              <a:t>Testing it again</a:t>
            </a:r>
          </a:p>
        </p:txBody>
      </p:sp>
      <p:sp>
        <p:nvSpPr>
          <p:cNvPr id="4" name="Slide Number Placeholder 3"/>
          <p:cNvSpPr>
            <a:spLocks noGrp="1"/>
          </p:cNvSpPr>
          <p:nvPr>
            <p:ph type="sldNum" sz="quarter" idx="12"/>
          </p:nvPr>
        </p:nvSpPr>
        <p:spPr/>
        <p:txBody>
          <a:bodyPr/>
          <a:lstStyle/>
          <a:p>
            <a:fld id="{81B7CCDB-6D39-0547-B7B3-C80E39D6513A}" type="slidenum">
              <a:rPr lang="en-US" smtClean="0"/>
              <a:pPr/>
              <a:t>32</a:t>
            </a:fld>
            <a:endParaRPr lang="en-US"/>
          </a:p>
        </p:txBody>
      </p:sp>
      <p:pic>
        <p:nvPicPr>
          <p:cNvPr id="5" name="Picture 4"/>
          <p:cNvPicPr>
            <a:picLocks noChangeAspect="1"/>
          </p:cNvPicPr>
          <p:nvPr/>
        </p:nvPicPr>
        <p:blipFill>
          <a:blip r:embed="rId2"/>
          <a:stretch>
            <a:fillRect/>
          </a:stretch>
        </p:blipFill>
        <p:spPr>
          <a:xfrm>
            <a:off x="9162288" y="2697480"/>
            <a:ext cx="1444752" cy="1444752"/>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07008" y="2697480"/>
            <a:ext cx="1444752" cy="1444752"/>
          </a:xfrm>
          <a:prstGeom prst="rect">
            <a:avLst/>
          </a:prstGeom>
        </p:spPr>
      </p:pic>
      <p:grpSp>
        <p:nvGrpSpPr>
          <p:cNvPr id="12" name="Group 11"/>
          <p:cNvGrpSpPr/>
          <p:nvPr/>
        </p:nvGrpSpPr>
        <p:grpSpPr>
          <a:xfrm>
            <a:off x="3007045" y="3432698"/>
            <a:ext cx="5884149" cy="6820"/>
            <a:chOff x="3961786" y="3497733"/>
            <a:chExt cx="5884149" cy="6820"/>
          </a:xfrm>
        </p:grpSpPr>
        <p:cxnSp>
          <p:nvCxnSpPr>
            <p:cNvPr id="13" name="Straight Arrow Connector 12"/>
            <p:cNvCxnSpPr/>
            <p:nvPr/>
          </p:nvCxnSpPr>
          <p:spPr>
            <a:xfrm>
              <a:off x="3961786" y="349773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8845810" y="350455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4618325" y="2766348"/>
            <a:ext cx="1487192" cy="1371600"/>
            <a:chOff x="5348059" y="2794000"/>
            <a:chExt cx="1487192" cy="1371600"/>
          </a:xfrm>
        </p:grpSpPr>
        <p:sp>
          <p:nvSpPr>
            <p:cNvPr id="16" name="Trapezoid 15"/>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2" name="Rectangle 21"/>
            <p:cNvSpPr/>
            <p:nvPr/>
          </p:nvSpPr>
          <p:spPr>
            <a:xfrm>
              <a:off x="5374843" y="3279079"/>
              <a:ext cx="1460408" cy="307777"/>
            </a:xfrm>
            <a:prstGeom prst="rect">
              <a:avLst/>
            </a:prstGeom>
          </p:spPr>
          <p:txBody>
            <a:bodyPr wrap="square">
              <a:spAutoFit/>
            </a:bodyPr>
            <a:lstStyle/>
            <a:p>
              <a:r>
                <a:rPr lang="en-US" sz="1400">
                  <a:latin typeface="Karla" charset="0"/>
                  <a:ea typeface="Karla" charset="0"/>
                  <a:cs typeface="Karla" charset="0"/>
                </a:rPr>
                <a:t>20 neurons</a:t>
              </a:r>
            </a:p>
          </p:txBody>
        </p:sp>
      </p:grpSp>
      <p:grpSp>
        <p:nvGrpSpPr>
          <p:cNvPr id="23" name="Group 22"/>
          <p:cNvGrpSpPr/>
          <p:nvPr/>
        </p:nvGrpSpPr>
        <p:grpSpPr>
          <a:xfrm>
            <a:off x="6350928" y="2754525"/>
            <a:ext cx="1460408" cy="1371600"/>
            <a:chOff x="5199801" y="2814048"/>
            <a:chExt cx="1460408" cy="1371600"/>
          </a:xfrm>
        </p:grpSpPr>
        <p:sp>
          <p:nvSpPr>
            <p:cNvPr id="24" name="Trapezoid 23"/>
            <p:cNvSpPr/>
            <p:nvPr/>
          </p:nvSpPr>
          <p:spPr>
            <a:xfrm rot="5400000" flipV="1">
              <a:off x="5085501" y="2928348"/>
              <a:ext cx="1371600" cy="1143000"/>
            </a:xfrm>
            <a:prstGeom prst="trapezoi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5" name="Rectangle 24"/>
            <p:cNvSpPr/>
            <p:nvPr/>
          </p:nvSpPr>
          <p:spPr>
            <a:xfrm>
              <a:off x="5199801" y="3295134"/>
              <a:ext cx="1460408" cy="307777"/>
            </a:xfrm>
            <a:prstGeom prst="rect">
              <a:avLst/>
            </a:prstGeom>
          </p:spPr>
          <p:txBody>
            <a:bodyPr wrap="square">
              <a:spAutoFit/>
            </a:bodyPr>
            <a:lstStyle/>
            <a:p>
              <a:r>
                <a:rPr lang="en-US" sz="1400">
                  <a:latin typeface="Karla" charset="0"/>
                  <a:ea typeface="Karla" charset="0"/>
                  <a:cs typeface="Karla" charset="0"/>
                </a:rPr>
                <a:t>10K neurons</a:t>
              </a:r>
            </a:p>
          </p:txBody>
        </p:sp>
      </p:grpSp>
    </p:spTree>
    <p:extLst>
      <p:ext uri="{BB962C8B-B14F-4D97-AF65-F5344CB8AC3E}">
        <p14:creationId xmlns:p14="http://schemas.microsoft.com/office/powerpoint/2010/main" val="63774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Better autoencoder</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2572" y="1103928"/>
            <a:ext cx="3289721" cy="3289721"/>
          </a:xfrm>
        </p:spPr>
      </p:pic>
      <p:sp>
        <p:nvSpPr>
          <p:cNvPr id="4" name="Slide Number Placeholder 3"/>
          <p:cNvSpPr>
            <a:spLocks noGrp="1"/>
          </p:cNvSpPr>
          <p:nvPr>
            <p:ph type="sldNum" sz="quarter" idx="12"/>
          </p:nvPr>
        </p:nvSpPr>
        <p:spPr/>
        <p:txBody>
          <a:bodyPr/>
          <a:lstStyle/>
          <a:p>
            <a:fld id="{81B7CCDB-6D39-0547-B7B3-C80E39D6513A}" type="slidenum">
              <a:rPr lang="en-US" smtClean="0"/>
              <a:pPr/>
              <a:t>33</a:t>
            </a:fld>
            <a:endParaRPr lang="en-US"/>
          </a:p>
        </p:txBody>
      </p:sp>
      <p:pic>
        <p:nvPicPr>
          <p:cNvPr id="11" name="Picture 10"/>
          <p:cNvPicPr>
            <a:picLocks noChangeAspect="1"/>
          </p:cNvPicPr>
          <p:nvPr/>
        </p:nvPicPr>
        <p:blipFill>
          <a:blip r:embed="rId3"/>
          <a:stretch>
            <a:fillRect/>
          </a:stretch>
        </p:blipFill>
        <p:spPr>
          <a:xfrm>
            <a:off x="1843701" y="4793341"/>
            <a:ext cx="1431396" cy="1444774"/>
          </a:xfrm>
          <a:prstGeom prst="rect">
            <a:avLst/>
          </a:prstGeom>
        </p:spPr>
      </p:pic>
      <p:pic>
        <p:nvPicPr>
          <p:cNvPr id="12" name="Picture 11"/>
          <p:cNvPicPr>
            <a:picLocks noChangeAspect="1"/>
          </p:cNvPicPr>
          <p:nvPr/>
        </p:nvPicPr>
        <p:blipFill>
          <a:blip r:embed="rId4"/>
          <a:stretch>
            <a:fillRect/>
          </a:stretch>
        </p:blipFill>
        <p:spPr>
          <a:xfrm>
            <a:off x="9323495" y="4732012"/>
            <a:ext cx="1438001" cy="1444752"/>
          </a:xfrm>
          <a:prstGeom prst="rect">
            <a:avLst/>
          </a:prstGeom>
        </p:spPr>
      </p:pic>
      <p:grpSp>
        <p:nvGrpSpPr>
          <p:cNvPr id="13" name="Group 12"/>
          <p:cNvGrpSpPr/>
          <p:nvPr/>
        </p:nvGrpSpPr>
        <p:grpSpPr>
          <a:xfrm>
            <a:off x="3409042" y="5471514"/>
            <a:ext cx="5637012" cy="6820"/>
            <a:chOff x="3961786" y="3497733"/>
            <a:chExt cx="5637012" cy="6820"/>
          </a:xfrm>
        </p:grpSpPr>
        <p:cxnSp>
          <p:nvCxnSpPr>
            <p:cNvPr id="14" name="Straight Arrow Connector 13"/>
            <p:cNvCxnSpPr/>
            <p:nvPr/>
          </p:nvCxnSpPr>
          <p:spPr>
            <a:xfrm>
              <a:off x="3961786" y="349773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598673" y="3504553"/>
              <a:ext cx="100012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6" name="Group 15"/>
          <p:cNvGrpSpPr/>
          <p:nvPr/>
        </p:nvGrpSpPr>
        <p:grpSpPr>
          <a:xfrm>
            <a:off x="4785542" y="4805164"/>
            <a:ext cx="1487192" cy="1371600"/>
            <a:chOff x="5348059" y="2794000"/>
            <a:chExt cx="1487192" cy="1371600"/>
          </a:xfrm>
        </p:grpSpPr>
        <p:sp>
          <p:nvSpPr>
            <p:cNvPr id="17" name="Trapezoid 16"/>
            <p:cNvSpPr/>
            <p:nvPr/>
          </p:nvSpPr>
          <p:spPr>
            <a:xfrm rot="5400000">
              <a:off x="5233759" y="2908300"/>
              <a:ext cx="1371600" cy="1143000"/>
            </a:xfrm>
            <a:prstGeom prst="trapezoid">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8" name="Rectangle 17"/>
            <p:cNvSpPr/>
            <p:nvPr/>
          </p:nvSpPr>
          <p:spPr>
            <a:xfrm>
              <a:off x="5374843" y="3279079"/>
              <a:ext cx="1460408" cy="307777"/>
            </a:xfrm>
            <a:prstGeom prst="rect">
              <a:avLst/>
            </a:prstGeom>
          </p:spPr>
          <p:txBody>
            <a:bodyPr wrap="square">
              <a:spAutoFit/>
            </a:bodyPr>
            <a:lstStyle/>
            <a:p>
              <a:r>
                <a:rPr lang="en-US" sz="1400">
                  <a:latin typeface="Karla" charset="0"/>
                  <a:ea typeface="Karla" charset="0"/>
                  <a:cs typeface="Karla" charset="0"/>
                </a:rPr>
                <a:t>20 neurons</a:t>
              </a:r>
            </a:p>
          </p:txBody>
        </p:sp>
      </p:grpSp>
      <p:grpSp>
        <p:nvGrpSpPr>
          <p:cNvPr id="19" name="Group 18"/>
          <p:cNvGrpSpPr/>
          <p:nvPr/>
        </p:nvGrpSpPr>
        <p:grpSpPr>
          <a:xfrm>
            <a:off x="6308080" y="4793341"/>
            <a:ext cx="1460408" cy="1371600"/>
            <a:chOff x="5199801" y="2814048"/>
            <a:chExt cx="1460408" cy="1371600"/>
          </a:xfrm>
        </p:grpSpPr>
        <p:sp>
          <p:nvSpPr>
            <p:cNvPr id="20" name="Trapezoid 19"/>
            <p:cNvSpPr/>
            <p:nvPr/>
          </p:nvSpPr>
          <p:spPr>
            <a:xfrm rot="5400000" flipV="1">
              <a:off x="5085501" y="2928348"/>
              <a:ext cx="1371600" cy="1143000"/>
            </a:xfrm>
            <a:prstGeom prst="trapezoid">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1" name="Rectangle 20"/>
            <p:cNvSpPr/>
            <p:nvPr/>
          </p:nvSpPr>
          <p:spPr>
            <a:xfrm>
              <a:off x="5199801" y="3295134"/>
              <a:ext cx="1460408" cy="307777"/>
            </a:xfrm>
            <a:prstGeom prst="rect">
              <a:avLst/>
            </a:prstGeom>
          </p:spPr>
          <p:txBody>
            <a:bodyPr wrap="square">
              <a:spAutoFit/>
            </a:bodyPr>
            <a:lstStyle/>
            <a:p>
              <a:r>
                <a:rPr lang="en-US" sz="1400">
                  <a:latin typeface="Karla" charset="0"/>
                  <a:ea typeface="Karla" charset="0"/>
                  <a:cs typeface="Karla" charset="0"/>
                </a:rPr>
                <a:t>784 neurons</a:t>
              </a:r>
            </a:p>
          </p:txBody>
        </p:sp>
      </p:grpSp>
    </p:spTree>
    <p:extLst>
      <p:ext uri="{BB962C8B-B14F-4D97-AF65-F5344CB8AC3E}">
        <p14:creationId xmlns:p14="http://schemas.microsoft.com/office/powerpoint/2010/main" val="119746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34</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026" y="4670519"/>
            <a:ext cx="4711148" cy="20116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026" y="174525"/>
            <a:ext cx="4711148" cy="20116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026" y="2422522"/>
            <a:ext cx="4711148" cy="2011680"/>
          </a:xfrm>
          <a:prstGeom prst="rect">
            <a:avLst/>
          </a:prstGeom>
        </p:spPr>
      </p:pic>
      <p:sp>
        <p:nvSpPr>
          <p:cNvPr id="7" name="TextBox 6"/>
          <p:cNvSpPr txBox="1"/>
          <p:nvPr/>
        </p:nvSpPr>
        <p:spPr>
          <a:xfrm>
            <a:off x="729043" y="910522"/>
            <a:ext cx="2380780" cy="400110"/>
          </a:xfrm>
          <a:prstGeom prst="rect">
            <a:avLst/>
          </a:prstGeom>
          <a:noFill/>
        </p:spPr>
        <p:txBody>
          <a:bodyPr wrap="none" rtlCol="0">
            <a:spAutoFit/>
          </a:bodyPr>
          <a:lstStyle/>
          <a:p>
            <a:r>
              <a:rPr lang="en-US" sz="2000">
                <a:latin typeface="Karla" charset="0"/>
                <a:ea typeface="Karla" charset="0"/>
                <a:cs typeface="Karla" charset="0"/>
              </a:rPr>
              <a:t>20 latent variables</a:t>
            </a:r>
          </a:p>
        </p:txBody>
      </p:sp>
      <p:sp>
        <p:nvSpPr>
          <p:cNvPr id="11" name="TextBox 10"/>
          <p:cNvSpPr txBox="1"/>
          <p:nvPr/>
        </p:nvSpPr>
        <p:spPr>
          <a:xfrm>
            <a:off x="701792" y="3148100"/>
            <a:ext cx="2316660" cy="400110"/>
          </a:xfrm>
          <a:prstGeom prst="rect">
            <a:avLst/>
          </a:prstGeom>
          <a:noFill/>
        </p:spPr>
        <p:txBody>
          <a:bodyPr wrap="none" rtlCol="0">
            <a:spAutoFit/>
          </a:bodyPr>
          <a:lstStyle/>
          <a:p>
            <a:r>
              <a:rPr lang="en-US" sz="2000">
                <a:latin typeface="Karla" charset="0"/>
                <a:ea typeface="Karla" charset="0"/>
                <a:cs typeface="Karla" charset="0"/>
              </a:rPr>
              <a:t>10 latent variables</a:t>
            </a:r>
          </a:p>
        </p:txBody>
      </p:sp>
      <p:sp>
        <p:nvSpPr>
          <p:cNvPr id="12" name="TextBox 11"/>
          <p:cNvSpPr txBox="1"/>
          <p:nvPr/>
        </p:nvSpPr>
        <p:spPr>
          <a:xfrm>
            <a:off x="729043" y="5396096"/>
            <a:ext cx="2289409" cy="400110"/>
          </a:xfrm>
          <a:prstGeom prst="rect">
            <a:avLst/>
          </a:prstGeom>
          <a:noFill/>
        </p:spPr>
        <p:txBody>
          <a:bodyPr wrap="none" rtlCol="0">
            <a:spAutoFit/>
          </a:bodyPr>
          <a:lstStyle/>
          <a:p>
            <a:r>
              <a:rPr lang="en-US" sz="2000">
                <a:latin typeface="Karla" charset="0"/>
                <a:ea typeface="Karla" charset="0"/>
                <a:cs typeface="Karla" charset="0"/>
              </a:rPr>
              <a:t>2  latent variables</a:t>
            </a:r>
          </a:p>
        </p:txBody>
      </p:sp>
      <p:sp>
        <p:nvSpPr>
          <p:cNvPr id="13"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Image taken from A. </a:t>
            </a:r>
            <a:r>
              <a:rPr lang="en-US" err="1"/>
              <a:t>Glassner</a:t>
            </a:r>
            <a:r>
              <a:rPr lang="en-US"/>
              <a:t>, Deep Learning, Vol. 2: From Basics to Practice</a:t>
            </a:r>
          </a:p>
        </p:txBody>
      </p:sp>
      <p:sp>
        <p:nvSpPr>
          <p:cNvPr id="10" name="TextBox 9"/>
          <p:cNvSpPr txBox="1"/>
          <p:nvPr/>
        </p:nvSpPr>
        <p:spPr>
          <a:xfrm>
            <a:off x="4841528" y="530772"/>
            <a:ext cx="1000595" cy="369332"/>
          </a:xfrm>
          <a:prstGeom prst="rect">
            <a:avLst/>
          </a:prstGeom>
          <a:noFill/>
        </p:spPr>
        <p:txBody>
          <a:bodyPr wrap="none" rtlCol="0">
            <a:spAutoFit/>
          </a:bodyPr>
          <a:lstStyle/>
          <a:p>
            <a:r>
              <a:rPr lang="en-US">
                <a:latin typeface="Karla" charset="0"/>
                <a:ea typeface="Karla" charset="0"/>
                <a:cs typeface="Karla" charset="0"/>
              </a:rPr>
              <a:t>original</a:t>
            </a:r>
          </a:p>
        </p:txBody>
      </p:sp>
      <p:sp>
        <p:nvSpPr>
          <p:cNvPr id="14" name="TextBox 13"/>
          <p:cNvSpPr txBox="1"/>
          <p:nvPr/>
        </p:nvSpPr>
        <p:spPr>
          <a:xfrm>
            <a:off x="4504898" y="1361769"/>
            <a:ext cx="1673856" cy="369332"/>
          </a:xfrm>
          <a:prstGeom prst="rect">
            <a:avLst/>
          </a:prstGeom>
          <a:noFill/>
        </p:spPr>
        <p:txBody>
          <a:bodyPr wrap="none" rtlCol="0">
            <a:spAutoFit/>
          </a:bodyPr>
          <a:lstStyle/>
          <a:p>
            <a:r>
              <a:rPr lang="en-US">
                <a:latin typeface="Karla" charset="0"/>
                <a:ea typeface="Karla" charset="0"/>
                <a:cs typeface="Karla" charset="0"/>
              </a:rPr>
              <a:t>reconstructed</a:t>
            </a:r>
          </a:p>
        </p:txBody>
      </p:sp>
      <p:grpSp>
        <p:nvGrpSpPr>
          <p:cNvPr id="3" name="Group 2"/>
          <p:cNvGrpSpPr/>
          <p:nvPr/>
        </p:nvGrpSpPr>
        <p:grpSpPr>
          <a:xfrm>
            <a:off x="4475690" y="2778768"/>
            <a:ext cx="1673856" cy="1200329"/>
            <a:chOff x="4657298" y="683172"/>
            <a:chExt cx="1673856" cy="1200329"/>
          </a:xfrm>
        </p:grpSpPr>
        <p:sp>
          <p:nvSpPr>
            <p:cNvPr id="15" name="TextBox 14"/>
            <p:cNvSpPr txBox="1"/>
            <p:nvPr/>
          </p:nvSpPr>
          <p:spPr>
            <a:xfrm>
              <a:off x="4993928" y="683172"/>
              <a:ext cx="1000595" cy="369332"/>
            </a:xfrm>
            <a:prstGeom prst="rect">
              <a:avLst/>
            </a:prstGeom>
            <a:noFill/>
          </p:spPr>
          <p:txBody>
            <a:bodyPr wrap="none" rtlCol="0">
              <a:spAutoFit/>
            </a:bodyPr>
            <a:lstStyle/>
            <a:p>
              <a:r>
                <a:rPr lang="en-US">
                  <a:latin typeface="Karla" charset="0"/>
                  <a:ea typeface="Karla" charset="0"/>
                  <a:cs typeface="Karla" charset="0"/>
                </a:rPr>
                <a:t>original</a:t>
              </a:r>
            </a:p>
          </p:txBody>
        </p:sp>
        <p:sp>
          <p:nvSpPr>
            <p:cNvPr id="16" name="TextBox 15"/>
            <p:cNvSpPr txBox="1"/>
            <p:nvPr/>
          </p:nvSpPr>
          <p:spPr>
            <a:xfrm>
              <a:off x="4657298" y="1514169"/>
              <a:ext cx="1673856" cy="369332"/>
            </a:xfrm>
            <a:prstGeom prst="rect">
              <a:avLst/>
            </a:prstGeom>
            <a:noFill/>
          </p:spPr>
          <p:txBody>
            <a:bodyPr wrap="none" rtlCol="0">
              <a:spAutoFit/>
            </a:bodyPr>
            <a:lstStyle/>
            <a:p>
              <a:r>
                <a:rPr lang="en-US">
                  <a:latin typeface="Karla" charset="0"/>
                  <a:ea typeface="Karla" charset="0"/>
                  <a:cs typeface="Karla" charset="0"/>
                </a:rPr>
                <a:t>reconstructed</a:t>
              </a:r>
            </a:p>
          </p:txBody>
        </p:sp>
      </p:grpSp>
      <p:sp>
        <p:nvSpPr>
          <p:cNvPr id="17" name="TextBox 16"/>
          <p:cNvSpPr txBox="1"/>
          <p:nvPr/>
        </p:nvSpPr>
        <p:spPr>
          <a:xfrm>
            <a:off x="4809697" y="5026764"/>
            <a:ext cx="1000595" cy="369332"/>
          </a:xfrm>
          <a:prstGeom prst="rect">
            <a:avLst/>
          </a:prstGeom>
          <a:noFill/>
        </p:spPr>
        <p:txBody>
          <a:bodyPr wrap="none" rtlCol="0">
            <a:spAutoFit/>
          </a:bodyPr>
          <a:lstStyle/>
          <a:p>
            <a:r>
              <a:rPr lang="en-US">
                <a:latin typeface="Karla" charset="0"/>
                <a:ea typeface="Karla" charset="0"/>
                <a:cs typeface="Karla" charset="0"/>
              </a:rPr>
              <a:t>original</a:t>
            </a:r>
          </a:p>
        </p:txBody>
      </p:sp>
      <p:sp>
        <p:nvSpPr>
          <p:cNvPr id="18" name="TextBox 17"/>
          <p:cNvSpPr txBox="1"/>
          <p:nvPr/>
        </p:nvSpPr>
        <p:spPr>
          <a:xfrm>
            <a:off x="4473067" y="5857761"/>
            <a:ext cx="1673856" cy="369332"/>
          </a:xfrm>
          <a:prstGeom prst="rect">
            <a:avLst/>
          </a:prstGeom>
          <a:noFill/>
        </p:spPr>
        <p:txBody>
          <a:bodyPr wrap="none" rtlCol="0">
            <a:spAutoFit/>
          </a:bodyPr>
          <a:lstStyle/>
          <a:p>
            <a:r>
              <a:rPr lang="en-US">
                <a:latin typeface="Karla" charset="0"/>
                <a:ea typeface="Karla" charset="0"/>
                <a:cs typeface="Karla" charset="0"/>
              </a:rPr>
              <a:t>reconstructed</a:t>
            </a:r>
          </a:p>
        </p:txBody>
      </p:sp>
      <p:sp>
        <p:nvSpPr>
          <p:cNvPr id="8" name="Rectangle 7"/>
          <p:cNvSpPr/>
          <p:nvPr/>
        </p:nvSpPr>
        <p:spPr>
          <a:xfrm>
            <a:off x="172995" y="174525"/>
            <a:ext cx="11800702" cy="2011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82730" y="2417448"/>
            <a:ext cx="11800702" cy="2011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172995" y="4659091"/>
            <a:ext cx="11800702" cy="2011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13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0" grpId="0"/>
      <p:bldP spid="14"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Deeper</a:t>
            </a:r>
          </a:p>
        </p:txBody>
      </p:sp>
      <p:pic>
        <p:nvPicPr>
          <p:cNvPr id="23"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6476" y="3452919"/>
            <a:ext cx="4944623" cy="2111375"/>
          </a:xfrm>
        </p:spPr>
      </p:pic>
      <p:sp>
        <p:nvSpPr>
          <p:cNvPr id="4" name="Slide Number Placeholder 3"/>
          <p:cNvSpPr>
            <a:spLocks noGrp="1"/>
          </p:cNvSpPr>
          <p:nvPr>
            <p:ph type="sldNum" sz="quarter" idx="12"/>
          </p:nvPr>
        </p:nvSpPr>
        <p:spPr/>
        <p:txBody>
          <a:bodyPr/>
          <a:lstStyle/>
          <a:p>
            <a:fld id="{81B7CCDB-6D39-0547-B7B3-C80E39D6513A}" type="slidenum">
              <a:rPr lang="en-US" smtClean="0"/>
              <a:pPr/>
              <a:t>35</a:t>
            </a:fld>
            <a:endParaRPr lang="en-US"/>
          </a:p>
        </p:txBody>
      </p:sp>
      <p:grpSp>
        <p:nvGrpSpPr>
          <p:cNvPr id="20" name="Group 19"/>
          <p:cNvGrpSpPr/>
          <p:nvPr/>
        </p:nvGrpSpPr>
        <p:grpSpPr>
          <a:xfrm>
            <a:off x="1021977" y="1336976"/>
            <a:ext cx="9937375" cy="1363121"/>
            <a:chOff x="806826" y="3288901"/>
            <a:chExt cx="10608232" cy="1455143"/>
          </a:xfrm>
        </p:grpSpPr>
        <p:sp>
          <p:nvSpPr>
            <p:cNvPr id="6" name="Rectangle 5"/>
            <p:cNvSpPr>
              <a:spLocks noChangeAspect="1"/>
            </p:cNvSpPr>
            <p:nvPr/>
          </p:nvSpPr>
          <p:spPr>
            <a:xfrm>
              <a:off x="1365273" y="3288901"/>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512 neurons</a:t>
              </a:r>
            </a:p>
          </p:txBody>
        </p:sp>
        <p:cxnSp>
          <p:nvCxnSpPr>
            <p:cNvPr id="7" name="Straight Arrow Connector 6"/>
            <p:cNvCxnSpPr/>
            <p:nvPr/>
          </p:nvCxnSpPr>
          <p:spPr>
            <a:xfrm>
              <a:off x="806826" y="4023913"/>
              <a:ext cx="4589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angle 7"/>
            <p:cNvSpPr>
              <a:spLocks noChangeAspect="1"/>
            </p:cNvSpPr>
            <p:nvPr/>
          </p:nvSpPr>
          <p:spPr>
            <a:xfrm>
              <a:off x="7797512" y="3288901"/>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512neurons</a:t>
              </a:r>
            </a:p>
          </p:txBody>
        </p:sp>
        <p:sp>
          <p:nvSpPr>
            <p:cNvPr id="14" name="Rectangle 13"/>
            <p:cNvSpPr>
              <a:spLocks noChangeAspect="1"/>
            </p:cNvSpPr>
            <p:nvPr/>
          </p:nvSpPr>
          <p:spPr>
            <a:xfrm>
              <a:off x="2936425" y="3303782"/>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256 neurons</a:t>
              </a:r>
            </a:p>
          </p:txBody>
        </p:sp>
        <p:sp>
          <p:nvSpPr>
            <p:cNvPr id="15" name="Rectangle 14"/>
            <p:cNvSpPr>
              <a:spLocks noChangeAspect="1"/>
            </p:cNvSpPr>
            <p:nvPr/>
          </p:nvSpPr>
          <p:spPr>
            <a:xfrm>
              <a:off x="4525411" y="3303782"/>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20 neurons</a:t>
              </a:r>
            </a:p>
          </p:txBody>
        </p:sp>
        <p:sp>
          <p:nvSpPr>
            <p:cNvPr id="16" name="Rectangle 15"/>
            <p:cNvSpPr>
              <a:spLocks noChangeAspect="1"/>
            </p:cNvSpPr>
            <p:nvPr/>
          </p:nvSpPr>
          <p:spPr>
            <a:xfrm>
              <a:off x="6208526" y="3290335"/>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256 neurons</a:t>
              </a:r>
            </a:p>
          </p:txBody>
        </p:sp>
        <p:sp>
          <p:nvSpPr>
            <p:cNvPr id="17" name="Rectangle 16"/>
            <p:cNvSpPr>
              <a:spLocks noChangeAspect="1"/>
            </p:cNvSpPr>
            <p:nvPr/>
          </p:nvSpPr>
          <p:spPr>
            <a:xfrm>
              <a:off x="9368664" y="3303782"/>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784 neurons</a:t>
              </a:r>
            </a:p>
          </p:txBody>
        </p:sp>
        <p:cxnSp>
          <p:nvCxnSpPr>
            <p:cNvPr id="19" name="Straight Arrow Connector 18"/>
            <p:cNvCxnSpPr/>
            <p:nvPr/>
          </p:nvCxnSpPr>
          <p:spPr>
            <a:xfrm>
              <a:off x="10956117" y="3991297"/>
              <a:ext cx="4589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21" name="Picture 20"/>
          <p:cNvPicPr>
            <a:picLocks noChangeAspect="1"/>
          </p:cNvPicPr>
          <p:nvPr/>
        </p:nvPicPr>
        <p:blipFill>
          <a:blip r:embed="rId3"/>
          <a:stretch>
            <a:fillRect/>
          </a:stretch>
        </p:blipFill>
        <p:spPr>
          <a:xfrm>
            <a:off x="140896" y="1622142"/>
            <a:ext cx="745968" cy="752940"/>
          </a:xfrm>
          <a:prstGeom prst="rect">
            <a:avLst/>
          </a:prstGeom>
        </p:spPr>
      </p:pic>
      <p:pic>
        <p:nvPicPr>
          <p:cNvPr id="22" name="Picture 21"/>
          <p:cNvPicPr>
            <a:picLocks noChangeAspect="1"/>
          </p:cNvPicPr>
          <p:nvPr/>
        </p:nvPicPr>
        <p:blipFill>
          <a:blip r:embed="rId4"/>
          <a:stretch>
            <a:fillRect/>
          </a:stretch>
        </p:blipFill>
        <p:spPr>
          <a:xfrm>
            <a:off x="11093029" y="1611201"/>
            <a:ext cx="914670" cy="918964"/>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877" y="5563563"/>
            <a:ext cx="1728304" cy="737993"/>
          </a:xfrm>
          <a:prstGeom prst="rect">
            <a:avLst/>
          </a:prstGeom>
        </p:spPr>
      </p:pic>
      <p:sp>
        <p:nvSpPr>
          <p:cNvPr id="3" name="TextBox 2"/>
          <p:cNvSpPr txBox="1"/>
          <p:nvPr/>
        </p:nvSpPr>
        <p:spPr>
          <a:xfrm>
            <a:off x="9398864" y="5194231"/>
            <a:ext cx="2691058" cy="369332"/>
          </a:xfrm>
          <a:prstGeom prst="rect">
            <a:avLst/>
          </a:prstGeom>
          <a:noFill/>
        </p:spPr>
        <p:txBody>
          <a:bodyPr wrap="none" rtlCol="0">
            <a:spAutoFit/>
          </a:bodyPr>
          <a:lstStyle/>
          <a:p>
            <a:r>
              <a:rPr lang="en-US" dirty="0" smtClean="0"/>
              <a:t>Shallow 20 </a:t>
            </a:r>
            <a:r>
              <a:rPr lang="en-US" smtClean="0"/>
              <a:t>latent variables</a:t>
            </a:r>
            <a:endParaRPr lang="en-US" dirty="0"/>
          </a:p>
        </p:txBody>
      </p:sp>
    </p:spTree>
    <p:extLst>
      <p:ext uri="{BB962C8B-B14F-4D97-AF65-F5344CB8AC3E}">
        <p14:creationId xmlns:p14="http://schemas.microsoft.com/office/powerpoint/2010/main" val="33768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Exploring autoencoders</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6513" y="1717114"/>
            <a:ext cx="5940217" cy="3423771"/>
          </a:xfrm>
        </p:spPr>
      </p:pic>
      <p:sp>
        <p:nvSpPr>
          <p:cNvPr id="4" name="Slide Number Placeholder 3"/>
          <p:cNvSpPr>
            <a:spLocks noGrp="1"/>
          </p:cNvSpPr>
          <p:nvPr>
            <p:ph type="sldNum" sz="quarter" idx="12"/>
          </p:nvPr>
        </p:nvSpPr>
        <p:spPr/>
        <p:txBody>
          <a:bodyPr/>
          <a:lstStyle/>
          <a:p>
            <a:fld id="{81B7CCDB-6D39-0547-B7B3-C80E39D6513A}" type="slidenum">
              <a:rPr lang="en-US" smtClean="0"/>
              <a:pPr/>
              <a:t>36</a:t>
            </a:fld>
            <a:endParaRPr lang="en-US"/>
          </a:p>
        </p:txBody>
      </p:sp>
    </p:spTree>
    <p:extLst>
      <p:ext uri="{BB962C8B-B14F-4D97-AF65-F5344CB8AC3E}">
        <p14:creationId xmlns:p14="http://schemas.microsoft.com/office/powerpoint/2010/main" val="1946263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autoencoders (</a:t>
            </a:r>
            <a:r>
              <a:rPr lang="en-US" dirty="0" err="1"/>
              <a:t>cont</a:t>
            </a:r>
            <a:r>
              <a:rPr lang="en-US" dirty="0"/>
              <a: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425060"/>
            <a:ext cx="7577799" cy="3392424"/>
          </a:xfrm>
        </p:spPr>
      </p:pic>
      <p:sp>
        <p:nvSpPr>
          <p:cNvPr id="4" name="Slide Number Placeholder 3"/>
          <p:cNvSpPr>
            <a:spLocks noGrp="1"/>
          </p:cNvSpPr>
          <p:nvPr>
            <p:ph type="sldNum" sz="quarter" idx="12"/>
          </p:nvPr>
        </p:nvSpPr>
        <p:spPr/>
        <p:txBody>
          <a:bodyPr/>
          <a:lstStyle/>
          <a:p>
            <a:fld id="{81B7CCDB-6D39-0547-B7B3-C80E39D6513A}" type="slidenum">
              <a:rPr lang="en-US" smtClean="0"/>
              <a:pPr/>
              <a:t>37</a:t>
            </a:fld>
            <a:endParaRPr lang="en-US"/>
          </a:p>
        </p:txBody>
      </p:sp>
      <p:sp>
        <p:nvSpPr>
          <p:cNvPr id="6" name="TextBox 5"/>
          <p:cNvSpPr txBox="1"/>
          <p:nvPr/>
        </p:nvSpPr>
        <p:spPr>
          <a:xfrm>
            <a:off x="4572000" y="5358384"/>
            <a:ext cx="3239733" cy="369332"/>
          </a:xfrm>
          <a:prstGeom prst="rect">
            <a:avLst/>
          </a:prstGeom>
          <a:noFill/>
        </p:spPr>
        <p:txBody>
          <a:bodyPr wrap="none" rtlCol="0">
            <a:spAutoFit/>
          </a:bodyPr>
          <a:lstStyle/>
          <a:p>
            <a:r>
              <a:rPr lang="en-US"/>
              <a:t>Change +/- 1 the latent variables</a:t>
            </a:r>
          </a:p>
        </p:txBody>
      </p:sp>
    </p:spTree>
    <p:extLst>
      <p:ext uri="{BB962C8B-B14F-4D97-AF65-F5344CB8AC3E}">
        <p14:creationId xmlns:p14="http://schemas.microsoft.com/office/powerpoint/2010/main" val="10960270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autoencoders (</a:t>
            </a:r>
            <a:r>
              <a:rPr lang="en-US" dirty="0" err="1"/>
              <a:t>cont</a:t>
            </a:r>
            <a:r>
              <a:rPr lang="en-US" dirty="0"/>
              <a:t>)</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426464"/>
            <a:ext cx="7599285" cy="3392424"/>
          </a:xfrm>
        </p:spPr>
      </p:pic>
      <p:sp>
        <p:nvSpPr>
          <p:cNvPr id="4" name="Slide Number Placeholder 3"/>
          <p:cNvSpPr>
            <a:spLocks noGrp="1"/>
          </p:cNvSpPr>
          <p:nvPr>
            <p:ph type="sldNum" sz="quarter" idx="12"/>
          </p:nvPr>
        </p:nvSpPr>
        <p:spPr/>
        <p:txBody>
          <a:bodyPr/>
          <a:lstStyle/>
          <a:p>
            <a:fld id="{81B7CCDB-6D39-0547-B7B3-C80E39D6513A}" type="slidenum">
              <a:rPr lang="en-US" smtClean="0"/>
              <a:pPr/>
              <a:t>38</a:t>
            </a:fld>
            <a:endParaRPr lang="en-US"/>
          </a:p>
        </p:txBody>
      </p:sp>
      <p:sp>
        <p:nvSpPr>
          <p:cNvPr id="7" name="TextBox 6"/>
          <p:cNvSpPr txBox="1"/>
          <p:nvPr/>
        </p:nvSpPr>
        <p:spPr>
          <a:xfrm>
            <a:off x="4572000" y="5358384"/>
            <a:ext cx="3356753" cy="369332"/>
          </a:xfrm>
          <a:prstGeom prst="rect">
            <a:avLst/>
          </a:prstGeom>
          <a:noFill/>
        </p:spPr>
        <p:txBody>
          <a:bodyPr wrap="none" rtlCol="0">
            <a:spAutoFit/>
          </a:bodyPr>
          <a:lstStyle/>
          <a:p>
            <a:r>
              <a:rPr lang="en-US"/>
              <a:t>Change +/- 10 the latent variables</a:t>
            </a:r>
          </a:p>
        </p:txBody>
      </p:sp>
    </p:spTree>
    <p:extLst>
      <p:ext uri="{BB962C8B-B14F-4D97-AF65-F5344CB8AC3E}">
        <p14:creationId xmlns:p14="http://schemas.microsoft.com/office/powerpoint/2010/main" val="5314641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autoencoders (</a:t>
            </a:r>
            <a:r>
              <a:rPr lang="en-US" dirty="0" err="1"/>
              <a:t>cont</a:t>
            </a:r>
            <a:r>
              <a:rPr lang="en-US" dirty="0"/>
              <a:t>)</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1426464"/>
            <a:ext cx="7599285" cy="3392424"/>
          </a:xfrm>
        </p:spPr>
      </p:pic>
      <p:sp>
        <p:nvSpPr>
          <p:cNvPr id="4" name="Slide Number Placeholder 3"/>
          <p:cNvSpPr>
            <a:spLocks noGrp="1"/>
          </p:cNvSpPr>
          <p:nvPr>
            <p:ph type="sldNum" sz="quarter" idx="12"/>
          </p:nvPr>
        </p:nvSpPr>
        <p:spPr/>
        <p:txBody>
          <a:bodyPr/>
          <a:lstStyle/>
          <a:p>
            <a:fld id="{81B7CCDB-6D39-0547-B7B3-C80E39D6513A}" type="slidenum">
              <a:rPr lang="en-US" smtClean="0"/>
              <a:pPr/>
              <a:t>39</a:t>
            </a:fld>
            <a:endParaRPr lang="en-US"/>
          </a:p>
        </p:txBody>
      </p:sp>
      <p:sp>
        <p:nvSpPr>
          <p:cNvPr id="7" name="TextBox 6"/>
          <p:cNvSpPr txBox="1"/>
          <p:nvPr/>
        </p:nvSpPr>
        <p:spPr>
          <a:xfrm>
            <a:off x="4572000" y="5358384"/>
            <a:ext cx="3890489" cy="369332"/>
          </a:xfrm>
          <a:prstGeom prst="rect">
            <a:avLst/>
          </a:prstGeom>
          <a:noFill/>
        </p:spPr>
        <p:txBody>
          <a:bodyPr wrap="none" rtlCol="0">
            <a:spAutoFit/>
          </a:bodyPr>
          <a:lstStyle/>
          <a:p>
            <a:r>
              <a:rPr lang="en-US"/>
              <a:t>Change +/- 100 the first latent variables</a:t>
            </a:r>
          </a:p>
        </p:txBody>
      </p:sp>
    </p:spTree>
    <p:extLst>
      <p:ext uri="{BB962C8B-B14F-4D97-AF65-F5344CB8AC3E}">
        <p14:creationId xmlns:p14="http://schemas.microsoft.com/office/powerpoint/2010/main" val="11420822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Outline	</a:t>
            </a:r>
          </a:p>
        </p:txBody>
      </p:sp>
      <p:sp>
        <p:nvSpPr>
          <p:cNvPr id="3" name="Content Placeholder 2"/>
          <p:cNvSpPr>
            <a:spLocks noGrp="1"/>
          </p:cNvSpPr>
          <p:nvPr>
            <p:ph idx="1"/>
          </p:nvPr>
        </p:nvSpPr>
        <p:spPr/>
        <p:txBody>
          <a:bodyPr/>
          <a:lstStyle/>
          <a:p>
            <a:pPr marL="457200" indent="-457200">
              <a:spcAft>
                <a:spcPts val="1200"/>
              </a:spcAft>
              <a:buFont typeface="Arial" charset="0"/>
              <a:buChar char="•"/>
            </a:pPr>
            <a:r>
              <a:rPr lang="en-US" dirty="0" smtClean="0">
                <a:solidFill>
                  <a:schemeClr val="tx1">
                    <a:lumMod val="75000"/>
                    <a:lumOff val="25000"/>
                  </a:schemeClr>
                </a:solidFill>
              </a:rPr>
              <a:t>Quick review of representation learning</a:t>
            </a:r>
          </a:p>
          <a:p>
            <a:pPr marL="457200" indent="-457200">
              <a:spcAft>
                <a:spcPts val="1200"/>
              </a:spcAft>
              <a:buFont typeface="Arial" charset="0"/>
              <a:buChar char="•"/>
            </a:pPr>
            <a:r>
              <a:rPr lang="en-US" dirty="0"/>
              <a:t>Brief history of </a:t>
            </a:r>
            <a:r>
              <a:rPr lang="en-US" dirty="0" smtClean="0"/>
              <a:t>encoding/decoding</a:t>
            </a:r>
          </a:p>
          <a:p>
            <a:pPr marL="457200" indent="-457200">
              <a:spcAft>
                <a:spcPts val="1200"/>
              </a:spcAft>
              <a:buFont typeface="Arial" charset="0"/>
              <a:buChar char="•"/>
            </a:pPr>
            <a:r>
              <a:rPr lang="en-US" dirty="0">
                <a:solidFill>
                  <a:schemeClr val="tx1">
                    <a:lumMod val="75000"/>
                    <a:lumOff val="25000"/>
                  </a:schemeClr>
                </a:solidFill>
              </a:rPr>
              <a:t>Autoencoder </a:t>
            </a:r>
            <a:r>
              <a:rPr lang="en-US" dirty="0" smtClean="0">
                <a:solidFill>
                  <a:schemeClr val="tx1">
                    <a:lumMod val="75000"/>
                    <a:lumOff val="25000"/>
                  </a:schemeClr>
                </a:solidFill>
              </a:rPr>
              <a:t>Variations:</a:t>
            </a:r>
            <a:endParaRPr lang="en-US" dirty="0">
              <a:solidFill>
                <a:schemeClr val="tx1">
                  <a:lumMod val="75000"/>
                  <a:lumOff val="25000"/>
                </a:schemeClr>
              </a:solidFill>
            </a:endParaRPr>
          </a:p>
          <a:p>
            <a:pPr marL="1200120" lvl="1" indent="-457200">
              <a:spcAft>
                <a:spcPts val="1200"/>
              </a:spcAft>
              <a:buFont typeface="Courier New" charset="0"/>
              <a:buChar char="o"/>
            </a:pPr>
            <a:r>
              <a:rPr lang="en-US" dirty="0">
                <a:solidFill>
                  <a:schemeClr val="tx1">
                    <a:lumMod val="75000"/>
                    <a:lumOff val="25000"/>
                  </a:schemeClr>
                </a:solidFill>
              </a:rPr>
              <a:t>Convolutional Autoencoders</a:t>
            </a:r>
          </a:p>
          <a:p>
            <a:pPr marL="1200120" lvl="1" indent="-457200">
              <a:spcAft>
                <a:spcPts val="1200"/>
              </a:spcAft>
              <a:buFont typeface="Courier New" charset="0"/>
              <a:buChar char="o"/>
            </a:pPr>
            <a:r>
              <a:rPr lang="en-US" dirty="0">
                <a:solidFill>
                  <a:schemeClr val="tx1">
                    <a:lumMod val="75000"/>
                    <a:lumOff val="25000"/>
                  </a:schemeClr>
                </a:solidFill>
              </a:rPr>
              <a:t>Denoising Autoencoders</a:t>
            </a:r>
          </a:p>
          <a:p>
            <a:pPr marL="1200120" lvl="1" indent="-457200">
              <a:spcAft>
                <a:spcPts val="1200"/>
              </a:spcAft>
              <a:buFont typeface="Courier New" charset="0"/>
              <a:buChar char="o"/>
            </a:pPr>
            <a:r>
              <a:rPr lang="en-US" dirty="0">
                <a:solidFill>
                  <a:schemeClr val="tx1">
                    <a:lumMod val="75000"/>
                    <a:lumOff val="25000"/>
                  </a:schemeClr>
                </a:solidFill>
              </a:rPr>
              <a:t>Sparse Autoencoders</a:t>
            </a:r>
          </a:p>
          <a:p>
            <a:pPr marL="457200" indent="-457200">
              <a:spcAft>
                <a:spcPts val="1200"/>
              </a:spcAft>
              <a:buFont typeface="Arial" charset="0"/>
              <a:buChar char="•"/>
            </a:pPr>
            <a:endParaRPr lang="en-US" sz="2400" dirty="0">
              <a:solidFill>
                <a:schemeClr val="tx1">
                  <a:lumMod val="75000"/>
                  <a:lumOff val="25000"/>
                </a:schemeClr>
              </a:solidFill>
            </a:endParaRPr>
          </a:p>
          <a:p>
            <a:pPr>
              <a:spcAft>
                <a:spcPts val="1200"/>
              </a:spcAft>
            </a:pPr>
            <a:endParaRPr lang="en-US" sz="2400" dirty="0">
              <a:solidFill>
                <a:schemeClr val="tx1">
                  <a:lumMod val="75000"/>
                  <a:lumOff val="25000"/>
                </a:schemeClr>
              </a:solidFill>
            </a:endParaRPr>
          </a:p>
          <a:p>
            <a:pPr>
              <a:spcAft>
                <a:spcPts val="1200"/>
              </a:spcAft>
            </a:pPr>
            <a:endParaRPr lang="en-US" sz="24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81B7CCDB-6D39-0547-B7B3-C80E39D6513A}" type="slidenum">
              <a:rPr lang="en-US" smtClean="0"/>
              <a:pPr/>
              <a:t>4</a:t>
            </a:fld>
            <a:endParaRPr lang="en-US" dirty="0"/>
          </a:p>
        </p:txBody>
      </p:sp>
    </p:spTree>
    <p:extLst>
      <p:ext uri="{BB962C8B-B14F-4D97-AF65-F5344CB8AC3E}">
        <p14:creationId xmlns:p14="http://schemas.microsoft.com/office/powerpoint/2010/main" val="32392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Exploring autoencoders (</a:t>
            </a:r>
            <a:r>
              <a:rPr lang="en-US" dirty="0" err="1"/>
              <a:t>cont</a:t>
            </a:r>
            <a:r>
              <a:rPr lang="en-US" dirty="0"/>
              <a: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3871" y="1426464"/>
            <a:ext cx="7613678" cy="3392424"/>
          </a:xfrm>
        </p:spPr>
      </p:pic>
      <p:sp>
        <p:nvSpPr>
          <p:cNvPr id="4" name="Slide Number Placeholder 3"/>
          <p:cNvSpPr>
            <a:spLocks noGrp="1"/>
          </p:cNvSpPr>
          <p:nvPr>
            <p:ph type="sldNum" sz="quarter" idx="12"/>
          </p:nvPr>
        </p:nvSpPr>
        <p:spPr/>
        <p:txBody>
          <a:bodyPr/>
          <a:lstStyle/>
          <a:p>
            <a:fld id="{81B7CCDB-6D39-0547-B7B3-C80E39D6513A}" type="slidenum">
              <a:rPr lang="en-US" smtClean="0"/>
              <a:pPr/>
              <a:t>40</a:t>
            </a:fld>
            <a:endParaRPr lang="en-US"/>
          </a:p>
        </p:txBody>
      </p:sp>
      <p:sp>
        <p:nvSpPr>
          <p:cNvPr id="7" name="TextBox 6"/>
          <p:cNvSpPr txBox="1"/>
          <p:nvPr/>
        </p:nvSpPr>
        <p:spPr>
          <a:xfrm>
            <a:off x="4572000" y="5358384"/>
            <a:ext cx="1099019" cy="369332"/>
          </a:xfrm>
          <a:prstGeom prst="rect">
            <a:avLst/>
          </a:prstGeom>
          <a:noFill/>
        </p:spPr>
        <p:txBody>
          <a:bodyPr wrap="none" rtlCol="0">
            <a:spAutoFit/>
          </a:bodyPr>
          <a:lstStyle/>
          <a:p>
            <a:r>
              <a:rPr lang="en-US"/>
              <a:t>Just noise</a:t>
            </a:r>
          </a:p>
        </p:txBody>
      </p:sp>
    </p:spTree>
    <p:extLst>
      <p:ext uri="{BB962C8B-B14F-4D97-AF65-F5344CB8AC3E}">
        <p14:creationId xmlns:p14="http://schemas.microsoft.com/office/powerpoint/2010/main" val="10431389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Parameter space of autoencoder</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1976" y="983807"/>
            <a:ext cx="3492715" cy="5529945"/>
          </a:xfrm>
        </p:spPr>
      </p:pic>
      <p:sp>
        <p:nvSpPr>
          <p:cNvPr id="4" name="Slide Number Placeholder 3"/>
          <p:cNvSpPr>
            <a:spLocks noGrp="1"/>
          </p:cNvSpPr>
          <p:nvPr>
            <p:ph type="sldNum" sz="quarter" idx="12"/>
          </p:nvPr>
        </p:nvSpPr>
        <p:spPr/>
        <p:txBody>
          <a:bodyPr/>
          <a:lstStyle/>
          <a:p>
            <a:fld id="{81B7CCDB-6D39-0547-B7B3-C80E39D6513A}" type="slidenum">
              <a:rPr lang="en-US" smtClean="0"/>
              <a:pPr/>
              <a:t>41</a:t>
            </a:fld>
            <a:endParaRPr lang="en-US"/>
          </a:p>
        </p:txBody>
      </p:sp>
    </p:spTree>
    <p:extLst>
      <p:ext uri="{BB962C8B-B14F-4D97-AF65-F5344CB8AC3E}">
        <p14:creationId xmlns:p14="http://schemas.microsoft.com/office/powerpoint/2010/main" val="15782614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Blending</a:t>
            </a:r>
          </a:p>
        </p:txBody>
      </p:sp>
      <p:sp>
        <p:nvSpPr>
          <p:cNvPr id="3" name="Content Placeholder 2"/>
          <p:cNvSpPr>
            <a:spLocks noGrp="1"/>
          </p:cNvSpPr>
          <p:nvPr>
            <p:ph idx="1"/>
          </p:nvPr>
        </p:nvSpPr>
        <p:spPr>
          <a:xfrm>
            <a:off x="833415" y="1085728"/>
            <a:ext cx="10327008" cy="2111143"/>
          </a:xfrm>
        </p:spPr>
        <p:txBody>
          <a:bodyPr/>
          <a:lstStyle/>
          <a:p>
            <a:r>
              <a:rPr lang="en-US" dirty="0"/>
              <a:t>We blend inputs to create new data that is similar to the input data, but not exactly the same. </a:t>
            </a:r>
          </a:p>
          <a:p>
            <a:r>
              <a:rPr lang="en-US" dirty="0"/>
              <a:t>One example of blending is </a:t>
            </a:r>
            <a:r>
              <a:rPr lang="en-US" b="1" dirty="0"/>
              <a:t>content blending</a:t>
            </a:r>
            <a:r>
              <a:rPr lang="en-US" dirty="0"/>
              <a:t> where the content of two pieces of data is directly blended. An example is if we overlay images of a cow and zebra.</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894" y="3796728"/>
            <a:ext cx="9544050" cy="2026498"/>
          </a:xfrm>
          <a:prstGeom prst="rect">
            <a:avLst/>
          </a:prstGeom>
        </p:spPr>
      </p:pic>
      <p:sp>
        <p:nvSpPr>
          <p:cNvPr id="7"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Image taken from A. </a:t>
            </a:r>
            <a:r>
              <a:rPr lang="en-US" err="1"/>
              <a:t>Glassner</a:t>
            </a:r>
            <a:r>
              <a:rPr lang="en-US"/>
              <a:t>, Deep Learning, Vol. 2: From Basics to Practice</a:t>
            </a:r>
          </a:p>
        </p:txBody>
      </p:sp>
    </p:spTree>
    <p:extLst>
      <p:ext uri="{BB962C8B-B14F-4D97-AF65-F5344CB8AC3E}">
        <p14:creationId xmlns:p14="http://schemas.microsoft.com/office/powerpoint/2010/main" val="169478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Blending (</a:t>
            </a:r>
            <a:r>
              <a:rPr lang="en-US" err="1"/>
              <a:t>cont</a:t>
            </a:r>
            <a:r>
              <a:rPr lang="en-US"/>
              <a:t>)</a:t>
            </a:r>
          </a:p>
        </p:txBody>
      </p:sp>
      <p:sp>
        <p:nvSpPr>
          <p:cNvPr id="3" name="Content Placeholder 2"/>
          <p:cNvSpPr>
            <a:spLocks noGrp="1"/>
          </p:cNvSpPr>
          <p:nvPr>
            <p:ph idx="1"/>
          </p:nvPr>
        </p:nvSpPr>
        <p:spPr>
          <a:xfrm>
            <a:off x="833414" y="1177758"/>
            <a:ext cx="10917861" cy="2111143"/>
          </a:xfrm>
        </p:spPr>
        <p:txBody>
          <a:bodyPr/>
          <a:lstStyle/>
          <a:p>
            <a:pPr>
              <a:spcAft>
                <a:spcPts val="1200"/>
              </a:spcAft>
            </a:pPr>
            <a:r>
              <a:rPr lang="en-US" dirty="0"/>
              <a:t>Another type of blending is </a:t>
            </a:r>
            <a:r>
              <a:rPr lang="en-US" b="1" dirty="0"/>
              <a:t>parametric</a:t>
            </a:r>
            <a:r>
              <a:rPr lang="en-US" dirty="0"/>
              <a:t> or </a:t>
            </a:r>
            <a:r>
              <a:rPr lang="en-US" b="1" dirty="0"/>
              <a:t>representation</a:t>
            </a:r>
            <a:r>
              <a:rPr lang="en-US" dirty="0"/>
              <a:t> blending: </a:t>
            </a:r>
          </a:p>
          <a:p>
            <a:pPr>
              <a:spcAft>
                <a:spcPts val="1200"/>
              </a:spcAft>
            </a:pPr>
            <a:r>
              <a:rPr lang="en-US" dirty="0"/>
              <a:t>In this type of blending we take advantage of parameterization to describe the objects we’re interested in.  By engaging in blending in the parameter space, we can create results that blend the inherent qualities of the objects of interest.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43</a:t>
            </a:fld>
            <a:endParaRPr lang="en-US"/>
          </a:p>
        </p:txBody>
      </p:sp>
    </p:spTree>
    <p:extLst>
      <p:ext uri="{BB962C8B-B14F-4D97-AF65-F5344CB8AC3E}">
        <p14:creationId xmlns:p14="http://schemas.microsoft.com/office/powerpoint/2010/main" val="281322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Blending (</a:t>
            </a:r>
            <a:r>
              <a:rPr lang="en-US" err="1"/>
              <a:t>cont</a:t>
            </a:r>
            <a:r>
              <a:rPr lang="en-US"/>
              <a:t>)</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2171" y="1371430"/>
            <a:ext cx="8611051" cy="4572000"/>
          </a:xfrm>
        </p:spPr>
      </p:pic>
      <p:sp>
        <p:nvSpPr>
          <p:cNvPr id="4" name="Slide Number Placeholder 3"/>
          <p:cNvSpPr>
            <a:spLocks noGrp="1"/>
          </p:cNvSpPr>
          <p:nvPr>
            <p:ph type="sldNum" sz="quarter" idx="12"/>
          </p:nvPr>
        </p:nvSpPr>
        <p:spPr/>
        <p:txBody>
          <a:bodyPr/>
          <a:lstStyle/>
          <a:p>
            <a:fld id="{81B7CCDB-6D39-0547-B7B3-C80E39D6513A}" type="slidenum">
              <a:rPr lang="en-US" smtClean="0"/>
              <a:pPr/>
              <a:t>44</a:t>
            </a:fld>
            <a:endParaRPr lang="en-US"/>
          </a:p>
        </p:txBody>
      </p:sp>
      <p:sp>
        <p:nvSpPr>
          <p:cNvPr id="9"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Image taken from A. </a:t>
            </a:r>
            <a:r>
              <a:rPr lang="en-US" err="1"/>
              <a:t>Glassner</a:t>
            </a:r>
            <a:r>
              <a:rPr lang="en-US"/>
              <a:t>, Deep Learning, Vol. 2: From Basics to Practice</a:t>
            </a:r>
          </a:p>
        </p:txBody>
      </p:sp>
    </p:spTree>
    <p:extLst>
      <p:ext uri="{BB962C8B-B14F-4D97-AF65-F5344CB8AC3E}">
        <p14:creationId xmlns:p14="http://schemas.microsoft.com/office/powerpoint/2010/main" val="3728276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Content blending</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488" y="1371600"/>
            <a:ext cx="8612404" cy="4572000"/>
          </a:xfrm>
          <a:prstGeom prst="rect">
            <a:avLst/>
          </a:prstGeom>
        </p:spPr>
      </p:pic>
      <p:sp>
        <p:nvSpPr>
          <p:cNvPr id="9"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Image taken from A. </a:t>
            </a:r>
            <a:r>
              <a:rPr lang="en-US" err="1"/>
              <a:t>Glassner</a:t>
            </a:r>
            <a:r>
              <a:rPr lang="en-US"/>
              <a:t>, Deep Learning, Vol. 2: From Basics to Practice</a:t>
            </a:r>
          </a:p>
        </p:txBody>
      </p:sp>
    </p:spTree>
    <p:extLst>
      <p:ext uri="{BB962C8B-B14F-4D97-AF65-F5344CB8AC3E}">
        <p14:creationId xmlns:p14="http://schemas.microsoft.com/office/powerpoint/2010/main" val="1904011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Parametric or representation blending </a:t>
            </a:r>
          </a:p>
        </p:txBody>
      </p:sp>
      <p:sp>
        <p:nvSpPr>
          <p:cNvPr id="4" name="Slide Number Placeholder 3"/>
          <p:cNvSpPr>
            <a:spLocks noGrp="1"/>
          </p:cNvSpPr>
          <p:nvPr>
            <p:ph type="sldNum" sz="quarter" idx="12"/>
          </p:nvPr>
        </p:nvSpPr>
        <p:spPr/>
        <p:txBody>
          <a:bodyPr/>
          <a:lstStyle/>
          <a:p>
            <a:fld id="{81B7CCDB-6D39-0547-B7B3-C80E39D6513A}" type="slidenum">
              <a:rPr lang="en-US" smtClean="0"/>
              <a:pPr/>
              <a:t>46</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488" y="1371600"/>
            <a:ext cx="8611051" cy="4572000"/>
          </a:xfrm>
          <a:prstGeom prst="rect">
            <a:avLst/>
          </a:prstGeom>
        </p:spPr>
      </p:pic>
      <p:sp>
        <p:nvSpPr>
          <p:cNvPr id="9"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Image taken from A. </a:t>
            </a:r>
            <a:r>
              <a:rPr lang="en-US" err="1"/>
              <a:t>Glassner</a:t>
            </a:r>
            <a:r>
              <a:rPr lang="en-US"/>
              <a:t>, Deep Learning, Vol. 2: From Basics to Practice</a:t>
            </a:r>
          </a:p>
        </p:txBody>
      </p:sp>
    </p:spTree>
    <p:extLst>
      <p:ext uri="{BB962C8B-B14F-4D97-AF65-F5344CB8AC3E}">
        <p14:creationId xmlns:p14="http://schemas.microsoft.com/office/powerpoint/2010/main" val="10597421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Blending in compressed representation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1034" y="3748492"/>
            <a:ext cx="4529497" cy="2607276"/>
          </a:xfrm>
        </p:spPr>
      </p:pic>
      <p:sp>
        <p:nvSpPr>
          <p:cNvPr id="4" name="Slide Number Placeholder 3"/>
          <p:cNvSpPr>
            <a:spLocks noGrp="1"/>
          </p:cNvSpPr>
          <p:nvPr>
            <p:ph type="sldNum" sz="quarter" idx="12"/>
          </p:nvPr>
        </p:nvSpPr>
        <p:spPr/>
        <p:txBody>
          <a:bodyPr/>
          <a:lstStyle/>
          <a:p>
            <a:fld id="{81B7CCDB-6D39-0547-B7B3-C80E39D6513A}" type="slidenum">
              <a:rPr lang="en-US" smtClean="0"/>
              <a:pPr/>
              <a:t>47</a:t>
            </a:fld>
            <a:endParaRPr lang="en-US"/>
          </a:p>
        </p:txBody>
      </p:sp>
      <p:sp>
        <p:nvSpPr>
          <p:cNvPr id="6" name="Rectangle 5"/>
          <p:cNvSpPr/>
          <p:nvPr/>
        </p:nvSpPr>
        <p:spPr>
          <a:xfrm>
            <a:off x="836140" y="884260"/>
            <a:ext cx="11006567" cy="2862322"/>
          </a:xfrm>
          <a:prstGeom prst="rect">
            <a:avLst/>
          </a:prstGeom>
        </p:spPr>
        <p:txBody>
          <a:bodyPr wrap="square">
            <a:spAutoFit/>
          </a:bodyPr>
          <a:lstStyle/>
          <a:p>
            <a:r>
              <a:rPr lang="en-US" sz="2000" dirty="0">
                <a:solidFill>
                  <a:schemeClr val="tx1">
                    <a:lumMod val="75000"/>
                    <a:lumOff val="25000"/>
                  </a:schemeClr>
                </a:solidFill>
                <a:latin typeface="Karla" charset="0"/>
                <a:ea typeface="Karla" charset="0"/>
                <a:cs typeface="Karla" charset="0"/>
              </a:rPr>
              <a:t>While the blending we’ve described works well for uncompressed objects what happens when compression is involved?</a:t>
            </a:r>
          </a:p>
          <a:p>
            <a:endParaRPr lang="en-US" sz="2000" dirty="0">
              <a:solidFill>
                <a:schemeClr val="tx1">
                  <a:lumMod val="75000"/>
                  <a:lumOff val="25000"/>
                </a:schemeClr>
              </a:solidFill>
              <a:latin typeface="Karla" charset="0"/>
              <a:ea typeface="Karla" charset="0"/>
              <a:cs typeface="Karla" charset="0"/>
            </a:endParaRPr>
          </a:p>
          <a:p>
            <a:r>
              <a:rPr lang="en-US" sz="2000" dirty="0">
                <a:solidFill>
                  <a:schemeClr val="tx1">
                    <a:lumMod val="75000"/>
                    <a:lumOff val="25000"/>
                  </a:schemeClr>
                </a:solidFill>
                <a:latin typeface="Karla" charset="0"/>
                <a:ea typeface="Karla" charset="0"/>
                <a:cs typeface="Karla" charset="0"/>
              </a:rPr>
              <a:t>The compressed form may not be the best representation with what we would like to blend the objects.</a:t>
            </a:r>
          </a:p>
          <a:p>
            <a:endParaRPr lang="en-US" sz="2000" dirty="0">
              <a:solidFill>
                <a:schemeClr val="tx1">
                  <a:lumMod val="75000"/>
                  <a:lumOff val="25000"/>
                </a:schemeClr>
              </a:solidFill>
              <a:latin typeface="Karla" charset="0"/>
              <a:ea typeface="Karla" charset="0"/>
              <a:cs typeface="Karla" charset="0"/>
            </a:endParaRPr>
          </a:p>
          <a:p>
            <a:r>
              <a:rPr lang="en-US" sz="2000" dirty="0">
                <a:solidFill>
                  <a:schemeClr val="tx1">
                    <a:lumMod val="75000"/>
                    <a:lumOff val="25000"/>
                  </a:schemeClr>
                </a:solidFill>
                <a:latin typeface="Karla" charset="0"/>
                <a:ea typeface="Karla" charset="0"/>
                <a:cs typeface="Karla" charset="0"/>
              </a:rPr>
              <a:t>For example, let’s take the sounds of the words </a:t>
            </a:r>
            <a:r>
              <a:rPr lang="en-US" sz="2000" i="1" dirty="0">
                <a:solidFill>
                  <a:srgbClr val="C00000"/>
                </a:solidFill>
                <a:latin typeface="Karla" charset="0"/>
                <a:ea typeface="Karla" charset="0"/>
                <a:cs typeface="Karla" charset="0"/>
              </a:rPr>
              <a:t>cherry</a:t>
            </a:r>
            <a:r>
              <a:rPr lang="en-US" sz="2000" dirty="0">
                <a:solidFill>
                  <a:srgbClr val="C00000"/>
                </a:solidFill>
                <a:latin typeface="Karla" charset="0"/>
                <a:ea typeface="Karla" charset="0"/>
                <a:cs typeface="Karla" charset="0"/>
              </a:rPr>
              <a:t> </a:t>
            </a:r>
            <a:r>
              <a:rPr lang="en-US" sz="2000" dirty="0">
                <a:solidFill>
                  <a:schemeClr val="tx1">
                    <a:lumMod val="75000"/>
                    <a:lumOff val="25000"/>
                  </a:schemeClr>
                </a:solidFill>
                <a:latin typeface="Karla" charset="0"/>
                <a:ea typeface="Karla" charset="0"/>
                <a:cs typeface="Karla" charset="0"/>
              </a:rPr>
              <a:t>and </a:t>
            </a:r>
            <a:r>
              <a:rPr lang="en-US" sz="2000" i="1" dirty="0">
                <a:solidFill>
                  <a:srgbClr val="C00000"/>
                </a:solidFill>
                <a:latin typeface="Karla" charset="0"/>
                <a:ea typeface="Karla" charset="0"/>
                <a:cs typeface="Karla" charset="0"/>
              </a:rPr>
              <a:t>orange</a:t>
            </a:r>
            <a:r>
              <a:rPr lang="en-US" sz="2000" dirty="0">
                <a:solidFill>
                  <a:schemeClr val="tx1">
                    <a:lumMod val="75000"/>
                    <a:lumOff val="25000"/>
                  </a:schemeClr>
                </a:solidFill>
                <a:latin typeface="Karla" charset="0"/>
                <a:ea typeface="Karla" charset="0"/>
                <a:cs typeface="Karla" charset="0"/>
              </a:rPr>
              <a:t>. </a:t>
            </a:r>
          </a:p>
          <a:p>
            <a:endParaRPr lang="en-US" sz="2000" dirty="0">
              <a:solidFill>
                <a:schemeClr val="tx1">
                  <a:lumMod val="75000"/>
                  <a:lumOff val="25000"/>
                </a:schemeClr>
              </a:solidFill>
              <a:latin typeface="Karla" charset="0"/>
              <a:ea typeface="Karla" charset="0"/>
              <a:cs typeface="Karla" charset="0"/>
            </a:endParaRPr>
          </a:p>
          <a:p>
            <a:r>
              <a:rPr lang="en-US" sz="2000" dirty="0">
                <a:solidFill>
                  <a:schemeClr val="tx1">
                    <a:lumMod val="75000"/>
                    <a:lumOff val="25000"/>
                  </a:schemeClr>
                </a:solidFill>
                <a:latin typeface="Karla" charset="0"/>
                <a:ea typeface="Karla" charset="0"/>
                <a:cs typeface="Karla" charset="0"/>
              </a:rPr>
              <a:t>We can blend these sounds together or we can </a:t>
            </a:r>
            <a:r>
              <a:rPr lang="en-US" sz="2000" i="1" dirty="0">
                <a:solidFill>
                  <a:schemeClr val="tx1">
                    <a:lumMod val="75000"/>
                    <a:lumOff val="25000"/>
                  </a:schemeClr>
                </a:solidFill>
                <a:latin typeface="Karla" charset="0"/>
                <a:ea typeface="Karla" charset="0"/>
                <a:cs typeface="Karla" charset="0"/>
              </a:rPr>
              <a:t>compress them</a:t>
            </a:r>
            <a:r>
              <a:rPr lang="en-US" sz="2000" dirty="0">
                <a:solidFill>
                  <a:schemeClr val="tx1">
                    <a:lumMod val="75000"/>
                    <a:lumOff val="25000"/>
                  </a:schemeClr>
                </a:solidFill>
                <a:latin typeface="Karla" charset="0"/>
                <a:ea typeface="Karla" charset="0"/>
                <a:cs typeface="Karla" charset="0"/>
              </a:rPr>
              <a:t> into written words.</a:t>
            </a:r>
          </a:p>
        </p:txBody>
      </p:sp>
      <p:sp>
        <p:nvSpPr>
          <p:cNvPr id="7" name="Slide Number Placeholder 3"/>
          <p:cNvSpPr txBox="1">
            <a:spLocks/>
          </p:cNvSpPr>
          <p:nvPr/>
        </p:nvSpPr>
        <p:spPr>
          <a:xfrm>
            <a:off x="6887589" y="6432975"/>
            <a:ext cx="5177541" cy="52640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Image taken from A. </a:t>
            </a:r>
            <a:r>
              <a:rPr lang="en-US" err="1"/>
              <a:t>Glassner</a:t>
            </a:r>
            <a:r>
              <a:rPr lang="en-US"/>
              <a:t>, Deep Learning, Vol. 2: From Basics to Practice</a:t>
            </a:r>
          </a:p>
        </p:txBody>
      </p:sp>
    </p:spTree>
    <p:extLst>
      <p:ext uri="{BB962C8B-B14F-4D97-AF65-F5344CB8AC3E}">
        <p14:creationId xmlns:p14="http://schemas.microsoft.com/office/powerpoint/2010/main" val="200426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3833A1-46C9-FB45-812F-A8AC7B5136EB}" type="slidenum">
              <a:rPr lang="en-US" smtClean="0"/>
              <a:t>48</a:t>
            </a:fld>
            <a:endParaRPr lang="en-US"/>
          </a:p>
        </p:txBody>
      </p:sp>
      <p:pic>
        <p:nvPicPr>
          <p:cNvPr id="3" name="Picture 2"/>
          <p:cNvPicPr>
            <a:picLocks noChangeAspect="1"/>
          </p:cNvPicPr>
          <p:nvPr/>
        </p:nvPicPr>
        <p:blipFill>
          <a:blip r:embed="rId2"/>
          <a:stretch>
            <a:fillRect/>
          </a:stretch>
        </p:blipFill>
        <p:spPr>
          <a:xfrm>
            <a:off x="2921000" y="254000"/>
            <a:ext cx="6350000" cy="6350000"/>
          </a:xfrm>
          <a:prstGeom prst="rect">
            <a:avLst/>
          </a:prstGeom>
        </p:spPr>
      </p:pic>
    </p:spTree>
    <p:extLst>
      <p:ext uri="{BB962C8B-B14F-4D97-AF65-F5344CB8AC3E}">
        <p14:creationId xmlns:p14="http://schemas.microsoft.com/office/powerpoint/2010/main" val="5714138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Blending Latent Variables</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51878" y="1219625"/>
            <a:ext cx="5220672" cy="5111429"/>
          </a:xfrm>
        </p:spPr>
      </p:pic>
      <p:sp>
        <p:nvSpPr>
          <p:cNvPr id="4" name="Slide Number Placeholder 3"/>
          <p:cNvSpPr>
            <a:spLocks noGrp="1"/>
          </p:cNvSpPr>
          <p:nvPr>
            <p:ph type="sldNum" sz="quarter" idx="12"/>
          </p:nvPr>
        </p:nvSpPr>
        <p:spPr/>
        <p:txBody>
          <a:bodyPr/>
          <a:lstStyle/>
          <a:p>
            <a:fld id="{81B7CCDB-6D39-0547-B7B3-C80E39D6513A}" type="slidenum">
              <a:rPr lang="en-US" smtClean="0"/>
              <a:pPr/>
              <a:t>49</a:t>
            </a:fld>
            <a:endParaRPr lang="en-US"/>
          </a:p>
        </p:txBody>
      </p:sp>
      <p:sp>
        <p:nvSpPr>
          <p:cNvPr id="3" name="TextBox 2"/>
          <p:cNvSpPr txBox="1"/>
          <p:nvPr/>
        </p:nvSpPr>
        <p:spPr>
          <a:xfrm>
            <a:off x="1396314" y="1219625"/>
            <a:ext cx="3320140" cy="369332"/>
          </a:xfrm>
          <a:prstGeom prst="rect">
            <a:avLst/>
          </a:prstGeom>
          <a:noFill/>
        </p:spPr>
        <p:txBody>
          <a:bodyPr wrap="none" rtlCol="0">
            <a:spAutoFit/>
          </a:bodyPr>
          <a:lstStyle/>
          <a:p>
            <a:r>
              <a:rPr lang="en-US" dirty="0">
                <a:solidFill>
                  <a:schemeClr val="tx1">
                    <a:lumMod val="75000"/>
                    <a:lumOff val="25000"/>
                  </a:schemeClr>
                </a:solidFill>
                <a:latin typeface="Karla" charset="0"/>
                <a:ea typeface="Karla" charset="0"/>
                <a:cs typeface="Karla" charset="0"/>
              </a:rPr>
              <a:t>Back to the example of MNIST</a:t>
            </a:r>
          </a:p>
        </p:txBody>
      </p:sp>
    </p:spTree>
    <p:extLst>
      <p:ext uri="{BB962C8B-B14F-4D97-AF65-F5344CB8AC3E}">
        <p14:creationId xmlns:p14="http://schemas.microsoft.com/office/powerpoint/2010/main" val="986286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Quick Review. Neural Networks as function approximation.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3415" y="1177758"/>
                <a:ext cx="10327008" cy="4395139"/>
              </a:xfrm>
            </p:spPr>
            <p:txBody>
              <a:bodyPr/>
              <a:lstStyle/>
              <a:p>
                <a:pPr>
                  <a:spcBef>
                    <a:spcPts val="624"/>
                  </a:spcBef>
                  <a:spcAft>
                    <a:spcPts val="1200"/>
                  </a:spcAft>
                </a:pPr>
                <a:r>
                  <a:rPr lang="en-US" sz="2400" b="0" dirty="0">
                    <a:latin typeface="Karla" charset="0"/>
                    <a:ea typeface="Karla" charset="0"/>
                    <a:cs typeface="Karla" charset="0"/>
                  </a:rPr>
                  <a:t>Given an input </a:t>
                </a:r>
                <a:r>
                  <a:rPr lang="en-US" sz="2400" b="0" i="1" dirty="0">
                    <a:latin typeface="Cambria Math" charset="0"/>
                    <a:ea typeface="Cambria Math" charset="0"/>
                    <a:cs typeface="Cambria Math" charset="0"/>
                  </a:rPr>
                  <a:t>x</a:t>
                </a:r>
                <a:r>
                  <a:rPr lang="en-US" sz="2400" b="0" dirty="0">
                    <a:latin typeface="Karla" charset="0"/>
                    <a:ea typeface="Karla" charset="0"/>
                    <a:cs typeface="Karla" charset="0"/>
                  </a:rPr>
                  <a:t>  and an output </a:t>
                </a:r>
                <a:r>
                  <a:rPr lang="en-US" sz="2400" i="1" dirty="0">
                    <a:latin typeface="Cambria Math" charset="0"/>
                    <a:ea typeface="Cambria Math" charset="0"/>
                    <a:cs typeface="Cambria Math" charset="0"/>
                  </a:rPr>
                  <a:t>y </a:t>
                </a:r>
                <a:r>
                  <a:rPr lang="en-US" sz="2400" b="0" dirty="0">
                    <a:latin typeface="Karla" charset="0"/>
                    <a:ea typeface="Karla" charset="0"/>
                    <a:cs typeface="Karla" charset="0"/>
                  </a:rPr>
                  <a:t> </a:t>
                </a:r>
                <a:r>
                  <a:rPr lang="en-US" sz="2400" dirty="0">
                    <a:latin typeface="Karla" charset="0"/>
                    <a:ea typeface="Karla" charset="0"/>
                    <a:cs typeface="Karla" charset="0"/>
                  </a:rPr>
                  <a:t>there exists</a:t>
                </a:r>
                <a:r>
                  <a:rPr lang="en-US" sz="2400" b="0" dirty="0">
                    <a:latin typeface="Karla" charset="0"/>
                    <a:ea typeface="Karla" charset="0"/>
                    <a:cs typeface="Karla" charset="0"/>
                  </a:rPr>
                  <a:t> a mapping from input space to output space as follows:</a:t>
                </a:r>
              </a:p>
              <a:p>
                <a:pPr>
                  <a:spcAft>
                    <a:spcPts val="1200"/>
                  </a:spcAft>
                </a:pPr>
                <a14:m>
                  <m:oMathPara xmlns:m="http://schemas.openxmlformats.org/officeDocument/2006/math">
                    <m:oMathParaPr>
                      <m:jc m:val="centerGroup"/>
                    </m:oMathParaPr>
                    <m:oMath xmlns:m="http://schemas.openxmlformats.org/officeDocument/2006/math">
                      <m:r>
                        <a:rPr lang="en-US" sz="2400" b="0" i="1" smtClean="0">
                          <a:latin typeface="Cambria Math" charset="0"/>
                        </a:rPr>
                        <m:t>   </m:t>
                      </m:r>
                      <m:r>
                        <a:rPr lang="en-US" sz="2400" b="0" i="1" smtClean="0">
                          <a:latin typeface="Cambria Math" charset="0"/>
                        </a:rPr>
                        <m:t>𝑥</m:t>
                      </m:r>
                      <m:r>
                        <a:rPr lang="en-US" sz="2400" b="0" i="1" smtClean="0">
                          <a:latin typeface="Cambria Math" charset="0"/>
                        </a:rPr>
                        <m:t>→</m:t>
                      </m:r>
                      <m:r>
                        <a:rPr lang="en-US" sz="2400" b="0" i="1" smtClean="0">
                          <a:latin typeface="Cambria Math" charset="0"/>
                        </a:rPr>
                        <m:t>𝑦</m:t>
                      </m:r>
                    </m:oMath>
                    <m:oMath xmlns:m="http://schemas.openxmlformats.org/officeDocument/2006/math">
                      <m:r>
                        <a:rPr lang="en-US" sz="2400" b="0" i="1" smtClean="0">
                          <a:latin typeface="Cambria Math" charset="0"/>
                        </a:rPr>
                        <m:t>𝑦</m:t>
                      </m:r>
                      <m:r>
                        <a:rPr lang="en-US" sz="2400" b="0" i="1" smtClean="0">
                          <a:latin typeface="Cambria Math" charset="0"/>
                        </a:rPr>
                        <m:t>=</m:t>
                      </m:r>
                      <m:r>
                        <a:rPr lang="en-US" sz="2400" b="0" i="1" smtClean="0">
                          <a:latin typeface="Cambria Math" charset="0"/>
                        </a:rPr>
                        <m:t>𝑓</m:t>
                      </m:r>
                      <m:d>
                        <m:dPr>
                          <m:ctrlPr>
                            <a:rPr lang="en-US" sz="2400" b="0" i="1" smtClean="0">
                              <a:latin typeface="Cambria Math" charset="0"/>
                            </a:rPr>
                          </m:ctrlPr>
                        </m:dPr>
                        <m:e>
                          <m:r>
                            <a:rPr lang="en-US" sz="2400" b="0" i="1" smtClean="0">
                              <a:latin typeface="Cambria Math" charset="0"/>
                            </a:rPr>
                            <m:t>𝑥</m:t>
                          </m:r>
                        </m:e>
                      </m:d>
                      <m:r>
                        <a:rPr lang="en-US" sz="2400" b="0" i="0" smtClean="0">
                          <a:latin typeface="Cambria Math" charset="0"/>
                        </a:rPr>
                        <m:t>+</m:t>
                      </m:r>
                      <m:r>
                        <a:rPr lang="en-US" sz="2400" b="0" i="1" smtClean="0">
                          <a:latin typeface="Cambria Math" charset="0"/>
                        </a:rPr>
                        <m:t>𝜖</m:t>
                      </m:r>
                    </m:oMath>
                  </m:oMathPara>
                </a14:m>
                <a:endParaRPr lang="en-US" sz="2400" b="0" dirty="0"/>
              </a:p>
              <a:p>
                <a:r>
                  <a:rPr lang="en-US" sz="2400" dirty="0"/>
                  <a:t>Our goal is to find  </a:t>
                </a:r>
                <a:r>
                  <a:rPr lang="en-US" sz="2400" dirty="0" smtClean="0"/>
                  <a:t>an estimate </a:t>
                </a:r>
                <a:r>
                  <a:rPr lang="en-US" sz="2400" dirty="0"/>
                  <a:t>of </a:t>
                </a:r>
                <a:r>
                  <a:rPr lang="en-US" sz="2400" i="1" dirty="0">
                    <a:latin typeface="Cambria Math" charset="0"/>
                    <a:ea typeface="Cambria Math" charset="0"/>
                    <a:cs typeface="Cambria Math" charset="0"/>
                  </a:rPr>
                  <a:t>f(x) </a:t>
                </a:r>
                <a:r>
                  <a:rPr lang="en-US" sz="2400" dirty="0">
                    <a:latin typeface="Karla" charset="0"/>
                    <a:ea typeface="Karla" charset="0"/>
                    <a:cs typeface="Karla" charset="0"/>
                  </a:rPr>
                  <a:t>which we will call</a:t>
                </a:r>
                <a:r>
                  <a:rPr lang="en-US" sz="2400" i="1" dirty="0">
                    <a:latin typeface="Cambria Math" charset="0"/>
                    <a:ea typeface="Cambria Math" charset="0"/>
                    <a:cs typeface="Cambria Math" charset="0"/>
                  </a:rPr>
                  <a:t> </a:t>
                </a:r>
                <a:r>
                  <a:rPr lang="en-US" sz="2400" dirty="0"/>
                  <a:t> </a:t>
                </a:r>
                <a14:m>
                  <m:oMath xmlns:m="http://schemas.openxmlformats.org/officeDocument/2006/math">
                    <m:acc>
                      <m:accPr>
                        <m:chr m:val="̂"/>
                        <m:ctrlPr>
                          <a:rPr lang="en-US" sz="2400" b="0" i="1" smtClean="0">
                            <a:latin typeface="Cambria Math" charset="0"/>
                            <a:ea typeface="Karla" charset="0"/>
                            <a:cs typeface="Karla" charset="0"/>
                          </a:rPr>
                        </m:ctrlPr>
                      </m:accPr>
                      <m:e>
                        <m:r>
                          <a:rPr lang="en-US" sz="2400" b="0" i="1" smtClean="0">
                            <a:latin typeface="Cambria Math" charset="0"/>
                            <a:ea typeface="Karla" charset="0"/>
                            <a:cs typeface="Karla" charset="0"/>
                          </a:rPr>
                          <m:t>𝑓</m:t>
                        </m:r>
                      </m:e>
                    </m:acc>
                    <m:r>
                      <a:rPr lang="en-US" sz="2400" b="0" i="1" smtClean="0">
                        <a:latin typeface="Cambria Math" charset="0"/>
                        <a:ea typeface="Karla" charset="0"/>
                        <a:cs typeface="Karla" charset="0"/>
                      </a:rPr>
                      <m:t>(</m:t>
                    </m:r>
                    <m:r>
                      <a:rPr lang="en-US" sz="2400" b="0" i="1" smtClean="0">
                        <a:latin typeface="Cambria Math" charset="0"/>
                        <a:ea typeface="Karla" charset="0"/>
                        <a:cs typeface="Karla" charset="0"/>
                      </a:rPr>
                      <m:t>𝑥</m:t>
                    </m:r>
                    <m:r>
                      <a:rPr lang="en-US" sz="2400" b="0" i="1" smtClean="0">
                        <a:latin typeface="Cambria Math" charset="0"/>
                        <a:ea typeface="Karla" charset="0"/>
                        <a:cs typeface="Karla" charset="0"/>
                      </a:rPr>
                      <m:t>)</m:t>
                    </m:r>
                  </m:oMath>
                </a14:m>
                <a:r>
                  <a:rPr lang="en-US" sz="2400" dirty="0"/>
                  <a:t>.</a:t>
                </a:r>
              </a:p>
              <a:p>
                <a:r>
                  <a:rPr lang="en-US" sz="2400" dirty="0"/>
                  <a:t> </a:t>
                </a:r>
              </a:p>
              <a:p>
                <a:pPr>
                  <a:spcAft>
                    <a:spcPts val="1200"/>
                  </a:spcAft>
                </a:pPr>
                <a:r>
                  <a:rPr lang="en-US" sz="2400" dirty="0"/>
                  <a:t>Statistical learning or modeling is the process of finding </a:t>
                </a:r>
                <a14:m>
                  <m:oMath xmlns:m="http://schemas.openxmlformats.org/officeDocument/2006/math">
                    <m:acc>
                      <m:accPr>
                        <m:chr m:val="̂"/>
                        <m:ctrlPr>
                          <a:rPr lang="en-US" sz="2400" i="1">
                            <a:latin typeface="Cambria Math" charset="0"/>
                            <a:ea typeface="Karla" charset="0"/>
                            <a:cs typeface="Karla" charset="0"/>
                          </a:rPr>
                        </m:ctrlPr>
                      </m:accPr>
                      <m:e>
                        <m:r>
                          <a:rPr lang="en-US" sz="2400" i="1">
                            <a:latin typeface="Cambria Math" charset="0"/>
                            <a:ea typeface="Karla" charset="0"/>
                            <a:cs typeface="Karla" charset="0"/>
                          </a:rPr>
                          <m:t>𝑓</m:t>
                        </m:r>
                      </m:e>
                    </m:acc>
                    <m:r>
                      <a:rPr lang="en-US" sz="2400" i="1">
                        <a:latin typeface="Cambria Math" charset="0"/>
                        <a:ea typeface="Karla" charset="0"/>
                        <a:cs typeface="Karla" charset="0"/>
                      </a:rPr>
                      <m:t>(</m:t>
                    </m:r>
                    <m:r>
                      <a:rPr lang="en-US" sz="2400" b="0" i="1" smtClean="0">
                        <a:latin typeface="Cambria Math" charset="0"/>
                        <a:ea typeface="Karla" charset="0"/>
                        <a:cs typeface="Karla" charset="0"/>
                      </a:rPr>
                      <m:t>𝑥</m:t>
                    </m:r>
                    <m:r>
                      <a:rPr lang="en-US" sz="2400" i="1">
                        <a:latin typeface="Cambria Math" charset="0"/>
                        <a:ea typeface="Karla" charset="0"/>
                        <a:cs typeface="Karla" charset="0"/>
                      </a:rPr>
                      <m:t>)</m:t>
                    </m:r>
                  </m:oMath>
                </a14:m>
                <a:r>
                  <a:rPr lang="en-US" sz="2400" dirty="0"/>
                  <a:t>.</a:t>
                </a:r>
              </a:p>
              <a:p>
                <a:r>
                  <a:rPr lang="en-US" sz="2400" dirty="0"/>
                  <a:t>Neural networks are one of many possible methods we can use to obtain the estimate </a:t>
                </a:r>
                <a14:m>
                  <m:oMath xmlns:m="http://schemas.openxmlformats.org/officeDocument/2006/math">
                    <m:acc>
                      <m:accPr>
                        <m:chr m:val="̂"/>
                        <m:ctrlPr>
                          <a:rPr lang="en-US" sz="2400" i="1">
                            <a:latin typeface="Cambria Math" charset="0"/>
                            <a:ea typeface="Karla" charset="0"/>
                            <a:cs typeface="Karla" charset="0"/>
                          </a:rPr>
                        </m:ctrlPr>
                      </m:accPr>
                      <m:e>
                        <m:r>
                          <a:rPr lang="en-US" sz="2400" i="1">
                            <a:latin typeface="Cambria Math" charset="0"/>
                            <a:ea typeface="Karla" charset="0"/>
                            <a:cs typeface="Karla" charset="0"/>
                          </a:rPr>
                          <m:t>𝑓</m:t>
                        </m:r>
                      </m:e>
                    </m:acc>
                    <m:r>
                      <a:rPr lang="en-US" sz="2400" i="1">
                        <a:latin typeface="Cambria Math" charset="0"/>
                        <a:ea typeface="Karla" charset="0"/>
                        <a:cs typeface="Karla" charset="0"/>
                      </a:rPr>
                      <m:t>(</m:t>
                    </m:r>
                    <m:r>
                      <a:rPr lang="en-US" sz="2400" i="1">
                        <a:latin typeface="Cambria Math" charset="0"/>
                        <a:ea typeface="Karla" charset="0"/>
                        <a:cs typeface="Karla" charset="0"/>
                      </a:rPr>
                      <m:t>𝑥</m:t>
                    </m:r>
                    <m:r>
                      <a:rPr lang="en-US" sz="2400" i="1">
                        <a:latin typeface="Cambria Math" charset="0"/>
                        <a:ea typeface="Karla" charset="0"/>
                        <a:cs typeface="Karla" charset="0"/>
                      </a:rPr>
                      <m:t>)</m:t>
                    </m:r>
                  </m:oMath>
                </a14:m>
                <a:r>
                  <a:rPr lang="en-US" sz="2400" dirty="0"/>
                  <a:t>.</a:t>
                </a:r>
              </a:p>
              <a:p>
                <a:endParaRPr lang="en-US" sz="2400"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3415" y="1177758"/>
                <a:ext cx="10327008" cy="4395139"/>
              </a:xfrm>
              <a:blipFill rotWithShape="0">
                <a:blip r:embed="rId2"/>
                <a:stretch>
                  <a:fillRect l="-945" t="-1387" r="-1299"/>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81B7CCDB-6D39-0547-B7B3-C80E39D6513A}" type="slidenum">
              <a:rPr lang="en-US" smtClean="0"/>
              <a:pPr/>
              <a:t>5</a:t>
            </a:fld>
            <a:endParaRPr lang="en-US" dirty="0"/>
          </a:p>
        </p:txBody>
      </p:sp>
    </p:spTree>
    <p:extLst>
      <p:ext uri="{BB962C8B-B14F-4D97-AF65-F5344CB8AC3E}">
        <p14:creationId xmlns:p14="http://schemas.microsoft.com/office/powerpoint/2010/main" val="11082940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Blending Latent Variables (</a:t>
            </a:r>
            <a:r>
              <a:rPr lang="en-US" dirty="0" err="1"/>
              <a:t>cont</a:t>
            </a:r>
            <a:r>
              <a:rPr lang="en-US" dirty="0"/>
              <a: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0502" y="1177925"/>
            <a:ext cx="3472559" cy="2111375"/>
          </a:xfrm>
        </p:spPr>
      </p:pic>
      <p:sp>
        <p:nvSpPr>
          <p:cNvPr id="4" name="Slide Number Placeholder 3"/>
          <p:cNvSpPr>
            <a:spLocks noGrp="1"/>
          </p:cNvSpPr>
          <p:nvPr>
            <p:ph type="sldNum" sz="quarter" idx="12"/>
          </p:nvPr>
        </p:nvSpPr>
        <p:spPr/>
        <p:txBody>
          <a:bodyPr/>
          <a:lstStyle/>
          <a:p>
            <a:fld id="{81B7CCDB-6D39-0547-B7B3-C80E39D6513A}" type="slidenum">
              <a:rPr lang="en-US" smtClean="0"/>
              <a:pPr/>
              <a:t>50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4006" y="3849278"/>
            <a:ext cx="4946276" cy="1938874"/>
          </a:xfrm>
          <a:prstGeom prst="rect">
            <a:avLst/>
          </a:prstGeom>
        </p:spPr>
      </p:pic>
    </p:spTree>
    <p:extLst>
      <p:ext uri="{BB962C8B-B14F-4D97-AF65-F5344CB8AC3E}">
        <p14:creationId xmlns:p14="http://schemas.microsoft.com/office/powerpoint/2010/main" val="97085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Applying to novel input</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51</a:t>
            </a:fld>
            <a:endParaRPr lang="en-US"/>
          </a:p>
        </p:txBody>
      </p:sp>
      <p:grpSp>
        <p:nvGrpSpPr>
          <p:cNvPr id="5" name="Group 4"/>
          <p:cNvGrpSpPr/>
          <p:nvPr/>
        </p:nvGrpSpPr>
        <p:grpSpPr>
          <a:xfrm>
            <a:off x="1127312" y="2801291"/>
            <a:ext cx="9937375" cy="1363121"/>
            <a:chOff x="806826" y="3288901"/>
            <a:chExt cx="10608232" cy="1455143"/>
          </a:xfrm>
        </p:grpSpPr>
        <p:sp>
          <p:nvSpPr>
            <p:cNvPr id="6" name="Rectangle 5"/>
            <p:cNvSpPr>
              <a:spLocks noChangeAspect="1"/>
            </p:cNvSpPr>
            <p:nvPr/>
          </p:nvSpPr>
          <p:spPr>
            <a:xfrm>
              <a:off x="1365273" y="3288901"/>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512 neurons</a:t>
              </a:r>
            </a:p>
          </p:txBody>
        </p:sp>
        <p:cxnSp>
          <p:nvCxnSpPr>
            <p:cNvPr id="7" name="Straight Arrow Connector 6"/>
            <p:cNvCxnSpPr/>
            <p:nvPr/>
          </p:nvCxnSpPr>
          <p:spPr>
            <a:xfrm>
              <a:off x="806826" y="4023913"/>
              <a:ext cx="4589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Rectangle 7"/>
            <p:cNvSpPr>
              <a:spLocks noChangeAspect="1"/>
            </p:cNvSpPr>
            <p:nvPr/>
          </p:nvSpPr>
          <p:spPr>
            <a:xfrm>
              <a:off x="7797512" y="3288901"/>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512neurons</a:t>
              </a:r>
            </a:p>
          </p:txBody>
        </p:sp>
        <p:sp>
          <p:nvSpPr>
            <p:cNvPr id="9" name="Rectangle 8"/>
            <p:cNvSpPr>
              <a:spLocks noChangeAspect="1"/>
            </p:cNvSpPr>
            <p:nvPr/>
          </p:nvSpPr>
          <p:spPr>
            <a:xfrm>
              <a:off x="2936425" y="3303782"/>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256 neurons</a:t>
              </a:r>
            </a:p>
          </p:txBody>
        </p:sp>
        <p:sp>
          <p:nvSpPr>
            <p:cNvPr id="10" name="Rectangle 9"/>
            <p:cNvSpPr>
              <a:spLocks noChangeAspect="1"/>
            </p:cNvSpPr>
            <p:nvPr/>
          </p:nvSpPr>
          <p:spPr>
            <a:xfrm>
              <a:off x="4525411" y="3303782"/>
              <a:ext cx="1444752" cy="1440262"/>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20 neurons</a:t>
              </a:r>
            </a:p>
          </p:txBody>
        </p:sp>
        <p:sp>
          <p:nvSpPr>
            <p:cNvPr id="11" name="Rectangle 10"/>
            <p:cNvSpPr>
              <a:spLocks noChangeAspect="1"/>
            </p:cNvSpPr>
            <p:nvPr/>
          </p:nvSpPr>
          <p:spPr>
            <a:xfrm>
              <a:off x="6208526" y="3290335"/>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256 neurons</a:t>
              </a:r>
            </a:p>
          </p:txBody>
        </p:sp>
        <p:sp>
          <p:nvSpPr>
            <p:cNvPr id="12" name="Rectangle 11"/>
            <p:cNvSpPr>
              <a:spLocks noChangeAspect="1"/>
            </p:cNvSpPr>
            <p:nvPr/>
          </p:nvSpPr>
          <p:spPr>
            <a:xfrm>
              <a:off x="9368664" y="3303782"/>
              <a:ext cx="1444752" cy="1440262"/>
            </a:xfrm>
            <a:prstGeom prst="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lumMod val="75000"/>
                      <a:lumOff val="25000"/>
                    </a:schemeClr>
                  </a:solidFill>
                </a:rPr>
                <a:t>784 neurons</a:t>
              </a:r>
            </a:p>
          </p:txBody>
        </p:sp>
        <p:cxnSp>
          <p:nvCxnSpPr>
            <p:cNvPr id="13" name="Straight Arrow Connector 12"/>
            <p:cNvCxnSpPr/>
            <p:nvPr/>
          </p:nvCxnSpPr>
          <p:spPr>
            <a:xfrm>
              <a:off x="10956117" y="3991297"/>
              <a:ext cx="45894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17" name="Picture 16"/>
          <p:cNvPicPr>
            <a:picLocks noChangeAspect="1"/>
          </p:cNvPicPr>
          <p:nvPr/>
        </p:nvPicPr>
        <p:blipFill>
          <a:blip r:embed="rId2"/>
          <a:stretch>
            <a:fillRect/>
          </a:stretch>
        </p:blipFill>
        <p:spPr>
          <a:xfrm>
            <a:off x="11156083" y="2942167"/>
            <a:ext cx="968980" cy="973666"/>
          </a:xfrm>
          <a:prstGeom prst="rect">
            <a:avLst/>
          </a:prstGeom>
        </p:spPr>
      </p:pic>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19447" y="3067228"/>
            <a:ext cx="957142" cy="957142"/>
          </a:xfrm>
          <a:prstGeom prst="rect">
            <a:avLst/>
          </a:prstGeom>
        </p:spPr>
      </p:pic>
    </p:spTree>
    <p:extLst>
      <p:ext uri="{BB962C8B-B14F-4D97-AF65-F5344CB8AC3E}">
        <p14:creationId xmlns:p14="http://schemas.microsoft.com/office/powerpoint/2010/main" val="18542388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Convolutional Autoencoders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9650" y="1197820"/>
            <a:ext cx="10326687" cy="1237867"/>
          </a:xfrm>
        </p:spPr>
      </p:pic>
      <p:sp>
        <p:nvSpPr>
          <p:cNvPr id="4" name="Slide Number Placeholder 3"/>
          <p:cNvSpPr>
            <a:spLocks noGrp="1"/>
          </p:cNvSpPr>
          <p:nvPr>
            <p:ph type="sldNum" sz="quarter" idx="12"/>
          </p:nvPr>
        </p:nvSpPr>
        <p:spPr/>
        <p:txBody>
          <a:bodyPr/>
          <a:lstStyle/>
          <a:p>
            <a:fld id="{81B7CCDB-6D39-0547-B7B3-C80E39D6513A}" type="slidenum">
              <a:rPr lang="en-US" smtClean="0"/>
              <a:pPr/>
              <a:t>52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4120" y="2941918"/>
            <a:ext cx="7223760" cy="3084576"/>
          </a:xfrm>
          <a:prstGeom prst="rect">
            <a:avLst/>
          </a:prstGeom>
        </p:spPr>
      </p:pic>
    </p:spTree>
    <p:extLst>
      <p:ext uri="{BB962C8B-B14F-4D97-AF65-F5344CB8AC3E}">
        <p14:creationId xmlns:p14="http://schemas.microsoft.com/office/powerpoint/2010/main" val="3963219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Denoising</a:t>
            </a:r>
          </a:p>
        </p:txBody>
      </p:sp>
      <p:sp>
        <p:nvSpPr>
          <p:cNvPr id="3" name="Content Placeholder 2"/>
          <p:cNvSpPr>
            <a:spLocks noGrp="1"/>
          </p:cNvSpPr>
          <p:nvPr>
            <p:ph idx="1"/>
          </p:nvPr>
        </p:nvSpPr>
        <p:spPr/>
        <p:txBody>
          <a:bodyPr/>
          <a:lstStyle/>
          <a:p>
            <a:r>
              <a:rPr lang="en-US"/>
              <a:t>A popular use of autoencoders is to remove noise from samples. </a:t>
            </a:r>
          </a:p>
        </p:txBody>
      </p:sp>
      <p:sp>
        <p:nvSpPr>
          <p:cNvPr id="4" name="Slide Number Placeholder 3"/>
          <p:cNvSpPr>
            <a:spLocks noGrp="1"/>
          </p:cNvSpPr>
          <p:nvPr>
            <p:ph type="sldNum" sz="quarter" idx="12"/>
          </p:nvPr>
        </p:nvSpPr>
        <p:spPr/>
        <p:txBody>
          <a:bodyPr/>
          <a:lstStyle/>
          <a:p>
            <a:fld id="{81B7CCDB-6D39-0547-B7B3-C80E39D6513A}" type="slidenum">
              <a:rPr lang="en-US" smtClean="0"/>
              <a:pPr/>
              <a:t>53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639" y="2638611"/>
            <a:ext cx="9052560" cy="2368296"/>
          </a:xfrm>
          <a:prstGeom prst="rect">
            <a:avLst/>
          </a:prstGeom>
        </p:spPr>
      </p:pic>
    </p:spTree>
    <p:extLst>
      <p:ext uri="{BB962C8B-B14F-4D97-AF65-F5344CB8AC3E}">
        <p14:creationId xmlns:p14="http://schemas.microsoft.com/office/powerpoint/2010/main" val="20937814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Denoising (</a:t>
            </a:r>
            <a:r>
              <a:rPr lang="en-US" err="1"/>
              <a:t>cont</a:t>
            </a:r>
            <a:r>
              <a:rPr lang="en-US"/>
              <a:t>)</a:t>
            </a:r>
          </a:p>
        </p:txBody>
      </p:sp>
      <p:sp>
        <p:nvSpPr>
          <p:cNvPr id="3" name="Content Placeholder 2"/>
          <p:cNvSpPr>
            <a:spLocks noGrp="1"/>
          </p:cNvSpPr>
          <p:nvPr>
            <p:ph idx="1"/>
          </p:nvPr>
        </p:nvSpPr>
        <p:spPr>
          <a:xfrm>
            <a:off x="752204" y="2646727"/>
            <a:ext cx="10327008" cy="2111143"/>
          </a:xfrm>
        </p:spPr>
        <p:txBody>
          <a:bodyPr/>
          <a:lstStyle/>
          <a:p>
            <a:r>
              <a:rPr lang="en-US" dirty="0"/>
              <a:t>Note that we start with a clean image, add noise and train our networks to return a clean decoded image. </a:t>
            </a:r>
          </a:p>
        </p:txBody>
      </p:sp>
      <p:sp>
        <p:nvSpPr>
          <p:cNvPr id="4" name="Slide Number Placeholder 3"/>
          <p:cNvSpPr>
            <a:spLocks noGrp="1"/>
          </p:cNvSpPr>
          <p:nvPr>
            <p:ph type="sldNum" sz="quarter" idx="12"/>
          </p:nvPr>
        </p:nvSpPr>
        <p:spPr/>
        <p:txBody>
          <a:bodyPr/>
          <a:lstStyle/>
          <a:p>
            <a:fld id="{81B7CCDB-6D39-0547-B7B3-C80E39D6513A}" type="slidenum">
              <a:rPr lang="en-US" smtClean="0"/>
              <a:pPr/>
              <a:t>54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833" y="1156446"/>
            <a:ext cx="10961507" cy="131764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1706" y="3611603"/>
            <a:ext cx="7223760" cy="3084576"/>
          </a:xfrm>
          <a:prstGeom prst="rect">
            <a:avLst/>
          </a:prstGeom>
        </p:spPr>
      </p:pic>
    </p:spTree>
    <p:extLst>
      <p:ext uri="{BB962C8B-B14F-4D97-AF65-F5344CB8AC3E}">
        <p14:creationId xmlns:p14="http://schemas.microsoft.com/office/powerpoint/2010/main" val="16201423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Sparse Autoencoder</a:t>
            </a:r>
          </a:p>
        </p:txBody>
      </p:sp>
      <p:sp>
        <p:nvSpPr>
          <p:cNvPr id="4" name="Slide Number Placeholder 3"/>
          <p:cNvSpPr>
            <a:spLocks noGrp="1"/>
          </p:cNvSpPr>
          <p:nvPr>
            <p:ph type="sldNum" sz="quarter" idx="12"/>
          </p:nvPr>
        </p:nvSpPr>
        <p:spPr/>
        <p:txBody>
          <a:bodyPr/>
          <a:lstStyle/>
          <a:p>
            <a:fld id="{81B7CCDB-6D39-0547-B7B3-C80E39D6513A}" type="slidenum">
              <a:rPr lang="en-US" smtClean="0"/>
              <a:pPr/>
              <a:t>55</a:t>
            </a:fld>
            <a:endParaRPr lang="en-US"/>
          </a:p>
        </p:txBody>
      </p:sp>
      <p:sp>
        <p:nvSpPr>
          <p:cNvPr id="7" name="TextBox 6"/>
          <p:cNvSpPr txBox="1"/>
          <p:nvPr/>
        </p:nvSpPr>
        <p:spPr>
          <a:xfrm>
            <a:off x="566737" y="1283073"/>
            <a:ext cx="10728792" cy="1569660"/>
          </a:xfrm>
          <a:prstGeom prst="rect">
            <a:avLst/>
          </a:prstGeom>
          <a:noFill/>
        </p:spPr>
        <p:txBody>
          <a:bodyPr wrap="square" rtlCol="0">
            <a:spAutoFit/>
          </a:bodyPr>
          <a:lstStyle/>
          <a:p>
            <a:pPr marL="342900" indent="-342900">
              <a:buFont typeface="Arial" charset="0"/>
              <a:buChar char="•"/>
            </a:pPr>
            <a:r>
              <a:rPr lang="en-US" sz="2400" dirty="0">
                <a:solidFill>
                  <a:schemeClr val="tx1">
                    <a:lumMod val="75000"/>
                    <a:lumOff val="25000"/>
                  </a:schemeClr>
                </a:solidFill>
                <a:latin typeface="Karla" charset="0"/>
                <a:ea typeface="Karla" charset="0"/>
                <a:cs typeface="Karla" charset="0"/>
              </a:rPr>
              <a:t>We’ve assumed so far that the size of the bottleneck is smaller than the size of the inputs – this is called an </a:t>
            </a:r>
            <a:r>
              <a:rPr lang="en-US" sz="2400" b="1" dirty="0">
                <a:solidFill>
                  <a:schemeClr val="tx1">
                    <a:lumMod val="75000"/>
                    <a:lumOff val="25000"/>
                  </a:schemeClr>
                </a:solidFill>
                <a:latin typeface="Karla" charset="0"/>
                <a:ea typeface="Karla" charset="0"/>
                <a:cs typeface="Karla" charset="0"/>
              </a:rPr>
              <a:t>undercomplete autoencoder</a:t>
            </a:r>
          </a:p>
          <a:p>
            <a:pPr marL="342900" indent="-342900">
              <a:buFont typeface="Arial" charset="0"/>
              <a:buChar char="•"/>
            </a:pPr>
            <a:r>
              <a:rPr lang="en-US" sz="2400" dirty="0">
                <a:solidFill>
                  <a:schemeClr val="tx1">
                    <a:lumMod val="75000"/>
                    <a:lumOff val="25000"/>
                  </a:schemeClr>
                </a:solidFill>
                <a:latin typeface="Karla" charset="0"/>
                <a:ea typeface="Karla" charset="0"/>
                <a:cs typeface="Karla" charset="0"/>
              </a:rPr>
              <a:t>The case in which the size of the bottleneck is greater than or equal to the number of inputs we call an </a:t>
            </a:r>
            <a:r>
              <a:rPr lang="en-US" sz="2400" b="1" dirty="0">
                <a:solidFill>
                  <a:schemeClr val="tx1">
                    <a:lumMod val="75000"/>
                    <a:lumOff val="25000"/>
                  </a:schemeClr>
                </a:solidFill>
                <a:latin typeface="Karla" charset="0"/>
                <a:ea typeface="Karla" charset="0"/>
                <a:cs typeface="Karla" charset="0"/>
              </a:rPr>
              <a:t>overcomplete autoencoder</a:t>
            </a:r>
          </a:p>
        </p:txBody>
      </p:sp>
      <p:pic>
        <p:nvPicPr>
          <p:cNvPr id="14" name="Picture 13">
            <a:extLst>
              <a:ext uri="{FF2B5EF4-FFF2-40B4-BE49-F238E27FC236}">
                <a16:creationId xmlns="" xmlns:a16="http://schemas.microsoft.com/office/drawing/2014/main" id="{0B82D8A2-3B83-43CF-AF51-CBC50A5D8FA0}"/>
              </a:ext>
            </a:extLst>
          </p:cNvPr>
          <p:cNvPicPr>
            <a:picLocks noChangeAspect="1"/>
          </p:cNvPicPr>
          <p:nvPr/>
        </p:nvPicPr>
        <p:blipFill>
          <a:blip r:embed="rId2"/>
          <a:stretch>
            <a:fillRect/>
          </a:stretch>
        </p:blipFill>
        <p:spPr>
          <a:xfrm rot="10800000" flipH="1">
            <a:off x="5667270" y="3429719"/>
            <a:ext cx="3912572" cy="2120278"/>
          </a:xfrm>
          <a:prstGeom prst="rect">
            <a:avLst/>
          </a:prstGeom>
        </p:spPr>
      </p:pic>
      <p:pic>
        <p:nvPicPr>
          <p:cNvPr id="16" name="Picture 15">
            <a:extLst>
              <a:ext uri="{FF2B5EF4-FFF2-40B4-BE49-F238E27FC236}">
                <a16:creationId xmlns="" xmlns:a16="http://schemas.microsoft.com/office/drawing/2014/main" id="{3AC7966E-0621-44EF-9B78-D909B6977090}"/>
              </a:ext>
            </a:extLst>
          </p:cNvPr>
          <p:cNvPicPr>
            <a:picLocks noChangeAspect="1"/>
          </p:cNvPicPr>
          <p:nvPr/>
        </p:nvPicPr>
        <p:blipFill>
          <a:blip r:embed="rId3"/>
          <a:stretch>
            <a:fillRect/>
          </a:stretch>
        </p:blipFill>
        <p:spPr>
          <a:xfrm>
            <a:off x="1059774" y="2954216"/>
            <a:ext cx="4316095" cy="2841172"/>
          </a:xfrm>
          <a:prstGeom prst="rect">
            <a:avLst/>
          </a:prstGeom>
        </p:spPr>
      </p:pic>
    </p:spTree>
    <p:extLst>
      <p:ext uri="{BB962C8B-B14F-4D97-AF65-F5344CB8AC3E}">
        <p14:creationId xmlns:p14="http://schemas.microsoft.com/office/powerpoint/2010/main" val="15690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Sparse Autoencoder (</a:t>
            </a:r>
            <a:r>
              <a:rPr lang="en-US" dirty="0" err="1"/>
              <a:t>cont</a:t>
            </a:r>
            <a:r>
              <a:rPr lang="en-US" dirty="0"/>
              <a:t>)</a:t>
            </a:r>
          </a:p>
        </p:txBody>
      </p:sp>
      <p:sp>
        <p:nvSpPr>
          <p:cNvPr id="4" name="Slide Number Placeholder 3"/>
          <p:cNvSpPr>
            <a:spLocks noGrp="1"/>
          </p:cNvSpPr>
          <p:nvPr>
            <p:ph type="sldNum" sz="quarter" idx="12"/>
          </p:nvPr>
        </p:nvSpPr>
        <p:spPr/>
        <p:txBody>
          <a:bodyPr/>
          <a:lstStyle/>
          <a:p>
            <a:fld id="{81B7CCDB-6D39-0547-B7B3-C80E39D6513A}" type="slidenum">
              <a:rPr lang="en-US" smtClean="0"/>
              <a:pPr/>
              <a:t>56</a:t>
            </a:fld>
            <a:endParaRPr lang="en-US"/>
          </a:p>
        </p:txBody>
      </p:sp>
      <p:sp>
        <p:nvSpPr>
          <p:cNvPr id="8" name="Slide Number Placeholder 1">
            <a:extLst>
              <a:ext uri="{FF2B5EF4-FFF2-40B4-BE49-F238E27FC236}">
                <a16:creationId xmlns="" xmlns:a16="http://schemas.microsoft.com/office/drawing/2014/main" id="{CFA09A6E-8BC4-4366-ACE4-CB054A58CD55}"/>
              </a:ext>
            </a:extLst>
          </p:cNvPr>
          <p:cNvSpPr txBox="1">
            <a:spLocks/>
          </p:cNvSpPr>
          <p:nvPr/>
        </p:nvSpPr>
        <p:spPr>
          <a:xfrm>
            <a:off x="8737600" y="5706760"/>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13833A1-46C9-FB45-812F-A8AC7B5136EB}" type="slidenum">
              <a:rPr lang="en-US" smtClean="0"/>
              <a:pPr/>
              <a:t>56</a:t>
            </a:fld>
            <a:endParaRPr lang="en-US"/>
          </a:p>
        </p:txBody>
      </p:sp>
      <p:pic>
        <p:nvPicPr>
          <p:cNvPr id="9" name="Picture 8">
            <a:extLst>
              <a:ext uri="{FF2B5EF4-FFF2-40B4-BE49-F238E27FC236}">
                <a16:creationId xmlns="" xmlns:a16="http://schemas.microsoft.com/office/drawing/2014/main" id="{C8678E73-04FA-48B2-9373-E847764F4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026" y="4020926"/>
            <a:ext cx="4711148" cy="2011680"/>
          </a:xfrm>
          <a:prstGeom prst="rect">
            <a:avLst/>
          </a:prstGeom>
        </p:spPr>
      </p:pic>
      <p:pic>
        <p:nvPicPr>
          <p:cNvPr id="11" name="Picture 10">
            <a:extLst>
              <a:ext uri="{FF2B5EF4-FFF2-40B4-BE49-F238E27FC236}">
                <a16:creationId xmlns="" xmlns:a16="http://schemas.microsoft.com/office/drawing/2014/main" id="{A731F072-8E2C-4E1A-8C25-0567BAB6C1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026" y="1889214"/>
            <a:ext cx="4711148" cy="2011680"/>
          </a:xfrm>
          <a:prstGeom prst="rect">
            <a:avLst/>
          </a:prstGeom>
        </p:spPr>
      </p:pic>
      <p:sp>
        <p:nvSpPr>
          <p:cNvPr id="12" name="TextBox 11">
            <a:extLst>
              <a:ext uri="{FF2B5EF4-FFF2-40B4-BE49-F238E27FC236}">
                <a16:creationId xmlns="" xmlns:a16="http://schemas.microsoft.com/office/drawing/2014/main" id="{082903F0-C4A8-497C-B5B4-B8ED59FDA748}"/>
              </a:ext>
            </a:extLst>
          </p:cNvPr>
          <p:cNvSpPr txBox="1"/>
          <p:nvPr/>
        </p:nvSpPr>
        <p:spPr>
          <a:xfrm>
            <a:off x="729043" y="2625211"/>
            <a:ext cx="2380780" cy="400110"/>
          </a:xfrm>
          <a:prstGeom prst="rect">
            <a:avLst/>
          </a:prstGeom>
          <a:noFill/>
        </p:spPr>
        <p:txBody>
          <a:bodyPr wrap="none" rtlCol="0">
            <a:spAutoFit/>
          </a:bodyPr>
          <a:lstStyle/>
          <a:p>
            <a:r>
              <a:rPr lang="en-US" sz="2000" dirty="0">
                <a:latin typeface="Karla" charset="0"/>
                <a:ea typeface="Karla" charset="0"/>
                <a:cs typeface="Karla" charset="0"/>
              </a:rPr>
              <a:t>20 latent variables</a:t>
            </a:r>
          </a:p>
        </p:txBody>
      </p:sp>
      <p:sp>
        <p:nvSpPr>
          <p:cNvPr id="13" name="TextBox 12">
            <a:extLst>
              <a:ext uri="{FF2B5EF4-FFF2-40B4-BE49-F238E27FC236}">
                <a16:creationId xmlns="" xmlns:a16="http://schemas.microsoft.com/office/drawing/2014/main" id="{EA707BA2-8551-4201-9952-261C783C99AF}"/>
              </a:ext>
            </a:extLst>
          </p:cNvPr>
          <p:cNvSpPr txBox="1"/>
          <p:nvPr/>
        </p:nvSpPr>
        <p:spPr>
          <a:xfrm>
            <a:off x="729043" y="4746503"/>
            <a:ext cx="2289409" cy="400110"/>
          </a:xfrm>
          <a:prstGeom prst="rect">
            <a:avLst/>
          </a:prstGeom>
          <a:noFill/>
        </p:spPr>
        <p:txBody>
          <a:bodyPr wrap="none" rtlCol="0">
            <a:spAutoFit/>
          </a:bodyPr>
          <a:lstStyle/>
          <a:p>
            <a:r>
              <a:rPr lang="en-US" sz="2000">
                <a:latin typeface="Karla" charset="0"/>
                <a:ea typeface="Karla" charset="0"/>
                <a:cs typeface="Karla" charset="0"/>
              </a:rPr>
              <a:t>2  latent variables</a:t>
            </a:r>
          </a:p>
        </p:txBody>
      </p:sp>
      <p:sp>
        <p:nvSpPr>
          <p:cNvPr id="14" name="TextBox 13">
            <a:extLst>
              <a:ext uri="{FF2B5EF4-FFF2-40B4-BE49-F238E27FC236}">
                <a16:creationId xmlns="" xmlns:a16="http://schemas.microsoft.com/office/drawing/2014/main" id="{B7708E0B-5B2F-40B1-8BDA-10B96687E2B4}"/>
              </a:ext>
            </a:extLst>
          </p:cNvPr>
          <p:cNvSpPr txBox="1"/>
          <p:nvPr/>
        </p:nvSpPr>
        <p:spPr>
          <a:xfrm>
            <a:off x="4841528" y="2245461"/>
            <a:ext cx="1000595" cy="369332"/>
          </a:xfrm>
          <a:prstGeom prst="rect">
            <a:avLst/>
          </a:prstGeom>
          <a:noFill/>
        </p:spPr>
        <p:txBody>
          <a:bodyPr wrap="none" rtlCol="0">
            <a:spAutoFit/>
          </a:bodyPr>
          <a:lstStyle/>
          <a:p>
            <a:r>
              <a:rPr lang="en-US">
                <a:latin typeface="Karla" charset="0"/>
                <a:ea typeface="Karla" charset="0"/>
                <a:cs typeface="Karla" charset="0"/>
              </a:rPr>
              <a:t>original</a:t>
            </a:r>
          </a:p>
        </p:txBody>
      </p:sp>
      <p:sp>
        <p:nvSpPr>
          <p:cNvPr id="15" name="TextBox 14">
            <a:extLst>
              <a:ext uri="{FF2B5EF4-FFF2-40B4-BE49-F238E27FC236}">
                <a16:creationId xmlns="" xmlns:a16="http://schemas.microsoft.com/office/drawing/2014/main" id="{7C51B2BC-FFD4-4CA9-B76F-1B0188F56765}"/>
              </a:ext>
            </a:extLst>
          </p:cNvPr>
          <p:cNvSpPr txBox="1"/>
          <p:nvPr/>
        </p:nvSpPr>
        <p:spPr>
          <a:xfrm>
            <a:off x="4504898" y="3076458"/>
            <a:ext cx="1673856" cy="369332"/>
          </a:xfrm>
          <a:prstGeom prst="rect">
            <a:avLst/>
          </a:prstGeom>
          <a:noFill/>
        </p:spPr>
        <p:txBody>
          <a:bodyPr wrap="none" rtlCol="0">
            <a:spAutoFit/>
          </a:bodyPr>
          <a:lstStyle/>
          <a:p>
            <a:r>
              <a:rPr lang="en-US">
                <a:latin typeface="Karla" charset="0"/>
                <a:ea typeface="Karla" charset="0"/>
                <a:cs typeface="Karla" charset="0"/>
              </a:rPr>
              <a:t>reconstructed</a:t>
            </a:r>
          </a:p>
        </p:txBody>
      </p:sp>
      <p:sp>
        <p:nvSpPr>
          <p:cNvPr id="16" name="TextBox 15">
            <a:extLst>
              <a:ext uri="{FF2B5EF4-FFF2-40B4-BE49-F238E27FC236}">
                <a16:creationId xmlns="" xmlns:a16="http://schemas.microsoft.com/office/drawing/2014/main" id="{BAF2F993-B28D-479C-8EEB-67796931C8C6}"/>
              </a:ext>
            </a:extLst>
          </p:cNvPr>
          <p:cNvSpPr txBox="1"/>
          <p:nvPr/>
        </p:nvSpPr>
        <p:spPr>
          <a:xfrm>
            <a:off x="4809697" y="4377171"/>
            <a:ext cx="1000595" cy="369332"/>
          </a:xfrm>
          <a:prstGeom prst="rect">
            <a:avLst/>
          </a:prstGeom>
          <a:noFill/>
        </p:spPr>
        <p:txBody>
          <a:bodyPr wrap="none" rtlCol="0">
            <a:spAutoFit/>
          </a:bodyPr>
          <a:lstStyle/>
          <a:p>
            <a:r>
              <a:rPr lang="en-US">
                <a:latin typeface="Karla" charset="0"/>
                <a:ea typeface="Karla" charset="0"/>
                <a:cs typeface="Karla" charset="0"/>
              </a:rPr>
              <a:t>original</a:t>
            </a:r>
          </a:p>
        </p:txBody>
      </p:sp>
      <p:sp>
        <p:nvSpPr>
          <p:cNvPr id="17" name="TextBox 16">
            <a:extLst>
              <a:ext uri="{FF2B5EF4-FFF2-40B4-BE49-F238E27FC236}">
                <a16:creationId xmlns="" xmlns:a16="http://schemas.microsoft.com/office/drawing/2014/main" id="{6DF791E7-A915-4949-B06A-778E75043993}"/>
              </a:ext>
            </a:extLst>
          </p:cNvPr>
          <p:cNvSpPr txBox="1"/>
          <p:nvPr/>
        </p:nvSpPr>
        <p:spPr>
          <a:xfrm>
            <a:off x="4473067" y="5208168"/>
            <a:ext cx="1673856" cy="369332"/>
          </a:xfrm>
          <a:prstGeom prst="rect">
            <a:avLst/>
          </a:prstGeom>
          <a:noFill/>
        </p:spPr>
        <p:txBody>
          <a:bodyPr wrap="none" rtlCol="0">
            <a:spAutoFit/>
          </a:bodyPr>
          <a:lstStyle/>
          <a:p>
            <a:r>
              <a:rPr lang="en-US">
                <a:latin typeface="Karla" charset="0"/>
                <a:ea typeface="Karla" charset="0"/>
                <a:cs typeface="Karla" charset="0"/>
              </a:rPr>
              <a:t>reconstructed</a:t>
            </a:r>
          </a:p>
        </p:txBody>
      </p:sp>
      <p:sp>
        <p:nvSpPr>
          <p:cNvPr id="18" name="Rectangle 17">
            <a:extLst>
              <a:ext uri="{FF2B5EF4-FFF2-40B4-BE49-F238E27FC236}">
                <a16:creationId xmlns="" xmlns:a16="http://schemas.microsoft.com/office/drawing/2014/main" id="{00BB59A3-E384-40BE-B577-6A197DFA0F4F}"/>
              </a:ext>
            </a:extLst>
          </p:cNvPr>
          <p:cNvSpPr/>
          <p:nvPr/>
        </p:nvSpPr>
        <p:spPr>
          <a:xfrm>
            <a:off x="172995" y="1889214"/>
            <a:ext cx="11800702" cy="2011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998F204C-9E4B-4A37-9A16-0B8CEA607BFA}"/>
              </a:ext>
            </a:extLst>
          </p:cNvPr>
          <p:cNvSpPr/>
          <p:nvPr/>
        </p:nvSpPr>
        <p:spPr>
          <a:xfrm>
            <a:off x="172995" y="4009498"/>
            <a:ext cx="11800702" cy="201168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55907167-F497-4189-9E75-460FECA9E59D}"/>
              </a:ext>
            </a:extLst>
          </p:cNvPr>
          <p:cNvSpPr txBox="1"/>
          <p:nvPr/>
        </p:nvSpPr>
        <p:spPr>
          <a:xfrm>
            <a:off x="729043" y="1231392"/>
            <a:ext cx="10403938" cy="461665"/>
          </a:xfrm>
          <a:prstGeom prst="rect">
            <a:avLst/>
          </a:prstGeom>
          <a:noFill/>
        </p:spPr>
        <p:txBody>
          <a:bodyPr wrap="none" rtlCol="0">
            <a:spAutoFit/>
          </a:bodyPr>
          <a:lstStyle/>
          <a:p>
            <a:r>
              <a:rPr lang="en-US" sz="2400" dirty="0"/>
              <a:t>The size of the bottleneck (i.e. the number of latent variables) makes a difference!</a:t>
            </a:r>
          </a:p>
        </p:txBody>
      </p:sp>
    </p:spTree>
    <p:extLst>
      <p:ext uri="{BB962C8B-B14F-4D97-AF65-F5344CB8AC3E}">
        <p14:creationId xmlns:p14="http://schemas.microsoft.com/office/powerpoint/2010/main" val="189531452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Undercomplete</a:t>
            </a:r>
            <a:r>
              <a:rPr lang="en-US" dirty="0" smtClean="0"/>
              <a:t> </a:t>
            </a:r>
            <a:r>
              <a:rPr lang="en-US" dirty="0" err="1" smtClean="0"/>
              <a:t>Autoencoders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78011" y="1340709"/>
                <a:ext cx="8431590" cy="4525963"/>
              </a:xfrm>
            </p:spPr>
            <p:txBody>
              <a:bodyPr/>
              <a:lstStyle/>
              <a:p>
                <a:r>
                  <a:rPr lang="en-US" i="1" dirty="0" smtClean="0"/>
                  <a:t>z </a:t>
                </a:r>
                <a:r>
                  <a:rPr lang="en-US" dirty="0" smtClean="0"/>
                  <a:t>has </a:t>
                </a:r>
                <a:r>
                  <a:rPr lang="en-US" dirty="0" smtClean="0">
                    <a:solidFill>
                      <a:srgbClr val="0000FF"/>
                    </a:solidFill>
                  </a:rPr>
                  <a:t>lower dimension</a:t>
                </a:r>
                <a:r>
                  <a:rPr lang="en-US" dirty="0" smtClean="0"/>
                  <a:t> than </a:t>
                </a:r>
                <a:r>
                  <a:rPr lang="en-US" i="1" dirty="0" smtClean="0"/>
                  <a:t>x</a:t>
                </a:r>
              </a:p>
              <a:p>
                <a:r>
                  <a:rPr lang="en-US" dirty="0" smtClean="0"/>
                  <a:t>Must discard some information in </a:t>
                </a:r>
                <a:r>
                  <a:rPr lang="en-US" i="1" dirty="0"/>
                  <a:t>z</a:t>
                </a:r>
                <a:endParaRPr lang="en-US" i="1" dirty="0" smtClean="0"/>
              </a:p>
              <a:p>
                <a:r>
                  <a:rPr lang="en-US" dirty="0" smtClean="0"/>
                  <a:t>Learning involves minimizing </a:t>
                </a:r>
                <a:r>
                  <a:rPr lang="en-US" dirty="0" smtClean="0">
                    <a:solidFill>
                      <a:srgbClr val="0000FF"/>
                    </a:solidFill>
                  </a:rPr>
                  <a:t>loss</a:t>
                </a:r>
                <a:r>
                  <a:rPr lang="en-US" dirty="0" smtClean="0"/>
                  <a:t>:</a:t>
                </a:r>
              </a:p>
              <a:p>
                <a:endParaRPr lang="en-US" dirty="0"/>
              </a:p>
              <a:p>
                <a:endParaRPr lang="en-US" dirty="0" smtClean="0"/>
              </a:p>
              <a:p>
                <a:r>
                  <a:rPr lang="en-US" i="1" dirty="0" smtClean="0"/>
                  <a:t>L</a:t>
                </a:r>
                <a:r>
                  <a:rPr lang="en-US" dirty="0" smtClean="0"/>
                  <a:t> is the MSE:</a:t>
                </a:r>
              </a:p>
              <a:p>
                <a:pPr algn="ctr"/>
                <a14:m>
                  <m:oMathPara xmlns:m="http://schemas.openxmlformats.org/officeDocument/2006/math">
                    <m:oMathParaPr>
                      <m:jc m:val="centerGroup"/>
                    </m:oMathParaPr>
                    <m:oMath xmlns:m="http://schemas.openxmlformats.org/officeDocument/2006/math">
                      <m:r>
                        <a:rPr lang="en-US" b="0" i="1" smtClean="0">
                          <a:latin typeface="Cambria Math" charset="0"/>
                        </a:rPr>
                        <m:t>𝐿</m:t>
                      </m:r>
                      <m:d>
                        <m:dPr>
                          <m:ctrlPr>
                            <a:rPr lang="en-US" b="0" i="1" smtClean="0">
                              <a:latin typeface="Cambria Math" charset="0"/>
                            </a:rPr>
                          </m:ctrlPr>
                        </m:dPr>
                        <m:e>
                          <m:r>
                            <a:rPr lang="en-US" b="0" i="1" smtClean="0">
                              <a:latin typeface="Cambria Math" charset="0"/>
                            </a:rPr>
                            <m:t>𝑥</m:t>
                          </m:r>
                          <m:r>
                            <a:rPr lang="en-US" b="0" i="1" smtClean="0">
                              <a:latin typeface="Cambria Math" charset="0"/>
                            </a:rPr>
                            <m:t>,</m:t>
                          </m:r>
                          <m:r>
                            <a:rPr lang="en-US" b="0" i="1" smtClean="0">
                              <a:latin typeface="Cambria Math" charset="0"/>
                            </a:rPr>
                            <m:t>𝑔</m:t>
                          </m:r>
                          <m:d>
                            <m:dPr>
                              <m:ctrlPr>
                                <a:rPr lang="en-US" b="0" i="1" smtClean="0">
                                  <a:latin typeface="Cambria Math" charset="0"/>
                                </a:rPr>
                              </m:ctrlPr>
                            </m:dPr>
                            <m:e>
                              <m:r>
                                <a:rPr lang="en-US" b="0" i="1" smtClean="0">
                                  <a:latin typeface="Cambria Math" charset="0"/>
                                </a:rPr>
                                <m:t>𝑓</m:t>
                              </m:r>
                              <m:d>
                                <m:dPr>
                                  <m:ctrlPr>
                                    <a:rPr lang="en-US" b="0" i="1" smtClean="0">
                                      <a:latin typeface="Cambria Math" charset="0"/>
                                    </a:rPr>
                                  </m:ctrlPr>
                                </m:dPr>
                                <m:e>
                                  <m:r>
                                    <a:rPr lang="en-US" b="0" i="1" smtClean="0">
                                      <a:latin typeface="Cambria Math" charset="0"/>
                                    </a:rPr>
                                    <m:t>𝑥</m:t>
                                  </m:r>
                                </m:e>
                              </m:d>
                            </m:e>
                          </m:d>
                        </m:e>
                      </m:d>
                      <m:r>
                        <a:rPr lang="en-US" b="0" i="1" smtClean="0">
                          <a:latin typeface="Cambria Math" charset="0"/>
                        </a:rPr>
                        <m:t>=</m:t>
                      </m:r>
                      <m:nary>
                        <m:naryPr>
                          <m:chr m:val="∑"/>
                          <m:supHide m:val="on"/>
                          <m:ctrlPr>
                            <a:rPr lang="en-US" b="0" i="1" smtClean="0">
                              <a:latin typeface="Cambria Math" charset="0"/>
                            </a:rPr>
                          </m:ctrlPr>
                        </m:naryPr>
                        <m:sub>
                          <m:r>
                            <a:rPr lang="en-US" b="0" i="1" smtClean="0">
                              <a:latin typeface="Cambria Math" charset="0"/>
                            </a:rPr>
                            <m:t>𝑖</m:t>
                          </m:r>
                        </m:sub>
                        <m:sup/>
                        <m:e>
                          <m:sSup>
                            <m:sSupPr>
                              <m:ctrlPr>
                                <a:rPr lang="en-US" b="0" i="1" smtClean="0">
                                  <a:latin typeface="Cambria Math" charset="0"/>
                                </a:rPr>
                              </m:ctrlPr>
                            </m:sSupPr>
                            <m:e>
                              <m:d>
                                <m:dPr>
                                  <m:ctrlPr>
                                    <a:rPr lang="en-US" b="0" i="1" smtClean="0">
                                      <a:latin typeface="Cambria Math" charset="0"/>
                                    </a:rPr>
                                  </m:ctrlPr>
                                </m:dPr>
                                <m:e>
                                  <m:sSub>
                                    <m:sSubPr>
                                      <m:ctrlPr>
                                        <a:rPr lang="en-US" b="0" i="1" smtClean="0">
                                          <a:latin typeface="Cambria Math" charset="0"/>
                                        </a:rPr>
                                      </m:ctrlPr>
                                    </m:sSubPr>
                                    <m:e>
                                      <m:r>
                                        <a:rPr lang="en-US" b="0" i="1" smtClean="0">
                                          <a:latin typeface="Cambria Math" charset="0"/>
                                        </a:rPr>
                                        <m:t>𝑥</m:t>
                                      </m:r>
                                    </m:e>
                                    <m:sub>
                                      <m:r>
                                        <a:rPr lang="en-US" b="0" i="1" smtClean="0">
                                          <a:latin typeface="Cambria Math" charset="0"/>
                                        </a:rPr>
                                        <m:t>𝑖</m:t>
                                      </m:r>
                                    </m:sub>
                                  </m:sSub>
                                  <m:r>
                                    <a:rPr lang="en-US" b="0" i="1" smtClean="0">
                                      <a:latin typeface="Cambria Math" charset="0"/>
                                    </a:rPr>
                                    <m:t>−</m:t>
                                  </m:r>
                                  <m:sSub>
                                    <m:sSubPr>
                                      <m:ctrlPr>
                                        <a:rPr lang="en-US" b="0" i="1" smtClean="0">
                                          <a:latin typeface="Cambria Math" charset="0"/>
                                        </a:rPr>
                                      </m:ctrlPr>
                                    </m:sSubPr>
                                    <m:e>
                                      <m:acc>
                                        <m:accPr>
                                          <m:chr m:val="̂"/>
                                          <m:ctrlPr>
                                            <a:rPr lang="en-US" b="0" i="1" smtClean="0">
                                              <a:latin typeface="Cambria Math" charset="0"/>
                                            </a:rPr>
                                          </m:ctrlPr>
                                        </m:accPr>
                                        <m:e>
                                          <m:r>
                                            <a:rPr lang="en-US" b="0" i="1" smtClean="0">
                                              <a:latin typeface="Cambria Math" charset="0"/>
                                            </a:rPr>
                                            <m:t>𝑥</m:t>
                                          </m:r>
                                        </m:e>
                                      </m:acc>
                                    </m:e>
                                    <m:sub>
                                      <m:r>
                                        <a:rPr lang="en-US" b="0" i="1" smtClean="0">
                                          <a:latin typeface="Cambria Math" charset="0"/>
                                        </a:rPr>
                                        <m:t>𝑖</m:t>
                                      </m:r>
                                    </m:sub>
                                  </m:sSub>
                                </m:e>
                              </m:d>
                            </m:e>
                            <m:sup>
                              <m:r>
                                <a:rPr lang="en-US" b="0" i="1" smtClean="0">
                                  <a:latin typeface="Cambria Math" charset="0"/>
                                </a:rPr>
                                <m:t>2</m:t>
                              </m:r>
                            </m:sup>
                          </m:sSup>
                        </m:e>
                      </m:nary>
                    </m:oMath>
                  </m:oMathPara>
                </a14:m>
                <a:endParaRPr lang="en-US" b="0" dirty="0" smtClean="0"/>
              </a:p>
              <a:p>
                <a:endParaRPr lang="en-US" dirty="0" smtClean="0"/>
              </a:p>
              <a:p>
                <a:r>
                  <a:rPr lang="en-US" dirty="0" smtClean="0"/>
                  <a:t>Equivalent </a:t>
                </a:r>
                <a:r>
                  <a:rPr lang="en-US" dirty="0"/>
                  <a:t>to PCA when </a:t>
                </a:r>
                <a:r>
                  <a:rPr lang="en-US" i="1" dirty="0"/>
                  <a:t>f</a:t>
                </a:r>
                <a:r>
                  <a:rPr lang="en-US" dirty="0"/>
                  <a:t> is </a:t>
                </a:r>
                <a:r>
                  <a:rPr lang="en-US" dirty="0" smtClean="0"/>
                  <a:t>linear.</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78011" y="1340709"/>
                <a:ext cx="8431590" cy="4525963"/>
              </a:xfrm>
              <a:blipFill rotWithShape="0">
                <a:blip r:embed="rId2"/>
                <a:stretch>
                  <a:fillRect l="-1085" t="-1078" b="-809"/>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xmlns="" id="{3AC7966E-0621-44EF-9B78-D909B6977090}"/>
              </a:ext>
            </a:extLst>
          </p:cNvPr>
          <p:cNvPicPr>
            <a:picLocks noChangeAspect="1"/>
          </p:cNvPicPr>
          <p:nvPr/>
        </p:nvPicPr>
        <p:blipFill>
          <a:blip r:embed="rId3"/>
          <a:stretch>
            <a:fillRect/>
          </a:stretch>
        </p:blipFill>
        <p:spPr>
          <a:xfrm>
            <a:off x="7612191" y="934378"/>
            <a:ext cx="3772432" cy="2483293"/>
          </a:xfrm>
          <a:prstGeom prst="rect">
            <a:avLst/>
          </a:prstGeom>
        </p:spPr>
      </p:pic>
      <p:pic>
        <p:nvPicPr>
          <p:cNvPr id="83973" name="Picture 5" descr="creen-Shot-2018-03-07-at-8.52.21-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2191" y="3653449"/>
            <a:ext cx="3772432" cy="2644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76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3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Overcomplete</a:t>
            </a:r>
            <a:r>
              <a:rPr lang="en-US" dirty="0" smtClean="0"/>
              <a:t> </a:t>
            </a:r>
            <a:r>
              <a:rPr lang="en-US" dirty="0" err="1" smtClean="0"/>
              <a:t>Autoencoders</a:t>
            </a:r>
            <a:endParaRPr lang="en-US" dirty="0"/>
          </a:p>
        </p:txBody>
      </p:sp>
      <p:sp>
        <p:nvSpPr>
          <p:cNvPr id="3" name="Content Placeholder 2"/>
          <p:cNvSpPr>
            <a:spLocks noGrp="1"/>
          </p:cNvSpPr>
          <p:nvPr>
            <p:ph idx="1"/>
          </p:nvPr>
        </p:nvSpPr>
        <p:spPr>
          <a:xfrm>
            <a:off x="1227438" y="1365423"/>
            <a:ext cx="6273114" cy="4525963"/>
          </a:xfrm>
        </p:spPr>
        <p:txBody>
          <a:bodyPr/>
          <a:lstStyle/>
          <a:p>
            <a:r>
              <a:rPr lang="en-US" i="1" dirty="0" smtClean="0"/>
              <a:t>z </a:t>
            </a:r>
            <a:r>
              <a:rPr lang="en-US" dirty="0"/>
              <a:t>has </a:t>
            </a:r>
            <a:r>
              <a:rPr lang="en-US" dirty="0" smtClean="0">
                <a:solidFill>
                  <a:srgbClr val="0000FF"/>
                </a:solidFill>
              </a:rPr>
              <a:t>greater dimension</a:t>
            </a:r>
            <a:r>
              <a:rPr lang="en-US" dirty="0" smtClean="0"/>
              <a:t> </a:t>
            </a:r>
            <a:r>
              <a:rPr lang="en-US" dirty="0"/>
              <a:t>than </a:t>
            </a:r>
            <a:r>
              <a:rPr lang="en-US" i="1" dirty="0"/>
              <a:t>x</a:t>
            </a:r>
          </a:p>
          <a:p>
            <a:r>
              <a:rPr lang="en-US" dirty="0" smtClean="0"/>
              <a:t>Autoencoder may simply copy input to output without learning anything useful</a:t>
            </a:r>
          </a:p>
          <a:p>
            <a:endParaRPr lang="en-US" dirty="0"/>
          </a:p>
          <a:p>
            <a:pPr fontAlgn="base"/>
            <a:r>
              <a:rPr lang="en-US" dirty="0"/>
              <a:t>The ideal autoencoder model balances the following:</a:t>
            </a:r>
          </a:p>
          <a:p>
            <a:pPr marL="457200" indent="-457200" fontAlgn="base">
              <a:buFont typeface="+mj-lt"/>
              <a:buAutoNum type="arabicPeriod"/>
            </a:pPr>
            <a:r>
              <a:rPr lang="en-US" dirty="0"/>
              <a:t>Sensitive to the inputs enough to accurately build a reconstruction.</a:t>
            </a:r>
          </a:p>
          <a:p>
            <a:pPr marL="457200" indent="-457200" fontAlgn="base">
              <a:buFont typeface="+mj-lt"/>
              <a:buAutoNum type="arabicPeriod"/>
            </a:pPr>
            <a:r>
              <a:rPr lang="en-US" dirty="0"/>
              <a:t>Insensitive enough to the inputs that the model doesn't simply memorize or </a:t>
            </a:r>
            <a:r>
              <a:rPr lang="en-US" dirty="0" err="1"/>
              <a:t>overfit</a:t>
            </a:r>
            <a:r>
              <a:rPr lang="en-US" dirty="0"/>
              <a:t> the training data.</a:t>
            </a:r>
          </a:p>
          <a:p>
            <a:endParaRPr lang="en-US" dirty="0" smtClean="0"/>
          </a:p>
          <a:p>
            <a:pPr fontAlgn="base"/>
            <a:r>
              <a:rPr lang="en-US" dirty="0" smtClean="0"/>
              <a:t>.</a:t>
            </a:r>
            <a:endParaRPr lang="en-US" dirty="0"/>
          </a:p>
          <a:p>
            <a:endParaRPr lang="en-US" dirty="0" smtClean="0"/>
          </a:p>
          <a:p>
            <a:endParaRPr lang="en-US" dirty="0"/>
          </a:p>
        </p:txBody>
      </p:sp>
      <p:pic>
        <p:nvPicPr>
          <p:cNvPr id="90114" name="Picture 2" descr="https://cdn-images-1.medium.com/max/1600/1*A1kd8ZHgbzdU2gxTJ5Vd6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552" y="1851882"/>
            <a:ext cx="4683211" cy="3230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25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Regularized </a:t>
            </a:r>
            <a:r>
              <a:rPr lang="en-US" dirty="0" err="1" smtClean="0"/>
              <a:t>Autoencoders</a:t>
            </a:r>
            <a:endParaRPr lang="en-US" dirty="0"/>
          </a:p>
        </p:txBody>
      </p:sp>
      <p:sp>
        <p:nvSpPr>
          <p:cNvPr id="3" name="Content Placeholder 2"/>
          <p:cNvSpPr>
            <a:spLocks noGrp="1"/>
          </p:cNvSpPr>
          <p:nvPr>
            <p:ph idx="1"/>
          </p:nvPr>
        </p:nvSpPr>
        <p:spPr/>
        <p:txBody>
          <a:bodyPr/>
          <a:lstStyle/>
          <a:p>
            <a:endParaRPr lang="en-US" sz="2800" dirty="0" smtClean="0"/>
          </a:p>
          <a:p>
            <a:pPr marL="342900" indent="-342900">
              <a:buFont typeface="Arial" charset="0"/>
              <a:buChar char="•"/>
            </a:pPr>
            <a:r>
              <a:rPr lang="en-US" sz="2800" dirty="0" smtClean="0"/>
              <a:t>Sparse autoencoders</a:t>
            </a:r>
          </a:p>
          <a:p>
            <a:pPr marL="342900" indent="-342900">
              <a:buFont typeface="Arial" charset="0"/>
              <a:buChar char="•"/>
            </a:pPr>
            <a:r>
              <a:rPr lang="en-US" sz="2800" dirty="0" err="1" smtClean="0"/>
              <a:t>Denoising</a:t>
            </a:r>
            <a:r>
              <a:rPr lang="en-US" sz="2800" dirty="0" smtClean="0"/>
              <a:t> </a:t>
            </a:r>
            <a:r>
              <a:rPr lang="en-US" sz="2800" dirty="0" err="1" smtClean="0"/>
              <a:t>autoencoders</a:t>
            </a:r>
            <a:endParaRPr lang="en-US" sz="2800" dirty="0" smtClean="0"/>
          </a:p>
          <a:p>
            <a:pPr marL="342900" indent="-342900">
              <a:buFont typeface="Arial" charset="0"/>
              <a:buChar char="•"/>
            </a:pPr>
            <a:r>
              <a:rPr lang="en-US" sz="2800" dirty="0" smtClean="0"/>
              <a:t>Autoencoders with dropout on </a:t>
            </a:r>
            <a:r>
              <a:rPr lang="en-US" sz="2800" i="1" dirty="0"/>
              <a:t>z</a:t>
            </a:r>
            <a:endParaRPr lang="en-US" sz="2800" i="1" dirty="0" smtClean="0"/>
          </a:p>
          <a:p>
            <a:pPr marL="342900" indent="-342900">
              <a:buFont typeface="Arial" charset="0"/>
              <a:buChar char="•"/>
            </a:pPr>
            <a:r>
              <a:rPr lang="en-US" sz="2800" dirty="0" smtClean="0"/>
              <a:t>Contractive </a:t>
            </a:r>
            <a:r>
              <a:rPr lang="en-US" sz="2800" dirty="0" err="1" smtClean="0"/>
              <a:t>autoencoders</a:t>
            </a:r>
            <a:endParaRPr lang="en-US" sz="2800" dirty="0"/>
          </a:p>
        </p:txBody>
      </p:sp>
    </p:spTree>
    <p:extLst>
      <p:ext uri="{BB962C8B-B14F-4D97-AF65-F5344CB8AC3E}">
        <p14:creationId xmlns:p14="http://schemas.microsoft.com/office/powerpoint/2010/main" val="111439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a:t>
            </a:r>
          </a:p>
        </p:txBody>
      </p:sp>
      <p:sp>
        <p:nvSpPr>
          <p:cNvPr id="3" name="Content Placeholder 2"/>
          <p:cNvSpPr>
            <a:spLocks noGrp="1"/>
          </p:cNvSpPr>
          <p:nvPr>
            <p:ph idx="1"/>
          </p:nvPr>
        </p:nvSpPr>
        <p:spPr/>
        <p:txBody>
          <a:bodyPr/>
          <a:lstStyle/>
          <a:p>
            <a:r>
              <a:rPr lang="en-US" sz="2400" dirty="0"/>
              <a:t>Representation Matters</a:t>
            </a:r>
          </a:p>
        </p:txBody>
      </p:sp>
      <p:sp>
        <p:nvSpPr>
          <p:cNvPr id="8" name="Equation"/>
          <p:cNvSpPr txBox="1"/>
          <p:nvPr/>
        </p:nvSpPr>
        <p:spPr>
          <a:xfrm>
            <a:off x="7922689" y="1965739"/>
            <a:ext cx="65" cy="1092607"/>
          </a:xfrm>
          <a:prstGeom prst="rect">
            <a:avLst/>
          </a:prstGeom>
          <a:ln w="12700">
            <a:miter lim="400000"/>
          </a:ln>
        </p:spPr>
        <p:txBody>
          <a:bodyPr wrap="none" lIns="0" tIns="0" rIns="0" bIns="0">
            <a:spAutoFit/>
          </a:bodyPr>
          <a:lstStyle/>
          <a:p>
            <a:pPr algn="l" defTabSz="914400" latinLnBrk="1">
              <a:defRPr sz="1800">
                <a:solidFill>
                  <a:srgbClr val="000000"/>
                </a:solidFill>
              </a:defRPr>
            </a:pPr>
            <a:endParaRPr sz="7100" dirty="0">
              <a:solidFill>
                <a:srgbClr val="414141"/>
              </a:solidFill>
            </a:endParaRPr>
          </a:p>
        </p:txBody>
      </p:sp>
      <p:sp>
        <p:nvSpPr>
          <p:cNvPr id="10" name="Regression"/>
          <p:cNvSpPr txBox="1"/>
          <p:nvPr/>
        </p:nvSpPr>
        <p:spPr>
          <a:xfrm>
            <a:off x="4937495" y="2512544"/>
            <a:ext cx="102657"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endParaRPr dirty="0"/>
          </a:p>
        </p:txBody>
      </p:sp>
      <p:grpSp>
        <p:nvGrpSpPr>
          <p:cNvPr id="12" name="Group"/>
          <p:cNvGrpSpPr/>
          <p:nvPr/>
        </p:nvGrpSpPr>
        <p:grpSpPr>
          <a:xfrm>
            <a:off x="6588174" y="3917800"/>
            <a:ext cx="2257455" cy="2485888"/>
            <a:chOff x="0" y="0"/>
            <a:chExt cx="2257453" cy="2485886"/>
          </a:xfrm>
        </p:grpSpPr>
        <p:sp>
          <p:nvSpPr>
            <p:cNvPr id="13" name="Circle"/>
            <p:cNvSpPr/>
            <p:nvPr/>
          </p:nvSpPr>
          <p:spPr>
            <a:xfrm>
              <a:off x="1029616" y="92829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4" name="Circle"/>
            <p:cNvSpPr/>
            <p:nvPr/>
          </p:nvSpPr>
          <p:spPr>
            <a:xfrm>
              <a:off x="1156616" y="54729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5" name="Circle"/>
            <p:cNvSpPr/>
            <p:nvPr/>
          </p:nvSpPr>
          <p:spPr>
            <a:xfrm>
              <a:off x="806360" y="1317766"/>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 name="Circle"/>
            <p:cNvSpPr/>
            <p:nvPr/>
          </p:nvSpPr>
          <p:spPr>
            <a:xfrm>
              <a:off x="1093116" y="73779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 name="Circle"/>
            <p:cNvSpPr/>
            <p:nvPr/>
          </p:nvSpPr>
          <p:spPr>
            <a:xfrm>
              <a:off x="984160" y="1089166"/>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 name="Circle"/>
            <p:cNvSpPr/>
            <p:nvPr/>
          </p:nvSpPr>
          <p:spPr>
            <a:xfrm>
              <a:off x="984160" y="1279666"/>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9" name="Circle"/>
            <p:cNvSpPr/>
            <p:nvPr/>
          </p:nvSpPr>
          <p:spPr>
            <a:xfrm>
              <a:off x="775616" y="156329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0" name="Circle"/>
            <p:cNvSpPr/>
            <p:nvPr/>
          </p:nvSpPr>
          <p:spPr>
            <a:xfrm>
              <a:off x="745983" y="1444766"/>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1" name="Circle"/>
            <p:cNvSpPr/>
            <p:nvPr/>
          </p:nvSpPr>
          <p:spPr>
            <a:xfrm>
              <a:off x="657083" y="1698766"/>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2" name="Circle"/>
            <p:cNvSpPr/>
            <p:nvPr/>
          </p:nvSpPr>
          <p:spPr>
            <a:xfrm>
              <a:off x="470816" y="175803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3" name="Line"/>
            <p:cNvSpPr/>
            <p:nvPr/>
          </p:nvSpPr>
          <p:spPr>
            <a:xfrm flipV="1">
              <a:off x="508320" y="0"/>
              <a:ext cx="1200019" cy="1917206"/>
            </a:xfrm>
            <a:prstGeom prst="line">
              <a:avLst/>
            </a:prstGeom>
            <a:noFill/>
            <a:ln w="12700" cap="flat">
              <a:solidFill>
                <a:schemeClr val="accent1">
                  <a:hueOff val="369194"/>
                  <a:satOff val="6343"/>
                  <a:lumOff val="-13963"/>
                </a:schemeClr>
              </a:solidFill>
              <a:prstDash val="solid"/>
              <a:miter lim="400000"/>
            </a:ln>
            <a:effectLst/>
          </p:spPr>
          <p:txBody>
            <a:bodyPr wrap="square" lIns="50800" tIns="50800" rIns="50800" bIns="50800" numCol="1" anchor="ctr">
              <a:noAutofit/>
            </a:bodyPr>
            <a:lstStyle/>
            <a:p>
              <a:pPr>
                <a:defRPr sz="3200"/>
              </a:pPr>
              <a:endParaRPr/>
            </a:p>
          </p:txBody>
        </p:sp>
        <mc:AlternateContent xmlns:mc="http://schemas.openxmlformats.org/markup-compatibility/2006">
          <mc:Choice xmlns:a14="http://schemas.microsoft.com/office/drawing/2010/main" Requires="a14">
            <p:sp>
              <p:nvSpPr>
                <p:cNvPr id="24" name="Equation"/>
                <p:cNvSpPr txBox="1"/>
                <p:nvPr/>
              </p:nvSpPr>
              <p:spPr>
                <a:xfrm>
                  <a:off x="0" y="151504"/>
                  <a:ext cx="189015" cy="271577"/>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𝑦</m:t>
                        </m:r>
                      </m:oMath>
                    </m:oMathPara>
                  </a14:m>
                  <a:endParaRPr sz="3300">
                    <a:solidFill>
                      <a:srgbClr val="414141"/>
                    </a:solidFill>
                  </a:endParaRPr>
                </a:p>
              </p:txBody>
            </p:sp>
          </mc:Choice>
          <mc:Fallback>
            <p:sp>
              <p:nvSpPr>
                <p:cNvPr id="24" name="Equation"/>
                <p:cNvSpPr txBox="1">
                  <a:spLocks noRot="1" noChangeAspect="1" noMove="1" noResize="1" noEditPoints="1" noAdjustHandles="1" noChangeArrowheads="1" noChangeShapeType="1" noTextEdit="1"/>
                </p:cNvSpPr>
                <p:nvPr/>
              </p:nvSpPr>
              <p:spPr>
                <a:xfrm>
                  <a:off x="0" y="151504"/>
                  <a:ext cx="189015" cy="271577"/>
                </a:xfrm>
                <a:prstGeom prst="rect">
                  <a:avLst/>
                </a:prstGeom>
                <a:blipFill rotWithShape="0">
                  <a:blip r:embed="rId2"/>
                  <a:stretch>
                    <a:fillRect l="-3226" r="-22581" b="-81818"/>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Equation"/>
                <p:cNvSpPr txBox="1"/>
                <p:nvPr/>
              </p:nvSpPr>
              <p:spPr>
                <a:xfrm>
                  <a:off x="1922426" y="1978055"/>
                  <a:ext cx="335027" cy="507831"/>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3300" b="0" i="1" smtClean="0">
                            <a:solidFill>
                              <a:srgbClr val="414040"/>
                            </a:solidFill>
                            <a:latin typeface="Cambria Math" charset="0"/>
                          </a:rPr>
                          <m:t>𝑥</m:t>
                        </m:r>
                      </m:oMath>
                    </m:oMathPara>
                  </a14:m>
                  <a:endParaRPr sz="3300" dirty="0">
                    <a:solidFill>
                      <a:srgbClr val="414141"/>
                    </a:solidFill>
                  </a:endParaRPr>
                </a:p>
              </p:txBody>
            </p:sp>
          </mc:Choice>
          <mc:Fallback>
            <p:sp>
              <p:nvSpPr>
                <p:cNvPr id="25" name="Equation"/>
                <p:cNvSpPr txBox="1">
                  <a:spLocks noRot="1" noChangeAspect="1" noMove="1" noResize="1" noEditPoints="1" noAdjustHandles="1" noChangeArrowheads="1" noChangeShapeType="1" noTextEdit="1"/>
                </p:cNvSpPr>
                <p:nvPr/>
              </p:nvSpPr>
              <p:spPr>
                <a:xfrm>
                  <a:off x="1922426" y="1978055"/>
                  <a:ext cx="335027" cy="507831"/>
                </a:xfrm>
                <a:prstGeom prst="rect">
                  <a:avLst/>
                </a:prstGeom>
                <a:blipFill rotWithShape="0">
                  <a:blip r:embed="rId3"/>
                  <a:stretch>
                    <a:fillRect/>
                  </a:stretch>
                </a:blipFill>
                <a:ln w="12700" cap="flat">
                  <a:noFill/>
                  <a:miter lim="400000"/>
                </a:ln>
                <a:effectLst/>
              </p:spPr>
              <p:txBody>
                <a:bodyPr/>
                <a:lstStyle/>
                <a:p>
                  <a:r>
                    <a:rPr lang="en-US">
                      <a:noFill/>
                    </a:rPr>
                    <a:t> </a:t>
                  </a:r>
                </a:p>
              </p:txBody>
            </p:sp>
          </mc:Fallback>
        </mc:AlternateContent>
        <p:grpSp>
          <p:nvGrpSpPr>
            <p:cNvPr id="26" name="Group"/>
            <p:cNvGrpSpPr/>
            <p:nvPr/>
          </p:nvGrpSpPr>
          <p:grpSpPr>
            <a:xfrm>
              <a:off x="288452" y="27703"/>
              <a:ext cx="1716088" cy="1879998"/>
              <a:chOff x="0" y="0"/>
              <a:chExt cx="1716087" cy="1879996"/>
            </a:xfrm>
          </p:grpSpPr>
          <p:pic>
            <p:nvPicPr>
              <p:cNvPr id="27" name="parabola.gif" descr="parabola.gif"/>
              <p:cNvPicPr>
                <a:picLocks noChangeAspect="1"/>
              </p:cNvPicPr>
              <p:nvPr/>
            </p:nvPicPr>
            <p:blipFill>
              <a:blip r:embed="rId4">
                <a:extLst/>
              </a:blip>
              <a:srcRect l="51293" t="21278" r="46954" b="17297"/>
              <a:stretch>
                <a:fillRect/>
              </a:stretch>
            </p:blipFill>
            <p:spPr>
              <a:xfrm>
                <a:off x="0" y="0"/>
                <a:ext cx="84535" cy="18799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1290"/>
                    </a:lnTo>
                    <a:cubicBezTo>
                      <a:pt x="21327" y="21291"/>
                      <a:pt x="21062" y="21298"/>
                      <a:pt x="20789" y="21299"/>
                    </a:cubicBezTo>
                    <a:lnTo>
                      <a:pt x="5679" y="21367"/>
                    </a:lnTo>
                    <a:lnTo>
                      <a:pt x="4766" y="7378"/>
                    </a:lnTo>
                    <a:cubicBezTo>
                      <a:pt x="4492" y="3442"/>
                      <a:pt x="4364" y="2630"/>
                      <a:pt x="4158" y="0"/>
                    </a:cubicBezTo>
                    <a:lnTo>
                      <a:pt x="0" y="0"/>
                    </a:lnTo>
                    <a:close/>
                  </a:path>
                </a:pathLst>
              </a:custGeom>
              <a:ln w="12700" cap="flat">
                <a:noFill/>
                <a:miter lim="400000"/>
              </a:ln>
              <a:effectLst/>
            </p:spPr>
          </p:pic>
          <p:pic>
            <p:nvPicPr>
              <p:cNvPr id="28" name="parabola.gif" descr="parabola.gif"/>
              <p:cNvPicPr>
                <a:picLocks noChangeAspect="1"/>
              </p:cNvPicPr>
              <p:nvPr/>
            </p:nvPicPr>
            <p:blipFill>
              <a:blip r:embed="rId4">
                <a:extLst/>
              </a:blip>
              <a:srcRect l="51293" t="82079" r="13673" b="17298"/>
              <a:stretch>
                <a:fillRect/>
              </a:stretch>
            </p:blipFill>
            <p:spPr>
              <a:xfrm>
                <a:off x="25400" y="1860920"/>
                <a:ext cx="1690688" cy="19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8100"/>
                    </a:lnTo>
                    <a:cubicBezTo>
                      <a:pt x="18581" y="8011"/>
                      <a:pt x="15330" y="7890"/>
                      <a:pt x="11713" y="8100"/>
                    </a:cubicBezTo>
                    <a:cubicBezTo>
                      <a:pt x="8025" y="8315"/>
                      <a:pt x="5365" y="5208"/>
                      <a:pt x="3854" y="0"/>
                    </a:cubicBezTo>
                    <a:lnTo>
                      <a:pt x="0" y="0"/>
                    </a:lnTo>
                    <a:close/>
                  </a:path>
                </a:pathLst>
              </a:custGeom>
              <a:ln w="12700" cap="flat">
                <a:noFill/>
                <a:miter lim="400000"/>
              </a:ln>
              <a:effectLst/>
            </p:spPr>
          </p:pic>
        </p:grpSp>
      </p:grpSp>
      <p:grpSp>
        <p:nvGrpSpPr>
          <p:cNvPr id="29" name="Group"/>
          <p:cNvGrpSpPr/>
          <p:nvPr/>
        </p:nvGrpSpPr>
        <p:grpSpPr>
          <a:xfrm>
            <a:off x="2584915" y="3949138"/>
            <a:ext cx="2070699" cy="2140237"/>
            <a:chOff x="0" y="0"/>
            <a:chExt cx="2070698" cy="2140236"/>
          </a:xfrm>
        </p:grpSpPr>
        <p:sp>
          <p:nvSpPr>
            <p:cNvPr id="30" name="Circle"/>
            <p:cNvSpPr/>
            <p:nvPr/>
          </p:nvSpPr>
          <p:spPr>
            <a:xfrm>
              <a:off x="1029615" y="900627"/>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1" name="Circle"/>
            <p:cNvSpPr/>
            <p:nvPr/>
          </p:nvSpPr>
          <p:spPr>
            <a:xfrm>
              <a:off x="1169315" y="506927"/>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2" name="Circle"/>
            <p:cNvSpPr/>
            <p:nvPr/>
          </p:nvSpPr>
          <p:spPr>
            <a:xfrm>
              <a:off x="806360" y="12900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3" name="Circle"/>
            <p:cNvSpPr/>
            <p:nvPr/>
          </p:nvSpPr>
          <p:spPr>
            <a:xfrm>
              <a:off x="1105815" y="710127"/>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4" name="Circle"/>
            <p:cNvSpPr/>
            <p:nvPr/>
          </p:nvSpPr>
          <p:spPr>
            <a:xfrm>
              <a:off x="984160" y="10614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5" name="Circle"/>
            <p:cNvSpPr/>
            <p:nvPr/>
          </p:nvSpPr>
          <p:spPr>
            <a:xfrm>
              <a:off x="984160" y="12519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6" name="Circle"/>
            <p:cNvSpPr/>
            <p:nvPr/>
          </p:nvSpPr>
          <p:spPr>
            <a:xfrm>
              <a:off x="775615" y="1535627"/>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7" name="Circle"/>
            <p:cNvSpPr/>
            <p:nvPr/>
          </p:nvSpPr>
          <p:spPr>
            <a:xfrm>
              <a:off x="745982" y="14170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8" name="Circle"/>
            <p:cNvSpPr/>
            <p:nvPr/>
          </p:nvSpPr>
          <p:spPr>
            <a:xfrm>
              <a:off x="657082" y="16710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9" name="Circle"/>
            <p:cNvSpPr/>
            <p:nvPr/>
          </p:nvSpPr>
          <p:spPr>
            <a:xfrm>
              <a:off x="470815" y="17303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mc:AlternateContent xmlns:mc="http://schemas.openxmlformats.org/markup-compatibility/2006">
          <mc:Choice xmlns:a14="http://schemas.microsoft.com/office/drawing/2010/main" Requires="a14">
            <p:sp>
              <p:nvSpPr>
                <p:cNvPr id="40" name="Equation"/>
                <p:cNvSpPr txBox="1"/>
                <p:nvPr/>
              </p:nvSpPr>
              <p:spPr>
                <a:xfrm>
                  <a:off x="0" y="123832"/>
                  <a:ext cx="189015" cy="271578"/>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𝑦</m:t>
                        </m:r>
                      </m:oMath>
                    </m:oMathPara>
                  </a14:m>
                  <a:endParaRPr sz="3300">
                    <a:solidFill>
                      <a:srgbClr val="414141"/>
                    </a:solidFill>
                  </a:endParaRPr>
                </a:p>
              </p:txBody>
            </p:sp>
          </mc:Choice>
          <mc:Fallback>
            <p:sp>
              <p:nvSpPr>
                <p:cNvPr id="40" name="Equation"/>
                <p:cNvSpPr txBox="1">
                  <a:spLocks noRot="1" noChangeAspect="1" noMove="1" noResize="1" noEditPoints="1" noAdjustHandles="1" noChangeArrowheads="1" noChangeShapeType="1" noTextEdit="1"/>
                </p:cNvSpPr>
                <p:nvPr/>
              </p:nvSpPr>
              <p:spPr>
                <a:xfrm>
                  <a:off x="0" y="123832"/>
                  <a:ext cx="189015" cy="271578"/>
                </a:xfrm>
                <a:prstGeom prst="rect">
                  <a:avLst/>
                </a:prstGeom>
                <a:blipFill rotWithShape="0">
                  <a:blip r:embed="rId5"/>
                  <a:stretch>
                    <a:fillRect r="-22581" b="-77778"/>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1" name="Equation"/>
                <p:cNvSpPr txBox="1"/>
                <p:nvPr/>
              </p:nvSpPr>
              <p:spPr>
                <a:xfrm>
                  <a:off x="1871625" y="1950384"/>
                  <a:ext cx="199074" cy="189853"/>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𝑥</m:t>
                        </m:r>
                      </m:oMath>
                    </m:oMathPara>
                  </a14:m>
                  <a:endParaRPr sz="3300">
                    <a:solidFill>
                      <a:srgbClr val="414141"/>
                    </a:solidFill>
                  </a:endParaRPr>
                </a:p>
              </p:txBody>
            </p:sp>
          </mc:Choice>
          <mc:Fallback>
            <p:sp>
              <p:nvSpPr>
                <p:cNvPr id="41" name="Equation"/>
                <p:cNvSpPr txBox="1">
                  <a:spLocks noRot="1" noChangeAspect="1" noMove="1" noResize="1" noEditPoints="1" noAdjustHandles="1" noChangeArrowheads="1" noChangeShapeType="1" noTextEdit="1"/>
                </p:cNvSpPr>
                <p:nvPr/>
              </p:nvSpPr>
              <p:spPr>
                <a:xfrm>
                  <a:off x="1871625" y="1950384"/>
                  <a:ext cx="199074" cy="189853"/>
                </a:xfrm>
                <a:prstGeom prst="rect">
                  <a:avLst/>
                </a:prstGeom>
                <a:blipFill rotWithShape="0">
                  <a:blip r:embed="rId6"/>
                  <a:stretch>
                    <a:fillRect r="-9091" b="-112903"/>
                  </a:stretch>
                </a:blipFill>
                <a:ln w="12700" cap="flat">
                  <a:noFill/>
                  <a:miter lim="400000"/>
                </a:ln>
                <a:effectLst/>
              </p:spPr>
              <p:txBody>
                <a:bodyPr/>
                <a:lstStyle/>
                <a:p>
                  <a:r>
                    <a:rPr lang="en-US">
                      <a:noFill/>
                    </a:rPr>
                    <a:t> </a:t>
                  </a:r>
                </a:p>
              </p:txBody>
            </p:sp>
          </mc:Fallback>
        </mc:AlternateContent>
        <p:grpSp>
          <p:nvGrpSpPr>
            <p:cNvPr id="42" name="Group"/>
            <p:cNvGrpSpPr/>
            <p:nvPr/>
          </p:nvGrpSpPr>
          <p:grpSpPr>
            <a:xfrm>
              <a:off x="257971" y="0"/>
              <a:ext cx="1716089" cy="1879997"/>
              <a:chOff x="0" y="0"/>
              <a:chExt cx="1716087" cy="1879996"/>
            </a:xfrm>
          </p:grpSpPr>
          <p:pic>
            <p:nvPicPr>
              <p:cNvPr id="43" name="parabola.gif" descr="parabola.gif"/>
              <p:cNvPicPr>
                <a:picLocks noChangeAspect="1"/>
              </p:cNvPicPr>
              <p:nvPr/>
            </p:nvPicPr>
            <p:blipFill>
              <a:blip r:embed="rId4">
                <a:extLst/>
              </a:blip>
              <a:srcRect l="51293" t="21278" r="46954" b="17297"/>
              <a:stretch>
                <a:fillRect/>
              </a:stretch>
            </p:blipFill>
            <p:spPr>
              <a:xfrm>
                <a:off x="0" y="0"/>
                <a:ext cx="84535" cy="18799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1290"/>
                    </a:lnTo>
                    <a:cubicBezTo>
                      <a:pt x="21327" y="21291"/>
                      <a:pt x="21062" y="21298"/>
                      <a:pt x="20789" y="21299"/>
                    </a:cubicBezTo>
                    <a:lnTo>
                      <a:pt x="5679" y="21367"/>
                    </a:lnTo>
                    <a:lnTo>
                      <a:pt x="4766" y="7378"/>
                    </a:lnTo>
                    <a:cubicBezTo>
                      <a:pt x="4492" y="3442"/>
                      <a:pt x="4364" y="2630"/>
                      <a:pt x="4158" y="0"/>
                    </a:cubicBezTo>
                    <a:lnTo>
                      <a:pt x="0" y="0"/>
                    </a:lnTo>
                    <a:close/>
                  </a:path>
                </a:pathLst>
              </a:custGeom>
              <a:ln w="12700" cap="flat">
                <a:noFill/>
                <a:miter lim="400000"/>
              </a:ln>
              <a:effectLst/>
            </p:spPr>
          </p:pic>
          <p:pic>
            <p:nvPicPr>
              <p:cNvPr id="44" name="parabola.gif" descr="parabola.gif"/>
              <p:cNvPicPr>
                <a:picLocks noChangeAspect="1"/>
              </p:cNvPicPr>
              <p:nvPr/>
            </p:nvPicPr>
            <p:blipFill>
              <a:blip r:embed="rId4">
                <a:extLst/>
              </a:blip>
              <a:srcRect l="51293" t="82079" r="13673" b="17298"/>
              <a:stretch>
                <a:fillRect/>
              </a:stretch>
            </p:blipFill>
            <p:spPr>
              <a:xfrm>
                <a:off x="25400" y="1860920"/>
                <a:ext cx="1690688" cy="19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8100"/>
                    </a:lnTo>
                    <a:cubicBezTo>
                      <a:pt x="18581" y="8011"/>
                      <a:pt x="15330" y="7890"/>
                      <a:pt x="11713" y="8100"/>
                    </a:cubicBezTo>
                    <a:cubicBezTo>
                      <a:pt x="8025" y="8315"/>
                      <a:pt x="5365" y="5208"/>
                      <a:pt x="3854" y="0"/>
                    </a:cubicBezTo>
                    <a:lnTo>
                      <a:pt x="0" y="0"/>
                    </a:lnTo>
                    <a:close/>
                  </a:path>
                </a:pathLst>
              </a:custGeom>
              <a:ln w="12700" cap="flat">
                <a:noFill/>
                <a:miter lim="400000"/>
              </a:ln>
              <a:effectLst/>
            </p:spPr>
          </p:pic>
        </p:grpSp>
      </p:grpSp>
      <p:grpSp>
        <p:nvGrpSpPr>
          <p:cNvPr id="49" name="Group 48"/>
          <p:cNvGrpSpPr/>
          <p:nvPr/>
        </p:nvGrpSpPr>
        <p:grpSpPr>
          <a:xfrm>
            <a:off x="2842807" y="3722442"/>
            <a:ext cx="2470280" cy="2106693"/>
            <a:chOff x="2842807" y="3722442"/>
            <a:chExt cx="2470280" cy="2106693"/>
          </a:xfrm>
        </p:grpSpPr>
        <p:pic>
          <p:nvPicPr>
            <p:cNvPr id="11" name="parabola.gif" descr="parabola.gif"/>
            <p:cNvPicPr>
              <a:picLocks noChangeAspect="1"/>
            </p:cNvPicPr>
            <p:nvPr/>
          </p:nvPicPr>
          <p:blipFill>
            <a:blip r:embed="rId4">
              <a:extLst/>
            </a:blip>
            <a:srcRect l="51293" t="21278" r="13673" b="17297"/>
            <a:stretch>
              <a:fillRect/>
            </a:stretch>
          </p:blipFill>
          <p:spPr>
            <a:xfrm>
              <a:off x="2842807" y="3949137"/>
              <a:ext cx="1690689" cy="1879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1463"/>
                  </a:lnTo>
                  <a:cubicBezTo>
                    <a:pt x="18581" y="21462"/>
                    <a:pt x="15330" y="21461"/>
                    <a:pt x="11713" y="21463"/>
                  </a:cubicBezTo>
                  <a:cubicBezTo>
                    <a:pt x="6071" y="21467"/>
                    <a:pt x="2534" y="21397"/>
                    <a:pt x="2454" y="21281"/>
                  </a:cubicBezTo>
                  <a:cubicBezTo>
                    <a:pt x="2383" y="21178"/>
                    <a:pt x="2741" y="20901"/>
                    <a:pt x="3245" y="20670"/>
                  </a:cubicBezTo>
                  <a:cubicBezTo>
                    <a:pt x="5482" y="19645"/>
                    <a:pt x="8411" y="16134"/>
                    <a:pt x="10871" y="11527"/>
                  </a:cubicBezTo>
                  <a:cubicBezTo>
                    <a:pt x="12692" y="8116"/>
                    <a:pt x="14842" y="3227"/>
                    <a:pt x="15521" y="967"/>
                  </a:cubicBezTo>
                  <a:cubicBezTo>
                    <a:pt x="15608" y="676"/>
                    <a:pt x="15763" y="275"/>
                    <a:pt x="15886" y="0"/>
                  </a:cubicBezTo>
                  <a:lnTo>
                    <a:pt x="15718" y="0"/>
                  </a:lnTo>
                  <a:cubicBezTo>
                    <a:pt x="15333" y="1040"/>
                    <a:pt x="14918" y="2195"/>
                    <a:pt x="14628" y="2914"/>
                  </a:cubicBezTo>
                  <a:cubicBezTo>
                    <a:pt x="11272" y="11245"/>
                    <a:pt x="8164" y="16473"/>
                    <a:pt x="4949" y="19197"/>
                  </a:cubicBezTo>
                  <a:cubicBezTo>
                    <a:pt x="3276" y="20614"/>
                    <a:pt x="2190" y="21195"/>
                    <a:pt x="1039" y="21299"/>
                  </a:cubicBezTo>
                  <a:lnTo>
                    <a:pt x="284" y="21367"/>
                  </a:lnTo>
                  <a:lnTo>
                    <a:pt x="238" y="7378"/>
                  </a:lnTo>
                  <a:cubicBezTo>
                    <a:pt x="225" y="3442"/>
                    <a:pt x="218" y="2630"/>
                    <a:pt x="208" y="0"/>
                  </a:cubicBezTo>
                  <a:lnTo>
                    <a:pt x="0" y="0"/>
                  </a:lnTo>
                  <a:close/>
                </a:path>
              </a:pathLst>
            </a:custGeom>
            <a:ln w="12700">
              <a:miter lim="400000"/>
            </a:ln>
          </p:spPr>
        </p:pic>
        <mc:AlternateContent xmlns:mc="http://schemas.openxmlformats.org/markup-compatibility/2006">
          <mc:Choice xmlns:a14="http://schemas.microsoft.com/office/drawing/2010/main" Requires="a14">
            <p:sp>
              <p:nvSpPr>
                <p:cNvPr id="46" name="Equation"/>
                <p:cNvSpPr txBox="1"/>
                <p:nvPr/>
              </p:nvSpPr>
              <p:spPr>
                <a:xfrm>
                  <a:off x="4247815" y="3722442"/>
                  <a:ext cx="1065272" cy="442973"/>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𝑦</m:t>
                        </m:r>
                        <m:r>
                          <a:rPr sz="3300" i="1">
                            <a:solidFill>
                              <a:srgbClr val="414040"/>
                            </a:solidFill>
                            <a:latin typeface="Cambria Math" panose="02040503050406030204" pitchFamily="18" charset="0"/>
                          </a:rPr>
                          <m:t>=</m:t>
                        </m:r>
                        <m:sSup>
                          <m:sSupPr>
                            <m:ctrlPr>
                              <a:rPr sz="3300" i="1">
                                <a:solidFill>
                                  <a:srgbClr val="414040"/>
                                </a:solidFill>
                                <a:latin typeface="Cambria Math" charset="0"/>
                              </a:rPr>
                            </m:ctrlPr>
                          </m:sSupPr>
                          <m:e>
                            <m:r>
                              <a:rPr sz="3300" i="1">
                                <a:solidFill>
                                  <a:srgbClr val="414040"/>
                                </a:solidFill>
                                <a:latin typeface="Cambria Math" panose="02040503050406030204" pitchFamily="18" charset="0"/>
                              </a:rPr>
                              <m:t>𝑥</m:t>
                            </m:r>
                          </m:e>
                          <m:sup>
                            <m:r>
                              <a:rPr sz="3300" i="1">
                                <a:solidFill>
                                  <a:srgbClr val="414040"/>
                                </a:solidFill>
                                <a:latin typeface="Cambria Math" panose="02040503050406030204" pitchFamily="18" charset="0"/>
                              </a:rPr>
                              <m:t>2</m:t>
                            </m:r>
                          </m:sup>
                        </m:sSup>
                      </m:oMath>
                    </m:oMathPara>
                  </a14:m>
                  <a:endParaRPr sz="3300">
                    <a:solidFill>
                      <a:srgbClr val="414141"/>
                    </a:solidFill>
                  </a:endParaRPr>
                </a:p>
              </p:txBody>
            </p:sp>
          </mc:Choice>
          <mc:Fallback>
            <p:sp>
              <p:nvSpPr>
                <p:cNvPr id="46" name="Equation"/>
                <p:cNvSpPr txBox="1">
                  <a:spLocks noRot="1" noChangeAspect="1" noMove="1" noResize="1" noEditPoints="1" noAdjustHandles="1" noChangeArrowheads="1" noChangeShapeType="1" noTextEdit="1"/>
                </p:cNvSpPr>
                <p:nvPr/>
              </p:nvSpPr>
              <p:spPr>
                <a:xfrm>
                  <a:off x="4247815" y="3722442"/>
                  <a:ext cx="1065272" cy="442973"/>
                </a:xfrm>
                <a:prstGeom prst="rect">
                  <a:avLst/>
                </a:prstGeom>
                <a:blipFill rotWithShape="0">
                  <a:blip r:embed="rId7"/>
                  <a:stretch>
                    <a:fillRect r="-11429" b="-11111"/>
                  </a:stretch>
                </a:blipFill>
                <a:ln w="12700">
                  <a:miter lim="400000"/>
                </a:ln>
              </p:spPr>
              <p:txBody>
                <a:bodyPr/>
                <a:lstStyle/>
                <a:p>
                  <a:r>
                    <a:rPr lang="en-US">
                      <a:noFill/>
                    </a:rPr>
                    <a:t> </a:t>
                  </a:r>
                </a:p>
              </p:txBody>
            </p:sp>
          </mc:Fallback>
        </mc:AlternateContent>
      </p:grpSp>
      <p:grpSp>
        <p:nvGrpSpPr>
          <p:cNvPr id="50" name="Group 49"/>
          <p:cNvGrpSpPr/>
          <p:nvPr/>
        </p:nvGrpSpPr>
        <p:grpSpPr>
          <a:xfrm>
            <a:off x="3325167" y="1848460"/>
            <a:ext cx="5343504" cy="1298130"/>
            <a:chOff x="3074448" y="1860037"/>
            <a:chExt cx="5343504" cy="1298130"/>
          </a:xfrm>
        </p:grpSpPr>
        <mc:AlternateContent xmlns:mc="http://schemas.openxmlformats.org/markup-compatibility/2006">
          <mc:Choice xmlns:a14="http://schemas.microsoft.com/office/drawing/2010/main" Requires="a14">
            <p:sp>
              <p:nvSpPr>
                <p:cNvPr id="5" name="Equation"/>
                <p:cNvSpPr txBox="1"/>
                <p:nvPr/>
              </p:nvSpPr>
              <p:spPr>
                <a:xfrm>
                  <a:off x="3074448" y="1905555"/>
                  <a:ext cx="676852"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6700" b="0" i="1" smtClean="0">
                            <a:solidFill>
                              <a:srgbClr val="414141"/>
                            </a:solidFill>
                            <a:latin typeface="Cambria Math" charset="0"/>
                          </a:rPr>
                          <m:t>𝑥</m:t>
                        </m:r>
                      </m:oMath>
                    </m:oMathPara>
                  </a14:m>
                  <a:endParaRPr sz="6700" dirty="0">
                    <a:solidFill>
                      <a:srgbClr val="414141"/>
                    </a:solidFill>
                  </a:endParaRPr>
                </a:p>
              </p:txBody>
            </p:sp>
          </mc:Choice>
          <mc:Fallback>
            <p:sp>
              <p:nvSpPr>
                <p:cNvPr id="5" name="Equation"/>
                <p:cNvSpPr txBox="1">
                  <a:spLocks noRot="1" noChangeAspect="1" noMove="1" noResize="1" noEditPoints="1" noAdjustHandles="1" noChangeArrowheads="1" noChangeShapeType="1" noTextEdit="1"/>
                </p:cNvSpPr>
                <p:nvPr/>
              </p:nvSpPr>
              <p:spPr>
                <a:xfrm>
                  <a:off x="3074448" y="1905555"/>
                  <a:ext cx="676852" cy="1031051"/>
                </a:xfrm>
                <a:prstGeom prst="rect">
                  <a:avLst/>
                </a:prstGeom>
                <a:blipFill rotWithShape="0">
                  <a:blip r:embed="rId8"/>
                  <a:stretch>
                    <a:fillRect/>
                  </a:stretch>
                </a:blipFill>
                <a:ln w="12700">
                  <a:miter lim="400000"/>
                </a:ln>
              </p:spPr>
              <p:txBody>
                <a:bodyPr/>
                <a:lstStyle/>
                <a:p>
                  <a:r>
                    <a:rPr lang="en-US">
                      <a:noFill/>
                    </a:rPr>
                    <a:t> </a:t>
                  </a:r>
                </a:p>
              </p:txBody>
            </p:sp>
          </mc:Fallback>
        </mc:AlternateContent>
        <p:sp>
          <p:nvSpPr>
            <p:cNvPr id="6" name="Rounded Rectangle"/>
            <p:cNvSpPr/>
            <p:nvPr/>
          </p:nvSpPr>
          <p:spPr>
            <a:xfrm>
              <a:off x="4735595" y="1860037"/>
              <a:ext cx="1989436" cy="1298130"/>
            </a:xfrm>
            <a:prstGeom prst="roundRect">
              <a:avLst>
                <a:gd name="adj" fmla="val 15000"/>
              </a:avLst>
            </a:prstGeom>
            <a:ln w="38100">
              <a:solidFill>
                <a:schemeClr val="accent2">
                  <a:hueOff val="-602737"/>
                  <a:satOff val="7170"/>
                  <a:lumOff val="14117"/>
                </a:schemeClr>
              </a:solidFill>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a:p>
          </p:txBody>
        </p:sp>
        <p:sp>
          <p:nvSpPr>
            <p:cNvPr id="7" name="Line"/>
            <p:cNvSpPr/>
            <p:nvPr/>
          </p:nvSpPr>
          <p:spPr>
            <a:xfrm>
              <a:off x="3779356"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9" name="Line"/>
            <p:cNvSpPr/>
            <p:nvPr/>
          </p:nvSpPr>
          <p:spPr>
            <a:xfrm>
              <a:off x="6954356" y="248644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45" name="Linear"/>
            <p:cNvSpPr txBox="1"/>
            <p:nvPr/>
          </p:nvSpPr>
          <p:spPr>
            <a:xfrm>
              <a:off x="5122697" y="2158145"/>
              <a:ext cx="1116781"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pPr algn="ctr"/>
              <a:r>
                <a:rPr smtClean="0"/>
                <a:t>Linear</a:t>
              </a:r>
              <a:r>
                <a:rPr lang="en-US"/>
                <a:t> </a:t>
              </a:r>
              <a:endParaRPr lang="en-US" smtClean="0"/>
            </a:p>
            <a:p>
              <a:pPr algn="ctr"/>
              <a:r>
                <a:rPr lang="en-US" dirty="0" smtClean="0"/>
                <a:t>Regression</a:t>
              </a:r>
              <a:endParaRPr dirty="0"/>
            </a:p>
          </p:txBody>
        </p:sp>
        <mc:AlternateContent xmlns:mc="http://schemas.openxmlformats.org/markup-compatibility/2006">
          <mc:Choice xmlns:a14="http://schemas.microsoft.com/office/drawing/2010/main" Requires="a14">
            <p:sp>
              <p:nvSpPr>
                <p:cNvPr id="48" name="Equation"/>
                <p:cNvSpPr txBox="1"/>
                <p:nvPr/>
              </p:nvSpPr>
              <p:spPr>
                <a:xfrm>
                  <a:off x="7728404" y="1909279"/>
                  <a:ext cx="689548"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acc>
                          <m:accPr>
                            <m:chr m:val="̂"/>
                            <m:ctrlPr>
                              <a:rPr lang="en-US" sz="6700" b="0" i="1" smtClean="0">
                                <a:solidFill>
                                  <a:srgbClr val="414141"/>
                                </a:solidFill>
                                <a:latin typeface="Cambria Math" charset="0"/>
                              </a:rPr>
                            </m:ctrlPr>
                          </m:accPr>
                          <m:e>
                            <m:r>
                              <a:rPr lang="en-US" sz="6700" b="0" i="1" smtClean="0">
                                <a:solidFill>
                                  <a:srgbClr val="414141"/>
                                </a:solidFill>
                                <a:latin typeface="Cambria Math" charset="0"/>
                              </a:rPr>
                              <m:t>𝑦</m:t>
                            </m:r>
                          </m:e>
                        </m:acc>
                      </m:oMath>
                    </m:oMathPara>
                  </a14:m>
                  <a:endParaRPr sz="6700" dirty="0">
                    <a:solidFill>
                      <a:srgbClr val="414141"/>
                    </a:solidFill>
                  </a:endParaRPr>
                </a:p>
              </p:txBody>
            </p:sp>
          </mc:Choice>
          <mc:Fallback>
            <p:sp>
              <p:nvSpPr>
                <p:cNvPr id="48" name="Equation"/>
                <p:cNvSpPr txBox="1">
                  <a:spLocks noRot="1" noChangeAspect="1" noMove="1" noResize="1" noEditPoints="1" noAdjustHandles="1" noChangeArrowheads="1" noChangeShapeType="1" noTextEdit="1"/>
                </p:cNvSpPr>
                <p:nvPr/>
              </p:nvSpPr>
              <p:spPr>
                <a:xfrm>
                  <a:off x="7728404" y="1909279"/>
                  <a:ext cx="689548" cy="1031051"/>
                </a:xfrm>
                <a:prstGeom prst="rect">
                  <a:avLst/>
                </a:prstGeom>
                <a:blipFill rotWithShape="0">
                  <a:blip r:embed="rId9"/>
                  <a:stretch>
                    <a:fillRect/>
                  </a:stretch>
                </a:blipFill>
                <a:ln w="12700">
                  <a:miter lim="400000"/>
                </a:ln>
              </p:spPr>
              <p:txBody>
                <a:bodyPr/>
                <a:lstStyle/>
                <a:p>
                  <a:r>
                    <a:rPr lang="en-US">
                      <a:noFill/>
                    </a:rPr>
                    <a:t> </a:t>
                  </a:r>
                </a:p>
              </p:txBody>
            </p:sp>
          </mc:Fallback>
        </mc:AlternateContent>
      </p:grpSp>
    </p:spTree>
    <p:extLst>
      <p:ext uri="{BB962C8B-B14F-4D97-AF65-F5344CB8AC3E}">
        <p14:creationId xmlns:p14="http://schemas.microsoft.com/office/powerpoint/2010/main" val="8085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Regularized </a:t>
            </a:r>
            <a:r>
              <a:rPr lang="en-US" dirty="0" smtClean="0"/>
              <a:t>Autoencoders (</a:t>
            </a:r>
            <a:r>
              <a:rPr lang="en-US" dirty="0" err="1" smtClean="0"/>
              <a:t>cont</a:t>
            </a:r>
            <a:r>
              <a:rPr lang="en-US" dirty="0" smtClean="0"/>
              <a: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3415" y="1177760"/>
                <a:ext cx="10584228" cy="4151896"/>
              </a:xfrm>
            </p:spPr>
            <p:txBody>
              <a:bodyPr/>
              <a:lstStyle/>
              <a:p>
                <a:pPr fontAlgn="base"/>
                <a:r>
                  <a:rPr lang="en-US" dirty="0" smtClean="0"/>
                  <a:t>This trade-off requires the </a:t>
                </a:r>
                <a:r>
                  <a:rPr lang="en-US" dirty="0"/>
                  <a:t>model to maintain only the variations in the data required to reconstruct the input without holding on to redundancies within the input. </a:t>
                </a:r>
                <a:endParaRPr lang="en-US" dirty="0" smtClean="0"/>
              </a:p>
              <a:p>
                <a:pPr fontAlgn="base"/>
                <a:r>
                  <a:rPr lang="en-US" b="1" dirty="0" smtClean="0"/>
                  <a:t>Question</a:t>
                </a:r>
                <a:r>
                  <a:rPr lang="en-US" dirty="0" smtClean="0"/>
                  <a:t>: How to achieve this?</a:t>
                </a:r>
                <a:endParaRPr lang="en-US" dirty="0"/>
              </a:p>
              <a:p>
                <a:pPr fontAlgn="base"/>
                <a:r>
                  <a:rPr lang="en-US" dirty="0" smtClean="0"/>
                  <a:t>For </a:t>
                </a:r>
                <a:r>
                  <a:rPr lang="en-US" dirty="0"/>
                  <a:t>most cases, this involves constructing a loss function where one term encourages our model to be sensitive to the inputs (</a:t>
                </a:r>
                <a:r>
                  <a:rPr lang="en-US" dirty="0" err="1"/>
                  <a:t>ie</a:t>
                </a:r>
                <a:r>
                  <a:rPr lang="en-US" dirty="0"/>
                  <a:t>. reconstruction loss </a:t>
                </a:r>
                <a14:m>
                  <m:oMath xmlns:m="http://schemas.openxmlformats.org/officeDocument/2006/math">
                    <m:r>
                      <a:rPr lang="en-US" b="0" i="1" smtClean="0">
                        <a:latin typeface="Cambria Math" charset="0"/>
                      </a:rPr>
                      <m:t>ℒ</m:t>
                    </m:r>
                    <m:d>
                      <m:dPr>
                        <m:ctrlPr>
                          <a:rPr lang="en-US" b="0" i="1" smtClean="0">
                            <a:latin typeface="Cambria Math" charset="0"/>
                          </a:rPr>
                        </m:ctrlPr>
                      </m:dPr>
                      <m:e>
                        <m:r>
                          <a:rPr lang="en-US" b="0" i="1" smtClean="0">
                            <a:latin typeface="Cambria Math" charset="0"/>
                          </a:rPr>
                          <m:t>𝑥</m:t>
                        </m:r>
                        <m:r>
                          <a:rPr lang="en-US" b="0" i="1" smtClean="0">
                            <a:latin typeface="Cambria Math" charset="0"/>
                          </a:rPr>
                          <m:t>,</m:t>
                        </m:r>
                        <m:acc>
                          <m:accPr>
                            <m:chr m:val="̂"/>
                            <m:ctrlPr>
                              <a:rPr lang="en-US" b="0" i="1" smtClean="0">
                                <a:latin typeface="Cambria Math" charset="0"/>
                              </a:rPr>
                            </m:ctrlPr>
                          </m:accPr>
                          <m:e>
                            <m:r>
                              <a:rPr lang="en-US" b="0" i="1" smtClean="0">
                                <a:latin typeface="Cambria Math" charset="0"/>
                              </a:rPr>
                              <m:t>𝑥</m:t>
                            </m:r>
                          </m:e>
                        </m:acc>
                      </m:e>
                    </m:d>
                  </m:oMath>
                </a14:m>
                <a:r>
                  <a:rPr lang="en-US" dirty="0" smtClean="0"/>
                  <a:t> and </a:t>
                </a:r>
                <a:r>
                  <a:rPr lang="en-US" dirty="0"/>
                  <a:t>a second term discourages memorization/overfitting (</a:t>
                </a:r>
                <a:r>
                  <a:rPr lang="en-US" dirty="0" err="1"/>
                  <a:t>ie</a:t>
                </a:r>
                <a:r>
                  <a:rPr lang="en-US" dirty="0"/>
                  <a:t>. an added </a:t>
                </a:r>
                <a:r>
                  <a:rPr lang="en-US" dirty="0" err="1"/>
                  <a:t>regularizer</a:t>
                </a:r>
                <a:r>
                  <a:rPr lang="en-US" dirty="0"/>
                  <a:t>).</a:t>
                </a:r>
              </a:p>
              <a:p>
                <a:pPr fontAlgn="base"/>
                <a:r>
                  <a:rPr lang="en-US" dirty="0"/>
                  <a:t/>
                </a:r>
                <a:br>
                  <a:rPr lang="en-US" dirty="0"/>
                </a:br>
                <a14:m>
                  <m:oMathPara xmlns:m="http://schemas.openxmlformats.org/officeDocument/2006/math">
                    <m:oMathParaPr>
                      <m:jc m:val="centerGroup"/>
                    </m:oMathParaPr>
                    <m:oMath xmlns:m="http://schemas.openxmlformats.org/officeDocument/2006/math">
                      <m:r>
                        <a:rPr lang="en-US" b="0" i="1" smtClean="0">
                          <a:latin typeface="Cambria Math" charset="0"/>
                        </a:rPr>
                        <m:t>ℒ</m:t>
                      </m:r>
                      <m:d>
                        <m:dPr>
                          <m:ctrlPr>
                            <a:rPr lang="en-US" b="0" i="1" smtClean="0">
                              <a:latin typeface="Cambria Math" charset="0"/>
                            </a:rPr>
                          </m:ctrlPr>
                        </m:dPr>
                        <m:e>
                          <m:r>
                            <a:rPr lang="en-US" b="0" i="1" smtClean="0">
                              <a:latin typeface="Cambria Math" charset="0"/>
                            </a:rPr>
                            <m:t>𝑥</m:t>
                          </m:r>
                          <m:r>
                            <a:rPr lang="en-US" b="0" i="1" smtClean="0">
                              <a:latin typeface="Cambria Math" charset="0"/>
                            </a:rPr>
                            <m:t>,</m:t>
                          </m:r>
                          <m:r>
                            <a:rPr lang="en-US" b="0" i="1" smtClean="0">
                              <a:latin typeface="Cambria Math" charset="0"/>
                            </a:rPr>
                            <m:t>𝑔</m:t>
                          </m:r>
                          <m:d>
                            <m:dPr>
                              <m:ctrlPr>
                                <a:rPr lang="en-US" b="0" i="1" smtClean="0">
                                  <a:latin typeface="Cambria Math" charset="0"/>
                                </a:rPr>
                              </m:ctrlPr>
                            </m:dPr>
                            <m:e>
                              <m:r>
                                <a:rPr lang="en-US" b="0" i="1" smtClean="0">
                                  <a:latin typeface="Cambria Math" charset="0"/>
                                </a:rPr>
                                <m:t>𝑓</m:t>
                              </m:r>
                              <m:d>
                                <m:dPr>
                                  <m:ctrlPr>
                                    <a:rPr lang="en-US" b="0" i="1" smtClean="0">
                                      <a:latin typeface="Cambria Math" charset="0"/>
                                    </a:rPr>
                                  </m:ctrlPr>
                                </m:dPr>
                                <m:e>
                                  <m:r>
                                    <a:rPr lang="en-US" b="0" i="1" smtClean="0">
                                      <a:latin typeface="Cambria Math" charset="0"/>
                                    </a:rPr>
                                    <m:t>𝑥</m:t>
                                  </m:r>
                                </m:e>
                              </m:d>
                            </m:e>
                          </m:d>
                        </m:e>
                      </m:d>
                      <m:r>
                        <a:rPr lang="en-US" b="0" i="1" smtClean="0">
                          <a:latin typeface="Cambria Math" charset="0"/>
                        </a:rPr>
                        <m:t>+</m:t>
                      </m:r>
                      <m:r>
                        <m:rPr>
                          <m:sty m:val="p"/>
                        </m:rPr>
                        <a:rPr lang="en-US" b="0" i="0" smtClean="0">
                          <a:latin typeface="Cambria Math" charset="0"/>
                        </a:rPr>
                        <m:t>Ω</m:t>
                      </m:r>
                      <m:r>
                        <a:rPr lang="en-US" b="0" i="1" smtClean="0">
                          <a:latin typeface="Cambria Math" charset="0"/>
                        </a:rPr>
                        <m:t>(</m:t>
                      </m:r>
                      <m:r>
                        <a:rPr lang="en-US" b="0" i="1" smtClean="0">
                          <a:latin typeface="Cambria Math" charset="0"/>
                        </a:rPr>
                        <m:t>𝑧</m:t>
                      </m:r>
                      <m:r>
                        <a:rPr lang="en-US" b="0" i="1" smtClean="0">
                          <a:latin typeface="Cambria Math" charset="0"/>
                        </a:rPr>
                        <m:t>)</m:t>
                      </m:r>
                    </m:oMath>
                  </m:oMathPara>
                </a14:m>
                <a:endParaRPr lang="en-US" dirty="0"/>
              </a:p>
              <a:p>
                <a:endParaRPr lang="en-US" dirty="0" smtClean="0"/>
              </a:p>
              <a:p>
                <a:endParaRPr lang="en-US" dirty="0"/>
              </a:p>
              <a:p>
                <a:endParaRPr lang="en-US" dirty="0" smtClean="0"/>
              </a:p>
              <a:p>
                <a:endParaRPr lang="en-US" dirty="0"/>
              </a:p>
              <a:p>
                <a:endParaRPr lang="en-US" dirty="0" smtClean="0"/>
              </a:p>
              <a:p>
                <a:r>
                  <a:rPr lang="en-US" dirty="0" smtClean="0"/>
                  <a:t>Regularization on output of encoder, </a:t>
                </a:r>
                <a:r>
                  <a:rPr lang="en-US" dirty="0" smtClean="0">
                    <a:solidFill>
                      <a:srgbClr val="0000FF"/>
                    </a:solidFill>
                  </a:rPr>
                  <a:t>not on network parameters</a:t>
                </a:r>
                <a:endParaRPr lang="en-US" dirty="0">
                  <a:solidFill>
                    <a:srgbClr val="0000FF"/>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3415" y="1177760"/>
                <a:ext cx="10584228" cy="4151896"/>
              </a:xfrm>
              <a:blipFill rotWithShape="0">
                <a:blip r:embed="rId2"/>
                <a:stretch>
                  <a:fillRect l="-922" t="-1175" r="-1152" b="-66814"/>
                </a:stretch>
              </a:blipFill>
            </p:spPr>
            <p:txBody>
              <a:bodyPr/>
              <a:lstStyle/>
              <a:p>
                <a:r>
                  <a:rPr lang="en-US">
                    <a:noFill/>
                  </a:rPr>
                  <a:t> </a:t>
                </a:r>
              </a:p>
            </p:txBody>
          </p:sp>
        </mc:Fallback>
      </mc:AlternateContent>
    </p:spTree>
    <p:extLst>
      <p:ext uri="{BB962C8B-B14F-4D97-AF65-F5344CB8AC3E}">
        <p14:creationId xmlns:p14="http://schemas.microsoft.com/office/powerpoint/2010/main" val="191970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Sparse Autoencoders</a:t>
            </a:r>
            <a:endParaRPr lang="en-US" dirty="0"/>
          </a:p>
        </p:txBody>
      </p:sp>
      <p:pic>
        <p:nvPicPr>
          <p:cNvPr id="91138" name="Picture 2" descr="creen-Shot-2018-03-07-at-1.50.55-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659232"/>
            <a:ext cx="4089931" cy="289868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8432" y="1127198"/>
            <a:ext cx="9976021" cy="2308324"/>
          </a:xfrm>
          <a:prstGeom prst="rect">
            <a:avLst/>
          </a:prstGeom>
        </p:spPr>
        <p:txBody>
          <a:bodyPr wrap="square">
            <a:spAutoFit/>
          </a:bodyPr>
          <a:lstStyle/>
          <a:p>
            <a:pPr fontAlgn="base"/>
            <a:r>
              <a:rPr lang="en-US" sz="2400" dirty="0">
                <a:solidFill>
                  <a:schemeClr val="tx1">
                    <a:lumMod val="75000"/>
                    <a:lumOff val="25000"/>
                  </a:schemeClr>
                </a:solidFill>
                <a:latin typeface="Karla"/>
                <a:cs typeface="Karla"/>
              </a:rPr>
              <a:t>We </a:t>
            </a:r>
            <a:r>
              <a:rPr lang="en-US" sz="2400" b="1" dirty="0">
                <a:solidFill>
                  <a:schemeClr val="tx1">
                    <a:lumMod val="75000"/>
                    <a:lumOff val="25000"/>
                  </a:schemeClr>
                </a:solidFill>
                <a:latin typeface="Karla"/>
                <a:cs typeface="Karla"/>
              </a:rPr>
              <a:t>allow our network to sensitize individual hidden layer nodes toward specific attributes of the input data</a:t>
            </a:r>
            <a:r>
              <a:rPr lang="en-US" sz="2400" dirty="0">
                <a:solidFill>
                  <a:schemeClr val="tx1">
                    <a:lumMod val="75000"/>
                    <a:lumOff val="25000"/>
                  </a:schemeClr>
                </a:solidFill>
                <a:latin typeface="Karla"/>
                <a:cs typeface="Karla"/>
              </a:rPr>
              <a:t>. </a:t>
            </a:r>
          </a:p>
          <a:p>
            <a:pPr fontAlgn="base"/>
            <a:r>
              <a:rPr lang="en-US" sz="2400" dirty="0">
                <a:solidFill>
                  <a:schemeClr val="tx1">
                    <a:lumMod val="75000"/>
                    <a:lumOff val="25000"/>
                  </a:schemeClr>
                </a:solidFill>
                <a:latin typeface="Karla"/>
                <a:cs typeface="Karla"/>
              </a:rPr>
              <a:t>A sparse autoencoder is selectively activate regions of the network depending on the input data. </a:t>
            </a:r>
          </a:p>
          <a:p>
            <a:pPr fontAlgn="base"/>
            <a:r>
              <a:rPr lang="en-US" sz="2400" dirty="0">
                <a:solidFill>
                  <a:schemeClr val="tx1">
                    <a:lumMod val="75000"/>
                    <a:lumOff val="25000"/>
                  </a:schemeClr>
                </a:solidFill>
                <a:latin typeface="Karla"/>
                <a:cs typeface="Karla"/>
              </a:rPr>
              <a:t>Limiting the network's capacity to memorize the input data without limiting the networks capability to extract features from the data. </a:t>
            </a:r>
          </a:p>
        </p:txBody>
      </p:sp>
      <mc:AlternateContent xmlns:mc="http://schemas.openxmlformats.org/markup-compatibility/2006" xmlns:a14="http://schemas.microsoft.com/office/drawing/2010/main">
        <mc:Choice Requires="a14">
          <p:sp>
            <p:nvSpPr>
              <p:cNvPr id="7" name="TextBox 6"/>
              <p:cNvSpPr txBox="1"/>
              <p:nvPr/>
            </p:nvSpPr>
            <p:spPr>
              <a:xfrm>
                <a:off x="1941703" y="4491681"/>
                <a:ext cx="2451440" cy="8962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lumMod val="75000"/>
                              <a:lumOff val="25000"/>
                            </a:schemeClr>
                          </a:solidFill>
                          <a:latin typeface="Cambria Math" charset="0"/>
                        </a:rPr>
                        <m:t>ℒ</m:t>
                      </m:r>
                      <m:d>
                        <m:dPr>
                          <m:ctrlPr>
                            <a:rPr lang="en-US" sz="2400" b="0" i="1" smtClean="0">
                              <a:solidFill>
                                <a:schemeClr val="tx1">
                                  <a:lumMod val="75000"/>
                                  <a:lumOff val="25000"/>
                                </a:schemeClr>
                              </a:solidFill>
                              <a:latin typeface="Cambria Math" charset="0"/>
                            </a:rPr>
                          </m:ctrlPr>
                        </m:dPr>
                        <m:e>
                          <m:r>
                            <a:rPr lang="en-US" sz="2400" b="0" i="1" smtClean="0">
                              <a:solidFill>
                                <a:schemeClr val="tx1">
                                  <a:lumMod val="75000"/>
                                  <a:lumOff val="25000"/>
                                </a:schemeClr>
                              </a:solidFill>
                              <a:latin typeface="Cambria Math" charset="0"/>
                            </a:rPr>
                            <m:t>𝑥</m:t>
                          </m:r>
                          <m:r>
                            <a:rPr lang="en-US" sz="2400" b="0" i="1" smtClean="0">
                              <a:solidFill>
                                <a:schemeClr val="tx1">
                                  <a:lumMod val="75000"/>
                                  <a:lumOff val="25000"/>
                                </a:schemeClr>
                              </a:solidFill>
                              <a:latin typeface="Cambria Math" charset="0"/>
                            </a:rPr>
                            <m:t>, </m:t>
                          </m:r>
                          <m:acc>
                            <m:accPr>
                              <m:chr m:val="̂"/>
                              <m:ctrlPr>
                                <a:rPr lang="en-US" sz="2400" b="0" i="1" smtClean="0">
                                  <a:solidFill>
                                    <a:schemeClr val="tx1">
                                      <a:lumMod val="75000"/>
                                      <a:lumOff val="25000"/>
                                    </a:schemeClr>
                                  </a:solidFill>
                                  <a:latin typeface="Cambria Math" charset="0"/>
                                </a:rPr>
                              </m:ctrlPr>
                            </m:accPr>
                            <m:e>
                              <m:r>
                                <a:rPr lang="en-US" sz="2400" b="0" i="1" smtClean="0">
                                  <a:solidFill>
                                    <a:schemeClr val="tx1">
                                      <a:lumMod val="75000"/>
                                      <a:lumOff val="25000"/>
                                    </a:schemeClr>
                                  </a:solidFill>
                                  <a:latin typeface="Cambria Math" charset="0"/>
                                </a:rPr>
                                <m:t>𝑥</m:t>
                              </m:r>
                            </m:e>
                          </m:acc>
                        </m:e>
                      </m:d>
                      <m:r>
                        <a:rPr lang="en-US" sz="2400" b="0" i="1" smtClean="0">
                          <a:solidFill>
                            <a:schemeClr val="tx1">
                              <a:lumMod val="75000"/>
                              <a:lumOff val="25000"/>
                            </a:schemeClr>
                          </a:solidFill>
                          <a:latin typeface="Cambria Math" charset="0"/>
                        </a:rPr>
                        <m:t>+</m:t>
                      </m:r>
                      <m:r>
                        <a:rPr lang="en-US" sz="2400" b="0" i="1" smtClean="0">
                          <a:solidFill>
                            <a:schemeClr val="tx1">
                              <a:lumMod val="75000"/>
                              <a:lumOff val="25000"/>
                            </a:schemeClr>
                          </a:solidFill>
                          <a:latin typeface="Cambria Math" charset="0"/>
                        </a:rPr>
                        <m:t>𝜆</m:t>
                      </m:r>
                      <m:nary>
                        <m:naryPr>
                          <m:chr m:val="∑"/>
                          <m:supHide m:val="on"/>
                          <m:ctrlPr>
                            <a:rPr lang="en-US" sz="2400" b="0" i="1" smtClean="0">
                              <a:solidFill>
                                <a:schemeClr val="tx1">
                                  <a:lumMod val="75000"/>
                                  <a:lumOff val="25000"/>
                                </a:schemeClr>
                              </a:solidFill>
                              <a:latin typeface="Cambria Math" charset="0"/>
                            </a:rPr>
                          </m:ctrlPr>
                        </m:naryPr>
                        <m:sub>
                          <m:r>
                            <a:rPr lang="en-US" sz="2400" b="0" i="1" smtClean="0">
                              <a:solidFill>
                                <a:schemeClr val="tx1">
                                  <a:lumMod val="75000"/>
                                  <a:lumOff val="25000"/>
                                </a:schemeClr>
                              </a:solidFill>
                              <a:latin typeface="Cambria Math" charset="0"/>
                            </a:rPr>
                            <m:t>𝑖</m:t>
                          </m:r>
                        </m:sub>
                        <m:sup/>
                        <m:e>
                          <m:r>
                            <a:rPr lang="en-US" sz="2400" b="0" i="1" smtClean="0">
                              <a:solidFill>
                                <a:schemeClr val="tx1">
                                  <a:lumMod val="75000"/>
                                  <a:lumOff val="25000"/>
                                </a:schemeClr>
                              </a:solidFill>
                              <a:latin typeface="Cambria Math" charset="0"/>
                            </a:rPr>
                            <m:t>|</m:t>
                          </m:r>
                          <m:sSub>
                            <m:sSubPr>
                              <m:ctrlPr>
                                <a:rPr lang="en-US" sz="2400" b="0" i="1" smtClean="0">
                                  <a:solidFill>
                                    <a:schemeClr val="tx1">
                                      <a:lumMod val="75000"/>
                                      <a:lumOff val="25000"/>
                                    </a:schemeClr>
                                  </a:solidFill>
                                  <a:latin typeface="Cambria Math" charset="0"/>
                                </a:rPr>
                              </m:ctrlPr>
                            </m:sSubPr>
                            <m:e>
                              <m:r>
                                <a:rPr lang="en-US" sz="2400" b="0" i="1" smtClean="0">
                                  <a:solidFill>
                                    <a:schemeClr val="tx1">
                                      <a:lumMod val="75000"/>
                                      <a:lumOff val="25000"/>
                                    </a:schemeClr>
                                  </a:solidFill>
                                  <a:latin typeface="Cambria Math" charset="0"/>
                                </a:rPr>
                                <m:t>𝑧</m:t>
                              </m:r>
                            </m:e>
                            <m:sub>
                              <m:r>
                                <a:rPr lang="en-US" sz="2400" b="0" i="1" smtClean="0">
                                  <a:solidFill>
                                    <a:schemeClr val="tx1">
                                      <a:lumMod val="75000"/>
                                      <a:lumOff val="25000"/>
                                    </a:schemeClr>
                                  </a:solidFill>
                                  <a:latin typeface="Cambria Math" charset="0"/>
                                </a:rPr>
                                <m:t>𝑖</m:t>
                              </m:r>
                            </m:sub>
                          </m:sSub>
                          <m:r>
                            <a:rPr lang="en-US" sz="2400" b="0" i="1" smtClean="0">
                              <a:solidFill>
                                <a:schemeClr val="tx1">
                                  <a:lumMod val="75000"/>
                                  <a:lumOff val="25000"/>
                                </a:schemeClr>
                              </a:solidFill>
                              <a:latin typeface="Cambria Math" charset="0"/>
                            </a:rPr>
                            <m:t>|</m:t>
                          </m:r>
                        </m:e>
                      </m:nary>
                    </m:oMath>
                  </m:oMathPara>
                </a14:m>
                <a:endParaRPr lang="en-US" sz="2400" dirty="0">
                  <a:solidFill>
                    <a:schemeClr val="tx1">
                      <a:lumMod val="75000"/>
                      <a:lumOff val="25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941703" y="4491681"/>
                <a:ext cx="2451440" cy="896207"/>
              </a:xfrm>
              <a:prstGeom prst="rect">
                <a:avLst/>
              </a:prstGeom>
              <a:blipFill rotWithShape="0">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675061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Denoising</a:t>
            </a:r>
            <a:r>
              <a:rPr lang="en-US" dirty="0" smtClean="0"/>
              <a:t> </a:t>
            </a:r>
            <a:r>
              <a:rPr lang="en-US" dirty="0" err="1" smtClean="0"/>
              <a:t>Autoencoders</a:t>
            </a:r>
            <a:endParaRPr lang="en-US" dirty="0"/>
          </a:p>
        </p:txBody>
      </p:sp>
      <p:sp>
        <p:nvSpPr>
          <p:cNvPr id="3" name="Content Placeholder 2"/>
          <p:cNvSpPr>
            <a:spLocks noGrp="1"/>
          </p:cNvSpPr>
          <p:nvPr>
            <p:ph idx="1"/>
          </p:nvPr>
        </p:nvSpPr>
        <p:spPr>
          <a:xfrm>
            <a:off x="833414" y="1177760"/>
            <a:ext cx="11009293" cy="2111143"/>
          </a:xfrm>
        </p:spPr>
        <p:txBody>
          <a:bodyPr/>
          <a:lstStyle/>
          <a:p>
            <a:r>
              <a:rPr lang="en-US" dirty="0" smtClean="0"/>
              <a:t>Trained with corrupted data points, but to reconstruct original data points</a:t>
            </a:r>
            <a:endParaRPr lang="en-US" dirty="0"/>
          </a:p>
        </p:txBody>
      </p:sp>
      <p:pic>
        <p:nvPicPr>
          <p:cNvPr id="87049" name="Picture 9" descr="creen-Shot-2018-03-09-at-10.20.44-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319" y="1717851"/>
            <a:ext cx="8340153" cy="3809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0378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Denoising </a:t>
            </a:r>
            <a:r>
              <a:rPr lang="en-US" dirty="0" smtClean="0"/>
              <a:t>Autoencoders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dirty="0">
                <a:solidFill>
                  <a:schemeClr val="tx1">
                    <a:lumMod val="75000"/>
                    <a:lumOff val="25000"/>
                  </a:schemeClr>
                </a:solidFill>
              </a:rPr>
              <a:t>Denoising autoencoders learn a </a:t>
            </a:r>
            <a:r>
              <a:rPr lang="en-US" dirty="0" smtClean="0">
                <a:solidFill>
                  <a:schemeClr val="tx1">
                    <a:lumMod val="75000"/>
                    <a:lumOff val="25000"/>
                  </a:schemeClr>
                </a:solidFill>
              </a:rPr>
              <a:t>manifold. </a:t>
            </a:r>
            <a:r>
              <a:rPr lang="en-US" dirty="0" smtClean="0"/>
              <a:t>Vector </a:t>
            </a:r>
            <a:r>
              <a:rPr lang="en-US" dirty="0"/>
              <a:t>field learned by </a:t>
            </a:r>
            <a:r>
              <a:rPr lang="en-US" dirty="0" err="1"/>
              <a:t>denoising</a:t>
            </a:r>
            <a:r>
              <a:rPr lang="en-US" dirty="0"/>
              <a:t> </a:t>
            </a:r>
            <a:r>
              <a:rPr lang="en-US" dirty="0" smtClean="0"/>
              <a:t>autoencoder. Each </a:t>
            </a:r>
            <a:r>
              <a:rPr lang="en-US" dirty="0"/>
              <a:t>arrow is proportional to </a:t>
            </a:r>
            <a:r>
              <a:rPr lang="en-US" i="1" dirty="0">
                <a:latin typeface="Times New Roman"/>
                <a:cs typeface="Times New Roman"/>
              </a:rPr>
              <a:t>g</a:t>
            </a:r>
            <a:r>
              <a:rPr lang="en-US" dirty="0">
                <a:latin typeface="Times New Roman"/>
                <a:cs typeface="Times New Roman"/>
              </a:rPr>
              <a:t>(</a:t>
            </a:r>
            <a:r>
              <a:rPr lang="en-US" i="1" dirty="0">
                <a:latin typeface="Times New Roman"/>
                <a:cs typeface="Times New Roman"/>
              </a:rPr>
              <a:t>f</a:t>
            </a:r>
            <a:r>
              <a:rPr lang="en-US" dirty="0">
                <a:latin typeface="Times New Roman"/>
                <a:cs typeface="Times New Roman"/>
              </a:rPr>
              <a:t>(</a:t>
            </a:r>
            <a:r>
              <a:rPr lang="en-US" i="1" dirty="0">
                <a:latin typeface="Times New Roman"/>
                <a:cs typeface="Times New Roman"/>
              </a:rPr>
              <a:t>x</a:t>
            </a:r>
            <a:r>
              <a:rPr lang="en-US" dirty="0">
                <a:latin typeface="Times New Roman"/>
                <a:cs typeface="Times New Roman"/>
              </a:rPr>
              <a:t>)) – </a:t>
            </a:r>
            <a:r>
              <a:rPr lang="en-US" i="1" dirty="0">
                <a:latin typeface="Times New Roman"/>
                <a:cs typeface="Times New Roman"/>
              </a:rPr>
              <a:t>x</a:t>
            </a:r>
            <a:r>
              <a:rPr lang="en-US" dirty="0">
                <a:latin typeface="Times New Roman"/>
                <a:cs typeface="Times New Roman"/>
              </a:rPr>
              <a:t>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63</a:t>
            </a:fld>
            <a:endParaRPr lang="en-US"/>
          </a:p>
        </p:txBody>
      </p:sp>
      <p:pic>
        <p:nvPicPr>
          <p:cNvPr id="6" name="Picture 5"/>
          <p:cNvPicPr>
            <a:picLocks noChangeAspect="1"/>
          </p:cNvPicPr>
          <p:nvPr/>
        </p:nvPicPr>
        <p:blipFill>
          <a:blip r:embed="rId2"/>
          <a:stretch>
            <a:fillRect/>
          </a:stretch>
        </p:blipFill>
        <p:spPr>
          <a:xfrm>
            <a:off x="1524000" y="2113482"/>
            <a:ext cx="8522043" cy="4400136"/>
          </a:xfrm>
          <a:prstGeom prst="rect">
            <a:avLst/>
          </a:prstGeom>
        </p:spPr>
      </p:pic>
    </p:spTree>
    <p:extLst>
      <p:ext uri="{BB962C8B-B14F-4D97-AF65-F5344CB8AC3E}">
        <p14:creationId xmlns:p14="http://schemas.microsoft.com/office/powerpoint/2010/main" val="10054137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Denoising </a:t>
            </a:r>
            <a:r>
              <a:rPr lang="en-US" dirty="0" smtClean="0"/>
              <a:t>Autoencoders (</a:t>
            </a:r>
            <a:r>
              <a:rPr lang="en-US" dirty="0" err="1" smtClean="0"/>
              <a:t>cont</a:t>
            </a:r>
            <a:r>
              <a:rPr lang="en-US" dirty="0" smtClean="0"/>
              <a:t>)</a:t>
            </a:r>
            <a:endParaRPr lang="en-US" dirty="0"/>
          </a:p>
        </p:txBody>
      </p:sp>
      <p:sp>
        <p:nvSpPr>
          <p:cNvPr id="3" name="Content Placeholder 2"/>
          <p:cNvSpPr>
            <a:spLocks noGrp="1"/>
          </p:cNvSpPr>
          <p:nvPr>
            <p:ph idx="1"/>
          </p:nvPr>
        </p:nvSpPr>
        <p:spPr/>
        <p:txBody>
          <a:bodyPr/>
          <a:lstStyle/>
          <a:p>
            <a:r>
              <a:rPr lang="en-US" dirty="0"/>
              <a:t>Vector field learned by </a:t>
            </a:r>
            <a:r>
              <a:rPr lang="en-US" dirty="0" err="1"/>
              <a:t>denoising</a:t>
            </a:r>
            <a:r>
              <a:rPr lang="en-US" dirty="0"/>
              <a:t> </a:t>
            </a:r>
            <a:r>
              <a:rPr lang="en-US" dirty="0" smtClean="0"/>
              <a:t>autoencoder. Each </a:t>
            </a:r>
            <a:r>
              <a:rPr lang="en-US" dirty="0"/>
              <a:t>arrow is proportional to </a:t>
            </a:r>
            <a:r>
              <a:rPr lang="en-US" i="1" dirty="0">
                <a:latin typeface="Times New Roman"/>
                <a:cs typeface="Times New Roman"/>
              </a:rPr>
              <a:t>g</a:t>
            </a:r>
            <a:r>
              <a:rPr lang="en-US" dirty="0">
                <a:latin typeface="Times New Roman"/>
                <a:cs typeface="Times New Roman"/>
              </a:rPr>
              <a:t>(</a:t>
            </a:r>
            <a:r>
              <a:rPr lang="en-US" i="1" dirty="0">
                <a:latin typeface="Times New Roman"/>
                <a:cs typeface="Times New Roman"/>
              </a:rPr>
              <a:t>f</a:t>
            </a:r>
            <a:r>
              <a:rPr lang="en-US" dirty="0">
                <a:latin typeface="Times New Roman"/>
                <a:cs typeface="Times New Roman"/>
              </a:rPr>
              <a:t>(</a:t>
            </a:r>
            <a:r>
              <a:rPr lang="en-US" i="1" dirty="0">
                <a:latin typeface="Times New Roman"/>
                <a:cs typeface="Times New Roman"/>
              </a:rPr>
              <a:t>x</a:t>
            </a:r>
            <a:r>
              <a:rPr lang="en-US" dirty="0">
                <a:latin typeface="Times New Roman"/>
                <a:cs typeface="Times New Roman"/>
              </a:rPr>
              <a:t>)) – </a:t>
            </a:r>
            <a:r>
              <a:rPr lang="en-US" i="1" dirty="0">
                <a:latin typeface="Times New Roman"/>
                <a:cs typeface="Times New Roman"/>
              </a:rPr>
              <a:t>x</a:t>
            </a:r>
            <a:r>
              <a:rPr lang="en-US" dirty="0">
                <a:latin typeface="Times New Roman"/>
                <a:cs typeface="Times New Roman"/>
              </a:rPr>
              <a:t> </a:t>
            </a:r>
            <a:endParaRPr lang="en-US" dirty="0"/>
          </a:p>
        </p:txBody>
      </p:sp>
      <p:sp>
        <p:nvSpPr>
          <p:cNvPr id="4" name="Slide Number Placeholder 3"/>
          <p:cNvSpPr>
            <a:spLocks noGrp="1"/>
          </p:cNvSpPr>
          <p:nvPr>
            <p:ph type="sldNum" sz="quarter" idx="12"/>
          </p:nvPr>
        </p:nvSpPr>
        <p:spPr/>
        <p:txBody>
          <a:bodyPr/>
          <a:lstStyle/>
          <a:p>
            <a:fld id="{81B7CCDB-6D39-0547-B7B3-C80E39D6513A}" type="slidenum">
              <a:rPr lang="en-US" smtClean="0"/>
              <a:pPr/>
              <a:t>64</a:t>
            </a:fld>
            <a:endParaRPr lang="en-US"/>
          </a:p>
        </p:txBody>
      </p:sp>
      <p:pic>
        <p:nvPicPr>
          <p:cNvPr id="5" name="Picture 4"/>
          <p:cNvPicPr>
            <a:picLocks noChangeAspect="1"/>
          </p:cNvPicPr>
          <p:nvPr/>
        </p:nvPicPr>
        <p:blipFill>
          <a:blip r:embed="rId2"/>
          <a:stretch>
            <a:fillRect/>
          </a:stretch>
        </p:blipFill>
        <p:spPr>
          <a:xfrm>
            <a:off x="2879124" y="2302113"/>
            <a:ext cx="5412260" cy="4195671"/>
          </a:xfrm>
          <a:prstGeom prst="rect">
            <a:avLst/>
          </a:prstGeom>
        </p:spPr>
      </p:pic>
    </p:spTree>
    <p:extLst>
      <p:ext uri="{BB962C8B-B14F-4D97-AF65-F5344CB8AC3E}">
        <p14:creationId xmlns:p14="http://schemas.microsoft.com/office/powerpoint/2010/main" val="15870070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Contractive </a:t>
            </a:r>
            <a:r>
              <a:rPr lang="en-US" dirty="0" err="1" smtClean="0"/>
              <a:t>Autoencoders</a:t>
            </a:r>
            <a:endParaRPr lang="en-US" dirty="0"/>
          </a:p>
        </p:txBody>
      </p:sp>
      <p:sp>
        <p:nvSpPr>
          <p:cNvPr id="3" name="Content Placeholder 2"/>
          <p:cNvSpPr>
            <a:spLocks noGrp="1"/>
          </p:cNvSpPr>
          <p:nvPr>
            <p:ph idx="1"/>
          </p:nvPr>
        </p:nvSpPr>
        <p:spPr/>
        <p:txBody>
          <a:bodyPr/>
          <a:lstStyle/>
          <a:p>
            <a:r>
              <a:rPr lang="en-US" dirty="0"/>
              <a:t>One would expect that </a:t>
            </a:r>
            <a:r>
              <a:rPr lang="en-US" b="1" dirty="0"/>
              <a:t>for very similar inputs, the learned encoding would also be very similar</a:t>
            </a:r>
            <a:r>
              <a:rPr lang="en-US" dirty="0"/>
              <a:t>. </a:t>
            </a:r>
            <a:endParaRPr lang="en-US" dirty="0" smtClean="0"/>
          </a:p>
          <a:p>
            <a:r>
              <a:rPr lang="en-US" dirty="0"/>
              <a:t>We can explicitly train our model in order for this to be the case by requiring that the </a:t>
            </a:r>
            <a:r>
              <a:rPr lang="en-US" i="1" dirty="0"/>
              <a:t>derivative of the hidden layer activations are small</a:t>
            </a:r>
            <a:r>
              <a:rPr lang="en-US" dirty="0"/>
              <a:t> with respect to the input. </a:t>
            </a:r>
            <a:endParaRPr lang="en-US" dirty="0" smtClean="0"/>
          </a:p>
          <a:p>
            <a:r>
              <a:rPr lang="en-US" b="1" dirty="0" smtClean="0"/>
              <a:t>Question: </a:t>
            </a:r>
            <a:r>
              <a:rPr lang="en-US" dirty="0" smtClean="0"/>
              <a:t>How do we find how much the encoded space would change if the input changes?</a:t>
            </a:r>
            <a:endParaRPr lang="en-US" b="1" dirty="0" smtClean="0"/>
          </a:p>
          <a:p>
            <a:pPr algn="ctr"/>
            <a:r>
              <a:rPr lang="en-US" sz="3200" b="1" dirty="0" smtClean="0">
                <a:solidFill>
                  <a:srgbClr val="C00000"/>
                </a:solidFill>
              </a:rPr>
              <a:t>Derivatives</a:t>
            </a:r>
            <a:endParaRPr lang="en-US" b="1" dirty="0">
              <a:solidFill>
                <a:srgbClr val="C00000"/>
              </a:solidFill>
            </a:endParaRPr>
          </a:p>
          <a:p>
            <a:endParaRPr lang="en-US" dirty="0" smtClean="0"/>
          </a:p>
          <a:p>
            <a:endParaRPr lang="en-US" dirty="0"/>
          </a:p>
          <a:p>
            <a:endParaRPr lang="en-US" dirty="0"/>
          </a:p>
        </p:txBody>
      </p:sp>
      <p:graphicFrame>
        <p:nvGraphicFramePr>
          <p:cNvPr id="4" name="Content Placeholder 3"/>
          <p:cNvGraphicFramePr>
            <a:graphicFrameLocks noChangeAspect="1"/>
          </p:cNvGraphicFramePr>
          <p:nvPr>
            <p:extLst/>
          </p:nvPr>
        </p:nvGraphicFramePr>
        <p:xfrm>
          <a:off x="3608525" y="4797702"/>
          <a:ext cx="4776787" cy="1346200"/>
        </p:xfrm>
        <a:graphic>
          <a:graphicData uri="http://schemas.openxmlformats.org/presentationml/2006/ole">
            <mc:AlternateContent xmlns:mc="http://schemas.openxmlformats.org/markup-compatibility/2006">
              <mc:Choice xmlns:v="urn:schemas-microsoft-com:vml" Requires="v">
                <p:oleObj spid="_x0000_s3083" name="Equation" r:id="rId3" imgW="1663700" imgH="469900" progId="Equation.3">
                  <p:embed/>
                </p:oleObj>
              </mc:Choice>
              <mc:Fallback>
                <p:oleObj name="Equation" r:id="rId3" imgW="1663700" imgH="469900" progId="Equation.3">
                  <p:embed/>
                  <p:pic>
                    <p:nvPicPr>
                      <p:cNvPr id="0" name=""/>
                      <p:cNvPicPr/>
                      <p:nvPr/>
                    </p:nvPicPr>
                    <p:blipFill>
                      <a:blip r:embed="rId4"/>
                      <a:stretch>
                        <a:fillRect/>
                      </a:stretch>
                    </p:blipFill>
                    <p:spPr>
                      <a:xfrm>
                        <a:off x="3608525" y="4797702"/>
                        <a:ext cx="4776787" cy="1346200"/>
                      </a:xfrm>
                      <a:prstGeom prst="rect">
                        <a:avLst/>
                      </a:prstGeom>
                    </p:spPr>
                  </p:pic>
                </p:oleObj>
              </mc:Fallback>
            </mc:AlternateContent>
          </a:graphicData>
        </a:graphic>
      </p:graphicFrame>
    </p:spTree>
    <p:extLst>
      <p:ext uri="{BB962C8B-B14F-4D97-AF65-F5344CB8AC3E}">
        <p14:creationId xmlns:p14="http://schemas.microsoft.com/office/powerpoint/2010/main" val="10801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Problems with Autoencoders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1451" y="1279954"/>
            <a:ext cx="4215415" cy="4374292"/>
          </a:xfrm>
          <a:prstGeom prst="rect">
            <a:avLst/>
          </a:prstGeom>
        </p:spPr>
      </p:pic>
      <p:sp>
        <p:nvSpPr>
          <p:cNvPr id="5" name="TextBox 4"/>
          <p:cNvSpPr txBox="1"/>
          <p:nvPr/>
        </p:nvSpPr>
        <p:spPr>
          <a:xfrm>
            <a:off x="957338" y="2533135"/>
            <a:ext cx="4763840" cy="1569660"/>
          </a:xfrm>
          <a:prstGeom prst="rect">
            <a:avLst/>
          </a:prstGeom>
          <a:noFill/>
        </p:spPr>
        <p:txBody>
          <a:bodyPr wrap="square" rtlCol="0">
            <a:spAutoFit/>
          </a:bodyPr>
          <a:lstStyle/>
          <a:p>
            <a:pPr marL="285750" indent="-285750">
              <a:buFont typeface="Arial" charset="0"/>
              <a:buChar char="•"/>
            </a:pPr>
            <a:r>
              <a:rPr lang="en-US" sz="2400" dirty="0">
                <a:solidFill>
                  <a:schemeClr val="tx1">
                    <a:lumMod val="75000"/>
                    <a:lumOff val="25000"/>
                  </a:schemeClr>
                </a:solidFill>
                <a:latin typeface="Karla" charset="0"/>
                <a:ea typeface="Karla" charset="0"/>
                <a:cs typeface="Karla" charset="0"/>
              </a:rPr>
              <a:t>Gaps in the latent space</a:t>
            </a:r>
          </a:p>
          <a:p>
            <a:pPr marL="285750" indent="-285750">
              <a:buFont typeface="Arial" charset="0"/>
              <a:buChar char="•"/>
            </a:pPr>
            <a:r>
              <a:rPr lang="en-US" sz="2400" dirty="0" err="1">
                <a:solidFill>
                  <a:schemeClr val="tx1">
                    <a:lumMod val="75000"/>
                    <a:lumOff val="25000"/>
                  </a:schemeClr>
                </a:solidFill>
                <a:latin typeface="Karla" charset="0"/>
                <a:ea typeface="Karla" charset="0"/>
                <a:cs typeface="Karla" charset="0"/>
              </a:rPr>
              <a:t>Separability</a:t>
            </a:r>
            <a:r>
              <a:rPr lang="en-US" sz="2400" dirty="0">
                <a:solidFill>
                  <a:schemeClr val="tx1">
                    <a:lumMod val="75000"/>
                    <a:lumOff val="25000"/>
                  </a:schemeClr>
                </a:solidFill>
                <a:latin typeface="Karla" charset="0"/>
                <a:ea typeface="Karla" charset="0"/>
                <a:cs typeface="Karla" charset="0"/>
              </a:rPr>
              <a:t> in the latent space</a:t>
            </a:r>
          </a:p>
          <a:p>
            <a:pPr marL="285750" indent="-285750">
              <a:buFont typeface="Arial" charset="0"/>
              <a:buChar char="•"/>
            </a:pPr>
            <a:r>
              <a:rPr lang="en-US" sz="2400" dirty="0">
                <a:solidFill>
                  <a:schemeClr val="tx1">
                    <a:lumMod val="75000"/>
                    <a:lumOff val="25000"/>
                  </a:schemeClr>
                </a:solidFill>
                <a:latin typeface="Karla" charset="0"/>
                <a:ea typeface="Karla" charset="0"/>
                <a:cs typeface="Karla" charset="0"/>
              </a:rPr>
              <a:t>Discrete latent space</a:t>
            </a:r>
          </a:p>
        </p:txBody>
      </p:sp>
    </p:spTree>
    <p:extLst>
      <p:ext uri="{BB962C8B-B14F-4D97-AF65-F5344CB8AC3E}">
        <p14:creationId xmlns:p14="http://schemas.microsoft.com/office/powerpoint/2010/main" val="16081163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a:t>
            </a:r>
          </a:p>
        </p:txBody>
      </p:sp>
      <p:sp>
        <p:nvSpPr>
          <p:cNvPr id="3" name="Content Placeholder 2"/>
          <p:cNvSpPr>
            <a:spLocks noGrp="1"/>
          </p:cNvSpPr>
          <p:nvPr>
            <p:ph idx="1"/>
          </p:nvPr>
        </p:nvSpPr>
        <p:spPr/>
        <p:txBody>
          <a:bodyPr/>
          <a:lstStyle/>
          <a:p>
            <a:r>
              <a:rPr lang="en-US" sz="2400" dirty="0"/>
              <a:t>Representation Matters</a:t>
            </a:r>
          </a:p>
        </p:txBody>
      </p:sp>
      <p:grpSp>
        <p:nvGrpSpPr>
          <p:cNvPr id="96" name="Group 95"/>
          <p:cNvGrpSpPr/>
          <p:nvPr/>
        </p:nvGrpSpPr>
        <p:grpSpPr>
          <a:xfrm>
            <a:off x="1986182" y="1824926"/>
            <a:ext cx="6545455" cy="4385674"/>
            <a:chOff x="2423505" y="4647638"/>
            <a:chExt cx="6545455" cy="4385674"/>
          </a:xfrm>
        </p:grpSpPr>
        <mc:AlternateContent xmlns:mc="http://schemas.openxmlformats.org/markup-compatibility/2006">
          <mc:Choice xmlns:a14="http://schemas.microsoft.com/office/drawing/2010/main" Requires="a14">
            <p:sp>
              <p:nvSpPr>
                <p:cNvPr id="5" name="Equation"/>
                <p:cNvSpPr txBox="1"/>
                <p:nvPr/>
              </p:nvSpPr>
              <p:spPr>
                <a:xfrm>
                  <a:off x="2423505" y="4647638"/>
                  <a:ext cx="1663006" cy="588577"/>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6700">
                                <a:solidFill>
                                  <a:srgbClr val="414040"/>
                                </a:solidFill>
                                <a:latin typeface="Cambria Math" charset="0"/>
                              </a:rPr>
                            </m:ctrlPr>
                          </m:sSubPr>
                          <m:e>
                            <m:r>
                              <a:rPr sz="6700" i="1">
                                <a:solidFill>
                                  <a:srgbClr val="414040"/>
                                </a:solidFill>
                                <a:latin typeface="Cambria Math" panose="02040503050406030204" pitchFamily="18" charset="0"/>
                              </a:rPr>
                              <m:t>𝑥</m:t>
                            </m:r>
                          </m:e>
                          <m:sub>
                            <m:r>
                              <a:rPr sz="6700" i="1">
                                <a:solidFill>
                                  <a:srgbClr val="414040"/>
                                </a:solidFill>
                                <a:latin typeface="Cambria Math" panose="02040503050406030204" pitchFamily="18" charset="0"/>
                              </a:rPr>
                              <m:t>1</m:t>
                            </m:r>
                          </m:sub>
                        </m:sSub>
                        <m:r>
                          <a:rPr sz="6700" i="1">
                            <a:solidFill>
                              <a:srgbClr val="414040"/>
                            </a:solidFill>
                            <a:latin typeface="Cambria Math" panose="02040503050406030204" pitchFamily="18" charset="0"/>
                          </a:rPr>
                          <m:t>,</m:t>
                        </m:r>
                        <m:sSub>
                          <m:sSubPr>
                            <m:ctrlPr>
                              <a:rPr sz="6700" i="1">
                                <a:solidFill>
                                  <a:srgbClr val="414040"/>
                                </a:solidFill>
                                <a:latin typeface="Cambria Math" charset="0"/>
                              </a:rPr>
                            </m:ctrlPr>
                          </m:sSubPr>
                          <m:e>
                            <m:r>
                              <a:rPr sz="6700" i="1">
                                <a:solidFill>
                                  <a:srgbClr val="414040"/>
                                </a:solidFill>
                                <a:latin typeface="Cambria Math" panose="02040503050406030204" pitchFamily="18" charset="0"/>
                              </a:rPr>
                              <m:t>𝑥</m:t>
                            </m:r>
                          </m:e>
                          <m:sub>
                            <m:r>
                              <a:rPr sz="6700" i="1">
                                <a:solidFill>
                                  <a:srgbClr val="414040"/>
                                </a:solidFill>
                                <a:latin typeface="Cambria Math" panose="02040503050406030204" pitchFamily="18" charset="0"/>
                              </a:rPr>
                              <m:t>2</m:t>
                            </m:r>
                          </m:sub>
                        </m:sSub>
                      </m:oMath>
                    </m:oMathPara>
                  </a14:m>
                  <a:endParaRPr sz="6700" dirty="0">
                    <a:solidFill>
                      <a:srgbClr val="414141"/>
                    </a:solidFill>
                  </a:endParaRPr>
                </a:p>
              </p:txBody>
            </p:sp>
          </mc:Choice>
          <mc:Fallback>
            <p:sp>
              <p:nvSpPr>
                <p:cNvPr id="5" name="Equation"/>
                <p:cNvSpPr txBox="1">
                  <a:spLocks noRot="1" noChangeAspect="1" noMove="1" noResize="1" noEditPoints="1" noAdjustHandles="1" noChangeArrowheads="1" noChangeShapeType="1" noTextEdit="1"/>
                </p:cNvSpPr>
                <p:nvPr/>
              </p:nvSpPr>
              <p:spPr>
                <a:xfrm>
                  <a:off x="2423505" y="4647638"/>
                  <a:ext cx="1663006" cy="588577"/>
                </a:xfrm>
                <a:prstGeom prst="rect">
                  <a:avLst/>
                </a:prstGeom>
                <a:blipFill rotWithShape="0">
                  <a:blip r:embed="rId2"/>
                  <a:stretch>
                    <a:fillRect r="-13553" b="-65979"/>
                  </a:stretch>
                </a:blipFill>
                <a:ln w="12700">
                  <a:miter lim="400000"/>
                </a:ln>
              </p:spPr>
              <p:txBody>
                <a:bodyPr/>
                <a:lstStyle/>
                <a:p>
                  <a:r>
                    <a:rPr lang="en-US">
                      <a:noFill/>
                    </a:rPr>
                    <a:t> </a:t>
                  </a:r>
                </a:p>
              </p:txBody>
            </p:sp>
          </mc:Fallback>
        </mc:AlternateContent>
        <p:sp>
          <p:nvSpPr>
            <p:cNvPr id="6" name="Rounded Rectangle"/>
            <p:cNvSpPr/>
            <p:nvPr/>
          </p:nvSpPr>
          <p:spPr>
            <a:xfrm>
              <a:off x="5464464" y="4669497"/>
              <a:ext cx="1989436" cy="1298130"/>
            </a:xfrm>
            <a:prstGeom prst="roundRect">
              <a:avLst>
                <a:gd name="adj" fmla="val 15000"/>
              </a:avLst>
            </a:prstGeom>
            <a:ln w="38100">
              <a:solidFill>
                <a:schemeClr val="accent2">
                  <a:hueOff val="-602737"/>
                  <a:satOff val="7170"/>
                  <a:lumOff val="14117"/>
                </a:schemeClr>
              </a:solidFill>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a:p>
          </p:txBody>
        </p:sp>
        <p:sp>
          <p:nvSpPr>
            <p:cNvPr id="7" name="Line"/>
            <p:cNvSpPr/>
            <p:nvPr/>
          </p:nvSpPr>
          <p:spPr>
            <a:xfrm>
              <a:off x="4508225" y="529590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8" name="Equation"/>
            <p:cNvSpPr txBox="1"/>
            <p:nvPr/>
          </p:nvSpPr>
          <p:spPr>
            <a:xfrm>
              <a:off x="8763876" y="4899411"/>
              <a:ext cx="65" cy="1092607"/>
            </a:xfrm>
            <a:prstGeom prst="rect">
              <a:avLst/>
            </a:prstGeom>
            <a:ln w="12700">
              <a:miter lim="400000"/>
            </a:ln>
          </p:spPr>
          <p:txBody>
            <a:bodyPr wrap="none" lIns="0" tIns="0" rIns="0" bIns="0">
              <a:spAutoFit/>
            </a:bodyPr>
            <a:lstStyle/>
            <a:p>
              <a:pPr algn="l" defTabSz="914400" latinLnBrk="1">
                <a:defRPr sz="1800">
                  <a:solidFill>
                    <a:srgbClr val="000000"/>
                  </a:solidFill>
                </a:defRPr>
              </a:pPr>
              <a:endParaRPr sz="7100" dirty="0">
                <a:solidFill>
                  <a:srgbClr val="414141"/>
                </a:solidFill>
              </a:endParaRPr>
            </a:p>
          </p:txBody>
        </p:sp>
        <p:sp>
          <p:nvSpPr>
            <p:cNvPr id="9" name="Line"/>
            <p:cNvSpPr/>
            <p:nvPr/>
          </p:nvSpPr>
          <p:spPr>
            <a:xfrm>
              <a:off x="7683225" y="529590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10" name="Regression"/>
            <p:cNvSpPr txBox="1"/>
            <p:nvPr/>
          </p:nvSpPr>
          <p:spPr>
            <a:xfrm>
              <a:off x="5653664" y="5322004"/>
              <a:ext cx="102657"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endParaRPr dirty="0"/>
            </a:p>
          </p:txBody>
        </p:sp>
        <p:grpSp>
          <p:nvGrpSpPr>
            <p:cNvPr id="11" name="Group"/>
            <p:cNvGrpSpPr/>
            <p:nvPr/>
          </p:nvGrpSpPr>
          <p:grpSpPr>
            <a:xfrm>
              <a:off x="3255009" y="6822098"/>
              <a:ext cx="2408409" cy="2211214"/>
              <a:chOff x="-109574" y="0"/>
              <a:chExt cx="2408407" cy="2211213"/>
            </a:xfrm>
          </p:grpSpPr>
          <p:sp>
            <p:nvSpPr>
              <p:cNvPr id="12" name="Circle"/>
              <p:cNvSpPr/>
              <p:nvPr/>
            </p:nvSpPr>
            <p:spPr>
              <a:xfrm>
                <a:off x="902615" y="13541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3" name="Circle"/>
              <p:cNvSpPr/>
              <p:nvPr/>
            </p:nvSpPr>
            <p:spPr>
              <a:xfrm>
                <a:off x="1042315" y="11636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4" name="Circle"/>
              <p:cNvSpPr/>
              <p:nvPr/>
            </p:nvSpPr>
            <p:spPr>
              <a:xfrm>
                <a:off x="729016" y="11231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5" name="Circle"/>
              <p:cNvSpPr/>
              <p:nvPr/>
            </p:nvSpPr>
            <p:spPr>
              <a:xfrm>
                <a:off x="977672" y="1025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6" name="Circle"/>
              <p:cNvSpPr/>
              <p:nvPr/>
            </p:nvSpPr>
            <p:spPr>
              <a:xfrm>
                <a:off x="729016" y="10088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7" name="Circle"/>
              <p:cNvSpPr/>
              <p:nvPr/>
            </p:nvSpPr>
            <p:spPr>
              <a:xfrm>
                <a:off x="856016" y="10596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8" name="Circle"/>
              <p:cNvSpPr/>
              <p:nvPr/>
            </p:nvSpPr>
            <p:spPr>
              <a:xfrm>
                <a:off x="902615" y="12144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9" name="Circle"/>
              <p:cNvSpPr/>
              <p:nvPr/>
            </p:nvSpPr>
            <p:spPr>
              <a:xfrm>
                <a:off x="745982" y="1286428"/>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0" name="Circle"/>
              <p:cNvSpPr/>
              <p:nvPr/>
            </p:nvSpPr>
            <p:spPr>
              <a:xfrm>
                <a:off x="859138" y="8818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1" name="Circle"/>
              <p:cNvSpPr/>
              <p:nvPr/>
            </p:nvSpPr>
            <p:spPr>
              <a:xfrm>
                <a:off x="1105815" y="1282194"/>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2" name="Circle"/>
              <p:cNvSpPr/>
              <p:nvPr/>
            </p:nvSpPr>
            <p:spPr>
              <a:xfrm>
                <a:off x="1282472" y="11019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3" name="Circle"/>
              <p:cNvSpPr/>
              <p:nvPr/>
            </p:nvSpPr>
            <p:spPr>
              <a:xfrm>
                <a:off x="1282472" y="1279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4" name="Circle"/>
              <p:cNvSpPr/>
              <p:nvPr/>
            </p:nvSpPr>
            <p:spPr>
              <a:xfrm>
                <a:off x="1110016" y="8691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5" name="Circle"/>
              <p:cNvSpPr/>
              <p:nvPr/>
            </p:nvSpPr>
            <p:spPr>
              <a:xfrm>
                <a:off x="1358672" y="771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6" name="Circle"/>
              <p:cNvSpPr/>
              <p:nvPr/>
            </p:nvSpPr>
            <p:spPr>
              <a:xfrm>
                <a:off x="1110016" y="7548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7" name="Circle"/>
              <p:cNvSpPr/>
              <p:nvPr/>
            </p:nvSpPr>
            <p:spPr>
              <a:xfrm>
                <a:off x="1237016" y="805609"/>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8" name="Circle"/>
              <p:cNvSpPr/>
              <p:nvPr/>
            </p:nvSpPr>
            <p:spPr>
              <a:xfrm>
                <a:off x="1282472" y="9622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29" name="Circle"/>
              <p:cNvSpPr/>
              <p:nvPr/>
            </p:nvSpPr>
            <p:spPr>
              <a:xfrm>
                <a:off x="1125838" y="10342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0" name="Circle"/>
              <p:cNvSpPr/>
              <p:nvPr/>
            </p:nvSpPr>
            <p:spPr>
              <a:xfrm>
                <a:off x="986138" y="7548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1" name="Circle"/>
              <p:cNvSpPr/>
              <p:nvPr/>
            </p:nvSpPr>
            <p:spPr>
              <a:xfrm>
                <a:off x="1105815" y="1409194"/>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2" name="Circle"/>
              <p:cNvSpPr/>
              <p:nvPr/>
            </p:nvSpPr>
            <p:spPr>
              <a:xfrm>
                <a:off x="1409472" y="1406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3" name="Circle"/>
              <p:cNvSpPr/>
              <p:nvPr/>
            </p:nvSpPr>
            <p:spPr>
              <a:xfrm>
                <a:off x="1485672" y="8987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4" name="Circle"/>
              <p:cNvSpPr/>
              <p:nvPr/>
            </p:nvSpPr>
            <p:spPr>
              <a:xfrm>
                <a:off x="1409472" y="10892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5" name="Circle"/>
              <p:cNvSpPr/>
              <p:nvPr/>
            </p:nvSpPr>
            <p:spPr>
              <a:xfrm>
                <a:off x="1481438" y="1199309"/>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6" name="Circle"/>
              <p:cNvSpPr/>
              <p:nvPr/>
            </p:nvSpPr>
            <p:spPr>
              <a:xfrm>
                <a:off x="1664615" y="1481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7" name="Circle"/>
              <p:cNvSpPr/>
              <p:nvPr/>
            </p:nvSpPr>
            <p:spPr>
              <a:xfrm>
                <a:off x="1804315" y="1290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8" name="Circle"/>
              <p:cNvSpPr/>
              <p:nvPr/>
            </p:nvSpPr>
            <p:spPr>
              <a:xfrm>
                <a:off x="1740815" y="1150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9" name="Circle"/>
              <p:cNvSpPr/>
              <p:nvPr/>
            </p:nvSpPr>
            <p:spPr>
              <a:xfrm>
                <a:off x="1619160" y="11848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0" name="Circle"/>
              <p:cNvSpPr/>
              <p:nvPr/>
            </p:nvSpPr>
            <p:spPr>
              <a:xfrm>
                <a:off x="1664615" y="1341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1" name="Circle"/>
              <p:cNvSpPr/>
              <p:nvPr/>
            </p:nvSpPr>
            <p:spPr>
              <a:xfrm>
                <a:off x="1507982" y="1413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2" name="Circle"/>
              <p:cNvSpPr/>
              <p:nvPr/>
            </p:nvSpPr>
            <p:spPr>
              <a:xfrm>
                <a:off x="1622282" y="1007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3" name="Circle"/>
              <p:cNvSpPr/>
              <p:nvPr/>
            </p:nvSpPr>
            <p:spPr>
              <a:xfrm>
                <a:off x="1867815" y="1409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4" name="Circle"/>
              <p:cNvSpPr/>
              <p:nvPr/>
            </p:nvSpPr>
            <p:spPr>
              <a:xfrm>
                <a:off x="394615" y="1100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5" name="Circle"/>
              <p:cNvSpPr/>
              <p:nvPr/>
            </p:nvSpPr>
            <p:spPr>
              <a:xfrm>
                <a:off x="394615" y="1277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6" name="Circle"/>
              <p:cNvSpPr/>
              <p:nvPr/>
            </p:nvSpPr>
            <p:spPr>
              <a:xfrm>
                <a:off x="1873160" y="994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7" name="Circle"/>
              <p:cNvSpPr/>
              <p:nvPr/>
            </p:nvSpPr>
            <p:spPr>
              <a:xfrm>
                <a:off x="470815" y="769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8" name="Circle"/>
              <p:cNvSpPr/>
              <p:nvPr/>
            </p:nvSpPr>
            <p:spPr>
              <a:xfrm>
                <a:off x="1740815" y="1565828"/>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49" name="Circle"/>
              <p:cNvSpPr/>
              <p:nvPr/>
            </p:nvSpPr>
            <p:spPr>
              <a:xfrm>
                <a:off x="730160" y="8038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0" name="Circle"/>
              <p:cNvSpPr/>
              <p:nvPr/>
            </p:nvSpPr>
            <p:spPr>
              <a:xfrm>
                <a:off x="394615" y="960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1" name="Circle"/>
              <p:cNvSpPr/>
              <p:nvPr/>
            </p:nvSpPr>
            <p:spPr>
              <a:xfrm>
                <a:off x="1888982" y="1159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2" name="Circle"/>
              <p:cNvSpPr/>
              <p:nvPr/>
            </p:nvSpPr>
            <p:spPr>
              <a:xfrm>
                <a:off x="1749282" y="880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3" name="Circle"/>
              <p:cNvSpPr/>
              <p:nvPr/>
            </p:nvSpPr>
            <p:spPr>
              <a:xfrm>
                <a:off x="724815" y="1409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4" name="Circle"/>
              <p:cNvSpPr/>
              <p:nvPr/>
            </p:nvSpPr>
            <p:spPr>
              <a:xfrm>
                <a:off x="521615" y="1404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5" name="Circle"/>
              <p:cNvSpPr/>
              <p:nvPr/>
            </p:nvSpPr>
            <p:spPr>
              <a:xfrm>
                <a:off x="597815" y="896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6" name="Circle"/>
              <p:cNvSpPr/>
              <p:nvPr/>
            </p:nvSpPr>
            <p:spPr>
              <a:xfrm>
                <a:off x="521615" y="1087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7" name="Circle"/>
              <p:cNvSpPr/>
              <p:nvPr/>
            </p:nvSpPr>
            <p:spPr>
              <a:xfrm>
                <a:off x="593582" y="11975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8" name="Circle"/>
              <p:cNvSpPr/>
              <p:nvPr/>
            </p:nvSpPr>
            <p:spPr>
              <a:xfrm>
                <a:off x="1524915" y="1544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59" name="Circle"/>
              <p:cNvSpPr/>
              <p:nvPr/>
            </p:nvSpPr>
            <p:spPr>
              <a:xfrm>
                <a:off x="1042315" y="1544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0" name="Circle"/>
              <p:cNvSpPr/>
              <p:nvPr/>
            </p:nvSpPr>
            <p:spPr>
              <a:xfrm>
                <a:off x="813715" y="16589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1" name="Circle"/>
              <p:cNvSpPr/>
              <p:nvPr/>
            </p:nvSpPr>
            <p:spPr>
              <a:xfrm>
                <a:off x="902615" y="15954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2" name="Circle"/>
              <p:cNvSpPr/>
              <p:nvPr/>
            </p:nvSpPr>
            <p:spPr>
              <a:xfrm>
                <a:off x="1105815" y="16631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3" name="Circle"/>
              <p:cNvSpPr/>
              <p:nvPr/>
            </p:nvSpPr>
            <p:spPr>
              <a:xfrm>
                <a:off x="1365160" y="1629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4" name="Circle"/>
              <p:cNvSpPr/>
              <p:nvPr/>
            </p:nvSpPr>
            <p:spPr>
              <a:xfrm>
                <a:off x="1253982" y="15404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5" name="Circle"/>
              <p:cNvSpPr/>
              <p:nvPr/>
            </p:nvSpPr>
            <p:spPr>
              <a:xfrm>
                <a:off x="669782" y="15277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6" name="Circle"/>
              <p:cNvSpPr/>
              <p:nvPr/>
            </p:nvSpPr>
            <p:spPr>
              <a:xfrm>
                <a:off x="977672" y="915675"/>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7" name="Circle"/>
              <p:cNvSpPr/>
              <p:nvPr/>
            </p:nvSpPr>
            <p:spPr>
              <a:xfrm>
                <a:off x="1282472" y="1419442"/>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8" name="Circle"/>
              <p:cNvSpPr/>
              <p:nvPr/>
            </p:nvSpPr>
            <p:spPr>
              <a:xfrm>
                <a:off x="1664615" y="731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69" name="Circle"/>
              <p:cNvSpPr/>
              <p:nvPr/>
            </p:nvSpPr>
            <p:spPr>
              <a:xfrm>
                <a:off x="1546082" y="7911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0" name="Circle"/>
              <p:cNvSpPr/>
              <p:nvPr/>
            </p:nvSpPr>
            <p:spPr>
              <a:xfrm>
                <a:off x="1486815" y="609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1" name="Circle"/>
              <p:cNvSpPr/>
              <p:nvPr/>
            </p:nvSpPr>
            <p:spPr>
              <a:xfrm>
                <a:off x="1232815" y="355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2" name="Circle"/>
              <p:cNvSpPr/>
              <p:nvPr/>
            </p:nvSpPr>
            <p:spPr>
              <a:xfrm>
                <a:off x="902615" y="350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3" name="Circle"/>
              <p:cNvSpPr/>
              <p:nvPr/>
            </p:nvSpPr>
            <p:spPr>
              <a:xfrm>
                <a:off x="1524915" y="490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4" name="Circle"/>
              <p:cNvSpPr/>
              <p:nvPr/>
            </p:nvSpPr>
            <p:spPr>
              <a:xfrm>
                <a:off x="1042315" y="490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5" name="Circle"/>
              <p:cNvSpPr/>
              <p:nvPr/>
            </p:nvSpPr>
            <p:spPr>
              <a:xfrm>
                <a:off x="813715" y="6556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6" name="Circle"/>
              <p:cNvSpPr/>
              <p:nvPr/>
            </p:nvSpPr>
            <p:spPr>
              <a:xfrm>
                <a:off x="902615" y="5921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7" name="Circle"/>
              <p:cNvSpPr/>
              <p:nvPr/>
            </p:nvSpPr>
            <p:spPr>
              <a:xfrm>
                <a:off x="1105815" y="6598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8" name="Circle"/>
              <p:cNvSpPr/>
              <p:nvPr/>
            </p:nvSpPr>
            <p:spPr>
              <a:xfrm>
                <a:off x="1365160" y="6260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79" name="Circle"/>
              <p:cNvSpPr/>
              <p:nvPr/>
            </p:nvSpPr>
            <p:spPr>
              <a:xfrm>
                <a:off x="1253982" y="486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0" name="Circle"/>
              <p:cNvSpPr/>
              <p:nvPr/>
            </p:nvSpPr>
            <p:spPr>
              <a:xfrm>
                <a:off x="669782" y="6006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1" name="Circle"/>
              <p:cNvSpPr/>
              <p:nvPr/>
            </p:nvSpPr>
            <p:spPr>
              <a:xfrm>
                <a:off x="1740815" y="609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2" name="Circle"/>
              <p:cNvSpPr/>
              <p:nvPr/>
            </p:nvSpPr>
            <p:spPr>
              <a:xfrm>
                <a:off x="1740815" y="482094"/>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3" name="Circle"/>
              <p:cNvSpPr/>
              <p:nvPr/>
            </p:nvSpPr>
            <p:spPr>
              <a:xfrm>
                <a:off x="1029615" y="3508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4" name="Circle"/>
              <p:cNvSpPr/>
              <p:nvPr/>
            </p:nvSpPr>
            <p:spPr>
              <a:xfrm>
                <a:off x="508915" y="617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5" name="Circle"/>
              <p:cNvSpPr/>
              <p:nvPr/>
            </p:nvSpPr>
            <p:spPr>
              <a:xfrm>
                <a:off x="1169315" y="363561"/>
                <a:ext cx="70910"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6" name="Circle"/>
              <p:cNvSpPr/>
              <p:nvPr/>
            </p:nvSpPr>
            <p:spPr>
              <a:xfrm>
                <a:off x="1380982" y="3593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87" name="Circle"/>
              <p:cNvSpPr/>
              <p:nvPr/>
            </p:nvSpPr>
            <p:spPr>
              <a:xfrm>
                <a:off x="796782" y="473628"/>
                <a:ext cx="70909" cy="78741"/>
              </a:xfrm>
              <a:prstGeom prst="ellipse">
                <a:avLst/>
              </a:prstGeom>
              <a:solidFill>
                <a:schemeClr val="accent5"/>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grpSp>
            <p:nvGrpSpPr>
              <p:cNvPr id="88" name="Group"/>
              <p:cNvGrpSpPr/>
              <p:nvPr/>
            </p:nvGrpSpPr>
            <p:grpSpPr>
              <a:xfrm>
                <a:off x="262985" y="0"/>
                <a:ext cx="1716089" cy="1880130"/>
                <a:chOff x="0" y="0"/>
                <a:chExt cx="1716087" cy="1880129"/>
              </a:xfrm>
            </p:grpSpPr>
            <p:pic>
              <p:nvPicPr>
                <p:cNvPr id="91" name="parabola.gif" descr="parabola.gif"/>
                <p:cNvPicPr>
                  <a:picLocks noChangeAspect="1"/>
                </p:cNvPicPr>
                <p:nvPr/>
              </p:nvPicPr>
              <p:blipFill>
                <a:blip r:embed="rId3">
                  <a:extLst/>
                </a:blip>
                <a:srcRect l="51293" t="21278" r="46954" b="17297"/>
                <a:stretch>
                  <a:fillRect/>
                </a:stretch>
              </p:blipFill>
              <p:spPr>
                <a:xfrm>
                  <a:off x="0" y="0"/>
                  <a:ext cx="84535" cy="18799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1290"/>
                      </a:lnTo>
                      <a:cubicBezTo>
                        <a:pt x="21327" y="21291"/>
                        <a:pt x="21062" y="21298"/>
                        <a:pt x="20789" y="21299"/>
                      </a:cubicBezTo>
                      <a:lnTo>
                        <a:pt x="5679" y="21367"/>
                      </a:lnTo>
                      <a:lnTo>
                        <a:pt x="4766" y="7378"/>
                      </a:lnTo>
                      <a:cubicBezTo>
                        <a:pt x="4492" y="3442"/>
                        <a:pt x="4364" y="2630"/>
                        <a:pt x="4158" y="0"/>
                      </a:cubicBezTo>
                      <a:lnTo>
                        <a:pt x="0" y="0"/>
                      </a:lnTo>
                      <a:close/>
                    </a:path>
                  </a:pathLst>
                </a:custGeom>
                <a:ln w="12700" cap="flat">
                  <a:noFill/>
                  <a:miter lim="400000"/>
                </a:ln>
                <a:effectLst/>
              </p:spPr>
            </p:pic>
            <p:pic>
              <p:nvPicPr>
                <p:cNvPr id="92" name="parabola.gif" descr="parabola.gif"/>
                <p:cNvPicPr>
                  <a:picLocks noChangeAspect="1"/>
                </p:cNvPicPr>
                <p:nvPr/>
              </p:nvPicPr>
              <p:blipFill>
                <a:blip r:embed="rId3">
                  <a:extLst/>
                </a:blip>
                <a:srcRect l="51293" t="82123" r="13673" b="17293"/>
                <a:stretch>
                  <a:fillRect/>
                </a:stretch>
              </p:blipFill>
              <p:spPr>
                <a:xfrm>
                  <a:off x="25400" y="1862269"/>
                  <a:ext cx="1690688" cy="1786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7200"/>
                      </a:lnTo>
                      <a:cubicBezTo>
                        <a:pt x="18581" y="7105"/>
                        <a:pt x="15330" y="6976"/>
                        <a:pt x="11713" y="7200"/>
                      </a:cubicBezTo>
                      <a:cubicBezTo>
                        <a:pt x="8422" y="7405"/>
                        <a:pt x="5966" y="4470"/>
                        <a:pt x="4376" y="0"/>
                      </a:cubicBezTo>
                      <a:lnTo>
                        <a:pt x="0" y="0"/>
                      </a:lnTo>
                      <a:close/>
                    </a:path>
                  </a:pathLst>
                </a:custGeom>
                <a:ln w="12700" cap="flat">
                  <a:noFill/>
                  <a:miter lim="400000"/>
                </a:ln>
                <a:effectLst/>
              </p:spPr>
            </p:pic>
          </p:grpSp>
          <mc:AlternateContent xmlns:mc="http://schemas.openxmlformats.org/markup-compatibility/2006">
            <mc:Choice xmlns:a14="http://schemas.microsoft.com/office/drawing/2010/main" Requires="a14">
              <p:sp>
                <p:nvSpPr>
                  <p:cNvPr id="89" name="Equation"/>
                  <p:cNvSpPr txBox="1"/>
                  <p:nvPr/>
                </p:nvSpPr>
                <p:spPr>
                  <a:xfrm>
                    <a:off x="1998625" y="1921317"/>
                    <a:ext cx="300209" cy="289897"/>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3300">
                                  <a:solidFill>
                                    <a:srgbClr val="414040"/>
                                  </a:solidFill>
                                  <a:latin typeface="Cambria Math" charset="0"/>
                                </a:rPr>
                              </m:ctrlPr>
                            </m:sSubPr>
                            <m:e>
                              <m:r>
                                <a:rPr sz="3300" i="1">
                                  <a:solidFill>
                                    <a:srgbClr val="414040"/>
                                  </a:solidFill>
                                  <a:latin typeface="Cambria Math" panose="02040503050406030204" pitchFamily="18" charset="0"/>
                                </a:rPr>
                                <m:t>𝑥</m:t>
                              </m:r>
                            </m:e>
                            <m:sub>
                              <m:r>
                                <a:rPr sz="3300" i="1">
                                  <a:solidFill>
                                    <a:srgbClr val="414040"/>
                                  </a:solidFill>
                                  <a:latin typeface="Cambria Math" panose="02040503050406030204" pitchFamily="18" charset="0"/>
                                </a:rPr>
                                <m:t>1</m:t>
                              </m:r>
                            </m:sub>
                          </m:sSub>
                        </m:oMath>
                      </m:oMathPara>
                    </a14:m>
                    <a:endParaRPr sz="3300">
                      <a:solidFill>
                        <a:srgbClr val="414141"/>
                      </a:solidFill>
                    </a:endParaRPr>
                  </a:p>
                </p:txBody>
              </p:sp>
            </mc:Choice>
            <mc:Fallback>
              <p:sp>
                <p:nvSpPr>
                  <p:cNvPr id="89" name="Equation"/>
                  <p:cNvSpPr txBox="1">
                    <a:spLocks noRot="1" noChangeAspect="1" noMove="1" noResize="1" noEditPoints="1" noAdjustHandles="1" noChangeArrowheads="1" noChangeShapeType="1" noTextEdit="1"/>
                  </p:cNvSpPr>
                  <p:nvPr/>
                </p:nvSpPr>
                <p:spPr>
                  <a:xfrm>
                    <a:off x="1998625" y="1921317"/>
                    <a:ext cx="300209" cy="289897"/>
                  </a:xfrm>
                  <a:prstGeom prst="rect">
                    <a:avLst/>
                  </a:prstGeom>
                  <a:blipFill rotWithShape="0">
                    <a:blip r:embed="rId4"/>
                    <a:stretch>
                      <a:fillRect r="-22449" b="-66667"/>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0" name="Equation"/>
                  <p:cNvSpPr txBox="1"/>
                  <p:nvPr/>
                </p:nvSpPr>
                <p:spPr>
                  <a:xfrm>
                    <a:off x="-109575" y="54417"/>
                    <a:ext cx="330777" cy="289897"/>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3300">
                                  <a:solidFill>
                                    <a:srgbClr val="414040"/>
                                  </a:solidFill>
                                  <a:latin typeface="Cambria Math" charset="0"/>
                                </a:rPr>
                              </m:ctrlPr>
                            </m:sSubPr>
                            <m:e>
                              <m:r>
                                <a:rPr sz="3300" i="1">
                                  <a:solidFill>
                                    <a:srgbClr val="414040"/>
                                  </a:solidFill>
                                  <a:latin typeface="Cambria Math" panose="02040503050406030204" pitchFamily="18" charset="0"/>
                                </a:rPr>
                                <m:t>𝑥</m:t>
                              </m:r>
                            </m:e>
                            <m:sub>
                              <m:r>
                                <a:rPr sz="3300" i="1">
                                  <a:solidFill>
                                    <a:srgbClr val="414040"/>
                                  </a:solidFill>
                                  <a:latin typeface="Cambria Math" panose="02040503050406030204" pitchFamily="18" charset="0"/>
                                </a:rPr>
                                <m:t>2</m:t>
                              </m:r>
                            </m:sub>
                          </m:sSub>
                        </m:oMath>
                      </m:oMathPara>
                    </a14:m>
                    <a:endParaRPr sz="3300">
                      <a:solidFill>
                        <a:srgbClr val="414141"/>
                      </a:solidFill>
                    </a:endParaRPr>
                  </a:p>
                </p:txBody>
              </p:sp>
            </mc:Choice>
            <mc:Fallback>
              <p:sp>
                <p:nvSpPr>
                  <p:cNvPr id="90" name="Equation"/>
                  <p:cNvSpPr txBox="1">
                    <a:spLocks noRot="1" noChangeAspect="1" noMove="1" noResize="1" noEditPoints="1" noAdjustHandles="1" noChangeArrowheads="1" noChangeShapeType="1" noTextEdit="1"/>
                  </p:cNvSpPr>
                  <p:nvPr/>
                </p:nvSpPr>
                <p:spPr>
                  <a:xfrm>
                    <a:off x="-109575" y="54417"/>
                    <a:ext cx="330777" cy="289897"/>
                  </a:xfrm>
                  <a:prstGeom prst="rect">
                    <a:avLst/>
                  </a:prstGeom>
                  <a:blipFill rotWithShape="0">
                    <a:blip r:embed="rId5"/>
                    <a:stretch>
                      <a:fillRect r="-12963" b="-64583"/>
                    </a:stretch>
                  </a:blipFill>
                  <a:ln w="12700" cap="flat">
                    <a:noFill/>
                    <a:miter lim="400000"/>
                  </a:ln>
                  <a:effectLst/>
                </p:spPr>
                <p:txBody>
                  <a:bodyPr/>
                  <a:lstStyle/>
                  <a:p>
                    <a:r>
                      <a:rPr lang="en-US">
                        <a:noFill/>
                      </a:rPr>
                      <a:t> </a:t>
                    </a:r>
                  </a:p>
                </p:txBody>
              </p:sp>
            </mc:Fallback>
          </mc:AlternateContent>
        </p:grpSp>
        <p:sp>
          <p:nvSpPr>
            <p:cNvPr id="93" name="Logistic"/>
            <p:cNvSpPr txBox="1"/>
            <p:nvPr/>
          </p:nvSpPr>
          <p:spPr>
            <a:xfrm>
              <a:off x="5798497" y="4941926"/>
              <a:ext cx="1116781"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pPr algn="ctr"/>
              <a:r>
                <a:rPr dirty="0" smtClean="0"/>
                <a:t>Logistic</a:t>
              </a:r>
              <a:endParaRPr lang="en-US" dirty="0" smtClean="0"/>
            </a:p>
            <a:p>
              <a:pPr algn="ctr"/>
              <a:r>
                <a:rPr lang="en-US" dirty="0"/>
                <a:t>Regression</a:t>
              </a:r>
              <a:endParaRPr dirty="0"/>
            </a:p>
          </p:txBody>
        </p:sp>
        <p:sp>
          <p:nvSpPr>
            <p:cNvPr id="94" name="Line"/>
            <p:cNvSpPr/>
            <p:nvPr/>
          </p:nvSpPr>
          <p:spPr>
            <a:xfrm>
              <a:off x="6032225" y="7708900"/>
              <a:ext cx="675796" cy="0"/>
            </a:xfrm>
            <a:prstGeom prst="line">
              <a:avLst/>
            </a:prstGeom>
            <a:ln w="38100">
              <a:solidFill>
                <a:srgbClr val="000000"/>
              </a:solidFill>
              <a:miter lim="400000"/>
              <a:tailEnd type="triangle"/>
            </a:ln>
          </p:spPr>
          <p:txBody>
            <a:bodyPr lIns="50800" tIns="50800" rIns="50800" bIns="50800" anchor="ctr"/>
            <a:lstStyle/>
            <a:p>
              <a:pPr>
                <a:defRPr sz="3200"/>
              </a:pPr>
              <a:endParaRPr/>
            </a:p>
          </p:txBody>
        </p:sp>
        <p:sp>
          <p:nvSpPr>
            <p:cNvPr id="95" name="Polynomial"/>
            <p:cNvSpPr txBox="1"/>
            <p:nvPr/>
          </p:nvSpPr>
          <p:spPr>
            <a:xfrm>
              <a:off x="7076828" y="7454899"/>
              <a:ext cx="189213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r>
                <a:t>Polynomial </a:t>
              </a:r>
            </a:p>
          </p:txBody>
        </p:sp>
      </p:grpSp>
      <mc:AlternateContent xmlns:mc="http://schemas.openxmlformats.org/markup-compatibility/2006">
        <mc:Choice xmlns:a14="http://schemas.microsoft.com/office/drawing/2010/main" Requires="a14">
          <p:sp>
            <p:nvSpPr>
              <p:cNvPr id="97" name="Equation"/>
              <p:cNvSpPr txBox="1"/>
              <p:nvPr/>
            </p:nvSpPr>
            <p:spPr>
              <a:xfrm>
                <a:off x="8250876" y="2005181"/>
                <a:ext cx="689548"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acc>
                        <m:accPr>
                          <m:chr m:val="̂"/>
                          <m:ctrlPr>
                            <a:rPr lang="en-US" sz="6700" b="0" i="1" smtClean="0">
                              <a:solidFill>
                                <a:srgbClr val="414141"/>
                              </a:solidFill>
                              <a:latin typeface="Cambria Math" charset="0"/>
                            </a:rPr>
                          </m:ctrlPr>
                        </m:accPr>
                        <m:e>
                          <m:r>
                            <a:rPr lang="en-US" sz="6700" b="0" i="1" smtClean="0">
                              <a:solidFill>
                                <a:srgbClr val="414141"/>
                              </a:solidFill>
                              <a:latin typeface="Cambria Math" charset="0"/>
                            </a:rPr>
                            <m:t>𝑦</m:t>
                          </m:r>
                        </m:e>
                      </m:acc>
                    </m:oMath>
                  </m:oMathPara>
                </a14:m>
                <a:endParaRPr sz="6700" dirty="0">
                  <a:solidFill>
                    <a:srgbClr val="414141"/>
                  </a:solidFill>
                </a:endParaRPr>
              </a:p>
            </p:txBody>
          </p:sp>
        </mc:Choice>
        <mc:Fallback>
          <p:sp>
            <p:nvSpPr>
              <p:cNvPr id="97" name="Equation"/>
              <p:cNvSpPr txBox="1">
                <a:spLocks noRot="1" noChangeAspect="1" noMove="1" noResize="1" noEditPoints="1" noAdjustHandles="1" noChangeArrowheads="1" noChangeShapeType="1" noTextEdit="1"/>
              </p:cNvSpPr>
              <p:nvPr/>
            </p:nvSpPr>
            <p:spPr>
              <a:xfrm>
                <a:off x="8250876" y="2005181"/>
                <a:ext cx="689548" cy="1031051"/>
              </a:xfrm>
              <a:prstGeom prst="rect">
                <a:avLst/>
              </a:prstGeom>
              <a:blipFill rotWithShape="0">
                <a:blip r:embed="rId6"/>
                <a:stretch>
                  <a:fillRect/>
                </a:stretch>
              </a:blipFill>
              <a:ln w="12700">
                <a:miter lim="400000"/>
              </a:ln>
            </p:spPr>
            <p:txBody>
              <a:bodyPr/>
              <a:lstStyle/>
              <a:p>
                <a:r>
                  <a:rPr lang="en-US">
                    <a:noFill/>
                  </a:rPr>
                  <a:t> </a:t>
                </a:r>
              </a:p>
            </p:txBody>
          </p:sp>
        </mc:Fallback>
      </mc:AlternateContent>
    </p:spTree>
    <p:extLst>
      <p:ext uri="{BB962C8B-B14F-4D97-AF65-F5344CB8AC3E}">
        <p14:creationId xmlns:p14="http://schemas.microsoft.com/office/powerpoint/2010/main" val="15822906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a:t>
            </a:r>
          </a:p>
        </p:txBody>
      </p:sp>
      <p:sp>
        <p:nvSpPr>
          <p:cNvPr id="3" name="Content Placeholder 2"/>
          <p:cNvSpPr>
            <a:spLocks noGrp="1"/>
          </p:cNvSpPr>
          <p:nvPr>
            <p:ph idx="1"/>
          </p:nvPr>
        </p:nvSpPr>
        <p:spPr>
          <a:xfrm>
            <a:off x="349292" y="887000"/>
            <a:ext cx="10327008" cy="450222"/>
          </a:xfrm>
        </p:spPr>
        <p:txBody>
          <a:bodyPr/>
          <a:lstStyle/>
          <a:p>
            <a:r>
              <a:rPr lang="en-US" sz="2400" dirty="0"/>
              <a:t>Representation Matters</a:t>
            </a:r>
          </a:p>
        </p:txBody>
      </p:sp>
      <mc:AlternateContent xmlns:mc="http://schemas.openxmlformats.org/markup-compatibility/2006">
        <mc:Choice xmlns:a14="http://schemas.microsoft.com/office/drawing/2010/main" Requires="a14">
          <p:sp>
            <p:nvSpPr>
              <p:cNvPr id="5" name="Equation"/>
              <p:cNvSpPr txBox="1"/>
              <p:nvPr/>
            </p:nvSpPr>
            <p:spPr>
              <a:xfrm>
                <a:off x="1757075" y="2074216"/>
                <a:ext cx="676852"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6700" b="0" i="1" smtClean="0">
                          <a:solidFill>
                            <a:srgbClr val="414141"/>
                          </a:solidFill>
                          <a:latin typeface="Cambria Math" charset="0"/>
                        </a:rPr>
                        <m:t>𝑥</m:t>
                      </m:r>
                    </m:oMath>
                  </m:oMathPara>
                </a14:m>
                <a:endParaRPr sz="6700" dirty="0">
                  <a:solidFill>
                    <a:srgbClr val="414141"/>
                  </a:solidFill>
                </a:endParaRPr>
              </a:p>
            </p:txBody>
          </p:sp>
        </mc:Choice>
        <mc:Fallback>
          <p:sp>
            <p:nvSpPr>
              <p:cNvPr id="5" name="Equation"/>
              <p:cNvSpPr txBox="1">
                <a:spLocks noRot="1" noChangeAspect="1" noMove="1" noResize="1" noEditPoints="1" noAdjustHandles="1" noChangeArrowheads="1" noChangeShapeType="1" noTextEdit="1"/>
              </p:cNvSpPr>
              <p:nvPr/>
            </p:nvSpPr>
            <p:spPr>
              <a:xfrm>
                <a:off x="1757075" y="2074216"/>
                <a:ext cx="676852" cy="1031051"/>
              </a:xfrm>
              <a:prstGeom prst="rect">
                <a:avLst/>
              </a:prstGeom>
              <a:blipFill rotWithShape="0">
                <a:blip r:embed="rId2"/>
                <a:stretch>
                  <a:fillRect/>
                </a:stretch>
              </a:blipFill>
              <a:ln w="12700">
                <a:miter lim="400000"/>
              </a:ln>
            </p:spPr>
            <p:txBody>
              <a:bodyPr/>
              <a:lstStyle/>
              <a:p>
                <a:r>
                  <a:rPr lang="en-US">
                    <a:noFill/>
                  </a:rPr>
                  <a:t> </a:t>
                </a:r>
              </a:p>
            </p:txBody>
          </p:sp>
        </mc:Fallback>
      </mc:AlternateContent>
      <p:sp>
        <p:nvSpPr>
          <p:cNvPr id="6" name="Rounded Rectangle"/>
          <p:cNvSpPr/>
          <p:nvPr/>
        </p:nvSpPr>
        <p:spPr>
          <a:xfrm>
            <a:off x="6146511" y="2039953"/>
            <a:ext cx="1989436" cy="1298130"/>
          </a:xfrm>
          <a:prstGeom prst="roundRect">
            <a:avLst>
              <a:gd name="adj" fmla="val 15000"/>
            </a:avLst>
          </a:prstGeom>
          <a:ln w="38100">
            <a:solidFill>
              <a:schemeClr val="accent2">
                <a:hueOff val="-602737"/>
                <a:satOff val="7170"/>
                <a:lumOff val="14117"/>
              </a:schemeClr>
            </a:solidFill>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a:p>
        </p:txBody>
      </p:sp>
      <p:sp>
        <p:nvSpPr>
          <p:cNvPr id="7" name="Line"/>
          <p:cNvSpPr/>
          <p:nvPr/>
        </p:nvSpPr>
        <p:spPr>
          <a:xfrm>
            <a:off x="2647399" y="2613277"/>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8" name="Equation"/>
          <p:cNvSpPr txBox="1"/>
          <p:nvPr/>
        </p:nvSpPr>
        <p:spPr>
          <a:xfrm>
            <a:off x="7949193" y="2130677"/>
            <a:ext cx="65" cy="1092607"/>
          </a:xfrm>
          <a:prstGeom prst="rect">
            <a:avLst/>
          </a:prstGeom>
          <a:ln w="12700">
            <a:miter lim="400000"/>
          </a:ln>
        </p:spPr>
        <p:txBody>
          <a:bodyPr wrap="none" lIns="0" tIns="0" rIns="0" bIns="0">
            <a:spAutoFit/>
          </a:bodyPr>
          <a:lstStyle/>
          <a:p>
            <a:pPr algn="l" defTabSz="914400" latinLnBrk="1">
              <a:defRPr sz="1800">
                <a:solidFill>
                  <a:srgbClr val="000000"/>
                </a:solidFill>
              </a:defRPr>
            </a:pPr>
            <a:endParaRPr sz="7100" dirty="0">
              <a:solidFill>
                <a:srgbClr val="414141"/>
              </a:solidFill>
            </a:endParaRPr>
          </a:p>
        </p:txBody>
      </p:sp>
      <p:sp>
        <p:nvSpPr>
          <p:cNvPr id="9" name="Line"/>
          <p:cNvSpPr/>
          <p:nvPr/>
        </p:nvSpPr>
        <p:spPr>
          <a:xfrm>
            <a:off x="8332021" y="2638678"/>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10" name="Regression"/>
          <p:cNvSpPr txBox="1"/>
          <p:nvPr/>
        </p:nvSpPr>
        <p:spPr>
          <a:xfrm>
            <a:off x="6544076" y="2692392"/>
            <a:ext cx="102657"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endParaRPr dirty="0"/>
          </a:p>
        </p:txBody>
      </p:sp>
      <p:pic>
        <p:nvPicPr>
          <p:cNvPr id="11" name="parabola.gif" descr="parabola.gif"/>
          <p:cNvPicPr>
            <a:picLocks noChangeAspect="1"/>
          </p:cNvPicPr>
          <p:nvPr/>
        </p:nvPicPr>
        <p:blipFill>
          <a:blip r:embed="rId3">
            <a:extLst/>
          </a:blip>
          <a:srcRect l="51293" t="21278" r="13673" b="17297"/>
          <a:stretch>
            <a:fillRect/>
          </a:stretch>
        </p:blipFill>
        <p:spPr>
          <a:xfrm>
            <a:off x="2869311" y="4114075"/>
            <a:ext cx="1690689" cy="1879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1463"/>
                </a:lnTo>
                <a:cubicBezTo>
                  <a:pt x="18581" y="21462"/>
                  <a:pt x="15330" y="21461"/>
                  <a:pt x="11713" y="21463"/>
                </a:cubicBezTo>
                <a:cubicBezTo>
                  <a:pt x="6071" y="21467"/>
                  <a:pt x="2534" y="21397"/>
                  <a:pt x="2454" y="21281"/>
                </a:cubicBezTo>
                <a:cubicBezTo>
                  <a:pt x="2383" y="21178"/>
                  <a:pt x="2741" y="20901"/>
                  <a:pt x="3245" y="20670"/>
                </a:cubicBezTo>
                <a:cubicBezTo>
                  <a:pt x="5482" y="19645"/>
                  <a:pt x="8411" y="16134"/>
                  <a:pt x="10871" y="11527"/>
                </a:cubicBezTo>
                <a:cubicBezTo>
                  <a:pt x="12692" y="8116"/>
                  <a:pt x="14842" y="3227"/>
                  <a:pt x="15521" y="967"/>
                </a:cubicBezTo>
                <a:cubicBezTo>
                  <a:pt x="15608" y="676"/>
                  <a:pt x="15763" y="275"/>
                  <a:pt x="15886" y="0"/>
                </a:cubicBezTo>
                <a:lnTo>
                  <a:pt x="15718" y="0"/>
                </a:lnTo>
                <a:cubicBezTo>
                  <a:pt x="15333" y="1040"/>
                  <a:pt x="14918" y="2195"/>
                  <a:pt x="14628" y="2914"/>
                </a:cubicBezTo>
                <a:cubicBezTo>
                  <a:pt x="11272" y="11245"/>
                  <a:pt x="8164" y="16473"/>
                  <a:pt x="4949" y="19197"/>
                </a:cubicBezTo>
                <a:cubicBezTo>
                  <a:pt x="3276" y="20614"/>
                  <a:pt x="2190" y="21195"/>
                  <a:pt x="1039" y="21299"/>
                </a:cubicBezTo>
                <a:lnTo>
                  <a:pt x="284" y="21367"/>
                </a:lnTo>
                <a:lnTo>
                  <a:pt x="238" y="7378"/>
                </a:lnTo>
                <a:cubicBezTo>
                  <a:pt x="225" y="3442"/>
                  <a:pt x="218" y="2630"/>
                  <a:pt x="208" y="0"/>
                </a:cubicBezTo>
                <a:lnTo>
                  <a:pt x="0" y="0"/>
                </a:lnTo>
                <a:close/>
              </a:path>
            </a:pathLst>
          </a:custGeom>
          <a:ln w="12700">
            <a:miter lim="400000"/>
          </a:ln>
        </p:spPr>
      </p:pic>
      <p:grpSp>
        <p:nvGrpSpPr>
          <p:cNvPr id="29" name="Group"/>
          <p:cNvGrpSpPr/>
          <p:nvPr/>
        </p:nvGrpSpPr>
        <p:grpSpPr>
          <a:xfrm>
            <a:off x="2611419" y="4114076"/>
            <a:ext cx="2070699" cy="2140237"/>
            <a:chOff x="0" y="0"/>
            <a:chExt cx="2070698" cy="2140236"/>
          </a:xfrm>
        </p:grpSpPr>
        <p:sp>
          <p:nvSpPr>
            <p:cNvPr id="30" name="Circle"/>
            <p:cNvSpPr/>
            <p:nvPr/>
          </p:nvSpPr>
          <p:spPr>
            <a:xfrm>
              <a:off x="1029615" y="900627"/>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1" name="Circle"/>
            <p:cNvSpPr/>
            <p:nvPr/>
          </p:nvSpPr>
          <p:spPr>
            <a:xfrm>
              <a:off x="1169315" y="506927"/>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2" name="Circle"/>
            <p:cNvSpPr/>
            <p:nvPr/>
          </p:nvSpPr>
          <p:spPr>
            <a:xfrm>
              <a:off x="806360" y="12900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3" name="Circle"/>
            <p:cNvSpPr/>
            <p:nvPr/>
          </p:nvSpPr>
          <p:spPr>
            <a:xfrm>
              <a:off x="1105815" y="710127"/>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4" name="Circle"/>
            <p:cNvSpPr/>
            <p:nvPr/>
          </p:nvSpPr>
          <p:spPr>
            <a:xfrm>
              <a:off x="984160" y="10614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5" name="Circle"/>
            <p:cNvSpPr/>
            <p:nvPr/>
          </p:nvSpPr>
          <p:spPr>
            <a:xfrm>
              <a:off x="984160" y="12519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6" name="Circle"/>
            <p:cNvSpPr/>
            <p:nvPr/>
          </p:nvSpPr>
          <p:spPr>
            <a:xfrm>
              <a:off x="775615" y="1535627"/>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7" name="Circle"/>
            <p:cNvSpPr/>
            <p:nvPr/>
          </p:nvSpPr>
          <p:spPr>
            <a:xfrm>
              <a:off x="745982" y="14170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8" name="Circle"/>
            <p:cNvSpPr/>
            <p:nvPr/>
          </p:nvSpPr>
          <p:spPr>
            <a:xfrm>
              <a:off x="657082" y="16710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39" name="Circle"/>
            <p:cNvSpPr/>
            <p:nvPr/>
          </p:nvSpPr>
          <p:spPr>
            <a:xfrm>
              <a:off x="470815" y="1730361"/>
              <a:ext cx="70910"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mc:AlternateContent xmlns:mc="http://schemas.openxmlformats.org/markup-compatibility/2006">
          <mc:Choice xmlns:a14="http://schemas.microsoft.com/office/drawing/2010/main" Requires="a14">
            <p:sp>
              <p:nvSpPr>
                <p:cNvPr id="40" name="Equation"/>
                <p:cNvSpPr txBox="1"/>
                <p:nvPr/>
              </p:nvSpPr>
              <p:spPr>
                <a:xfrm>
                  <a:off x="0" y="123832"/>
                  <a:ext cx="189015" cy="271578"/>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𝑦</m:t>
                        </m:r>
                      </m:oMath>
                    </m:oMathPara>
                  </a14:m>
                  <a:endParaRPr sz="3300">
                    <a:solidFill>
                      <a:srgbClr val="414141"/>
                    </a:solidFill>
                  </a:endParaRPr>
                </a:p>
              </p:txBody>
            </p:sp>
          </mc:Choice>
          <mc:Fallback>
            <p:sp>
              <p:nvSpPr>
                <p:cNvPr id="40" name="Equation"/>
                <p:cNvSpPr txBox="1">
                  <a:spLocks noRot="1" noChangeAspect="1" noMove="1" noResize="1" noEditPoints="1" noAdjustHandles="1" noChangeArrowheads="1" noChangeShapeType="1" noTextEdit="1"/>
                </p:cNvSpPr>
                <p:nvPr/>
              </p:nvSpPr>
              <p:spPr>
                <a:xfrm>
                  <a:off x="0" y="123832"/>
                  <a:ext cx="189015" cy="271578"/>
                </a:xfrm>
                <a:prstGeom prst="rect">
                  <a:avLst/>
                </a:prstGeom>
                <a:blipFill rotWithShape="0">
                  <a:blip r:embed="rId4"/>
                  <a:stretch>
                    <a:fillRect r="-22581" b="-77778"/>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1" name="Equation"/>
                <p:cNvSpPr txBox="1"/>
                <p:nvPr/>
              </p:nvSpPr>
              <p:spPr>
                <a:xfrm>
                  <a:off x="1871625" y="1950384"/>
                  <a:ext cx="199074" cy="189853"/>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𝑥</m:t>
                        </m:r>
                      </m:oMath>
                    </m:oMathPara>
                  </a14:m>
                  <a:endParaRPr sz="3300">
                    <a:solidFill>
                      <a:srgbClr val="414141"/>
                    </a:solidFill>
                  </a:endParaRPr>
                </a:p>
              </p:txBody>
            </p:sp>
          </mc:Choice>
          <mc:Fallback>
            <p:sp>
              <p:nvSpPr>
                <p:cNvPr id="41" name="Equation"/>
                <p:cNvSpPr txBox="1">
                  <a:spLocks noRot="1" noChangeAspect="1" noMove="1" noResize="1" noEditPoints="1" noAdjustHandles="1" noChangeArrowheads="1" noChangeShapeType="1" noTextEdit="1"/>
                </p:cNvSpPr>
                <p:nvPr/>
              </p:nvSpPr>
              <p:spPr>
                <a:xfrm>
                  <a:off x="1871625" y="1950384"/>
                  <a:ext cx="199074" cy="189853"/>
                </a:xfrm>
                <a:prstGeom prst="rect">
                  <a:avLst/>
                </a:prstGeom>
                <a:blipFill rotWithShape="0">
                  <a:blip r:embed="rId5"/>
                  <a:stretch>
                    <a:fillRect r="-12121" b="-112903"/>
                  </a:stretch>
                </a:blipFill>
                <a:ln w="12700" cap="flat">
                  <a:noFill/>
                  <a:miter lim="400000"/>
                </a:ln>
                <a:effectLst/>
              </p:spPr>
              <p:txBody>
                <a:bodyPr/>
                <a:lstStyle/>
                <a:p>
                  <a:r>
                    <a:rPr lang="en-US">
                      <a:noFill/>
                    </a:rPr>
                    <a:t> </a:t>
                  </a:r>
                </a:p>
              </p:txBody>
            </p:sp>
          </mc:Fallback>
        </mc:AlternateContent>
        <p:grpSp>
          <p:nvGrpSpPr>
            <p:cNvPr id="42" name="Group"/>
            <p:cNvGrpSpPr/>
            <p:nvPr/>
          </p:nvGrpSpPr>
          <p:grpSpPr>
            <a:xfrm>
              <a:off x="257971" y="0"/>
              <a:ext cx="1716089" cy="1879997"/>
              <a:chOff x="0" y="0"/>
              <a:chExt cx="1716087" cy="1879996"/>
            </a:xfrm>
          </p:grpSpPr>
          <p:pic>
            <p:nvPicPr>
              <p:cNvPr id="43" name="parabola.gif" descr="parabola.gif"/>
              <p:cNvPicPr>
                <a:picLocks noChangeAspect="1"/>
              </p:cNvPicPr>
              <p:nvPr/>
            </p:nvPicPr>
            <p:blipFill>
              <a:blip r:embed="rId3">
                <a:extLst/>
              </a:blip>
              <a:srcRect l="51293" t="21278" r="46954" b="17297"/>
              <a:stretch>
                <a:fillRect/>
              </a:stretch>
            </p:blipFill>
            <p:spPr>
              <a:xfrm>
                <a:off x="0" y="0"/>
                <a:ext cx="84535" cy="18799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1290"/>
                    </a:lnTo>
                    <a:cubicBezTo>
                      <a:pt x="21327" y="21291"/>
                      <a:pt x="21062" y="21298"/>
                      <a:pt x="20789" y="21299"/>
                    </a:cubicBezTo>
                    <a:lnTo>
                      <a:pt x="5679" y="21367"/>
                    </a:lnTo>
                    <a:lnTo>
                      <a:pt x="4766" y="7378"/>
                    </a:lnTo>
                    <a:cubicBezTo>
                      <a:pt x="4492" y="3442"/>
                      <a:pt x="4364" y="2630"/>
                      <a:pt x="4158" y="0"/>
                    </a:cubicBezTo>
                    <a:lnTo>
                      <a:pt x="0" y="0"/>
                    </a:lnTo>
                    <a:close/>
                  </a:path>
                </a:pathLst>
              </a:custGeom>
              <a:ln w="12700" cap="flat">
                <a:noFill/>
                <a:miter lim="400000"/>
              </a:ln>
              <a:effectLst/>
            </p:spPr>
          </p:pic>
          <p:pic>
            <p:nvPicPr>
              <p:cNvPr id="44" name="parabola.gif" descr="parabola.gif"/>
              <p:cNvPicPr>
                <a:picLocks noChangeAspect="1"/>
              </p:cNvPicPr>
              <p:nvPr/>
            </p:nvPicPr>
            <p:blipFill>
              <a:blip r:embed="rId3">
                <a:extLst/>
              </a:blip>
              <a:srcRect l="51293" t="82079" r="13673" b="17298"/>
              <a:stretch>
                <a:fillRect/>
              </a:stretch>
            </p:blipFill>
            <p:spPr>
              <a:xfrm>
                <a:off x="25400" y="1860920"/>
                <a:ext cx="1690688" cy="19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8100"/>
                    </a:lnTo>
                    <a:cubicBezTo>
                      <a:pt x="18581" y="8011"/>
                      <a:pt x="15330" y="7890"/>
                      <a:pt x="11713" y="8100"/>
                    </a:cubicBezTo>
                    <a:cubicBezTo>
                      <a:pt x="8025" y="8315"/>
                      <a:pt x="5365" y="5208"/>
                      <a:pt x="3854" y="0"/>
                    </a:cubicBezTo>
                    <a:lnTo>
                      <a:pt x="0" y="0"/>
                    </a:lnTo>
                    <a:close/>
                  </a:path>
                </a:pathLst>
              </a:custGeom>
              <a:ln w="12700" cap="flat">
                <a:noFill/>
                <a:miter lim="400000"/>
              </a:ln>
              <a:effectLst/>
            </p:spPr>
          </p:pic>
        </p:grpSp>
      </p:grpSp>
      <p:sp>
        <p:nvSpPr>
          <p:cNvPr id="45" name="Linear"/>
          <p:cNvSpPr txBox="1"/>
          <p:nvPr/>
        </p:nvSpPr>
        <p:spPr>
          <a:xfrm>
            <a:off x="6607222" y="2210938"/>
            <a:ext cx="1116781" cy="933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pPr algn="ctr"/>
            <a:r>
              <a:rPr dirty="0" smtClean="0"/>
              <a:t>Linear</a:t>
            </a:r>
            <a:endParaRPr lang="en-US" dirty="0" smtClean="0"/>
          </a:p>
          <a:p>
            <a:pPr algn="ctr"/>
            <a:r>
              <a:rPr lang="en-US" dirty="0"/>
              <a:t>Regression</a:t>
            </a:r>
          </a:p>
          <a:p>
            <a:pPr algn="ctr"/>
            <a:endParaRPr dirty="0"/>
          </a:p>
        </p:txBody>
      </p:sp>
      <mc:AlternateContent xmlns:mc="http://schemas.openxmlformats.org/markup-compatibility/2006">
        <mc:Choice xmlns:a14="http://schemas.microsoft.com/office/drawing/2010/main" Requires="a14">
          <p:sp>
            <p:nvSpPr>
              <p:cNvPr id="48" name="Equation"/>
              <p:cNvSpPr txBox="1"/>
              <p:nvPr/>
            </p:nvSpPr>
            <p:spPr>
              <a:xfrm>
                <a:off x="9307559" y="2038877"/>
                <a:ext cx="689548"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acc>
                        <m:accPr>
                          <m:chr m:val="̂"/>
                          <m:ctrlPr>
                            <a:rPr lang="en-US" sz="6700" b="0" i="1" smtClean="0">
                              <a:solidFill>
                                <a:srgbClr val="414141"/>
                              </a:solidFill>
                              <a:latin typeface="Cambria Math" charset="0"/>
                            </a:rPr>
                          </m:ctrlPr>
                        </m:accPr>
                        <m:e>
                          <m:r>
                            <a:rPr lang="en-US" sz="6700" b="0" i="1" smtClean="0">
                              <a:solidFill>
                                <a:srgbClr val="414141"/>
                              </a:solidFill>
                              <a:latin typeface="Cambria Math" charset="0"/>
                            </a:rPr>
                            <m:t>𝑦</m:t>
                          </m:r>
                        </m:e>
                      </m:acc>
                    </m:oMath>
                  </m:oMathPara>
                </a14:m>
                <a:endParaRPr sz="6700" dirty="0">
                  <a:solidFill>
                    <a:srgbClr val="414141"/>
                  </a:solidFill>
                </a:endParaRPr>
              </a:p>
            </p:txBody>
          </p:sp>
        </mc:Choice>
        <mc:Fallback>
          <p:sp>
            <p:nvSpPr>
              <p:cNvPr id="48" name="Equation"/>
              <p:cNvSpPr txBox="1">
                <a:spLocks noRot="1" noChangeAspect="1" noMove="1" noResize="1" noEditPoints="1" noAdjustHandles="1" noChangeArrowheads="1" noChangeShapeType="1" noTextEdit="1"/>
              </p:cNvSpPr>
              <p:nvPr/>
            </p:nvSpPr>
            <p:spPr>
              <a:xfrm>
                <a:off x="9307559" y="2038877"/>
                <a:ext cx="689548" cy="1031051"/>
              </a:xfrm>
              <a:prstGeom prst="rect">
                <a:avLst/>
              </a:prstGeom>
              <a:blipFill rotWithShape="0">
                <a:blip r:embed="rId6"/>
                <a:stretch>
                  <a:fillRect/>
                </a:stretch>
              </a:blipFill>
              <a:ln w="12700">
                <a:miter lim="400000"/>
              </a:ln>
            </p:spPr>
            <p:txBody>
              <a:bodyPr/>
              <a:lstStyle/>
              <a:p>
                <a:r>
                  <a:rPr lang="en-US">
                    <a:noFill/>
                  </a:rPr>
                  <a:t> </a:t>
                </a:r>
              </a:p>
            </p:txBody>
          </p:sp>
        </mc:Fallback>
      </mc:AlternateContent>
      <p:sp>
        <p:nvSpPr>
          <p:cNvPr id="50" name="Representation"/>
          <p:cNvSpPr txBox="1"/>
          <p:nvPr/>
        </p:nvSpPr>
        <p:spPr>
          <a:xfrm>
            <a:off x="3729604" y="1603321"/>
            <a:ext cx="1534716"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r>
              <a:rPr dirty="0">
                <a:solidFill>
                  <a:schemeClr val="tx2"/>
                </a:solidFill>
              </a:rPr>
              <a:t>Representation</a:t>
            </a:r>
          </a:p>
        </p:txBody>
      </p:sp>
      <p:grpSp>
        <p:nvGrpSpPr>
          <p:cNvPr id="4" name="Group 3"/>
          <p:cNvGrpSpPr/>
          <p:nvPr/>
        </p:nvGrpSpPr>
        <p:grpSpPr>
          <a:xfrm>
            <a:off x="3504771" y="2025966"/>
            <a:ext cx="1989436" cy="1298129"/>
            <a:chOff x="3504771" y="2025966"/>
            <a:chExt cx="1989436" cy="1298129"/>
          </a:xfrm>
        </p:grpSpPr>
        <p:sp>
          <p:nvSpPr>
            <p:cNvPr id="49" name="Rounded Rectangle"/>
            <p:cNvSpPr/>
            <p:nvPr/>
          </p:nvSpPr>
          <p:spPr>
            <a:xfrm>
              <a:off x="3504771" y="2025966"/>
              <a:ext cx="1989436" cy="1298129"/>
            </a:xfrm>
            <a:prstGeom prst="roundRect">
              <a:avLst>
                <a:gd name="adj" fmla="val 15000"/>
              </a:avLst>
            </a:prstGeom>
            <a:ln w="38100">
              <a:solidFill>
                <a:schemeClr val="accent2">
                  <a:hueOff val="-602737"/>
                  <a:satOff val="7170"/>
                  <a:lumOff val="14117"/>
                </a:schemeClr>
              </a:solidFill>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a:p>
          </p:txBody>
        </p:sp>
        <mc:AlternateContent xmlns:mc="http://schemas.openxmlformats.org/markup-compatibility/2006">
          <mc:Choice xmlns:a14="http://schemas.microsoft.com/office/drawing/2010/main" Requires="a14">
            <p:sp>
              <p:nvSpPr>
                <p:cNvPr id="52" name="Equation"/>
                <p:cNvSpPr txBox="1"/>
                <p:nvPr/>
              </p:nvSpPr>
              <p:spPr>
                <a:xfrm>
                  <a:off x="3641034" y="2092874"/>
                  <a:ext cx="1309447" cy="69999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6200" i="1">
                            <a:solidFill>
                              <a:srgbClr val="414040"/>
                            </a:solidFill>
                            <a:latin typeface="Cambria Math" panose="02040503050406030204" pitchFamily="18" charset="0"/>
                          </a:rPr>
                          <m:t>𝜙</m:t>
                        </m:r>
                        <m:r>
                          <a:rPr sz="6200" i="1">
                            <a:solidFill>
                              <a:srgbClr val="414040"/>
                            </a:solidFill>
                            <a:latin typeface="Cambria Math" panose="02040503050406030204" pitchFamily="18" charset="0"/>
                          </a:rPr>
                          <m:t>(</m:t>
                        </m:r>
                        <m:r>
                          <a:rPr sz="6200" i="1">
                            <a:solidFill>
                              <a:srgbClr val="414040"/>
                            </a:solidFill>
                            <a:latin typeface="Cambria Math" panose="02040503050406030204" pitchFamily="18" charset="0"/>
                          </a:rPr>
                          <m:t>𝑥</m:t>
                        </m:r>
                        <m:r>
                          <a:rPr sz="6200" i="1">
                            <a:solidFill>
                              <a:srgbClr val="414040"/>
                            </a:solidFill>
                            <a:latin typeface="Cambria Math" panose="02040503050406030204" pitchFamily="18" charset="0"/>
                          </a:rPr>
                          <m:t>)</m:t>
                        </m:r>
                      </m:oMath>
                    </m:oMathPara>
                  </a14:m>
                  <a:endParaRPr sz="6200" dirty="0">
                    <a:solidFill>
                      <a:srgbClr val="414141"/>
                    </a:solidFill>
                  </a:endParaRPr>
                </a:p>
              </p:txBody>
            </p:sp>
          </mc:Choice>
          <mc:Fallback>
            <p:sp>
              <p:nvSpPr>
                <p:cNvPr id="52" name="Equation"/>
                <p:cNvSpPr txBox="1">
                  <a:spLocks noRot="1" noChangeAspect="1" noMove="1" noResize="1" noEditPoints="1" noAdjustHandles="1" noChangeArrowheads="1" noChangeShapeType="1" noTextEdit="1"/>
                </p:cNvSpPr>
                <p:nvPr/>
              </p:nvSpPr>
              <p:spPr>
                <a:xfrm>
                  <a:off x="3641034" y="2092874"/>
                  <a:ext cx="1309447" cy="699999"/>
                </a:xfrm>
                <a:prstGeom prst="rect">
                  <a:avLst/>
                </a:prstGeom>
                <a:blipFill rotWithShape="0">
                  <a:blip r:embed="rId7"/>
                  <a:stretch>
                    <a:fillRect r="-20930" b="-30435"/>
                  </a:stretch>
                </a:blipFill>
                <a:ln w="12700">
                  <a:miter lim="400000"/>
                </a:ln>
              </p:spPr>
              <p:txBody>
                <a:bodyPr/>
                <a:lstStyle/>
                <a:p>
                  <a:r>
                    <a:rPr lang="en-US">
                      <a:noFill/>
                    </a:rPr>
                    <a:t> </a:t>
                  </a:r>
                </a:p>
              </p:txBody>
            </p:sp>
          </mc:Fallback>
        </mc:AlternateContent>
      </p:grpSp>
      <p:grpSp>
        <p:nvGrpSpPr>
          <p:cNvPr id="56" name="Group"/>
          <p:cNvGrpSpPr/>
          <p:nvPr/>
        </p:nvGrpSpPr>
        <p:grpSpPr>
          <a:xfrm>
            <a:off x="4586082" y="4744529"/>
            <a:ext cx="1634603" cy="428599"/>
            <a:chOff x="0" y="0"/>
            <a:chExt cx="1634601" cy="428598"/>
          </a:xfrm>
        </p:grpSpPr>
        <mc:AlternateContent xmlns:mc="http://schemas.openxmlformats.org/markup-compatibility/2006">
          <mc:Choice xmlns:a14="http://schemas.microsoft.com/office/drawing/2010/main" Requires="a14">
            <p:sp>
              <p:nvSpPr>
                <p:cNvPr id="57" name="Equation"/>
                <p:cNvSpPr txBox="1"/>
                <p:nvPr/>
              </p:nvSpPr>
              <p:spPr>
                <a:xfrm>
                  <a:off x="902003" y="0"/>
                  <a:ext cx="732599" cy="361248"/>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m:t>
                        </m:r>
                        <m:sSup>
                          <m:sSupPr>
                            <m:ctrlPr>
                              <a:rPr sz="3300" i="1">
                                <a:solidFill>
                                  <a:srgbClr val="414040"/>
                                </a:solidFill>
                                <a:latin typeface="Cambria Math" charset="0"/>
                              </a:rPr>
                            </m:ctrlPr>
                          </m:sSupPr>
                          <m:e>
                            <m:r>
                              <a:rPr sz="3300" i="1">
                                <a:solidFill>
                                  <a:srgbClr val="414040"/>
                                </a:solidFill>
                                <a:latin typeface="Cambria Math" panose="02040503050406030204" pitchFamily="18" charset="0"/>
                              </a:rPr>
                              <m:t>𝑥</m:t>
                            </m:r>
                          </m:e>
                          <m:sup>
                            <m:r>
                              <a:rPr sz="3300" i="1">
                                <a:solidFill>
                                  <a:srgbClr val="414040"/>
                                </a:solidFill>
                                <a:latin typeface="Cambria Math" panose="02040503050406030204" pitchFamily="18" charset="0"/>
                              </a:rPr>
                              <m:t>2</m:t>
                            </m:r>
                          </m:sup>
                        </m:sSup>
                      </m:oMath>
                    </m:oMathPara>
                  </a14:m>
                  <a:endParaRPr sz="3300" dirty="0">
                    <a:solidFill>
                      <a:srgbClr val="414141"/>
                    </a:solidFill>
                  </a:endParaRPr>
                </a:p>
              </p:txBody>
            </p:sp>
          </mc:Choice>
          <mc:Fallback>
            <p:sp>
              <p:nvSpPr>
                <p:cNvPr id="57" name="Equation"/>
                <p:cNvSpPr txBox="1">
                  <a:spLocks noRot="1" noChangeAspect="1" noMove="1" noResize="1" noEditPoints="1" noAdjustHandles="1" noChangeArrowheads="1" noChangeShapeType="1" noTextEdit="1"/>
                </p:cNvSpPr>
                <p:nvPr/>
              </p:nvSpPr>
              <p:spPr>
                <a:xfrm>
                  <a:off x="902003" y="0"/>
                  <a:ext cx="732599" cy="361248"/>
                </a:xfrm>
                <a:prstGeom prst="rect">
                  <a:avLst/>
                </a:prstGeom>
                <a:blipFill rotWithShape="0">
                  <a:blip r:embed="rId8"/>
                  <a:stretch>
                    <a:fillRect r="-13333" b="-10000"/>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8" name="Equation"/>
                <p:cNvSpPr txBox="1"/>
                <p:nvPr/>
              </p:nvSpPr>
              <p:spPr>
                <a:xfrm>
                  <a:off x="0" y="56018"/>
                  <a:ext cx="696964" cy="372581"/>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𝜙</m:t>
                        </m:r>
                        <m:r>
                          <a:rPr sz="3300" i="1">
                            <a:solidFill>
                              <a:srgbClr val="414040"/>
                            </a:solidFill>
                            <a:latin typeface="Cambria Math" panose="02040503050406030204" pitchFamily="18" charset="0"/>
                          </a:rPr>
                          <m:t>(</m:t>
                        </m:r>
                        <m:r>
                          <a:rPr sz="3300" i="1">
                            <a:solidFill>
                              <a:srgbClr val="414040"/>
                            </a:solidFill>
                            <a:latin typeface="Cambria Math" panose="02040503050406030204" pitchFamily="18" charset="0"/>
                          </a:rPr>
                          <m:t>𝑥</m:t>
                        </m:r>
                        <m:r>
                          <a:rPr sz="3300" i="1">
                            <a:solidFill>
                              <a:srgbClr val="414040"/>
                            </a:solidFill>
                            <a:latin typeface="Cambria Math" panose="02040503050406030204" pitchFamily="18" charset="0"/>
                          </a:rPr>
                          <m:t>)</m:t>
                        </m:r>
                      </m:oMath>
                    </m:oMathPara>
                  </a14:m>
                  <a:endParaRPr sz="3300" dirty="0">
                    <a:solidFill>
                      <a:srgbClr val="414141"/>
                    </a:solidFill>
                  </a:endParaRPr>
                </a:p>
              </p:txBody>
            </p:sp>
          </mc:Choice>
          <mc:Fallback>
            <p:sp>
              <p:nvSpPr>
                <p:cNvPr id="58" name="Equation"/>
                <p:cNvSpPr txBox="1">
                  <a:spLocks noRot="1" noChangeAspect="1" noMove="1" noResize="1" noEditPoints="1" noAdjustHandles="1" noChangeArrowheads="1" noChangeShapeType="1" noTextEdit="1"/>
                </p:cNvSpPr>
                <p:nvPr/>
              </p:nvSpPr>
              <p:spPr>
                <a:xfrm>
                  <a:off x="0" y="56018"/>
                  <a:ext cx="696964" cy="372581"/>
                </a:xfrm>
                <a:prstGeom prst="rect">
                  <a:avLst/>
                </a:prstGeom>
                <a:blipFill rotWithShape="0">
                  <a:blip r:embed="rId9"/>
                  <a:stretch>
                    <a:fillRect r="-20870" b="-30645"/>
                  </a:stretch>
                </a:blipFill>
                <a:ln w="12700" cap="flat">
                  <a:noFill/>
                  <a:miter lim="400000"/>
                </a:ln>
                <a:effectLst/>
              </p:spPr>
              <p:txBody>
                <a:bodyPr/>
                <a:lstStyle/>
                <a:p>
                  <a:r>
                    <a:rPr lang="en-US">
                      <a:noFill/>
                    </a:rPr>
                    <a:t> </a:t>
                  </a:r>
                </a:p>
              </p:txBody>
            </p:sp>
          </mc:Fallback>
        </mc:AlternateContent>
      </p:grpSp>
      <p:sp>
        <p:nvSpPr>
          <p:cNvPr id="59" name="Line"/>
          <p:cNvSpPr/>
          <p:nvPr/>
        </p:nvSpPr>
        <p:spPr>
          <a:xfrm>
            <a:off x="5629448" y="2624159"/>
            <a:ext cx="492645" cy="4027"/>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60" name="Representation"/>
          <p:cNvSpPr txBox="1"/>
          <p:nvPr/>
        </p:nvSpPr>
        <p:spPr>
          <a:xfrm>
            <a:off x="6820140" y="1642925"/>
            <a:ext cx="501356"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r>
              <a:rPr lang="en-US" smtClean="0">
                <a:solidFill>
                  <a:schemeClr val="tx2"/>
                </a:solidFill>
              </a:rPr>
              <a:t>Task</a:t>
            </a:r>
            <a:endParaRPr dirty="0">
              <a:solidFill>
                <a:schemeClr val="tx2"/>
              </a:solidFill>
            </a:endParaRPr>
          </a:p>
        </p:txBody>
      </p:sp>
      <p:pic>
        <p:nvPicPr>
          <p:cNvPr id="112" name="parabola.gif" descr="parabola.gif"/>
          <p:cNvPicPr>
            <a:picLocks noChangeAspect="1"/>
          </p:cNvPicPr>
          <p:nvPr/>
        </p:nvPicPr>
        <p:blipFill>
          <a:blip r:embed="rId3">
            <a:extLst/>
          </a:blip>
          <a:srcRect l="51293" t="82153" r="13673" b="17302"/>
          <a:stretch>
            <a:fillRect/>
          </a:stretch>
        </p:blipFill>
        <p:spPr>
          <a:xfrm>
            <a:off x="7364676" y="8716452"/>
            <a:ext cx="1690690" cy="166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6171"/>
                </a:lnTo>
                <a:cubicBezTo>
                  <a:pt x="18581" y="6069"/>
                  <a:pt x="15330" y="5931"/>
                  <a:pt x="11713" y="6171"/>
                </a:cubicBezTo>
                <a:cubicBezTo>
                  <a:pt x="8676" y="6374"/>
                  <a:pt x="6317" y="4101"/>
                  <a:pt x="4710" y="0"/>
                </a:cubicBezTo>
                <a:lnTo>
                  <a:pt x="0" y="0"/>
                </a:lnTo>
                <a:close/>
              </a:path>
            </a:pathLst>
          </a:custGeom>
          <a:ln w="12700" cap="flat">
            <a:noFill/>
            <a:miter lim="400000"/>
          </a:ln>
          <a:effectLst/>
        </p:spPr>
      </p:pic>
      <p:grpSp>
        <p:nvGrpSpPr>
          <p:cNvPr id="114" name="Group 113"/>
          <p:cNvGrpSpPr/>
          <p:nvPr/>
        </p:nvGrpSpPr>
        <p:grpSpPr>
          <a:xfrm>
            <a:off x="6840261" y="4166829"/>
            <a:ext cx="2346878" cy="2070576"/>
            <a:chOff x="6840261" y="4166829"/>
            <a:chExt cx="2346878" cy="2070576"/>
          </a:xfrm>
        </p:grpSpPr>
        <p:grpSp>
          <p:nvGrpSpPr>
            <p:cNvPr id="95" name="Group"/>
            <p:cNvGrpSpPr/>
            <p:nvPr/>
          </p:nvGrpSpPr>
          <p:grpSpPr>
            <a:xfrm>
              <a:off x="6840261" y="4166829"/>
              <a:ext cx="2346878" cy="2070576"/>
              <a:chOff x="0" y="0"/>
              <a:chExt cx="2346876" cy="2070574"/>
            </a:xfrm>
          </p:grpSpPr>
          <p:sp>
            <p:nvSpPr>
              <p:cNvPr id="96" name="Line"/>
              <p:cNvSpPr/>
              <p:nvPr/>
            </p:nvSpPr>
            <p:spPr>
              <a:xfrm flipV="1">
                <a:off x="317821" y="155825"/>
                <a:ext cx="1047988" cy="1666110"/>
              </a:xfrm>
              <a:prstGeom prst="line">
                <a:avLst/>
              </a:prstGeom>
              <a:noFill/>
              <a:ln w="12700" cap="flat">
                <a:solidFill>
                  <a:srgbClr val="FF2600"/>
                </a:solidFill>
                <a:prstDash val="solid"/>
                <a:miter lim="400000"/>
              </a:ln>
              <a:effectLst/>
            </p:spPr>
            <p:txBody>
              <a:bodyPr wrap="square" lIns="50800" tIns="50800" rIns="50800" bIns="50800" numCol="1" anchor="ctr">
                <a:noAutofit/>
              </a:bodyPr>
              <a:lstStyle/>
              <a:p>
                <a:pPr>
                  <a:defRPr sz="3200"/>
                </a:pPr>
                <a:endParaRPr/>
              </a:p>
            </p:txBody>
          </p:sp>
          <mc:AlternateContent xmlns:mc="http://schemas.openxmlformats.org/markup-compatibility/2006">
            <mc:Choice xmlns:a14="http://schemas.microsoft.com/office/drawing/2010/main" Requires="a14">
              <p:sp>
                <p:nvSpPr>
                  <p:cNvPr id="97" name="Equation"/>
                  <p:cNvSpPr txBox="1"/>
                  <p:nvPr/>
                </p:nvSpPr>
                <p:spPr>
                  <a:xfrm>
                    <a:off x="0" y="56232"/>
                    <a:ext cx="189015" cy="271578"/>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𝑦</m:t>
                          </m:r>
                        </m:oMath>
                      </m:oMathPara>
                    </a14:m>
                    <a:endParaRPr sz="3300">
                      <a:solidFill>
                        <a:srgbClr val="414141"/>
                      </a:solidFill>
                    </a:endParaRPr>
                  </a:p>
                </p:txBody>
              </p:sp>
            </mc:Choice>
            <mc:Fallback>
              <p:sp>
                <p:nvSpPr>
                  <p:cNvPr id="97" name="Equation"/>
                  <p:cNvSpPr txBox="1">
                    <a:spLocks noRot="1" noChangeAspect="1" noMove="1" noResize="1" noEditPoints="1" noAdjustHandles="1" noChangeArrowheads="1" noChangeShapeType="1" noTextEdit="1"/>
                  </p:cNvSpPr>
                  <p:nvPr/>
                </p:nvSpPr>
                <p:spPr>
                  <a:xfrm>
                    <a:off x="0" y="56232"/>
                    <a:ext cx="189015" cy="271578"/>
                  </a:xfrm>
                  <a:prstGeom prst="rect">
                    <a:avLst/>
                  </a:prstGeom>
                  <a:blipFill rotWithShape="0">
                    <a:blip r:embed="rId10"/>
                    <a:stretch>
                      <a:fillRect r="-22581" b="-81818"/>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8" name="Equation"/>
                  <p:cNvSpPr txBox="1"/>
                  <p:nvPr/>
                </p:nvSpPr>
                <p:spPr>
                  <a:xfrm>
                    <a:off x="1986345" y="1709327"/>
                    <a:ext cx="360532" cy="361248"/>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p>
                            <m:sSupPr>
                              <m:ctrlPr>
                                <a:rPr sz="3300">
                                  <a:solidFill>
                                    <a:srgbClr val="414040"/>
                                  </a:solidFill>
                                  <a:latin typeface="Cambria Math" charset="0"/>
                                </a:rPr>
                              </m:ctrlPr>
                            </m:sSupPr>
                            <m:e>
                              <m:r>
                                <a:rPr sz="3300" i="1">
                                  <a:solidFill>
                                    <a:srgbClr val="414040"/>
                                  </a:solidFill>
                                  <a:latin typeface="Cambria Math" panose="02040503050406030204" pitchFamily="18" charset="0"/>
                                </a:rPr>
                                <m:t>𝑥</m:t>
                              </m:r>
                            </m:e>
                            <m:sup>
                              <m:r>
                                <a:rPr sz="3300" i="1">
                                  <a:solidFill>
                                    <a:srgbClr val="414040"/>
                                  </a:solidFill>
                                  <a:latin typeface="Cambria Math" panose="02040503050406030204" pitchFamily="18" charset="0"/>
                                </a:rPr>
                                <m:t>2</m:t>
                              </m:r>
                            </m:sup>
                          </m:sSup>
                        </m:oMath>
                      </m:oMathPara>
                    </a14:m>
                    <a:endParaRPr sz="3300">
                      <a:solidFill>
                        <a:srgbClr val="414141"/>
                      </a:solidFill>
                    </a:endParaRPr>
                  </a:p>
                </p:txBody>
              </p:sp>
            </mc:Choice>
            <mc:Fallback>
              <p:sp>
                <p:nvSpPr>
                  <p:cNvPr id="98" name="Equation"/>
                  <p:cNvSpPr txBox="1">
                    <a:spLocks noRot="1" noChangeAspect="1" noMove="1" noResize="1" noEditPoints="1" noAdjustHandles="1" noChangeArrowheads="1" noChangeShapeType="1" noTextEdit="1"/>
                  </p:cNvSpPr>
                  <p:nvPr/>
                </p:nvSpPr>
                <p:spPr>
                  <a:xfrm>
                    <a:off x="1986345" y="1709327"/>
                    <a:ext cx="360532" cy="361248"/>
                  </a:xfrm>
                  <a:prstGeom prst="rect">
                    <a:avLst/>
                  </a:prstGeom>
                  <a:blipFill rotWithShape="0">
                    <a:blip r:embed="rId11"/>
                    <a:stretch>
                      <a:fillRect r="-11864" b="-11864"/>
                    </a:stretch>
                  </a:blipFill>
                  <a:ln w="12700" cap="flat">
                    <a:noFill/>
                    <a:miter lim="400000"/>
                  </a:ln>
                  <a:effectLst/>
                </p:spPr>
                <p:txBody>
                  <a:bodyPr/>
                  <a:lstStyle/>
                  <a:p>
                    <a:r>
                      <a:rPr lang="en-US">
                        <a:noFill/>
                      </a:rPr>
                      <a:t> </a:t>
                    </a:r>
                  </a:p>
                </p:txBody>
              </p:sp>
            </mc:Fallback>
          </mc:AlternateContent>
          <p:grpSp>
            <p:nvGrpSpPr>
              <p:cNvPr id="99" name="Group"/>
              <p:cNvGrpSpPr/>
              <p:nvPr/>
            </p:nvGrpSpPr>
            <p:grpSpPr>
              <a:xfrm>
                <a:off x="240893" y="0"/>
                <a:ext cx="1716088" cy="1879997"/>
                <a:chOff x="0" y="0"/>
                <a:chExt cx="1716087" cy="1879996"/>
              </a:xfrm>
            </p:grpSpPr>
            <p:pic>
              <p:nvPicPr>
                <p:cNvPr id="110" name="parabola.gif" descr="parabola.gif"/>
                <p:cNvPicPr>
                  <a:picLocks noChangeAspect="1"/>
                </p:cNvPicPr>
                <p:nvPr/>
              </p:nvPicPr>
              <p:blipFill>
                <a:blip r:embed="rId3">
                  <a:extLst/>
                </a:blip>
                <a:srcRect l="51293" t="21278" r="46954" b="17297"/>
                <a:stretch>
                  <a:fillRect/>
                </a:stretch>
              </p:blipFill>
              <p:spPr>
                <a:xfrm>
                  <a:off x="0" y="0"/>
                  <a:ext cx="84535" cy="18799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1290"/>
                      </a:lnTo>
                      <a:cubicBezTo>
                        <a:pt x="21327" y="21291"/>
                        <a:pt x="21062" y="21298"/>
                        <a:pt x="20789" y="21299"/>
                      </a:cubicBezTo>
                      <a:lnTo>
                        <a:pt x="5679" y="21367"/>
                      </a:lnTo>
                      <a:lnTo>
                        <a:pt x="4766" y="7378"/>
                      </a:lnTo>
                      <a:cubicBezTo>
                        <a:pt x="4492" y="3442"/>
                        <a:pt x="4364" y="2630"/>
                        <a:pt x="4158" y="0"/>
                      </a:cubicBezTo>
                      <a:lnTo>
                        <a:pt x="0" y="0"/>
                      </a:lnTo>
                      <a:close/>
                    </a:path>
                  </a:pathLst>
                </a:custGeom>
                <a:ln w="12700" cap="flat">
                  <a:noFill/>
                  <a:miter lim="400000"/>
                </a:ln>
                <a:effectLst/>
              </p:spPr>
            </p:pic>
            <p:pic>
              <p:nvPicPr>
                <p:cNvPr id="111" name="parabola.gif" descr="parabola.gif"/>
                <p:cNvPicPr>
                  <a:picLocks noChangeAspect="1"/>
                </p:cNvPicPr>
                <p:nvPr/>
              </p:nvPicPr>
              <p:blipFill>
                <a:blip r:embed="rId3">
                  <a:extLst/>
                </a:blip>
                <a:srcRect l="51293" t="82153" r="13673" b="17302"/>
                <a:stretch>
                  <a:fillRect/>
                </a:stretch>
              </p:blipFill>
              <p:spPr>
                <a:xfrm>
                  <a:off x="25400" y="1863187"/>
                  <a:ext cx="1690688" cy="166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6171"/>
                      </a:lnTo>
                      <a:cubicBezTo>
                        <a:pt x="18581" y="6069"/>
                        <a:pt x="15330" y="5931"/>
                        <a:pt x="11713" y="6171"/>
                      </a:cubicBezTo>
                      <a:cubicBezTo>
                        <a:pt x="8676" y="6374"/>
                        <a:pt x="6317" y="4101"/>
                        <a:pt x="4710" y="0"/>
                      </a:cubicBezTo>
                      <a:lnTo>
                        <a:pt x="0" y="0"/>
                      </a:lnTo>
                      <a:close/>
                    </a:path>
                  </a:pathLst>
                </a:custGeom>
                <a:ln w="12700" cap="flat">
                  <a:noFill/>
                  <a:miter lim="400000"/>
                </a:ln>
                <a:effectLst/>
              </p:spPr>
            </p:pic>
          </p:grpSp>
          <p:sp>
            <p:nvSpPr>
              <p:cNvPr id="100" name="Circle"/>
              <p:cNvSpPr/>
              <p:nvPr/>
            </p:nvSpPr>
            <p:spPr>
              <a:xfrm>
                <a:off x="813716" y="845727"/>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1" name="Circle"/>
              <p:cNvSpPr/>
              <p:nvPr/>
            </p:nvSpPr>
            <p:spPr>
              <a:xfrm>
                <a:off x="1004216" y="502827"/>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2" name="Circle"/>
              <p:cNvSpPr/>
              <p:nvPr/>
            </p:nvSpPr>
            <p:spPr>
              <a:xfrm>
                <a:off x="565060" y="12605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3" name="z"/>
              <p:cNvSpPr/>
              <p:nvPr/>
            </p:nvSpPr>
            <p:spPr>
              <a:xfrm>
                <a:off x="915316" y="655227"/>
                <a:ext cx="70909" cy="78741"/>
              </a:xfrm>
              <a:prstGeom prst="ellipse">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3200">
                    <a:solidFill>
                      <a:srgbClr val="FFFFFF"/>
                    </a:solidFill>
                    <a:effectLst>
                      <a:outerShdw blurRad="25400" dist="33948" dir="2700000" rotWithShape="0">
                        <a:srgbClr val="3B3936"/>
                      </a:outerShdw>
                    </a:effectLst>
                  </a:defRPr>
                </a:lvl1pPr>
              </a:lstStyle>
              <a:p>
                <a:endParaRPr dirty="0"/>
              </a:p>
            </p:txBody>
          </p:sp>
          <p:sp>
            <p:nvSpPr>
              <p:cNvPr id="104" name="Circle"/>
              <p:cNvSpPr/>
              <p:nvPr/>
            </p:nvSpPr>
            <p:spPr>
              <a:xfrm>
                <a:off x="717460" y="10319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5" name="Circle"/>
              <p:cNvSpPr/>
              <p:nvPr/>
            </p:nvSpPr>
            <p:spPr>
              <a:xfrm>
                <a:off x="704760" y="11843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6" name="Circle"/>
              <p:cNvSpPr/>
              <p:nvPr/>
            </p:nvSpPr>
            <p:spPr>
              <a:xfrm>
                <a:off x="521616" y="1506127"/>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7" name="Circle"/>
              <p:cNvSpPr/>
              <p:nvPr/>
            </p:nvSpPr>
            <p:spPr>
              <a:xfrm>
                <a:off x="517382" y="13875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8" name="Circle"/>
              <p:cNvSpPr/>
              <p:nvPr/>
            </p:nvSpPr>
            <p:spPr>
              <a:xfrm>
                <a:off x="428482" y="1628894"/>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sp>
            <p:nvSpPr>
              <p:cNvPr id="109" name="Circle"/>
              <p:cNvSpPr/>
              <p:nvPr/>
            </p:nvSpPr>
            <p:spPr>
              <a:xfrm>
                <a:off x="331116" y="1700860"/>
                <a:ext cx="70909" cy="78741"/>
              </a:xfrm>
              <a:prstGeom prst="ellipse">
                <a:avLst/>
              </a:prstGeom>
              <a:solidFill>
                <a:schemeClr val="accent1"/>
              </a:solidFill>
              <a:ln w="12700" cap="flat">
                <a:noFill/>
                <a:miter lim="400000"/>
              </a:ln>
              <a:effectLst/>
            </p:spPr>
            <p:txBody>
              <a:bodyPr wrap="square" lIns="50800" tIns="50800" rIns="50800" bIns="50800" numCol="1" anchor="ctr">
                <a:noAutofit/>
              </a:bodyPr>
              <a:lstStyle/>
              <a:p>
                <a:pPr>
                  <a:defRPr sz="3200">
                    <a:solidFill>
                      <a:srgbClr val="FFFFFF"/>
                    </a:solidFill>
                    <a:effectLst>
                      <a:outerShdw blurRad="25400" dist="33948" dir="2700000" rotWithShape="0">
                        <a:srgbClr val="3B3936"/>
                      </a:outerShdw>
                    </a:effectLst>
                  </a:defRPr>
                </a:pPr>
                <a:endParaRPr/>
              </a:p>
            </p:txBody>
          </p:sp>
        </p:grpSp>
        <p:pic>
          <p:nvPicPr>
            <p:cNvPr id="113" name="parabola.gif" descr="parabola.gif"/>
            <p:cNvPicPr>
              <a:picLocks noChangeAspect="1"/>
            </p:cNvPicPr>
            <p:nvPr/>
          </p:nvPicPr>
          <p:blipFill>
            <a:blip r:embed="rId3">
              <a:extLst/>
            </a:blip>
            <a:srcRect l="51293" t="82079" r="13673" b="17298"/>
            <a:stretch>
              <a:fillRect/>
            </a:stretch>
          </p:blipFill>
          <p:spPr>
            <a:xfrm>
              <a:off x="7077190" y="6007846"/>
              <a:ext cx="1690691" cy="190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8100"/>
                  </a:lnTo>
                  <a:cubicBezTo>
                    <a:pt x="18581" y="8011"/>
                    <a:pt x="15330" y="7890"/>
                    <a:pt x="11713" y="8100"/>
                  </a:cubicBezTo>
                  <a:cubicBezTo>
                    <a:pt x="8025" y="8315"/>
                    <a:pt x="5365" y="5208"/>
                    <a:pt x="3854" y="0"/>
                  </a:cubicBezTo>
                  <a:lnTo>
                    <a:pt x="0" y="0"/>
                  </a:lnTo>
                  <a:close/>
                </a:path>
              </a:pathLst>
            </a:custGeom>
            <a:ln w="12700" cap="flat">
              <a:noFill/>
              <a:miter lim="400000"/>
            </a:ln>
            <a:effectLst/>
          </p:spPr>
        </p:pic>
      </p:grpSp>
    </p:spTree>
    <p:extLst>
      <p:ext uri="{BB962C8B-B14F-4D97-AF65-F5344CB8AC3E}">
        <p14:creationId xmlns:p14="http://schemas.microsoft.com/office/powerpoint/2010/main" val="130116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0"/>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0"/>
                                        </p:tgtEl>
                                        <p:attrNameLst>
                                          <p:attrName>style.visibility</p:attrName>
                                        </p:attrNameLst>
                                      </p:cBhvr>
                                      <p:to>
                                        <p:strVal val="visible"/>
                                      </p:to>
                                    </p:set>
                                  </p:childTnLst>
                                </p:cTn>
                              </p:par>
                              <p:par>
                                <p:cTn id="15" presetID="1"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100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100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45" grpId="0" animBg="1"/>
      <p:bldP spid="48" grpId="0" animBg="1"/>
      <p:bldP spid="50" grpId="0" animBg="1" advAuto="0"/>
      <p:bldP spid="56" grpId="0" animBg="1" advAuto="0"/>
      <p:bldP spid="59" grpId="0" animBg="1"/>
      <p:bldP spid="60"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Representational Learning</a:t>
            </a:r>
          </a:p>
        </p:txBody>
      </p:sp>
      <p:sp>
        <p:nvSpPr>
          <p:cNvPr id="3" name="Content Placeholder 2"/>
          <p:cNvSpPr>
            <a:spLocks noGrp="1"/>
          </p:cNvSpPr>
          <p:nvPr>
            <p:ph idx="1"/>
          </p:nvPr>
        </p:nvSpPr>
        <p:spPr>
          <a:xfrm>
            <a:off x="833415" y="1177758"/>
            <a:ext cx="10327008" cy="238761"/>
          </a:xfrm>
        </p:spPr>
        <p:txBody>
          <a:bodyPr/>
          <a:lstStyle/>
          <a:p>
            <a:r>
              <a:rPr lang="en-US" sz="2400" dirty="0"/>
              <a:t>Representation Matters</a:t>
            </a:r>
          </a:p>
        </p:txBody>
      </p:sp>
      <p:grpSp>
        <p:nvGrpSpPr>
          <p:cNvPr id="108" name="Group"/>
          <p:cNvGrpSpPr/>
          <p:nvPr/>
        </p:nvGrpSpPr>
        <p:grpSpPr>
          <a:xfrm>
            <a:off x="1911931" y="3860315"/>
            <a:ext cx="2336660" cy="2315718"/>
            <a:chOff x="-127000" y="0"/>
            <a:chExt cx="2527046" cy="2454481"/>
          </a:xfrm>
        </p:grpSpPr>
        <p:sp>
          <p:nvSpPr>
            <p:cNvPr id="109" name="Circle"/>
            <p:cNvSpPr/>
            <p:nvPr/>
          </p:nvSpPr>
          <p:spPr>
            <a:xfrm>
              <a:off x="902615" y="13541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10" name="Circle"/>
            <p:cNvSpPr/>
            <p:nvPr/>
          </p:nvSpPr>
          <p:spPr>
            <a:xfrm>
              <a:off x="1042315" y="11636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11" name="Circle"/>
            <p:cNvSpPr/>
            <p:nvPr/>
          </p:nvSpPr>
          <p:spPr>
            <a:xfrm>
              <a:off x="730160" y="11213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12" name="Circle"/>
            <p:cNvSpPr/>
            <p:nvPr/>
          </p:nvSpPr>
          <p:spPr>
            <a:xfrm>
              <a:off x="978815" y="10239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13" name="Circle"/>
            <p:cNvSpPr/>
            <p:nvPr/>
          </p:nvSpPr>
          <p:spPr>
            <a:xfrm>
              <a:off x="730160" y="1007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14" name="Circle"/>
            <p:cNvSpPr/>
            <p:nvPr/>
          </p:nvSpPr>
          <p:spPr>
            <a:xfrm>
              <a:off x="857160" y="10578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15" name="Circle"/>
            <p:cNvSpPr/>
            <p:nvPr/>
          </p:nvSpPr>
          <p:spPr>
            <a:xfrm>
              <a:off x="902615" y="12144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16" name="Circle"/>
            <p:cNvSpPr/>
            <p:nvPr/>
          </p:nvSpPr>
          <p:spPr>
            <a:xfrm>
              <a:off x="745982" y="12864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17" name="Circle"/>
            <p:cNvSpPr/>
            <p:nvPr/>
          </p:nvSpPr>
          <p:spPr>
            <a:xfrm>
              <a:off x="860282" y="880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18" name="Circle"/>
            <p:cNvSpPr/>
            <p:nvPr/>
          </p:nvSpPr>
          <p:spPr>
            <a:xfrm>
              <a:off x="1105815" y="1282194"/>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19" name="Circle"/>
            <p:cNvSpPr/>
            <p:nvPr/>
          </p:nvSpPr>
          <p:spPr>
            <a:xfrm>
              <a:off x="1283615" y="11001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20" name="Circle"/>
            <p:cNvSpPr/>
            <p:nvPr/>
          </p:nvSpPr>
          <p:spPr>
            <a:xfrm>
              <a:off x="1283615" y="12779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21" name="Circle"/>
            <p:cNvSpPr/>
            <p:nvPr/>
          </p:nvSpPr>
          <p:spPr>
            <a:xfrm>
              <a:off x="1111160" y="8673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22" name="Circle"/>
            <p:cNvSpPr/>
            <p:nvPr/>
          </p:nvSpPr>
          <p:spPr>
            <a:xfrm>
              <a:off x="1359815" y="7699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23" name="Circle"/>
            <p:cNvSpPr/>
            <p:nvPr/>
          </p:nvSpPr>
          <p:spPr>
            <a:xfrm>
              <a:off x="1111160" y="753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24" name="Circle"/>
            <p:cNvSpPr/>
            <p:nvPr/>
          </p:nvSpPr>
          <p:spPr>
            <a:xfrm>
              <a:off x="1238160" y="8038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25" name="Circle"/>
            <p:cNvSpPr/>
            <p:nvPr/>
          </p:nvSpPr>
          <p:spPr>
            <a:xfrm>
              <a:off x="1283615" y="9604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26" name="Circle"/>
            <p:cNvSpPr/>
            <p:nvPr/>
          </p:nvSpPr>
          <p:spPr>
            <a:xfrm>
              <a:off x="1126982" y="10324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27" name="Circle"/>
            <p:cNvSpPr/>
            <p:nvPr/>
          </p:nvSpPr>
          <p:spPr>
            <a:xfrm>
              <a:off x="987282" y="753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28" name="Circle"/>
            <p:cNvSpPr/>
            <p:nvPr/>
          </p:nvSpPr>
          <p:spPr>
            <a:xfrm>
              <a:off x="1105815" y="1409194"/>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29" name="Circle"/>
            <p:cNvSpPr/>
            <p:nvPr/>
          </p:nvSpPr>
          <p:spPr>
            <a:xfrm>
              <a:off x="1410615" y="14049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30" name="Circle"/>
            <p:cNvSpPr/>
            <p:nvPr/>
          </p:nvSpPr>
          <p:spPr>
            <a:xfrm>
              <a:off x="1486815" y="8969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31" name="Circle"/>
            <p:cNvSpPr/>
            <p:nvPr/>
          </p:nvSpPr>
          <p:spPr>
            <a:xfrm>
              <a:off x="1410615" y="10874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32" name="Circle"/>
            <p:cNvSpPr/>
            <p:nvPr/>
          </p:nvSpPr>
          <p:spPr>
            <a:xfrm>
              <a:off x="1482582" y="11975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33" name="Circle"/>
            <p:cNvSpPr/>
            <p:nvPr/>
          </p:nvSpPr>
          <p:spPr>
            <a:xfrm>
              <a:off x="1664615" y="14811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34" name="Circle"/>
            <p:cNvSpPr/>
            <p:nvPr/>
          </p:nvSpPr>
          <p:spPr>
            <a:xfrm>
              <a:off x="1804315" y="12906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35" name="Circle"/>
            <p:cNvSpPr/>
            <p:nvPr/>
          </p:nvSpPr>
          <p:spPr>
            <a:xfrm>
              <a:off x="1740815" y="11509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36" name="Circle"/>
            <p:cNvSpPr/>
            <p:nvPr/>
          </p:nvSpPr>
          <p:spPr>
            <a:xfrm>
              <a:off x="1619160" y="11848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37" name="Circle"/>
            <p:cNvSpPr/>
            <p:nvPr/>
          </p:nvSpPr>
          <p:spPr>
            <a:xfrm>
              <a:off x="1664615" y="13414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38" name="Circle"/>
            <p:cNvSpPr/>
            <p:nvPr/>
          </p:nvSpPr>
          <p:spPr>
            <a:xfrm>
              <a:off x="1507982" y="14134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39" name="Circle"/>
            <p:cNvSpPr/>
            <p:nvPr/>
          </p:nvSpPr>
          <p:spPr>
            <a:xfrm>
              <a:off x="1622282" y="10070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40" name="Circle"/>
            <p:cNvSpPr/>
            <p:nvPr/>
          </p:nvSpPr>
          <p:spPr>
            <a:xfrm>
              <a:off x="1867815" y="1409194"/>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41" name="Circle"/>
            <p:cNvSpPr/>
            <p:nvPr/>
          </p:nvSpPr>
          <p:spPr>
            <a:xfrm>
              <a:off x="394615" y="11001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42" name="Circle"/>
            <p:cNvSpPr/>
            <p:nvPr/>
          </p:nvSpPr>
          <p:spPr>
            <a:xfrm>
              <a:off x="394615" y="12779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43" name="Circle"/>
            <p:cNvSpPr/>
            <p:nvPr/>
          </p:nvSpPr>
          <p:spPr>
            <a:xfrm>
              <a:off x="1873160" y="9943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44" name="Circle"/>
            <p:cNvSpPr/>
            <p:nvPr/>
          </p:nvSpPr>
          <p:spPr>
            <a:xfrm>
              <a:off x="470815" y="7699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45" name="Circle"/>
            <p:cNvSpPr/>
            <p:nvPr/>
          </p:nvSpPr>
          <p:spPr>
            <a:xfrm>
              <a:off x="1740815" y="1565828"/>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46" name="Circle"/>
            <p:cNvSpPr/>
            <p:nvPr/>
          </p:nvSpPr>
          <p:spPr>
            <a:xfrm>
              <a:off x="730160" y="8038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47" name="Circle"/>
            <p:cNvSpPr/>
            <p:nvPr/>
          </p:nvSpPr>
          <p:spPr>
            <a:xfrm>
              <a:off x="394615" y="9604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48" name="Circle"/>
            <p:cNvSpPr/>
            <p:nvPr/>
          </p:nvSpPr>
          <p:spPr>
            <a:xfrm>
              <a:off x="1888982" y="11594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49" name="Circle"/>
            <p:cNvSpPr/>
            <p:nvPr/>
          </p:nvSpPr>
          <p:spPr>
            <a:xfrm>
              <a:off x="1749282" y="8800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50" name="Circle"/>
            <p:cNvSpPr/>
            <p:nvPr/>
          </p:nvSpPr>
          <p:spPr>
            <a:xfrm>
              <a:off x="724815" y="1409194"/>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51" name="Circle"/>
            <p:cNvSpPr/>
            <p:nvPr/>
          </p:nvSpPr>
          <p:spPr>
            <a:xfrm>
              <a:off x="521615" y="14049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52" name="Circle"/>
            <p:cNvSpPr/>
            <p:nvPr/>
          </p:nvSpPr>
          <p:spPr>
            <a:xfrm>
              <a:off x="597815" y="8969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53" name="Circle"/>
            <p:cNvSpPr/>
            <p:nvPr/>
          </p:nvSpPr>
          <p:spPr>
            <a:xfrm>
              <a:off x="521615" y="10874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54" name="Circle"/>
            <p:cNvSpPr/>
            <p:nvPr/>
          </p:nvSpPr>
          <p:spPr>
            <a:xfrm>
              <a:off x="593582" y="11975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55" name="Circle"/>
            <p:cNvSpPr/>
            <p:nvPr/>
          </p:nvSpPr>
          <p:spPr>
            <a:xfrm>
              <a:off x="1524915" y="15446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56" name="Circle"/>
            <p:cNvSpPr/>
            <p:nvPr/>
          </p:nvSpPr>
          <p:spPr>
            <a:xfrm>
              <a:off x="1042315" y="15446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57" name="Circle"/>
            <p:cNvSpPr/>
            <p:nvPr/>
          </p:nvSpPr>
          <p:spPr>
            <a:xfrm>
              <a:off x="813715" y="16589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58" name="Circle"/>
            <p:cNvSpPr/>
            <p:nvPr/>
          </p:nvSpPr>
          <p:spPr>
            <a:xfrm>
              <a:off x="902615" y="15954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59" name="Circle"/>
            <p:cNvSpPr/>
            <p:nvPr/>
          </p:nvSpPr>
          <p:spPr>
            <a:xfrm>
              <a:off x="1105815" y="1663194"/>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60" name="Circle"/>
            <p:cNvSpPr/>
            <p:nvPr/>
          </p:nvSpPr>
          <p:spPr>
            <a:xfrm>
              <a:off x="1365160" y="16293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61" name="Circle"/>
            <p:cNvSpPr/>
            <p:nvPr/>
          </p:nvSpPr>
          <p:spPr>
            <a:xfrm>
              <a:off x="1253982" y="15404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62" name="Circle"/>
            <p:cNvSpPr/>
            <p:nvPr/>
          </p:nvSpPr>
          <p:spPr>
            <a:xfrm>
              <a:off x="669782" y="15277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63" name="Circle"/>
            <p:cNvSpPr/>
            <p:nvPr/>
          </p:nvSpPr>
          <p:spPr>
            <a:xfrm>
              <a:off x="978815" y="913894"/>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64" name="Circle"/>
            <p:cNvSpPr/>
            <p:nvPr/>
          </p:nvSpPr>
          <p:spPr>
            <a:xfrm>
              <a:off x="1283615" y="1417661"/>
              <a:ext cx="70910"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65" name="Circle"/>
            <p:cNvSpPr/>
            <p:nvPr/>
          </p:nvSpPr>
          <p:spPr>
            <a:xfrm>
              <a:off x="1664615" y="7318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66" name="Circle"/>
            <p:cNvSpPr/>
            <p:nvPr/>
          </p:nvSpPr>
          <p:spPr>
            <a:xfrm>
              <a:off x="1546082" y="7911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67" name="Circle"/>
            <p:cNvSpPr/>
            <p:nvPr/>
          </p:nvSpPr>
          <p:spPr>
            <a:xfrm>
              <a:off x="1486815" y="609094"/>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68" name="Circle"/>
            <p:cNvSpPr/>
            <p:nvPr/>
          </p:nvSpPr>
          <p:spPr>
            <a:xfrm>
              <a:off x="1232815" y="355094"/>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69" name="Circle"/>
            <p:cNvSpPr/>
            <p:nvPr/>
          </p:nvSpPr>
          <p:spPr>
            <a:xfrm>
              <a:off x="902615" y="3508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70" name="Circle"/>
            <p:cNvSpPr/>
            <p:nvPr/>
          </p:nvSpPr>
          <p:spPr>
            <a:xfrm>
              <a:off x="1524915" y="4905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71" name="Circle"/>
            <p:cNvSpPr/>
            <p:nvPr/>
          </p:nvSpPr>
          <p:spPr>
            <a:xfrm>
              <a:off x="1042315" y="4905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72" name="Circle"/>
            <p:cNvSpPr/>
            <p:nvPr/>
          </p:nvSpPr>
          <p:spPr>
            <a:xfrm>
              <a:off x="813715" y="6556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73" name="Circle"/>
            <p:cNvSpPr/>
            <p:nvPr/>
          </p:nvSpPr>
          <p:spPr>
            <a:xfrm>
              <a:off x="902615" y="5921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74" name="Circle"/>
            <p:cNvSpPr/>
            <p:nvPr/>
          </p:nvSpPr>
          <p:spPr>
            <a:xfrm>
              <a:off x="1105815" y="659894"/>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75" name="Circle"/>
            <p:cNvSpPr/>
            <p:nvPr/>
          </p:nvSpPr>
          <p:spPr>
            <a:xfrm>
              <a:off x="1365160" y="6260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76" name="Circle"/>
            <p:cNvSpPr/>
            <p:nvPr/>
          </p:nvSpPr>
          <p:spPr>
            <a:xfrm>
              <a:off x="1253982" y="4863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77" name="Circle"/>
            <p:cNvSpPr/>
            <p:nvPr/>
          </p:nvSpPr>
          <p:spPr>
            <a:xfrm>
              <a:off x="669782" y="6006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78" name="Circle"/>
            <p:cNvSpPr/>
            <p:nvPr/>
          </p:nvSpPr>
          <p:spPr>
            <a:xfrm>
              <a:off x="1740815" y="609094"/>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79" name="Circle"/>
            <p:cNvSpPr/>
            <p:nvPr/>
          </p:nvSpPr>
          <p:spPr>
            <a:xfrm>
              <a:off x="1740815" y="482094"/>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80" name="Circle"/>
            <p:cNvSpPr/>
            <p:nvPr/>
          </p:nvSpPr>
          <p:spPr>
            <a:xfrm>
              <a:off x="1029615" y="3508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81" name="Circle"/>
            <p:cNvSpPr/>
            <p:nvPr/>
          </p:nvSpPr>
          <p:spPr>
            <a:xfrm>
              <a:off x="508915" y="6175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82" name="Circle"/>
            <p:cNvSpPr/>
            <p:nvPr/>
          </p:nvSpPr>
          <p:spPr>
            <a:xfrm>
              <a:off x="1169315" y="363561"/>
              <a:ext cx="70910"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83" name="Circle"/>
            <p:cNvSpPr/>
            <p:nvPr/>
          </p:nvSpPr>
          <p:spPr>
            <a:xfrm>
              <a:off x="1380982" y="3593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84" name="Circle"/>
            <p:cNvSpPr/>
            <p:nvPr/>
          </p:nvSpPr>
          <p:spPr>
            <a:xfrm>
              <a:off x="796782" y="4736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grpSp>
          <p:nvGrpSpPr>
            <p:cNvPr id="185" name="Group"/>
            <p:cNvGrpSpPr/>
            <p:nvPr/>
          </p:nvGrpSpPr>
          <p:grpSpPr>
            <a:xfrm>
              <a:off x="262985" y="0"/>
              <a:ext cx="1716089" cy="1879997"/>
              <a:chOff x="0" y="0"/>
              <a:chExt cx="1716087" cy="1879996"/>
            </a:xfrm>
          </p:grpSpPr>
          <p:pic>
            <p:nvPicPr>
              <p:cNvPr id="188" name="parabola.gif" descr="parabola.gif"/>
              <p:cNvPicPr>
                <a:picLocks noChangeAspect="1"/>
              </p:cNvPicPr>
              <p:nvPr/>
            </p:nvPicPr>
            <p:blipFill>
              <a:blip r:embed="rId2">
                <a:extLst/>
              </a:blip>
              <a:srcRect l="51293" t="21278" r="46954" b="17297"/>
              <a:stretch>
                <a:fillRect/>
              </a:stretch>
            </p:blipFill>
            <p:spPr>
              <a:xfrm>
                <a:off x="0" y="0"/>
                <a:ext cx="84535" cy="18799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1290"/>
                    </a:lnTo>
                    <a:cubicBezTo>
                      <a:pt x="21327" y="21291"/>
                      <a:pt x="21062" y="21298"/>
                      <a:pt x="20789" y="21299"/>
                    </a:cubicBezTo>
                    <a:lnTo>
                      <a:pt x="5679" y="21367"/>
                    </a:lnTo>
                    <a:lnTo>
                      <a:pt x="4766" y="7378"/>
                    </a:lnTo>
                    <a:cubicBezTo>
                      <a:pt x="4492" y="3442"/>
                      <a:pt x="4364" y="2630"/>
                      <a:pt x="4158" y="0"/>
                    </a:cubicBezTo>
                    <a:lnTo>
                      <a:pt x="0" y="0"/>
                    </a:lnTo>
                    <a:close/>
                  </a:path>
                </a:pathLst>
              </a:custGeom>
              <a:ln w="12700" cap="flat">
                <a:noFill/>
                <a:miter lim="400000"/>
              </a:ln>
              <a:effectLst/>
            </p:spPr>
          </p:pic>
          <p:pic>
            <p:nvPicPr>
              <p:cNvPr id="189" name="parabola.gif" descr="parabola.gif"/>
              <p:cNvPicPr>
                <a:picLocks noChangeAspect="1"/>
              </p:cNvPicPr>
              <p:nvPr/>
            </p:nvPicPr>
            <p:blipFill>
              <a:blip r:embed="rId2">
                <a:extLst/>
              </a:blip>
              <a:srcRect l="51293" t="82012" r="13673" b="17299"/>
              <a:stretch>
                <a:fillRect/>
              </a:stretch>
            </p:blipFill>
            <p:spPr>
              <a:xfrm>
                <a:off x="25400" y="1858896"/>
                <a:ext cx="1690688" cy="2103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9374"/>
                    </a:lnTo>
                    <a:cubicBezTo>
                      <a:pt x="18581" y="9293"/>
                      <a:pt x="15330" y="9183"/>
                      <a:pt x="11713" y="9374"/>
                    </a:cubicBezTo>
                    <a:cubicBezTo>
                      <a:pt x="7481" y="9597"/>
                      <a:pt x="4431" y="6112"/>
                      <a:pt x="3139" y="0"/>
                    </a:cubicBezTo>
                    <a:lnTo>
                      <a:pt x="385" y="0"/>
                    </a:lnTo>
                    <a:lnTo>
                      <a:pt x="284" y="815"/>
                    </a:lnTo>
                    <a:lnTo>
                      <a:pt x="284" y="0"/>
                    </a:lnTo>
                    <a:lnTo>
                      <a:pt x="0" y="0"/>
                    </a:lnTo>
                    <a:close/>
                  </a:path>
                </a:pathLst>
              </a:custGeom>
              <a:ln w="12700" cap="flat">
                <a:noFill/>
                <a:miter lim="400000"/>
              </a:ln>
              <a:effectLst/>
            </p:spPr>
          </p:pic>
        </p:grpSp>
        <mc:AlternateContent xmlns:mc="http://schemas.openxmlformats.org/markup-compatibility/2006">
          <mc:Choice xmlns:a14="http://schemas.microsoft.com/office/drawing/2010/main" Requires="a14">
            <p:sp>
              <p:nvSpPr>
                <p:cNvPr id="186" name="Equation"/>
                <p:cNvSpPr txBox="1"/>
                <p:nvPr/>
              </p:nvSpPr>
              <p:spPr>
                <a:xfrm>
                  <a:off x="1897025" y="1946718"/>
                  <a:ext cx="503021" cy="507763"/>
                </a:xfrm>
                <a:prstGeom prst="rect">
                  <a:avLst/>
                </a:prstGeom>
                <a:noFill/>
                <a:ln w="12700" cap="flat">
                  <a:noFill/>
                  <a:miter lim="400000"/>
                </a:ln>
                <a:effectLst/>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2320">
                                <a:solidFill>
                                  <a:srgbClr val="414040"/>
                                </a:solidFill>
                                <a:latin typeface="Cambria Math" charset="0"/>
                              </a:rPr>
                            </m:ctrlPr>
                          </m:sSubPr>
                          <m:e>
                            <m:r>
                              <a:rPr sz="2320" i="1">
                                <a:solidFill>
                                  <a:srgbClr val="414040"/>
                                </a:solidFill>
                                <a:latin typeface="Cambria Math" panose="02040503050406030204" pitchFamily="18" charset="0"/>
                              </a:rPr>
                              <m:t>𝑥</m:t>
                            </m:r>
                          </m:e>
                          <m:sub>
                            <m:r>
                              <a:rPr sz="2320" i="1">
                                <a:solidFill>
                                  <a:srgbClr val="414040"/>
                                </a:solidFill>
                                <a:latin typeface="Cambria Math" panose="02040503050406030204" pitchFamily="18" charset="0"/>
                              </a:rPr>
                              <m:t>1</m:t>
                            </m:r>
                          </m:sub>
                        </m:sSub>
                      </m:oMath>
                    </m:oMathPara>
                  </a14:m>
                  <a:endParaRPr sz="2320">
                    <a:solidFill>
                      <a:srgbClr val="414141"/>
                    </a:solidFill>
                  </a:endParaRPr>
                </a:p>
              </p:txBody>
            </p:sp>
          </mc:Choice>
          <mc:Fallback>
            <p:sp>
              <p:nvSpPr>
                <p:cNvPr id="186" name="Equation"/>
                <p:cNvSpPr txBox="1">
                  <a:spLocks noRot="1" noChangeAspect="1" noMove="1" noResize="1" noEditPoints="1" noAdjustHandles="1" noChangeArrowheads="1" noChangeShapeType="1" noTextEdit="1"/>
                </p:cNvSpPr>
                <p:nvPr/>
              </p:nvSpPr>
              <p:spPr>
                <a:xfrm>
                  <a:off x="1897025" y="1946718"/>
                  <a:ext cx="503021" cy="507763"/>
                </a:xfrm>
                <a:prstGeom prst="rect">
                  <a:avLst/>
                </a:prstGeom>
                <a:blipFill rotWithShape="0">
                  <a:blip r:embed="rId3"/>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7" name="Equation"/>
                <p:cNvSpPr txBox="1"/>
                <p:nvPr/>
              </p:nvSpPr>
              <p:spPr>
                <a:xfrm>
                  <a:off x="-127000" y="120166"/>
                  <a:ext cx="512779" cy="507763"/>
                </a:xfrm>
                <a:prstGeom prst="rect">
                  <a:avLst/>
                </a:prstGeom>
                <a:noFill/>
                <a:ln w="12700" cap="flat">
                  <a:noFill/>
                  <a:miter lim="400000"/>
                </a:ln>
                <a:effectLst/>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2320">
                                <a:solidFill>
                                  <a:srgbClr val="414040"/>
                                </a:solidFill>
                                <a:latin typeface="Cambria Math" charset="0"/>
                              </a:rPr>
                            </m:ctrlPr>
                          </m:sSubPr>
                          <m:e>
                            <m:r>
                              <a:rPr sz="2320" i="1">
                                <a:solidFill>
                                  <a:srgbClr val="414040"/>
                                </a:solidFill>
                                <a:latin typeface="Cambria Math" panose="02040503050406030204" pitchFamily="18" charset="0"/>
                              </a:rPr>
                              <m:t>𝑥</m:t>
                            </m:r>
                          </m:e>
                          <m:sub>
                            <m:r>
                              <a:rPr sz="2320" i="1">
                                <a:solidFill>
                                  <a:srgbClr val="414040"/>
                                </a:solidFill>
                                <a:latin typeface="Cambria Math" panose="02040503050406030204" pitchFamily="18" charset="0"/>
                              </a:rPr>
                              <m:t>2</m:t>
                            </m:r>
                          </m:sub>
                        </m:sSub>
                      </m:oMath>
                    </m:oMathPara>
                  </a14:m>
                  <a:endParaRPr sz="2320">
                    <a:solidFill>
                      <a:srgbClr val="414141"/>
                    </a:solidFill>
                  </a:endParaRPr>
                </a:p>
              </p:txBody>
            </p:sp>
          </mc:Choice>
          <mc:Fallback>
            <p:sp>
              <p:nvSpPr>
                <p:cNvPr id="187" name="Equation"/>
                <p:cNvSpPr txBox="1">
                  <a:spLocks noRot="1" noChangeAspect="1" noMove="1" noResize="1" noEditPoints="1" noAdjustHandles="1" noChangeArrowheads="1" noChangeShapeType="1" noTextEdit="1"/>
                </p:cNvSpPr>
                <p:nvPr/>
              </p:nvSpPr>
              <p:spPr>
                <a:xfrm>
                  <a:off x="-127000" y="120166"/>
                  <a:ext cx="512779" cy="507763"/>
                </a:xfrm>
                <a:prstGeom prst="rect">
                  <a:avLst/>
                </a:prstGeom>
                <a:blipFill rotWithShape="0">
                  <a:blip r:embed="rId4"/>
                  <a:stretch>
                    <a:fillRect/>
                  </a:stretch>
                </a:blipFill>
                <a:ln w="12700" cap="flat">
                  <a:noFill/>
                  <a:miter lim="400000"/>
                </a:ln>
                <a:effectLst/>
              </p:spPr>
              <p:txBody>
                <a:bodyPr/>
                <a:lstStyle/>
                <a:p>
                  <a:r>
                    <a:rPr lang="en-US">
                      <a:noFill/>
                    </a:rPr>
                    <a:t> </a:t>
                  </a:r>
                </a:p>
              </p:txBody>
            </p:sp>
          </mc:Fallback>
        </mc:AlternateContent>
      </p:grpSp>
      <p:grpSp>
        <p:nvGrpSpPr>
          <p:cNvPr id="190" name="Group"/>
          <p:cNvGrpSpPr/>
          <p:nvPr/>
        </p:nvGrpSpPr>
        <p:grpSpPr>
          <a:xfrm>
            <a:off x="6905451" y="3971941"/>
            <a:ext cx="2491415" cy="2307991"/>
            <a:chOff x="50800" y="0"/>
            <a:chExt cx="2349319" cy="2412656"/>
          </a:xfrm>
        </p:grpSpPr>
        <mc:AlternateContent xmlns:mc="http://schemas.openxmlformats.org/markup-compatibility/2006">
          <mc:Choice xmlns:a14="http://schemas.microsoft.com/office/drawing/2010/main" Requires="a14">
            <p:sp>
              <p:nvSpPr>
                <p:cNvPr id="191" name="Equation"/>
                <p:cNvSpPr txBox="1"/>
                <p:nvPr/>
              </p:nvSpPr>
              <p:spPr>
                <a:xfrm>
                  <a:off x="50800" y="32088"/>
                  <a:ext cx="345257" cy="507763"/>
                </a:xfrm>
                <a:prstGeom prst="rect">
                  <a:avLst/>
                </a:prstGeom>
                <a:noFill/>
                <a:ln w="12700" cap="flat">
                  <a:noFill/>
                  <a:miter lim="400000"/>
                </a:ln>
                <a:effectLst/>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r>
                          <a:rPr sz="2320" i="1">
                            <a:solidFill>
                              <a:srgbClr val="414040"/>
                            </a:solidFill>
                            <a:latin typeface="Cambria Math" panose="02040503050406030204" pitchFamily="18" charset="0"/>
                          </a:rPr>
                          <m:t>𝜃</m:t>
                        </m:r>
                      </m:oMath>
                    </m:oMathPara>
                  </a14:m>
                  <a:endParaRPr sz="2320">
                    <a:solidFill>
                      <a:srgbClr val="414141"/>
                    </a:solidFill>
                  </a:endParaRPr>
                </a:p>
              </p:txBody>
            </p:sp>
          </mc:Choice>
          <mc:Fallback>
            <p:sp>
              <p:nvSpPr>
                <p:cNvPr id="191" name="Equation"/>
                <p:cNvSpPr txBox="1">
                  <a:spLocks noRot="1" noChangeAspect="1" noMove="1" noResize="1" noEditPoints="1" noAdjustHandles="1" noChangeArrowheads="1" noChangeShapeType="1" noTextEdit="1"/>
                </p:cNvSpPr>
                <p:nvPr/>
              </p:nvSpPr>
              <p:spPr>
                <a:xfrm>
                  <a:off x="50800" y="32088"/>
                  <a:ext cx="345257" cy="507763"/>
                </a:xfrm>
                <a:prstGeom prst="rect">
                  <a:avLst/>
                </a:prstGeom>
                <a:blipFill rotWithShape="0">
                  <a:blip r:embed="rId5"/>
                  <a:stretch>
                    <a:fillRect l="-1667"/>
                  </a:stretch>
                </a:blipFill>
                <a:ln w="12700" cap="flat">
                  <a:noFill/>
                  <a:miter lim="400000"/>
                </a:ln>
                <a:effectLst/>
              </p:spPr>
              <p:txBody>
                <a:bodyPr/>
                <a:lstStyle/>
                <a:p>
                  <a:r>
                    <a:rPr lang="en-US">
                      <a:noFill/>
                    </a:rPr>
                    <a:t> </a:t>
                  </a:r>
                </a:p>
              </p:txBody>
            </p:sp>
          </mc:Fallback>
        </mc:AlternateContent>
        <p:sp>
          <p:nvSpPr>
            <p:cNvPr id="192" name="Circle"/>
            <p:cNvSpPr/>
            <p:nvPr/>
          </p:nvSpPr>
          <p:spPr>
            <a:xfrm>
              <a:off x="702725" y="6556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93" name="Circle"/>
            <p:cNvSpPr/>
            <p:nvPr/>
          </p:nvSpPr>
          <p:spPr>
            <a:xfrm>
              <a:off x="588425" y="10366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94" name="Circle"/>
            <p:cNvSpPr/>
            <p:nvPr/>
          </p:nvSpPr>
          <p:spPr>
            <a:xfrm>
              <a:off x="530269" y="4228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95" name="Circle"/>
            <p:cNvSpPr/>
            <p:nvPr/>
          </p:nvSpPr>
          <p:spPr>
            <a:xfrm>
              <a:off x="524925" y="896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96" name="Circle"/>
            <p:cNvSpPr/>
            <p:nvPr/>
          </p:nvSpPr>
          <p:spPr>
            <a:xfrm>
              <a:off x="530269" y="1515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97" name="Circle"/>
            <p:cNvSpPr/>
            <p:nvPr/>
          </p:nvSpPr>
          <p:spPr>
            <a:xfrm>
              <a:off x="657269" y="15658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98" name="Circle"/>
            <p:cNvSpPr/>
            <p:nvPr/>
          </p:nvSpPr>
          <p:spPr>
            <a:xfrm>
              <a:off x="702725" y="515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199" name="Circle"/>
            <p:cNvSpPr/>
            <p:nvPr/>
          </p:nvSpPr>
          <p:spPr>
            <a:xfrm>
              <a:off x="419091" y="7149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00" name="Circle"/>
            <p:cNvSpPr/>
            <p:nvPr/>
          </p:nvSpPr>
          <p:spPr>
            <a:xfrm>
              <a:off x="660391" y="1388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01" name="Circle"/>
            <p:cNvSpPr/>
            <p:nvPr/>
          </p:nvSpPr>
          <p:spPr>
            <a:xfrm>
              <a:off x="651925" y="1155194"/>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02" name="Circle"/>
            <p:cNvSpPr/>
            <p:nvPr/>
          </p:nvSpPr>
          <p:spPr>
            <a:xfrm>
              <a:off x="829725" y="13541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03" name="Circle"/>
            <p:cNvSpPr/>
            <p:nvPr/>
          </p:nvSpPr>
          <p:spPr>
            <a:xfrm>
              <a:off x="829725" y="1531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04" name="Circle"/>
            <p:cNvSpPr/>
            <p:nvPr/>
          </p:nvSpPr>
          <p:spPr>
            <a:xfrm>
              <a:off x="860469" y="626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05" name="Circle"/>
            <p:cNvSpPr/>
            <p:nvPr/>
          </p:nvSpPr>
          <p:spPr>
            <a:xfrm>
              <a:off x="905925" y="1023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06" name="Circle"/>
            <p:cNvSpPr/>
            <p:nvPr/>
          </p:nvSpPr>
          <p:spPr>
            <a:xfrm>
              <a:off x="530269" y="753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07" name="Circle"/>
            <p:cNvSpPr/>
            <p:nvPr/>
          </p:nvSpPr>
          <p:spPr>
            <a:xfrm>
              <a:off x="784269" y="10578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08" name="Circle"/>
            <p:cNvSpPr/>
            <p:nvPr/>
          </p:nvSpPr>
          <p:spPr>
            <a:xfrm>
              <a:off x="829725" y="12144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09" name="Circle"/>
            <p:cNvSpPr/>
            <p:nvPr/>
          </p:nvSpPr>
          <p:spPr>
            <a:xfrm>
              <a:off x="673091" y="9054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0" name="Circle"/>
            <p:cNvSpPr/>
            <p:nvPr/>
          </p:nvSpPr>
          <p:spPr>
            <a:xfrm>
              <a:off x="520691" y="12610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1" name="Circle"/>
            <p:cNvSpPr/>
            <p:nvPr/>
          </p:nvSpPr>
          <p:spPr>
            <a:xfrm>
              <a:off x="651925" y="1282194"/>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2" name="Circle"/>
            <p:cNvSpPr/>
            <p:nvPr/>
          </p:nvSpPr>
          <p:spPr>
            <a:xfrm>
              <a:off x="956725" y="1658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3" name="Circle"/>
            <p:cNvSpPr/>
            <p:nvPr/>
          </p:nvSpPr>
          <p:spPr>
            <a:xfrm>
              <a:off x="778925" y="7699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4" name="Circle"/>
            <p:cNvSpPr/>
            <p:nvPr/>
          </p:nvSpPr>
          <p:spPr>
            <a:xfrm>
              <a:off x="575725" y="8334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5" name="Circle"/>
            <p:cNvSpPr/>
            <p:nvPr/>
          </p:nvSpPr>
          <p:spPr>
            <a:xfrm>
              <a:off x="1028691" y="1451528"/>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6" name="Circle"/>
            <p:cNvSpPr/>
            <p:nvPr/>
          </p:nvSpPr>
          <p:spPr>
            <a:xfrm>
              <a:off x="1350425" y="15446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7" name="Circle"/>
            <p:cNvSpPr/>
            <p:nvPr/>
          </p:nvSpPr>
          <p:spPr>
            <a:xfrm>
              <a:off x="1286925" y="14049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8" name="Circle"/>
            <p:cNvSpPr/>
            <p:nvPr/>
          </p:nvSpPr>
          <p:spPr>
            <a:xfrm>
              <a:off x="1165269" y="14388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19" name="Circle"/>
            <p:cNvSpPr/>
            <p:nvPr/>
          </p:nvSpPr>
          <p:spPr>
            <a:xfrm>
              <a:off x="1210725" y="15954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0" name="Circle"/>
            <p:cNvSpPr/>
            <p:nvPr/>
          </p:nvSpPr>
          <p:spPr>
            <a:xfrm>
              <a:off x="1054091" y="16674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1" name="Circle"/>
            <p:cNvSpPr/>
            <p:nvPr/>
          </p:nvSpPr>
          <p:spPr>
            <a:xfrm>
              <a:off x="1041391" y="12483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2" name="Circle"/>
            <p:cNvSpPr/>
            <p:nvPr/>
          </p:nvSpPr>
          <p:spPr>
            <a:xfrm>
              <a:off x="1413925" y="1663194"/>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3" name="Circle"/>
            <p:cNvSpPr/>
            <p:nvPr/>
          </p:nvSpPr>
          <p:spPr>
            <a:xfrm>
              <a:off x="1210725" y="12652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4" name="Circle"/>
            <p:cNvSpPr/>
            <p:nvPr/>
          </p:nvSpPr>
          <p:spPr>
            <a:xfrm>
              <a:off x="1591725" y="15319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5" name="Circle"/>
            <p:cNvSpPr/>
            <p:nvPr/>
          </p:nvSpPr>
          <p:spPr>
            <a:xfrm>
              <a:off x="1419269" y="12483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6" name="Circle"/>
            <p:cNvSpPr/>
            <p:nvPr/>
          </p:nvSpPr>
          <p:spPr>
            <a:xfrm>
              <a:off x="1159925" y="6429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7" name="Circle"/>
            <p:cNvSpPr/>
            <p:nvPr/>
          </p:nvSpPr>
          <p:spPr>
            <a:xfrm>
              <a:off x="1419269" y="6768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8" name="Circle"/>
            <p:cNvSpPr/>
            <p:nvPr/>
          </p:nvSpPr>
          <p:spPr>
            <a:xfrm>
              <a:off x="1464725" y="10874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29" name="Circle"/>
            <p:cNvSpPr/>
            <p:nvPr/>
          </p:nvSpPr>
          <p:spPr>
            <a:xfrm>
              <a:off x="1435091" y="14134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0" name="Circle"/>
            <p:cNvSpPr/>
            <p:nvPr/>
          </p:nvSpPr>
          <p:spPr>
            <a:xfrm>
              <a:off x="1295391" y="11340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1" name="Circle"/>
            <p:cNvSpPr/>
            <p:nvPr/>
          </p:nvSpPr>
          <p:spPr>
            <a:xfrm>
              <a:off x="1413925" y="393194"/>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2" name="Circle"/>
            <p:cNvSpPr/>
            <p:nvPr/>
          </p:nvSpPr>
          <p:spPr>
            <a:xfrm>
              <a:off x="1591725" y="14049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3" name="Circle"/>
            <p:cNvSpPr/>
            <p:nvPr/>
          </p:nvSpPr>
          <p:spPr>
            <a:xfrm>
              <a:off x="1159925" y="7699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4" name="Circle"/>
            <p:cNvSpPr/>
            <p:nvPr/>
          </p:nvSpPr>
          <p:spPr>
            <a:xfrm>
              <a:off x="1464725" y="9604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5" name="Circle"/>
            <p:cNvSpPr/>
            <p:nvPr/>
          </p:nvSpPr>
          <p:spPr>
            <a:xfrm>
              <a:off x="1155691" y="4355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6" name="Circle"/>
            <p:cNvSpPr/>
            <p:nvPr/>
          </p:nvSpPr>
          <p:spPr>
            <a:xfrm>
              <a:off x="905925" y="863094"/>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7" name="Circle"/>
            <p:cNvSpPr/>
            <p:nvPr/>
          </p:nvSpPr>
          <p:spPr>
            <a:xfrm>
              <a:off x="829725" y="465161"/>
              <a:ext cx="70909" cy="78741"/>
            </a:xfrm>
            <a:prstGeom prst="ellipse">
              <a:avLst/>
            </a:prstGeom>
            <a:solidFill>
              <a:schemeClr val="accent1"/>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8" name="Circle"/>
            <p:cNvSpPr/>
            <p:nvPr/>
          </p:nvSpPr>
          <p:spPr>
            <a:xfrm>
              <a:off x="1210725" y="9858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39" name="Circle"/>
            <p:cNvSpPr/>
            <p:nvPr/>
          </p:nvSpPr>
          <p:spPr>
            <a:xfrm>
              <a:off x="1092191" y="10451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0" name="Circle"/>
            <p:cNvSpPr/>
            <p:nvPr/>
          </p:nvSpPr>
          <p:spPr>
            <a:xfrm>
              <a:off x="1032925" y="863094"/>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1" name="Circle"/>
            <p:cNvSpPr/>
            <p:nvPr/>
          </p:nvSpPr>
          <p:spPr>
            <a:xfrm>
              <a:off x="1248825" y="5286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2" name="Circle"/>
            <p:cNvSpPr/>
            <p:nvPr/>
          </p:nvSpPr>
          <p:spPr>
            <a:xfrm>
              <a:off x="1032925" y="659894"/>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3" name="Circle"/>
            <p:cNvSpPr/>
            <p:nvPr/>
          </p:nvSpPr>
          <p:spPr>
            <a:xfrm>
              <a:off x="1470069" y="753028"/>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4" name="Circle"/>
            <p:cNvSpPr/>
            <p:nvPr/>
          </p:nvSpPr>
          <p:spPr>
            <a:xfrm>
              <a:off x="1045625" y="465612"/>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5" name="Circle"/>
            <p:cNvSpPr/>
            <p:nvPr/>
          </p:nvSpPr>
          <p:spPr>
            <a:xfrm>
              <a:off x="1286925" y="863094"/>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sp>
          <p:nvSpPr>
            <p:cNvPr id="246" name="Circle"/>
            <p:cNvSpPr/>
            <p:nvPr/>
          </p:nvSpPr>
          <p:spPr>
            <a:xfrm>
              <a:off x="944025" y="490561"/>
              <a:ext cx="70909" cy="78741"/>
            </a:xfrm>
            <a:prstGeom prst="ellipse">
              <a:avLst/>
            </a:prstGeom>
            <a:solidFill>
              <a:schemeClr val="accent5"/>
            </a:solidFill>
            <a:ln w="12700" cap="flat">
              <a:noFill/>
              <a:miter lim="400000"/>
            </a:ln>
            <a:effectLst/>
          </p:spPr>
          <p:txBody>
            <a:bodyPr wrap="square" lIns="35719" tIns="35719" rIns="35719" bIns="35719" numCol="1" anchor="ctr">
              <a:noAutofit/>
            </a:bodyPr>
            <a:lstStyle/>
            <a:p>
              <a:pPr>
                <a:defRPr sz="3200">
                  <a:solidFill>
                    <a:srgbClr val="FFFFFF"/>
                  </a:solidFill>
                  <a:effectLst>
                    <a:outerShdw blurRad="25400" dist="33948" dir="2700000" rotWithShape="0">
                      <a:srgbClr val="3B3936"/>
                    </a:outerShdw>
                  </a:effectLst>
                </a:defRPr>
              </a:pPr>
              <a:endParaRPr sz="2250"/>
            </a:p>
          </p:txBody>
        </p:sp>
        <p:grpSp>
          <p:nvGrpSpPr>
            <p:cNvPr id="247" name="Group"/>
            <p:cNvGrpSpPr/>
            <p:nvPr/>
          </p:nvGrpSpPr>
          <p:grpSpPr>
            <a:xfrm>
              <a:off x="317095" y="0"/>
              <a:ext cx="1716088" cy="1880080"/>
              <a:chOff x="0" y="0"/>
              <a:chExt cx="1716087" cy="1880079"/>
            </a:xfrm>
          </p:grpSpPr>
          <p:pic>
            <p:nvPicPr>
              <p:cNvPr id="249" name="parabola.gif" descr="parabola.gif"/>
              <p:cNvPicPr>
                <a:picLocks noChangeAspect="1"/>
              </p:cNvPicPr>
              <p:nvPr/>
            </p:nvPicPr>
            <p:blipFill>
              <a:blip r:embed="rId2">
                <a:extLst/>
              </a:blip>
              <a:srcRect l="51293" t="21278" r="46954" b="17297"/>
              <a:stretch>
                <a:fillRect/>
              </a:stretch>
            </p:blipFill>
            <p:spPr>
              <a:xfrm>
                <a:off x="0" y="0"/>
                <a:ext cx="84535" cy="18799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21290"/>
                    </a:lnTo>
                    <a:cubicBezTo>
                      <a:pt x="21327" y="21291"/>
                      <a:pt x="21062" y="21298"/>
                      <a:pt x="20789" y="21299"/>
                    </a:cubicBezTo>
                    <a:lnTo>
                      <a:pt x="5679" y="21367"/>
                    </a:lnTo>
                    <a:lnTo>
                      <a:pt x="4766" y="7378"/>
                    </a:lnTo>
                    <a:cubicBezTo>
                      <a:pt x="4492" y="3442"/>
                      <a:pt x="4364" y="2630"/>
                      <a:pt x="4158" y="0"/>
                    </a:cubicBezTo>
                    <a:lnTo>
                      <a:pt x="0" y="0"/>
                    </a:lnTo>
                    <a:close/>
                  </a:path>
                </a:pathLst>
              </a:custGeom>
              <a:ln w="12700" cap="flat">
                <a:noFill/>
                <a:miter lim="400000"/>
              </a:ln>
              <a:effectLst/>
            </p:spPr>
          </p:pic>
          <p:pic>
            <p:nvPicPr>
              <p:cNvPr id="250" name="parabola.gif" descr="parabola.gif"/>
              <p:cNvPicPr>
                <a:picLocks noChangeAspect="1"/>
              </p:cNvPicPr>
              <p:nvPr/>
            </p:nvPicPr>
            <p:blipFill>
              <a:blip r:embed="rId2">
                <a:extLst/>
              </a:blip>
              <a:srcRect l="51293" t="81952" r="13673" b="17295"/>
              <a:stretch>
                <a:fillRect/>
              </a:stretch>
            </p:blipFill>
            <p:spPr>
              <a:xfrm>
                <a:off x="25400" y="1857060"/>
                <a:ext cx="1690688" cy="230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10428"/>
                    </a:lnTo>
                    <a:cubicBezTo>
                      <a:pt x="18581" y="10354"/>
                      <a:pt x="15330" y="10253"/>
                      <a:pt x="11713" y="10428"/>
                    </a:cubicBezTo>
                    <a:cubicBezTo>
                      <a:pt x="7063" y="10652"/>
                      <a:pt x="3969" y="6655"/>
                      <a:pt x="2936" y="0"/>
                    </a:cubicBezTo>
                    <a:lnTo>
                      <a:pt x="639" y="0"/>
                    </a:lnTo>
                    <a:lnTo>
                      <a:pt x="284" y="2607"/>
                    </a:lnTo>
                    <a:lnTo>
                      <a:pt x="284" y="0"/>
                    </a:lnTo>
                    <a:lnTo>
                      <a:pt x="0" y="0"/>
                    </a:lnTo>
                    <a:close/>
                  </a:path>
                </a:pathLst>
              </a:custGeom>
              <a:ln w="12700" cap="flat">
                <a:noFill/>
                <a:miter lim="400000"/>
              </a:ln>
              <a:effectLst/>
            </p:spPr>
          </p:pic>
        </p:grpSp>
        <mc:AlternateContent xmlns:mc="http://schemas.openxmlformats.org/markup-compatibility/2006">
          <mc:Choice xmlns:a14="http://schemas.microsoft.com/office/drawing/2010/main" Requires="a14">
            <p:sp>
              <p:nvSpPr>
                <p:cNvPr id="248" name="Equation"/>
                <p:cNvSpPr txBox="1"/>
                <p:nvPr/>
              </p:nvSpPr>
              <p:spPr>
                <a:xfrm>
                  <a:off x="2094440" y="1904893"/>
                  <a:ext cx="305679" cy="507763"/>
                </a:xfrm>
                <a:prstGeom prst="rect">
                  <a:avLst/>
                </a:prstGeom>
                <a:noFill/>
                <a:ln w="12700" cap="flat">
                  <a:noFill/>
                  <a:miter lim="400000"/>
                </a:ln>
                <a:effectLst/>
              </p:spPr>
              <p:txBody>
                <a:bodyPr wrap="none" lIns="0" tIns="0" rIns="0" bIns="0">
                  <a:spAutoFit/>
                </a:bodyPr>
                <a:lstStyle/>
                <a:p>
                  <a:pPr defTabSz="642915" latinLnBrk="1">
                    <a:defRPr sz="1800">
                      <a:solidFill>
                        <a:srgbClr val="000000"/>
                      </a:solidFill>
                    </a:defRPr>
                  </a:pPr>
                  <a14:m>
                    <m:oMathPara xmlns:m="http://schemas.openxmlformats.org/officeDocument/2006/math">
                      <m:oMathParaPr>
                        <m:jc m:val="centerGroup"/>
                      </m:oMathParaPr>
                      <m:oMath xmlns:m="http://schemas.openxmlformats.org/officeDocument/2006/math">
                        <m:r>
                          <a:rPr sz="2320" i="1">
                            <a:solidFill>
                              <a:srgbClr val="414040"/>
                            </a:solidFill>
                            <a:latin typeface="Cambria Math" panose="02040503050406030204" pitchFamily="18" charset="0"/>
                          </a:rPr>
                          <m:t>𝑟</m:t>
                        </m:r>
                      </m:oMath>
                    </m:oMathPara>
                  </a14:m>
                  <a:endParaRPr sz="2320">
                    <a:solidFill>
                      <a:srgbClr val="414141"/>
                    </a:solidFill>
                  </a:endParaRPr>
                </a:p>
              </p:txBody>
            </p:sp>
          </mc:Choice>
          <mc:Fallback>
            <p:sp>
              <p:nvSpPr>
                <p:cNvPr id="248" name="Equation"/>
                <p:cNvSpPr txBox="1">
                  <a:spLocks noRot="1" noChangeAspect="1" noMove="1" noResize="1" noEditPoints="1" noAdjustHandles="1" noChangeArrowheads="1" noChangeShapeType="1" noTextEdit="1"/>
                </p:cNvSpPr>
                <p:nvPr/>
              </p:nvSpPr>
              <p:spPr>
                <a:xfrm>
                  <a:off x="2094440" y="1904893"/>
                  <a:ext cx="305679" cy="507763"/>
                </a:xfrm>
                <a:prstGeom prst="rect">
                  <a:avLst/>
                </a:prstGeom>
                <a:blipFill rotWithShape="0">
                  <a:blip r:embed="rId6"/>
                  <a:stretch>
                    <a:fillRect/>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421" name="Equation"/>
              <p:cNvSpPr txBox="1"/>
              <p:nvPr/>
            </p:nvSpPr>
            <p:spPr>
              <a:xfrm>
                <a:off x="1864916" y="2246298"/>
                <a:ext cx="676852"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lang="en-US" sz="6700" b="0" i="1" smtClean="0">
                          <a:solidFill>
                            <a:srgbClr val="414141"/>
                          </a:solidFill>
                          <a:latin typeface="Cambria Math" charset="0"/>
                        </a:rPr>
                        <m:t>𝑥</m:t>
                      </m:r>
                    </m:oMath>
                  </m:oMathPara>
                </a14:m>
                <a:endParaRPr sz="6700" dirty="0">
                  <a:solidFill>
                    <a:srgbClr val="414141"/>
                  </a:solidFill>
                </a:endParaRPr>
              </a:p>
            </p:txBody>
          </p:sp>
        </mc:Choice>
        <mc:Fallback>
          <p:sp>
            <p:nvSpPr>
              <p:cNvPr id="421" name="Equation"/>
              <p:cNvSpPr txBox="1">
                <a:spLocks noRot="1" noChangeAspect="1" noMove="1" noResize="1" noEditPoints="1" noAdjustHandles="1" noChangeArrowheads="1" noChangeShapeType="1" noTextEdit="1"/>
              </p:cNvSpPr>
              <p:nvPr/>
            </p:nvSpPr>
            <p:spPr>
              <a:xfrm>
                <a:off x="1864916" y="2246298"/>
                <a:ext cx="676852" cy="1031051"/>
              </a:xfrm>
              <a:prstGeom prst="rect">
                <a:avLst/>
              </a:prstGeom>
              <a:blipFill rotWithShape="0">
                <a:blip r:embed="rId7"/>
                <a:stretch>
                  <a:fillRect/>
                </a:stretch>
              </a:blipFill>
              <a:ln w="12700">
                <a:miter lim="400000"/>
              </a:ln>
            </p:spPr>
            <p:txBody>
              <a:bodyPr/>
              <a:lstStyle/>
              <a:p>
                <a:r>
                  <a:rPr lang="en-US">
                    <a:noFill/>
                  </a:rPr>
                  <a:t> </a:t>
                </a:r>
              </a:p>
            </p:txBody>
          </p:sp>
        </mc:Fallback>
      </mc:AlternateContent>
      <p:sp>
        <p:nvSpPr>
          <p:cNvPr id="422" name="Rounded Rectangle"/>
          <p:cNvSpPr/>
          <p:nvPr/>
        </p:nvSpPr>
        <p:spPr>
          <a:xfrm>
            <a:off x="6254352" y="2212035"/>
            <a:ext cx="1989436" cy="1298130"/>
          </a:xfrm>
          <a:prstGeom prst="roundRect">
            <a:avLst>
              <a:gd name="adj" fmla="val 15000"/>
            </a:avLst>
          </a:prstGeom>
          <a:ln w="38100">
            <a:solidFill>
              <a:schemeClr val="accent2">
                <a:hueOff val="-602737"/>
                <a:satOff val="7170"/>
                <a:lumOff val="14117"/>
              </a:schemeClr>
            </a:solidFill>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a:p>
        </p:txBody>
      </p:sp>
      <p:sp>
        <p:nvSpPr>
          <p:cNvPr id="423" name="Line"/>
          <p:cNvSpPr/>
          <p:nvPr/>
        </p:nvSpPr>
        <p:spPr>
          <a:xfrm>
            <a:off x="2755240" y="2785359"/>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424" name="Equation"/>
          <p:cNvSpPr txBox="1"/>
          <p:nvPr/>
        </p:nvSpPr>
        <p:spPr>
          <a:xfrm>
            <a:off x="8057034" y="2302759"/>
            <a:ext cx="65" cy="1092607"/>
          </a:xfrm>
          <a:prstGeom prst="rect">
            <a:avLst/>
          </a:prstGeom>
          <a:ln w="12700">
            <a:miter lim="400000"/>
          </a:ln>
        </p:spPr>
        <p:txBody>
          <a:bodyPr wrap="none" lIns="0" tIns="0" rIns="0" bIns="0">
            <a:spAutoFit/>
          </a:bodyPr>
          <a:lstStyle/>
          <a:p>
            <a:pPr algn="l" defTabSz="914400" latinLnBrk="1">
              <a:defRPr sz="1800">
                <a:solidFill>
                  <a:srgbClr val="000000"/>
                </a:solidFill>
              </a:defRPr>
            </a:pPr>
            <a:endParaRPr sz="7100" dirty="0">
              <a:solidFill>
                <a:srgbClr val="414141"/>
              </a:solidFill>
            </a:endParaRPr>
          </a:p>
        </p:txBody>
      </p:sp>
      <p:sp>
        <p:nvSpPr>
          <p:cNvPr id="425" name="Line"/>
          <p:cNvSpPr/>
          <p:nvPr/>
        </p:nvSpPr>
        <p:spPr>
          <a:xfrm>
            <a:off x="8439862" y="2810760"/>
            <a:ext cx="675796" cy="0"/>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426" name="Regression"/>
          <p:cNvSpPr txBox="1"/>
          <p:nvPr/>
        </p:nvSpPr>
        <p:spPr>
          <a:xfrm>
            <a:off x="6651917" y="2864474"/>
            <a:ext cx="102657"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endParaRPr dirty="0"/>
          </a:p>
        </p:txBody>
      </p:sp>
      <p:sp>
        <p:nvSpPr>
          <p:cNvPr id="427" name="Linear"/>
          <p:cNvSpPr txBox="1"/>
          <p:nvPr/>
        </p:nvSpPr>
        <p:spPr>
          <a:xfrm>
            <a:off x="6715063" y="2383020"/>
            <a:ext cx="1116781" cy="9335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pPr algn="ctr"/>
            <a:r>
              <a:rPr lang="en-US" dirty="0" smtClean="0"/>
              <a:t>Logistic</a:t>
            </a:r>
          </a:p>
          <a:p>
            <a:pPr algn="ctr"/>
            <a:r>
              <a:rPr lang="en-US" dirty="0"/>
              <a:t>Regression</a:t>
            </a:r>
          </a:p>
          <a:p>
            <a:pPr algn="ctr"/>
            <a:endParaRPr dirty="0"/>
          </a:p>
        </p:txBody>
      </p:sp>
      <mc:AlternateContent xmlns:mc="http://schemas.openxmlformats.org/markup-compatibility/2006">
        <mc:Choice xmlns:a14="http://schemas.microsoft.com/office/drawing/2010/main" Requires="a14">
          <p:sp>
            <p:nvSpPr>
              <p:cNvPr id="428" name="Equation"/>
              <p:cNvSpPr txBox="1"/>
              <p:nvPr/>
            </p:nvSpPr>
            <p:spPr>
              <a:xfrm>
                <a:off x="9415400" y="2210959"/>
                <a:ext cx="689548" cy="1031051"/>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acc>
                        <m:accPr>
                          <m:chr m:val="̂"/>
                          <m:ctrlPr>
                            <a:rPr lang="en-US" sz="6700" b="0" i="1" smtClean="0">
                              <a:solidFill>
                                <a:srgbClr val="414141"/>
                              </a:solidFill>
                              <a:latin typeface="Cambria Math" charset="0"/>
                            </a:rPr>
                          </m:ctrlPr>
                        </m:accPr>
                        <m:e>
                          <m:r>
                            <a:rPr lang="en-US" sz="6700" b="0" i="1" smtClean="0">
                              <a:solidFill>
                                <a:srgbClr val="414141"/>
                              </a:solidFill>
                              <a:latin typeface="Cambria Math" charset="0"/>
                            </a:rPr>
                            <m:t>𝑦</m:t>
                          </m:r>
                        </m:e>
                      </m:acc>
                    </m:oMath>
                  </m:oMathPara>
                </a14:m>
                <a:endParaRPr sz="6700" dirty="0">
                  <a:solidFill>
                    <a:srgbClr val="414141"/>
                  </a:solidFill>
                </a:endParaRPr>
              </a:p>
            </p:txBody>
          </p:sp>
        </mc:Choice>
        <mc:Fallback>
          <p:sp>
            <p:nvSpPr>
              <p:cNvPr id="428" name="Equation"/>
              <p:cNvSpPr txBox="1">
                <a:spLocks noRot="1" noChangeAspect="1" noMove="1" noResize="1" noEditPoints="1" noAdjustHandles="1" noChangeArrowheads="1" noChangeShapeType="1" noTextEdit="1"/>
              </p:cNvSpPr>
              <p:nvPr/>
            </p:nvSpPr>
            <p:spPr>
              <a:xfrm>
                <a:off x="9415400" y="2210959"/>
                <a:ext cx="689548" cy="1031051"/>
              </a:xfrm>
              <a:prstGeom prst="rect">
                <a:avLst/>
              </a:prstGeom>
              <a:blipFill rotWithShape="0">
                <a:blip r:embed="rId8"/>
                <a:stretch>
                  <a:fillRect/>
                </a:stretch>
              </a:blipFill>
              <a:ln w="12700">
                <a:miter lim="400000"/>
              </a:ln>
            </p:spPr>
            <p:txBody>
              <a:bodyPr/>
              <a:lstStyle/>
              <a:p>
                <a:r>
                  <a:rPr lang="en-US">
                    <a:noFill/>
                  </a:rPr>
                  <a:t> </a:t>
                </a:r>
              </a:p>
            </p:txBody>
          </p:sp>
        </mc:Fallback>
      </mc:AlternateContent>
      <p:sp>
        <p:nvSpPr>
          <p:cNvPr id="429" name="Representation"/>
          <p:cNvSpPr txBox="1"/>
          <p:nvPr/>
        </p:nvSpPr>
        <p:spPr>
          <a:xfrm>
            <a:off x="3837445" y="1775403"/>
            <a:ext cx="1534716"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r>
              <a:rPr dirty="0">
                <a:solidFill>
                  <a:schemeClr val="tx2"/>
                </a:solidFill>
              </a:rPr>
              <a:t>Representation</a:t>
            </a:r>
          </a:p>
        </p:txBody>
      </p:sp>
      <p:grpSp>
        <p:nvGrpSpPr>
          <p:cNvPr id="430" name="Group 429"/>
          <p:cNvGrpSpPr/>
          <p:nvPr/>
        </p:nvGrpSpPr>
        <p:grpSpPr>
          <a:xfrm>
            <a:off x="3612612" y="2198048"/>
            <a:ext cx="1989436" cy="1298129"/>
            <a:chOff x="3504771" y="2025966"/>
            <a:chExt cx="1989436" cy="1298129"/>
          </a:xfrm>
        </p:grpSpPr>
        <p:sp>
          <p:nvSpPr>
            <p:cNvPr id="431" name="Rounded Rectangle"/>
            <p:cNvSpPr/>
            <p:nvPr/>
          </p:nvSpPr>
          <p:spPr>
            <a:xfrm>
              <a:off x="3504771" y="2025966"/>
              <a:ext cx="1989436" cy="1298129"/>
            </a:xfrm>
            <a:prstGeom prst="roundRect">
              <a:avLst>
                <a:gd name="adj" fmla="val 15000"/>
              </a:avLst>
            </a:prstGeom>
            <a:ln w="38100">
              <a:solidFill>
                <a:schemeClr val="accent2">
                  <a:hueOff val="-602737"/>
                  <a:satOff val="7170"/>
                  <a:lumOff val="14117"/>
                </a:schemeClr>
              </a:solidFill>
              <a:miter lim="400000"/>
            </a:ln>
          </p:spPr>
          <p:txBody>
            <a:bodyPr lIns="50800" tIns="50800" rIns="50800" bIns="50800" anchor="ctr"/>
            <a:lstStyle/>
            <a:p>
              <a:pPr>
                <a:defRPr sz="3200">
                  <a:solidFill>
                    <a:srgbClr val="FFFFFF"/>
                  </a:solidFill>
                  <a:effectLst>
                    <a:outerShdw blurRad="25400" dist="33948" dir="2700000" rotWithShape="0">
                      <a:srgbClr val="3B3936"/>
                    </a:outerShdw>
                  </a:effectLst>
                </a:defRPr>
              </a:pPr>
              <a:endParaRPr/>
            </a:p>
          </p:txBody>
        </p:sp>
        <mc:AlternateContent xmlns:mc="http://schemas.openxmlformats.org/markup-compatibility/2006">
          <mc:Choice xmlns:a14="http://schemas.microsoft.com/office/drawing/2010/main" Requires="a14">
            <p:sp>
              <p:nvSpPr>
                <p:cNvPr id="432" name="Equation"/>
                <p:cNvSpPr txBox="1"/>
                <p:nvPr/>
              </p:nvSpPr>
              <p:spPr>
                <a:xfrm>
                  <a:off x="3641034" y="2092874"/>
                  <a:ext cx="1309447" cy="699999"/>
                </a:xfrm>
                <a:prstGeom prst="rect">
                  <a:avLst/>
                </a:prstGeom>
                <a:ln w="12700">
                  <a:miter lim="400000"/>
                </a:ln>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6200" i="1">
                            <a:solidFill>
                              <a:srgbClr val="414040"/>
                            </a:solidFill>
                            <a:latin typeface="Cambria Math" panose="02040503050406030204" pitchFamily="18" charset="0"/>
                          </a:rPr>
                          <m:t>𝜙</m:t>
                        </m:r>
                        <m:r>
                          <a:rPr sz="6200" i="1">
                            <a:solidFill>
                              <a:srgbClr val="414040"/>
                            </a:solidFill>
                            <a:latin typeface="Cambria Math" panose="02040503050406030204" pitchFamily="18" charset="0"/>
                          </a:rPr>
                          <m:t>(</m:t>
                        </m:r>
                        <m:r>
                          <a:rPr sz="6200" i="1">
                            <a:solidFill>
                              <a:srgbClr val="414040"/>
                            </a:solidFill>
                            <a:latin typeface="Cambria Math" panose="02040503050406030204" pitchFamily="18" charset="0"/>
                          </a:rPr>
                          <m:t>𝑥</m:t>
                        </m:r>
                        <m:r>
                          <a:rPr sz="6200" i="1">
                            <a:solidFill>
                              <a:srgbClr val="414040"/>
                            </a:solidFill>
                            <a:latin typeface="Cambria Math" panose="02040503050406030204" pitchFamily="18" charset="0"/>
                          </a:rPr>
                          <m:t>)</m:t>
                        </m:r>
                      </m:oMath>
                    </m:oMathPara>
                  </a14:m>
                  <a:endParaRPr sz="6200" dirty="0">
                    <a:solidFill>
                      <a:srgbClr val="414141"/>
                    </a:solidFill>
                  </a:endParaRPr>
                </a:p>
              </p:txBody>
            </p:sp>
          </mc:Choice>
          <mc:Fallback>
            <p:sp>
              <p:nvSpPr>
                <p:cNvPr id="432" name="Equation"/>
                <p:cNvSpPr txBox="1">
                  <a:spLocks noRot="1" noChangeAspect="1" noMove="1" noResize="1" noEditPoints="1" noAdjustHandles="1" noChangeArrowheads="1" noChangeShapeType="1" noTextEdit="1"/>
                </p:cNvSpPr>
                <p:nvPr/>
              </p:nvSpPr>
              <p:spPr>
                <a:xfrm>
                  <a:off x="3641034" y="2092874"/>
                  <a:ext cx="1309447" cy="699999"/>
                </a:xfrm>
                <a:prstGeom prst="rect">
                  <a:avLst/>
                </a:prstGeom>
                <a:blipFill rotWithShape="0">
                  <a:blip r:embed="rId9"/>
                  <a:stretch>
                    <a:fillRect r="-20930" b="-31579"/>
                  </a:stretch>
                </a:blipFill>
                <a:ln w="12700">
                  <a:miter lim="400000"/>
                </a:ln>
              </p:spPr>
              <p:txBody>
                <a:bodyPr/>
                <a:lstStyle/>
                <a:p>
                  <a:r>
                    <a:rPr lang="en-US">
                      <a:noFill/>
                    </a:rPr>
                    <a:t> </a:t>
                  </a:r>
                </a:p>
              </p:txBody>
            </p:sp>
          </mc:Fallback>
        </mc:AlternateContent>
      </p:grpSp>
      <p:sp>
        <p:nvSpPr>
          <p:cNvPr id="433" name="Line"/>
          <p:cNvSpPr/>
          <p:nvPr/>
        </p:nvSpPr>
        <p:spPr>
          <a:xfrm>
            <a:off x="5737289" y="2796241"/>
            <a:ext cx="492645" cy="4027"/>
          </a:xfrm>
          <a:prstGeom prst="line">
            <a:avLst/>
          </a:prstGeom>
          <a:ln w="38100">
            <a:solidFill>
              <a:schemeClr val="accent2">
                <a:hueOff val="-602737"/>
                <a:satOff val="7170"/>
                <a:lumOff val="14117"/>
              </a:schemeClr>
            </a:solidFill>
            <a:miter lim="400000"/>
            <a:tailEnd type="triangle"/>
          </a:ln>
        </p:spPr>
        <p:txBody>
          <a:bodyPr lIns="50800" tIns="50800" rIns="50800" bIns="50800" anchor="ctr"/>
          <a:lstStyle/>
          <a:p>
            <a:pPr>
              <a:defRPr sz="3200"/>
            </a:pPr>
            <a:endParaRPr/>
          </a:p>
        </p:txBody>
      </p:sp>
      <p:sp>
        <p:nvSpPr>
          <p:cNvPr id="434" name="Representation"/>
          <p:cNvSpPr txBox="1"/>
          <p:nvPr/>
        </p:nvSpPr>
        <p:spPr>
          <a:xfrm>
            <a:off x="6927981" y="1815007"/>
            <a:ext cx="501356"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597264"/>
                    <a:satOff val="5158"/>
                    <a:lumOff val="-17289"/>
                  </a:schemeClr>
                </a:solidFill>
              </a:defRPr>
            </a:lvl1pPr>
          </a:lstStyle>
          <a:p>
            <a:r>
              <a:rPr lang="en-US" smtClean="0">
                <a:solidFill>
                  <a:schemeClr val="tx2"/>
                </a:solidFill>
              </a:rPr>
              <a:t>Task</a:t>
            </a:r>
            <a:endParaRPr dirty="0">
              <a:solidFill>
                <a:schemeClr val="tx2"/>
              </a:solidFill>
            </a:endParaRPr>
          </a:p>
        </p:txBody>
      </p:sp>
      <p:grpSp>
        <p:nvGrpSpPr>
          <p:cNvPr id="4" name="Group 3"/>
          <p:cNvGrpSpPr/>
          <p:nvPr/>
        </p:nvGrpSpPr>
        <p:grpSpPr>
          <a:xfrm>
            <a:off x="4794613" y="3978815"/>
            <a:ext cx="1457963" cy="1536754"/>
            <a:chOff x="4794613" y="3978815"/>
            <a:chExt cx="1457963" cy="1536754"/>
          </a:xfrm>
        </p:grpSpPr>
        <p:grpSp>
          <p:nvGrpSpPr>
            <p:cNvPr id="445" name="Group"/>
            <p:cNvGrpSpPr/>
            <p:nvPr/>
          </p:nvGrpSpPr>
          <p:grpSpPr>
            <a:xfrm>
              <a:off x="4794613" y="3978815"/>
              <a:ext cx="1457963" cy="1536754"/>
              <a:chOff x="0" y="-145812"/>
              <a:chExt cx="1457962" cy="1228495"/>
            </a:xfrm>
          </p:grpSpPr>
          <mc:AlternateContent xmlns:mc="http://schemas.openxmlformats.org/markup-compatibility/2006">
            <mc:Choice xmlns:a14="http://schemas.microsoft.com/office/drawing/2010/main" Requires="a14">
              <p:sp>
                <p:nvSpPr>
                  <p:cNvPr id="446" name="Equation"/>
                  <p:cNvSpPr txBox="1"/>
                  <p:nvPr/>
                </p:nvSpPr>
                <p:spPr>
                  <a:xfrm>
                    <a:off x="30125" y="257137"/>
                    <a:ext cx="300209" cy="289897"/>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3300">
                                  <a:solidFill>
                                    <a:srgbClr val="414040"/>
                                  </a:solidFill>
                                  <a:latin typeface="Cambria Math" charset="0"/>
                                </a:rPr>
                              </m:ctrlPr>
                            </m:sSubPr>
                            <m:e>
                              <m:r>
                                <a:rPr sz="3300" i="1">
                                  <a:solidFill>
                                    <a:srgbClr val="414040"/>
                                  </a:solidFill>
                                  <a:latin typeface="Cambria Math" panose="02040503050406030204" pitchFamily="18" charset="0"/>
                                </a:rPr>
                                <m:t>𝑥</m:t>
                              </m:r>
                            </m:e>
                            <m:sub>
                              <m:r>
                                <a:rPr sz="3300" i="1">
                                  <a:solidFill>
                                    <a:srgbClr val="414040"/>
                                  </a:solidFill>
                                  <a:latin typeface="Cambria Math" panose="02040503050406030204" pitchFamily="18" charset="0"/>
                                </a:rPr>
                                <m:t>1</m:t>
                              </m:r>
                            </m:sub>
                          </m:sSub>
                        </m:oMath>
                      </m:oMathPara>
                    </a14:m>
                    <a:endParaRPr sz="3300" dirty="0">
                      <a:solidFill>
                        <a:srgbClr val="414141"/>
                      </a:solidFill>
                    </a:endParaRPr>
                  </a:p>
                </p:txBody>
              </p:sp>
            </mc:Choice>
            <mc:Fallback>
              <p:sp>
                <p:nvSpPr>
                  <p:cNvPr id="446" name="Equation"/>
                  <p:cNvSpPr txBox="1">
                    <a:spLocks noRot="1" noChangeAspect="1" noMove="1" noResize="1" noEditPoints="1" noAdjustHandles="1" noChangeArrowheads="1" noChangeShapeType="1" noTextEdit="1"/>
                  </p:cNvSpPr>
                  <p:nvPr/>
                </p:nvSpPr>
                <p:spPr>
                  <a:xfrm>
                    <a:off x="30125" y="257137"/>
                    <a:ext cx="300209" cy="289897"/>
                  </a:xfrm>
                  <a:prstGeom prst="rect">
                    <a:avLst/>
                  </a:prstGeom>
                  <a:blipFill rotWithShape="0">
                    <a:blip r:embed="rId10"/>
                    <a:stretch>
                      <a:fillRect r="-2000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7" name="Equation"/>
                  <p:cNvSpPr txBox="1"/>
                  <p:nvPr/>
                </p:nvSpPr>
                <p:spPr>
                  <a:xfrm>
                    <a:off x="0" y="792786"/>
                    <a:ext cx="330776" cy="289897"/>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sSub>
                            <m:sSubPr>
                              <m:ctrlPr>
                                <a:rPr sz="3300">
                                  <a:solidFill>
                                    <a:srgbClr val="414040"/>
                                  </a:solidFill>
                                  <a:latin typeface="Cambria Math" charset="0"/>
                                </a:rPr>
                              </m:ctrlPr>
                            </m:sSubPr>
                            <m:e>
                              <m:r>
                                <a:rPr sz="3300" i="1">
                                  <a:solidFill>
                                    <a:srgbClr val="414040"/>
                                  </a:solidFill>
                                  <a:latin typeface="Cambria Math" panose="02040503050406030204" pitchFamily="18" charset="0"/>
                                </a:rPr>
                                <m:t>𝑥</m:t>
                              </m:r>
                            </m:e>
                            <m:sub>
                              <m:r>
                                <a:rPr sz="3300" i="1">
                                  <a:solidFill>
                                    <a:srgbClr val="414040"/>
                                  </a:solidFill>
                                  <a:latin typeface="Cambria Math" panose="02040503050406030204" pitchFamily="18" charset="0"/>
                                </a:rPr>
                                <m:t>2</m:t>
                              </m:r>
                            </m:sub>
                          </m:sSub>
                        </m:oMath>
                      </m:oMathPara>
                    </a14:m>
                    <a:endParaRPr sz="3300" dirty="0">
                      <a:solidFill>
                        <a:srgbClr val="414141"/>
                      </a:solidFill>
                    </a:endParaRPr>
                  </a:p>
                </p:txBody>
              </p:sp>
            </mc:Choice>
            <mc:Fallback>
              <p:sp>
                <p:nvSpPr>
                  <p:cNvPr id="447" name="Equation"/>
                  <p:cNvSpPr txBox="1">
                    <a:spLocks noRot="1" noChangeAspect="1" noMove="1" noResize="1" noEditPoints="1" noAdjustHandles="1" noChangeArrowheads="1" noChangeShapeType="1" noTextEdit="1"/>
                  </p:cNvSpPr>
                  <p:nvPr/>
                </p:nvSpPr>
                <p:spPr>
                  <a:xfrm>
                    <a:off x="0" y="792786"/>
                    <a:ext cx="330776" cy="289897"/>
                  </a:xfrm>
                  <a:prstGeom prst="rect">
                    <a:avLst/>
                  </a:prstGeom>
                  <a:blipFill rotWithShape="0">
                    <a:blip r:embed="rId11"/>
                    <a:stretch>
                      <a:fillRect r="-11111" b="-33333"/>
                    </a:stretch>
                  </a:blipFill>
                  <a:ln w="12700" cap="flat">
                    <a:noFill/>
                    <a:miter lim="400000"/>
                  </a:ln>
                  <a:effectLst/>
                </p:spPr>
                <p:txBody>
                  <a:bodyPr/>
                  <a:lstStyle/>
                  <a:p>
                    <a:r>
                      <a:rPr lang="en-US">
                        <a:noFill/>
                      </a:rPr>
                      <a:t> </a:t>
                    </a:r>
                  </a:p>
                </p:txBody>
              </p:sp>
            </mc:Fallback>
          </mc:AlternateContent>
          <p:sp>
            <p:nvSpPr>
              <p:cNvPr id="448" name="Line"/>
              <p:cNvSpPr/>
              <p:nvPr/>
            </p:nvSpPr>
            <p:spPr>
              <a:xfrm flipV="1">
                <a:off x="647636" y="847657"/>
                <a:ext cx="434128" cy="1"/>
              </a:xfrm>
              <a:prstGeom prst="line">
                <a:avLst/>
              </a:prstGeom>
              <a:noFill/>
              <a:ln w="25400" cap="flat">
                <a:noFill/>
                <a:prstDash val="solid"/>
                <a:miter lim="400000"/>
                <a:tailEnd type="triangle" w="med" len="med"/>
              </a:ln>
              <a:effectLst/>
            </p:spPr>
            <p:txBody>
              <a:bodyPr wrap="square" lIns="50800" tIns="50800" rIns="50800" bIns="50800" numCol="1" anchor="ctr">
                <a:noAutofit/>
              </a:bodyPr>
              <a:lstStyle/>
              <a:p>
                <a:pPr>
                  <a:defRPr sz="3200"/>
                </a:pPr>
                <a:endParaRPr/>
              </a:p>
            </p:txBody>
          </p:sp>
          <mc:AlternateContent xmlns:mc="http://schemas.openxmlformats.org/markup-compatibility/2006">
            <mc:Choice xmlns:a14="http://schemas.microsoft.com/office/drawing/2010/main" Requires="a14">
              <p:sp>
                <p:nvSpPr>
                  <p:cNvPr id="449" name="Equation"/>
                  <p:cNvSpPr txBox="1"/>
                  <p:nvPr/>
                </p:nvSpPr>
                <p:spPr>
                  <a:xfrm>
                    <a:off x="612155" y="-145812"/>
                    <a:ext cx="402428" cy="405965"/>
                  </a:xfrm>
                  <a:prstGeom prst="rect">
                    <a:avLst/>
                  </a:prstGeom>
                  <a:solidFill>
                    <a:schemeClr val="tx2">
                      <a:lumMod val="20000"/>
                      <a:lumOff val="80000"/>
                    </a:schemeClr>
                  </a:solidFill>
                  <a:ln w="12700" cap="flat">
                    <a:noFill/>
                    <a:miter lim="400000"/>
                  </a:ln>
                  <a:effectLst/>
                </p:spPr>
                <p:txBody>
                  <a:bodyPr wrap="squar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𝜙</m:t>
                          </m:r>
                        </m:oMath>
                      </m:oMathPara>
                    </a14:m>
                    <a:endParaRPr sz="3300" dirty="0">
                      <a:solidFill>
                        <a:srgbClr val="414141"/>
                      </a:solidFill>
                    </a:endParaRPr>
                  </a:p>
                </p:txBody>
              </p:sp>
            </mc:Choice>
            <mc:Fallback>
              <p:sp>
                <p:nvSpPr>
                  <p:cNvPr id="449" name="Equation"/>
                  <p:cNvSpPr txBox="1">
                    <a:spLocks noRot="1" noChangeAspect="1" noMove="1" noResize="1" noEditPoints="1" noAdjustHandles="1" noChangeArrowheads="1" noChangeShapeType="1" noTextEdit="1"/>
                  </p:cNvSpPr>
                  <p:nvPr/>
                </p:nvSpPr>
                <p:spPr>
                  <a:xfrm>
                    <a:off x="612155" y="-145812"/>
                    <a:ext cx="402428" cy="405965"/>
                  </a:xfrm>
                  <a:prstGeom prst="rect">
                    <a:avLst/>
                  </a:prstGeom>
                  <a:blipFill rotWithShape="0">
                    <a:blip r:embed="rId12"/>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0" name="Equation"/>
                  <p:cNvSpPr txBox="1"/>
                  <p:nvPr/>
                </p:nvSpPr>
                <p:spPr>
                  <a:xfrm>
                    <a:off x="1303732" y="850313"/>
                    <a:ext cx="154230" cy="185244"/>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𝑟</m:t>
                          </m:r>
                        </m:oMath>
                      </m:oMathPara>
                    </a14:m>
                    <a:endParaRPr sz="3300">
                      <a:solidFill>
                        <a:srgbClr val="414141"/>
                      </a:solidFill>
                    </a:endParaRPr>
                  </a:p>
                </p:txBody>
              </p:sp>
            </mc:Choice>
            <mc:Fallback>
              <p:sp>
                <p:nvSpPr>
                  <p:cNvPr id="450" name="Equation"/>
                  <p:cNvSpPr txBox="1">
                    <a:spLocks noRot="1" noChangeAspect="1" noMove="1" noResize="1" noEditPoints="1" noAdjustHandles="1" noChangeArrowheads="1" noChangeShapeType="1" noTextEdit="1"/>
                  </p:cNvSpPr>
                  <p:nvPr/>
                </p:nvSpPr>
                <p:spPr>
                  <a:xfrm>
                    <a:off x="1303732" y="850313"/>
                    <a:ext cx="154230" cy="185244"/>
                  </a:xfrm>
                  <a:prstGeom prst="rect">
                    <a:avLst/>
                  </a:prstGeom>
                  <a:blipFill rotWithShape="0">
                    <a:blip r:embed="rId13"/>
                    <a:stretch>
                      <a:fillRect r="-23077" b="-73684"/>
                    </a:stretch>
                  </a:blipFill>
                  <a:ln w="12700" cap="flat">
                    <a:noFill/>
                    <a:miter lim="4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51" name="Equation"/>
                  <p:cNvSpPr txBox="1"/>
                  <p:nvPr/>
                </p:nvSpPr>
                <p:spPr>
                  <a:xfrm>
                    <a:off x="1249446" y="226768"/>
                    <a:ext cx="196140" cy="289180"/>
                  </a:xfrm>
                  <a:prstGeom prst="rect">
                    <a:avLst/>
                  </a:prstGeom>
                  <a:noFill/>
                  <a:ln w="12700" cap="flat">
                    <a:noFill/>
                    <a:miter lim="400000"/>
                  </a:ln>
                  <a:effectLst/>
                </p:spPr>
                <p:txBody>
                  <a:bodyPr wrap="none" lIns="0" tIns="0" rIns="0" bIns="0">
                    <a:spAutoFit/>
                  </a:bodyPr>
                  <a:lstStyle/>
                  <a:p>
                    <a:pPr algn="l" defTabSz="914400" latinLnBrk="1">
                      <a:defRPr sz="1800">
                        <a:solidFill>
                          <a:srgbClr val="000000"/>
                        </a:solidFill>
                      </a:defRPr>
                    </a:pPr>
                    <a14:m>
                      <m:oMathPara xmlns:m="http://schemas.openxmlformats.org/officeDocument/2006/math">
                        <m:oMathParaPr>
                          <m:jc m:val="centerGroup"/>
                        </m:oMathParaPr>
                        <m:oMath xmlns:m="http://schemas.openxmlformats.org/officeDocument/2006/math">
                          <m:r>
                            <a:rPr sz="3300" i="1">
                              <a:solidFill>
                                <a:srgbClr val="414040"/>
                              </a:solidFill>
                              <a:latin typeface="Cambria Math" panose="02040503050406030204" pitchFamily="18" charset="0"/>
                            </a:rPr>
                            <m:t>𝜃</m:t>
                          </m:r>
                        </m:oMath>
                      </m:oMathPara>
                    </a14:m>
                    <a:endParaRPr sz="3300">
                      <a:solidFill>
                        <a:srgbClr val="414141"/>
                      </a:solidFill>
                    </a:endParaRPr>
                  </a:p>
                </p:txBody>
              </p:sp>
            </mc:Choice>
            <mc:Fallback>
              <p:sp>
                <p:nvSpPr>
                  <p:cNvPr id="451" name="Equation"/>
                  <p:cNvSpPr txBox="1">
                    <a:spLocks noRot="1" noChangeAspect="1" noMove="1" noResize="1" noEditPoints="1" noAdjustHandles="1" noChangeArrowheads="1" noChangeShapeType="1" noTextEdit="1"/>
                  </p:cNvSpPr>
                  <p:nvPr/>
                </p:nvSpPr>
                <p:spPr>
                  <a:xfrm>
                    <a:off x="1249446" y="226768"/>
                    <a:ext cx="196140" cy="289180"/>
                  </a:xfrm>
                  <a:prstGeom prst="rect">
                    <a:avLst/>
                  </a:prstGeom>
                  <a:blipFill rotWithShape="0">
                    <a:blip r:embed="rId14"/>
                    <a:stretch>
                      <a:fillRect r="-9091" b="-11864"/>
                    </a:stretch>
                  </a:blipFill>
                  <a:ln w="12700" cap="flat">
                    <a:noFill/>
                    <a:miter lim="400000"/>
                  </a:ln>
                  <a:effectLst/>
                </p:spPr>
                <p:txBody>
                  <a:bodyPr/>
                  <a:lstStyle/>
                  <a:p>
                    <a:r>
                      <a:rPr lang="en-US">
                        <a:noFill/>
                      </a:rPr>
                      <a:t> </a:t>
                    </a:r>
                  </a:p>
                </p:txBody>
              </p:sp>
            </mc:Fallback>
          </mc:AlternateContent>
        </p:grpSp>
        <p:sp>
          <p:nvSpPr>
            <p:cNvPr id="452" name="Line"/>
            <p:cNvSpPr/>
            <p:nvPr/>
          </p:nvSpPr>
          <p:spPr>
            <a:xfrm flipV="1">
              <a:off x="5406768" y="5124128"/>
              <a:ext cx="434128" cy="1"/>
            </a:xfrm>
            <a:prstGeom prst="line">
              <a:avLst/>
            </a:prstGeom>
            <a:noFill/>
            <a:ln w="25400" cap="flat">
              <a:solidFill>
                <a:srgbClr val="414141"/>
              </a:solidFill>
              <a:prstDash val="solid"/>
              <a:miter lim="400000"/>
              <a:tailEnd type="triangle" w="med" len="med"/>
            </a:ln>
            <a:effectLst/>
          </p:spPr>
          <p:txBody>
            <a:bodyPr wrap="square" lIns="50800" tIns="50800" rIns="50800" bIns="50800" numCol="1" anchor="ctr">
              <a:noAutofit/>
            </a:bodyPr>
            <a:lstStyle/>
            <a:p>
              <a:pPr>
                <a:defRPr sz="3200"/>
              </a:pPr>
              <a:endParaRPr/>
            </a:p>
          </p:txBody>
        </p:sp>
      </p:grpSp>
    </p:spTree>
    <p:extLst>
      <p:ext uri="{BB962C8B-B14F-4D97-AF65-F5344CB8AC3E}">
        <p14:creationId xmlns:p14="http://schemas.microsoft.com/office/powerpoint/2010/main" val="91921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434"/>
                                        </p:tgtEl>
                                        <p:attrNameLst>
                                          <p:attrName>style.visibility</p:attrName>
                                        </p:attrNameLst>
                                      </p:cBhvr>
                                      <p:to>
                                        <p:strVal val="visible"/>
                                      </p:to>
                                    </p:set>
                                  </p:childTnLst>
                                </p:cTn>
                              </p:par>
                              <p:par>
                                <p:cTn id="13" presetID="1" presetClass="entr" presetSubtype="0" fill="hold" grpId="0" nodeType="withEffect">
                                  <p:stCondLst>
                                    <p:cond delay="500"/>
                                  </p:stCondLst>
                                  <p:childTnLst>
                                    <p:set>
                                      <p:cBhvr>
                                        <p:cTn id="14" dur="1" fill="hold">
                                          <p:stCondLst>
                                            <p:cond delay="0"/>
                                          </p:stCondLst>
                                        </p:cTn>
                                        <p:tgtEl>
                                          <p:spTgt spid="4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1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3"/>
                                        </p:tgtEl>
                                        <p:attrNameLst>
                                          <p:attrName>style.visibility</p:attrName>
                                        </p:attrNameLst>
                                      </p:cBhvr>
                                      <p:to>
                                        <p:strVal val="visible"/>
                                      </p:to>
                                    </p:set>
                                  </p:childTnLst>
                                </p:cTn>
                              </p:par>
                              <p:par>
                                <p:cTn id="25" presetID="1" presetClass="entr" presetSubtype="0" fill="hold" grpId="0" nodeType="withEffect">
                                  <p:stCondLst>
                                    <p:cond delay="1000"/>
                                  </p:stCondLst>
                                  <p:childTnLst>
                                    <p:set>
                                      <p:cBhvr>
                                        <p:cTn id="26" dur="1" fill="hold">
                                          <p:stCondLst>
                                            <p:cond delay="0"/>
                                          </p:stCondLst>
                                        </p:cTn>
                                        <p:tgtEl>
                                          <p:spTgt spid="425"/>
                                        </p:tgtEl>
                                        <p:attrNameLst>
                                          <p:attrName>style.visibility</p:attrName>
                                        </p:attrNameLst>
                                      </p:cBhvr>
                                      <p:to>
                                        <p:strVal val="visible"/>
                                      </p:to>
                                    </p:set>
                                  </p:childTnLst>
                                </p:cTn>
                              </p:par>
                              <p:par>
                                <p:cTn id="27" presetID="1" presetClass="entr" presetSubtype="0" fill="hold" grpId="0" nodeType="withEffect">
                                  <p:stCondLst>
                                    <p:cond delay="1000"/>
                                  </p:stCondLst>
                                  <p:childTnLst>
                                    <p:set>
                                      <p:cBhvr>
                                        <p:cTn id="28"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animBg="1" advAuto="0"/>
      <p:bldP spid="422" grpId="0" animBg="1"/>
      <p:bldP spid="425" grpId="0" animBg="1"/>
      <p:bldP spid="427" grpId="0" animBg="1"/>
      <p:bldP spid="428" grpId="0" animBg="1"/>
      <p:bldP spid="429" grpId="0" animBg="1" advAuto="0"/>
      <p:bldP spid="433" grpId="0" animBg="1"/>
      <p:bldP spid="434" grpId="0" animBg="1" advAuto="0"/>
    </p:bld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109B_template" id="{F5F00624-00A9-874F-B784-A35A96185B41}" vid="{39D723E7-92C0-1845-A752-6B8EA90799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CS109B_template</Template>
  <TotalTime>19639</TotalTime>
  <Words>1984</Words>
  <Application>Microsoft Macintosh PowerPoint</Application>
  <PresentationFormat>Widescreen</PresentationFormat>
  <Paragraphs>378</Paragraphs>
  <Slides>66</Slides>
  <Notes>4</Notes>
  <HiddenSlides>2</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6" baseType="lpstr">
      <vt:lpstr>Calibri</vt:lpstr>
      <vt:lpstr>Cambria Math</vt:lpstr>
      <vt:lpstr>Courier New</vt:lpstr>
      <vt:lpstr>Karla</vt:lpstr>
      <vt:lpstr>Mangal</vt:lpstr>
      <vt:lpstr>medium-content-sans-serif-font</vt:lpstr>
      <vt:lpstr>Times New Roman</vt:lpstr>
      <vt:lpstr>Arial</vt:lpstr>
      <vt:lpstr>GEC_template</vt:lpstr>
      <vt:lpstr>Equation</vt:lpstr>
      <vt:lpstr>Lecture 18: Autoencoders</vt:lpstr>
      <vt:lpstr>PowerPoint Presentation</vt:lpstr>
      <vt:lpstr>PowerPoint Presentation</vt:lpstr>
      <vt:lpstr>Outline </vt:lpstr>
      <vt:lpstr>Quick Review. Neural Networks as function approximation.</vt:lpstr>
      <vt:lpstr>Representational Learning</vt:lpstr>
      <vt:lpstr>Representational Learning</vt:lpstr>
      <vt:lpstr>Representational Learning</vt:lpstr>
      <vt:lpstr>Representational Learning</vt:lpstr>
      <vt:lpstr>Representational Learning</vt:lpstr>
      <vt:lpstr>Representational Learning (cont)</vt:lpstr>
      <vt:lpstr>Representational Learning (cont)</vt:lpstr>
      <vt:lpstr>Representational Learning: Supervised Learning</vt:lpstr>
      <vt:lpstr>Representational Learning: Self-supervised Learning</vt:lpstr>
      <vt:lpstr>Representational Learning: Self-supervised Learning</vt:lpstr>
      <vt:lpstr>Brief history of encoding/decoding</vt:lpstr>
      <vt:lpstr>Brief history of encoding/decoding (cont)</vt:lpstr>
      <vt:lpstr>What are autoencoders?</vt:lpstr>
      <vt:lpstr>Lossless and Lossy Encoding</vt:lpstr>
      <vt:lpstr>Lossless and Lossy Encoding (cont)</vt:lpstr>
      <vt:lpstr>Autoencoder</vt:lpstr>
      <vt:lpstr>MP3 and JPG Image Compression</vt:lpstr>
      <vt:lpstr>MP3 and JPG Image Compression(cont)</vt:lpstr>
      <vt:lpstr>The simplest autoencoder </vt:lpstr>
      <vt:lpstr>The simplest autoencoder </vt:lpstr>
      <vt:lpstr>Autoencoders in action</vt:lpstr>
      <vt:lpstr>Bottleneck</vt:lpstr>
      <vt:lpstr>Latent variables and latent layer</vt:lpstr>
      <vt:lpstr>Autoencoders in action (cont)</vt:lpstr>
      <vt:lpstr>Autoencoders in action (cont)</vt:lpstr>
      <vt:lpstr>Autoencoders in action (cont)</vt:lpstr>
      <vt:lpstr>Autoencoders in action (cont)</vt:lpstr>
      <vt:lpstr>A Better autoencoder</vt:lpstr>
      <vt:lpstr>PowerPoint Presentation</vt:lpstr>
      <vt:lpstr>Deeper</vt:lpstr>
      <vt:lpstr>Exploring autoencoders</vt:lpstr>
      <vt:lpstr>Exploring autoencoders (cont)</vt:lpstr>
      <vt:lpstr>Exploring autoencoders (cont)</vt:lpstr>
      <vt:lpstr>Exploring autoencoders (cont)</vt:lpstr>
      <vt:lpstr>Exploring autoencoders (cont)</vt:lpstr>
      <vt:lpstr>Parameter space of autoencoder</vt:lpstr>
      <vt:lpstr>Blending</vt:lpstr>
      <vt:lpstr>Blending (cont)</vt:lpstr>
      <vt:lpstr>Blending (cont)</vt:lpstr>
      <vt:lpstr>Content blending</vt:lpstr>
      <vt:lpstr>Parametric or representation blending </vt:lpstr>
      <vt:lpstr>Blending in compressed representation</vt:lpstr>
      <vt:lpstr>PowerPoint Presentation</vt:lpstr>
      <vt:lpstr>Blending Latent Variables</vt:lpstr>
      <vt:lpstr>Blending Latent Variables (cont)</vt:lpstr>
      <vt:lpstr>Applying to novel input</vt:lpstr>
      <vt:lpstr>Convolutional Autoencoders</vt:lpstr>
      <vt:lpstr>Denoising</vt:lpstr>
      <vt:lpstr>Denoising (cont)</vt:lpstr>
      <vt:lpstr>Sparse Autoencoder</vt:lpstr>
      <vt:lpstr>Sparse Autoencoder (cont)</vt:lpstr>
      <vt:lpstr>Undercomplete Autoencoders</vt:lpstr>
      <vt:lpstr>Overcomplete Autoencoders</vt:lpstr>
      <vt:lpstr>Regularized Autoencoders</vt:lpstr>
      <vt:lpstr>Regularized Autoencoders (cont)</vt:lpstr>
      <vt:lpstr>Sparse Autoencoders</vt:lpstr>
      <vt:lpstr>Denoising Autoencoders</vt:lpstr>
      <vt:lpstr>Denoising Autoencoders (cont)</vt:lpstr>
      <vt:lpstr>Denoising Autoencoders (cont)</vt:lpstr>
      <vt:lpstr>Contractive Autoencoders</vt:lpstr>
      <vt:lpstr>Problems with Autoencoders</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278</cp:revision>
  <cp:lastPrinted>2019-04-08T16:42:38Z</cp:lastPrinted>
  <dcterms:created xsi:type="dcterms:W3CDTF">2018-06-13T00:26:17Z</dcterms:created>
  <dcterms:modified xsi:type="dcterms:W3CDTF">2019-04-08T17:01:00Z</dcterms:modified>
</cp:coreProperties>
</file>