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64"/>
  </p:notesMasterIdLst>
  <p:handoutMasterIdLst>
    <p:handoutMasterId r:id="rId65"/>
  </p:handoutMasterIdLst>
  <p:sldIdLst>
    <p:sldId id="562" r:id="rId2"/>
    <p:sldId id="711" r:id="rId3"/>
    <p:sldId id="712" r:id="rId4"/>
    <p:sldId id="695" r:id="rId5"/>
    <p:sldId id="692" r:id="rId6"/>
    <p:sldId id="693" r:id="rId7"/>
    <p:sldId id="732" r:id="rId8"/>
    <p:sldId id="733" r:id="rId9"/>
    <p:sldId id="710" r:id="rId10"/>
    <p:sldId id="713" r:id="rId11"/>
    <p:sldId id="714" r:id="rId12"/>
    <p:sldId id="715" r:id="rId13"/>
    <p:sldId id="716" r:id="rId14"/>
    <p:sldId id="717" r:id="rId15"/>
    <p:sldId id="718" r:id="rId16"/>
    <p:sldId id="719" r:id="rId17"/>
    <p:sldId id="720" r:id="rId18"/>
    <p:sldId id="721" r:id="rId19"/>
    <p:sldId id="722" r:id="rId20"/>
    <p:sldId id="723" r:id="rId21"/>
    <p:sldId id="724" r:id="rId22"/>
    <p:sldId id="725" r:id="rId23"/>
    <p:sldId id="726" r:id="rId24"/>
    <p:sldId id="727" r:id="rId25"/>
    <p:sldId id="728" r:id="rId26"/>
    <p:sldId id="698" r:id="rId27"/>
    <p:sldId id="699" r:id="rId28"/>
    <p:sldId id="700" r:id="rId29"/>
    <p:sldId id="701" r:id="rId30"/>
    <p:sldId id="702" r:id="rId31"/>
    <p:sldId id="703" r:id="rId32"/>
    <p:sldId id="704" r:id="rId33"/>
    <p:sldId id="705" r:id="rId34"/>
    <p:sldId id="706" r:id="rId35"/>
    <p:sldId id="707" r:id="rId36"/>
    <p:sldId id="708" r:id="rId37"/>
    <p:sldId id="729" r:id="rId38"/>
    <p:sldId id="730" r:id="rId39"/>
    <p:sldId id="654" r:id="rId40"/>
    <p:sldId id="655" r:id="rId41"/>
    <p:sldId id="657" r:id="rId42"/>
    <p:sldId id="660" r:id="rId43"/>
    <p:sldId id="658" r:id="rId44"/>
    <p:sldId id="662" r:id="rId45"/>
    <p:sldId id="661" r:id="rId46"/>
    <p:sldId id="731" r:id="rId47"/>
    <p:sldId id="663" r:id="rId48"/>
    <p:sldId id="664" r:id="rId49"/>
    <p:sldId id="665" r:id="rId50"/>
    <p:sldId id="666" r:id="rId51"/>
    <p:sldId id="667" r:id="rId52"/>
    <p:sldId id="668" r:id="rId53"/>
    <p:sldId id="669" r:id="rId54"/>
    <p:sldId id="670" r:id="rId55"/>
    <p:sldId id="734" r:id="rId56"/>
    <p:sldId id="680" r:id="rId57"/>
    <p:sldId id="681" r:id="rId58"/>
    <p:sldId id="682" r:id="rId59"/>
    <p:sldId id="683" r:id="rId60"/>
    <p:sldId id="735" r:id="rId61"/>
    <p:sldId id="656" r:id="rId62"/>
    <p:sldId id="634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Claybaugh" initials="WC" lastIdx="12" clrIdx="0">
    <p:extLst/>
  </p:cmAuthor>
  <p:cmAuthor id="2" name="Microsoft Office User" initials="Office" lastIdx="1" clrIdx="1">
    <p:extLst/>
  </p:cmAuthor>
  <p:cmAuthor id="3" name="Microsoft Office User" initials="Office [2]" lastIdx="1" clrIdx="2">
    <p:extLst/>
  </p:cmAuthor>
  <p:cmAuthor id="4" name="Microsoft Office User" initials="Office [3]" lastIdx="1" clrIdx="3">
    <p:extLst/>
  </p:cmAuthor>
  <p:cmAuthor id="5" name="Microsoft Office User" initials="Office [4]" lastIdx="1" clrIdx="4">
    <p:extLst/>
  </p:cmAuthor>
  <p:cmAuthor id="6" name="Microsoft Office User" initials="Office [5]" lastIdx="1" clrIdx="5">
    <p:extLst/>
  </p:cmAuthor>
  <p:cmAuthor id="7" name="Microsoft Office User" initials="Office [6]" lastIdx="1" clrIdx="6">
    <p:extLst/>
  </p:cmAuthor>
  <p:cmAuthor id="8" name="Microsoft Office User" initials="Office [7]" lastIdx="1" clrIdx="7">
    <p:extLst/>
  </p:cmAuthor>
  <p:cmAuthor id="9" name="Microsoft Office User" initials="Office [8]" lastIdx="1" clrIdx="8">
    <p:extLst/>
  </p:cmAuthor>
  <p:cmAuthor id="10" name="Microsoft Office User" initials="Office [9]" lastIdx="1" clrIdx="9">
    <p:extLst/>
  </p:cmAuthor>
  <p:cmAuthor id="11" name="Microsoft Office User" initials="Office [10]" lastIdx="1" clrIdx="10">
    <p:extLst/>
  </p:cmAuthor>
  <p:cmAuthor id="12" name="Microsoft Office User" initials="Office [11]" lastIdx="1" clrIdx="11">
    <p:extLst/>
  </p:cmAuthor>
  <p:cmAuthor id="13" name="Microsoft Office User" initials="Office [12]" lastIdx="1" clrIdx="12">
    <p:extLst/>
  </p:cmAuthor>
  <p:cmAuthor id="14" name="Microsoft Office User" initials="Office [13]" lastIdx="1" clrIdx="13">
    <p:extLst/>
  </p:cmAuthor>
  <p:cmAuthor id="15" name="Microsoft Office User" initials="Office [14]" lastIdx="1" clrIdx="14">
    <p:extLst/>
  </p:cmAuthor>
  <p:cmAuthor id="16" name="Microsoft Office User" initials="Office [15]" lastIdx="1" clrIdx="15">
    <p:extLst/>
  </p:cmAuthor>
  <p:cmAuthor id="17" name="Microsoft Office User" initials="Office [16]" lastIdx="1" clrIdx="16">
    <p:extLst/>
  </p:cmAuthor>
  <p:cmAuthor id="18" name="Marina Marmora" initials="MM" lastIdx="1" clrIdx="17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9B8"/>
    <a:srgbClr val="F2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114" autoAdjust="0"/>
    <p:restoredTop sz="83686" autoAdjust="0"/>
  </p:normalViewPr>
  <p:slideViewPr>
    <p:cSldViewPr snapToGrid="0" snapToObjects="1" showGuides="1">
      <p:cViewPr>
        <p:scale>
          <a:sx n="74" d="100"/>
          <a:sy n="74" d="100"/>
        </p:scale>
        <p:origin x="1144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commentAuthors" Target="commentAuthors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F48BB17-E744-4D1E-BAD8-71A2F6E60C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062EBC5-B899-41E3-A4A5-5FDDB5EF44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D8B00-91FF-428C-8134-3E9D84D7D461}" type="datetimeFigureOut">
              <a:rPr lang="en-US" smtClean="0"/>
              <a:t>2/27/19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41862AB-B7DC-460A-90C2-9BEE993E2C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79E247-8B32-4CEF-9250-098ABF0DC9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65902-E16E-4D00-B24F-ACF62C09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2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4AD6E-127A-2144-9B3C-5E3BF803E20D}" type="datetimeFigureOut">
              <a:rPr lang="en-US" smtClean="0"/>
              <a:t>2/27/19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B7716-36DB-2D49-AA17-2865D7B13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2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21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6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28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79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38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87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57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8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88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14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6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3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5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43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14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1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3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17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415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72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24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601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93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46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14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515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249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979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7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491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153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13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431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525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12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234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129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221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36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4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771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02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353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011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745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816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535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804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15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187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5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891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33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69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5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2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1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507-FC84-BF4D-B358-11DDCDC7FC2B}" type="datetime1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CS109B </a:t>
            </a:r>
            <a:r>
              <a:rPr lang="en-US"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Data </a:t>
            </a:r>
            <a:r>
              <a:rPr lang="en-US" sz="32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Science 2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 and </a:t>
            </a:r>
            <a:r>
              <a:rPr lang="en-US" sz="24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Mark Glickman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D8DE-4F31-844F-B3CF-99A3B8043477}" type="datetime1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95E9-3ED6-674B-ACCD-ACF6C1C11880}" type="datetime1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4199-40CE-5A42-87E1-00304B60A924}" type="datetime1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6400800"/>
            <a:ext cx="2002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CS109B, 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Protopapas, </a:t>
            </a:r>
            <a:r>
              <a:rPr lang="en-US" sz="1100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Glickman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257800" y="6400800"/>
            <a:ext cx="2002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CS109B, 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Protopapas, </a:t>
            </a:r>
            <a:r>
              <a:rPr lang="en-US" sz="1100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Glickman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9" name="Picture 8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0" name="Picture 9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257800" y="6400800"/>
            <a:ext cx="2002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CS109B, 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Protopapas, </a:t>
            </a:r>
            <a:r>
              <a:rPr lang="en-US" sz="1100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Glickman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4" name="Picture 13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5" name="Picture 14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2" name="Picture 11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257800" y="6400800"/>
            <a:ext cx="2002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CS109B, 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Protopapas, </a:t>
            </a:r>
            <a:r>
              <a:rPr lang="en-US" sz="1100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Glickman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1" name="Picture 10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7800" y="6400800"/>
            <a:ext cx="2002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CS109B, 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Protopapas, </a:t>
            </a:r>
            <a:r>
              <a:rPr lang="en-US" sz="1100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Glickman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E55E-E805-534B-9A7F-BEE5E4E65F69}" type="datetime1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9533-EF78-7347-89B8-58E6CADD0DBD}" type="datetime1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2.6034" TargetMode="External"/><Relationship Id="rId4" Type="http://schemas.openxmlformats.org/officeDocument/2006/relationships/hyperlink" Target="https://arxiv.org/abs/1704.03549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hyperlink" Target="https://youtu.be/ACmydtFDTGs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timanglade/how-hbos-silicon-valley-built-not-hotdog-with-mobile-tensorflow-keras-react-native-ef03260747f3" TargetMode="External"/><Relationship Id="rId4" Type="http://schemas.openxmlformats.org/officeDocument/2006/relationships/hyperlink" Target="https://blog.keras.io/building-powerful-image-classification-models-using-very-little-data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1.04381" TargetMode="External"/><Relationship Id="rId4" Type="http://schemas.openxmlformats.org/officeDocument/2006/relationships/hyperlink" Target="https://arxiv.org/abs/1602.07261" TargetMode="External"/><Relationship Id="rId5" Type="http://schemas.openxmlformats.org/officeDocument/2006/relationships/hyperlink" Target="https://arxiv.org/abs/1605.07146" TargetMode="External"/><Relationship Id="rId6" Type="http://schemas.openxmlformats.org/officeDocument/2006/relationships/hyperlink" Target="https://arxiv.org/abs/1610.02357" TargetMode="External"/><Relationship Id="rId7" Type="http://schemas.openxmlformats.org/officeDocument/2006/relationships/hyperlink" Target="https://arxiv.org/pdf/1611.05431" TargetMode="External"/><Relationship Id="rId8" Type="http://schemas.openxmlformats.org/officeDocument/2006/relationships/hyperlink" Target="https://arxiv.org/abs/1707.01083" TargetMode="External"/><Relationship Id="rId9" Type="http://schemas.openxmlformats.org/officeDocument/2006/relationships/hyperlink" Target="https://arxiv.org/abs/1709.01507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s.ryerson.ca/~aharley/vis/conv/" TargetMode="External"/><Relationship Id="rId4" Type="http://schemas.openxmlformats.org/officeDocument/2006/relationships/hyperlink" Target="https://www.youtube.com/watch?v=3JQ3hYko51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9</a:t>
            </a:r>
            <a:r>
              <a:rPr lang="en-US" dirty="0" smtClean="0"/>
              <a:t>: Convolutional Neural Networks 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983807"/>
            <a:ext cx="10327008" cy="211114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Review from last lecture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 err="1"/>
              <a:t>BackProp</a:t>
            </a:r>
            <a:r>
              <a:rPr lang="en-US" b="1" dirty="0"/>
              <a:t> of </a:t>
            </a:r>
            <a:r>
              <a:rPr lang="en-US" b="1" dirty="0" err="1"/>
              <a:t>MaxPooling</a:t>
            </a:r>
            <a:r>
              <a:rPr lang="en-US" b="1" dirty="0"/>
              <a:t> </a:t>
            </a:r>
            <a:r>
              <a:rPr lang="en-US" b="1" dirty="0" smtClean="0"/>
              <a:t>layer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bit of </a:t>
            </a:r>
            <a:r>
              <a:rPr lang="en-US" dirty="0" smtClean="0"/>
              <a:t>history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Layers Receptive Field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Saliency </a:t>
            </a:r>
            <a:r>
              <a:rPr lang="en-US" dirty="0"/>
              <a:t>maps 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Transfer Learning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CNN </a:t>
            </a:r>
            <a:r>
              <a:rPr lang="en-US" dirty="0" smtClean="0"/>
              <a:t>for text </a:t>
            </a:r>
            <a:r>
              <a:rPr lang="en-US" dirty="0" smtClean="0"/>
              <a:t>analysis (example)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of Maximum Pooling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04684" y="2234943"/>
          <a:ext cx="3149600" cy="291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20"/>
                <a:gridCol w="629920"/>
                <a:gridCol w="629920"/>
                <a:gridCol w="629920"/>
                <a:gridCol w="629920"/>
              </a:tblGrid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4963886" y="3526971"/>
            <a:ext cx="928914" cy="4354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502401" y="2848834"/>
          <a:ext cx="1698169" cy="1686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056"/>
                <a:gridCol w="566057"/>
                <a:gridCol w="566056"/>
              </a:tblGrid>
              <a:tr h="562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23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23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729296" y="1274094"/>
            <a:ext cx="10327008" cy="8157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Forward mode, 3x3 stride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18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of Maximum Pooling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04684" y="2234943"/>
          <a:ext cx="3149600" cy="291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20"/>
                <a:gridCol w="629920"/>
                <a:gridCol w="629920"/>
                <a:gridCol w="629920"/>
                <a:gridCol w="629920"/>
              </a:tblGrid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19199" y="2234943"/>
            <a:ext cx="1857829" cy="1727457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963886" y="3526971"/>
            <a:ext cx="928914" cy="4354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502401" y="2848834"/>
          <a:ext cx="1698169" cy="1686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056"/>
                <a:gridCol w="566057"/>
                <a:gridCol w="566056"/>
              </a:tblGrid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729296" y="1274094"/>
            <a:ext cx="10327008" cy="8157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Forward mode, 3x3 stride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87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of Maximum Pooling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04684" y="2234943"/>
          <a:ext cx="3149600" cy="291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20"/>
                <a:gridCol w="629920"/>
                <a:gridCol w="629920"/>
                <a:gridCol w="629920"/>
                <a:gridCol w="629920"/>
              </a:tblGrid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850569" y="2234943"/>
            <a:ext cx="1857829" cy="1727457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963886" y="3526971"/>
            <a:ext cx="928914" cy="4354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502401" y="2848834"/>
          <a:ext cx="1698169" cy="1686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056"/>
                <a:gridCol w="566057"/>
                <a:gridCol w="566056"/>
              </a:tblGrid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729296" y="1274094"/>
            <a:ext cx="10327008" cy="8157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Forward mode, 3x3 stride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63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of Maximum Pooling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04684" y="2234943"/>
          <a:ext cx="3149600" cy="291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20"/>
                <a:gridCol w="629920"/>
                <a:gridCol w="629920"/>
                <a:gridCol w="629920"/>
                <a:gridCol w="629920"/>
              </a:tblGrid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467427" y="2234943"/>
            <a:ext cx="1857829" cy="1727457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963886" y="3526971"/>
            <a:ext cx="928914" cy="4354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502401" y="2848834"/>
          <a:ext cx="1698169" cy="1686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056"/>
                <a:gridCol w="566057"/>
                <a:gridCol w="566056"/>
              </a:tblGrid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729296" y="1274094"/>
            <a:ext cx="10327008" cy="8157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Forward mode, 3x3 stride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67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of Maximum Pooling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04684" y="2234943"/>
          <a:ext cx="3149600" cy="291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20"/>
                <a:gridCol w="629920"/>
                <a:gridCol w="629920"/>
                <a:gridCol w="629920"/>
                <a:gridCol w="629920"/>
              </a:tblGrid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4963886" y="3526971"/>
            <a:ext cx="928914" cy="4354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502401" y="2848834"/>
          <a:ext cx="1698169" cy="1686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056"/>
                <a:gridCol w="566057"/>
                <a:gridCol w="566056"/>
              </a:tblGrid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729296" y="1274094"/>
            <a:ext cx="10327008" cy="8157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Forward mode, 3x3 stride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8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of Maximum Pooling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69394" y="2748509"/>
          <a:ext cx="3149600" cy="291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20"/>
                <a:gridCol w="629920"/>
                <a:gridCol w="629920"/>
                <a:gridCol w="629920"/>
                <a:gridCol w="629920"/>
              </a:tblGrid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6028596" y="4040537"/>
            <a:ext cx="928914" cy="4354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567111" y="3362400"/>
          <a:ext cx="1698169" cy="1686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056"/>
                <a:gridCol w="566057"/>
                <a:gridCol w="566056"/>
              </a:tblGrid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6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29088" y="983807"/>
            <a:ext cx="10327008" cy="8157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Backward mode. Large fonts represents the values of the derivatives of the current layer (max-pool) and small font the corresponding value of the previous layer.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7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of Maximum Pooling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69394" y="2748509"/>
          <a:ext cx="3149600" cy="291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20"/>
                <a:gridCol w="629920"/>
                <a:gridCol w="629920"/>
                <a:gridCol w="629920"/>
                <a:gridCol w="629920"/>
              </a:tblGrid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6028596" y="4040537"/>
            <a:ext cx="928914" cy="4354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567111" y="3362400"/>
          <a:ext cx="1698169" cy="1686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056"/>
                <a:gridCol w="566057"/>
                <a:gridCol w="566056"/>
              </a:tblGrid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6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29088" y="983807"/>
            <a:ext cx="10327008" cy="8157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Backward mode. Large fonts represents the values of the derivatives of the current layer (max-pool) and small font the corresponding value of the previous layer.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294446" y="2761035"/>
            <a:ext cx="1857829" cy="1727457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67111" y="3362400"/>
            <a:ext cx="554334" cy="550839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of Maximum Pooling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69394" y="2748509"/>
          <a:ext cx="3149600" cy="291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20"/>
                <a:gridCol w="629920"/>
                <a:gridCol w="629920"/>
                <a:gridCol w="629920"/>
                <a:gridCol w="629920"/>
              </a:tblGrid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6028596" y="4040537"/>
            <a:ext cx="928914" cy="4354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567111" y="3362400"/>
          <a:ext cx="1698169" cy="1686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056"/>
                <a:gridCol w="566057"/>
                <a:gridCol w="566056"/>
              </a:tblGrid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6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29088" y="983807"/>
            <a:ext cx="10327008" cy="8157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Backward mode. Large fonts represents the values of the derivatives of the current layer (max-pool) and small font the corresponding value of the previous layer.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294446" y="2761035"/>
            <a:ext cx="1857829" cy="1727457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329841" y="3362400"/>
            <a:ext cx="493776" cy="4956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67111" y="3362400"/>
            <a:ext cx="554334" cy="550839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of Maximum Pooling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69394" y="2748509"/>
          <a:ext cx="3149600" cy="291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20"/>
                <a:gridCol w="629920"/>
                <a:gridCol w="629920"/>
                <a:gridCol w="629920"/>
                <a:gridCol w="629920"/>
              </a:tblGrid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6028596" y="4040537"/>
            <a:ext cx="928914" cy="4354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567111" y="3362400"/>
          <a:ext cx="1698169" cy="1686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056"/>
                <a:gridCol w="566057"/>
                <a:gridCol w="566056"/>
              </a:tblGrid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6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29088" y="983807"/>
            <a:ext cx="10327008" cy="8157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Backward mode. Large fonts represents the values of the derivatives of the current layer (max-pool) and small font the corresponding value of the previous layer.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294446" y="2761035"/>
            <a:ext cx="1857829" cy="1727457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6142" y="3259634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+1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7567111" y="3362400"/>
            <a:ext cx="554334" cy="550839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983807"/>
            <a:ext cx="10327008" cy="211114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Review from last lecture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err="1"/>
              <a:t>BackProp</a:t>
            </a:r>
            <a:r>
              <a:rPr lang="en-US" dirty="0"/>
              <a:t> of </a:t>
            </a:r>
            <a:r>
              <a:rPr lang="en-US" dirty="0" err="1"/>
              <a:t>MaxPooling</a:t>
            </a:r>
            <a:r>
              <a:rPr lang="en-US" dirty="0"/>
              <a:t> </a:t>
            </a:r>
            <a:r>
              <a:rPr lang="en-US" dirty="0" smtClean="0"/>
              <a:t>layer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bit of </a:t>
            </a:r>
            <a:r>
              <a:rPr lang="en-US" dirty="0" smtClean="0"/>
              <a:t>history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Layers Receptive Field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Saliency </a:t>
            </a:r>
            <a:r>
              <a:rPr lang="en-US" dirty="0"/>
              <a:t>maps 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Transfer Learning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CNN </a:t>
            </a:r>
            <a:r>
              <a:rPr lang="en-US" dirty="0" smtClean="0"/>
              <a:t>for text </a:t>
            </a:r>
            <a:r>
              <a:rPr lang="en-US" dirty="0" smtClean="0"/>
              <a:t>analysis (example)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1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of Maximum Pooling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69394" y="2748509"/>
          <a:ext cx="3149600" cy="291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20"/>
                <a:gridCol w="629920"/>
                <a:gridCol w="629920"/>
                <a:gridCol w="629920"/>
                <a:gridCol w="629920"/>
              </a:tblGrid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6028596" y="4040537"/>
            <a:ext cx="928914" cy="4354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567111" y="3362400"/>
          <a:ext cx="1698169" cy="1686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056"/>
                <a:gridCol w="566057"/>
                <a:gridCol w="566056"/>
              </a:tblGrid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6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29088" y="983807"/>
            <a:ext cx="10327008" cy="8157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Backward mode. Large fonts represents the values of the derivatives of the current layer (max-pool) and small font the corresponding value of the previous layer.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913878" y="2761035"/>
            <a:ext cx="1857829" cy="1727457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6142" y="3259634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+1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3597306" y="2788833"/>
            <a:ext cx="493776" cy="4956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27555" y="3362400"/>
            <a:ext cx="554334" cy="550839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of Maximum Pooling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69394" y="2748509"/>
          <a:ext cx="3149600" cy="291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20"/>
                <a:gridCol w="629920"/>
                <a:gridCol w="629920"/>
                <a:gridCol w="629920"/>
                <a:gridCol w="629920"/>
              </a:tblGrid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6028596" y="4040537"/>
            <a:ext cx="928914" cy="4354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567111" y="3362400"/>
          <a:ext cx="1698169" cy="1686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056"/>
                <a:gridCol w="566057"/>
                <a:gridCol w="566056"/>
              </a:tblGrid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6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29088" y="983807"/>
            <a:ext cx="10327008" cy="8157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Backward mode. Large fonts represents the values of the derivatives of the current layer (max-pool) and small font the corresponding value of the previous layer.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913878" y="2761035"/>
            <a:ext cx="1857829" cy="1727457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6142" y="3259634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78388" y="271878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+3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8137383" y="3362400"/>
            <a:ext cx="554334" cy="550839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of Maximum Pooling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69394" y="2748509"/>
          <a:ext cx="3149600" cy="291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20"/>
                <a:gridCol w="629920"/>
                <a:gridCol w="629920"/>
                <a:gridCol w="629920"/>
                <a:gridCol w="629920"/>
              </a:tblGrid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6028596" y="4040537"/>
            <a:ext cx="928914" cy="4354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567111" y="3362400"/>
          <a:ext cx="1698169" cy="1686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056"/>
                <a:gridCol w="566057"/>
                <a:gridCol w="566056"/>
              </a:tblGrid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6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29088" y="983807"/>
            <a:ext cx="10327008" cy="8157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Backward mode. Large fonts represents the values of the derivatives of the current layer (max-pool) and small font the corresponding value of the previous layer.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543142" y="2761035"/>
            <a:ext cx="1857829" cy="1727457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6142" y="3259634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78388" y="271878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+3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8697819" y="3362400"/>
            <a:ext cx="554334" cy="550839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of Maximum Pooling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69394" y="2748509"/>
          <a:ext cx="3149600" cy="291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20"/>
                <a:gridCol w="629920"/>
                <a:gridCol w="629920"/>
                <a:gridCol w="629920"/>
                <a:gridCol w="629920"/>
              </a:tblGrid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6028596" y="4040537"/>
            <a:ext cx="928914" cy="4354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567111" y="3362400"/>
          <a:ext cx="1698169" cy="1686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056"/>
                <a:gridCol w="566057"/>
                <a:gridCol w="566056"/>
              </a:tblGrid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6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29088" y="983807"/>
            <a:ext cx="10327008" cy="8157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Backward mode. Large fonts represents the values of the derivatives of the current layer (max-pool) and small font the corresponding value of the previous layer.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543142" y="2761035"/>
            <a:ext cx="1857829" cy="1727457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6142" y="3259634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78388" y="271878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+3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8697819" y="3362400"/>
            <a:ext cx="554334" cy="550839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97306" y="2808478"/>
            <a:ext cx="493776" cy="4956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of Maximum Pooling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69394" y="2748509"/>
          <a:ext cx="3149600" cy="291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920"/>
                <a:gridCol w="629920"/>
                <a:gridCol w="629920"/>
                <a:gridCol w="629920"/>
                <a:gridCol w="629920"/>
              </a:tblGrid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582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6028596" y="4040537"/>
            <a:ext cx="928914" cy="4354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567111" y="3362400"/>
          <a:ext cx="1698169" cy="1686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056"/>
                <a:gridCol w="566057"/>
                <a:gridCol w="566056"/>
              </a:tblGrid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9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5623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6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29088" y="983807"/>
            <a:ext cx="10327008" cy="8157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Backward mode. Large fonts represents the values of the derivatives of the current layer (max-pool) and small font the corresponding value of the previous layer.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543142" y="2761035"/>
            <a:ext cx="1857829" cy="1727457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6142" y="3259634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78388" y="271878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+4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8697819" y="3362400"/>
            <a:ext cx="554334" cy="550839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983807"/>
            <a:ext cx="10327008" cy="211114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Review from last lecture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err="1"/>
              <a:t>BackProp</a:t>
            </a:r>
            <a:r>
              <a:rPr lang="en-US" dirty="0"/>
              <a:t> of </a:t>
            </a:r>
            <a:r>
              <a:rPr lang="en-US" dirty="0" err="1"/>
              <a:t>MaxPooling</a:t>
            </a:r>
            <a:r>
              <a:rPr lang="en-US" dirty="0"/>
              <a:t> </a:t>
            </a:r>
            <a:r>
              <a:rPr lang="en-US" dirty="0" smtClean="0"/>
              <a:t>layer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A </a:t>
            </a:r>
            <a:r>
              <a:rPr lang="en-US" b="1" dirty="0"/>
              <a:t>bit of </a:t>
            </a:r>
            <a:r>
              <a:rPr lang="en-US" b="1" dirty="0" smtClean="0"/>
              <a:t>history</a:t>
            </a:r>
            <a:endParaRPr lang="en-US" b="1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Layers Receptive Field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Saliency </a:t>
            </a:r>
            <a:r>
              <a:rPr lang="en-US" dirty="0"/>
              <a:t>maps 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Transfer Learning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CNN </a:t>
            </a:r>
            <a:r>
              <a:rPr lang="en-US" dirty="0" smtClean="0"/>
              <a:t>for text </a:t>
            </a:r>
            <a:r>
              <a:rPr lang="en-US" dirty="0" smtClean="0"/>
              <a:t>analysis (example)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C4A6A1-0AA7-4851-805C-65C3F6CA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890EF4-A516-4F14-B181-9542FDDA0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002446"/>
            <a:ext cx="10327008" cy="431751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first piece of research proposing something similar to a Convolutional Neural Network was authored by </a:t>
            </a:r>
            <a:r>
              <a:rPr lang="en-US" sz="2400" dirty="0" err="1"/>
              <a:t>Kunihiko</a:t>
            </a:r>
            <a:r>
              <a:rPr lang="en-US" sz="2400" dirty="0"/>
              <a:t> Fukushima in 1980, and was called the NeoCognitron</a:t>
            </a:r>
            <a:r>
              <a:rPr lang="en-US" sz="2400" baseline="30000" dirty="0"/>
              <a:t>1</a:t>
            </a:r>
            <a:r>
              <a:rPr lang="en-US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Inspired by discoveries on visual cortex of mammals.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Fukushima applied the </a:t>
            </a:r>
            <a:r>
              <a:rPr lang="en-US" sz="2400" dirty="0" err="1"/>
              <a:t>NeoCognitron</a:t>
            </a:r>
            <a:r>
              <a:rPr lang="en-US" sz="2400" dirty="0"/>
              <a:t> to hand-written character recognition.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End of the 80’s: several papers advanced the field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Backpropagation published in French by Yann </a:t>
            </a:r>
            <a:r>
              <a:rPr lang="en-US" sz="2000" dirty="0" err="1"/>
              <a:t>LeCun</a:t>
            </a:r>
            <a:r>
              <a:rPr lang="en-US" sz="2000" dirty="0"/>
              <a:t> in 1985 (independently discovered by other researchers as well)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TDNN by </a:t>
            </a:r>
            <a:r>
              <a:rPr lang="en-US" sz="2000" dirty="0" err="1"/>
              <a:t>Waiber</a:t>
            </a:r>
            <a:r>
              <a:rPr lang="en-US" sz="2000" dirty="0"/>
              <a:t> et al., 1989 - Convolutional-like network trained with backprop.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Backpropagation applied to handwritten zip code recognition by </a:t>
            </a:r>
            <a:r>
              <a:rPr lang="en-US" sz="2000" dirty="0" err="1"/>
              <a:t>LeCun</a:t>
            </a:r>
            <a:r>
              <a:rPr lang="en-US" sz="2000" dirty="0"/>
              <a:t> et al., </a:t>
            </a:r>
            <a:r>
              <a:rPr lang="en-US" sz="2000" dirty="0" smtClean="0"/>
              <a:t>1989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487D17-7B30-4720-8F0F-8AA06FCC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516FBD-309B-41C9-AAC0-402EF5302BCE}"/>
              </a:ext>
            </a:extLst>
          </p:cNvPr>
          <p:cNvSpPr txBox="1"/>
          <p:nvPr/>
        </p:nvSpPr>
        <p:spPr>
          <a:xfrm>
            <a:off x="804960" y="5950903"/>
            <a:ext cx="1065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 </a:t>
            </a:r>
            <a:r>
              <a:rPr lang="en-US" sz="1400" dirty="0"/>
              <a:t>K. Fukushima. </a:t>
            </a:r>
            <a:r>
              <a:rPr lang="en-US" sz="1400" dirty="0" err="1"/>
              <a:t>Neocognitron</a:t>
            </a:r>
            <a:r>
              <a:rPr lang="en-US" sz="1400" dirty="0"/>
              <a:t>: A self-organizing neural network model for a mechanism of pattern recognition unaffected by shift in position. Biological Cybernetics, 36(4): 93-202, 1980.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2FDE421-FB76-4705-AA04-DF1D2DEB4899}"/>
              </a:ext>
            </a:extLst>
          </p:cNvPr>
          <p:cNvCxnSpPr/>
          <p:nvPr/>
        </p:nvCxnSpPr>
        <p:spPr>
          <a:xfrm>
            <a:off x="349291" y="5808481"/>
            <a:ext cx="115645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4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0B18C7-151B-488C-8D4A-5D7157FB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541FE4-5572-417E-A6FD-74C734C3F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November 1998: </a:t>
            </a:r>
            <a:r>
              <a:rPr lang="en-US" sz="2400" dirty="0" err="1"/>
              <a:t>LeCun</a:t>
            </a:r>
            <a:r>
              <a:rPr lang="en-US" sz="2400" dirty="0"/>
              <a:t> publishes one of his most recognized papers describing a “modern” CNN architecture for document recognition, called LeNet</a:t>
            </a:r>
            <a:r>
              <a:rPr lang="en-US" sz="2400" baseline="30000" dirty="0"/>
              <a:t>1</a:t>
            </a:r>
            <a:r>
              <a:rPr lang="en-US" sz="24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Not his first iteration, this was in fact LeNet-5, but this paper is the commonly cited publication when talking about </a:t>
            </a:r>
            <a:r>
              <a:rPr lang="en-US" sz="2400" dirty="0" err="1"/>
              <a:t>LeNet</a:t>
            </a:r>
            <a:r>
              <a:rPr lang="en-US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06C9ED-EED9-4A22-8E10-0F8BD147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6E2A27-332F-4884-B88B-D9A3FF3E8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812" y="3375147"/>
            <a:ext cx="7860270" cy="2173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8CD323-F6D0-407C-8D4A-1BF1DDE9E72E}"/>
              </a:ext>
            </a:extLst>
          </p:cNvPr>
          <p:cNvSpPr txBox="1"/>
          <p:nvPr/>
        </p:nvSpPr>
        <p:spPr>
          <a:xfrm>
            <a:off x="833415" y="5807937"/>
            <a:ext cx="1065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 </a:t>
            </a:r>
            <a:r>
              <a:rPr lang="en-US" sz="1400" dirty="0" err="1"/>
              <a:t>LeCun</a:t>
            </a:r>
            <a:r>
              <a:rPr lang="en-US" sz="1400" dirty="0"/>
              <a:t>, Yann, et al. "Gradient-based learning applied to document recognition." </a:t>
            </a:r>
            <a:r>
              <a:rPr lang="en-US" sz="1400" i="1" dirty="0"/>
              <a:t>Proceedings of the IEEE</a:t>
            </a:r>
            <a:r>
              <a:rPr lang="en-US" sz="1400" dirty="0"/>
              <a:t> 86.11 (1998): 2278-2324.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C6C400F-38C5-48E1-946B-D4F8402C7749}"/>
              </a:ext>
            </a:extLst>
          </p:cNvPr>
          <p:cNvCxnSpPr/>
          <p:nvPr/>
        </p:nvCxnSpPr>
        <p:spPr>
          <a:xfrm>
            <a:off x="349292" y="5678224"/>
            <a:ext cx="115645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36BFDB-48C4-4E72-9421-627D16B3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AlexNet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EFF0DA9B-8CAB-4181-AE55-62B76FB0B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2639" y="4398362"/>
            <a:ext cx="6119003" cy="2111375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33D93C-AC49-48C4-A51D-D2D340E0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D7A9F407-3802-4F6F-BB63-6D03D8B6AF06}"/>
              </a:ext>
            </a:extLst>
          </p:cNvPr>
          <p:cNvSpPr txBox="1">
            <a:spLocks/>
          </p:cNvSpPr>
          <p:nvPr/>
        </p:nvSpPr>
        <p:spPr>
          <a:xfrm>
            <a:off x="833415" y="961925"/>
            <a:ext cx="7268169" cy="480241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Developed by Alex </a:t>
            </a:r>
            <a:r>
              <a:rPr lang="en-US" sz="2000" dirty="0" err="1"/>
              <a:t>Krizhevsky</a:t>
            </a:r>
            <a:r>
              <a:rPr lang="en-US" sz="2000" dirty="0"/>
              <a:t>, Ilya </a:t>
            </a:r>
            <a:r>
              <a:rPr lang="en-US" sz="2000" dirty="0" err="1"/>
              <a:t>Sutskever</a:t>
            </a:r>
            <a:r>
              <a:rPr lang="en-US" sz="2000" dirty="0"/>
              <a:t> and Geoffrey Hinton at </a:t>
            </a:r>
            <a:r>
              <a:rPr lang="en-US" sz="2000" dirty="0" err="1"/>
              <a:t>Utoronto</a:t>
            </a:r>
            <a:r>
              <a:rPr lang="en-US" sz="2000" dirty="0"/>
              <a:t> in 2012. More than 25000 citations.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Destroyed the competition in the 2012 </a:t>
            </a:r>
            <a:r>
              <a:rPr lang="en-US" sz="2000" dirty="0">
                <a:solidFill>
                  <a:srgbClr val="C00000"/>
                </a:solidFill>
              </a:rPr>
              <a:t>ImageNet Large Scale Visual Recognition Challenge.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Showed benefits of CNNs and kickstarted AI revolution.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top-5 error of 15.3%, more than 10.8 percentage points lower than runner-up.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57FC50C-19DC-488B-9DD5-C8C3BB6209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61" b="3134"/>
          <a:stretch/>
        </p:blipFill>
        <p:spPr>
          <a:xfrm>
            <a:off x="8571220" y="131240"/>
            <a:ext cx="3665441" cy="40109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A66CF0D-7C02-4068-BC82-AA64B9C62BC9}"/>
              </a:ext>
            </a:extLst>
          </p:cNvPr>
          <p:cNvSpPr txBox="1"/>
          <p:nvPr/>
        </p:nvSpPr>
        <p:spPr>
          <a:xfrm>
            <a:off x="9144000" y="2912409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B0F0"/>
                </a:solidFill>
              </a:rPr>
              <a:t>AlexNet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A3BA2B-3DA9-4563-92CB-D0397103ABAA}"/>
              </a:ext>
            </a:extLst>
          </p:cNvPr>
          <p:cNvSpPr txBox="1"/>
          <p:nvPr/>
        </p:nvSpPr>
        <p:spPr>
          <a:xfrm>
            <a:off x="537301" y="3631711"/>
            <a:ext cx="52062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2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Main contributions: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Trained on ImageNet with data augmentation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depth of model, GPU training (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five to six days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Smart optimizer and Dropout layers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activation!</a:t>
            </a:r>
          </a:p>
        </p:txBody>
      </p:sp>
    </p:spTree>
    <p:extLst>
      <p:ext uri="{BB962C8B-B14F-4D97-AF65-F5344CB8AC3E}">
        <p14:creationId xmlns:p14="http://schemas.microsoft.com/office/powerpoint/2010/main" val="6418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62BF79-0062-4213-B16D-BD2CCFD9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ZFNet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FA7E8A-9465-41E6-A556-92913BBEB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Introduced by Matthew </a:t>
            </a:r>
            <a:r>
              <a:rPr lang="en-US" sz="2400" dirty="0" err="1"/>
              <a:t>Zeiler</a:t>
            </a:r>
            <a:r>
              <a:rPr lang="en-US" sz="2400" dirty="0"/>
              <a:t> and Rob Fergus from NYU, won ILSVRC 2013 with 11.2% error rate. Decreased sizes of filters.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Trained for 12 days.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Paper presented a visualization technique named </a:t>
            </a:r>
            <a:r>
              <a:rPr lang="en-US" sz="2400" b="1" dirty="0"/>
              <a:t>Deconvolutional Network</a:t>
            </a:r>
            <a:r>
              <a:rPr lang="en-US" sz="2400" dirty="0"/>
              <a:t>, which helps to examine different feature activations and their relation to the input space.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004CE9-841F-4862-B512-5E002907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8C46CB1-4056-4E1E-8EF7-2B51D300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145" y="4009661"/>
            <a:ext cx="6113547" cy="2230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115422C-4990-4A63-934F-0E5956778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814" y="4011113"/>
            <a:ext cx="5210207" cy="23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983807"/>
            <a:ext cx="10327008" cy="211114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Review from last lecture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err="1"/>
              <a:t>BackProp</a:t>
            </a:r>
            <a:r>
              <a:rPr lang="en-US" dirty="0"/>
              <a:t> of </a:t>
            </a:r>
            <a:r>
              <a:rPr lang="en-US" dirty="0" err="1"/>
              <a:t>MaxPooling</a:t>
            </a:r>
            <a:r>
              <a:rPr lang="en-US" dirty="0"/>
              <a:t> </a:t>
            </a:r>
            <a:r>
              <a:rPr lang="en-US" dirty="0" smtClean="0"/>
              <a:t>layer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bit of </a:t>
            </a:r>
            <a:r>
              <a:rPr lang="en-US" dirty="0" smtClean="0"/>
              <a:t>history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Layers Receptive Field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Saliency </a:t>
            </a:r>
            <a:r>
              <a:rPr lang="en-US" dirty="0"/>
              <a:t>maps 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Transfer Learning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CNN </a:t>
            </a:r>
            <a:r>
              <a:rPr lang="en-US" dirty="0" smtClean="0"/>
              <a:t>for text </a:t>
            </a:r>
            <a:r>
              <a:rPr lang="en-US" dirty="0" smtClean="0"/>
              <a:t>analysis (example)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E64F30-145F-4228-A3F3-5F6AD9B7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9DA711-FAC6-4A41-AA28-9EA46AAD9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981989"/>
            <a:ext cx="10327008" cy="48115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Introduced by </a:t>
            </a:r>
            <a:r>
              <a:rPr lang="en-US" sz="2400" dirty="0" err="1">
                <a:solidFill>
                  <a:srgbClr val="C00000"/>
                </a:solidFill>
              </a:rPr>
              <a:t>Simonyan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Zisserman</a:t>
            </a:r>
            <a:r>
              <a:rPr lang="en-US" sz="2400" dirty="0"/>
              <a:t> (Oxford) in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Simplicity and depth as main points</a:t>
            </a:r>
            <a:r>
              <a:rPr lang="en-US" sz="2400" dirty="0"/>
              <a:t>. Used 3x3 filters exclusively and 2x2 </a:t>
            </a:r>
            <a:r>
              <a:rPr lang="en-US" sz="2400" dirty="0" err="1"/>
              <a:t>MaxPool</a:t>
            </a:r>
            <a:r>
              <a:rPr lang="en-US" sz="2400" dirty="0"/>
              <a:t> layers with stride 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Showed that two 3x3 filters have an effective receptive field of 5x5.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As spatial size decreases, depth increases.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Trained for </a:t>
            </a:r>
            <a:r>
              <a:rPr lang="en-US" sz="2400" i="1" dirty="0"/>
              <a:t>two to three weeks</a:t>
            </a:r>
            <a:r>
              <a:rPr lang="en-US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Still used as of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29EED5-DE8F-4934-8335-A69DF07B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0BFE697-DA46-4916-B853-AE687E1B8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9" y="3657600"/>
            <a:ext cx="4686808" cy="25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C42BF2-F709-4ECF-A386-548ACE58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GoogLeNet</a:t>
            </a:r>
            <a:r>
              <a:rPr lang="en-US" dirty="0"/>
              <a:t> (Inception-v1)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71DDF5-FC2E-4079-A241-DC24A5C48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92" y="1054390"/>
            <a:ext cx="11766508" cy="21111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Introduced by </a:t>
            </a:r>
            <a:r>
              <a:rPr lang="en-US" sz="2400" dirty="0" err="1"/>
              <a:t>Szegedy</a:t>
            </a:r>
            <a:r>
              <a:rPr lang="en-US" sz="2400" dirty="0"/>
              <a:t> et al. (Google), 2014. Winners of ILSVRC 2014.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Introduces inception module: parallel conv. layers with different filter sizes. Motivation: we don’t know which filter size is best – let the network decide. Key idea for future </a:t>
            </a:r>
            <a:r>
              <a:rPr lang="en-US" sz="2400" dirty="0" err="1"/>
              <a:t>archs</a:t>
            </a:r>
            <a:r>
              <a:rPr lang="en-US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No fully connected layer at the end. </a:t>
            </a:r>
            <a:r>
              <a:rPr lang="en-US" sz="2400" dirty="0" err="1"/>
              <a:t>AvgPool</a:t>
            </a:r>
            <a:r>
              <a:rPr lang="en-US" sz="2400" dirty="0"/>
              <a:t> instead. 12x fewer params than </a:t>
            </a:r>
            <a:r>
              <a:rPr lang="en-US" sz="2400" dirty="0" err="1"/>
              <a:t>AlexNet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A290A4-0E1B-421B-B916-65523BFBF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8082E78-E13B-4EBC-ADF6-74226D7DF2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16" b="18367"/>
          <a:stretch/>
        </p:blipFill>
        <p:spPr>
          <a:xfrm>
            <a:off x="4408364" y="5399441"/>
            <a:ext cx="3462681" cy="8309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94544" y="3320201"/>
            <a:ext cx="8425770" cy="1924572"/>
            <a:chOff x="1104729" y="3282906"/>
            <a:chExt cx="9891186" cy="2195571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E50842C0-A290-455B-8A95-C49CB36E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729" y="3282906"/>
              <a:ext cx="4150065" cy="21750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AEF71E1D-BFFF-4FC7-9157-EE5A0D226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8339" y="3282906"/>
              <a:ext cx="4227576" cy="2195571"/>
            </a:xfrm>
            <a:prstGeom prst="rect">
              <a:avLst/>
            </a:prstGeom>
          </p:spPr>
        </p:pic>
        <p:sp>
          <p:nvSpPr>
            <p:cNvPr id="11" name="Arrow: Right 10">
              <a:extLst>
                <a:ext uri="{FF2B5EF4-FFF2-40B4-BE49-F238E27FC236}">
                  <a16:creationId xmlns="" xmlns:a16="http://schemas.microsoft.com/office/drawing/2014/main" id="{CF7AE768-EDC3-4F4F-961C-1E32EEADF369}"/>
                </a:ext>
              </a:extLst>
            </p:cNvPr>
            <p:cNvSpPr/>
            <p:nvPr/>
          </p:nvSpPr>
          <p:spPr>
            <a:xfrm>
              <a:off x="5526108" y="4202007"/>
              <a:ext cx="1048428" cy="363164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93B1E0E-7F1B-48CC-8990-61D78BBB3767}"/>
                </a:ext>
              </a:extLst>
            </p:cNvPr>
            <p:cNvSpPr txBox="1"/>
            <p:nvPr/>
          </p:nvSpPr>
          <p:spPr>
            <a:xfrm>
              <a:off x="5220504" y="3408411"/>
              <a:ext cx="1582125" cy="842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1x1 </a:t>
              </a:r>
              <a:r>
                <a:rPr lang="en-US" sz="1400" dirty="0" err="1"/>
                <a:t>convs</a:t>
              </a:r>
              <a:r>
                <a:rPr lang="en-US" sz="1400" dirty="0"/>
                <a:t> to Reduce number of parameters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DB6CADE-18A3-497C-A787-3678D034AFE6}"/>
              </a:ext>
            </a:extLst>
          </p:cNvPr>
          <p:cNvSpPr txBox="1"/>
          <p:nvPr/>
        </p:nvSpPr>
        <p:spPr>
          <a:xfrm>
            <a:off x="7960752" y="5277500"/>
            <a:ext cx="184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Inception module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724F1D4-B5E4-4008-8561-F7E1477152A8}"/>
              </a:ext>
            </a:extLst>
          </p:cNvPr>
          <p:cNvSpPr txBox="1"/>
          <p:nvPr/>
        </p:nvSpPr>
        <p:spPr>
          <a:xfrm>
            <a:off x="1975232" y="5277500"/>
            <a:ext cx="240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 Inception module</a:t>
            </a:r>
          </a:p>
        </p:txBody>
      </p:sp>
    </p:spTree>
    <p:extLst>
      <p:ext uri="{BB962C8B-B14F-4D97-AF65-F5344CB8AC3E}">
        <p14:creationId xmlns:p14="http://schemas.microsoft.com/office/powerpoint/2010/main" val="1221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36CA47-996E-416C-BB76-EDF07F74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566F94-9F56-45E4-AFFD-FF1CB2DBB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030634"/>
            <a:ext cx="11164824" cy="21111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Presented by He et al. (Microsoft), 2015. Won ILSVRC 2015 in multiple categories.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Main idea: Residual block. Allows for extremely deep networks.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Authors believe that it is easier to optimize the residual mapping than the original one. Furthermore, residual block can decide to “shut itself down” if needed.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2D00DA-1BE7-4E7A-8E11-5872329C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32</a:t>
            </a:fld>
            <a:endParaRPr lang="en-US"/>
          </a:p>
        </p:txBody>
      </p:sp>
      <p:pic>
        <p:nvPicPr>
          <p:cNvPr id="1028" name="Picture 4" descr="https://lh6.googleusercontent.com/9RRi8rWhyQY-DziJN1zVw4Hnms6xQmzRLzmJ7SWVbd39TJGehy-I1TSaWu7_f1vKiGsXYJB-AY8pZSWjm0rXdu4T_MUuIv5UvGYhFUQv7HTvsjReTBYdMwTv-QeHol4NT5yFhMwVqTs">
            <a:extLst>
              <a:ext uri="{FF2B5EF4-FFF2-40B4-BE49-F238E27FC236}">
                <a16:creationId xmlns="" xmlns:a16="http://schemas.microsoft.com/office/drawing/2014/main" id="{C7C64C41-E3D1-44F1-9745-23BF90997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15781" r="9210"/>
          <a:stretch/>
        </p:blipFill>
        <p:spPr bwMode="auto">
          <a:xfrm>
            <a:off x="3674143" y="3455506"/>
            <a:ext cx="4356299" cy="239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F15E77-5682-411F-A956-027EA69E59E1}"/>
              </a:ext>
            </a:extLst>
          </p:cNvPr>
          <p:cNvSpPr txBox="1"/>
          <p:nvPr/>
        </p:nvSpPr>
        <p:spPr>
          <a:xfrm>
            <a:off x="8253171" y="3873498"/>
            <a:ext cx="152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Residual Block</a:t>
            </a:r>
          </a:p>
        </p:txBody>
      </p:sp>
    </p:spTree>
    <p:extLst>
      <p:ext uri="{BB962C8B-B14F-4D97-AF65-F5344CB8AC3E}">
        <p14:creationId xmlns:p14="http://schemas.microsoft.com/office/powerpoint/2010/main" val="3367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36CA47-996E-416C-BB76-EDF07F74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566F94-9F56-45E4-AFFD-FF1CB2DBB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030634"/>
            <a:ext cx="11164824" cy="21111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Presented by He et al. (Microsoft), 2015. Won ILSVRC 2015 in multiple categories.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Main idea: Residual block. Allows for extremely deep networks.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Authors believe that it is easier to optimize the residual mapping than the original one. Furthermore, residual block can decide to “shut itself down” if needed.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2D00DA-1BE7-4E7A-8E11-5872329C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 descr="https://lh3.googleusercontent.com/Ku-P-9B7y3HlSR7CKomtrnUUnrQN6MPLL96lulLr5Rd4Frh-bY5z9AXENG5druAKVxIJTjVpQ_zZkOYxGIr3iYeEy8Os5W7k4veivAK5EQOairO52xy7hinvU-3trYyFCz2XqXLBncg">
            <a:extLst>
              <a:ext uri="{FF2B5EF4-FFF2-40B4-BE49-F238E27FC236}">
                <a16:creationId xmlns="" xmlns:a16="http://schemas.microsoft.com/office/drawing/2014/main" id="{6CD53C89-7E59-4AD8-88A7-6EB19ACF2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37" y="2954214"/>
            <a:ext cx="2560320" cy="3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9RRi8rWhyQY-DziJN1zVw4Hnms6xQmzRLzmJ7SWVbd39TJGehy-I1TSaWu7_f1vKiGsXYJB-AY8pZSWjm0rXdu4T_MUuIv5UvGYhFUQv7HTvsjReTBYdMwTv-QeHol4NT5yFhMwVqTs">
            <a:extLst>
              <a:ext uri="{FF2B5EF4-FFF2-40B4-BE49-F238E27FC236}">
                <a16:creationId xmlns="" xmlns:a16="http://schemas.microsoft.com/office/drawing/2014/main" id="{C7C64C41-E3D1-44F1-9745-23BF90997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15781" r="9210"/>
          <a:stretch/>
        </p:blipFill>
        <p:spPr bwMode="auto">
          <a:xfrm>
            <a:off x="5844899" y="2759903"/>
            <a:ext cx="2157263" cy="1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lh6.googleusercontent.com/eibt33z_On_QTgSDPmLg_KVLyjVuh3aMfbZpXnZoY7qeGrXorOCGI7hCQQ0YdrvKnMKTdZgyuFVLJtMj5kO3sF_l95_U0J5Gp4alnEUycbdme4ZWn0LhZHd3pJyOnTmc2nLiFxzoVCg">
            <a:extLst>
              <a:ext uri="{FF2B5EF4-FFF2-40B4-BE49-F238E27FC236}">
                <a16:creationId xmlns="" xmlns:a16="http://schemas.microsoft.com/office/drawing/2014/main" id="{7640E63E-2D70-4AE0-BF1D-D21C4312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69" y="4008561"/>
            <a:ext cx="7461504" cy="239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F15E77-5682-411F-A956-027EA69E59E1}"/>
              </a:ext>
            </a:extLst>
          </p:cNvPr>
          <p:cNvSpPr txBox="1"/>
          <p:nvPr/>
        </p:nvSpPr>
        <p:spPr>
          <a:xfrm>
            <a:off x="8170875" y="3244334"/>
            <a:ext cx="152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Residual Block</a:t>
            </a:r>
          </a:p>
        </p:txBody>
      </p:sp>
    </p:spTree>
    <p:extLst>
      <p:ext uri="{BB962C8B-B14F-4D97-AF65-F5344CB8AC3E}">
        <p14:creationId xmlns:p14="http://schemas.microsoft.com/office/powerpoint/2010/main" val="1152113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FA05BA-9F7F-4C5D-AD0B-A6B5BEBE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DenseNet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1788C6-0383-40B6-A1AD-42E227E57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177758"/>
            <a:ext cx="5779008" cy="49761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Proposed by Huang et al., 2016. Radical extension of </a:t>
            </a:r>
            <a:r>
              <a:rPr lang="en-US" sz="2400" dirty="0" err="1"/>
              <a:t>ResNet</a:t>
            </a:r>
            <a:r>
              <a:rPr lang="en-US" sz="2400" dirty="0"/>
              <a:t> idea.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Each block uses every previous feature map as input.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Idea: n computation of redundant features. All the previous information is available at each point.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Counter-intuitively, it reduces the number of parameters needed.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1827F6-0F01-4356-AE53-BEDF50EE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34</a:t>
            </a:fld>
            <a:endParaRPr lang="en-US"/>
          </a:p>
        </p:txBody>
      </p:sp>
      <p:pic>
        <p:nvPicPr>
          <p:cNvPr id="2053" name="Picture 5" descr="https://lh6.googleusercontent.com/chaLja0GpcrhO8VVJ0gDQG0dESkbLrLpIVbYG6SnN-wGu555KnAK4vmS0IXTNWzDuNbh-6I4PibEDwZVvyMtJDcLtsb5d_VZhFf4zhf5dH3f5BYn0pp9bjv08g0BL8paGCXqnYandi0">
            <a:extLst>
              <a:ext uri="{FF2B5EF4-FFF2-40B4-BE49-F238E27FC236}">
                <a16:creationId xmlns="" xmlns:a16="http://schemas.microsoft.com/office/drawing/2014/main" id="{9A6179E7-111F-4571-9D7F-081AC6AC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0" y="1684173"/>
            <a:ext cx="3424637" cy="28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FA05BA-9F7F-4C5D-AD0B-A6B5BEBE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DenseNet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1788C6-0383-40B6-A1AD-42E227E57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177758"/>
            <a:ext cx="5815584" cy="49761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Proposed by Huang et al., 2016. Radical extension of </a:t>
            </a:r>
            <a:r>
              <a:rPr lang="en-US" sz="2400" dirty="0" err="1"/>
              <a:t>ResNet</a:t>
            </a:r>
            <a:r>
              <a:rPr lang="en-US" sz="2400" dirty="0"/>
              <a:t> idea.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Each block uses every previous feature map as input.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Idea: n computation of redundant features. All the previous information is available at each point.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Counter-intuitively, it reduces the number of parameters needed.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1827F6-0F01-4356-AE53-BEDF50EE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35</a:t>
            </a:fld>
            <a:endParaRPr lang="en-US"/>
          </a:p>
        </p:txBody>
      </p:sp>
      <p:pic>
        <p:nvPicPr>
          <p:cNvPr id="2050" name="Picture 2" descr="https://lh3.googleusercontent.com/X6rkgsgPb7EvmaNBgvQ5dPZXrMgTxh97J9qycHXtOq3xOiYqAD1_orm1c8cG6n7WfXSm9vQl0qlirysZHr4uUzy2oWU8r7MmgpKAagtnKNDD8Dy0OVprBJeJIesA0jDBEK41G1rkByE">
            <a:extLst>
              <a:ext uri="{FF2B5EF4-FFF2-40B4-BE49-F238E27FC236}">
                <a16:creationId xmlns="" xmlns:a16="http://schemas.microsoft.com/office/drawing/2014/main" id="{ACAC91F6-36C6-4F97-A489-F28DD136A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42" y="5012868"/>
            <a:ext cx="8993659" cy="13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lh6.googleusercontent.com/RDTZ1IVGLGiUbuUCyzVHSlxZYRg3kWXy2RXqAp3jpk9uKe_zBekiMumb9LojeyTUZ-qC2VMHL0Zwea4u1SNLHmHbaYDTIbI2C-bLXMfOIA30K-1ZJv2cxb8ltrvUakooa57bASGoO6k">
            <a:extLst>
              <a:ext uri="{FF2B5EF4-FFF2-40B4-BE49-F238E27FC236}">
                <a16:creationId xmlns="" xmlns:a16="http://schemas.microsoft.com/office/drawing/2014/main" id="{859CCEDB-B96B-46FB-9ECA-B951E63DF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44" y="2606970"/>
            <a:ext cx="5402056" cy="20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lh6.googleusercontent.com/chaLja0GpcrhO8VVJ0gDQG0dESkbLrLpIVbYG6SnN-wGu555KnAK4vmS0IXTNWzDuNbh-6I4PibEDwZVvyMtJDcLtsb5d_VZhFf4zhf5dH3f5BYn0pp9bjv08g0BL8paGCXqnYandi0">
            <a:extLst>
              <a:ext uri="{FF2B5EF4-FFF2-40B4-BE49-F238E27FC236}">
                <a16:creationId xmlns="" xmlns:a16="http://schemas.microsoft.com/office/drawing/2014/main" id="{9A6179E7-111F-4571-9D7F-081AC6AC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27" y="958107"/>
            <a:ext cx="1705861" cy="142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729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7B39E6-E425-44F0-A169-80701DCD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MobileNet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DACA23-ABC9-4A39-A2E9-00A03CE7C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177758"/>
            <a:ext cx="6693408" cy="48847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Published by Howard et al., 2017.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Extremely efficient network with decent accuracy.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Main concept: </a:t>
            </a:r>
            <a:r>
              <a:rPr lang="en-US" sz="2400" dirty="0" err="1"/>
              <a:t>depthwise</a:t>
            </a:r>
            <a:r>
              <a:rPr lang="en-US" sz="2400" dirty="0"/>
              <a:t>-separable convolutions. Convolve each feature maps with a kernel, then use a 1x1 convolution to aggregate the result.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This approximates vanilla convolutions without having to convolve large kernels through channels.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CA9813-95A7-4C6A-AF46-30A070F26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963726-E797-4757-A8DE-EB3393C69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065" y="983807"/>
            <a:ext cx="3555873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25616" y="3278038"/>
            <a:ext cx="8522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More on the greatest latest at a-sec later today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983807"/>
            <a:ext cx="10327008" cy="211114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Review from last lecture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err="1"/>
              <a:t>BackProp</a:t>
            </a:r>
            <a:r>
              <a:rPr lang="en-US" dirty="0"/>
              <a:t> of </a:t>
            </a:r>
            <a:r>
              <a:rPr lang="en-US" dirty="0" err="1"/>
              <a:t>MaxPooling</a:t>
            </a:r>
            <a:r>
              <a:rPr lang="en-US" dirty="0"/>
              <a:t> </a:t>
            </a:r>
            <a:r>
              <a:rPr lang="en-US" dirty="0" smtClean="0"/>
              <a:t>layer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bit of </a:t>
            </a:r>
            <a:r>
              <a:rPr lang="en-US" dirty="0" smtClean="0"/>
              <a:t>history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Layers Receptive Field</a:t>
            </a:r>
            <a:endParaRPr lang="en-US" b="1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Saliency </a:t>
            </a:r>
            <a:r>
              <a:rPr lang="en-US" dirty="0"/>
              <a:t>maps 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Transfer Learning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CNN </a:t>
            </a:r>
            <a:r>
              <a:rPr lang="en-US" dirty="0" smtClean="0"/>
              <a:t>for text </a:t>
            </a:r>
            <a:r>
              <a:rPr lang="en-US" dirty="0" smtClean="0"/>
              <a:t>analysis (example)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Layer’s Receptive </a:t>
            </a:r>
            <a:r>
              <a:rPr lang="en-US" dirty="0"/>
              <a:t>F</a:t>
            </a:r>
            <a:r>
              <a:rPr lang="en-US" dirty="0" smtClean="0"/>
              <a:t>ield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 </a:t>
            </a:r>
            <a:r>
              <a:rPr lang="en-US" sz="2400" b="1" dirty="0"/>
              <a:t>receptive field</a:t>
            </a:r>
            <a:r>
              <a:rPr lang="en-US" sz="2400" dirty="0"/>
              <a:t> is defined as the region in the input space that a particular CNN’s feature is looking at (i.e. be affected by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Apply a </a:t>
            </a:r>
            <a:r>
              <a:rPr lang="en-US" sz="2400" dirty="0"/>
              <a:t>convolution C with kernel size</a:t>
            </a:r>
            <a:r>
              <a:rPr lang="en-US" sz="2400" b="1" dirty="0"/>
              <a:t> </a:t>
            </a:r>
            <a:r>
              <a:rPr lang="en-US" sz="2400" b="1" i="1" dirty="0"/>
              <a:t>k =</a:t>
            </a:r>
            <a:r>
              <a:rPr lang="en-US" sz="2400" b="1" dirty="0"/>
              <a:t> 3x3</a:t>
            </a:r>
            <a:r>
              <a:rPr lang="en-US" sz="2400" dirty="0"/>
              <a:t>, padding size </a:t>
            </a:r>
            <a:r>
              <a:rPr lang="en-US" sz="2400" b="1" i="1" dirty="0"/>
              <a:t>p =</a:t>
            </a:r>
            <a:r>
              <a:rPr lang="en-US" sz="2400" b="1" dirty="0"/>
              <a:t> 1x1</a:t>
            </a:r>
            <a:r>
              <a:rPr lang="en-US" sz="2400" dirty="0"/>
              <a:t>, stride </a:t>
            </a:r>
            <a:r>
              <a:rPr lang="en-US" sz="2400" b="1" i="1" dirty="0"/>
              <a:t>s =</a:t>
            </a:r>
            <a:r>
              <a:rPr lang="en-US" sz="2400" b="1" dirty="0"/>
              <a:t> 2x2</a:t>
            </a:r>
            <a:r>
              <a:rPr lang="en-US" sz="2400" dirty="0"/>
              <a:t> on an input map </a:t>
            </a:r>
            <a:r>
              <a:rPr lang="en-US" sz="2400" b="1" dirty="0"/>
              <a:t>5x5</a:t>
            </a:r>
            <a:r>
              <a:rPr lang="en-US" sz="2400" dirty="0"/>
              <a:t>, we will get an output feature map </a:t>
            </a:r>
            <a:r>
              <a:rPr lang="en-US" sz="2400" b="1" dirty="0"/>
              <a:t>3x3 </a:t>
            </a:r>
            <a:r>
              <a:rPr lang="en-US" sz="2400" dirty="0"/>
              <a:t>(green map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063" y="3554319"/>
            <a:ext cx="5133841" cy="2581063"/>
          </a:xfrm>
          <a:prstGeom prst="rect">
            <a:avLst/>
          </a:prstGeom>
        </p:spPr>
      </p:pic>
      <p:pic>
        <p:nvPicPr>
          <p:cNvPr id="20484" name="Picture 4" descr="https://cdn-images-1.medium.com/max/1600/1*D47ER7IArwPv69k3O_1nq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58" y="3749475"/>
            <a:ext cx="3143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last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0" y="1885519"/>
            <a:ext cx="9144000" cy="4017236"/>
            <a:chOff x="1524000" y="1885519"/>
            <a:chExt cx="9144000" cy="40172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1885519"/>
              <a:ext cx="9144000" cy="370651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44463" y="5533423"/>
              <a:ext cx="976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+ </a:t>
              </a:r>
              <a:r>
                <a:rPr lang="en-US" dirty="0" err="1">
                  <a:solidFill>
                    <a:srgbClr val="FF0000"/>
                  </a:solidFill>
                </a:rPr>
                <a:t>ReLU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83232" y="5533423"/>
              <a:ext cx="976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+ </a:t>
              </a:r>
              <a:r>
                <a:rPr lang="en-US" dirty="0" err="1">
                  <a:solidFill>
                    <a:srgbClr val="FF0000"/>
                  </a:solidFill>
                </a:rPr>
                <a:t>ReLU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8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Layer’s Receptive </a:t>
            </a:r>
            <a:r>
              <a:rPr lang="en-US" dirty="0"/>
              <a:t>F</a:t>
            </a:r>
            <a:r>
              <a:rPr lang="en-US" dirty="0" smtClean="0"/>
              <a:t>ield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Applying the same convolution on top of the 3x3 feature map, we will get a </a:t>
            </a:r>
            <a:r>
              <a:rPr lang="en-US" sz="2400" b="1" dirty="0"/>
              <a:t>2x2</a:t>
            </a:r>
            <a:r>
              <a:rPr lang="en-US" sz="2400" dirty="0"/>
              <a:t> feature map (orange map)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521" y="2391628"/>
            <a:ext cx="6414570" cy="388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Dilated CNNs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Let’s look at the receptive field again in 1D, no padding, stride 1 and kernel 3x1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40638"/>
              </p:ext>
            </p:extLst>
          </p:nvPr>
        </p:nvGraphicFramePr>
        <p:xfrm>
          <a:off x="1932919" y="5199711"/>
          <a:ext cx="812799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/>
                <a:gridCol w="903111"/>
                <a:gridCol w="903111"/>
                <a:gridCol w="903111"/>
                <a:gridCol w="903111"/>
                <a:gridCol w="903111"/>
                <a:gridCol w="903111"/>
                <a:gridCol w="903111"/>
                <a:gridCol w="903111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3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Dilated </a:t>
            </a:r>
            <a:r>
              <a:rPr lang="en-US" dirty="0" smtClean="0"/>
              <a:t>CNNs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Let’s look at the receptive field again in 1D, no padding, stride 1 and kernel 3x1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40638"/>
              </p:ext>
            </p:extLst>
          </p:nvPr>
        </p:nvGraphicFramePr>
        <p:xfrm>
          <a:off x="1932919" y="5199711"/>
          <a:ext cx="812799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/>
                <a:gridCol w="903111"/>
                <a:gridCol w="903111"/>
                <a:gridCol w="903111"/>
                <a:gridCol w="903111"/>
                <a:gridCol w="903111"/>
                <a:gridCol w="903111"/>
                <a:gridCol w="903111"/>
                <a:gridCol w="903111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2393544" y="4778368"/>
            <a:ext cx="888642" cy="403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82186" y="4778368"/>
            <a:ext cx="0" cy="403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82186" y="4778368"/>
            <a:ext cx="863430" cy="403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269087" y="4781155"/>
            <a:ext cx="888642" cy="403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57729" y="4781155"/>
            <a:ext cx="0" cy="403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57729" y="4781155"/>
            <a:ext cx="863430" cy="403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222123" y="4781155"/>
            <a:ext cx="1752072" cy="418556"/>
            <a:chOff x="4222123" y="4781155"/>
            <a:chExt cx="1752072" cy="418556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4222123" y="4781155"/>
              <a:ext cx="888642" cy="4035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110765" y="4781155"/>
              <a:ext cx="0" cy="4185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110765" y="4781155"/>
              <a:ext cx="863430" cy="4035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821965"/>
              </p:ext>
            </p:extLst>
          </p:nvPr>
        </p:nvGraphicFramePr>
        <p:xfrm>
          <a:off x="2791857" y="4364382"/>
          <a:ext cx="6352143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7449"/>
                <a:gridCol w="907449"/>
                <a:gridCol w="907449"/>
                <a:gridCol w="907449"/>
                <a:gridCol w="907449"/>
                <a:gridCol w="907449"/>
                <a:gridCol w="90744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111645" y="4758188"/>
            <a:ext cx="4344781" cy="435301"/>
            <a:chOff x="5111645" y="4758188"/>
            <a:chExt cx="4344781" cy="435301"/>
          </a:xfrm>
        </p:grpSpPr>
        <p:grpSp>
          <p:nvGrpSpPr>
            <p:cNvPr id="22" name="Group 21"/>
            <p:cNvGrpSpPr/>
            <p:nvPr/>
          </p:nvGrpSpPr>
          <p:grpSpPr>
            <a:xfrm>
              <a:off x="5111645" y="4774933"/>
              <a:ext cx="1752072" cy="418556"/>
              <a:chOff x="4222123" y="4781155"/>
              <a:chExt cx="1752072" cy="418556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H="1">
                <a:off x="4222123" y="4781155"/>
                <a:ext cx="888642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110765" y="4781155"/>
                <a:ext cx="0" cy="418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5110765" y="4781155"/>
                <a:ext cx="863430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6840925" y="4768710"/>
              <a:ext cx="1752072" cy="418556"/>
              <a:chOff x="4222123" y="4781155"/>
              <a:chExt cx="1752072" cy="418556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H="1">
                <a:off x="4222123" y="4781155"/>
                <a:ext cx="888642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5110765" y="4781155"/>
                <a:ext cx="0" cy="418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110765" y="4781155"/>
                <a:ext cx="863430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6026379" y="4761196"/>
              <a:ext cx="1752072" cy="418556"/>
              <a:chOff x="4222123" y="4781155"/>
              <a:chExt cx="1752072" cy="418556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H="1">
                <a:off x="4222123" y="4781155"/>
                <a:ext cx="888642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5110765" y="4781155"/>
                <a:ext cx="0" cy="418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5110765" y="4781155"/>
                <a:ext cx="863430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7704354" y="4758188"/>
              <a:ext cx="1752072" cy="418556"/>
              <a:chOff x="4222123" y="4781155"/>
              <a:chExt cx="1752072" cy="418556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H="1">
                <a:off x="4222123" y="4781155"/>
                <a:ext cx="888642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5110765" y="4781155"/>
                <a:ext cx="0" cy="418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5110765" y="4781155"/>
                <a:ext cx="863430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069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Dilated CNNs 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Let’s look at the receptive field again in 1D, no padding, stride 1 and kernel 3x1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40638"/>
              </p:ext>
            </p:extLst>
          </p:nvPr>
        </p:nvGraphicFramePr>
        <p:xfrm>
          <a:off x="1932919" y="5199711"/>
          <a:ext cx="812799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/>
                <a:gridCol w="903111"/>
                <a:gridCol w="903111"/>
                <a:gridCol w="903111"/>
                <a:gridCol w="903111"/>
                <a:gridCol w="903111"/>
                <a:gridCol w="903111"/>
                <a:gridCol w="903111"/>
                <a:gridCol w="903111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2393544" y="4778368"/>
            <a:ext cx="888642" cy="403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82186" y="4778368"/>
            <a:ext cx="0" cy="403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82186" y="4778368"/>
            <a:ext cx="863430" cy="403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269087" y="4781155"/>
            <a:ext cx="888642" cy="403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57729" y="4781155"/>
            <a:ext cx="0" cy="403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57729" y="4781155"/>
            <a:ext cx="863430" cy="403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222123" y="4781155"/>
            <a:ext cx="1752072" cy="418556"/>
            <a:chOff x="4222123" y="4781155"/>
            <a:chExt cx="1752072" cy="418556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4222123" y="4781155"/>
              <a:ext cx="888642" cy="4035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110765" y="4781155"/>
              <a:ext cx="0" cy="4185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110765" y="4781155"/>
              <a:ext cx="863430" cy="4035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683697"/>
              </p:ext>
            </p:extLst>
          </p:nvPr>
        </p:nvGraphicFramePr>
        <p:xfrm>
          <a:off x="2791857" y="4364382"/>
          <a:ext cx="6352143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7449"/>
                <a:gridCol w="907449"/>
                <a:gridCol w="907449"/>
                <a:gridCol w="907449"/>
                <a:gridCol w="907449"/>
                <a:gridCol w="907449"/>
                <a:gridCol w="90744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73466"/>
              </p:ext>
            </p:extLst>
          </p:nvPr>
        </p:nvGraphicFramePr>
        <p:xfrm>
          <a:off x="3744893" y="3591170"/>
          <a:ext cx="4536220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7244"/>
                <a:gridCol w="907244"/>
                <a:gridCol w="907244"/>
                <a:gridCol w="907244"/>
                <a:gridCol w="907244"/>
              </a:tblGrid>
              <a:tr h="3319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4220560" y="3953378"/>
            <a:ext cx="1752072" cy="418556"/>
            <a:chOff x="4222123" y="4781155"/>
            <a:chExt cx="1752072" cy="418556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4222123" y="4781155"/>
              <a:ext cx="888642" cy="4035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110765" y="4781155"/>
              <a:ext cx="0" cy="4185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110765" y="4781155"/>
              <a:ext cx="863430" cy="4035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111645" y="4758188"/>
            <a:ext cx="4344781" cy="435301"/>
            <a:chOff x="5111645" y="4758188"/>
            <a:chExt cx="4344781" cy="435301"/>
          </a:xfrm>
        </p:grpSpPr>
        <p:grpSp>
          <p:nvGrpSpPr>
            <p:cNvPr id="23" name="Group 22"/>
            <p:cNvGrpSpPr/>
            <p:nvPr/>
          </p:nvGrpSpPr>
          <p:grpSpPr>
            <a:xfrm>
              <a:off x="5111645" y="4774933"/>
              <a:ext cx="1752072" cy="418556"/>
              <a:chOff x="4222123" y="4781155"/>
              <a:chExt cx="1752072" cy="418556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H="1">
                <a:off x="4222123" y="4781155"/>
                <a:ext cx="888642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5110765" y="4781155"/>
                <a:ext cx="0" cy="418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110765" y="4781155"/>
                <a:ext cx="863430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6840925" y="4768710"/>
              <a:ext cx="1752072" cy="418556"/>
              <a:chOff x="4222123" y="4781155"/>
              <a:chExt cx="1752072" cy="418556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H="1">
                <a:off x="4222123" y="4781155"/>
                <a:ext cx="888642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5110765" y="4781155"/>
                <a:ext cx="0" cy="418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5110765" y="4781155"/>
                <a:ext cx="863430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6026379" y="4761196"/>
              <a:ext cx="1752072" cy="418556"/>
              <a:chOff x="4222123" y="4781155"/>
              <a:chExt cx="1752072" cy="418556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H="1">
                <a:off x="4222123" y="4781155"/>
                <a:ext cx="888642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5110765" y="4781155"/>
                <a:ext cx="0" cy="418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5110765" y="4781155"/>
                <a:ext cx="863430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7704354" y="4758188"/>
              <a:ext cx="1752072" cy="418556"/>
              <a:chOff x="4222123" y="4781155"/>
              <a:chExt cx="1752072" cy="418556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H="1">
                <a:off x="4222123" y="4781155"/>
                <a:ext cx="888642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110765" y="4781155"/>
                <a:ext cx="0" cy="418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110765" y="4781155"/>
                <a:ext cx="863430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50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Dilated CNNs 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Let’s look at the receptive field again in 1D, no padding, stride 1 and kernel 3x1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40638"/>
              </p:ext>
            </p:extLst>
          </p:nvPr>
        </p:nvGraphicFramePr>
        <p:xfrm>
          <a:off x="1932919" y="5199711"/>
          <a:ext cx="812799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/>
                <a:gridCol w="903111"/>
                <a:gridCol w="903111"/>
                <a:gridCol w="903111"/>
                <a:gridCol w="903111"/>
                <a:gridCol w="903111"/>
                <a:gridCol w="903111"/>
                <a:gridCol w="903111"/>
                <a:gridCol w="903111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393544" y="4778368"/>
            <a:ext cx="2627615" cy="406316"/>
            <a:chOff x="2393544" y="4778368"/>
            <a:chExt cx="2627615" cy="406316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157729" y="4781155"/>
              <a:ext cx="0" cy="403529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2393544" y="4778368"/>
              <a:ext cx="2627615" cy="406316"/>
              <a:chOff x="2393544" y="4778368"/>
              <a:chExt cx="2627615" cy="40631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393544" y="4778368"/>
                <a:ext cx="1764185" cy="406316"/>
                <a:chOff x="2393544" y="4778368"/>
                <a:chExt cx="1764185" cy="406316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H="1">
                  <a:off x="2393544" y="4778368"/>
                  <a:ext cx="888642" cy="403529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3282186" y="4778368"/>
                  <a:ext cx="0" cy="403529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3282186" y="4778368"/>
                  <a:ext cx="863430" cy="403529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H="1">
                  <a:off x="3269087" y="4781155"/>
                  <a:ext cx="888642" cy="403529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Arrow Connector 17"/>
              <p:cNvCxnSpPr/>
              <p:nvPr/>
            </p:nvCxnSpPr>
            <p:spPr>
              <a:xfrm>
                <a:off x="4157729" y="4781155"/>
                <a:ext cx="863430" cy="403529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>
            <a:off x="4222123" y="4781155"/>
            <a:ext cx="1752072" cy="418556"/>
            <a:chOff x="4222123" y="4781155"/>
            <a:chExt cx="1752072" cy="418556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4222123" y="4781155"/>
              <a:ext cx="888642" cy="403529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110765" y="4781155"/>
              <a:ext cx="0" cy="41855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110765" y="4781155"/>
              <a:ext cx="863430" cy="403529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683697"/>
              </p:ext>
            </p:extLst>
          </p:nvPr>
        </p:nvGraphicFramePr>
        <p:xfrm>
          <a:off x="2791857" y="4364382"/>
          <a:ext cx="6352143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7449"/>
                <a:gridCol w="907449"/>
                <a:gridCol w="907449"/>
                <a:gridCol w="907449"/>
                <a:gridCol w="907449"/>
                <a:gridCol w="907449"/>
                <a:gridCol w="90744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73466"/>
              </p:ext>
            </p:extLst>
          </p:nvPr>
        </p:nvGraphicFramePr>
        <p:xfrm>
          <a:off x="3744893" y="3591170"/>
          <a:ext cx="4536220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7244"/>
                <a:gridCol w="907244"/>
                <a:gridCol w="907244"/>
                <a:gridCol w="907244"/>
                <a:gridCol w="907244"/>
              </a:tblGrid>
              <a:tr h="3319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4232917" y="3953378"/>
            <a:ext cx="1752072" cy="418556"/>
            <a:chOff x="4222123" y="4781155"/>
            <a:chExt cx="1752072" cy="418556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4222123" y="4781155"/>
              <a:ext cx="888642" cy="403529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110765" y="4781155"/>
              <a:ext cx="0" cy="41855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110765" y="4781155"/>
              <a:ext cx="863430" cy="403529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111645" y="4758188"/>
            <a:ext cx="4344781" cy="435301"/>
            <a:chOff x="5111645" y="4758188"/>
            <a:chExt cx="4344781" cy="435301"/>
          </a:xfrm>
        </p:grpSpPr>
        <p:grpSp>
          <p:nvGrpSpPr>
            <p:cNvPr id="23" name="Group 22"/>
            <p:cNvGrpSpPr/>
            <p:nvPr/>
          </p:nvGrpSpPr>
          <p:grpSpPr>
            <a:xfrm>
              <a:off x="5111645" y="4774933"/>
              <a:ext cx="1752072" cy="418556"/>
              <a:chOff x="4222123" y="4781155"/>
              <a:chExt cx="1752072" cy="418556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H="1">
                <a:off x="4222123" y="4781155"/>
                <a:ext cx="888642" cy="403529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5110765" y="4781155"/>
                <a:ext cx="0" cy="418556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110765" y="4781155"/>
                <a:ext cx="863430" cy="403529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6840925" y="4768710"/>
              <a:ext cx="1752072" cy="418556"/>
              <a:chOff x="4222123" y="4781155"/>
              <a:chExt cx="1752072" cy="418556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H="1">
                <a:off x="4222123" y="4781155"/>
                <a:ext cx="888642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5110765" y="4781155"/>
                <a:ext cx="0" cy="418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5110765" y="4781155"/>
                <a:ext cx="863430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6026379" y="4761196"/>
              <a:ext cx="1752072" cy="418556"/>
              <a:chOff x="4222123" y="4781155"/>
              <a:chExt cx="1752072" cy="418556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H="1">
                <a:off x="4222123" y="4781155"/>
                <a:ext cx="888642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5110765" y="4781155"/>
                <a:ext cx="0" cy="418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5110765" y="4781155"/>
                <a:ext cx="863430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7704354" y="4758188"/>
              <a:ext cx="1752072" cy="418556"/>
              <a:chOff x="4222123" y="4781155"/>
              <a:chExt cx="1752072" cy="418556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H="1">
                <a:off x="4222123" y="4781155"/>
                <a:ext cx="888642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110765" y="4781155"/>
                <a:ext cx="0" cy="418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110765" y="4781155"/>
                <a:ext cx="863430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531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Dilated CNNs 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Let’s look at the receptive field again in 1D, no padding, stride 1 and kernel 3x1. </a:t>
            </a:r>
          </a:p>
          <a:p>
            <a:r>
              <a:rPr lang="en-US" sz="2400" dirty="0" smtClean="0"/>
              <a:t>Skip some of the connections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40638"/>
              </p:ext>
            </p:extLst>
          </p:nvPr>
        </p:nvGraphicFramePr>
        <p:xfrm>
          <a:off x="1932919" y="5199711"/>
          <a:ext cx="812799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/>
                <a:gridCol w="903111"/>
                <a:gridCol w="903111"/>
                <a:gridCol w="903111"/>
                <a:gridCol w="903111"/>
                <a:gridCol w="903111"/>
                <a:gridCol w="903111"/>
                <a:gridCol w="903111"/>
                <a:gridCol w="903111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2393544" y="4778368"/>
            <a:ext cx="888642" cy="40352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82186" y="4778368"/>
            <a:ext cx="0" cy="40352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82186" y="4778368"/>
            <a:ext cx="863430" cy="40352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269087" y="4781155"/>
            <a:ext cx="888642" cy="403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57729" y="4781155"/>
            <a:ext cx="0" cy="403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57729" y="4781155"/>
            <a:ext cx="863430" cy="403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222123" y="4781155"/>
            <a:ext cx="1752072" cy="418556"/>
            <a:chOff x="4222123" y="4781155"/>
            <a:chExt cx="1752072" cy="418556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4222123" y="4781155"/>
              <a:ext cx="888642" cy="403529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110765" y="4781155"/>
              <a:ext cx="0" cy="41855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110765" y="4781155"/>
              <a:ext cx="863430" cy="403529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683697"/>
              </p:ext>
            </p:extLst>
          </p:nvPr>
        </p:nvGraphicFramePr>
        <p:xfrm>
          <a:off x="2791857" y="4364382"/>
          <a:ext cx="6352143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7449"/>
                <a:gridCol w="907449"/>
                <a:gridCol w="907449"/>
                <a:gridCol w="907449"/>
                <a:gridCol w="907449"/>
                <a:gridCol w="907449"/>
                <a:gridCol w="90744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73466"/>
              </p:ext>
            </p:extLst>
          </p:nvPr>
        </p:nvGraphicFramePr>
        <p:xfrm>
          <a:off x="3744893" y="3591170"/>
          <a:ext cx="4536220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7244"/>
                <a:gridCol w="907244"/>
                <a:gridCol w="907244"/>
                <a:gridCol w="907244"/>
                <a:gridCol w="907244"/>
              </a:tblGrid>
              <a:tr h="3319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flipH="1">
            <a:off x="3282186" y="3935564"/>
            <a:ext cx="1828580" cy="41100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10765" y="3959717"/>
            <a:ext cx="0" cy="42015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111645" y="4758188"/>
            <a:ext cx="4344781" cy="435301"/>
            <a:chOff x="5111645" y="4758188"/>
            <a:chExt cx="4344781" cy="435301"/>
          </a:xfrm>
        </p:grpSpPr>
        <p:grpSp>
          <p:nvGrpSpPr>
            <p:cNvPr id="23" name="Group 22"/>
            <p:cNvGrpSpPr/>
            <p:nvPr/>
          </p:nvGrpSpPr>
          <p:grpSpPr>
            <a:xfrm>
              <a:off x="5111645" y="4774933"/>
              <a:ext cx="1752072" cy="418556"/>
              <a:chOff x="4222123" y="4781155"/>
              <a:chExt cx="1752072" cy="418556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H="1">
                <a:off x="4222123" y="4781155"/>
                <a:ext cx="888642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5110765" y="4781155"/>
                <a:ext cx="0" cy="418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110765" y="4781155"/>
                <a:ext cx="863430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6840925" y="4768710"/>
              <a:ext cx="1752072" cy="418556"/>
              <a:chOff x="4222123" y="4781155"/>
              <a:chExt cx="1752072" cy="418556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H="1">
                <a:off x="4222123" y="4781155"/>
                <a:ext cx="888642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5110765" y="4781155"/>
                <a:ext cx="0" cy="418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5110765" y="4781155"/>
                <a:ext cx="863430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6026379" y="4761196"/>
              <a:ext cx="1752072" cy="418556"/>
              <a:chOff x="4222123" y="4781155"/>
              <a:chExt cx="1752072" cy="418556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H="1">
                <a:off x="4222123" y="4781155"/>
                <a:ext cx="888642" cy="403529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5110765" y="4781155"/>
                <a:ext cx="0" cy="418556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5110765" y="4781155"/>
                <a:ext cx="863430" cy="403529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7704354" y="4758188"/>
              <a:ext cx="1752072" cy="418556"/>
              <a:chOff x="4222123" y="4781155"/>
              <a:chExt cx="1752072" cy="418556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H="1">
                <a:off x="4222123" y="4781155"/>
                <a:ext cx="888642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110765" y="4781155"/>
                <a:ext cx="0" cy="418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110765" y="4781155"/>
                <a:ext cx="863430" cy="4035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6" name="Straight Arrow Connector 45"/>
          <p:cNvCxnSpPr/>
          <p:nvPr/>
        </p:nvCxnSpPr>
        <p:spPr>
          <a:xfrm>
            <a:off x="5110765" y="3953378"/>
            <a:ext cx="1752952" cy="40352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9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983807"/>
            <a:ext cx="10327008" cy="211114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Review from last lecture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err="1"/>
              <a:t>BackProp</a:t>
            </a:r>
            <a:r>
              <a:rPr lang="en-US" dirty="0"/>
              <a:t> of </a:t>
            </a:r>
            <a:r>
              <a:rPr lang="en-US" dirty="0" err="1"/>
              <a:t>MaxPooling</a:t>
            </a:r>
            <a:r>
              <a:rPr lang="en-US" dirty="0"/>
              <a:t> </a:t>
            </a:r>
            <a:r>
              <a:rPr lang="en-US" dirty="0" smtClean="0"/>
              <a:t>layer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bit of </a:t>
            </a:r>
            <a:r>
              <a:rPr lang="en-US" dirty="0" smtClean="0"/>
              <a:t>history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Layers Receptive Field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Saliency </a:t>
            </a:r>
            <a:r>
              <a:rPr lang="en-US" b="1" dirty="0"/>
              <a:t>maps </a:t>
            </a:r>
            <a:endParaRPr lang="en-US" b="1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Transfer Learning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CNN </a:t>
            </a:r>
            <a:r>
              <a:rPr lang="en-US" dirty="0" smtClean="0"/>
              <a:t>for text </a:t>
            </a:r>
            <a:r>
              <a:rPr lang="en-US" dirty="0" smtClean="0"/>
              <a:t>analysis (example)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Saliency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47</a:t>
            </a:fld>
            <a:endParaRPr lang="en-US"/>
          </a:p>
        </p:txBody>
      </p:sp>
      <p:pic>
        <p:nvPicPr>
          <p:cNvPr id="28674" name="Picture 2" descr="mage result for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17" y="2305050"/>
            <a:ext cx="3093944" cy="309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Saliency maps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4" y="1177758"/>
            <a:ext cx="10771397" cy="2111143"/>
          </a:xfrm>
        </p:spPr>
        <p:txBody>
          <a:bodyPr/>
          <a:lstStyle/>
          <a:p>
            <a:pPr fontAlgn="base"/>
            <a:r>
              <a:rPr lang="en-US" dirty="0" smtClean="0"/>
              <a:t>If </a:t>
            </a:r>
            <a:r>
              <a:rPr lang="en-US" dirty="0"/>
              <a:t>you are given an image of a </a:t>
            </a:r>
            <a:r>
              <a:rPr lang="en-US" dirty="0" smtClean="0"/>
              <a:t>dog and </a:t>
            </a:r>
            <a:r>
              <a:rPr lang="en-US" dirty="0"/>
              <a:t>asked to classify it. Most probably you will answer immediately – </a:t>
            </a:r>
            <a:r>
              <a:rPr lang="en-US" dirty="0" smtClean="0"/>
              <a:t>Dog! </a:t>
            </a:r>
            <a:r>
              <a:rPr lang="en-US" dirty="0"/>
              <a:t>But your Deep Learning Network might not be as smart as you. It might classify it as a </a:t>
            </a:r>
            <a:r>
              <a:rPr lang="en-US" dirty="0" smtClean="0"/>
              <a:t>cat, </a:t>
            </a:r>
            <a:r>
              <a:rPr lang="en-US" dirty="0"/>
              <a:t>a lion </a:t>
            </a:r>
            <a:r>
              <a:rPr lang="en-US" dirty="0" smtClean="0"/>
              <a:t>or Pavlos!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What are the reasons </a:t>
            </a:r>
            <a:r>
              <a:rPr lang="en-US" dirty="0"/>
              <a:t>for </a:t>
            </a:r>
            <a:r>
              <a:rPr lang="en-US" dirty="0" smtClean="0"/>
              <a:t>that? </a:t>
            </a:r>
          </a:p>
          <a:p>
            <a:pPr marL="457200" indent="-457200" fontAlgn="base">
              <a:buFont typeface="Arial" charset="0"/>
              <a:buChar char="•"/>
            </a:pPr>
            <a:r>
              <a:rPr lang="en-US" dirty="0" smtClean="0"/>
              <a:t> bias </a:t>
            </a:r>
            <a:r>
              <a:rPr lang="en-US" dirty="0"/>
              <a:t>in training </a:t>
            </a:r>
            <a:r>
              <a:rPr lang="en-US" dirty="0" smtClean="0"/>
              <a:t>data </a:t>
            </a:r>
          </a:p>
          <a:p>
            <a:pPr marL="457200" indent="-457200" fontAlgn="base">
              <a:buFont typeface="Arial" charset="0"/>
              <a:buChar char="•"/>
            </a:pPr>
            <a:r>
              <a:rPr lang="en-US" dirty="0" smtClean="0"/>
              <a:t> no regularization </a:t>
            </a:r>
          </a:p>
          <a:p>
            <a:pPr marL="457200" indent="-457200" fontAlgn="base"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or your network has seen too many celebrities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Saliency maps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4" y="1204652"/>
            <a:ext cx="10771397" cy="2111143"/>
          </a:xfrm>
        </p:spPr>
        <p:txBody>
          <a:bodyPr/>
          <a:lstStyle/>
          <a:p>
            <a:pPr fontAlgn="base"/>
            <a:r>
              <a:rPr lang="en-US" dirty="0" smtClean="0"/>
              <a:t>We want to understand </a:t>
            </a:r>
            <a:r>
              <a:rPr lang="en-US" dirty="0"/>
              <a:t>what made my network give a certain class as output? </a:t>
            </a:r>
            <a:endParaRPr lang="en-US" dirty="0" smtClean="0"/>
          </a:p>
          <a:p>
            <a:pPr fontAlgn="base"/>
            <a:endParaRPr lang="en-US" dirty="0"/>
          </a:p>
          <a:p>
            <a:pPr fontAlgn="base"/>
            <a:r>
              <a:rPr lang="en-US" b="1" dirty="0" smtClean="0"/>
              <a:t>Saliency Maps</a:t>
            </a:r>
            <a:r>
              <a:rPr lang="en-US" dirty="0" smtClean="0"/>
              <a:t>, they </a:t>
            </a:r>
            <a:r>
              <a:rPr lang="en-US" dirty="0"/>
              <a:t>are a way to measure the spatial support of a particular class in a given image. </a:t>
            </a:r>
            <a:endParaRPr lang="en-US" dirty="0" smtClean="0"/>
          </a:p>
          <a:p>
            <a:pPr fontAlgn="base"/>
            <a:endParaRPr lang="en-US" dirty="0"/>
          </a:p>
          <a:p>
            <a:pPr fontAlgn="base"/>
            <a:r>
              <a:rPr lang="en-US" i="1" dirty="0"/>
              <a:t>“Find me pixels responsible for the class C having score </a:t>
            </a:r>
            <a:r>
              <a:rPr lang="en-US" i="1" dirty="0" smtClean="0"/>
              <a:t>S</a:t>
            </a:r>
            <a:r>
              <a:rPr lang="de-DE" i="1" dirty="0" smtClean="0"/>
              <a:t>(C)</a:t>
            </a:r>
            <a:r>
              <a:rPr lang="en-US" i="1" dirty="0"/>
              <a:t> when the image I is passed through my network”.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4E2124-44B4-4AAE-8E95-39E85D96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81E34B-8A44-4511-ADBE-B47D2865B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496" y="1177758"/>
            <a:ext cx="10327008" cy="451590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 have a convolutional layer with 16 3x3 filters that takes an RGB image as input. 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What else can we define about this layer?</a:t>
            </a:r>
          </a:p>
          <a:p>
            <a:pPr marL="1600154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Activation function</a:t>
            </a:r>
          </a:p>
          <a:p>
            <a:pPr marL="1600154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Stride</a:t>
            </a:r>
          </a:p>
          <a:p>
            <a:pPr marL="1600154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Padding type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How many parameters does the layer have?</a:t>
            </a:r>
          </a:p>
          <a:p>
            <a:pPr lvl="2" indent="0">
              <a:buNone/>
            </a:pPr>
            <a:r>
              <a:rPr lang="en-US" sz="3200" dirty="0"/>
              <a:t>16 x 3 x 3 x 3 + 16 =  448</a:t>
            </a:r>
          </a:p>
          <a:p>
            <a:pPr marL="1600154" lvl="2" indent="-4572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76F0E5-E04F-4FA5-A9CD-80424F53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6FF8D1CF-56E4-4DEC-9F7F-303CB88D4DBE}"/>
              </a:ext>
            </a:extLst>
          </p:cNvPr>
          <p:cNvSpPr/>
          <p:nvPr/>
        </p:nvSpPr>
        <p:spPr>
          <a:xfrm>
            <a:off x="2096061" y="3813724"/>
            <a:ext cx="528554" cy="48477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E5E27A-D1DB-4620-99E7-23995114A0FC}"/>
              </a:ext>
            </a:extLst>
          </p:cNvPr>
          <p:cNvSpPr txBox="1"/>
          <p:nvPr/>
        </p:nvSpPr>
        <p:spPr>
          <a:xfrm>
            <a:off x="1760713" y="5019728"/>
            <a:ext cx="132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Number of filters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1D275A12-00A9-4C66-A567-B81B48A9B444}"/>
              </a:ext>
            </a:extLst>
          </p:cNvPr>
          <p:cNvSpPr/>
          <p:nvPr/>
        </p:nvSpPr>
        <p:spPr>
          <a:xfrm>
            <a:off x="2906333" y="3767968"/>
            <a:ext cx="1135239" cy="57629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49C79120-7379-4980-AD84-1B91075749AF}"/>
              </a:ext>
            </a:extLst>
          </p:cNvPr>
          <p:cNvSpPr/>
          <p:nvPr/>
        </p:nvSpPr>
        <p:spPr>
          <a:xfrm>
            <a:off x="4174089" y="3831371"/>
            <a:ext cx="399572" cy="44948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6B450D2-2213-4091-9F52-7D11487873A3}"/>
              </a:ext>
            </a:extLst>
          </p:cNvPr>
          <p:cNvSpPr/>
          <p:nvPr/>
        </p:nvSpPr>
        <p:spPr>
          <a:xfrm>
            <a:off x="4835101" y="3817347"/>
            <a:ext cx="469862" cy="48137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9D7E10F-D246-49D0-AD9B-B9C7A48F9CDB}"/>
              </a:ext>
            </a:extLst>
          </p:cNvPr>
          <p:cNvCxnSpPr>
            <a:cxnSpLocks/>
            <a:stCxn id="6" idx="0"/>
            <a:endCxn id="5" idx="4"/>
          </p:cNvCxnSpPr>
          <p:nvPr/>
        </p:nvCxnSpPr>
        <p:spPr>
          <a:xfrm flipH="1" flipV="1">
            <a:off x="2360338" y="4298501"/>
            <a:ext cx="63517" cy="7212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1135CC7-CAFA-42BF-A47F-2CD6AECA296B}"/>
              </a:ext>
            </a:extLst>
          </p:cNvPr>
          <p:cNvCxnSpPr>
            <a:cxnSpLocks/>
            <a:stCxn id="19" idx="0"/>
            <a:endCxn id="8" idx="4"/>
          </p:cNvCxnSpPr>
          <p:nvPr/>
        </p:nvCxnSpPr>
        <p:spPr>
          <a:xfrm flipV="1">
            <a:off x="3405838" y="4344259"/>
            <a:ext cx="68115" cy="7083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8B57BD5-865E-490B-933C-D9DE513176B7}"/>
              </a:ext>
            </a:extLst>
          </p:cNvPr>
          <p:cNvCxnSpPr>
            <a:cxnSpLocks/>
            <a:stCxn id="20" idx="0"/>
            <a:endCxn id="9" idx="4"/>
          </p:cNvCxnSpPr>
          <p:nvPr/>
        </p:nvCxnSpPr>
        <p:spPr>
          <a:xfrm flipH="1" flipV="1">
            <a:off x="4373875" y="4280852"/>
            <a:ext cx="55785" cy="75903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6900E8B-C161-4188-8EC8-80232F3EAB50}"/>
              </a:ext>
            </a:extLst>
          </p:cNvPr>
          <p:cNvCxnSpPr>
            <a:cxnSpLocks/>
            <a:stCxn id="21" idx="0"/>
            <a:endCxn id="10" idx="4"/>
          </p:cNvCxnSpPr>
          <p:nvPr/>
        </p:nvCxnSpPr>
        <p:spPr>
          <a:xfrm flipH="1" flipV="1">
            <a:off x="5070032" y="4298725"/>
            <a:ext cx="756016" cy="71518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78DA1A-2400-411C-A4CD-4CCCF3CF99F4}"/>
              </a:ext>
            </a:extLst>
          </p:cNvPr>
          <p:cNvSpPr txBox="1"/>
          <p:nvPr/>
        </p:nvSpPr>
        <p:spPr>
          <a:xfrm>
            <a:off x="2742696" y="5052639"/>
            <a:ext cx="132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Size of Filters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6C3CB2A-16B7-41AE-94F8-B4F983EFE2FB}"/>
              </a:ext>
            </a:extLst>
          </p:cNvPr>
          <p:cNvSpPr txBox="1"/>
          <p:nvPr/>
        </p:nvSpPr>
        <p:spPr>
          <a:xfrm>
            <a:off x="3766518" y="5039891"/>
            <a:ext cx="1326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Number of channels of </a:t>
            </a:r>
            <a:r>
              <a:rPr lang="en-US" dirty="0" err="1">
                <a:solidFill>
                  <a:srgbClr val="C00000"/>
                </a:solidFill>
              </a:rPr>
              <a:t>prev</a:t>
            </a:r>
            <a:r>
              <a:rPr lang="en-US" dirty="0">
                <a:solidFill>
                  <a:srgbClr val="C00000"/>
                </a:solidFill>
              </a:rPr>
              <a:t> layer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B352A72-057B-4A04-B01A-5791E61F8A92}"/>
              </a:ext>
            </a:extLst>
          </p:cNvPr>
          <p:cNvSpPr txBox="1"/>
          <p:nvPr/>
        </p:nvSpPr>
        <p:spPr>
          <a:xfrm>
            <a:off x="5162906" y="5013910"/>
            <a:ext cx="132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Biases (one per filter)</a:t>
            </a:r>
          </a:p>
        </p:txBody>
      </p:sp>
    </p:spTree>
    <p:extLst>
      <p:ext uri="{BB962C8B-B14F-4D97-AF65-F5344CB8AC3E}">
        <p14:creationId xmlns:p14="http://schemas.microsoft.com/office/powerpoint/2010/main" val="134678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19" grpId="0"/>
      <p:bldP spid="20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Saliency maps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4" y="1204652"/>
            <a:ext cx="10771397" cy="2111143"/>
          </a:xfrm>
        </p:spPr>
        <p:txBody>
          <a:bodyPr/>
          <a:lstStyle/>
          <a:p>
            <a:pPr fontAlgn="base"/>
            <a:r>
              <a:rPr lang="en-US" dirty="0" smtClean="0"/>
              <a:t>We want to understand </a:t>
            </a:r>
            <a:r>
              <a:rPr lang="en-US" dirty="0"/>
              <a:t>what made my network give a certain class as output? </a:t>
            </a:r>
            <a:endParaRPr lang="en-US" dirty="0" smtClean="0"/>
          </a:p>
          <a:p>
            <a:pPr fontAlgn="base"/>
            <a:endParaRPr lang="en-US" dirty="0"/>
          </a:p>
          <a:p>
            <a:pPr fontAlgn="base"/>
            <a:r>
              <a:rPr lang="en-US" b="1" dirty="0" smtClean="0"/>
              <a:t>Saliency Maps</a:t>
            </a:r>
            <a:r>
              <a:rPr lang="en-US" dirty="0" smtClean="0"/>
              <a:t>, they </a:t>
            </a:r>
            <a:r>
              <a:rPr lang="en-US" dirty="0"/>
              <a:t>are a way to measure the spatial support of a particular class in a given image. </a:t>
            </a:r>
            <a:endParaRPr lang="en-US" dirty="0" smtClean="0"/>
          </a:p>
          <a:p>
            <a:pPr fontAlgn="base"/>
            <a:endParaRPr lang="en-US" dirty="0"/>
          </a:p>
          <a:p>
            <a:pPr fontAlgn="base"/>
            <a:r>
              <a:rPr lang="en-US" i="1" dirty="0"/>
              <a:t>“Find me pixels responsible for the class C having score </a:t>
            </a:r>
            <a:r>
              <a:rPr lang="en-US" i="1" dirty="0" smtClean="0"/>
              <a:t>S</a:t>
            </a:r>
            <a:r>
              <a:rPr lang="de-DE" i="1" dirty="0" smtClean="0"/>
              <a:t>(C)</a:t>
            </a:r>
            <a:r>
              <a:rPr lang="en-US" i="1" dirty="0"/>
              <a:t> when the image I is passed through my network”.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Salience maps (</a:t>
            </a:r>
            <a:r>
              <a:rPr lang="en-US" dirty="0" err="1" smtClean="0"/>
              <a:t>cont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4" y="1204652"/>
            <a:ext cx="10771397" cy="2111143"/>
          </a:xfrm>
        </p:spPr>
        <p:txBody>
          <a:bodyPr/>
          <a:lstStyle/>
          <a:p>
            <a:pPr fontAlgn="base"/>
            <a:r>
              <a:rPr lang="en-US" sz="2400" b="1" dirty="0" smtClean="0"/>
              <a:t>Question</a:t>
            </a:r>
            <a:r>
              <a:rPr lang="en-US" sz="2400" dirty="0" smtClean="0"/>
              <a:t>: How do </a:t>
            </a:r>
            <a:r>
              <a:rPr lang="en-US" sz="2400" dirty="0"/>
              <a:t>we do that</a:t>
            </a:r>
            <a:r>
              <a:rPr lang="en-US" sz="2400" dirty="0" smtClean="0"/>
              <a:t>?</a:t>
            </a:r>
          </a:p>
          <a:p>
            <a:pPr fontAlgn="base"/>
            <a:endParaRPr lang="en-US" sz="2400" dirty="0"/>
          </a:p>
          <a:p>
            <a:pPr fontAlgn="base"/>
            <a:endParaRPr lang="en-US" sz="2400" dirty="0" smtClean="0"/>
          </a:p>
          <a:p>
            <a:pPr fontAlgn="base"/>
            <a:r>
              <a:rPr lang="en-US" sz="2400" dirty="0"/>
              <a:t>	</a:t>
            </a:r>
            <a:r>
              <a:rPr lang="en-US" sz="2400" dirty="0" smtClean="0"/>
              <a:t>							</a:t>
            </a:r>
            <a:r>
              <a:rPr lang="en-US" sz="2400" b="1" dirty="0" smtClean="0">
                <a:solidFill>
                  <a:schemeClr val="accent2"/>
                </a:solidFill>
              </a:rPr>
              <a:t>We </a:t>
            </a:r>
            <a:r>
              <a:rPr lang="en-US" sz="2400" b="1" dirty="0">
                <a:solidFill>
                  <a:schemeClr val="accent2"/>
                </a:solidFill>
              </a:rPr>
              <a:t>differentiate</a:t>
            </a:r>
            <a:r>
              <a:rPr lang="en-US" sz="2400" b="1" dirty="0" smtClean="0">
                <a:solidFill>
                  <a:schemeClr val="accent2"/>
                </a:solidFill>
              </a:rPr>
              <a:t>!</a:t>
            </a:r>
          </a:p>
          <a:p>
            <a:pPr fontAlgn="base"/>
            <a:endParaRPr lang="en-US" sz="2400" b="1" i="1" dirty="0">
              <a:solidFill>
                <a:schemeClr val="accent2"/>
              </a:solidFill>
            </a:endParaRPr>
          </a:p>
          <a:p>
            <a:pPr fontAlgn="base"/>
            <a:r>
              <a:rPr lang="en-US" sz="2400" dirty="0" smtClean="0"/>
              <a:t>For any </a:t>
            </a:r>
            <a:r>
              <a:rPr lang="en-US" sz="2400" dirty="0"/>
              <a:t>function </a:t>
            </a:r>
            <a:r>
              <a:rPr lang="en-US" sz="2400" i="1" dirty="0"/>
              <a:t>f(x, y, z)</a:t>
            </a:r>
            <a:r>
              <a:rPr lang="en-US" sz="2400" dirty="0"/>
              <a:t>, we can find the impact of variables </a:t>
            </a:r>
            <a:r>
              <a:rPr lang="en-US" sz="2400" i="1" dirty="0"/>
              <a:t>x, y, z</a:t>
            </a:r>
            <a:r>
              <a:rPr lang="en-US" sz="2400" dirty="0"/>
              <a:t> on </a:t>
            </a:r>
            <a:r>
              <a:rPr lang="en-US" sz="2400" i="1" dirty="0"/>
              <a:t>f</a:t>
            </a:r>
            <a:r>
              <a:rPr lang="en-US" sz="2400" dirty="0"/>
              <a:t>at any specific point </a:t>
            </a:r>
            <a:r>
              <a:rPr lang="en-US" sz="2400" i="1" dirty="0"/>
              <a:t>(x0, y0, z0)</a:t>
            </a:r>
            <a:r>
              <a:rPr lang="en-US" sz="2400" dirty="0"/>
              <a:t> by finding its partial derivative </a:t>
            </a:r>
            <a:r>
              <a:rPr lang="en-US" sz="2400" dirty="0" err="1"/>
              <a:t>w.r.t</a:t>
            </a:r>
            <a:r>
              <a:rPr lang="en-US" sz="2400" dirty="0"/>
              <a:t> these variables at that </a:t>
            </a:r>
            <a:r>
              <a:rPr lang="en-US" sz="2400" dirty="0" smtClean="0"/>
              <a:t>point.</a:t>
            </a:r>
          </a:p>
          <a:p>
            <a:pPr fontAlgn="base"/>
            <a:r>
              <a:rPr lang="en-US" sz="2400" dirty="0" smtClean="0"/>
              <a:t>Similarly</a:t>
            </a:r>
            <a:r>
              <a:rPr lang="en-US" sz="2400" dirty="0"/>
              <a:t>, to find the </a:t>
            </a:r>
            <a:r>
              <a:rPr lang="en-US" sz="2400" dirty="0" smtClean="0"/>
              <a:t>responsible pixels</a:t>
            </a:r>
            <a:r>
              <a:rPr lang="en-US" sz="2400" dirty="0"/>
              <a:t>, we take the score </a:t>
            </a:r>
            <a:r>
              <a:rPr lang="en-US" sz="2400" dirty="0" smtClean="0"/>
              <a:t>function </a:t>
            </a:r>
            <a:r>
              <a:rPr lang="en-US" sz="2400" i="1" dirty="0" smtClean="0"/>
              <a:t>S</a:t>
            </a:r>
            <a:r>
              <a:rPr lang="en-US" sz="2400" dirty="0" smtClean="0"/>
              <a:t>, for class </a:t>
            </a:r>
            <a:r>
              <a:rPr lang="en-US" sz="2400" i="1" dirty="0" smtClean="0"/>
              <a:t>C</a:t>
            </a:r>
            <a:r>
              <a:rPr lang="en-US" sz="2400" dirty="0" smtClean="0"/>
              <a:t> and take the partial derivatives </a:t>
            </a:r>
            <a:r>
              <a:rPr lang="en-US" sz="2400" dirty="0" err="1"/>
              <a:t>w.r.t</a:t>
            </a:r>
            <a:r>
              <a:rPr lang="en-US" sz="2400" dirty="0"/>
              <a:t> </a:t>
            </a:r>
            <a:r>
              <a:rPr lang="en-US" sz="2400" b="1" dirty="0"/>
              <a:t>every </a:t>
            </a:r>
            <a:r>
              <a:rPr lang="en-US" sz="2400" b="1" dirty="0" smtClean="0"/>
              <a:t>pixel. 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Salience maps (</a:t>
            </a:r>
            <a:r>
              <a:rPr lang="en-US" dirty="0" err="1" smtClean="0"/>
              <a:t>cont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4" y="1204652"/>
            <a:ext cx="10771397" cy="2111143"/>
          </a:xfrm>
        </p:spPr>
        <p:txBody>
          <a:bodyPr/>
          <a:lstStyle/>
          <a:p>
            <a:pPr fontAlgn="base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Easy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Peasy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fontAlgn="base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r>
              <a:rPr lang="en-US" sz="2400" dirty="0" smtClean="0"/>
              <a:t>Sort of! Auto-grad can do this! </a:t>
            </a:r>
          </a:p>
          <a:p>
            <a:pPr fontAlgn="base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 err="1" smtClean="0"/>
              <a:t>Forwar</a:t>
            </a:r>
            <a:r>
              <a:rPr lang="en-US" sz="2400" dirty="0" smtClean="0"/>
              <a:t> pass </a:t>
            </a:r>
            <a:r>
              <a:rPr lang="en-US" sz="2400" dirty="0"/>
              <a:t>of the image through the </a:t>
            </a:r>
            <a:r>
              <a:rPr lang="en-US" sz="2400" dirty="0" smtClean="0"/>
              <a:t>network</a:t>
            </a: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Calculate the scores for every </a:t>
            </a:r>
            <a:r>
              <a:rPr lang="en-US" sz="2400" dirty="0" smtClean="0"/>
              <a:t>class</a:t>
            </a: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Enforce derivative of score </a:t>
            </a:r>
            <a:r>
              <a:rPr lang="en-US" sz="2400" i="1" dirty="0"/>
              <a:t>S</a:t>
            </a:r>
            <a:r>
              <a:rPr lang="en-US" sz="2400" dirty="0"/>
              <a:t> at last layer for all classes except class </a:t>
            </a:r>
            <a:r>
              <a:rPr lang="en-US" sz="2400" i="1" dirty="0"/>
              <a:t>C</a:t>
            </a:r>
            <a:r>
              <a:rPr lang="en-US" sz="2400" dirty="0"/>
              <a:t> to be 0. For </a:t>
            </a:r>
            <a:r>
              <a:rPr lang="en-US" sz="2400" i="1" dirty="0"/>
              <a:t>C</a:t>
            </a:r>
            <a:r>
              <a:rPr lang="en-US" sz="2400" dirty="0"/>
              <a:t>, set it to </a:t>
            </a:r>
            <a:r>
              <a:rPr lang="en-US" sz="2400" dirty="0" smtClean="0"/>
              <a:t>1</a:t>
            </a: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 err="1"/>
              <a:t>Backpropagate</a:t>
            </a:r>
            <a:r>
              <a:rPr lang="en-US" sz="2400" dirty="0"/>
              <a:t> this derivative till the </a:t>
            </a:r>
            <a:r>
              <a:rPr lang="en-US" sz="2400" dirty="0" smtClean="0"/>
              <a:t>start</a:t>
            </a: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 smtClean="0"/>
              <a:t>Render </a:t>
            </a:r>
            <a:r>
              <a:rPr lang="en-US" sz="2400" dirty="0"/>
              <a:t>them and you have your Saliency Map!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smtClean="0"/>
              <a:t>Note: On step #2. Instead of doing </a:t>
            </a:r>
            <a:r>
              <a:rPr lang="en-US" sz="2000" dirty="0" err="1" smtClean="0"/>
              <a:t>softmax</a:t>
            </a:r>
            <a:r>
              <a:rPr lang="en-US" sz="2000" dirty="0" smtClean="0"/>
              <a:t>, we turn it to binary classification and use the probabilities.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Salience maps (</a:t>
            </a:r>
            <a:r>
              <a:rPr lang="en-US" dirty="0" err="1" smtClean="0"/>
              <a:t>cont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53</a:t>
            </a:fld>
            <a:endParaRPr lang="en-US"/>
          </a:p>
        </p:txBody>
      </p:sp>
      <p:pic>
        <p:nvPicPr>
          <p:cNvPr id="29698" name="Picture 2" descr="https://media.licdn.com/dms/image/C5612AQFvbW6HBGFbow/article-inline_image-shrink_1500_2232/0?e=1556755200&amp;v=beta&amp;t=4puox6_bz3Sp5OFVh5MVoNRH0xSOVIh9T7TVneTf9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69" y="1143001"/>
            <a:ext cx="10512661" cy="46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Salience maps (</a:t>
            </a:r>
            <a:r>
              <a:rPr lang="en-US" dirty="0" err="1" smtClean="0"/>
              <a:t>cont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25070" y="5743235"/>
            <a:ext cx="10372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Source Serif Pro" charset="0"/>
              </a:rPr>
              <a:t>[1]: </a:t>
            </a:r>
            <a:r>
              <a:rPr lang="en-US" dirty="0">
                <a:latin typeface="Source Serif Pro" charset="0"/>
                <a:hlinkClick r:id="rId3"/>
              </a:rPr>
              <a:t>Deep Inside Convolutional Networks: Visualising Image Classification Models and Saliency Maps</a:t>
            </a:r>
            <a:endParaRPr lang="en-US" dirty="0">
              <a:latin typeface="Source Serif Pro" charset="0"/>
            </a:endParaRPr>
          </a:p>
          <a:p>
            <a:pPr fontAlgn="base"/>
            <a:r>
              <a:rPr lang="en-US" dirty="0">
                <a:latin typeface="Source Serif Pro" charset="0"/>
              </a:rPr>
              <a:t>[2]: </a:t>
            </a:r>
            <a:r>
              <a:rPr lang="en-US" dirty="0">
                <a:latin typeface="Source Serif Pro" charset="0"/>
                <a:hlinkClick r:id="rId4"/>
              </a:rPr>
              <a:t>Attention-based Extraction of Structured Information from Street View Imagery</a:t>
            </a:r>
            <a:endParaRPr lang="en-US" dirty="0">
              <a:latin typeface="Source Serif Pro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25070" y="1234025"/>
            <a:ext cx="10717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Question: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What do we do with color images? </a:t>
            </a:r>
          </a:p>
          <a:p>
            <a:pPr fontAlgn="base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Take the saliency map for each channel and either take the max or average or use all 3 channels.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30722" name="Picture 2" descr="igure 2. From left to right: original images, raw saliency maps, smo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576" y="2300788"/>
            <a:ext cx="3442447" cy="34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upload.wikimedia.org/wikipedia/commons/thumb/1/1a/Saliencymap_example.jpg/476px-Saliencymap_examp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76" y="2834188"/>
            <a:ext cx="45339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3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983807"/>
            <a:ext cx="10327008" cy="211114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Review from last lecture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err="1"/>
              <a:t>BackProp</a:t>
            </a:r>
            <a:r>
              <a:rPr lang="en-US" dirty="0"/>
              <a:t> of </a:t>
            </a:r>
            <a:r>
              <a:rPr lang="en-US" dirty="0" err="1"/>
              <a:t>MaxPooling</a:t>
            </a:r>
            <a:r>
              <a:rPr lang="en-US" dirty="0"/>
              <a:t> </a:t>
            </a:r>
            <a:r>
              <a:rPr lang="en-US" dirty="0" smtClean="0"/>
              <a:t>layer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bit of </a:t>
            </a:r>
            <a:r>
              <a:rPr lang="en-US" dirty="0" smtClean="0"/>
              <a:t>history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Layers Receptive Field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Saliency </a:t>
            </a:r>
            <a:r>
              <a:rPr lang="en-US" dirty="0"/>
              <a:t>maps 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Transfer Learning</a:t>
            </a:r>
            <a:endParaRPr lang="en-US" b="1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CNN </a:t>
            </a:r>
            <a:r>
              <a:rPr lang="en-US" dirty="0" smtClean="0"/>
              <a:t>for text </a:t>
            </a:r>
            <a:r>
              <a:rPr lang="en-US" dirty="0" smtClean="0"/>
              <a:t>analysis (example)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Transfer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How do you make an image classifier that can be trained in a few hours (minutes) on a CPU?</a:t>
            </a:r>
          </a:p>
          <a:p>
            <a:pPr>
              <a:spcBef>
                <a:spcPts val="2133"/>
              </a:spcBef>
            </a:pPr>
            <a:r>
              <a:rPr lang="en" b="1" i="1" dirty="0"/>
              <a:t>Use pre-trained models</a:t>
            </a:r>
            <a:r>
              <a:rPr lang="en" dirty="0"/>
              <a:t>, i.e., models with known weights.</a:t>
            </a:r>
          </a:p>
          <a:p>
            <a:pPr>
              <a:spcBef>
                <a:spcPts val="2133"/>
              </a:spcBef>
            </a:pPr>
            <a:r>
              <a:rPr lang="en" dirty="0"/>
              <a:t>Main Idea: earlier layers of a network learn low level features, which can be adapted to new domains by changing weights at later and fully-connected layers.</a:t>
            </a:r>
          </a:p>
          <a:p>
            <a:pPr>
              <a:spcBef>
                <a:spcPts val="2133"/>
              </a:spcBef>
              <a:spcAft>
                <a:spcPts val="2133"/>
              </a:spcAft>
            </a:pPr>
            <a:r>
              <a:rPr lang="en" dirty="0"/>
              <a:t>Example: use </a:t>
            </a:r>
            <a:r>
              <a:rPr lang="en" dirty="0" err="1"/>
              <a:t>Imagenet</a:t>
            </a:r>
            <a:r>
              <a:rPr lang="en" dirty="0"/>
              <a:t> trained with </a:t>
            </a:r>
            <a:r>
              <a:rPr lang="en-US" dirty="0" smtClean="0"/>
              <a:t>any sophisticated huge network</a:t>
            </a:r>
            <a:r>
              <a:rPr lang="en" dirty="0" smtClean="0"/>
              <a:t>. </a:t>
            </a:r>
            <a:r>
              <a:rPr lang="en" dirty="0"/>
              <a:t>Then retrain it on a few thousand hotdog images and you get...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57</a:t>
            </a:fld>
            <a:endParaRPr lang="en-US"/>
          </a:p>
        </p:txBody>
      </p:sp>
      <p:pic>
        <p:nvPicPr>
          <p:cNvPr id="3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9367"/>
            <a:ext cx="6046333" cy="420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8369" y="1968167"/>
            <a:ext cx="6100431" cy="42037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6;p15"/>
          <p:cNvSpPr txBox="1"/>
          <p:nvPr/>
        </p:nvSpPr>
        <p:spPr>
          <a:xfrm>
            <a:off x="4026800" y="110567"/>
            <a:ext cx="7962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Hotdog or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NotHotDog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https://youtu.be/ACmydtFDTGs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(offensive language and tropes alert)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/>
              <a:t/>
            </a:r>
            <a:br>
              <a:rPr lang="en-US" sz="2400" dirty="0"/>
            </a:b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870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Transfer </a:t>
            </a:r>
            <a:r>
              <a:rPr lang="en" dirty="0" smtClean="0"/>
              <a:t>Learning</a:t>
            </a:r>
            <a:r>
              <a:rPr lang="en-US" dirty="0" smtClean="0"/>
              <a:t>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133"/>
              </a:spcBef>
              <a:buAutoNum type="arabicPeriod"/>
            </a:pPr>
            <a:r>
              <a:rPr lang="en-US" dirty="0" smtClean="0"/>
              <a:t> </a:t>
            </a:r>
            <a:r>
              <a:rPr lang="en" dirty="0" smtClean="0"/>
              <a:t>Get </a:t>
            </a:r>
            <a:r>
              <a:rPr lang="en" dirty="0"/>
              <a:t>existing network weights</a:t>
            </a:r>
          </a:p>
          <a:p>
            <a:pPr>
              <a:buAutoNum type="arabicPeriod"/>
            </a:pPr>
            <a:r>
              <a:rPr lang="en-US" dirty="0" smtClean="0"/>
              <a:t> </a:t>
            </a:r>
            <a:r>
              <a:rPr lang="en" dirty="0" smtClean="0"/>
              <a:t>Un-freeze </a:t>
            </a:r>
            <a:r>
              <a:rPr lang="en" dirty="0"/>
              <a:t>the “head” fully connected layers and train on your new images</a:t>
            </a:r>
          </a:p>
          <a:p>
            <a:pPr>
              <a:buAutoNum type="arabicPeriod"/>
            </a:pPr>
            <a:r>
              <a:rPr lang="en-US" dirty="0" smtClean="0"/>
              <a:t> </a:t>
            </a:r>
            <a:r>
              <a:rPr lang="en" dirty="0" smtClean="0"/>
              <a:t>Un-freeze </a:t>
            </a:r>
            <a:r>
              <a:rPr lang="en" dirty="0"/>
              <a:t>the </a:t>
            </a:r>
            <a:r>
              <a:rPr lang="en-US" dirty="0" smtClean="0"/>
              <a:t>latest </a:t>
            </a:r>
            <a:r>
              <a:rPr lang="en" dirty="0" smtClean="0"/>
              <a:t>convolutional </a:t>
            </a:r>
            <a:r>
              <a:rPr lang="en" dirty="0"/>
              <a:t>layers and train at a very low </a:t>
            </a:r>
            <a:r>
              <a:rPr lang="en" dirty="0" err="1" smtClean="0"/>
              <a:t>lear</a:t>
            </a:r>
            <a:r>
              <a:rPr lang="en-US" dirty="0" smtClean="0"/>
              <a:t>n</a:t>
            </a:r>
            <a:r>
              <a:rPr lang="en" dirty="0" err="1" smtClean="0"/>
              <a:t>ing</a:t>
            </a:r>
            <a:r>
              <a:rPr lang="en" dirty="0" smtClean="0"/>
              <a:t> </a:t>
            </a:r>
            <a:r>
              <a:rPr lang="en" dirty="0"/>
              <a:t>rate starting with the weights from the </a:t>
            </a:r>
            <a:r>
              <a:rPr lang="en-US" dirty="0" smtClean="0"/>
              <a:t>previously trained weights</a:t>
            </a:r>
            <a:r>
              <a:rPr lang="en" dirty="0" smtClean="0"/>
              <a:t>. </a:t>
            </a:r>
            <a:r>
              <a:rPr lang="en" dirty="0"/>
              <a:t>This will change the </a:t>
            </a:r>
            <a:r>
              <a:rPr lang="en-US" dirty="0" smtClean="0"/>
              <a:t>latest </a:t>
            </a:r>
            <a:r>
              <a:rPr lang="en" dirty="0" smtClean="0"/>
              <a:t>layer </a:t>
            </a:r>
            <a:r>
              <a:rPr lang="en" dirty="0"/>
              <a:t>convolutional weights without triggering large gradient updates which would have occurred had we not done </a:t>
            </a:r>
            <a:r>
              <a:rPr lang="en" dirty="0" smtClean="0"/>
              <a:t>2.</a:t>
            </a:r>
            <a:endParaRPr lang="en-US" dirty="0"/>
          </a:p>
          <a:p>
            <a:pPr>
              <a:buAutoNum type="arabicPeriod"/>
            </a:pPr>
            <a:endParaRPr lang="en-US" dirty="0" smtClean="0"/>
          </a:p>
          <a:p>
            <a:r>
              <a:rPr lang="en" sz="1800" dirty="0" smtClean="0"/>
              <a:t>See </a:t>
            </a:r>
            <a:r>
              <a:rPr lang="en" sz="1800" u="sng" dirty="0" smtClean="0">
                <a:solidFill>
                  <a:schemeClr val="hlink"/>
                </a:solidFill>
                <a:hlinkClick r:id="rId3"/>
              </a:rPr>
              <a:t>https://medium.com/@timanglade/how-hbos-silicon-valley-built-not-hotdog-with-mobile-tensorflow-keras-react-native-ef03260747f3</a:t>
            </a:r>
            <a:r>
              <a:rPr lang="en" sz="1800" dirty="0" smtClean="0">
                <a:solidFill>
                  <a:schemeClr val="dk1"/>
                </a:solidFill>
              </a:rPr>
              <a:t>and</a:t>
            </a:r>
            <a:r>
              <a:rPr lang="en" sz="1800" dirty="0" smtClean="0">
                <a:solidFill>
                  <a:schemeClr val="dk1"/>
                </a:solidFill>
                <a:hlinkClick r:id="rId4"/>
              </a:rPr>
              <a:t> </a:t>
            </a:r>
            <a:r>
              <a:rPr lang="en" sz="1800" u="sng" dirty="0">
                <a:solidFill>
                  <a:schemeClr val="hlink"/>
                </a:solidFill>
                <a:hlinkClick r:id="rId4"/>
              </a:rPr>
              <a:t>https://blog.keras.io/building-powerful-image-classification-models-using-very-little-data.html</a:t>
            </a:r>
            <a:r>
              <a:rPr lang="en" sz="1800" dirty="0">
                <a:hlinkClick r:id="rId4"/>
              </a:rPr>
              <a:t> </a:t>
            </a:r>
            <a:r>
              <a:rPr lang="en" sz="1800" dirty="0"/>
              <a:t>for some details</a:t>
            </a:r>
          </a:p>
          <a:p>
            <a:pPr>
              <a:buAutoNum type="arabicPeriod"/>
            </a:pPr>
            <a:endParaRPr lang="en" dirty="0"/>
          </a:p>
          <a:p>
            <a:pPr>
              <a:spcBef>
                <a:spcPts val="2133"/>
              </a:spcBef>
              <a:spcAft>
                <a:spcPts val="2133"/>
              </a:spcAft>
            </a:pPr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59</a:t>
            </a:fld>
            <a:endParaRPr lang="en-US"/>
          </a:p>
        </p:txBody>
      </p:sp>
      <p:pic>
        <p:nvPicPr>
          <p:cNvPr id="3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226" y="203200"/>
            <a:ext cx="3279560" cy="61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1245" y="203200"/>
            <a:ext cx="3279560" cy="619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8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9A283B39-80BC-4AFE-9511-3F95D562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9CBE43-FDE9-436F-93F3-5B25CB202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Let C be a CNN with the following disposition: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Input: 32x32x3 images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Conv1: 8 3x3 filters, stride 1, padding=same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Conv2: 16 5x5 filters, stride 2, padding=same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Flatten layer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Dense1: 512 nodes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Dense2: 4 nodes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many parameters does this network have?</a:t>
            </a:r>
          </a:p>
          <a:p>
            <a:pPr indent="-285738"/>
            <a:r>
              <a:rPr lang="en-US" sz="2400" dirty="0"/>
              <a:t>(8 x 3 x 3 x 3 + 8) + (16 x 5 x 5 x 8 + 16) + (16 x 16 x 16 x 512 + 512) + (512 x 4 + 4)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20012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9E4C9C6-7866-4795-96F2-FDAAF69D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B87A6D-E24F-4C4C-8DB7-A161FA21F787}"/>
              </a:ext>
            </a:extLst>
          </p:cNvPr>
          <p:cNvSpPr txBox="1"/>
          <p:nvPr/>
        </p:nvSpPr>
        <p:spPr>
          <a:xfrm>
            <a:off x="1516283" y="5310910"/>
            <a:ext cx="76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Conv1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51D4D7-C45D-432C-92D3-835556524636}"/>
              </a:ext>
            </a:extLst>
          </p:cNvPr>
          <p:cNvSpPr txBox="1"/>
          <p:nvPr/>
        </p:nvSpPr>
        <p:spPr>
          <a:xfrm>
            <a:off x="3983619" y="5310910"/>
            <a:ext cx="76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Conv2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BA7BCB6-7619-4986-9D19-FF54349DDB6D}"/>
              </a:ext>
            </a:extLst>
          </p:cNvPr>
          <p:cNvSpPr txBox="1"/>
          <p:nvPr/>
        </p:nvSpPr>
        <p:spPr>
          <a:xfrm>
            <a:off x="7054701" y="531091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Dense1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AD7A0B-E3C4-4B8B-B0DE-955E196D91E0}"/>
              </a:ext>
            </a:extLst>
          </p:cNvPr>
          <p:cNvSpPr txBox="1"/>
          <p:nvPr/>
        </p:nvSpPr>
        <p:spPr>
          <a:xfrm>
            <a:off x="9591486" y="5310969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Dense2</a:t>
            </a:r>
          </a:p>
        </p:txBody>
      </p:sp>
    </p:spTree>
    <p:extLst>
      <p:ext uri="{BB962C8B-B14F-4D97-AF65-F5344CB8AC3E}">
        <p14:creationId xmlns:p14="http://schemas.microsoft.com/office/powerpoint/2010/main" val="7874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983807"/>
            <a:ext cx="10327008" cy="211114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Review from last lecture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err="1"/>
              <a:t>BackProp</a:t>
            </a:r>
            <a:r>
              <a:rPr lang="en-US" dirty="0"/>
              <a:t> of </a:t>
            </a:r>
            <a:r>
              <a:rPr lang="en-US" dirty="0" err="1"/>
              <a:t>MaxPooling</a:t>
            </a:r>
            <a:r>
              <a:rPr lang="en-US" dirty="0"/>
              <a:t> </a:t>
            </a:r>
            <a:r>
              <a:rPr lang="en-US" dirty="0" smtClean="0"/>
              <a:t>layer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bit of </a:t>
            </a:r>
            <a:r>
              <a:rPr lang="en-US" dirty="0" smtClean="0"/>
              <a:t>history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Layers Receptive Field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Saliency </a:t>
            </a:r>
            <a:r>
              <a:rPr lang="en-US" dirty="0"/>
              <a:t>maps 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Transfer Learning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CNN </a:t>
            </a:r>
            <a:r>
              <a:rPr lang="en-US" b="1" dirty="0" smtClean="0"/>
              <a:t>for text </a:t>
            </a:r>
            <a:r>
              <a:rPr lang="en-US" b="1" dirty="0" smtClean="0"/>
              <a:t>analysis (example)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 for Text Classification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4584687"/>
          </a:xfrm>
        </p:spPr>
        <p:txBody>
          <a:bodyPr/>
          <a:lstStyle/>
          <a:p>
            <a:r>
              <a:rPr lang="en-US" dirty="0" smtClean="0"/>
              <a:t>When applied </a:t>
            </a:r>
            <a:r>
              <a:rPr lang="en-US" dirty="0"/>
              <a:t>to text instead of images, we have </a:t>
            </a:r>
            <a:r>
              <a:rPr lang="en-US" dirty="0" smtClean="0"/>
              <a:t>an </a:t>
            </a:r>
            <a:r>
              <a:rPr lang="en-US" dirty="0"/>
              <a:t>1 dimensional array representing the text. </a:t>
            </a:r>
            <a:endParaRPr lang="en-US" dirty="0" smtClean="0"/>
          </a:p>
          <a:p>
            <a:r>
              <a:rPr lang="en-US" dirty="0" smtClean="0"/>
              <a:t>Here </a:t>
            </a:r>
            <a:r>
              <a:rPr lang="en-US" dirty="0"/>
              <a:t>the architecture of the </a:t>
            </a:r>
            <a:r>
              <a:rPr lang="en-US" dirty="0" err="1"/>
              <a:t>ConvNets</a:t>
            </a:r>
            <a:r>
              <a:rPr lang="en-US" dirty="0"/>
              <a:t> is changed to 1D convolutional-and-pooling operations.</a:t>
            </a:r>
          </a:p>
          <a:p>
            <a:r>
              <a:rPr lang="en-US" dirty="0"/>
              <a:t>One of the most typically tasks in NLP where </a:t>
            </a:r>
            <a:r>
              <a:rPr lang="en-US" dirty="0" err="1"/>
              <a:t>ConvNet</a:t>
            </a:r>
            <a:r>
              <a:rPr lang="en-US" dirty="0"/>
              <a:t> are used is sentence classification, that is, classifying a sentence into a set of pre-determined categories by considering </a:t>
            </a:r>
            <a:r>
              <a:rPr lang="en-US" b="1" i="1" dirty="0" smtClean="0"/>
              <a:t>n</a:t>
            </a:r>
            <a:r>
              <a:rPr lang="en-US" dirty="0" smtClean="0"/>
              <a:t>-grams</a:t>
            </a:r>
            <a:r>
              <a:rPr lang="en-US" dirty="0"/>
              <a:t>, i.e. it’s words or sequence of words, or also characters or sequence of characters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algn="ctr"/>
            <a:r>
              <a:rPr lang="en-US" dirty="0" smtClean="0"/>
              <a:t>LETS SEE THIS THROUGH AN EXAMPLE 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20A987-9606-4617-8CE8-9C2F2D77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B7121-8B96-45FD-9C89-0A55C621A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496" y="1534374"/>
            <a:ext cx="10327008" cy="477498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MobileNetV2 (</a:t>
            </a:r>
            <a:r>
              <a:rPr lang="en-US" dirty="0">
                <a:hlinkClick r:id="rId3"/>
              </a:rPr>
              <a:t>https://arxiv.org/abs/1801.04381</a:t>
            </a:r>
            <a:r>
              <a:rPr lang="en-US" dirty="0"/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Inception-Resnet, v1 and v2 (</a:t>
            </a:r>
            <a:r>
              <a:rPr lang="en-US" dirty="0">
                <a:hlinkClick r:id="rId4"/>
              </a:rPr>
              <a:t>https://arxiv.org/abs/1602.07261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Wide-Resnet (</a:t>
            </a:r>
            <a:r>
              <a:rPr lang="en-US" dirty="0">
                <a:hlinkClick r:id="rId5"/>
              </a:rPr>
              <a:t>https://arxiv.org/abs/1605.07146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Xception</a:t>
            </a:r>
            <a:r>
              <a:rPr lang="en-US" dirty="0"/>
              <a:t> (</a:t>
            </a:r>
            <a:r>
              <a:rPr lang="en-US" dirty="0">
                <a:hlinkClick r:id="rId6"/>
              </a:rPr>
              <a:t>https://arxiv.org/abs/1610.02357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ResNeXt</a:t>
            </a:r>
            <a:r>
              <a:rPr lang="en-US" dirty="0"/>
              <a:t> (</a:t>
            </a:r>
            <a:r>
              <a:rPr lang="en-US" dirty="0">
                <a:hlinkClick r:id="rId7"/>
              </a:rPr>
              <a:t>https://arxiv.org/pdf/1611.05431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ShuffleNet</a:t>
            </a:r>
            <a:r>
              <a:rPr lang="en-US" dirty="0"/>
              <a:t>, v1 and v2 (</a:t>
            </a:r>
            <a:r>
              <a:rPr lang="en-US" dirty="0">
                <a:hlinkClick r:id="rId8"/>
              </a:rPr>
              <a:t>https://arxiv.org/abs/1707.01083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Squeeze and Excitation Nets (</a:t>
            </a:r>
            <a:r>
              <a:rPr lang="en-US" dirty="0">
                <a:hlinkClick r:id="rId9"/>
              </a:rPr>
              <a:t>https://arxiv.org/abs/1709.01507</a:t>
            </a:r>
            <a:r>
              <a:rPr lang="en-US" dirty="0"/>
              <a:t>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4614A1-1EB2-4B36-8751-9CEE50B0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519B83-C8D8-4399-AB8F-BF3A45A8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CNN layers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A5F4FB-ED69-4CF4-93F6-2E4EC1CB7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Each CNN layer learns filters of increasing complexity.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first layers learn </a:t>
            </a:r>
            <a:r>
              <a:rPr lang="en-US" dirty="0">
                <a:solidFill>
                  <a:srgbClr val="C00000"/>
                </a:solidFill>
              </a:rPr>
              <a:t>basic feature detection filters</a:t>
            </a:r>
            <a:r>
              <a:rPr lang="en-US" dirty="0"/>
              <a:t>: edges, corners,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middle layers learn filters that detect </a:t>
            </a:r>
            <a:r>
              <a:rPr lang="en-US" dirty="0">
                <a:solidFill>
                  <a:srgbClr val="C00000"/>
                </a:solidFill>
              </a:rPr>
              <a:t>parts of objects</a:t>
            </a:r>
            <a:r>
              <a:rPr lang="en-US" dirty="0"/>
              <a:t>. For faces, they might learn to respond to eyes, noses,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last layers have higher representations: they learn to </a:t>
            </a:r>
            <a:r>
              <a:rPr lang="en-US" dirty="0">
                <a:solidFill>
                  <a:srgbClr val="C00000"/>
                </a:solidFill>
              </a:rPr>
              <a:t>recognize full objects</a:t>
            </a:r>
            <a:r>
              <a:rPr lang="en-US" dirty="0"/>
              <a:t>, in different shapes and positions.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9E99C7-F505-42AD-A196-30D5ED3D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8</a:t>
            </a:fld>
            <a:endParaRPr lang="en-US"/>
          </a:p>
        </p:txBody>
      </p:sp>
      <p:pic>
        <p:nvPicPr>
          <p:cNvPr id="3" name="Content Placeholder 5">
            <a:extLst>
              <a:ext uri="{FF2B5EF4-FFF2-40B4-BE49-F238E27FC236}">
                <a16:creationId xmlns="" xmlns:a16="http://schemas.microsoft.com/office/drawing/2014/main" id="{3954745C-FE91-4ABF-9D07-AA4CC0E25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75" y="304597"/>
            <a:ext cx="10297068" cy="56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C53B61-24DB-41CA-88A5-AA5FE9123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301439-22CB-4F21-A56D-FD2286FC2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496" y="1164669"/>
            <a:ext cx="10327008" cy="4893433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3D visualization of networks in action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3"/>
              </a:rPr>
              <a:t>http://scs.ryerson.ca/~aharley/vis/conv/</a:t>
            </a:r>
            <a:endParaRPr lang="en-US" dirty="0"/>
          </a:p>
          <a:p>
            <a:pPr algn="ctr"/>
            <a:r>
              <a:rPr lang="en-US" dirty="0">
                <a:hlinkClick r:id="rId4"/>
              </a:rPr>
              <a:t>https://www.youtube.com/watch?v=3JQ3hYko51Y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3766ED6-EA42-48D6-B1AC-7C560D49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9B_template" id="{F5F00624-00A9-874F-B784-A35A96185B41}" vid="{39D723E7-92C0-1845-A752-6B8EA90799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CS109B_template</Template>
  <TotalTime>36273</TotalTime>
  <Words>3044</Words>
  <Application>Microsoft Macintosh PowerPoint</Application>
  <PresentationFormat>Widescreen</PresentationFormat>
  <Paragraphs>869</Paragraphs>
  <Slides>62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Calibri</vt:lpstr>
      <vt:lpstr>Karla</vt:lpstr>
      <vt:lpstr>Source Serif Pro</vt:lpstr>
      <vt:lpstr>Arial</vt:lpstr>
      <vt:lpstr>GEC_template</vt:lpstr>
      <vt:lpstr>Lecture 9: Convolutional Neural Networks 2</vt:lpstr>
      <vt:lpstr>Outline</vt:lpstr>
      <vt:lpstr>Outline</vt:lpstr>
      <vt:lpstr>From last lecture</vt:lpstr>
      <vt:lpstr>Examples</vt:lpstr>
      <vt:lpstr>Examples</vt:lpstr>
      <vt:lpstr>What do CNN layers learn?</vt:lpstr>
      <vt:lpstr>PowerPoint Presentation</vt:lpstr>
      <vt:lpstr>PowerPoint Presentation</vt:lpstr>
      <vt:lpstr>Outline</vt:lpstr>
      <vt:lpstr>Backward propagation of Maximum Pooling Layer</vt:lpstr>
      <vt:lpstr>Backward propagation of Maximum Pooling Layer</vt:lpstr>
      <vt:lpstr>Backward propagation of Maximum Pooling Layer</vt:lpstr>
      <vt:lpstr>Backward propagation of Maximum Pooling Layer</vt:lpstr>
      <vt:lpstr>Backward propagation of Maximum Pooling Layer</vt:lpstr>
      <vt:lpstr>Backward propagation of Maximum Pooling Layer</vt:lpstr>
      <vt:lpstr>Backward propagation of Maximum Pooling Layer</vt:lpstr>
      <vt:lpstr>Backward propagation of Maximum Pooling Layer</vt:lpstr>
      <vt:lpstr>Backward propagation of Maximum Pooling Layer</vt:lpstr>
      <vt:lpstr>Backward propagation of Maximum Pooling Layer</vt:lpstr>
      <vt:lpstr>Backward propagation of Maximum Pooling Layer</vt:lpstr>
      <vt:lpstr>Backward propagation of Maximum Pooling Layer</vt:lpstr>
      <vt:lpstr>Backward propagation of Maximum Pooling Layer</vt:lpstr>
      <vt:lpstr>Backward propagation of Maximum Pooling Layer</vt:lpstr>
      <vt:lpstr>Outline</vt:lpstr>
      <vt:lpstr>Initial ideas</vt:lpstr>
      <vt:lpstr>LeNet</vt:lpstr>
      <vt:lpstr>AlexNet</vt:lpstr>
      <vt:lpstr>ZFNet</vt:lpstr>
      <vt:lpstr>VGG</vt:lpstr>
      <vt:lpstr>GoogLeNet (Inception-v1)</vt:lpstr>
      <vt:lpstr>ResNet</vt:lpstr>
      <vt:lpstr>ResNet</vt:lpstr>
      <vt:lpstr>DenseNet</vt:lpstr>
      <vt:lpstr>DenseNet</vt:lpstr>
      <vt:lpstr>MobileNet</vt:lpstr>
      <vt:lpstr>PowerPoint Presentation</vt:lpstr>
      <vt:lpstr>Outline</vt:lpstr>
      <vt:lpstr>Layer’s Receptive Field </vt:lpstr>
      <vt:lpstr>Layer’s Receptive Field </vt:lpstr>
      <vt:lpstr>Dilated CNNs </vt:lpstr>
      <vt:lpstr>Dilated CNNs (cont) </vt:lpstr>
      <vt:lpstr>Dilated CNNs (cont)</vt:lpstr>
      <vt:lpstr>Dilated CNNs (cont)</vt:lpstr>
      <vt:lpstr>Dilated CNNs (cont)</vt:lpstr>
      <vt:lpstr>Outline</vt:lpstr>
      <vt:lpstr>Saliency maps</vt:lpstr>
      <vt:lpstr>Saliency maps (cont)</vt:lpstr>
      <vt:lpstr>Saliency maps (cont)</vt:lpstr>
      <vt:lpstr>Saliency maps (cont)</vt:lpstr>
      <vt:lpstr>Salience maps (cont)</vt:lpstr>
      <vt:lpstr>Salience maps (cont)</vt:lpstr>
      <vt:lpstr>Salience maps (cont)</vt:lpstr>
      <vt:lpstr>Salience maps (cont)</vt:lpstr>
      <vt:lpstr>Outline</vt:lpstr>
      <vt:lpstr>Transfer Learning</vt:lpstr>
      <vt:lpstr>PowerPoint Presentation</vt:lpstr>
      <vt:lpstr>Transfer Learning (cont)</vt:lpstr>
      <vt:lpstr>PowerPoint Presentation</vt:lpstr>
      <vt:lpstr>Outline</vt:lpstr>
      <vt:lpstr>Convolutional Neural Networks for Text Classification </vt:lpstr>
      <vt:lpstr>Beyond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Section #1:  Linear Algebra and Hypothesis Testing  (The Short Version)</dc:title>
  <dc:creator>William Claybaugh</dc:creator>
  <cp:lastModifiedBy>Microsoft Office User</cp:lastModifiedBy>
  <cp:revision>670</cp:revision>
  <cp:lastPrinted>2019-02-27T18:04:53Z</cp:lastPrinted>
  <dcterms:created xsi:type="dcterms:W3CDTF">2018-09-10T00:54:50Z</dcterms:created>
  <dcterms:modified xsi:type="dcterms:W3CDTF">2019-02-27T18:09:37Z</dcterms:modified>
</cp:coreProperties>
</file>