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mp4"/>
  <Default Extension="emf" ContentType="image/x-emf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63"/>
  </p:notesMasterIdLst>
  <p:handoutMasterIdLst>
    <p:handoutMasterId r:id="rId64"/>
  </p:handoutMasterIdLst>
  <p:sldIdLst>
    <p:sldId id="562" r:id="rId2"/>
    <p:sldId id="559" r:id="rId3"/>
    <p:sldId id="576" r:id="rId4"/>
    <p:sldId id="637" r:id="rId5"/>
    <p:sldId id="638" r:id="rId6"/>
    <p:sldId id="639" r:id="rId7"/>
    <p:sldId id="481" r:id="rId8"/>
    <p:sldId id="482" r:id="rId9"/>
    <p:sldId id="483" r:id="rId10"/>
    <p:sldId id="484" r:id="rId11"/>
    <p:sldId id="485" r:id="rId12"/>
    <p:sldId id="521" r:id="rId13"/>
    <p:sldId id="486" r:id="rId14"/>
    <p:sldId id="578" r:id="rId15"/>
    <p:sldId id="495" r:id="rId16"/>
    <p:sldId id="496" r:id="rId17"/>
    <p:sldId id="260" r:id="rId18"/>
    <p:sldId id="261" r:id="rId19"/>
    <p:sldId id="258" r:id="rId20"/>
    <p:sldId id="259" r:id="rId21"/>
    <p:sldId id="280" r:id="rId22"/>
    <p:sldId id="595" r:id="rId23"/>
    <p:sldId id="596" r:id="rId24"/>
    <p:sldId id="597" r:id="rId25"/>
    <p:sldId id="598" r:id="rId26"/>
    <p:sldId id="599" r:id="rId27"/>
    <p:sldId id="600" r:id="rId28"/>
    <p:sldId id="601" r:id="rId29"/>
    <p:sldId id="602" r:id="rId30"/>
    <p:sldId id="603" r:id="rId31"/>
    <p:sldId id="604" r:id="rId32"/>
    <p:sldId id="605" r:id="rId33"/>
    <p:sldId id="635" r:id="rId34"/>
    <p:sldId id="607" r:id="rId35"/>
    <p:sldId id="608" r:id="rId36"/>
    <p:sldId id="609" r:id="rId37"/>
    <p:sldId id="610" r:id="rId38"/>
    <p:sldId id="611" r:id="rId39"/>
    <p:sldId id="612" r:id="rId40"/>
    <p:sldId id="613" r:id="rId41"/>
    <p:sldId id="614" r:id="rId42"/>
    <p:sldId id="615" r:id="rId43"/>
    <p:sldId id="616" r:id="rId44"/>
    <p:sldId id="617" r:id="rId45"/>
    <p:sldId id="636" r:id="rId46"/>
    <p:sldId id="619" r:id="rId47"/>
    <p:sldId id="620" r:id="rId48"/>
    <p:sldId id="621" r:id="rId49"/>
    <p:sldId id="622" r:id="rId50"/>
    <p:sldId id="623" r:id="rId51"/>
    <p:sldId id="624" r:id="rId52"/>
    <p:sldId id="625" r:id="rId53"/>
    <p:sldId id="626" r:id="rId54"/>
    <p:sldId id="627" r:id="rId55"/>
    <p:sldId id="628" r:id="rId56"/>
    <p:sldId id="629" r:id="rId57"/>
    <p:sldId id="630" r:id="rId58"/>
    <p:sldId id="631" r:id="rId59"/>
    <p:sldId id="632" r:id="rId60"/>
    <p:sldId id="633" r:id="rId61"/>
    <p:sldId id="63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Claybaugh" initials="WC" lastIdx="12" clrIdx="0">
    <p:extLst/>
  </p:cmAuthor>
  <p:cmAuthor id="2" name="Microsoft Office User" initials="Office" lastIdx="1" clrIdx="1">
    <p:extLst/>
  </p:cmAuthor>
  <p:cmAuthor id="3" name="Microsoft Office User" initials="Office [2]" lastIdx="1" clrIdx="2">
    <p:extLst/>
  </p:cmAuthor>
  <p:cmAuthor id="4" name="Microsoft Office User" initials="Office [3]" lastIdx="1" clrIdx="3">
    <p:extLst/>
  </p:cmAuthor>
  <p:cmAuthor id="5" name="Microsoft Office User" initials="Office [4]" lastIdx="1" clrIdx="4">
    <p:extLst/>
  </p:cmAuthor>
  <p:cmAuthor id="6" name="Microsoft Office User" initials="Office [5]" lastIdx="1" clrIdx="5">
    <p:extLst/>
  </p:cmAuthor>
  <p:cmAuthor id="7" name="Microsoft Office User" initials="Office [6]" lastIdx="1" clrIdx="6">
    <p:extLst/>
  </p:cmAuthor>
  <p:cmAuthor id="8" name="Microsoft Office User" initials="Office [7]" lastIdx="1" clrIdx="7">
    <p:extLst/>
  </p:cmAuthor>
  <p:cmAuthor id="9" name="Microsoft Office User" initials="Office [8]" lastIdx="1" clrIdx="8">
    <p:extLst/>
  </p:cmAuthor>
  <p:cmAuthor id="10" name="Microsoft Office User" initials="Office [9]" lastIdx="1" clrIdx="9">
    <p:extLst/>
  </p:cmAuthor>
  <p:cmAuthor id="11" name="Microsoft Office User" initials="Office [10]" lastIdx="1" clrIdx="10">
    <p:extLst/>
  </p:cmAuthor>
  <p:cmAuthor id="12" name="Microsoft Office User" initials="Office [11]" lastIdx="1" clrIdx="11">
    <p:extLst/>
  </p:cmAuthor>
  <p:cmAuthor id="13" name="Microsoft Office User" initials="Office [12]" lastIdx="1" clrIdx="12">
    <p:extLst/>
  </p:cmAuthor>
  <p:cmAuthor id="14" name="Microsoft Office User" initials="Office [13]" lastIdx="1" clrIdx="13">
    <p:extLst/>
  </p:cmAuthor>
  <p:cmAuthor id="15" name="Microsoft Office User" initials="Office [14]" lastIdx="1" clrIdx="14">
    <p:extLst/>
  </p:cmAuthor>
  <p:cmAuthor id="16" name="Microsoft Office User" initials="Office [15]" lastIdx="1" clrIdx="15">
    <p:extLst/>
  </p:cmAuthor>
  <p:cmAuthor id="17" name="Microsoft Office User" initials="Office [16]" lastIdx="1" clrIdx="16">
    <p:extLst/>
  </p:cmAuthor>
  <p:cmAuthor id="18" name="Marina Marmora" initials="MM" lastIdx="1" clrIdx="17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9B8"/>
    <a:srgbClr val="F2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83686" autoAdjust="0"/>
  </p:normalViewPr>
  <p:slideViewPr>
    <p:cSldViewPr snapToGrid="0" snapToObjects="1" showGuides="1">
      <p:cViewPr>
        <p:scale>
          <a:sx n="88" d="100"/>
          <a:sy n="88" d="100"/>
        </p:scale>
        <p:origin x="12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commentAuthors" Target="commentAuthors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F48BB17-E744-4D1E-BAD8-71A2F6E60C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062EBC5-B899-41E3-A4A5-5FDDB5EF44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D8B00-91FF-428C-8134-3E9D84D7D46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41862AB-B7DC-460A-90C2-9BEE993E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779E247-8B32-4CEF-9250-098ABF0DC9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65902-E16E-4D00-B24F-ACF62C099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12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4AD6E-127A-2144-9B3C-5E3BF803E20D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B7716-36DB-2D49-AA17-2865D7B1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2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B507-FC84-BF4D-B358-11DDCDC7FC2B}" type="datetime1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</a:t>
            </a:r>
            <a:r>
              <a: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Data </a:t>
            </a: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Mark Glickman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D8DE-4F31-844F-B3CF-99A3B8043477}" type="datetime1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295E9-3ED6-674B-ACCD-ACF6C1C11880}" type="datetime1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4199-40CE-5A42-87E1-00304B60A924}" type="datetime1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E55E-E805-534B-9A7F-BEE5E4E65F69}" type="datetime1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9533-EF78-7347-89B8-58E6CADD0DBD}" type="datetime1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5.emf"/><Relationship Id="rId9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Relationship Id="rId3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s.ryerson.ca/~aharley/vis/conv/" TargetMode="External"/><Relationship Id="rId3" Type="http://schemas.openxmlformats.org/officeDocument/2006/relationships/hyperlink" Target="https://www.youtube.com/watch?v=3JQ3hYko51Y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2.07261" TargetMode="External"/><Relationship Id="rId4" Type="http://schemas.openxmlformats.org/officeDocument/2006/relationships/hyperlink" Target="https://arxiv.org/abs/1605.07146" TargetMode="External"/><Relationship Id="rId5" Type="http://schemas.openxmlformats.org/officeDocument/2006/relationships/hyperlink" Target="https://arxiv.org/abs/1610.02357" TargetMode="External"/><Relationship Id="rId6" Type="http://schemas.openxmlformats.org/officeDocument/2006/relationships/hyperlink" Target="https://arxiv.org/pdf/1611.05431" TargetMode="External"/><Relationship Id="rId7" Type="http://schemas.openxmlformats.org/officeDocument/2006/relationships/hyperlink" Target="https://arxiv.org/abs/1707.01083" TargetMode="External"/><Relationship Id="rId8" Type="http://schemas.openxmlformats.org/officeDocument/2006/relationships/hyperlink" Target="https://arxiv.org/abs/1709.0150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801.0438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8: Convolutional Neural Networks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2CCC63-33EE-4EC1-B68B-0CCBDD71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FD47139-80BB-4613-BFC9-34C719542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7681" y="1770294"/>
            <a:ext cx="6537444" cy="3844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D70179-1190-477F-8010-EED1A912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7A2903-16F3-4EAB-BE88-D407A772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be able to deal with these cases.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F0A3943-B044-4649-BFFE-769CC2481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819" y="998566"/>
            <a:ext cx="3754181" cy="2500285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AE9A78-3173-4877-8C4E-5B8FC111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B79ED1-D52B-4A75-8BE8-202EE570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21" y="998566"/>
            <a:ext cx="3653344" cy="2138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482DFBA-C19E-451C-A1A1-43BB944E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021" y="3347123"/>
            <a:ext cx="3653344" cy="2951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5387459-380A-41DF-9AB3-5E216960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819" y="3689498"/>
            <a:ext cx="3754181" cy="22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72001-50C3-4027-8023-793E24D69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8D377-661C-4A90-BF23-E7800934B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8" y="1177758"/>
            <a:ext cx="11007525" cy="49568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We’ve been basically talking about </a:t>
            </a:r>
            <a:r>
              <a:rPr lang="en-US" sz="2400" dirty="0">
                <a:solidFill>
                  <a:srgbClr val="C00000"/>
                </a:solidFill>
              </a:rPr>
              <a:t>detecting features in images</a:t>
            </a:r>
            <a:r>
              <a:rPr lang="en-US" sz="2400" dirty="0"/>
              <a:t>, in a very naïve way.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Researchers built multiple computer vision techniques to deal with these issues: SIFT, FAST, SURF, BRIEF,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However, similar problems arose: the detectors where either too general or too over-engineered. Humans were designing these feature detectors, and that made them either too simple or hard to generalize.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DD2A6B-4EB6-43A0-AC3C-5B2F56F4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7FF8AD-2C7F-4126-90A9-2D703D4C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737" y="4563985"/>
            <a:ext cx="3656693" cy="175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E630C-BA58-4AE7-88C7-ADB8897AB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68" y="4563985"/>
            <a:ext cx="3871051" cy="1754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5F3999-F75E-433E-A5F7-51063E3931BA}"/>
              </a:ext>
            </a:extLst>
          </p:cNvPr>
          <p:cNvSpPr txBox="1"/>
          <p:nvPr/>
        </p:nvSpPr>
        <p:spPr>
          <a:xfrm>
            <a:off x="10566400" y="4951283"/>
            <a:ext cx="1340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corner detection algorithm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DFC1B2E-2D57-4CB2-898E-6E3322C39A05}"/>
              </a:ext>
            </a:extLst>
          </p:cNvPr>
          <p:cNvSpPr txBox="1"/>
          <p:nvPr/>
        </p:nvSpPr>
        <p:spPr>
          <a:xfrm>
            <a:off x="534241" y="4980971"/>
            <a:ext cx="134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SIFT feature descriptor</a:t>
            </a:r>
          </a:p>
        </p:txBody>
      </p:sp>
    </p:spTree>
    <p:extLst>
      <p:ext uri="{BB962C8B-B14F-4D97-AF65-F5344CB8AC3E}">
        <p14:creationId xmlns:p14="http://schemas.microsoft.com/office/powerpoint/2010/main" val="903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B9C03-BAF3-4428-8B2B-527EAB2B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features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5517EE-D9E5-43C1-85BF-BF44F4660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8" y="1177758"/>
            <a:ext cx="10949651" cy="50378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if we </a:t>
            </a:r>
            <a:r>
              <a:rPr lang="en-US" dirty="0">
                <a:solidFill>
                  <a:srgbClr val="C00000"/>
                </a:solidFill>
              </a:rPr>
              <a:t>learned the features to detect</a:t>
            </a:r>
            <a:r>
              <a:rPr lang="en-US" dirty="0"/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a system that can do Representation Learning (or Feature Learning).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dirty="0">
                <a:solidFill>
                  <a:srgbClr val="C00000"/>
                </a:solidFill>
              </a:rPr>
              <a:t>Representation Learning: </a:t>
            </a:r>
            <a:r>
              <a:rPr lang="en-US" dirty="0"/>
              <a:t>technique that allows a system to automatically find relevant features for a given task. Replaces manual feature engineering.</a:t>
            </a:r>
          </a:p>
          <a:p>
            <a:endParaRPr lang="en-US" sz="1400" dirty="0"/>
          </a:p>
          <a:p>
            <a:r>
              <a:rPr lang="en-US" dirty="0"/>
              <a:t>Multiple techniques for this: 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Unsupervised (K-means, PCA, …).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Supervised (Sup. Dictionary learning, </a:t>
            </a:r>
            <a:r>
              <a:rPr lang="en-US" dirty="0">
                <a:solidFill>
                  <a:srgbClr val="C00000"/>
                </a:solidFill>
              </a:rPr>
              <a:t>Neural Networks!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EEDD3E-19AA-4978-AADD-E5CFBEF9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501092-9153-4D60-84A3-73B9ADE4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0F64395-865B-48AD-881E-BA4FE9307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267" y="1698614"/>
            <a:ext cx="3174014" cy="1669297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DBB756-F446-47AE-9380-B1041AFE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F0A85-E63C-47F3-B8AD-1147FD11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40" y="3625196"/>
            <a:ext cx="3096667" cy="1669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08C9D0-1E39-4038-9071-DC72F5A22AFF}"/>
              </a:ext>
            </a:extLst>
          </p:cNvPr>
          <p:cNvSpPr txBox="1"/>
          <p:nvPr/>
        </p:nvSpPr>
        <p:spPr>
          <a:xfrm>
            <a:off x="1058267" y="1051556"/>
            <a:ext cx="1067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Imagine we want to build a cat detector with an MLP.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5B977F-C1AC-49AF-B45B-84FD3AF241ED}"/>
              </a:ext>
            </a:extLst>
          </p:cNvPr>
          <p:cNvSpPr txBox="1"/>
          <p:nvPr/>
        </p:nvSpPr>
        <p:spPr>
          <a:xfrm>
            <a:off x="5081283" y="2195552"/>
            <a:ext cx="458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this case, the </a:t>
            </a:r>
            <a:r>
              <a:rPr lang="en-US" sz="2400" dirty="0">
                <a:solidFill>
                  <a:srgbClr val="C00000"/>
                </a:solidFill>
              </a:rPr>
              <a:t>red weights </a:t>
            </a:r>
            <a:r>
              <a:rPr lang="en-US" sz="2400" dirty="0"/>
              <a:t>will be modified to better recognize cats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2B3A796-474D-449E-BF2D-4AF1DBD7D72E}"/>
              </a:ext>
            </a:extLst>
          </p:cNvPr>
          <p:cNvSpPr txBox="1"/>
          <p:nvPr/>
        </p:nvSpPr>
        <p:spPr>
          <a:xfrm>
            <a:off x="5023410" y="4036474"/>
            <a:ext cx="469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this case, the </a:t>
            </a:r>
            <a:r>
              <a:rPr lang="en-US" sz="2400" dirty="0">
                <a:solidFill>
                  <a:srgbClr val="00B050"/>
                </a:solidFill>
              </a:rPr>
              <a:t>green weights</a:t>
            </a:r>
            <a:r>
              <a:rPr lang="en-US" sz="2400" dirty="0"/>
              <a:t> will be modified.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60A8B7-3F25-4DF3-B8F7-77BF9B2E15CE}"/>
              </a:ext>
            </a:extLst>
          </p:cNvPr>
          <p:cNvSpPr txBox="1"/>
          <p:nvPr/>
        </p:nvSpPr>
        <p:spPr>
          <a:xfrm>
            <a:off x="1058267" y="5432148"/>
            <a:ext cx="10678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learning redundant features. Approach is not robust, as cats could appear in yet another position.</a:t>
            </a:r>
          </a:p>
        </p:txBody>
      </p:sp>
    </p:spTree>
    <p:extLst>
      <p:ext uri="{BB962C8B-B14F-4D97-AF65-F5344CB8AC3E}">
        <p14:creationId xmlns:p14="http://schemas.microsoft.com/office/powerpoint/2010/main" val="11908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83429-CAFA-4A64-B905-BB7BE412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AB0FE-3010-4191-AB1C-0AE19E6F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3426853" cy="4659516"/>
          </a:xfrm>
        </p:spPr>
        <p:txBody>
          <a:bodyPr/>
          <a:lstStyle/>
          <a:p>
            <a:r>
              <a:rPr lang="en-US" dirty="0"/>
              <a:t>Example: CIFAR10</a:t>
            </a:r>
          </a:p>
          <a:p>
            <a:endParaRPr lang="en-US" dirty="0"/>
          </a:p>
          <a:p>
            <a:r>
              <a:rPr lang="en-US" dirty="0"/>
              <a:t>Simple 32x32 color images (3 channels)</a:t>
            </a:r>
          </a:p>
          <a:p>
            <a:endParaRPr lang="en-US" dirty="0"/>
          </a:p>
          <a:p>
            <a:r>
              <a:rPr lang="en-US" dirty="0"/>
              <a:t>Each pixel is a feature: an MLP would have 32x32x3+1 = </a:t>
            </a:r>
            <a:r>
              <a:rPr lang="en-US" dirty="0">
                <a:solidFill>
                  <a:srgbClr val="FF0000"/>
                </a:solidFill>
              </a:rPr>
              <a:t>3073 weights per neuron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30C7FEB-217E-433A-841B-577360F9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D802C4-AAAC-4980-BC22-A5E0D263D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947" y="1632393"/>
            <a:ext cx="7016307" cy="34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9411-9002-41AB-8959-EF491077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BB775F-0E33-4F96-85A4-325452A9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20" y="1147357"/>
            <a:ext cx="6771152" cy="4563285"/>
          </a:xfrm>
        </p:spPr>
        <p:txBody>
          <a:bodyPr/>
          <a:lstStyle/>
          <a:p>
            <a:r>
              <a:rPr lang="en-US" dirty="0"/>
              <a:t>Example:  ImageNet</a:t>
            </a:r>
          </a:p>
          <a:p>
            <a:endParaRPr lang="en-US" dirty="0"/>
          </a:p>
          <a:p>
            <a:r>
              <a:rPr lang="en-US" dirty="0"/>
              <a:t>Images are usually 224x224x3: an MLP would have  </a:t>
            </a:r>
            <a:r>
              <a:rPr lang="en-US" dirty="0">
                <a:solidFill>
                  <a:srgbClr val="C00000"/>
                </a:solidFill>
              </a:rPr>
              <a:t>150129 weights per neuron</a:t>
            </a:r>
            <a:r>
              <a:rPr lang="en-US" dirty="0"/>
              <a:t>. If the first layer of the MLP is around 128 nodes, which is small, this already becomes very heavy to calculate.</a:t>
            </a:r>
          </a:p>
          <a:p>
            <a:endParaRPr lang="en-US" dirty="0"/>
          </a:p>
          <a:p>
            <a:r>
              <a:rPr lang="en-US" dirty="0"/>
              <a:t>Model complexity is extremely high: overfitting.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5AA871-9594-40F1-A12E-C1905C40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C4E8A8-7A29-47DC-86B8-5C2F64CC1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713" y="1772228"/>
            <a:ext cx="4036017" cy="38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are Local and Hierarchical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4837"/>
            <a:ext cx="9144000" cy="40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are Invariant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41" y="822865"/>
            <a:ext cx="7096084" cy="49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“Convolution” Operation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548" y="1417639"/>
            <a:ext cx="7677074" cy="49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“Convolution” Operation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063750"/>
            <a:ext cx="1270000" cy="12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0" y="2063750"/>
            <a:ext cx="1270000" cy="12700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67275" y="1917700"/>
          <a:ext cx="2197101" cy="157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Equation" r:id="rId5" imgW="1028700" imgH="736600" progId="Equation.3">
                  <p:embed/>
                </p:oleObj>
              </mc:Choice>
              <mc:Fallback>
                <p:oleObj name="Equation" r:id="rId5" imgW="1028700" imgH="7366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7275" y="1917700"/>
                        <a:ext cx="2197101" cy="157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2751" y="2460625"/>
            <a:ext cx="49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4401" y="2460625"/>
            <a:ext cx="49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645025"/>
            <a:ext cx="1270000" cy="12700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867275" y="4498975"/>
          <a:ext cx="2197101" cy="157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Equation" r:id="rId7" imgW="1028700" imgH="736600" progId="Equation.3">
                  <p:embed/>
                </p:oleObj>
              </mc:Choice>
              <mc:Fallback>
                <p:oleObj name="Equation" r:id="rId7" imgW="1028700" imgH="7366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7275" y="4498975"/>
                        <a:ext cx="2197101" cy="157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22751" y="5041900"/>
            <a:ext cx="49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4401" y="5041900"/>
            <a:ext cx="49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750" y="4645025"/>
            <a:ext cx="1270000" cy="127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97400" y="134079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00FF"/>
                </a:solidFill>
              </a:rPr>
              <a:t>Edge detection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7400" y="403731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00FF"/>
                </a:solidFill>
              </a:rPr>
              <a:t>Sharpen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36173" y="6370008"/>
            <a:ext cx="1712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rgbClr val="7F7F7F"/>
                </a:solidFill>
              </a:rPr>
              <a:t>wikipedia.org</a:t>
            </a:r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264400" y="1587500"/>
            <a:ext cx="768350" cy="476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8626" y="1186806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27244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85519"/>
            <a:ext cx="9144000" cy="3706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4463" y="5533423"/>
            <a:ext cx="97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err="1">
                <a:solidFill>
                  <a:srgbClr val="FF0000"/>
                </a:solidFill>
              </a:rPr>
              <a:t>ReLU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3232" y="5533423"/>
            <a:ext cx="97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err="1">
                <a:solidFill>
                  <a:srgbClr val="FF0000"/>
                </a:solidFill>
              </a:rPr>
              <a:t>ReLU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8962" y="288235"/>
            <a:ext cx="10972800" cy="767276"/>
          </a:xfrm>
        </p:spPr>
        <p:txBody>
          <a:bodyPr/>
          <a:lstStyle/>
          <a:p>
            <a:r>
              <a:rPr lang="en-US" dirty="0"/>
              <a:t>A Convolutional Network</a:t>
            </a:r>
          </a:p>
        </p:txBody>
      </p:sp>
    </p:spTree>
    <p:extLst>
      <p:ext uri="{BB962C8B-B14F-4D97-AF65-F5344CB8AC3E}">
        <p14:creationId xmlns:p14="http://schemas.microsoft.com/office/powerpoint/2010/main" val="11223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F2F5C9-0E12-452B-9974-FEFE4039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DAA9DB-B239-4940-8EBF-03EE12945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425600"/>
          </a:xfrm>
        </p:spPr>
        <p:txBody>
          <a:bodyPr/>
          <a:lstStyle/>
          <a:p>
            <a:r>
              <a:rPr lang="en-US" dirty="0"/>
              <a:t>We know that MLPs: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not scale well for images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Ignore the information brought by </a:t>
            </a:r>
            <a:r>
              <a:rPr lang="en-US" sz="2400" dirty="0">
                <a:solidFill>
                  <a:srgbClr val="C00000"/>
                </a:solidFill>
              </a:rPr>
              <a:t>pixel position and correlation with neighbors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Cannot handle </a:t>
            </a:r>
            <a:r>
              <a:rPr lang="en-US" sz="2400" dirty="0">
                <a:solidFill>
                  <a:srgbClr val="C00000"/>
                </a:solidFill>
              </a:rPr>
              <a:t>translations</a:t>
            </a:r>
          </a:p>
          <a:p>
            <a:r>
              <a:rPr lang="en-US" dirty="0"/>
              <a:t>The general idea of CNNs is to intelligently adapt to properties of images: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Pixel position and neighborhood have </a:t>
            </a:r>
            <a:r>
              <a:rPr lang="en-US" sz="2400" dirty="0">
                <a:solidFill>
                  <a:srgbClr val="C00000"/>
                </a:solidFill>
              </a:rPr>
              <a:t>semantic meanings</a:t>
            </a:r>
            <a:r>
              <a:rPr lang="en-U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Elements of interest can appear </a:t>
            </a:r>
            <a:r>
              <a:rPr lang="en-US" sz="2400" dirty="0">
                <a:solidFill>
                  <a:srgbClr val="C00000"/>
                </a:solidFill>
              </a:rPr>
              <a:t>anywhere in the image</a:t>
            </a:r>
            <a:r>
              <a:rPr lang="en-US" sz="2400" dirty="0"/>
              <a:t>.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53FD8E-791B-4940-A6A9-4C17FFE9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6CAB0D91-FC2F-4158-BEF1-903DE3F5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CNNs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D3A113F-C5BB-442B-B06C-29FD672CD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831" y="1403032"/>
            <a:ext cx="7581900" cy="1661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34B326-0616-4C8C-930C-6C05F8B0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9C6DA4-342B-49AB-A601-F2623ACDFAF8}"/>
              </a:ext>
            </a:extLst>
          </p:cNvPr>
          <p:cNvSpPr txBox="1"/>
          <p:nvPr/>
        </p:nvSpPr>
        <p:spPr>
          <a:xfrm>
            <a:off x="2828261" y="3138305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4D875B-F476-4119-BE1C-3A5BF994D49B}"/>
              </a:ext>
            </a:extLst>
          </p:cNvPr>
          <p:cNvSpPr txBox="1"/>
          <p:nvPr/>
        </p:nvSpPr>
        <p:spPr>
          <a:xfrm>
            <a:off x="6627628" y="3138305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74D1BCB-32E6-4B0B-95B3-8F936180EEF6}"/>
              </a:ext>
            </a:extLst>
          </p:cNvPr>
          <p:cNvSpPr txBox="1">
            <a:spLocks/>
          </p:cNvSpPr>
          <p:nvPr/>
        </p:nvSpPr>
        <p:spPr>
          <a:xfrm>
            <a:off x="650061" y="3676960"/>
            <a:ext cx="10891877" cy="243447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CNNs are also composed of layers, but those layers are not fully connected: they have</a:t>
            </a:r>
            <a:r>
              <a:rPr lang="en-US" sz="2400" dirty="0">
                <a:solidFill>
                  <a:srgbClr val="C00000"/>
                </a:solidFill>
              </a:rPr>
              <a:t> filters</a:t>
            </a:r>
            <a:r>
              <a:rPr lang="en-US" sz="2400" dirty="0"/>
              <a:t>, sets of cube-shaped weights that are applied throughout the image. Each 2D slice of the filters are called </a:t>
            </a:r>
            <a:r>
              <a:rPr lang="en-US" sz="2400" dirty="0">
                <a:solidFill>
                  <a:srgbClr val="C00000"/>
                </a:solidFill>
              </a:rPr>
              <a:t>kernels</a:t>
            </a:r>
            <a:r>
              <a:rPr lang="en-US" sz="2400" dirty="0"/>
              <a:t>.</a:t>
            </a:r>
          </a:p>
          <a:p>
            <a:r>
              <a:rPr lang="en-US" sz="2400" dirty="0"/>
              <a:t>These filters introduce </a:t>
            </a:r>
            <a:r>
              <a:rPr lang="en-US" sz="2400" dirty="0">
                <a:solidFill>
                  <a:srgbClr val="C00000"/>
                </a:solidFill>
              </a:rPr>
              <a:t>translation invariance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C00000"/>
                </a:solidFill>
              </a:rPr>
              <a:t>parameter sharing.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are they applied? Convolutions!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3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9E7B8-C040-4816-A00E-830CF2F4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and cross-correlation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5938D035-EFFC-4232-89E4-10965B8AE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</a:t>
                </a:r>
                <a:r>
                  <a:rPr lang="en-US" sz="2400" b="1" dirty="0"/>
                  <a:t>convolution</a:t>
                </a:r>
                <a:r>
                  <a:rPr lang="en-US" sz="2400" dirty="0"/>
                  <a:t> of f and g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defined as the integral of the product, having one of the functions inverted and shifted: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Discrete convolution: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Discrete cross-correlation: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38D035-EFFC-4232-89E4-10965B8AE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26" t="-2305" b="-108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ACA6F8-DCEA-4E02-B09D-C6E22E71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FC26DD8-28EF-423B-BEB2-BC066C7285BF}"/>
              </a:ext>
            </a:extLst>
          </p:cNvPr>
          <p:cNvSpPr/>
          <p:nvPr/>
        </p:nvSpPr>
        <p:spPr>
          <a:xfrm>
            <a:off x="6792594" y="2142048"/>
            <a:ext cx="369332" cy="36933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1825A6-3DAE-435A-843F-38CAB9012286}"/>
              </a:ext>
            </a:extLst>
          </p:cNvPr>
          <p:cNvSpPr txBox="1"/>
          <p:nvPr/>
        </p:nvSpPr>
        <p:spPr>
          <a:xfrm>
            <a:off x="9144000" y="2511380"/>
            <a:ext cx="1996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Function is inverted and shifted left by t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43037F8-60D6-4BC3-A966-D81A154DABAE}"/>
              </a:ext>
            </a:extLst>
          </p:cNvPr>
          <p:cNvSpPr/>
          <p:nvPr/>
        </p:nvSpPr>
        <p:spPr>
          <a:xfrm rot="11157181" flipH="1">
            <a:off x="7137541" y="2628035"/>
            <a:ext cx="2267895" cy="352326"/>
          </a:xfrm>
          <a:custGeom>
            <a:avLst/>
            <a:gdLst>
              <a:gd name="connsiteX0" fmla="*/ 0 w 1637414"/>
              <a:gd name="connsiteY0" fmla="*/ 319821 h 404882"/>
              <a:gd name="connsiteX1" fmla="*/ 754912 w 1637414"/>
              <a:gd name="connsiteY1" fmla="*/ 845 h 404882"/>
              <a:gd name="connsiteX2" fmla="*/ 1637414 w 1637414"/>
              <a:gd name="connsiteY2" fmla="*/ 404882 h 4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04882">
                <a:moveTo>
                  <a:pt x="0" y="319821"/>
                </a:moveTo>
                <a:cubicBezTo>
                  <a:pt x="241005" y="153244"/>
                  <a:pt x="482010" y="-13332"/>
                  <a:pt x="754912" y="845"/>
                </a:cubicBezTo>
                <a:cubicBezTo>
                  <a:pt x="1027814" y="15022"/>
                  <a:pt x="1332614" y="209952"/>
                  <a:pt x="1637414" y="404882"/>
                </a:cubicBezTo>
              </a:path>
            </a:pathLst>
          </a:custGeom>
          <a:ln w="127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DE9D7-1AD9-483B-80DF-397DC5AD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– step by step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B408036-82CB-41C7-A6C8-BF154FFFE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776" y="1287424"/>
            <a:ext cx="5902575" cy="42831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3E8628-901F-48C3-933F-0DBEF912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A4C2B5-0697-4AF0-A66D-89B038C3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526" y="1961276"/>
            <a:ext cx="4517105" cy="2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A9166-F60B-4A48-B5E3-35BA83D0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– another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7B4A87-24D9-47E8-8EFD-740F32859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9950" y="1352096"/>
            <a:ext cx="4300553" cy="4308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FC4D01-0F70-4442-AF95-6CE8D1F4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8A837-4392-4D40-9C5F-19B1C27D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– 3D input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28A8FCF-2DCC-4DDA-BB2E-4C0A453AF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5760" y="1177925"/>
            <a:ext cx="3358412" cy="44778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AED6B0-CC38-48A8-8C0B-328615B3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5907AB-41F2-41C5-BD25-D2CD0A94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– what happens at the edges?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670336-517A-4ED9-B8A2-9B638ECE2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apply convolutions on a normal image, the result will be down-sampled by an amount depending on the size of the filter.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avoid this by padding the edges in different ways.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D4A3DE-D573-47A6-A0B1-5FD86AD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F6B878-680A-4682-8114-FCD064E2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69" y="2335612"/>
            <a:ext cx="23241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ECF8D-4E97-4718-AAA3-3E2ABF60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ECC8A5-D90D-45DF-8020-944F3389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114924-9251-4CE9-AC2B-6CACAB98E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654" y="983807"/>
            <a:ext cx="3424677" cy="3985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1066F4-C57E-41EF-B942-48E3CCF7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541" y="983806"/>
            <a:ext cx="3505805" cy="39850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5740F3-461A-415D-97F6-BBB1926F8EA1}"/>
              </a:ext>
            </a:extLst>
          </p:cNvPr>
          <p:cNvSpPr txBox="1"/>
          <p:nvPr/>
        </p:nvSpPr>
        <p:spPr>
          <a:xfrm>
            <a:off x="1500851" y="5274497"/>
            <a:ext cx="4595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padding. </a:t>
            </a:r>
            <a:r>
              <a:rPr lang="en-US" dirty="0"/>
              <a:t>Introduces zeros such that all pixels are visited the same amount of times by the filter. Increases size of output.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A4DE19-F1A8-4222-853C-A8FB0532B37A}"/>
              </a:ext>
            </a:extLst>
          </p:cNvPr>
          <p:cNvSpPr txBox="1"/>
          <p:nvPr/>
        </p:nvSpPr>
        <p:spPr>
          <a:xfrm>
            <a:off x="6832301" y="5274497"/>
            <a:ext cx="3505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Same padding. </a:t>
            </a:r>
            <a:r>
              <a:rPr lang="en-US" dirty="0"/>
              <a:t>Ensures that the output has the same size as the input.</a:t>
            </a:r>
          </a:p>
        </p:txBody>
      </p:sp>
    </p:spTree>
    <p:extLst>
      <p:ext uri="{BB962C8B-B14F-4D97-AF65-F5344CB8AC3E}">
        <p14:creationId xmlns:p14="http://schemas.microsoft.com/office/powerpoint/2010/main" val="2689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2C7B02-83E4-4059-8BB7-0FFCAF5D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="1" dirty="0" smtClean="0"/>
              <a:t> drawbacks </a:t>
            </a:r>
            <a:r>
              <a:rPr lang="en-US" dirty="0" smtClean="0"/>
              <a:t>of MLPs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8AF896-994C-4CCC-A6EF-9EF5D19F8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53" y="1753598"/>
            <a:ext cx="10671858" cy="3350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MLPs use one perceptron for each </a:t>
            </a:r>
            <a:r>
              <a:rPr lang="en-US" dirty="0" smtClean="0"/>
              <a:t>input (e.g. pixel </a:t>
            </a:r>
            <a:r>
              <a:rPr lang="en-US" dirty="0"/>
              <a:t>in an image, multiplied by 3 in RGB </a:t>
            </a:r>
            <a:r>
              <a:rPr lang="en-US" dirty="0" smtClean="0"/>
              <a:t>case). The </a:t>
            </a:r>
            <a:r>
              <a:rPr lang="en-US" dirty="0"/>
              <a:t>amount of weights </a:t>
            </a:r>
            <a:r>
              <a:rPr lang="en-US" dirty="0">
                <a:solidFill>
                  <a:srgbClr val="C00000"/>
                </a:solidFill>
              </a:rPr>
              <a:t>rapidly becomes unmanageable </a:t>
            </a:r>
            <a:r>
              <a:rPr lang="en-US" dirty="0"/>
              <a:t>for large images.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Training difficulties arise, overfitting can appear.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MLPs react differently to an </a:t>
            </a:r>
            <a:r>
              <a:rPr lang="en-US" dirty="0" smtClean="0"/>
              <a:t>input (images) and </a:t>
            </a:r>
            <a:r>
              <a:rPr lang="en-US" dirty="0"/>
              <a:t>its shifted version – </a:t>
            </a:r>
            <a:r>
              <a:rPr lang="en-US" dirty="0">
                <a:solidFill>
                  <a:srgbClr val="C00000"/>
                </a:solidFill>
              </a:rPr>
              <a:t>they are not translation invariant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2D353D-FC31-4540-81F1-0A17488A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59AFF-4171-46F9-8F27-4716031D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0478E36-64B5-47D4-9D5F-A034FF418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555" y="1437950"/>
            <a:ext cx="3714150" cy="35429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145096-C442-47B7-8178-58783DA1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849DE7-7348-4BFA-9E70-C5D269875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515" y="1344546"/>
            <a:ext cx="4241665" cy="3636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25F9CA-02BC-47D2-AC02-55D042DCB892}"/>
              </a:ext>
            </a:extLst>
          </p:cNvPr>
          <p:cNvSpPr txBox="1"/>
          <p:nvPr/>
        </p:nvSpPr>
        <p:spPr>
          <a:xfrm>
            <a:off x="1519555" y="5347504"/>
            <a:ext cx="434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Convolutional layer with four 3x3 filters on a </a:t>
            </a:r>
            <a:r>
              <a:rPr lang="en-US" dirty="0">
                <a:solidFill>
                  <a:srgbClr val="C00000"/>
                </a:solidFill>
              </a:rPr>
              <a:t>black and white image </a:t>
            </a:r>
            <a:r>
              <a:rPr lang="en-US" dirty="0"/>
              <a:t>(just one channel)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9B99C5-BD9C-4CB3-9815-33DF9B2A60DF}"/>
              </a:ext>
            </a:extLst>
          </p:cNvPr>
          <p:cNvSpPr txBox="1"/>
          <p:nvPr/>
        </p:nvSpPr>
        <p:spPr>
          <a:xfrm>
            <a:off x="7077333" y="5200471"/>
            <a:ext cx="393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Convolutional layer with four 3x3 filters on an </a:t>
            </a:r>
            <a:r>
              <a:rPr lang="en-US" dirty="0">
                <a:solidFill>
                  <a:srgbClr val="C00000"/>
                </a:solidFill>
              </a:rPr>
              <a:t>RGB image</a:t>
            </a:r>
            <a:r>
              <a:rPr lang="en-US" dirty="0"/>
              <a:t>. As you can see, the filters are now cubes, and they are applied on the full depth of the image..</a:t>
            </a:r>
          </a:p>
        </p:txBody>
      </p:sp>
    </p:spTree>
    <p:extLst>
      <p:ext uri="{BB962C8B-B14F-4D97-AF65-F5344CB8AC3E}">
        <p14:creationId xmlns:p14="http://schemas.microsoft.com/office/powerpoint/2010/main" val="14684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C2D507-5D43-44E5-ACAF-58E46F96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</a:t>
            </a:r>
            <a:r>
              <a:rPr lang="en-US" dirty="0" smtClean="0"/>
              <a:t>layers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BC550F-E344-4DE3-9E81-FD71A219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94935"/>
            <a:ext cx="6868841" cy="498594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To be clear: each filter is convolved with the entirety of the </a:t>
            </a:r>
            <a:r>
              <a:rPr lang="en-US" sz="2400" dirty="0">
                <a:solidFill>
                  <a:srgbClr val="C00000"/>
                </a:solidFill>
              </a:rPr>
              <a:t>3D input cube</a:t>
            </a:r>
            <a:r>
              <a:rPr lang="en-US" sz="2400" dirty="0"/>
              <a:t>, but generates a </a:t>
            </a:r>
            <a:r>
              <a:rPr lang="en-US" sz="2400" dirty="0">
                <a:solidFill>
                  <a:srgbClr val="C00000"/>
                </a:solidFill>
              </a:rPr>
              <a:t>2D feature map.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Because we have multiple filters, we end up with a 3D output: </a:t>
            </a:r>
            <a:r>
              <a:rPr lang="en-US" sz="2400" dirty="0">
                <a:solidFill>
                  <a:srgbClr val="C00000"/>
                </a:solidFill>
              </a:rPr>
              <a:t>one 2D feature map per filter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feature map dimension can </a:t>
            </a:r>
            <a:r>
              <a:rPr lang="en-US" sz="2400" dirty="0">
                <a:solidFill>
                  <a:srgbClr val="C00000"/>
                </a:solidFill>
              </a:rPr>
              <a:t>change drastically </a:t>
            </a:r>
            <a:r>
              <a:rPr lang="en-US" sz="2400" dirty="0"/>
              <a:t>from one conv layer to the next: we can enter a layer with a 32x32x16 input and exit with a 32x32x128 output if that layer has 128 filters.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308590-D927-48E5-AFCF-D6659FF6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119A457F-9E91-4C6A-B870-B1D2C660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278" y="2113209"/>
            <a:ext cx="3606157" cy="31581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1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48F8D-D86B-4BED-A477-F5FC43E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make sense?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FEB149-85B7-4950-B7ED-5CEDA94C8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9"/>
            <a:ext cx="5262585" cy="5026272"/>
          </a:xfrm>
        </p:spPr>
        <p:txBody>
          <a:bodyPr/>
          <a:lstStyle/>
          <a:p>
            <a:r>
              <a:rPr lang="en-US" dirty="0"/>
              <a:t>In image is just a matrix of pixels.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Convolving the image with a filter produces a feature map that highlights the presence of a given feature in the image.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3CD85A-9E31-4C09-9F50-CB5E19EA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03D0B9-A7F8-4E8A-9788-E9433CBA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43" y="1730521"/>
            <a:ext cx="2029641" cy="2024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1F6D5C-AC66-4536-A6A2-85C4020B4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088"/>
          <a:stretch/>
        </p:blipFill>
        <p:spPr>
          <a:xfrm>
            <a:off x="7006592" y="869514"/>
            <a:ext cx="4452345" cy="53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33</a:t>
            </a:fld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D6529BCC-0FC5-47A9-9926-B9C9B1C2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44" y="1584965"/>
            <a:ext cx="7262545" cy="41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DACA0-015A-4A5E-BAE5-87683A78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94662F-1E56-40CB-9326-1D9F77952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92" y="2092158"/>
            <a:ext cx="10327008" cy="2111143"/>
          </a:xfrm>
        </p:spPr>
        <p:txBody>
          <a:bodyPr/>
          <a:lstStyle/>
          <a:p>
            <a:r>
              <a:rPr lang="en-US" dirty="0"/>
              <a:t>In a convolutional layer, we are basically applying multiple filters at over the image to extract different features. </a:t>
            </a:r>
          </a:p>
          <a:p>
            <a:r>
              <a:rPr lang="en-US" dirty="0"/>
              <a:t>But most importantly, </a:t>
            </a:r>
            <a:r>
              <a:rPr lang="en-US" dirty="0">
                <a:solidFill>
                  <a:srgbClr val="C00000"/>
                </a:solidFill>
              </a:rPr>
              <a:t>we are learning those filters!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thing we’re missing: non-linearity.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13A4E9-A0F1-4F2E-85E0-42C674F4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7A5BBC-4527-4D76-84AA-638BBF8A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02ADB4-4B2B-4A95-BEC6-B0F1BDFE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922100"/>
          </a:xfrm>
        </p:spPr>
        <p:txBody>
          <a:bodyPr/>
          <a:lstStyle/>
          <a:p>
            <a:r>
              <a:rPr lang="en-US" dirty="0"/>
              <a:t>The most successful non-linearity for CNNs is the Rectified Non-Linear unit (</a:t>
            </a:r>
            <a:r>
              <a:rPr lang="en-US" dirty="0" err="1"/>
              <a:t>ReLU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Combats the vanishing gradient problem occurring in </a:t>
            </a:r>
            <a:r>
              <a:rPr lang="en-US" dirty="0" err="1"/>
              <a:t>sigmoids</a:t>
            </a:r>
            <a:r>
              <a:rPr lang="en-US" dirty="0"/>
              <a:t>, is easier to compute, generates sparsity (not always beneficial)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001396-514A-4E16-A6F6-DAD5B73D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2D182-4FD3-4E9D-A5AB-E3A7791A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187" y="2232393"/>
            <a:ext cx="6727625" cy="21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DDFB5-57F0-4DE0-B4B5-A2A11CD8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575587-CD0F-4B06-B0DD-32C5BA8C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84509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convolutional layer convolves each of its filters with the input.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Input: a </a:t>
            </a:r>
            <a:r>
              <a:rPr lang="en-US" dirty="0">
                <a:solidFill>
                  <a:srgbClr val="C00000"/>
                </a:solidFill>
              </a:rPr>
              <a:t>3D tensor</a:t>
            </a:r>
            <a:r>
              <a:rPr lang="en-US" dirty="0"/>
              <a:t>, where the dimensions are Width, Height and Channels (or Feature Maps)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Output: a </a:t>
            </a:r>
            <a:r>
              <a:rPr lang="en-US" dirty="0">
                <a:solidFill>
                  <a:srgbClr val="C00000"/>
                </a:solidFill>
              </a:rPr>
              <a:t>3D tensor</a:t>
            </a:r>
            <a:r>
              <a:rPr lang="en-US" dirty="0"/>
              <a:t>, with dimensions Width, Height and Feature Maps (one for each filter)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Applies non-linear </a:t>
            </a:r>
            <a:r>
              <a:rPr lang="en-US" dirty="0">
                <a:solidFill>
                  <a:srgbClr val="C00000"/>
                </a:solidFill>
              </a:rPr>
              <a:t>activation function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(usually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over each value of the output.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Multiple </a:t>
            </a:r>
            <a:r>
              <a:rPr lang="en-US" dirty="0">
                <a:solidFill>
                  <a:srgbClr val="C00000"/>
                </a:solidFill>
              </a:rPr>
              <a:t>parameters to define</a:t>
            </a:r>
            <a:r>
              <a:rPr lang="en-US" dirty="0"/>
              <a:t>: number of filters, size of filters, stride, padding, activation function to use, regularization.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395E4C-76B4-45AF-B8BE-8C27F281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4690331" y="3049034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8213252" y="3049033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167410" y="3049035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</p:spTree>
    <p:extLst>
      <p:ext uri="{BB962C8B-B14F-4D97-AF65-F5344CB8AC3E}">
        <p14:creationId xmlns:p14="http://schemas.microsoft.com/office/powerpoint/2010/main" val="18327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4690331" y="3049034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8213252" y="3049033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282994" y="976179"/>
            <a:ext cx="9741595" cy="542462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E94E475-381E-41FB-91F6-677F45725C91}"/>
              </a:ext>
            </a:extLst>
          </p:cNvPr>
          <p:cNvSpPr/>
          <p:nvPr/>
        </p:nvSpPr>
        <p:spPr>
          <a:xfrm>
            <a:off x="7746800" y="2000145"/>
            <a:ext cx="2744573" cy="39607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Input: 3D cube, previous set of feature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Output: 3D cube, one 2D map per filter	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45CB744-A164-45F7-A946-EDB572156F2A}"/>
              </a:ext>
            </a:extLst>
          </p:cNvPr>
          <p:cNvSpPr/>
          <p:nvPr/>
        </p:nvSpPr>
        <p:spPr>
          <a:xfrm>
            <a:off x="1877179" y="1951720"/>
            <a:ext cx="2744573" cy="405760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Apply filters to extract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Filters are composed of small kernels, learned.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One bias per filter.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Apply activation function on every value of feature map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BA08061-1F95-4E28-9D93-B0BDA3462685}"/>
              </a:ext>
            </a:extLst>
          </p:cNvPr>
          <p:cNvSpPr/>
          <p:nvPr/>
        </p:nvSpPr>
        <p:spPr>
          <a:xfrm>
            <a:off x="4788436" y="1985516"/>
            <a:ext cx="2744573" cy="39607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Number of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Size of kernels (W and H only, D is defined by input cube)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Activation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Regularization type and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9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8213252" y="3049033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167411" y="3049033"/>
            <a:ext cx="2811335" cy="156549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4690331" y="3049034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</p:spTree>
    <p:extLst>
      <p:ext uri="{BB962C8B-B14F-4D97-AF65-F5344CB8AC3E}">
        <p14:creationId xmlns:p14="http://schemas.microsoft.com/office/powerpoint/2010/main" val="26918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08A8A3-8C08-49A6-A55D-A1ADAFDB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Latest events on Image </a:t>
            </a:r>
            <a:r>
              <a:rPr lang="es-CL" smtClean="0"/>
              <a:t>Recognition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6E186F-615A-4ADF-9012-1082B6351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966550"/>
            <a:ext cx="10412762" cy="1358051"/>
          </a:xfrm>
        </p:spPr>
        <p:txBody>
          <a:bodyPr/>
          <a:lstStyle/>
          <a:p>
            <a:r>
              <a:rPr lang="es-CL" dirty="0"/>
              <a:t>You Only Look Once (YOLO) - 2016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2BA3DFD-6922-495E-8771-BA0774F3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YOLOv3-MPU2Histiv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B322B00-288A-4F99-A9A5-E3728326A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532" y="1424402"/>
            <a:ext cx="8722936" cy="49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8213252" y="3049033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167411" y="3049033"/>
            <a:ext cx="2811335" cy="156549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1273665" y="983807"/>
            <a:ext cx="9644668" cy="537064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929A9D-CB8E-433E-86E9-F34CCACF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50" y="1416642"/>
            <a:ext cx="5172075" cy="5181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DA66B1A-603C-4F0B-AC65-AD3222572FB4}"/>
              </a:ext>
            </a:extLst>
          </p:cNvPr>
          <p:cNvSpPr/>
          <p:nvPr/>
        </p:nvSpPr>
        <p:spPr>
          <a:xfrm>
            <a:off x="7700500" y="2243213"/>
            <a:ext cx="2744573" cy="330318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Input: 3D cube, previous set of feature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Output: 3D cube, one 2D map per </a:t>
            </a:r>
            <a:r>
              <a:rPr lang="en-US" dirty="0" err="1">
                <a:solidFill>
                  <a:schemeClr val="tx1"/>
                </a:solidFill>
              </a:rPr>
              <a:t>filte</a:t>
            </a:r>
            <a:r>
              <a:rPr lang="en-US" dirty="0">
                <a:solidFill>
                  <a:schemeClr val="tx1"/>
                </a:solidFill>
              </a:rPr>
              <a:t>, reduced spatial dimensions	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8D02F12-DECC-4F5D-89B2-AD0BDAE4AF53}"/>
              </a:ext>
            </a:extLst>
          </p:cNvPr>
          <p:cNvSpPr/>
          <p:nvPr/>
        </p:nvSpPr>
        <p:spPr>
          <a:xfrm>
            <a:off x="1830879" y="2194789"/>
            <a:ext cx="2744573" cy="330318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Reduce dimensionality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Extract maximum of average of a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Sliding window approach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911A1FF-DDC1-4DA7-A669-D52CBBE99C32}"/>
              </a:ext>
            </a:extLst>
          </p:cNvPr>
          <p:cNvSpPr/>
          <p:nvPr/>
        </p:nvSpPr>
        <p:spPr>
          <a:xfrm>
            <a:off x="4742136" y="2228584"/>
            <a:ext cx="2744573" cy="330318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Size of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32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167411" y="3049033"/>
            <a:ext cx="2811335" cy="156549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4623615" y="3011882"/>
            <a:ext cx="2944767" cy="16397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8213252" y="3049033"/>
            <a:ext cx="2811337" cy="15654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016966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060F7-A4EB-4A02-94E2-C5D3991A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331FA-5951-4A51-8456-DDD488B7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850902"/>
          </a:xfrm>
        </p:spPr>
        <p:txBody>
          <a:bodyPr/>
          <a:lstStyle/>
          <a:p>
            <a:r>
              <a:rPr lang="en-US" dirty="0"/>
              <a:t>A convolutional neural network is built by stacking layers, typically of 3 types: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CC7D52-DD57-4EEC-9437-1BC26872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2AAFD5-E21D-459F-89B1-C7AA8FFF8C8D}"/>
              </a:ext>
            </a:extLst>
          </p:cNvPr>
          <p:cNvSpPr/>
          <p:nvPr/>
        </p:nvSpPr>
        <p:spPr>
          <a:xfrm>
            <a:off x="4623615" y="3011882"/>
            <a:ext cx="2944767" cy="163979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 Layers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2CAA2C8-DDB4-4170-B93A-C7E7C99B448D}"/>
              </a:ext>
            </a:extLst>
          </p:cNvPr>
          <p:cNvSpPr/>
          <p:nvPr/>
        </p:nvSpPr>
        <p:spPr>
          <a:xfrm>
            <a:off x="1167411" y="3049033"/>
            <a:ext cx="2811335" cy="156549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Convolutional Layers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0A2BFE-A189-4312-898D-85BB35145B67}"/>
              </a:ext>
            </a:extLst>
          </p:cNvPr>
          <p:cNvSpPr/>
          <p:nvPr/>
        </p:nvSpPr>
        <p:spPr>
          <a:xfrm>
            <a:off x="1309129" y="1002966"/>
            <a:ext cx="9573741" cy="533115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Fully connected Layers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12874BE-9E70-419F-9F24-D0016E990B94}"/>
              </a:ext>
            </a:extLst>
          </p:cNvPr>
          <p:cNvSpPr/>
          <p:nvPr/>
        </p:nvSpPr>
        <p:spPr>
          <a:xfrm>
            <a:off x="7746800" y="2000145"/>
            <a:ext cx="2744573" cy="39607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Input: FLATTENED 3D cube, previous set of feature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Output: 3D cube, one 2D map per filter	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72C5F7-940A-4841-BF17-825B004E5901}"/>
              </a:ext>
            </a:extLst>
          </p:cNvPr>
          <p:cNvSpPr/>
          <p:nvPr/>
        </p:nvSpPr>
        <p:spPr>
          <a:xfrm>
            <a:off x="1877179" y="1951720"/>
            <a:ext cx="2744573" cy="405760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Aggregate information from final feature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Generate final classification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E5C05B2-C77A-4BAC-9AD1-8E38175AD1BF}"/>
              </a:ext>
            </a:extLst>
          </p:cNvPr>
          <p:cNvSpPr/>
          <p:nvPr/>
        </p:nvSpPr>
        <p:spPr>
          <a:xfrm>
            <a:off x="4788436" y="1985516"/>
            <a:ext cx="2744573" cy="39607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Number of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Activation function: usually changes depending on role of layer. If aggregating info, use </a:t>
            </a:r>
            <a:r>
              <a:rPr lang="en-US" dirty="0" err="1">
                <a:solidFill>
                  <a:schemeClr val="tx1"/>
                </a:solidFill>
              </a:rPr>
              <a:t>ReLU</a:t>
            </a:r>
            <a:r>
              <a:rPr lang="en-US" dirty="0">
                <a:solidFill>
                  <a:schemeClr val="tx1"/>
                </a:solidFill>
              </a:rPr>
              <a:t>. If producing final classification, use </a:t>
            </a:r>
            <a:r>
              <a:rPr lang="en-US" dirty="0" err="1">
                <a:solidFill>
                  <a:schemeClr val="tx1"/>
                </a:solidFill>
              </a:rPr>
              <a:t>Softmax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8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97900-14B2-420C-8D8F-0AE8DDC8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built CNN (VGG)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2F3963-D7D4-4B5B-AB29-8657EFB84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CBAF83-0898-439B-BAA2-D1378303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713F9A-1689-49CE-90CA-763C38E3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50" y="1220892"/>
            <a:ext cx="8812100" cy="47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19B83-C8D8-4399-AB8F-BF3A45A8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CNN layers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A5F4FB-ED69-4CF4-93F6-2E4EC1CB7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CNN layer learns filters of increasing complexity.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first layers learn </a:t>
            </a:r>
            <a:r>
              <a:rPr lang="en-US" dirty="0">
                <a:solidFill>
                  <a:srgbClr val="C00000"/>
                </a:solidFill>
              </a:rPr>
              <a:t>basic feature detection filters</a:t>
            </a:r>
            <a:r>
              <a:rPr lang="en-US" dirty="0"/>
              <a:t>: edges, corners,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middle layers learn filters that detect </a:t>
            </a:r>
            <a:r>
              <a:rPr lang="en-US" dirty="0">
                <a:solidFill>
                  <a:srgbClr val="C00000"/>
                </a:solidFill>
              </a:rPr>
              <a:t>parts of objects</a:t>
            </a:r>
            <a:r>
              <a:rPr lang="en-US" dirty="0"/>
              <a:t>. For faces, they might learn to respond to eyes, noses,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last layers have higher representations: they learn to </a:t>
            </a:r>
            <a:r>
              <a:rPr lang="en-US" dirty="0">
                <a:solidFill>
                  <a:srgbClr val="C00000"/>
                </a:solidFill>
              </a:rPr>
              <a:t>recognize full objects</a:t>
            </a:r>
            <a:r>
              <a:rPr lang="en-US" dirty="0"/>
              <a:t>, in different shapes and positions.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9E99C7-F505-42AD-A196-30D5ED3D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45</a:t>
            </a:fld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3954745C-FE91-4ABF-9D07-AA4CC0E25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62" y="1525551"/>
            <a:ext cx="7328076" cy="40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E2124-44B4-4AAE-8E95-39E85D96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1E34B-8A44-4511-ADBE-B47D2865B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77758"/>
            <a:ext cx="10327008" cy="45159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 have a convolutional layer with 16 3x3 filters that takes an RGB image as input. 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What else can we define about this layer?</a:t>
            </a:r>
          </a:p>
          <a:p>
            <a:pPr marL="1600154" lvl="2" indent="-457200">
              <a:buFont typeface="Arial" panose="020B0604020202020204" pitchFamily="34" charset="0"/>
              <a:buChar char="•"/>
            </a:pPr>
            <a:r>
              <a:rPr lang="en-US" sz="1800" dirty="0"/>
              <a:t>Activation function</a:t>
            </a:r>
          </a:p>
          <a:p>
            <a:pPr marL="1600154" lvl="2" indent="-457200">
              <a:buFont typeface="Arial" panose="020B0604020202020204" pitchFamily="34" charset="0"/>
              <a:buChar char="•"/>
            </a:pPr>
            <a:r>
              <a:rPr lang="en-US" sz="1800" dirty="0"/>
              <a:t>Stride</a:t>
            </a:r>
          </a:p>
          <a:p>
            <a:pPr marL="1600154" lvl="2" indent="-457200">
              <a:buFont typeface="Arial" panose="020B0604020202020204" pitchFamily="34" charset="0"/>
              <a:buChar char="•"/>
            </a:pPr>
            <a:r>
              <a:rPr lang="en-US" sz="1800" dirty="0"/>
              <a:t>Padding type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How many parameters does the layer have?</a:t>
            </a:r>
          </a:p>
          <a:p>
            <a:pPr lvl="2" indent="0">
              <a:buNone/>
            </a:pPr>
            <a:r>
              <a:rPr lang="en-US" sz="3200" dirty="0"/>
              <a:t>16 x 3 x 3 x 3 + 16 =  448</a:t>
            </a:r>
          </a:p>
          <a:p>
            <a:pPr marL="1600154" lvl="2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76F0E5-E04F-4FA5-A9CD-80424F53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FF8D1CF-56E4-4DEC-9F7F-303CB88D4DBE}"/>
              </a:ext>
            </a:extLst>
          </p:cNvPr>
          <p:cNvSpPr/>
          <p:nvPr/>
        </p:nvSpPr>
        <p:spPr>
          <a:xfrm>
            <a:off x="2096061" y="3813724"/>
            <a:ext cx="528554" cy="4847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E5E27A-D1DB-4620-99E7-23995114A0FC}"/>
              </a:ext>
            </a:extLst>
          </p:cNvPr>
          <p:cNvSpPr txBox="1"/>
          <p:nvPr/>
        </p:nvSpPr>
        <p:spPr>
          <a:xfrm>
            <a:off x="1760713" y="5019728"/>
            <a:ext cx="132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Number of filters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D275A12-00A9-4C66-A567-B81B48A9B444}"/>
              </a:ext>
            </a:extLst>
          </p:cNvPr>
          <p:cNvSpPr/>
          <p:nvPr/>
        </p:nvSpPr>
        <p:spPr>
          <a:xfrm>
            <a:off x="2992598" y="3767968"/>
            <a:ext cx="1135239" cy="57629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9C79120-7379-4980-AD84-1B91075749AF}"/>
              </a:ext>
            </a:extLst>
          </p:cNvPr>
          <p:cNvSpPr/>
          <p:nvPr/>
        </p:nvSpPr>
        <p:spPr>
          <a:xfrm>
            <a:off x="4363872" y="3831371"/>
            <a:ext cx="399572" cy="44948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B450D2-2213-4091-9F52-7D11487873A3}"/>
              </a:ext>
            </a:extLst>
          </p:cNvPr>
          <p:cNvSpPr/>
          <p:nvPr/>
        </p:nvSpPr>
        <p:spPr>
          <a:xfrm>
            <a:off x="5162906" y="3834600"/>
            <a:ext cx="469862" cy="48137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9D7E10F-D246-49D0-AD9B-B9C7A48F9CDB}"/>
              </a:ext>
            </a:extLst>
          </p:cNvPr>
          <p:cNvCxnSpPr>
            <a:cxnSpLocks/>
            <a:stCxn id="6" idx="0"/>
            <a:endCxn id="5" idx="4"/>
          </p:cNvCxnSpPr>
          <p:nvPr/>
        </p:nvCxnSpPr>
        <p:spPr>
          <a:xfrm flipH="1" flipV="1">
            <a:off x="2360338" y="4298501"/>
            <a:ext cx="63517" cy="72122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1135CC7-CAFA-42BF-A47F-2CD6AECA296B}"/>
              </a:ext>
            </a:extLst>
          </p:cNvPr>
          <p:cNvCxnSpPr>
            <a:cxnSpLocks/>
            <a:stCxn id="19" idx="0"/>
            <a:endCxn id="8" idx="4"/>
          </p:cNvCxnSpPr>
          <p:nvPr/>
        </p:nvCxnSpPr>
        <p:spPr>
          <a:xfrm flipV="1">
            <a:off x="3405838" y="4344259"/>
            <a:ext cx="154380" cy="7083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8B57BD5-865E-490B-933C-D9DE513176B7}"/>
              </a:ext>
            </a:extLst>
          </p:cNvPr>
          <p:cNvCxnSpPr>
            <a:cxnSpLocks/>
            <a:stCxn id="20" idx="0"/>
            <a:endCxn id="9" idx="4"/>
          </p:cNvCxnSpPr>
          <p:nvPr/>
        </p:nvCxnSpPr>
        <p:spPr>
          <a:xfrm flipV="1">
            <a:off x="4429660" y="4280852"/>
            <a:ext cx="133998" cy="7590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6900E8B-C161-4188-8EC8-80232F3EAB50}"/>
              </a:ext>
            </a:extLst>
          </p:cNvPr>
          <p:cNvCxnSpPr>
            <a:cxnSpLocks/>
            <a:stCxn id="21" idx="0"/>
            <a:endCxn id="10" idx="4"/>
          </p:cNvCxnSpPr>
          <p:nvPr/>
        </p:nvCxnSpPr>
        <p:spPr>
          <a:xfrm flipH="1" flipV="1">
            <a:off x="5397837" y="4315978"/>
            <a:ext cx="428211" cy="6979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78DA1A-2400-411C-A4CD-4CCCF3CF99F4}"/>
              </a:ext>
            </a:extLst>
          </p:cNvPr>
          <p:cNvSpPr txBox="1"/>
          <p:nvPr/>
        </p:nvSpPr>
        <p:spPr>
          <a:xfrm>
            <a:off x="2742696" y="5052639"/>
            <a:ext cx="132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Size of Filters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C3CB2A-16B7-41AE-94F8-B4F983EFE2FB}"/>
              </a:ext>
            </a:extLst>
          </p:cNvPr>
          <p:cNvSpPr txBox="1"/>
          <p:nvPr/>
        </p:nvSpPr>
        <p:spPr>
          <a:xfrm>
            <a:off x="3766518" y="5039891"/>
            <a:ext cx="132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Number of channels of </a:t>
            </a:r>
            <a:r>
              <a:rPr lang="en-US" dirty="0" err="1">
                <a:solidFill>
                  <a:srgbClr val="C00000"/>
                </a:solidFill>
              </a:rPr>
              <a:t>prev</a:t>
            </a:r>
            <a:r>
              <a:rPr lang="en-US" dirty="0">
                <a:solidFill>
                  <a:srgbClr val="C00000"/>
                </a:solidFill>
              </a:rPr>
              <a:t> layer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B352A72-057B-4A04-B01A-5791E61F8A92}"/>
              </a:ext>
            </a:extLst>
          </p:cNvPr>
          <p:cNvSpPr txBox="1"/>
          <p:nvPr/>
        </p:nvSpPr>
        <p:spPr>
          <a:xfrm>
            <a:off x="5162906" y="5013910"/>
            <a:ext cx="132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Biases (one per filter)</a:t>
            </a:r>
          </a:p>
        </p:txBody>
      </p:sp>
    </p:spTree>
    <p:extLst>
      <p:ext uri="{BB962C8B-B14F-4D97-AF65-F5344CB8AC3E}">
        <p14:creationId xmlns:p14="http://schemas.microsoft.com/office/powerpoint/2010/main" val="4353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  <p:bldP spid="19" grpId="0"/>
      <p:bldP spid="20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A283B39-80BC-4AFE-9511-3F95D562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9CBE43-FDE9-436F-93F3-5B25CB20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C be a CNN with the following disposition: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Input: 32x32x3 images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Conv1: 8 3x3 filters, stride 1, padding=same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Conv2: 16 5x5 filters, stride 2, padding=same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Flatten layer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Dense1: 512 nodes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/>
              <a:t>Dense2: 4 nodes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many parameters does this network have?</a:t>
            </a:r>
          </a:p>
          <a:p>
            <a:pPr indent="-285738"/>
            <a:r>
              <a:rPr lang="en-US" sz="2400" dirty="0"/>
              <a:t>(8 x 3 x 3 x 3 + 8) + (16 x 5 x 5 x 8 + 16) + (16 x 16 x 16 x 512 + 512) + (512 x 4 + 4)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20012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E4C9C6-7866-4795-96F2-FDAAF69D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B87A6D-E24F-4C4C-8DB7-A161FA21F787}"/>
              </a:ext>
            </a:extLst>
          </p:cNvPr>
          <p:cNvSpPr txBox="1"/>
          <p:nvPr/>
        </p:nvSpPr>
        <p:spPr>
          <a:xfrm>
            <a:off x="1516283" y="5310910"/>
            <a:ext cx="76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Conv1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51D4D7-C45D-432C-92D3-835556524636}"/>
              </a:ext>
            </a:extLst>
          </p:cNvPr>
          <p:cNvSpPr txBox="1"/>
          <p:nvPr/>
        </p:nvSpPr>
        <p:spPr>
          <a:xfrm>
            <a:off x="3983619" y="5310910"/>
            <a:ext cx="76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Conv2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A7BCB6-7619-4986-9D19-FF54349DDB6D}"/>
              </a:ext>
            </a:extLst>
          </p:cNvPr>
          <p:cNvSpPr txBox="1"/>
          <p:nvPr/>
        </p:nvSpPr>
        <p:spPr>
          <a:xfrm>
            <a:off x="7054701" y="531091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Dense1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AD7A0B-E3C4-4B8B-B0DE-955E196D91E0}"/>
              </a:ext>
            </a:extLst>
          </p:cNvPr>
          <p:cNvSpPr txBox="1"/>
          <p:nvPr/>
        </p:nvSpPr>
        <p:spPr>
          <a:xfrm>
            <a:off x="9591486" y="531096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Dense2</a:t>
            </a:r>
          </a:p>
        </p:txBody>
      </p:sp>
    </p:spTree>
    <p:extLst>
      <p:ext uri="{BB962C8B-B14F-4D97-AF65-F5344CB8AC3E}">
        <p14:creationId xmlns:p14="http://schemas.microsoft.com/office/powerpoint/2010/main" val="11941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53B61-24DB-41CA-88A5-AA5FE912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301439-22CB-4F21-A56D-FD2286FC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164669"/>
            <a:ext cx="10327008" cy="4893433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3D visualization of networks in action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http://scs.ryerson.ca/~aharley/vis/conv/</a:t>
            </a:r>
            <a:endParaRPr lang="en-US" dirty="0"/>
          </a:p>
          <a:p>
            <a:pPr algn="ctr"/>
            <a:r>
              <a:rPr lang="en-US" dirty="0">
                <a:hlinkClick r:id="rId3"/>
              </a:rPr>
              <a:t>https://www.youtube.com/watch?v=3JQ3hYko51Y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766ED6-EA42-48D6-B1AC-7C560D49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3219085C-C50B-4A4C-A7C4-4583E8F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7962"/>
            <a:ext cx="10363200" cy="1362076"/>
          </a:xfrm>
        </p:spPr>
        <p:txBody>
          <a:bodyPr/>
          <a:lstStyle/>
          <a:p>
            <a:r>
              <a:rPr lang="en-US" dirty="0"/>
              <a:t>Evolution of CNN</a:t>
            </a:r>
            <a:r>
              <a:rPr lang="en-US" sz="2800" dirty="0"/>
              <a:t>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D5CAEDA-E0E0-41DB-8A59-5198DB489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3429000"/>
            <a:ext cx="10363200" cy="387093"/>
          </a:xfrm>
        </p:spPr>
        <p:txBody>
          <a:bodyPr/>
          <a:lstStyle/>
          <a:p>
            <a:r>
              <a:rPr lang="en-US" dirty="0"/>
              <a:t>A bit of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27F5ED-5D5E-4934-B2EA-54F80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08A8A3-8C08-49A6-A55D-A1ADAFDB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Latest events on Image </a:t>
            </a:r>
            <a:r>
              <a:rPr lang="es-CL" smtClean="0"/>
              <a:t>Recognition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6E186F-615A-4ADF-9012-1082B6351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966550"/>
            <a:ext cx="10412762" cy="1358051"/>
          </a:xfrm>
        </p:spPr>
        <p:txBody>
          <a:bodyPr/>
          <a:lstStyle/>
          <a:p>
            <a:r>
              <a:rPr lang="es-CL" err="1"/>
              <a:t>Mask</a:t>
            </a:r>
            <a:r>
              <a:rPr lang="es-CL"/>
              <a:t>- RCNN - 2017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2BA3DFD-6922-495E-8771-BA0774F3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MaskRCNNcut">
            <a:hlinkClick r:id="" action="ppaction://media"/>
            <a:extLst>
              <a:ext uri="{FF2B5EF4-FFF2-40B4-BE49-F238E27FC236}">
                <a16:creationId xmlns:a16="http://schemas.microsoft.com/office/drawing/2014/main" xmlns="" id="{9141FD2D-4B8E-4D82-B3F6-4392C3BDC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1375" y="1395167"/>
            <a:ext cx="8636841" cy="48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4A6A1-0AA7-4851-805C-65C3F6CA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890EF4-A516-4F14-B181-9542FDDA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002446"/>
            <a:ext cx="10327008" cy="431751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first piece of research proposing something similar to a Convolutional Neural Network was authored by </a:t>
            </a:r>
            <a:r>
              <a:rPr lang="en-US" sz="2000" dirty="0" err="1"/>
              <a:t>Kunihiko</a:t>
            </a:r>
            <a:r>
              <a:rPr lang="en-US" sz="2000" dirty="0"/>
              <a:t> Fukushima in 1980, and was called the NeoCognitron</a:t>
            </a:r>
            <a:r>
              <a:rPr lang="en-US" sz="2000" baseline="30000" dirty="0"/>
              <a:t>1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Inspired by discoveries on visual cortex of mammals.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Fukushima applied the </a:t>
            </a:r>
            <a:r>
              <a:rPr lang="en-US" sz="2000" dirty="0" err="1"/>
              <a:t>NeoCognitron</a:t>
            </a:r>
            <a:r>
              <a:rPr lang="en-US" sz="2000" dirty="0"/>
              <a:t> to hand-written character recognition.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End of the 80’s: several papers advanced the field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Backpropagation published in French by Yann </a:t>
            </a:r>
            <a:r>
              <a:rPr lang="en-US" sz="1800" dirty="0" err="1"/>
              <a:t>LeCun</a:t>
            </a:r>
            <a:r>
              <a:rPr lang="en-US" sz="1800" dirty="0"/>
              <a:t> in 1985 (independently discovered by other researchers as well)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TDNN by </a:t>
            </a:r>
            <a:r>
              <a:rPr lang="en-US" sz="1800" dirty="0" err="1"/>
              <a:t>Waiber</a:t>
            </a:r>
            <a:r>
              <a:rPr lang="en-US" sz="1800" dirty="0"/>
              <a:t> et al., 1989 - Convolutional-like network trained with backprop.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Backpropagation applied to handwritten zip code recognition by </a:t>
            </a:r>
            <a:r>
              <a:rPr lang="en-US" sz="1800" dirty="0" err="1"/>
              <a:t>LeCun</a:t>
            </a:r>
            <a:r>
              <a:rPr lang="en-US" sz="1800" dirty="0"/>
              <a:t> et al., </a:t>
            </a:r>
            <a:r>
              <a:rPr lang="en-US" sz="1800" dirty="0" smtClean="0"/>
              <a:t>1989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487D17-7B30-4720-8F0F-8AA06FCC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516FBD-309B-41C9-AAC0-402EF5302BCE}"/>
              </a:ext>
            </a:extLst>
          </p:cNvPr>
          <p:cNvSpPr txBox="1"/>
          <p:nvPr/>
        </p:nvSpPr>
        <p:spPr>
          <a:xfrm>
            <a:off x="833415" y="5606887"/>
            <a:ext cx="1065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/>
              <a:t>K. Fukushima. </a:t>
            </a:r>
            <a:r>
              <a:rPr lang="en-US" sz="1400" dirty="0" err="1"/>
              <a:t>Neocognitron</a:t>
            </a:r>
            <a:r>
              <a:rPr lang="en-US" sz="1400" dirty="0"/>
              <a:t>: A self-organizing neural network model for a mechanism of pattern recognition unaffected by shift in position. Biological Cybernetics, 36(4): 93-202, 1980.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2FDE421-FB76-4705-AA04-DF1D2DEB4899}"/>
              </a:ext>
            </a:extLst>
          </p:cNvPr>
          <p:cNvCxnSpPr/>
          <p:nvPr/>
        </p:nvCxnSpPr>
        <p:spPr>
          <a:xfrm>
            <a:off x="349292" y="5463425"/>
            <a:ext cx="11564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B18C7-151B-488C-8D4A-5D7157FB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541FE4-5572-417E-A6FD-74C734C3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November 1998: </a:t>
            </a:r>
            <a:r>
              <a:rPr lang="en-US" sz="2400" dirty="0" err="1"/>
              <a:t>LeCun</a:t>
            </a:r>
            <a:r>
              <a:rPr lang="en-US" sz="2400" dirty="0"/>
              <a:t> publishes one of his most recognized papers describing a “modern” CNN architecture for document recognition, called LeNet</a:t>
            </a:r>
            <a:r>
              <a:rPr lang="en-US" sz="2400" baseline="30000" dirty="0"/>
              <a:t>1</a:t>
            </a:r>
            <a:r>
              <a:rPr lang="en-U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Not his first iteration, this was in fact LeNet-5, but this paper is the commonly cited publication when talking about </a:t>
            </a:r>
            <a:r>
              <a:rPr lang="en-US" sz="2400" dirty="0" err="1"/>
              <a:t>LeNet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06C9ED-EED9-4A22-8E10-0F8BD147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6E2A27-332F-4884-B88B-D9A3FF3E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12" y="3375147"/>
            <a:ext cx="7860270" cy="2173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8CD323-F6D0-407C-8D4A-1BF1DDE9E72E}"/>
              </a:ext>
            </a:extLst>
          </p:cNvPr>
          <p:cNvSpPr txBox="1"/>
          <p:nvPr/>
        </p:nvSpPr>
        <p:spPr>
          <a:xfrm>
            <a:off x="833415" y="5807937"/>
            <a:ext cx="1065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 err="1"/>
              <a:t>LeCun</a:t>
            </a:r>
            <a:r>
              <a:rPr lang="en-US" sz="1400" dirty="0"/>
              <a:t>, Yann, et al. "Gradient-based learning applied to document recognition." </a:t>
            </a:r>
            <a:r>
              <a:rPr lang="en-US" sz="1400" i="1" dirty="0"/>
              <a:t>Proceedings of the IEEE</a:t>
            </a:r>
            <a:r>
              <a:rPr lang="en-US" sz="1400" dirty="0"/>
              <a:t> 86.11 (1998): 2278-2324.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C6C400F-38C5-48E1-946B-D4F8402C7749}"/>
              </a:ext>
            </a:extLst>
          </p:cNvPr>
          <p:cNvCxnSpPr/>
          <p:nvPr/>
        </p:nvCxnSpPr>
        <p:spPr>
          <a:xfrm>
            <a:off x="349292" y="5678224"/>
            <a:ext cx="115645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2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6BFDB-48C4-4E72-9421-627D16B3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FF0DA9B-8CAB-4181-AE55-62B76FB0B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280" y="1177925"/>
            <a:ext cx="6119003" cy="21113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3D93C-AC49-48C4-A51D-D2D340E0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7A9F407-3802-4F6F-BB63-6D03D8B6AF06}"/>
              </a:ext>
            </a:extLst>
          </p:cNvPr>
          <p:cNvSpPr txBox="1">
            <a:spLocks/>
          </p:cNvSpPr>
          <p:nvPr/>
        </p:nvSpPr>
        <p:spPr>
          <a:xfrm>
            <a:off x="833415" y="961925"/>
            <a:ext cx="7268169" cy="480241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Developed by Alex </a:t>
            </a:r>
            <a:r>
              <a:rPr lang="en-US" sz="2000" dirty="0" err="1"/>
              <a:t>Krizhevsky</a:t>
            </a:r>
            <a:r>
              <a:rPr lang="en-US" sz="2000" dirty="0"/>
              <a:t>, Ilya </a:t>
            </a:r>
            <a:r>
              <a:rPr lang="en-US" sz="2000" dirty="0" err="1"/>
              <a:t>Sutskever</a:t>
            </a:r>
            <a:r>
              <a:rPr lang="en-US" sz="2000" dirty="0"/>
              <a:t> and Geoffrey Hinton at </a:t>
            </a:r>
            <a:r>
              <a:rPr lang="en-US" sz="2000" dirty="0" err="1"/>
              <a:t>Utoronto</a:t>
            </a:r>
            <a:r>
              <a:rPr lang="en-US" sz="2000" dirty="0"/>
              <a:t> in 2012. More than 25000 citations.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Destroyed the competition in the 2012 </a:t>
            </a:r>
            <a:r>
              <a:rPr lang="en-US" sz="2000" dirty="0">
                <a:solidFill>
                  <a:srgbClr val="C00000"/>
                </a:solidFill>
              </a:rPr>
              <a:t>ImageNet Large Scale Visual Recognition Challenge.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Showed benefits of CNNs and kickstarted AI revolution.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top-5 error of 15.3%, more than 10.8 percentage points lower than runner-up.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7FC50C-19DC-488B-9DD5-C8C3BB62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1" b="3134"/>
          <a:stretch/>
        </p:blipFill>
        <p:spPr>
          <a:xfrm>
            <a:off x="8300499" y="173832"/>
            <a:ext cx="3665441" cy="4010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66CF0D-7C02-4068-BC82-AA64B9C62BC9}"/>
              </a:ext>
            </a:extLst>
          </p:cNvPr>
          <p:cNvSpPr txBox="1"/>
          <p:nvPr/>
        </p:nvSpPr>
        <p:spPr>
          <a:xfrm>
            <a:off x="8794750" y="2876336"/>
            <a:ext cx="86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B0F0"/>
                </a:solidFill>
              </a:rPr>
              <a:t>AlexNet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A3BA2B-3DA9-4563-92CB-D0397103ABAA}"/>
              </a:ext>
            </a:extLst>
          </p:cNvPr>
          <p:cNvSpPr txBox="1"/>
          <p:nvPr/>
        </p:nvSpPr>
        <p:spPr>
          <a:xfrm>
            <a:off x="537301" y="3631711"/>
            <a:ext cx="5206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2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Main contributions: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on ImageNet with data augmentation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Increased depth of model, GPU training (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five to six days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optimizer and Dropout layers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activation!</a:t>
            </a:r>
          </a:p>
        </p:txBody>
      </p:sp>
    </p:spTree>
    <p:extLst>
      <p:ext uri="{BB962C8B-B14F-4D97-AF65-F5344CB8AC3E}">
        <p14:creationId xmlns:p14="http://schemas.microsoft.com/office/powerpoint/2010/main" val="9181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2BF79-0062-4213-B16D-BD2CCFD97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ZFNet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FA7E8A-9465-41E6-A556-92913BBEB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Introduced by Matthew </a:t>
            </a:r>
            <a:r>
              <a:rPr lang="en-US" dirty="0" err="1"/>
              <a:t>Zeiler</a:t>
            </a:r>
            <a:r>
              <a:rPr lang="en-US" dirty="0"/>
              <a:t> and Rob Fergus from NYU, won ILSVRC 2013 with 11.2% error rate. Decreased sizes of filters.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Trained for 12 days.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Paper presented a visualization technique named Deconvolutional Network, which helps to examine different feature activations and their relation to the input space.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004CE9-841F-4862-B512-5E002907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46CB1-4056-4E1E-8EF7-2B51D3004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45" y="4009661"/>
            <a:ext cx="6113547" cy="2230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15422C-4990-4A63-934F-0E5956778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814" y="4011113"/>
            <a:ext cx="5210207" cy="2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64F30-145F-4228-A3F3-5F6AD9B7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9DA711-FAC6-4A41-AA28-9EA46AAD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981989"/>
            <a:ext cx="10327008" cy="48115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Introduced by </a:t>
            </a:r>
            <a:r>
              <a:rPr lang="en-US" dirty="0" err="1">
                <a:solidFill>
                  <a:srgbClr val="C00000"/>
                </a:solidFill>
              </a:rPr>
              <a:t>Simonyan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Zisserman</a:t>
            </a:r>
            <a:r>
              <a:rPr lang="en-US" dirty="0"/>
              <a:t> (Oxford) in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Simplicity and depth as main points</a:t>
            </a:r>
            <a:r>
              <a:rPr lang="en-US" dirty="0"/>
              <a:t>. Used 3x3 filters exclusively and 2x2 </a:t>
            </a:r>
            <a:r>
              <a:rPr lang="en-US" dirty="0" err="1"/>
              <a:t>MaxPool</a:t>
            </a:r>
            <a:r>
              <a:rPr lang="en-US" dirty="0"/>
              <a:t> layers with stride 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Showed that two 3x3 filters have an effective receptive field of 5x5.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 spatial size decreases, depth increases.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Trained for </a:t>
            </a:r>
            <a:r>
              <a:rPr lang="en-US" i="1" dirty="0"/>
              <a:t>two to three weeks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Still used as of today.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29EED5-DE8F-4934-8335-A69DF07B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BFE697-DA46-4916-B853-AE687E1B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89" y="3657600"/>
            <a:ext cx="4686808" cy="25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C42BF2-F709-4ECF-A386-548ACE58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r>
              <a:rPr lang="en-US" dirty="0"/>
              <a:t> (Inception-v1)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1DDF5-FC2E-4079-A241-DC24A5C4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92" y="1054390"/>
            <a:ext cx="11766508" cy="21111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Introduced by </a:t>
            </a:r>
            <a:r>
              <a:rPr lang="en-US" sz="2400" dirty="0" err="1"/>
              <a:t>Szegedy</a:t>
            </a:r>
            <a:r>
              <a:rPr lang="en-US" sz="2400" dirty="0"/>
              <a:t> et al. (Google), 2014. Winners of ILSVRC 2014.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Introduces inception module: parallel conv. layers with different filter sizes. Motivation: we don’t know which filter size is best – let the network decide. Key idea for future </a:t>
            </a:r>
            <a:r>
              <a:rPr lang="en-US" sz="2400" dirty="0" err="1"/>
              <a:t>archs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No fully connected layer at the end. </a:t>
            </a:r>
            <a:r>
              <a:rPr lang="en-US" sz="2400" dirty="0" err="1"/>
              <a:t>AvgPool</a:t>
            </a:r>
            <a:r>
              <a:rPr lang="en-US" sz="2400" dirty="0"/>
              <a:t> instead. 12x fewer params than </a:t>
            </a:r>
            <a:r>
              <a:rPr lang="en-US" sz="2400" dirty="0" err="1"/>
              <a:t>AlexNet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A290A4-0E1B-421B-B916-65523BFB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082E78-E13B-4EBC-ADF6-74226D7D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6" b="18367"/>
          <a:stretch/>
        </p:blipFill>
        <p:spPr>
          <a:xfrm>
            <a:off x="4408364" y="5399441"/>
            <a:ext cx="3462681" cy="830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94544" y="3320201"/>
            <a:ext cx="8425770" cy="1924572"/>
            <a:chOff x="1104729" y="3282906"/>
            <a:chExt cx="9891186" cy="21955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50842C0-A290-455B-8A95-C49CB36E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729" y="3282906"/>
              <a:ext cx="4150065" cy="21750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EF71E1D-BFFF-4FC7-9157-EE5A0D226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8339" y="3282906"/>
              <a:ext cx="4227576" cy="2195571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xmlns="" id="{CF7AE768-EDC3-4F4F-961C-1E32EEADF369}"/>
                </a:ext>
              </a:extLst>
            </p:cNvPr>
            <p:cNvSpPr/>
            <p:nvPr/>
          </p:nvSpPr>
          <p:spPr>
            <a:xfrm>
              <a:off x="5526108" y="4202007"/>
              <a:ext cx="1048428" cy="3631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93B1E0E-7F1B-48CC-8990-61D78BBB3767}"/>
                </a:ext>
              </a:extLst>
            </p:cNvPr>
            <p:cNvSpPr txBox="1"/>
            <p:nvPr/>
          </p:nvSpPr>
          <p:spPr>
            <a:xfrm>
              <a:off x="5220504" y="3408411"/>
              <a:ext cx="1582125" cy="842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1x1 </a:t>
              </a:r>
              <a:r>
                <a:rPr lang="en-US" sz="1400" dirty="0" err="1"/>
                <a:t>convs</a:t>
              </a:r>
              <a:r>
                <a:rPr lang="en-US" sz="1400" dirty="0"/>
                <a:t> to Reduce number of parameters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B6CADE-18A3-497C-A787-3678D034AFE6}"/>
              </a:ext>
            </a:extLst>
          </p:cNvPr>
          <p:cNvSpPr txBox="1"/>
          <p:nvPr/>
        </p:nvSpPr>
        <p:spPr>
          <a:xfrm>
            <a:off x="7960752" y="5277500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Inception module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24F1D4-B5E4-4008-8561-F7E1477152A8}"/>
              </a:ext>
            </a:extLst>
          </p:cNvPr>
          <p:cNvSpPr txBox="1"/>
          <p:nvPr/>
        </p:nvSpPr>
        <p:spPr>
          <a:xfrm>
            <a:off x="1975232" y="5277500"/>
            <a:ext cx="240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 Inception module</a:t>
            </a:r>
          </a:p>
        </p:txBody>
      </p:sp>
    </p:spTree>
    <p:extLst>
      <p:ext uri="{BB962C8B-B14F-4D97-AF65-F5344CB8AC3E}">
        <p14:creationId xmlns:p14="http://schemas.microsoft.com/office/powerpoint/2010/main" val="20561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36CA47-996E-416C-BB76-EDF07F74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66F94-9F56-45E4-AFFD-FF1CB2DB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030634"/>
            <a:ext cx="11164824" cy="21111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Presented by He et al. (Microsoft), 2015. Won ILSVRC 2015 in multiple categories.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Main idea: Residual block. Allows for extremely deep networks.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Authors believe that it is easier to optimize the residual mapping than the original one. Furthermore, residual block can decide to “shut itself down” if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2D00DA-1BE7-4E7A-8E11-5872329C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56</a:t>
            </a:fld>
            <a:endParaRPr lang="en-US"/>
          </a:p>
        </p:txBody>
      </p:sp>
      <p:pic>
        <p:nvPicPr>
          <p:cNvPr id="1028" name="Picture 4" descr="https://lh6.googleusercontent.com/9RRi8rWhyQY-DziJN1zVw4Hnms6xQmzRLzmJ7SWVbd39TJGehy-I1TSaWu7_f1vKiGsXYJB-AY8pZSWjm0rXdu4T_MUuIv5UvGYhFUQv7HTvsjReTBYdMwTv-QeHol4NT5yFhMwVqTs">
            <a:extLst>
              <a:ext uri="{FF2B5EF4-FFF2-40B4-BE49-F238E27FC236}">
                <a16:creationId xmlns:a16="http://schemas.microsoft.com/office/drawing/2014/main" xmlns="" id="{C7C64C41-E3D1-44F1-9745-23BF90997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5781" r="9210"/>
          <a:stretch/>
        </p:blipFill>
        <p:spPr bwMode="auto">
          <a:xfrm>
            <a:off x="3674143" y="3455506"/>
            <a:ext cx="4356299" cy="23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F15E77-5682-411F-A956-027EA69E59E1}"/>
              </a:ext>
            </a:extLst>
          </p:cNvPr>
          <p:cNvSpPr txBox="1"/>
          <p:nvPr/>
        </p:nvSpPr>
        <p:spPr>
          <a:xfrm>
            <a:off x="8253171" y="3873498"/>
            <a:ext cx="15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Residual Block</a:t>
            </a:r>
          </a:p>
        </p:txBody>
      </p:sp>
    </p:spTree>
    <p:extLst>
      <p:ext uri="{BB962C8B-B14F-4D97-AF65-F5344CB8AC3E}">
        <p14:creationId xmlns:p14="http://schemas.microsoft.com/office/powerpoint/2010/main" val="8334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36CA47-996E-416C-BB76-EDF07F74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66F94-9F56-45E4-AFFD-FF1CB2DB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030634"/>
            <a:ext cx="11164824" cy="21111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Presented by He et al. (Microsoft), 2015. Won ILSVRC 2015 in multiple categories.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Main idea: Residual block. Allows for extremely deep networks.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Authors believe that it is easier to optimize the residual mapping than the original one. Furthermore, residual block can decide to “shut itself down” if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2D00DA-1BE7-4E7A-8E11-5872329C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57</a:t>
            </a:fld>
            <a:endParaRPr lang="en-US"/>
          </a:p>
        </p:txBody>
      </p:sp>
      <p:pic>
        <p:nvPicPr>
          <p:cNvPr id="1026" name="Picture 2" descr="https://lh3.googleusercontent.com/Ku-P-9B7y3HlSR7CKomtrnUUnrQN6MPLL96lulLr5Rd4Frh-bY5z9AXENG5druAKVxIJTjVpQ_zZkOYxGIr3iYeEy8Os5W7k4veivAK5EQOairO52xy7hinvU-3trYyFCz2XqXLBncg">
            <a:extLst>
              <a:ext uri="{FF2B5EF4-FFF2-40B4-BE49-F238E27FC236}">
                <a16:creationId xmlns:a16="http://schemas.microsoft.com/office/drawing/2014/main" xmlns="" id="{6CD53C89-7E59-4AD8-88A7-6EB19ACF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37" y="2954214"/>
            <a:ext cx="2560320" cy="3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9RRi8rWhyQY-DziJN1zVw4Hnms6xQmzRLzmJ7SWVbd39TJGehy-I1TSaWu7_f1vKiGsXYJB-AY8pZSWjm0rXdu4T_MUuIv5UvGYhFUQv7HTvsjReTBYdMwTv-QeHol4NT5yFhMwVqTs">
            <a:extLst>
              <a:ext uri="{FF2B5EF4-FFF2-40B4-BE49-F238E27FC236}">
                <a16:creationId xmlns:a16="http://schemas.microsoft.com/office/drawing/2014/main" xmlns="" id="{C7C64C41-E3D1-44F1-9745-23BF90997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5781" r="9210"/>
          <a:stretch/>
        </p:blipFill>
        <p:spPr bwMode="auto">
          <a:xfrm>
            <a:off x="5844899" y="2759903"/>
            <a:ext cx="2157263" cy="11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6.googleusercontent.com/eibt33z_On_QTgSDPmLg_KVLyjVuh3aMfbZpXnZoY7qeGrXorOCGI7hCQQ0YdrvKnMKTdZgyuFVLJtMj5kO3sF_l95_U0J5Gp4alnEUycbdme4ZWn0LhZHd3pJyOnTmc2nLiFxzoVCg">
            <a:extLst>
              <a:ext uri="{FF2B5EF4-FFF2-40B4-BE49-F238E27FC236}">
                <a16:creationId xmlns:a16="http://schemas.microsoft.com/office/drawing/2014/main" xmlns="" id="{7640E63E-2D70-4AE0-BF1D-D21C4312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69" y="4008561"/>
            <a:ext cx="7461504" cy="23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F15E77-5682-411F-A956-027EA69E59E1}"/>
              </a:ext>
            </a:extLst>
          </p:cNvPr>
          <p:cNvSpPr txBox="1"/>
          <p:nvPr/>
        </p:nvSpPr>
        <p:spPr>
          <a:xfrm>
            <a:off x="8170875" y="3244334"/>
            <a:ext cx="15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Residual Block</a:t>
            </a:r>
          </a:p>
        </p:txBody>
      </p:sp>
    </p:spTree>
    <p:extLst>
      <p:ext uri="{BB962C8B-B14F-4D97-AF65-F5344CB8AC3E}">
        <p14:creationId xmlns:p14="http://schemas.microsoft.com/office/powerpoint/2010/main" val="139502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A05BA-9F7F-4C5D-AD0B-A6B5BEBE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DenseNet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1788C6-0383-40B6-A1AD-42E227E5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177758"/>
            <a:ext cx="5779008" cy="49761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Proposed by Huang et al., 2016. Radical extension of </a:t>
            </a:r>
            <a:r>
              <a:rPr lang="en-US" sz="2400" dirty="0" err="1"/>
              <a:t>ResNet</a:t>
            </a:r>
            <a:r>
              <a:rPr lang="en-US" sz="2400" dirty="0"/>
              <a:t> idea.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Each block uses every previous feature map as input.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Idea: n computation of redundant features. All the previous information is available at each point.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Counter-intuitively, it reduces the number of parameters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1827F6-0F01-4356-AE53-BEDF50EE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58</a:t>
            </a:fld>
            <a:endParaRPr lang="en-US"/>
          </a:p>
        </p:txBody>
      </p:sp>
      <p:pic>
        <p:nvPicPr>
          <p:cNvPr id="2053" name="Picture 5" descr="https://lh6.googleusercontent.com/chaLja0GpcrhO8VVJ0gDQG0dESkbLrLpIVbYG6SnN-wGu555KnAK4vmS0IXTNWzDuNbh-6I4PibEDwZVvyMtJDcLtsb5d_VZhFf4zhf5dH3f5BYn0pp9bjv08g0BL8paGCXqnYandi0">
            <a:extLst>
              <a:ext uri="{FF2B5EF4-FFF2-40B4-BE49-F238E27FC236}">
                <a16:creationId xmlns:a16="http://schemas.microsoft.com/office/drawing/2014/main" xmlns="" id="{9A6179E7-111F-4571-9D7F-081AC6AC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880" y="1684173"/>
            <a:ext cx="3424637" cy="28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A05BA-9F7F-4C5D-AD0B-A6B5BEBE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DenseNet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1788C6-0383-40B6-A1AD-42E227E5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177758"/>
            <a:ext cx="5815584" cy="49761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Proposed by Huang et al., 2016. Radical extension of </a:t>
            </a:r>
            <a:r>
              <a:rPr lang="en-US" sz="2400" dirty="0" err="1"/>
              <a:t>ResNet</a:t>
            </a:r>
            <a:r>
              <a:rPr lang="en-US" sz="2400" dirty="0"/>
              <a:t> idea.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Each block uses every previous feature map as input.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Idea: n computation of redundant features. All the previous information is available at each point.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Counter-intuitively, it reduces the number of parameters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1827F6-0F01-4356-AE53-BEDF50EE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59</a:t>
            </a:fld>
            <a:endParaRPr lang="en-US"/>
          </a:p>
        </p:txBody>
      </p:sp>
      <p:pic>
        <p:nvPicPr>
          <p:cNvPr id="2050" name="Picture 2" descr="https://lh3.googleusercontent.com/X6rkgsgPb7EvmaNBgvQ5dPZXrMgTxh97J9qycHXtOq3xOiYqAD1_orm1c8cG6n7WfXSm9vQl0qlirysZHr4uUzy2oWU8r7MmgpKAagtnKNDD8Dy0OVprBJeJIesA0jDBEK41G1rkByE">
            <a:extLst>
              <a:ext uri="{FF2B5EF4-FFF2-40B4-BE49-F238E27FC236}">
                <a16:creationId xmlns:a16="http://schemas.microsoft.com/office/drawing/2014/main" xmlns="" id="{ACAC91F6-36C6-4F97-A489-F28DD136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2" y="5012868"/>
            <a:ext cx="8993659" cy="13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6.googleusercontent.com/RDTZ1IVGLGiUbuUCyzVHSlxZYRg3kWXy2RXqAp3jpk9uKe_zBekiMumb9LojeyTUZ-qC2VMHL0Zwea4u1SNLHmHbaYDTIbI2C-bLXMfOIA30K-1ZJv2cxb8ltrvUakooa57bASGoO6k">
            <a:extLst>
              <a:ext uri="{FF2B5EF4-FFF2-40B4-BE49-F238E27FC236}">
                <a16:creationId xmlns:a16="http://schemas.microsoft.com/office/drawing/2014/main" xmlns="" id="{859CCEDB-B96B-46FB-9ECA-B951E63D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44" y="2606970"/>
            <a:ext cx="5402056" cy="20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lh6.googleusercontent.com/chaLja0GpcrhO8VVJ0gDQG0dESkbLrLpIVbYG6SnN-wGu555KnAK4vmS0IXTNWzDuNbh-6I4PibEDwZVvyMtJDcLtsb5d_VZhFf4zhf5dH3f5BYn0pp9bjv08g0BL8paGCXqnYandi0">
            <a:extLst>
              <a:ext uri="{FF2B5EF4-FFF2-40B4-BE49-F238E27FC236}">
                <a16:creationId xmlns:a16="http://schemas.microsoft.com/office/drawing/2014/main" xmlns="" id="{9A6179E7-111F-4571-9D7F-081AC6AC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27" y="958107"/>
            <a:ext cx="1705861" cy="14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4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08A8A3-8C08-49A6-A55D-A1ADAFDB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Latest events on Image </a:t>
            </a:r>
            <a:r>
              <a:rPr lang="es-CL" smtClean="0"/>
              <a:t>Recognition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6E186F-615A-4ADF-9012-1082B6351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966550"/>
            <a:ext cx="10412762" cy="1358051"/>
          </a:xfrm>
        </p:spPr>
        <p:txBody>
          <a:bodyPr/>
          <a:lstStyle/>
          <a:p>
            <a:r>
              <a:rPr lang="es-CL"/>
              <a:t>NVIDIA Video </a:t>
            </a:r>
            <a:r>
              <a:rPr lang="es-CL" err="1"/>
              <a:t>to</a:t>
            </a:r>
            <a:r>
              <a:rPr lang="es-CL"/>
              <a:t> Video </a:t>
            </a:r>
            <a:r>
              <a:rPr lang="es-CL" err="1"/>
              <a:t>Synthesis</a:t>
            </a:r>
            <a:r>
              <a:rPr lang="es-CL"/>
              <a:t> - 2018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2BA3DFD-6922-495E-8771-BA0774F3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5538" name="Picture 2" descr="pose.gif">
            <a:extLst>
              <a:ext uri="{FF2B5EF4-FFF2-40B4-BE49-F238E27FC236}">
                <a16:creationId xmlns:a16="http://schemas.microsoft.com/office/drawing/2014/main" xmlns="" id="{2324F5C9-6F59-4ED3-96C3-14CD28452B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65" y="1443275"/>
            <a:ext cx="8373069" cy="488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B39E6-E425-44F0-A169-80701DCD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MobileNet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DACA23-ABC9-4A39-A2E9-00A03CE7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177758"/>
            <a:ext cx="6693408" cy="48847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Published by Howard et al., 2017.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Extremely efficient network with decent accuracy.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Main concept: </a:t>
            </a:r>
            <a:r>
              <a:rPr lang="en-US" sz="2400" dirty="0" err="1"/>
              <a:t>depthwise</a:t>
            </a:r>
            <a:r>
              <a:rPr lang="en-US" sz="2400" dirty="0"/>
              <a:t>-separable convolutions. Convolve each feature maps with a kernel, then use a 1x1 convolution to aggregate the result.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This approximates vanilla convolutions without having to convolve large kernels through channels.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CA9813-95A7-4C6A-AF46-30A070F2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963726-E797-4757-A8DE-EB3393C6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065" y="983807"/>
            <a:ext cx="3555873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20A987-9606-4617-8CE8-9C2F2D77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B7121-8B96-45FD-9C89-0A55C621A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534374"/>
            <a:ext cx="10327008" cy="47749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MobileNetV2 (</a:t>
            </a:r>
            <a:r>
              <a:rPr lang="en-US" dirty="0">
                <a:hlinkClick r:id="rId2"/>
              </a:rPr>
              <a:t>https://arxiv.org/abs/1801.04381</a:t>
            </a:r>
            <a:r>
              <a:rPr lang="en-US" dirty="0"/>
              <a:t>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Inception-Resnet, v1 and v2 (</a:t>
            </a:r>
            <a:r>
              <a:rPr lang="en-US" dirty="0">
                <a:hlinkClick r:id="rId3"/>
              </a:rPr>
              <a:t>https://arxiv.org/abs/1602.07261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Wide-Resnet (</a:t>
            </a:r>
            <a:r>
              <a:rPr lang="en-US" dirty="0">
                <a:hlinkClick r:id="rId4"/>
              </a:rPr>
              <a:t>https://arxiv.org/abs/1605.07146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Xception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https://arxiv.org/abs/1610.02357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ResNeXt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https://arxiv.org/pdf/1611.05431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ShuffleNet</a:t>
            </a:r>
            <a:r>
              <a:rPr lang="en-US" dirty="0"/>
              <a:t>, v1 and v2 (</a:t>
            </a:r>
            <a:r>
              <a:rPr lang="en-US" dirty="0">
                <a:hlinkClick r:id="rId7"/>
              </a:rPr>
              <a:t>https://arxiv.org/abs/1707.01083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Squeeze and Excitation Nets (</a:t>
            </a:r>
            <a:r>
              <a:rPr lang="en-US" dirty="0">
                <a:hlinkClick r:id="rId8"/>
              </a:rPr>
              <a:t>https://arxiv.org/abs/1709.01507</a:t>
            </a:r>
            <a:r>
              <a:rPr lang="en-US" dirty="0"/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4614A1-1EB2-4B36-8751-9CEE50B0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FB76E6-03DB-45D2-B743-E4EAFFCF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2A4A36-B3A5-4225-81C9-10334FAA7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Imagine that we want to recognize swans in an image: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0C6F7F-793E-481C-BAD7-028EF264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E26E5B-9079-4832-A739-8C743A01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33" y="2000249"/>
            <a:ext cx="5819333" cy="38795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814BCA-FBF1-4C5D-878B-9F4456ECEAB6}"/>
              </a:ext>
            </a:extLst>
          </p:cNvPr>
          <p:cNvSpPr/>
          <p:nvPr/>
        </p:nvSpPr>
        <p:spPr>
          <a:xfrm rot="20781902">
            <a:off x="7474684" y="3068157"/>
            <a:ext cx="531627" cy="1743740"/>
          </a:xfrm>
          <a:prstGeom prst="rect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3BF381E-374B-43CE-AD29-FB995932EBC2}"/>
              </a:ext>
            </a:extLst>
          </p:cNvPr>
          <p:cNvSpPr/>
          <p:nvPr/>
        </p:nvSpPr>
        <p:spPr>
          <a:xfrm>
            <a:off x="4234048" y="3866655"/>
            <a:ext cx="3001366" cy="1435395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67D1CA5-E4A6-47AE-932D-9BAB48B36A8F}"/>
              </a:ext>
            </a:extLst>
          </p:cNvPr>
          <p:cNvSpPr/>
          <p:nvPr/>
        </p:nvSpPr>
        <p:spPr>
          <a:xfrm rot="1269566">
            <a:off x="7693678" y="2456058"/>
            <a:ext cx="1260073" cy="755333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AE82129-B557-488D-B3B0-192FB8E1278E}"/>
              </a:ext>
            </a:extLst>
          </p:cNvPr>
          <p:cNvCxnSpPr>
            <a:endCxn id="10" idx="1"/>
          </p:cNvCxnSpPr>
          <p:nvPr/>
        </p:nvCxnSpPr>
        <p:spPr>
          <a:xfrm>
            <a:off x="2514600" y="3288901"/>
            <a:ext cx="2158988" cy="7879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C37B2A5-E75E-42CA-846E-F5442404B719}"/>
              </a:ext>
            </a:extLst>
          </p:cNvPr>
          <p:cNvCxnSpPr>
            <a:cxnSpLocks/>
          </p:cNvCxnSpPr>
          <p:nvPr/>
        </p:nvCxnSpPr>
        <p:spPr>
          <a:xfrm flipV="1">
            <a:off x="7995353" y="3766017"/>
            <a:ext cx="1689405" cy="2412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E33BAA7-B97E-4468-9633-BA603BE54E5F}"/>
              </a:ext>
            </a:extLst>
          </p:cNvPr>
          <p:cNvCxnSpPr>
            <a:cxnSpLocks/>
          </p:cNvCxnSpPr>
          <p:nvPr/>
        </p:nvCxnSpPr>
        <p:spPr>
          <a:xfrm flipV="1">
            <a:off x="8813999" y="2578608"/>
            <a:ext cx="870759" cy="12432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5DDE610-6D57-4F70-9504-51D7781F99EB}"/>
              </a:ext>
            </a:extLst>
          </p:cNvPr>
          <p:cNvSpPr txBox="1"/>
          <p:nvPr/>
        </p:nvSpPr>
        <p:spPr>
          <a:xfrm>
            <a:off x="9773528" y="2255442"/>
            <a:ext cx="2058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Round, elongated oval with orange protuberance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2D34F9-89C1-43F0-911C-2DCB086D3101}"/>
              </a:ext>
            </a:extLst>
          </p:cNvPr>
          <p:cNvSpPr txBox="1"/>
          <p:nvPr/>
        </p:nvSpPr>
        <p:spPr>
          <a:xfrm>
            <a:off x="9773528" y="3554493"/>
            <a:ext cx="2058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white rectangular shape (neck)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166929F-1448-4F98-B3EC-A077E026F699}"/>
              </a:ext>
            </a:extLst>
          </p:cNvPr>
          <p:cNvSpPr txBox="1"/>
          <p:nvPr/>
        </p:nvSpPr>
        <p:spPr>
          <a:xfrm>
            <a:off x="813553" y="2981794"/>
            <a:ext cx="205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Oval-shaped white blob (body)</a:t>
            </a:r>
          </a:p>
        </p:txBody>
      </p:sp>
    </p:spTree>
    <p:extLst>
      <p:ext uri="{BB962C8B-B14F-4D97-AF65-F5344CB8AC3E}">
        <p14:creationId xmlns:p14="http://schemas.microsoft.com/office/powerpoint/2010/main" val="2321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51C586-20DF-428D-B053-8B452BCF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 can be a bit more complex…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D17B85C-5DAD-4217-AE1A-5077E3534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706" y="1950983"/>
            <a:ext cx="5567497" cy="3727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76CC5C-DD3A-4DA0-B9BE-992A7AE8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EE707FF-DD50-455B-8E3F-A93EE41E6D2D}"/>
              </a:ext>
            </a:extLst>
          </p:cNvPr>
          <p:cNvSpPr/>
          <p:nvPr/>
        </p:nvSpPr>
        <p:spPr>
          <a:xfrm rot="17023598">
            <a:off x="5155596" y="2959421"/>
            <a:ext cx="192909" cy="1333755"/>
          </a:xfrm>
          <a:prstGeom prst="rect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F29BC3B0-8EF1-4DC3-8B9F-FD4D390AD286}"/>
              </a:ext>
            </a:extLst>
          </p:cNvPr>
          <p:cNvSpPr/>
          <p:nvPr/>
        </p:nvSpPr>
        <p:spPr>
          <a:xfrm>
            <a:off x="6217835" y="2373689"/>
            <a:ext cx="991039" cy="1487738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44A9908-0FD2-491C-AED6-408A712CE6A7}"/>
              </a:ext>
            </a:extLst>
          </p:cNvPr>
          <p:cNvSpPr/>
          <p:nvPr/>
        </p:nvSpPr>
        <p:spPr>
          <a:xfrm rot="21071642">
            <a:off x="3944066" y="3228127"/>
            <a:ext cx="641231" cy="393020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7664365-6737-4D74-BB51-0953E76E0D35}"/>
              </a:ext>
            </a:extLst>
          </p:cNvPr>
          <p:cNvSpPr/>
          <p:nvPr/>
        </p:nvSpPr>
        <p:spPr>
          <a:xfrm rot="4338539">
            <a:off x="5705328" y="3298071"/>
            <a:ext cx="527003" cy="1487738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E8F5724-E5F9-4083-94A0-5463FC40AC93}"/>
              </a:ext>
            </a:extLst>
          </p:cNvPr>
          <p:cNvCxnSpPr/>
          <p:nvPr/>
        </p:nvCxnSpPr>
        <p:spPr>
          <a:xfrm>
            <a:off x="1808622" y="2577050"/>
            <a:ext cx="2158988" cy="7879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7D7EF6-8D7E-4AB4-BDF3-1D65777B3366}"/>
              </a:ext>
            </a:extLst>
          </p:cNvPr>
          <p:cNvSpPr txBox="1"/>
          <p:nvPr/>
        </p:nvSpPr>
        <p:spPr>
          <a:xfrm>
            <a:off x="379793" y="1950983"/>
            <a:ext cx="2058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Round, elongated head with orange or black beak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96804EB-FA6E-4F66-92C9-4B2950A7CDB5}"/>
              </a:ext>
            </a:extLst>
          </p:cNvPr>
          <p:cNvCxnSpPr>
            <a:cxnSpLocks/>
          </p:cNvCxnSpPr>
          <p:nvPr/>
        </p:nvCxnSpPr>
        <p:spPr>
          <a:xfrm flipV="1">
            <a:off x="2569464" y="3705270"/>
            <a:ext cx="2330190" cy="72303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0DCC49-FA58-4E6E-BFC6-CC20292AE8F0}"/>
              </a:ext>
            </a:extLst>
          </p:cNvPr>
          <p:cNvSpPr txBox="1"/>
          <p:nvPr/>
        </p:nvSpPr>
        <p:spPr>
          <a:xfrm>
            <a:off x="869387" y="4083977"/>
            <a:ext cx="205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white neck, square shape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55BF64-9221-4658-BFDE-5F1B2186FC66}"/>
              </a:ext>
            </a:extLst>
          </p:cNvPr>
          <p:cNvCxnSpPr>
            <a:cxnSpLocks/>
          </p:cNvCxnSpPr>
          <p:nvPr/>
        </p:nvCxnSpPr>
        <p:spPr>
          <a:xfrm flipV="1">
            <a:off x="7117225" y="2920749"/>
            <a:ext cx="2737499" cy="45360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4EB71A-1853-4F8C-B2FC-D3F7D2732600}"/>
              </a:ext>
            </a:extLst>
          </p:cNvPr>
          <p:cNvSpPr txBox="1"/>
          <p:nvPr/>
        </p:nvSpPr>
        <p:spPr>
          <a:xfrm>
            <a:off x="9907210" y="2547387"/>
            <a:ext cx="2058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Oval-shaped white body with or without large white symmetric blobs (wings)</a:t>
            </a:r>
          </a:p>
        </p:txBody>
      </p:sp>
    </p:spTree>
    <p:extLst>
      <p:ext uri="{BB962C8B-B14F-4D97-AF65-F5344CB8AC3E}">
        <p14:creationId xmlns:p14="http://schemas.microsoft.com/office/powerpoint/2010/main" val="111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87886D-A956-49B7-81E6-09024C93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6A189582-F2EE-46C7-9FB7-DFE4F05F2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378" y="1943469"/>
            <a:ext cx="4571471" cy="3350031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BC8AD7-5EE8-40FE-83C8-EC5517CE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2B47DD-0259-4DA5-B451-1DBFA6A2B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53" y="1943469"/>
            <a:ext cx="4572000" cy="3350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FA70D7-3066-443F-8A5D-31CE14BEF4B9}"/>
              </a:ext>
            </a:extLst>
          </p:cNvPr>
          <p:cNvSpPr/>
          <p:nvPr/>
        </p:nvSpPr>
        <p:spPr>
          <a:xfrm rot="14962048">
            <a:off x="4269670" y="1529475"/>
            <a:ext cx="667439" cy="1906841"/>
          </a:xfrm>
          <a:prstGeom prst="rect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1000308-C493-4736-BF08-E6ED16297877}"/>
              </a:ext>
            </a:extLst>
          </p:cNvPr>
          <p:cNvSpPr/>
          <p:nvPr/>
        </p:nvSpPr>
        <p:spPr>
          <a:xfrm>
            <a:off x="4556771" y="4026599"/>
            <a:ext cx="539760" cy="1155516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9617DCC-1F29-4054-A1B7-EFB07CC56C48}"/>
              </a:ext>
            </a:extLst>
          </p:cNvPr>
          <p:cNvSpPr/>
          <p:nvPr/>
        </p:nvSpPr>
        <p:spPr>
          <a:xfrm rot="400189">
            <a:off x="2256693" y="2657526"/>
            <a:ext cx="1835340" cy="870188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D8236C5-C6BD-4004-9E0E-565F0243AE16}"/>
              </a:ext>
            </a:extLst>
          </p:cNvPr>
          <p:cNvSpPr/>
          <p:nvPr/>
        </p:nvSpPr>
        <p:spPr>
          <a:xfrm>
            <a:off x="8048847" y="4113343"/>
            <a:ext cx="672675" cy="1151676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AAC8552-A23E-4873-A604-748C0EB3ACF7}"/>
              </a:ext>
            </a:extLst>
          </p:cNvPr>
          <p:cNvSpPr/>
          <p:nvPr/>
        </p:nvSpPr>
        <p:spPr>
          <a:xfrm rot="5005286">
            <a:off x="1803914" y="3366773"/>
            <a:ext cx="847285" cy="1939581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28FA38F-E5BD-4FAE-940F-B13836EBF8BF}"/>
              </a:ext>
            </a:extLst>
          </p:cNvPr>
          <p:cNvSpPr/>
          <p:nvPr/>
        </p:nvSpPr>
        <p:spPr>
          <a:xfrm rot="5400000">
            <a:off x="7907794" y="3145094"/>
            <a:ext cx="765547" cy="1305792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3A629FAE-9AB6-4DBC-A189-85563672E951}"/>
              </a:ext>
            </a:extLst>
          </p:cNvPr>
          <p:cNvSpPr/>
          <p:nvPr/>
        </p:nvSpPr>
        <p:spPr>
          <a:xfrm rot="5400000">
            <a:off x="7590174" y="3022900"/>
            <a:ext cx="303988" cy="297487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AEC4E03-FB22-47A4-B694-1350F6B41444}"/>
              </a:ext>
            </a:extLst>
          </p:cNvPr>
          <p:cNvSpPr/>
          <p:nvPr/>
        </p:nvSpPr>
        <p:spPr>
          <a:xfrm rot="5400000">
            <a:off x="8569528" y="2916696"/>
            <a:ext cx="303988" cy="297487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084FD50-0C0C-425A-BFB6-7FD84392379B}"/>
              </a:ext>
            </a:extLst>
          </p:cNvPr>
          <p:cNvSpPr/>
          <p:nvPr/>
        </p:nvSpPr>
        <p:spPr>
          <a:xfrm rot="20306665">
            <a:off x="3228201" y="2997010"/>
            <a:ext cx="2373755" cy="1459640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CBC5855-AF08-40B0-BE44-ED6802A311CB}"/>
              </a:ext>
            </a:extLst>
          </p:cNvPr>
          <p:cNvCxnSpPr>
            <a:cxnSpLocks/>
          </p:cNvCxnSpPr>
          <p:nvPr/>
        </p:nvCxnSpPr>
        <p:spPr>
          <a:xfrm>
            <a:off x="1280160" y="1564500"/>
            <a:ext cx="1319642" cy="12804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A980907-E867-4FE6-95F4-4479F793A639}"/>
              </a:ext>
            </a:extLst>
          </p:cNvPr>
          <p:cNvCxnSpPr>
            <a:cxnSpLocks/>
          </p:cNvCxnSpPr>
          <p:nvPr/>
        </p:nvCxnSpPr>
        <p:spPr>
          <a:xfrm>
            <a:off x="3683817" y="1652327"/>
            <a:ext cx="446872" cy="7126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153CC26-EF85-4722-87E0-519A22C9D262}"/>
              </a:ext>
            </a:extLst>
          </p:cNvPr>
          <p:cNvCxnSpPr>
            <a:cxnSpLocks/>
          </p:cNvCxnSpPr>
          <p:nvPr/>
        </p:nvCxnSpPr>
        <p:spPr>
          <a:xfrm flipV="1">
            <a:off x="1315343" y="4752369"/>
            <a:ext cx="837717" cy="9305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8706AED-41F1-4ECC-AF8B-6D1035BE0CA1}"/>
              </a:ext>
            </a:extLst>
          </p:cNvPr>
          <p:cNvCxnSpPr>
            <a:cxnSpLocks/>
          </p:cNvCxnSpPr>
          <p:nvPr/>
        </p:nvCxnSpPr>
        <p:spPr>
          <a:xfrm flipV="1">
            <a:off x="2894019" y="4504348"/>
            <a:ext cx="1100600" cy="14576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529AC76-73B7-4590-8E12-BAA189602D9A}"/>
              </a:ext>
            </a:extLst>
          </p:cNvPr>
          <p:cNvCxnSpPr>
            <a:cxnSpLocks/>
          </p:cNvCxnSpPr>
          <p:nvPr/>
        </p:nvCxnSpPr>
        <p:spPr>
          <a:xfrm flipV="1">
            <a:off x="4711441" y="5088665"/>
            <a:ext cx="0" cy="68418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1A79E12-88C5-4571-A3F3-984F8ED5C158}"/>
              </a:ext>
            </a:extLst>
          </p:cNvPr>
          <p:cNvCxnSpPr>
            <a:cxnSpLocks/>
          </p:cNvCxnSpPr>
          <p:nvPr/>
        </p:nvCxnSpPr>
        <p:spPr>
          <a:xfrm flipV="1">
            <a:off x="7760096" y="5088664"/>
            <a:ext cx="385373" cy="6841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9FE2A85-1352-4818-8B63-5A0B8D21B6EC}"/>
              </a:ext>
            </a:extLst>
          </p:cNvPr>
          <p:cNvCxnSpPr>
            <a:cxnSpLocks/>
            <a:stCxn id="15" idx="2"/>
          </p:cNvCxnSpPr>
          <p:nvPr/>
        </p:nvCxnSpPr>
        <p:spPr>
          <a:xfrm flipV="1">
            <a:off x="7742168" y="1768225"/>
            <a:ext cx="252981" cy="12514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18DA4A2-747B-46C7-B5CB-DD1418EB7CBC}"/>
              </a:ext>
            </a:extLst>
          </p:cNvPr>
          <p:cNvCxnSpPr>
            <a:cxnSpLocks/>
            <a:endCxn id="44" idx="2"/>
          </p:cNvCxnSpPr>
          <p:nvPr/>
        </p:nvCxnSpPr>
        <p:spPr>
          <a:xfrm flipH="1" flipV="1">
            <a:off x="8400723" y="1721017"/>
            <a:ext cx="307504" cy="12339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3F1C5D0D-B4A0-4AE6-B591-72914DB575D4}"/>
              </a:ext>
            </a:extLst>
          </p:cNvPr>
          <p:cNvCxnSpPr>
            <a:cxnSpLocks/>
          </p:cNvCxnSpPr>
          <p:nvPr/>
        </p:nvCxnSpPr>
        <p:spPr>
          <a:xfrm flipV="1">
            <a:off x="8910533" y="1564500"/>
            <a:ext cx="830799" cy="20953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DDA0A74-ECD8-4895-AF0F-99CFAB6AC910}"/>
              </a:ext>
            </a:extLst>
          </p:cNvPr>
          <p:cNvSpPr txBox="1"/>
          <p:nvPr/>
        </p:nvSpPr>
        <p:spPr>
          <a:xfrm>
            <a:off x="169604" y="852446"/>
            <a:ext cx="2227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Round, elongated head with orange or black beak, can be turned backwards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09EA499-5F00-4DEF-9B65-106AC065819D}"/>
              </a:ext>
            </a:extLst>
          </p:cNvPr>
          <p:cNvSpPr txBox="1"/>
          <p:nvPr/>
        </p:nvSpPr>
        <p:spPr>
          <a:xfrm>
            <a:off x="2624683" y="919778"/>
            <a:ext cx="2227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Long white neck, can bend around, not necessarily straight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CD1BB7C-1240-4B7A-BE69-6A5E6E66AC1E}"/>
              </a:ext>
            </a:extLst>
          </p:cNvPr>
          <p:cNvSpPr txBox="1"/>
          <p:nvPr/>
        </p:nvSpPr>
        <p:spPr>
          <a:xfrm>
            <a:off x="232879" y="5504098"/>
            <a:ext cx="2227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White tail, generally far from the head, looks feathery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E189D23-12AF-4C2E-93F9-B2439BA218BF}"/>
              </a:ext>
            </a:extLst>
          </p:cNvPr>
          <p:cNvSpPr txBox="1"/>
          <p:nvPr/>
        </p:nvSpPr>
        <p:spPr>
          <a:xfrm>
            <a:off x="2156534" y="5995050"/>
            <a:ext cx="1838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White, oval shaped body, with or without wings visible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CBE2995-DFC9-48E0-8842-C46F6F6A6D5F}"/>
              </a:ext>
            </a:extLst>
          </p:cNvPr>
          <p:cNvSpPr txBox="1"/>
          <p:nvPr/>
        </p:nvSpPr>
        <p:spPr>
          <a:xfrm>
            <a:off x="4034994" y="5835764"/>
            <a:ext cx="1752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 feet, under body, can have different shapes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48C4AFE-15BA-4984-8F72-91E26FE4F4BF}"/>
              </a:ext>
            </a:extLst>
          </p:cNvPr>
          <p:cNvSpPr txBox="1"/>
          <p:nvPr/>
        </p:nvSpPr>
        <p:spPr>
          <a:xfrm>
            <a:off x="7524677" y="766910"/>
            <a:ext cx="1752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Small black circles, can be facing the camera, sometimes can see both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92E4D6C-5D37-4CF1-AC0B-2D0AC8E92D79}"/>
              </a:ext>
            </a:extLst>
          </p:cNvPr>
          <p:cNvSpPr txBox="1"/>
          <p:nvPr/>
        </p:nvSpPr>
        <p:spPr>
          <a:xfrm>
            <a:off x="9749555" y="919778"/>
            <a:ext cx="1752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 triangular shaped form, on the head, can have different sizes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9A8909-02FD-4130-A4E1-282F4C6A9A89}"/>
              </a:ext>
            </a:extLst>
          </p:cNvPr>
          <p:cNvSpPr txBox="1"/>
          <p:nvPr/>
        </p:nvSpPr>
        <p:spPr>
          <a:xfrm>
            <a:off x="7143843" y="5755793"/>
            <a:ext cx="2335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White elongated piece, can be squared or more triangular, can be obstructed sometimes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B2A2FA6-AB69-42A6-9335-DF14E98776E6}"/>
              </a:ext>
            </a:extLst>
          </p:cNvPr>
          <p:cNvSpPr txBox="1"/>
          <p:nvPr/>
        </p:nvSpPr>
        <p:spPr>
          <a:xfrm>
            <a:off x="10035466" y="5651098"/>
            <a:ext cx="1526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Luckily, the color is consistent…</a:t>
            </a:r>
          </a:p>
        </p:txBody>
      </p:sp>
    </p:spTree>
    <p:extLst>
      <p:ext uri="{BB962C8B-B14F-4D97-AF65-F5344CB8AC3E}">
        <p14:creationId xmlns:p14="http://schemas.microsoft.com/office/powerpoint/2010/main" val="27664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6" grpId="0"/>
      <p:bldP spid="37" grpId="0"/>
      <p:bldP spid="39" grpId="0"/>
      <p:bldP spid="40" grpId="0"/>
      <p:bldP spid="42" grpId="0"/>
      <p:bldP spid="44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CS109B_template</Template>
  <TotalTime>35400</TotalTime>
  <Words>2797</Words>
  <Application>Microsoft Macintosh PowerPoint</Application>
  <PresentationFormat>Widescreen</PresentationFormat>
  <Paragraphs>401</Paragraphs>
  <Slides>61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Calibri</vt:lpstr>
      <vt:lpstr>Cambria Math</vt:lpstr>
      <vt:lpstr>Karla</vt:lpstr>
      <vt:lpstr>Arial</vt:lpstr>
      <vt:lpstr>GEC_template</vt:lpstr>
      <vt:lpstr>Equation</vt:lpstr>
      <vt:lpstr>Lecture 8: Convolutional Neural Networks 1</vt:lpstr>
      <vt:lpstr>Outline</vt:lpstr>
      <vt:lpstr>Main drawbacks of MLPs</vt:lpstr>
      <vt:lpstr>Latest events on Image Recognition</vt:lpstr>
      <vt:lpstr>Latest events on Image Recognition</vt:lpstr>
      <vt:lpstr>Latest events on Image Recognition</vt:lpstr>
      <vt:lpstr>Image analysis</vt:lpstr>
      <vt:lpstr>Cases can be a bit more complex…</vt:lpstr>
      <vt:lpstr>Now what?</vt:lpstr>
      <vt:lpstr>PowerPoint Presentation</vt:lpstr>
      <vt:lpstr>We need to be able to deal with these cases.</vt:lpstr>
      <vt:lpstr>Image features</vt:lpstr>
      <vt:lpstr>Image features (cont)</vt:lpstr>
      <vt:lpstr>Drawbacks</vt:lpstr>
      <vt:lpstr>Drawbacks</vt:lpstr>
      <vt:lpstr>Drawbacks</vt:lpstr>
      <vt:lpstr>Images are Local and Hierarchical</vt:lpstr>
      <vt:lpstr>Images are Invariant </vt:lpstr>
      <vt:lpstr>“Convolution” Operation</vt:lpstr>
      <vt:lpstr>“Convolution” Operation</vt:lpstr>
      <vt:lpstr>A Convolutional Network</vt:lpstr>
      <vt:lpstr>Basics of CNNs</vt:lpstr>
      <vt:lpstr>Basics of CNNs</vt:lpstr>
      <vt:lpstr>Convolution and cross-correlation</vt:lpstr>
      <vt:lpstr>Convolutions – step by step</vt:lpstr>
      <vt:lpstr>Convolutions – another example</vt:lpstr>
      <vt:lpstr>Convolutions – 3D input</vt:lpstr>
      <vt:lpstr>Convolutions – what happens at the edges?</vt:lpstr>
      <vt:lpstr>Padding</vt:lpstr>
      <vt:lpstr>Convolutional layers</vt:lpstr>
      <vt:lpstr>Convolutional layers (cont)</vt:lpstr>
      <vt:lpstr>Why does this make sense?</vt:lpstr>
      <vt:lpstr>PowerPoint Presentation</vt:lpstr>
      <vt:lpstr>Learning CNN</vt:lpstr>
      <vt:lpstr>Introducing ReLU</vt:lpstr>
      <vt:lpstr>Convolutional layers so far</vt:lpstr>
      <vt:lpstr>Building a CNN</vt:lpstr>
      <vt:lpstr>Building a CNN</vt:lpstr>
      <vt:lpstr>Building a CNN</vt:lpstr>
      <vt:lpstr>Building a CNN</vt:lpstr>
      <vt:lpstr>Building a CNN</vt:lpstr>
      <vt:lpstr>Building a CNN</vt:lpstr>
      <vt:lpstr>Fully built CNN (VGG)</vt:lpstr>
      <vt:lpstr>What do CNN layers learn?</vt:lpstr>
      <vt:lpstr>PowerPoint Presentation</vt:lpstr>
      <vt:lpstr>Examples</vt:lpstr>
      <vt:lpstr>Examples</vt:lpstr>
      <vt:lpstr>PowerPoint Presentation</vt:lpstr>
      <vt:lpstr>Evolution of CNNs</vt:lpstr>
      <vt:lpstr>Initial ideas</vt:lpstr>
      <vt:lpstr>LeNet</vt:lpstr>
      <vt:lpstr>AlexNet</vt:lpstr>
      <vt:lpstr>ZFNet</vt:lpstr>
      <vt:lpstr>VGG</vt:lpstr>
      <vt:lpstr>GoogLeNet (Inception-v1)</vt:lpstr>
      <vt:lpstr>ResNet</vt:lpstr>
      <vt:lpstr>ResNet</vt:lpstr>
      <vt:lpstr>DenseNet</vt:lpstr>
      <vt:lpstr>DenseNet</vt:lpstr>
      <vt:lpstr>MobileNet</vt:lpstr>
      <vt:lpstr>Beyond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Section #1:  Linear Algebra and Hypothesis Testing  (The Short Version)</dc:title>
  <dc:creator>William Claybaugh</dc:creator>
  <cp:lastModifiedBy>Microsoft Office User</cp:lastModifiedBy>
  <cp:revision>608</cp:revision>
  <cp:lastPrinted>2019-01-25T12:47:44Z</cp:lastPrinted>
  <dcterms:created xsi:type="dcterms:W3CDTF">2018-09-10T00:54:50Z</dcterms:created>
  <dcterms:modified xsi:type="dcterms:W3CDTF">2019-02-25T17:19:12Z</dcterms:modified>
</cp:coreProperties>
</file>