
<file path=[Content_Types].xml><?xml version="1.0" encoding="utf-8"?>
<Types xmlns="http://schemas.openxmlformats.org/package/2006/content-types">
  <Default Extension="xml" ContentType="application/xml"/>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4" r:id="rId1"/>
  </p:sldMasterIdLst>
  <p:notesMasterIdLst>
    <p:notesMasterId r:id="rId102"/>
  </p:notesMasterIdLst>
  <p:handoutMasterIdLst>
    <p:handoutMasterId r:id="rId103"/>
  </p:handoutMasterIdLst>
  <p:sldIdLst>
    <p:sldId id="562" r:id="rId2"/>
    <p:sldId id="310" r:id="rId3"/>
    <p:sldId id="559" r:id="rId4"/>
    <p:sldId id="403" r:id="rId5"/>
    <p:sldId id="452" r:id="rId6"/>
    <p:sldId id="404" r:id="rId7"/>
    <p:sldId id="405" r:id="rId8"/>
    <p:sldId id="406" r:id="rId9"/>
    <p:sldId id="407" r:id="rId10"/>
    <p:sldId id="408" r:id="rId11"/>
    <p:sldId id="409" r:id="rId12"/>
    <p:sldId id="560" r:id="rId13"/>
    <p:sldId id="411" r:id="rId14"/>
    <p:sldId id="582" r:id="rId15"/>
    <p:sldId id="415" r:id="rId16"/>
    <p:sldId id="661" r:id="rId17"/>
    <p:sldId id="421" r:id="rId18"/>
    <p:sldId id="422" r:id="rId19"/>
    <p:sldId id="423" r:id="rId20"/>
    <p:sldId id="458" r:id="rId21"/>
    <p:sldId id="465" r:id="rId22"/>
    <p:sldId id="583" r:id="rId23"/>
    <p:sldId id="449" r:id="rId24"/>
    <p:sldId id="584" r:id="rId25"/>
    <p:sldId id="440" r:id="rId26"/>
    <p:sldId id="441" r:id="rId27"/>
    <p:sldId id="442" r:id="rId28"/>
    <p:sldId id="443" r:id="rId29"/>
    <p:sldId id="444" r:id="rId30"/>
    <p:sldId id="445" r:id="rId31"/>
    <p:sldId id="446" r:id="rId32"/>
    <p:sldId id="447" r:id="rId33"/>
    <p:sldId id="585" r:id="rId34"/>
    <p:sldId id="413" r:id="rId35"/>
    <p:sldId id="459" r:id="rId36"/>
    <p:sldId id="460" r:id="rId37"/>
    <p:sldId id="461" r:id="rId38"/>
    <p:sldId id="463" r:id="rId39"/>
    <p:sldId id="462" r:id="rId40"/>
    <p:sldId id="464" r:id="rId41"/>
    <p:sldId id="617" r:id="rId42"/>
    <p:sldId id="618" r:id="rId43"/>
    <p:sldId id="619" r:id="rId44"/>
    <p:sldId id="620" r:id="rId45"/>
    <p:sldId id="568" r:id="rId46"/>
    <p:sldId id="569" r:id="rId47"/>
    <p:sldId id="592" r:id="rId48"/>
    <p:sldId id="593" r:id="rId49"/>
    <p:sldId id="594" r:id="rId50"/>
    <p:sldId id="586" r:id="rId51"/>
    <p:sldId id="622" r:id="rId52"/>
    <p:sldId id="633" r:id="rId53"/>
    <p:sldId id="623" r:id="rId54"/>
    <p:sldId id="624" r:id="rId55"/>
    <p:sldId id="625" r:id="rId56"/>
    <p:sldId id="626" r:id="rId57"/>
    <p:sldId id="634" r:id="rId58"/>
    <p:sldId id="627" r:id="rId59"/>
    <p:sldId id="628" r:id="rId60"/>
    <p:sldId id="629" r:id="rId61"/>
    <p:sldId id="630" r:id="rId62"/>
    <p:sldId id="631" r:id="rId63"/>
    <p:sldId id="632" r:id="rId64"/>
    <p:sldId id="635" r:id="rId65"/>
    <p:sldId id="636" r:id="rId66"/>
    <p:sldId id="637" r:id="rId67"/>
    <p:sldId id="638" r:id="rId68"/>
    <p:sldId id="639" r:id="rId69"/>
    <p:sldId id="640" r:id="rId70"/>
    <p:sldId id="641" r:id="rId71"/>
    <p:sldId id="642" r:id="rId72"/>
    <p:sldId id="643" r:id="rId73"/>
    <p:sldId id="644" r:id="rId74"/>
    <p:sldId id="645" r:id="rId75"/>
    <p:sldId id="646" r:id="rId76"/>
    <p:sldId id="647" r:id="rId77"/>
    <p:sldId id="648" r:id="rId78"/>
    <p:sldId id="649" r:id="rId79"/>
    <p:sldId id="651" r:id="rId80"/>
    <p:sldId id="652" r:id="rId81"/>
    <p:sldId id="653" r:id="rId82"/>
    <p:sldId id="660" r:id="rId83"/>
    <p:sldId id="654" r:id="rId84"/>
    <p:sldId id="655" r:id="rId85"/>
    <p:sldId id="656" r:id="rId86"/>
    <p:sldId id="657" r:id="rId87"/>
    <p:sldId id="658" r:id="rId88"/>
    <p:sldId id="659" r:id="rId89"/>
    <p:sldId id="596" r:id="rId90"/>
    <p:sldId id="597" r:id="rId91"/>
    <p:sldId id="598" r:id="rId92"/>
    <p:sldId id="599" r:id="rId93"/>
    <p:sldId id="600" r:id="rId94"/>
    <p:sldId id="601" r:id="rId95"/>
    <p:sldId id="602" r:id="rId96"/>
    <p:sldId id="603" r:id="rId97"/>
    <p:sldId id="604" r:id="rId98"/>
    <p:sldId id="605" r:id="rId99"/>
    <p:sldId id="606" r:id="rId100"/>
    <p:sldId id="607"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Claybaugh" initials="WC" lastIdx="12" clrIdx="0">
    <p:extLst/>
  </p:cmAuthor>
  <p:cmAuthor id="2" name="Microsoft Office User" initials="Office" lastIdx="1" clrIdx="1">
    <p:extLst/>
  </p:cmAuthor>
  <p:cmAuthor id="3" name="Microsoft Office User" initials="Office [2]" lastIdx="1" clrIdx="2">
    <p:extLst/>
  </p:cmAuthor>
  <p:cmAuthor id="4" name="Microsoft Office User" initials="Office [3]" lastIdx="1" clrIdx="3">
    <p:extLst/>
  </p:cmAuthor>
  <p:cmAuthor id="5" name="Microsoft Office User" initials="Office [4]" lastIdx="1" clrIdx="4">
    <p:extLst/>
  </p:cmAuthor>
  <p:cmAuthor id="6" name="Microsoft Office User" initials="Office [5]" lastIdx="1" clrIdx="5">
    <p:extLst/>
  </p:cmAuthor>
  <p:cmAuthor id="7" name="Microsoft Office User" initials="Office [6]" lastIdx="1" clrIdx="6">
    <p:extLst/>
  </p:cmAuthor>
  <p:cmAuthor id="8" name="Microsoft Office User" initials="Office [7]" lastIdx="1" clrIdx="7">
    <p:extLst/>
  </p:cmAuthor>
  <p:cmAuthor id="9" name="Microsoft Office User" initials="Office [8]" lastIdx="1" clrIdx="8">
    <p:extLst/>
  </p:cmAuthor>
  <p:cmAuthor id="10" name="Microsoft Office User" initials="Office [9]" lastIdx="1" clrIdx="9">
    <p:extLst/>
  </p:cmAuthor>
  <p:cmAuthor id="11" name="Microsoft Office User" initials="Office [10]" lastIdx="1" clrIdx="10">
    <p:extLst/>
  </p:cmAuthor>
  <p:cmAuthor id="12" name="Microsoft Office User" initials="Office [11]" lastIdx="1" clrIdx="11">
    <p:extLst/>
  </p:cmAuthor>
  <p:cmAuthor id="13" name="Microsoft Office User" initials="Office [12]" lastIdx="1" clrIdx="12">
    <p:extLst/>
  </p:cmAuthor>
  <p:cmAuthor id="14" name="Microsoft Office User" initials="Office [13]" lastIdx="1" clrIdx="13">
    <p:extLst/>
  </p:cmAuthor>
  <p:cmAuthor id="15" name="Microsoft Office User" initials="Office [14]" lastIdx="1" clrIdx="14">
    <p:extLst/>
  </p:cmAuthor>
  <p:cmAuthor id="16" name="Microsoft Office User" initials="Office [15]" lastIdx="1" clrIdx="15">
    <p:extLst/>
  </p:cmAuthor>
  <p:cmAuthor id="17" name="Microsoft Office User" initials="Office [16]" lastIdx="1" clrIdx="16">
    <p:extLst/>
  </p:cmAuthor>
  <p:cmAuthor id="18" name="Marina Marmora" initials="MM" lastIdx="1" clrIdx="17">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B9B8"/>
    <a:srgbClr val="F2A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31" autoAdjust="0"/>
    <p:restoredTop sz="83686" autoAdjust="0"/>
  </p:normalViewPr>
  <p:slideViewPr>
    <p:cSldViewPr snapToGrid="0" snapToObjects="1" showGuides="1">
      <p:cViewPr>
        <p:scale>
          <a:sx n="92" d="100"/>
          <a:sy n="92" d="100"/>
        </p:scale>
        <p:origin x="144" y="584"/>
      </p:cViewPr>
      <p:guideLst/>
    </p:cSldViewPr>
  </p:slideViewPr>
  <p:notesTextViewPr>
    <p:cViewPr>
      <p:scale>
        <a:sx n="1" d="1"/>
        <a:sy n="1" d="1"/>
      </p:scale>
      <p:origin x="0" y="0"/>
    </p:cViewPr>
  </p:notesTextViewPr>
  <p:notesViewPr>
    <p:cSldViewPr snapToGrid="0" snapToObjects="1">
      <p:cViewPr varScale="1">
        <p:scale>
          <a:sx n="66" d="100"/>
          <a:sy n="66" d="100"/>
        </p:scale>
        <p:origin x="3134" y="43"/>
      </p:cViewPr>
      <p:guideLst/>
    </p:cSldViewPr>
  </p:notes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notesMaster" Target="notesMasters/notesMaster1.xml"/><Relationship Id="rId103" Type="http://schemas.openxmlformats.org/officeDocument/2006/relationships/handoutMaster" Target="handoutMasters/handoutMaster1.xml"/><Relationship Id="rId104" Type="http://schemas.openxmlformats.org/officeDocument/2006/relationships/commentAuthors" Target="commentAuthors.xml"/><Relationship Id="rId105" Type="http://schemas.openxmlformats.org/officeDocument/2006/relationships/presProps" Target="presProps.xml"/><Relationship Id="rId106" Type="http://schemas.openxmlformats.org/officeDocument/2006/relationships/viewProps" Target="viewProps.xml"/><Relationship Id="rId107"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9F48BB17-E744-4D1E-BAD8-71A2F6E60CC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9062EBC5-B899-41E3-A4A5-5FDDB5EF44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ED8B00-91FF-428C-8134-3E9D84D7D461}" type="datetimeFigureOut">
              <a:rPr lang="en-US" smtClean="0"/>
              <a:t>2/9/19</a:t>
            </a:fld>
            <a:endParaRPr lang="en-US"/>
          </a:p>
        </p:txBody>
      </p:sp>
      <p:sp>
        <p:nvSpPr>
          <p:cNvPr id="4" name="Footer Placeholder 3">
            <a:extLst>
              <a:ext uri="{FF2B5EF4-FFF2-40B4-BE49-F238E27FC236}">
                <a16:creationId xmlns="" xmlns:a16="http://schemas.microsoft.com/office/drawing/2014/main" id="{141862AB-B7DC-460A-90C2-9BEE993E2C8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B779E247-8B32-4CEF-9250-098ABF0DC9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365902-E16E-4D00-B24F-ACF62C09997B}" type="slidenum">
              <a:rPr lang="en-US" smtClean="0"/>
              <a:t>‹#›</a:t>
            </a:fld>
            <a:endParaRPr lang="en-US"/>
          </a:p>
        </p:txBody>
      </p:sp>
    </p:spTree>
    <p:extLst>
      <p:ext uri="{BB962C8B-B14F-4D97-AF65-F5344CB8AC3E}">
        <p14:creationId xmlns:p14="http://schemas.microsoft.com/office/powerpoint/2010/main" val="1720712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74AD6E-127A-2144-9B3C-5E3BF803E20D}" type="datetimeFigureOut">
              <a:rPr lang="en-US" smtClean="0"/>
              <a:t>2/9/19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0B7716-36DB-2D49-AA17-2865D7B13815}" type="slidenum">
              <a:rPr lang="en-US" smtClean="0"/>
              <a:t>‹#›</a:t>
            </a:fld>
            <a:endParaRPr lang="en-US"/>
          </a:p>
        </p:txBody>
      </p:sp>
    </p:spTree>
    <p:extLst>
      <p:ext uri="{BB962C8B-B14F-4D97-AF65-F5344CB8AC3E}">
        <p14:creationId xmlns:p14="http://schemas.microsoft.com/office/powerpoint/2010/main" val="1229122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1</a:t>
            </a:fld>
            <a:endParaRPr lang="en-US"/>
          </a:p>
        </p:txBody>
      </p:sp>
    </p:spTree>
    <p:extLst>
      <p:ext uri="{BB962C8B-B14F-4D97-AF65-F5344CB8AC3E}">
        <p14:creationId xmlns:p14="http://schemas.microsoft.com/office/powerpoint/2010/main" val="1742984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10</a:t>
            </a:fld>
            <a:endParaRPr lang="en-US"/>
          </a:p>
        </p:txBody>
      </p:sp>
    </p:spTree>
    <p:extLst>
      <p:ext uri="{BB962C8B-B14F-4D97-AF65-F5344CB8AC3E}">
        <p14:creationId xmlns:p14="http://schemas.microsoft.com/office/powerpoint/2010/main" val="94421617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100</a:t>
            </a:fld>
            <a:endParaRPr lang="en-US"/>
          </a:p>
        </p:txBody>
      </p:sp>
    </p:spTree>
    <p:extLst>
      <p:ext uri="{BB962C8B-B14F-4D97-AF65-F5344CB8AC3E}">
        <p14:creationId xmlns:p14="http://schemas.microsoft.com/office/powerpoint/2010/main" val="1186042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11</a:t>
            </a:fld>
            <a:endParaRPr lang="en-US"/>
          </a:p>
        </p:txBody>
      </p:sp>
    </p:spTree>
    <p:extLst>
      <p:ext uri="{BB962C8B-B14F-4D97-AF65-F5344CB8AC3E}">
        <p14:creationId xmlns:p14="http://schemas.microsoft.com/office/powerpoint/2010/main" val="1684652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12</a:t>
            </a:fld>
            <a:endParaRPr lang="en-US"/>
          </a:p>
        </p:txBody>
      </p:sp>
    </p:spTree>
    <p:extLst>
      <p:ext uri="{BB962C8B-B14F-4D97-AF65-F5344CB8AC3E}">
        <p14:creationId xmlns:p14="http://schemas.microsoft.com/office/powerpoint/2010/main" val="1534703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13</a:t>
            </a:fld>
            <a:endParaRPr lang="en-US"/>
          </a:p>
        </p:txBody>
      </p:sp>
    </p:spTree>
    <p:extLst>
      <p:ext uri="{BB962C8B-B14F-4D97-AF65-F5344CB8AC3E}">
        <p14:creationId xmlns:p14="http://schemas.microsoft.com/office/powerpoint/2010/main" val="332984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14</a:t>
            </a:fld>
            <a:endParaRPr lang="en-US"/>
          </a:p>
        </p:txBody>
      </p:sp>
    </p:spTree>
    <p:extLst>
      <p:ext uri="{BB962C8B-B14F-4D97-AF65-F5344CB8AC3E}">
        <p14:creationId xmlns:p14="http://schemas.microsoft.com/office/powerpoint/2010/main" val="134443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15</a:t>
            </a:fld>
            <a:endParaRPr lang="en-US"/>
          </a:p>
        </p:txBody>
      </p:sp>
    </p:spTree>
    <p:extLst>
      <p:ext uri="{BB962C8B-B14F-4D97-AF65-F5344CB8AC3E}">
        <p14:creationId xmlns:p14="http://schemas.microsoft.com/office/powerpoint/2010/main" val="441746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16</a:t>
            </a:fld>
            <a:endParaRPr lang="en-US"/>
          </a:p>
        </p:txBody>
      </p:sp>
    </p:spTree>
    <p:extLst>
      <p:ext uri="{BB962C8B-B14F-4D97-AF65-F5344CB8AC3E}">
        <p14:creationId xmlns:p14="http://schemas.microsoft.com/office/powerpoint/2010/main" val="639789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F51C37-763A-A544-96C6-A43233B4922E}" type="slidenum">
              <a:rPr lang="en-US" smtClean="0"/>
              <a:t>17</a:t>
            </a:fld>
            <a:endParaRPr lang="en-US"/>
          </a:p>
        </p:txBody>
      </p:sp>
    </p:spTree>
    <p:extLst>
      <p:ext uri="{BB962C8B-B14F-4D97-AF65-F5344CB8AC3E}">
        <p14:creationId xmlns:p14="http://schemas.microsoft.com/office/powerpoint/2010/main" val="1211957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18</a:t>
            </a:fld>
            <a:endParaRPr lang="en-US"/>
          </a:p>
        </p:txBody>
      </p:sp>
    </p:spTree>
    <p:extLst>
      <p:ext uri="{BB962C8B-B14F-4D97-AF65-F5344CB8AC3E}">
        <p14:creationId xmlns:p14="http://schemas.microsoft.com/office/powerpoint/2010/main" val="1641887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19</a:t>
            </a:fld>
            <a:endParaRPr lang="en-US"/>
          </a:p>
        </p:txBody>
      </p:sp>
    </p:spTree>
    <p:extLst>
      <p:ext uri="{BB962C8B-B14F-4D97-AF65-F5344CB8AC3E}">
        <p14:creationId xmlns:p14="http://schemas.microsoft.com/office/powerpoint/2010/main" val="41491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46B3B-A6E3-A041-934C-E25839EC6C49}" type="slidenum">
              <a:rPr lang="en-US" smtClean="0"/>
              <a:t>2</a:t>
            </a:fld>
            <a:endParaRPr lang="en-US"/>
          </a:p>
        </p:txBody>
      </p:sp>
    </p:spTree>
    <p:extLst>
      <p:ext uri="{BB962C8B-B14F-4D97-AF65-F5344CB8AC3E}">
        <p14:creationId xmlns:p14="http://schemas.microsoft.com/office/powerpoint/2010/main" val="1600222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20</a:t>
            </a:fld>
            <a:endParaRPr lang="en-US"/>
          </a:p>
        </p:txBody>
      </p:sp>
    </p:spTree>
    <p:extLst>
      <p:ext uri="{BB962C8B-B14F-4D97-AF65-F5344CB8AC3E}">
        <p14:creationId xmlns:p14="http://schemas.microsoft.com/office/powerpoint/2010/main" val="1562249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21</a:t>
            </a:fld>
            <a:endParaRPr lang="en-US"/>
          </a:p>
        </p:txBody>
      </p:sp>
    </p:spTree>
    <p:extLst>
      <p:ext uri="{BB962C8B-B14F-4D97-AF65-F5344CB8AC3E}">
        <p14:creationId xmlns:p14="http://schemas.microsoft.com/office/powerpoint/2010/main" val="1597068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22</a:t>
            </a:fld>
            <a:endParaRPr lang="en-US"/>
          </a:p>
        </p:txBody>
      </p:sp>
    </p:spTree>
    <p:extLst>
      <p:ext uri="{BB962C8B-B14F-4D97-AF65-F5344CB8AC3E}">
        <p14:creationId xmlns:p14="http://schemas.microsoft.com/office/powerpoint/2010/main" val="528360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23</a:t>
            </a:fld>
            <a:endParaRPr lang="en-US"/>
          </a:p>
        </p:txBody>
      </p:sp>
    </p:spTree>
    <p:extLst>
      <p:ext uri="{BB962C8B-B14F-4D97-AF65-F5344CB8AC3E}">
        <p14:creationId xmlns:p14="http://schemas.microsoft.com/office/powerpoint/2010/main" val="309337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24</a:t>
            </a:fld>
            <a:endParaRPr lang="en-US"/>
          </a:p>
        </p:txBody>
      </p:sp>
    </p:spTree>
    <p:extLst>
      <p:ext uri="{BB962C8B-B14F-4D97-AF65-F5344CB8AC3E}">
        <p14:creationId xmlns:p14="http://schemas.microsoft.com/office/powerpoint/2010/main" val="21209198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25</a:t>
            </a:fld>
            <a:endParaRPr lang="en-US"/>
          </a:p>
        </p:txBody>
      </p:sp>
    </p:spTree>
    <p:extLst>
      <p:ext uri="{BB962C8B-B14F-4D97-AF65-F5344CB8AC3E}">
        <p14:creationId xmlns:p14="http://schemas.microsoft.com/office/powerpoint/2010/main" val="2194842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26</a:t>
            </a:fld>
            <a:endParaRPr lang="en-US"/>
          </a:p>
        </p:txBody>
      </p:sp>
    </p:spTree>
    <p:extLst>
      <p:ext uri="{BB962C8B-B14F-4D97-AF65-F5344CB8AC3E}">
        <p14:creationId xmlns:p14="http://schemas.microsoft.com/office/powerpoint/2010/main" val="1642468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27</a:t>
            </a:fld>
            <a:endParaRPr lang="en-US"/>
          </a:p>
        </p:txBody>
      </p:sp>
    </p:spTree>
    <p:extLst>
      <p:ext uri="{BB962C8B-B14F-4D97-AF65-F5344CB8AC3E}">
        <p14:creationId xmlns:p14="http://schemas.microsoft.com/office/powerpoint/2010/main" val="12165247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28</a:t>
            </a:fld>
            <a:endParaRPr lang="en-US"/>
          </a:p>
        </p:txBody>
      </p:sp>
    </p:spTree>
    <p:extLst>
      <p:ext uri="{BB962C8B-B14F-4D97-AF65-F5344CB8AC3E}">
        <p14:creationId xmlns:p14="http://schemas.microsoft.com/office/powerpoint/2010/main" val="20865319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29</a:t>
            </a:fld>
            <a:endParaRPr lang="en-US"/>
          </a:p>
        </p:txBody>
      </p:sp>
    </p:spTree>
    <p:extLst>
      <p:ext uri="{BB962C8B-B14F-4D97-AF65-F5344CB8AC3E}">
        <p14:creationId xmlns:p14="http://schemas.microsoft.com/office/powerpoint/2010/main" val="2082028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3</a:t>
            </a:fld>
            <a:endParaRPr lang="en-US"/>
          </a:p>
        </p:txBody>
      </p:sp>
    </p:spTree>
    <p:extLst>
      <p:ext uri="{BB962C8B-B14F-4D97-AF65-F5344CB8AC3E}">
        <p14:creationId xmlns:p14="http://schemas.microsoft.com/office/powerpoint/2010/main" val="5084660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30</a:t>
            </a:fld>
            <a:endParaRPr lang="en-US"/>
          </a:p>
        </p:txBody>
      </p:sp>
    </p:spTree>
    <p:extLst>
      <p:ext uri="{BB962C8B-B14F-4D97-AF65-F5344CB8AC3E}">
        <p14:creationId xmlns:p14="http://schemas.microsoft.com/office/powerpoint/2010/main" val="15560351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31</a:t>
            </a:fld>
            <a:endParaRPr lang="en-US"/>
          </a:p>
        </p:txBody>
      </p:sp>
    </p:spTree>
    <p:extLst>
      <p:ext uri="{BB962C8B-B14F-4D97-AF65-F5344CB8AC3E}">
        <p14:creationId xmlns:p14="http://schemas.microsoft.com/office/powerpoint/2010/main" val="2267448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32</a:t>
            </a:fld>
            <a:endParaRPr lang="en-US"/>
          </a:p>
        </p:txBody>
      </p:sp>
    </p:spTree>
    <p:extLst>
      <p:ext uri="{BB962C8B-B14F-4D97-AF65-F5344CB8AC3E}">
        <p14:creationId xmlns:p14="http://schemas.microsoft.com/office/powerpoint/2010/main" val="12640991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33</a:t>
            </a:fld>
            <a:endParaRPr lang="en-US"/>
          </a:p>
        </p:txBody>
      </p:sp>
    </p:spTree>
    <p:extLst>
      <p:ext uri="{BB962C8B-B14F-4D97-AF65-F5344CB8AC3E}">
        <p14:creationId xmlns:p14="http://schemas.microsoft.com/office/powerpoint/2010/main" val="6581900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34</a:t>
            </a:fld>
            <a:endParaRPr lang="en-US"/>
          </a:p>
        </p:txBody>
      </p:sp>
    </p:spTree>
    <p:extLst>
      <p:ext uri="{BB962C8B-B14F-4D97-AF65-F5344CB8AC3E}">
        <p14:creationId xmlns:p14="http://schemas.microsoft.com/office/powerpoint/2010/main" val="5122239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35</a:t>
            </a:fld>
            <a:endParaRPr lang="en-US"/>
          </a:p>
        </p:txBody>
      </p:sp>
    </p:spTree>
    <p:extLst>
      <p:ext uri="{BB962C8B-B14F-4D97-AF65-F5344CB8AC3E}">
        <p14:creationId xmlns:p14="http://schemas.microsoft.com/office/powerpoint/2010/main" val="18340755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36</a:t>
            </a:fld>
            <a:endParaRPr lang="en-US"/>
          </a:p>
        </p:txBody>
      </p:sp>
    </p:spTree>
    <p:extLst>
      <p:ext uri="{BB962C8B-B14F-4D97-AF65-F5344CB8AC3E}">
        <p14:creationId xmlns:p14="http://schemas.microsoft.com/office/powerpoint/2010/main" val="3270964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37</a:t>
            </a:fld>
            <a:endParaRPr lang="en-US"/>
          </a:p>
        </p:txBody>
      </p:sp>
    </p:spTree>
    <p:extLst>
      <p:ext uri="{BB962C8B-B14F-4D97-AF65-F5344CB8AC3E}">
        <p14:creationId xmlns:p14="http://schemas.microsoft.com/office/powerpoint/2010/main" val="20992816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38</a:t>
            </a:fld>
            <a:endParaRPr lang="en-US"/>
          </a:p>
        </p:txBody>
      </p:sp>
    </p:spTree>
    <p:extLst>
      <p:ext uri="{BB962C8B-B14F-4D97-AF65-F5344CB8AC3E}">
        <p14:creationId xmlns:p14="http://schemas.microsoft.com/office/powerpoint/2010/main" val="16176028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39</a:t>
            </a:fld>
            <a:endParaRPr lang="en-US"/>
          </a:p>
        </p:txBody>
      </p:sp>
    </p:spTree>
    <p:extLst>
      <p:ext uri="{BB962C8B-B14F-4D97-AF65-F5344CB8AC3E}">
        <p14:creationId xmlns:p14="http://schemas.microsoft.com/office/powerpoint/2010/main" val="2056150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4</a:t>
            </a:fld>
            <a:endParaRPr lang="en-US"/>
          </a:p>
        </p:txBody>
      </p:sp>
    </p:spTree>
    <p:extLst>
      <p:ext uri="{BB962C8B-B14F-4D97-AF65-F5344CB8AC3E}">
        <p14:creationId xmlns:p14="http://schemas.microsoft.com/office/powerpoint/2010/main" val="9507818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40</a:t>
            </a:fld>
            <a:endParaRPr lang="en-US"/>
          </a:p>
        </p:txBody>
      </p:sp>
    </p:spTree>
    <p:extLst>
      <p:ext uri="{BB962C8B-B14F-4D97-AF65-F5344CB8AC3E}">
        <p14:creationId xmlns:p14="http://schemas.microsoft.com/office/powerpoint/2010/main" val="4129420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41</a:t>
            </a:fld>
            <a:endParaRPr lang="en-US"/>
          </a:p>
        </p:txBody>
      </p:sp>
    </p:spTree>
    <p:extLst>
      <p:ext uri="{BB962C8B-B14F-4D97-AF65-F5344CB8AC3E}">
        <p14:creationId xmlns:p14="http://schemas.microsoft.com/office/powerpoint/2010/main" val="17979255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42</a:t>
            </a:fld>
            <a:endParaRPr lang="en-US"/>
          </a:p>
        </p:txBody>
      </p:sp>
    </p:spTree>
    <p:extLst>
      <p:ext uri="{BB962C8B-B14F-4D97-AF65-F5344CB8AC3E}">
        <p14:creationId xmlns:p14="http://schemas.microsoft.com/office/powerpoint/2010/main" val="14454780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43</a:t>
            </a:fld>
            <a:endParaRPr lang="en-US"/>
          </a:p>
        </p:txBody>
      </p:sp>
    </p:spTree>
    <p:extLst>
      <p:ext uri="{BB962C8B-B14F-4D97-AF65-F5344CB8AC3E}">
        <p14:creationId xmlns:p14="http://schemas.microsoft.com/office/powerpoint/2010/main" val="18139664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LiveSlide Site</a:t>
            </a:r>
          </a:p>
          <a:p>
            <a:r>
              <a:rPr lang="en-US" smtClean="0"/>
              <a:t>https://harvard-iacs.github.io/2019-CS109B/</a:t>
            </a:r>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44</a:t>
            </a:fld>
            <a:endParaRPr lang="en-US"/>
          </a:p>
        </p:txBody>
      </p:sp>
    </p:spTree>
    <p:extLst>
      <p:ext uri="{BB962C8B-B14F-4D97-AF65-F5344CB8AC3E}">
        <p14:creationId xmlns:p14="http://schemas.microsoft.com/office/powerpoint/2010/main" val="19028995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45</a:t>
            </a:fld>
            <a:endParaRPr lang="en-US"/>
          </a:p>
        </p:txBody>
      </p:sp>
    </p:spTree>
    <p:extLst>
      <p:ext uri="{BB962C8B-B14F-4D97-AF65-F5344CB8AC3E}">
        <p14:creationId xmlns:p14="http://schemas.microsoft.com/office/powerpoint/2010/main" val="4918849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46</a:t>
            </a:fld>
            <a:endParaRPr lang="en-US"/>
          </a:p>
        </p:txBody>
      </p:sp>
    </p:spTree>
    <p:extLst>
      <p:ext uri="{BB962C8B-B14F-4D97-AF65-F5344CB8AC3E}">
        <p14:creationId xmlns:p14="http://schemas.microsoft.com/office/powerpoint/2010/main" val="16560034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47</a:t>
            </a:fld>
            <a:endParaRPr lang="en-US"/>
          </a:p>
        </p:txBody>
      </p:sp>
    </p:spTree>
    <p:extLst>
      <p:ext uri="{BB962C8B-B14F-4D97-AF65-F5344CB8AC3E}">
        <p14:creationId xmlns:p14="http://schemas.microsoft.com/office/powerpoint/2010/main" val="10615156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48</a:t>
            </a:fld>
            <a:endParaRPr lang="en-US"/>
          </a:p>
        </p:txBody>
      </p:sp>
    </p:spTree>
    <p:extLst>
      <p:ext uri="{BB962C8B-B14F-4D97-AF65-F5344CB8AC3E}">
        <p14:creationId xmlns:p14="http://schemas.microsoft.com/office/powerpoint/2010/main" val="17470756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49</a:t>
            </a:fld>
            <a:endParaRPr lang="en-US"/>
          </a:p>
        </p:txBody>
      </p:sp>
    </p:spTree>
    <p:extLst>
      <p:ext uri="{BB962C8B-B14F-4D97-AF65-F5344CB8AC3E}">
        <p14:creationId xmlns:p14="http://schemas.microsoft.com/office/powerpoint/2010/main" val="555787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5</a:t>
            </a:fld>
            <a:endParaRPr lang="en-US"/>
          </a:p>
        </p:txBody>
      </p:sp>
    </p:spTree>
    <p:extLst>
      <p:ext uri="{BB962C8B-B14F-4D97-AF65-F5344CB8AC3E}">
        <p14:creationId xmlns:p14="http://schemas.microsoft.com/office/powerpoint/2010/main" val="2285776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50</a:t>
            </a:fld>
            <a:endParaRPr lang="en-US"/>
          </a:p>
        </p:txBody>
      </p:sp>
    </p:spTree>
    <p:extLst>
      <p:ext uri="{BB962C8B-B14F-4D97-AF65-F5344CB8AC3E}">
        <p14:creationId xmlns:p14="http://schemas.microsoft.com/office/powerpoint/2010/main" val="17192410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51</a:t>
            </a:fld>
            <a:endParaRPr lang="en-US"/>
          </a:p>
        </p:txBody>
      </p:sp>
    </p:spTree>
    <p:extLst>
      <p:ext uri="{BB962C8B-B14F-4D97-AF65-F5344CB8AC3E}">
        <p14:creationId xmlns:p14="http://schemas.microsoft.com/office/powerpoint/2010/main" val="16369228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52</a:t>
            </a:fld>
            <a:endParaRPr lang="en-US"/>
          </a:p>
        </p:txBody>
      </p:sp>
    </p:spTree>
    <p:extLst>
      <p:ext uri="{BB962C8B-B14F-4D97-AF65-F5344CB8AC3E}">
        <p14:creationId xmlns:p14="http://schemas.microsoft.com/office/powerpoint/2010/main" val="15120016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53</a:t>
            </a:fld>
            <a:endParaRPr lang="en-US"/>
          </a:p>
        </p:txBody>
      </p:sp>
    </p:spTree>
    <p:extLst>
      <p:ext uri="{BB962C8B-B14F-4D97-AF65-F5344CB8AC3E}">
        <p14:creationId xmlns:p14="http://schemas.microsoft.com/office/powerpoint/2010/main" val="15711576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54</a:t>
            </a:fld>
            <a:endParaRPr lang="en-US"/>
          </a:p>
        </p:txBody>
      </p:sp>
    </p:spTree>
    <p:extLst>
      <p:ext uri="{BB962C8B-B14F-4D97-AF65-F5344CB8AC3E}">
        <p14:creationId xmlns:p14="http://schemas.microsoft.com/office/powerpoint/2010/main" val="9872126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55</a:t>
            </a:fld>
            <a:endParaRPr lang="en-US"/>
          </a:p>
        </p:txBody>
      </p:sp>
    </p:spTree>
    <p:extLst>
      <p:ext uri="{BB962C8B-B14F-4D97-AF65-F5344CB8AC3E}">
        <p14:creationId xmlns:p14="http://schemas.microsoft.com/office/powerpoint/2010/main" val="6240997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56</a:t>
            </a:fld>
            <a:endParaRPr lang="en-US"/>
          </a:p>
        </p:txBody>
      </p:sp>
    </p:spTree>
    <p:extLst>
      <p:ext uri="{BB962C8B-B14F-4D97-AF65-F5344CB8AC3E}">
        <p14:creationId xmlns:p14="http://schemas.microsoft.com/office/powerpoint/2010/main" val="5996761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57</a:t>
            </a:fld>
            <a:endParaRPr lang="en-US"/>
          </a:p>
        </p:txBody>
      </p:sp>
    </p:spTree>
    <p:extLst>
      <p:ext uri="{BB962C8B-B14F-4D97-AF65-F5344CB8AC3E}">
        <p14:creationId xmlns:p14="http://schemas.microsoft.com/office/powerpoint/2010/main" val="20481049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58</a:t>
            </a:fld>
            <a:endParaRPr lang="en-US"/>
          </a:p>
        </p:txBody>
      </p:sp>
    </p:spTree>
    <p:extLst>
      <p:ext uri="{BB962C8B-B14F-4D97-AF65-F5344CB8AC3E}">
        <p14:creationId xmlns:p14="http://schemas.microsoft.com/office/powerpoint/2010/main" val="6170539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59</a:t>
            </a:fld>
            <a:endParaRPr lang="en-US"/>
          </a:p>
        </p:txBody>
      </p:sp>
    </p:spTree>
    <p:extLst>
      <p:ext uri="{BB962C8B-B14F-4D97-AF65-F5344CB8AC3E}">
        <p14:creationId xmlns:p14="http://schemas.microsoft.com/office/powerpoint/2010/main" val="627945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6</a:t>
            </a:fld>
            <a:endParaRPr lang="en-US"/>
          </a:p>
        </p:txBody>
      </p:sp>
    </p:spTree>
    <p:extLst>
      <p:ext uri="{BB962C8B-B14F-4D97-AF65-F5344CB8AC3E}">
        <p14:creationId xmlns:p14="http://schemas.microsoft.com/office/powerpoint/2010/main" val="13016574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60</a:t>
            </a:fld>
            <a:endParaRPr lang="en-US"/>
          </a:p>
        </p:txBody>
      </p:sp>
    </p:spTree>
    <p:extLst>
      <p:ext uri="{BB962C8B-B14F-4D97-AF65-F5344CB8AC3E}">
        <p14:creationId xmlns:p14="http://schemas.microsoft.com/office/powerpoint/2010/main" val="11503352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61</a:t>
            </a:fld>
            <a:endParaRPr lang="en-US"/>
          </a:p>
        </p:txBody>
      </p:sp>
    </p:spTree>
    <p:extLst>
      <p:ext uri="{BB962C8B-B14F-4D97-AF65-F5344CB8AC3E}">
        <p14:creationId xmlns:p14="http://schemas.microsoft.com/office/powerpoint/2010/main" val="20360337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62</a:t>
            </a:fld>
            <a:endParaRPr lang="en-US"/>
          </a:p>
        </p:txBody>
      </p:sp>
    </p:spTree>
    <p:extLst>
      <p:ext uri="{BB962C8B-B14F-4D97-AF65-F5344CB8AC3E}">
        <p14:creationId xmlns:p14="http://schemas.microsoft.com/office/powerpoint/2010/main" val="16148889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63</a:t>
            </a:fld>
            <a:endParaRPr lang="en-US"/>
          </a:p>
        </p:txBody>
      </p:sp>
    </p:spTree>
    <p:extLst>
      <p:ext uri="{BB962C8B-B14F-4D97-AF65-F5344CB8AC3E}">
        <p14:creationId xmlns:p14="http://schemas.microsoft.com/office/powerpoint/2010/main" val="15408737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64</a:t>
            </a:fld>
            <a:endParaRPr lang="en-US"/>
          </a:p>
        </p:txBody>
      </p:sp>
    </p:spTree>
    <p:extLst>
      <p:ext uri="{BB962C8B-B14F-4D97-AF65-F5344CB8AC3E}">
        <p14:creationId xmlns:p14="http://schemas.microsoft.com/office/powerpoint/2010/main" val="16076914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65</a:t>
            </a:fld>
            <a:endParaRPr lang="en-US"/>
          </a:p>
        </p:txBody>
      </p:sp>
    </p:spTree>
    <p:extLst>
      <p:ext uri="{BB962C8B-B14F-4D97-AF65-F5344CB8AC3E}">
        <p14:creationId xmlns:p14="http://schemas.microsoft.com/office/powerpoint/2010/main" val="20090897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66</a:t>
            </a:fld>
            <a:endParaRPr lang="en-US"/>
          </a:p>
        </p:txBody>
      </p:sp>
    </p:spTree>
    <p:extLst>
      <p:ext uri="{BB962C8B-B14F-4D97-AF65-F5344CB8AC3E}">
        <p14:creationId xmlns:p14="http://schemas.microsoft.com/office/powerpoint/2010/main" val="8135682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67</a:t>
            </a:fld>
            <a:endParaRPr lang="en-US"/>
          </a:p>
        </p:txBody>
      </p:sp>
    </p:spTree>
    <p:extLst>
      <p:ext uri="{BB962C8B-B14F-4D97-AF65-F5344CB8AC3E}">
        <p14:creationId xmlns:p14="http://schemas.microsoft.com/office/powerpoint/2010/main" val="9164261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68</a:t>
            </a:fld>
            <a:endParaRPr lang="en-US"/>
          </a:p>
        </p:txBody>
      </p:sp>
    </p:spTree>
    <p:extLst>
      <p:ext uri="{BB962C8B-B14F-4D97-AF65-F5344CB8AC3E}">
        <p14:creationId xmlns:p14="http://schemas.microsoft.com/office/powerpoint/2010/main" val="196941581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69</a:t>
            </a:fld>
            <a:endParaRPr lang="en-US"/>
          </a:p>
        </p:txBody>
      </p:sp>
    </p:spTree>
    <p:extLst>
      <p:ext uri="{BB962C8B-B14F-4D97-AF65-F5344CB8AC3E}">
        <p14:creationId xmlns:p14="http://schemas.microsoft.com/office/powerpoint/2010/main" val="109415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7</a:t>
            </a:fld>
            <a:endParaRPr lang="en-US"/>
          </a:p>
        </p:txBody>
      </p:sp>
    </p:spTree>
    <p:extLst>
      <p:ext uri="{BB962C8B-B14F-4D97-AF65-F5344CB8AC3E}">
        <p14:creationId xmlns:p14="http://schemas.microsoft.com/office/powerpoint/2010/main" val="54012746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70</a:t>
            </a:fld>
            <a:endParaRPr lang="en-US"/>
          </a:p>
        </p:txBody>
      </p:sp>
    </p:spTree>
    <p:extLst>
      <p:ext uri="{BB962C8B-B14F-4D97-AF65-F5344CB8AC3E}">
        <p14:creationId xmlns:p14="http://schemas.microsoft.com/office/powerpoint/2010/main" val="52114767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71</a:t>
            </a:fld>
            <a:endParaRPr lang="en-US"/>
          </a:p>
        </p:txBody>
      </p:sp>
    </p:spTree>
    <p:extLst>
      <p:ext uri="{BB962C8B-B14F-4D97-AF65-F5344CB8AC3E}">
        <p14:creationId xmlns:p14="http://schemas.microsoft.com/office/powerpoint/2010/main" val="179413175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72</a:t>
            </a:fld>
            <a:endParaRPr lang="en-US"/>
          </a:p>
        </p:txBody>
      </p:sp>
    </p:spTree>
    <p:extLst>
      <p:ext uri="{BB962C8B-B14F-4D97-AF65-F5344CB8AC3E}">
        <p14:creationId xmlns:p14="http://schemas.microsoft.com/office/powerpoint/2010/main" val="28353137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73</a:t>
            </a:fld>
            <a:endParaRPr lang="en-US"/>
          </a:p>
        </p:txBody>
      </p:sp>
    </p:spTree>
    <p:extLst>
      <p:ext uri="{BB962C8B-B14F-4D97-AF65-F5344CB8AC3E}">
        <p14:creationId xmlns:p14="http://schemas.microsoft.com/office/powerpoint/2010/main" val="70786334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74</a:t>
            </a:fld>
            <a:endParaRPr lang="en-US"/>
          </a:p>
        </p:txBody>
      </p:sp>
    </p:spTree>
    <p:extLst>
      <p:ext uri="{BB962C8B-B14F-4D97-AF65-F5344CB8AC3E}">
        <p14:creationId xmlns:p14="http://schemas.microsoft.com/office/powerpoint/2010/main" val="95535535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75</a:t>
            </a:fld>
            <a:endParaRPr lang="en-US"/>
          </a:p>
        </p:txBody>
      </p:sp>
    </p:spTree>
    <p:extLst>
      <p:ext uri="{BB962C8B-B14F-4D97-AF65-F5344CB8AC3E}">
        <p14:creationId xmlns:p14="http://schemas.microsoft.com/office/powerpoint/2010/main" val="169173119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76</a:t>
            </a:fld>
            <a:endParaRPr lang="en-US"/>
          </a:p>
        </p:txBody>
      </p:sp>
    </p:spTree>
    <p:extLst>
      <p:ext uri="{BB962C8B-B14F-4D97-AF65-F5344CB8AC3E}">
        <p14:creationId xmlns:p14="http://schemas.microsoft.com/office/powerpoint/2010/main" val="142961238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77</a:t>
            </a:fld>
            <a:endParaRPr lang="en-US"/>
          </a:p>
        </p:txBody>
      </p:sp>
    </p:spTree>
    <p:extLst>
      <p:ext uri="{BB962C8B-B14F-4D97-AF65-F5344CB8AC3E}">
        <p14:creationId xmlns:p14="http://schemas.microsoft.com/office/powerpoint/2010/main" val="1063883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78</a:t>
            </a:fld>
            <a:endParaRPr lang="en-US"/>
          </a:p>
        </p:txBody>
      </p:sp>
    </p:spTree>
    <p:extLst>
      <p:ext uri="{BB962C8B-B14F-4D97-AF65-F5344CB8AC3E}">
        <p14:creationId xmlns:p14="http://schemas.microsoft.com/office/powerpoint/2010/main" val="175117629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79</a:t>
            </a:fld>
            <a:endParaRPr lang="en-US"/>
          </a:p>
        </p:txBody>
      </p:sp>
    </p:spTree>
    <p:extLst>
      <p:ext uri="{BB962C8B-B14F-4D97-AF65-F5344CB8AC3E}">
        <p14:creationId xmlns:p14="http://schemas.microsoft.com/office/powerpoint/2010/main" val="511637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8</a:t>
            </a:fld>
            <a:endParaRPr lang="en-US"/>
          </a:p>
        </p:txBody>
      </p:sp>
    </p:spTree>
    <p:extLst>
      <p:ext uri="{BB962C8B-B14F-4D97-AF65-F5344CB8AC3E}">
        <p14:creationId xmlns:p14="http://schemas.microsoft.com/office/powerpoint/2010/main" val="50884435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80</a:t>
            </a:fld>
            <a:endParaRPr lang="en-US"/>
          </a:p>
        </p:txBody>
      </p:sp>
    </p:spTree>
    <p:extLst>
      <p:ext uri="{BB962C8B-B14F-4D97-AF65-F5344CB8AC3E}">
        <p14:creationId xmlns:p14="http://schemas.microsoft.com/office/powerpoint/2010/main" val="180278248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81</a:t>
            </a:fld>
            <a:endParaRPr lang="en-US"/>
          </a:p>
        </p:txBody>
      </p:sp>
    </p:spTree>
    <p:extLst>
      <p:ext uri="{BB962C8B-B14F-4D97-AF65-F5344CB8AC3E}">
        <p14:creationId xmlns:p14="http://schemas.microsoft.com/office/powerpoint/2010/main" val="22826017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82</a:t>
            </a:fld>
            <a:endParaRPr lang="en-US"/>
          </a:p>
        </p:txBody>
      </p:sp>
    </p:spTree>
    <p:extLst>
      <p:ext uri="{BB962C8B-B14F-4D97-AF65-F5344CB8AC3E}">
        <p14:creationId xmlns:p14="http://schemas.microsoft.com/office/powerpoint/2010/main" val="20146655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83</a:t>
            </a:fld>
            <a:endParaRPr lang="en-US"/>
          </a:p>
        </p:txBody>
      </p:sp>
    </p:spTree>
    <p:extLst>
      <p:ext uri="{BB962C8B-B14F-4D97-AF65-F5344CB8AC3E}">
        <p14:creationId xmlns:p14="http://schemas.microsoft.com/office/powerpoint/2010/main" val="96295087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84</a:t>
            </a:fld>
            <a:endParaRPr lang="en-US"/>
          </a:p>
        </p:txBody>
      </p:sp>
    </p:spTree>
    <p:extLst>
      <p:ext uri="{BB962C8B-B14F-4D97-AF65-F5344CB8AC3E}">
        <p14:creationId xmlns:p14="http://schemas.microsoft.com/office/powerpoint/2010/main" val="87860914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85</a:t>
            </a:fld>
            <a:endParaRPr lang="en-US"/>
          </a:p>
        </p:txBody>
      </p:sp>
    </p:spTree>
    <p:extLst>
      <p:ext uri="{BB962C8B-B14F-4D97-AF65-F5344CB8AC3E}">
        <p14:creationId xmlns:p14="http://schemas.microsoft.com/office/powerpoint/2010/main" val="197132446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86</a:t>
            </a:fld>
            <a:endParaRPr lang="en-US"/>
          </a:p>
        </p:txBody>
      </p:sp>
    </p:spTree>
    <p:extLst>
      <p:ext uri="{BB962C8B-B14F-4D97-AF65-F5344CB8AC3E}">
        <p14:creationId xmlns:p14="http://schemas.microsoft.com/office/powerpoint/2010/main" val="119296856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87</a:t>
            </a:fld>
            <a:endParaRPr lang="en-US"/>
          </a:p>
        </p:txBody>
      </p:sp>
    </p:spTree>
    <p:extLst>
      <p:ext uri="{BB962C8B-B14F-4D97-AF65-F5344CB8AC3E}">
        <p14:creationId xmlns:p14="http://schemas.microsoft.com/office/powerpoint/2010/main" val="192389198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88</a:t>
            </a:fld>
            <a:endParaRPr lang="en-US"/>
          </a:p>
        </p:txBody>
      </p:sp>
    </p:spTree>
    <p:extLst>
      <p:ext uri="{BB962C8B-B14F-4D97-AF65-F5344CB8AC3E}">
        <p14:creationId xmlns:p14="http://schemas.microsoft.com/office/powerpoint/2010/main" val="41740002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89</a:t>
            </a:fld>
            <a:endParaRPr lang="en-US"/>
          </a:p>
        </p:txBody>
      </p:sp>
    </p:spTree>
    <p:extLst>
      <p:ext uri="{BB962C8B-B14F-4D97-AF65-F5344CB8AC3E}">
        <p14:creationId xmlns:p14="http://schemas.microsoft.com/office/powerpoint/2010/main" val="1344419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9</a:t>
            </a:fld>
            <a:endParaRPr lang="en-US"/>
          </a:p>
        </p:txBody>
      </p:sp>
    </p:spTree>
    <p:extLst>
      <p:ext uri="{BB962C8B-B14F-4D97-AF65-F5344CB8AC3E}">
        <p14:creationId xmlns:p14="http://schemas.microsoft.com/office/powerpoint/2010/main" val="86712490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90</a:t>
            </a:fld>
            <a:endParaRPr lang="en-US"/>
          </a:p>
        </p:txBody>
      </p:sp>
    </p:spTree>
    <p:extLst>
      <p:ext uri="{BB962C8B-B14F-4D97-AF65-F5344CB8AC3E}">
        <p14:creationId xmlns:p14="http://schemas.microsoft.com/office/powerpoint/2010/main" val="198525451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91</a:t>
            </a:fld>
            <a:endParaRPr lang="en-US"/>
          </a:p>
        </p:txBody>
      </p:sp>
    </p:spTree>
    <p:extLst>
      <p:ext uri="{BB962C8B-B14F-4D97-AF65-F5344CB8AC3E}">
        <p14:creationId xmlns:p14="http://schemas.microsoft.com/office/powerpoint/2010/main" val="71922697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92</a:t>
            </a:fld>
            <a:endParaRPr lang="en-US"/>
          </a:p>
        </p:txBody>
      </p:sp>
    </p:spTree>
    <p:extLst>
      <p:ext uri="{BB962C8B-B14F-4D97-AF65-F5344CB8AC3E}">
        <p14:creationId xmlns:p14="http://schemas.microsoft.com/office/powerpoint/2010/main" val="200976989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93</a:t>
            </a:fld>
            <a:endParaRPr lang="en-US"/>
          </a:p>
        </p:txBody>
      </p:sp>
    </p:spTree>
    <p:extLst>
      <p:ext uri="{BB962C8B-B14F-4D97-AF65-F5344CB8AC3E}">
        <p14:creationId xmlns:p14="http://schemas.microsoft.com/office/powerpoint/2010/main" val="170358891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94</a:t>
            </a:fld>
            <a:endParaRPr lang="en-US"/>
          </a:p>
        </p:txBody>
      </p:sp>
    </p:spTree>
    <p:extLst>
      <p:ext uri="{BB962C8B-B14F-4D97-AF65-F5344CB8AC3E}">
        <p14:creationId xmlns:p14="http://schemas.microsoft.com/office/powerpoint/2010/main" val="196686218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95</a:t>
            </a:fld>
            <a:endParaRPr lang="en-US"/>
          </a:p>
        </p:txBody>
      </p:sp>
    </p:spTree>
    <p:extLst>
      <p:ext uri="{BB962C8B-B14F-4D97-AF65-F5344CB8AC3E}">
        <p14:creationId xmlns:p14="http://schemas.microsoft.com/office/powerpoint/2010/main" val="83688098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96</a:t>
            </a:fld>
            <a:endParaRPr lang="en-US"/>
          </a:p>
        </p:txBody>
      </p:sp>
    </p:spTree>
    <p:extLst>
      <p:ext uri="{BB962C8B-B14F-4D97-AF65-F5344CB8AC3E}">
        <p14:creationId xmlns:p14="http://schemas.microsoft.com/office/powerpoint/2010/main" val="158837792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97</a:t>
            </a:fld>
            <a:endParaRPr lang="en-US"/>
          </a:p>
        </p:txBody>
      </p:sp>
    </p:spTree>
    <p:extLst>
      <p:ext uri="{BB962C8B-B14F-4D97-AF65-F5344CB8AC3E}">
        <p14:creationId xmlns:p14="http://schemas.microsoft.com/office/powerpoint/2010/main" val="49848558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98</a:t>
            </a:fld>
            <a:endParaRPr lang="en-US"/>
          </a:p>
        </p:txBody>
      </p:sp>
    </p:spTree>
    <p:extLst>
      <p:ext uri="{BB962C8B-B14F-4D97-AF65-F5344CB8AC3E}">
        <p14:creationId xmlns:p14="http://schemas.microsoft.com/office/powerpoint/2010/main" val="71348653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B7716-36DB-2D49-AA17-2865D7B13815}" type="slidenum">
              <a:rPr lang="en-US" smtClean="0"/>
              <a:t>99</a:t>
            </a:fld>
            <a:endParaRPr lang="en-US"/>
          </a:p>
        </p:txBody>
      </p:sp>
    </p:spTree>
    <p:extLst>
      <p:ext uri="{BB962C8B-B14F-4D97-AF65-F5344CB8AC3E}">
        <p14:creationId xmlns:p14="http://schemas.microsoft.com/office/powerpoint/2010/main" val="19492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F9F9F9"/>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694902"/>
            <a:ext cx="10363200" cy="1470025"/>
          </a:xfrm>
          <a:prstGeom prst="rect">
            <a:avLst/>
          </a:prstGeom>
        </p:spPr>
        <p:txBody>
          <a:bodyPr/>
          <a:lstStyle>
            <a:lvl1pPr>
              <a:defRPr sz="3400" b="0" i="0" baseline="0">
                <a:solidFill>
                  <a:srgbClr val="464646"/>
                </a:solidFill>
                <a:latin typeface="Karla" charset="0"/>
                <a:ea typeface="Karla" charset="0"/>
                <a:cs typeface="Karla" charset="0"/>
              </a:defRPr>
            </a:lvl1pPr>
          </a:lstStyle>
          <a:p>
            <a:r>
              <a:rPr lang="en-US"/>
              <a:t>Lecture #: </a:t>
            </a:r>
            <a:endParaRPr lang="en-US" dirty="0"/>
          </a:p>
        </p:txBody>
      </p:sp>
      <p:sp>
        <p:nvSpPr>
          <p:cNvPr id="4" name="Date Placeholder 3"/>
          <p:cNvSpPr>
            <a:spLocks noGrp="1"/>
          </p:cNvSpPr>
          <p:nvPr>
            <p:ph type="dt" sz="half" idx="10"/>
          </p:nvPr>
        </p:nvSpPr>
        <p:spPr/>
        <p:txBody>
          <a:bodyPr/>
          <a:lstStyle/>
          <a:p>
            <a:fld id="{63AEB507-FC84-BF4D-B358-11DDCDC7FC2B}" type="datetime1">
              <a:rPr lang="en-US" smtClean="0"/>
              <a:t>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144000" y="6400800"/>
            <a:ext cx="2844800" cy="365125"/>
          </a:xfrm>
        </p:spPr>
        <p:txBody>
          <a:bodyPr/>
          <a:lstStyle/>
          <a:p>
            <a:fld id="{AD29F1E6-0A42-6342-8A19-FA364A33AB30}" type="slidenum">
              <a:rPr lang="en-US" smtClean="0"/>
              <a:t>‹#›</a:t>
            </a:fld>
            <a:endParaRPr lang="en-US"/>
          </a:p>
        </p:txBody>
      </p:sp>
      <p:sp>
        <p:nvSpPr>
          <p:cNvPr id="7" name="TextBox 6"/>
          <p:cNvSpPr txBox="1"/>
          <p:nvPr/>
        </p:nvSpPr>
        <p:spPr>
          <a:xfrm>
            <a:off x="2082800" y="2958528"/>
            <a:ext cx="8026400" cy="954107"/>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kern="1200" smtClean="0">
                <a:solidFill>
                  <a:schemeClr val="tx1">
                    <a:lumMod val="75000"/>
                    <a:lumOff val="25000"/>
                  </a:schemeClr>
                </a:solidFill>
                <a:effectLst/>
                <a:latin typeface="Karla" charset="0"/>
                <a:ea typeface="Karla" charset="0"/>
                <a:cs typeface="Karla" charset="0"/>
              </a:rPr>
              <a:t>CS109B </a:t>
            </a:r>
            <a:r>
              <a:rPr lang="en-US" sz="3200" kern="1200">
                <a:solidFill>
                  <a:schemeClr val="tx1">
                    <a:lumMod val="75000"/>
                    <a:lumOff val="25000"/>
                  </a:schemeClr>
                </a:solidFill>
                <a:effectLst/>
                <a:latin typeface="Karla" charset="0"/>
                <a:ea typeface="Karla" charset="0"/>
                <a:cs typeface="Karla" charset="0"/>
              </a:rPr>
              <a:t>Data </a:t>
            </a:r>
            <a:r>
              <a:rPr lang="en-US" sz="3200" kern="1200" smtClean="0">
                <a:solidFill>
                  <a:schemeClr val="tx1">
                    <a:lumMod val="75000"/>
                    <a:lumOff val="25000"/>
                  </a:schemeClr>
                </a:solidFill>
                <a:effectLst/>
                <a:latin typeface="Karla" charset="0"/>
                <a:ea typeface="Karla" charset="0"/>
                <a:cs typeface="Karla" charset="0"/>
              </a:rPr>
              <a:t>Science 2</a:t>
            </a:r>
            <a:endParaRPr lang="en-US" sz="2400" b="0" i="0" dirty="0">
              <a:solidFill>
                <a:schemeClr val="tx1">
                  <a:lumMod val="75000"/>
                  <a:lumOff val="25000"/>
                </a:schemeClr>
              </a:solidFill>
              <a:latin typeface="Karla" charset="0"/>
              <a:ea typeface="Karla" charset="0"/>
              <a:cs typeface="Karla" charset="0"/>
            </a:endParaRPr>
          </a:p>
          <a:p>
            <a:pPr algn="ctr"/>
            <a:r>
              <a:rPr lang="en-US" sz="2400" b="0" i="0" dirty="0">
                <a:solidFill>
                  <a:schemeClr val="tx1">
                    <a:lumMod val="75000"/>
                    <a:lumOff val="25000"/>
                  </a:schemeClr>
                </a:solidFill>
                <a:latin typeface="Karla" charset="0"/>
                <a:ea typeface="Karla" charset="0"/>
                <a:cs typeface="Karla" charset="0"/>
              </a:rPr>
              <a:t>Pavlos Protopapas and </a:t>
            </a:r>
            <a:r>
              <a:rPr lang="en-US" sz="2400" b="0" i="0" dirty="0" smtClean="0">
                <a:solidFill>
                  <a:schemeClr val="tx1">
                    <a:lumMod val="75000"/>
                    <a:lumOff val="25000"/>
                  </a:schemeClr>
                </a:solidFill>
                <a:latin typeface="Karla" charset="0"/>
                <a:ea typeface="Karla" charset="0"/>
                <a:cs typeface="Karla" charset="0"/>
              </a:rPr>
              <a:t>Mark Glickman</a:t>
            </a:r>
            <a:endParaRPr lang="en-US" sz="2400" b="0" i="0" dirty="0">
              <a:solidFill>
                <a:schemeClr val="tx1">
                  <a:lumMod val="75000"/>
                  <a:lumOff val="25000"/>
                </a:schemeClr>
              </a:solidFill>
              <a:latin typeface="Karla" charset="0"/>
              <a:ea typeface="Karla" charset="0"/>
              <a:cs typeface="Karla" charset="0"/>
            </a:endParaRPr>
          </a:p>
        </p:txBody>
      </p:sp>
      <p:grpSp>
        <p:nvGrpSpPr>
          <p:cNvPr id="12" name="Group 11"/>
          <p:cNvGrpSpPr>
            <a:grpSpLocks noChangeAspect="1"/>
          </p:cNvGrpSpPr>
          <p:nvPr/>
        </p:nvGrpSpPr>
        <p:grpSpPr>
          <a:xfrm>
            <a:off x="4475134" y="4428549"/>
            <a:ext cx="3154320" cy="1764795"/>
            <a:chOff x="3383860" y="4092499"/>
            <a:chExt cx="1774304" cy="1102997"/>
          </a:xfrm>
        </p:grpSpPr>
        <p:pic>
          <p:nvPicPr>
            <p:cNvPr id="13" name="Picture 12" descr="iacs.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383860" y="4092501"/>
              <a:ext cx="874886" cy="1102995"/>
            </a:xfrm>
            <a:prstGeom prst="rect">
              <a:avLst/>
            </a:prstGeom>
          </p:spPr>
        </p:pic>
        <p:pic>
          <p:nvPicPr>
            <p:cNvPr id="14" name="Picture 13" descr="harvard.png"/>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4283769" y="4092499"/>
              <a:ext cx="874395" cy="1102995"/>
            </a:xfrm>
            <a:prstGeom prst="rect">
              <a:avLst/>
            </a:prstGeom>
          </p:spPr>
        </p:pic>
      </p:gr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182" indent="0">
              <a:buNone/>
              <a:defRPr sz="2800"/>
            </a:lvl2pPr>
            <a:lvl3pPr marL="914364" indent="0">
              <a:buNone/>
              <a:defRPr sz="2400"/>
            </a:lvl3pPr>
            <a:lvl4pPr marL="1371545" indent="0">
              <a:buNone/>
              <a:defRPr sz="2000"/>
            </a:lvl4pPr>
            <a:lvl5pPr marL="1828727" indent="0">
              <a:buNone/>
              <a:defRPr sz="2000"/>
            </a:lvl5pPr>
            <a:lvl6pPr marL="2285909" indent="0">
              <a:buNone/>
              <a:defRPr sz="2000"/>
            </a:lvl6pPr>
            <a:lvl7pPr marL="2743091" indent="0">
              <a:buNone/>
              <a:defRPr sz="2000"/>
            </a:lvl7pPr>
            <a:lvl8pPr marL="3200272" indent="0">
              <a:buNone/>
              <a:defRPr sz="2000"/>
            </a:lvl8pPr>
            <a:lvl9pPr marL="3657454"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FFD8DE-4F31-844F-B3CF-99A3B8043477}" type="datetime1">
              <a:rPr lang="en-US" smtClean="0"/>
              <a:t>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9F1E6-0A42-6342-8A19-FA364A33AB30}" type="slidenum">
              <a:rPr lang="en-US" smtClean="0"/>
              <a:t>‹#›</a:t>
            </a:fld>
            <a:endParaRPr lang="en-US"/>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18341" y="951502"/>
            <a:ext cx="10972800" cy="767276"/>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596482"/>
            <a:ext cx="10972800" cy="211114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0295E9-3ED6-674B-ACCD-ACF6C1C11880}" type="datetime1">
              <a:rPr lang="en-US" smtClean="0"/>
              <a:t>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9F1E6-0A42-6342-8A19-FA364A33AB30}" type="slidenum">
              <a:rPr lang="en-US" smtClean="0"/>
              <a:t>‹#›</a:t>
            </a:fld>
            <a:endParaRPr lang="en-US"/>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5C4199-40CE-5A42-87E1-00304B60A924}" type="datetime1">
              <a:rPr lang="en-US" smtClean="0"/>
              <a:t>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9F1E6-0A42-6342-8A19-FA364A33AB30}" type="slidenum">
              <a:rPr lang="en-US" smtClean="0"/>
              <a:t>‹#›</a:t>
            </a:fld>
            <a:endParaRPr lang="en-US"/>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D59533-EF78-7347-89B8-58E6CADD0DBD}" type="datetime1">
              <a:rPr lang="en-US" smtClean="0"/>
              <a:t>2/11/19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9F1E6-0A42-6342-8A19-FA364A33AB30}" type="slidenum">
              <a:rPr lang="en-US" smtClean="0"/>
              <a:t>‹#›</a:t>
            </a:fld>
            <a:endParaRPr lang="en-US"/>
          </a:p>
        </p:txBody>
      </p:sp>
    </p:spTree>
    <p:extLst>
      <p:ext uri="{BB962C8B-B14F-4D97-AF65-F5344CB8AC3E}">
        <p14:creationId xmlns:p14="http://schemas.microsoft.com/office/powerpoint/2010/main" val="1288791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a:xfrm>
            <a:off x="349292" y="216531"/>
            <a:ext cx="11493416" cy="767276"/>
          </a:xfrm>
          <a:prstGeom prst="rect">
            <a:avLst/>
          </a:prstGeom>
          <a:ln>
            <a:noFill/>
          </a:ln>
        </p:spPr>
        <p:txBody>
          <a:bodyPr/>
          <a:lstStyle>
            <a:lvl1pPr algn="l">
              <a:defRPr>
                <a:solidFill>
                  <a:srgbClr val="46464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33415" y="1177758"/>
            <a:ext cx="10327008" cy="2111143"/>
          </a:xfrm>
          <a:prstGeom prst="rect">
            <a:avLst/>
          </a:prstGeom>
          <a:ln>
            <a:noFill/>
          </a:ln>
        </p:spPr>
        <p:txBody>
          <a:bodyPr/>
          <a:lstStyle>
            <a:lvl1pPr marL="0" indent="0">
              <a:buNone/>
              <a:defRPr sz="2800">
                <a:solidFill>
                  <a:srgbClr val="464646"/>
                </a:solidFill>
                <a:latin typeface="Karla"/>
                <a:cs typeface="Karla"/>
              </a:defRPr>
            </a:lvl1pPr>
            <a:lvl2pPr>
              <a:defRPr sz="2400">
                <a:solidFill>
                  <a:srgbClr val="464646"/>
                </a:solidFill>
                <a:latin typeface="Karla"/>
                <a:cs typeface="Karla"/>
              </a:defRPr>
            </a:lvl2pPr>
            <a:lvl3pPr>
              <a:defRPr sz="2000">
                <a:solidFill>
                  <a:srgbClr val="464646"/>
                </a:solidFill>
                <a:latin typeface="Karla"/>
                <a:cs typeface="Karla"/>
              </a:defRPr>
            </a:lvl3pPr>
            <a:lvl4pPr>
              <a:defRPr sz="1800">
                <a:solidFill>
                  <a:srgbClr val="464646"/>
                </a:solidFill>
                <a:latin typeface="Karla"/>
                <a:cs typeface="Karla"/>
              </a:defRPr>
            </a:lvl4pPr>
            <a:lvl5pPr>
              <a:defRPr sz="1800">
                <a:solidFill>
                  <a:srgbClr val="464646"/>
                </a:solidFill>
                <a:latin typeface="Karla"/>
                <a:cs typeface="Karl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9144000" y="6400800"/>
            <a:ext cx="2844800" cy="365125"/>
          </a:xfrm>
        </p:spPr>
        <p:txBody>
          <a:bodyPr/>
          <a:lstStyle>
            <a:lvl1pPr algn="r">
              <a:defRPr/>
            </a:lvl1pPr>
          </a:lstStyle>
          <a:p>
            <a:fld id="{AD29F1E6-0A42-6342-8A19-FA364A33AB30}" type="slidenum">
              <a:rPr lang="en-US" smtClean="0"/>
              <a:t>‹#›</a:t>
            </a:fld>
            <a:endParaRPr lang="en-US"/>
          </a:p>
        </p:txBody>
      </p:sp>
      <p:grpSp>
        <p:nvGrpSpPr>
          <p:cNvPr id="9" name="Group 8"/>
          <p:cNvGrpSpPr>
            <a:grpSpLocks noChangeAspect="1"/>
          </p:cNvGrpSpPr>
          <p:nvPr/>
        </p:nvGrpSpPr>
        <p:grpSpPr>
          <a:xfrm>
            <a:off x="457200" y="6400800"/>
            <a:ext cx="487418" cy="274320"/>
            <a:chOff x="8442646" y="6356350"/>
            <a:chExt cx="482609" cy="274320"/>
          </a:xfrm>
        </p:grpSpPr>
        <p:pic>
          <p:nvPicPr>
            <p:cNvPr id="7" name="Picture 6"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8" name="Picture 7"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cxnSp>
        <p:nvCxnSpPr>
          <p:cNvPr id="10" name="Straight Connector 9"/>
          <p:cNvCxnSpPr/>
          <p:nvPr/>
        </p:nvCxnSpPr>
        <p:spPr>
          <a:xfrm>
            <a:off x="0" y="789856"/>
            <a:ext cx="12192000" cy="0"/>
          </a:xfrm>
          <a:prstGeom prst="line">
            <a:avLst/>
          </a:prstGeom>
          <a:ln w="952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257800" y="6400800"/>
            <a:ext cx="2002471" cy="261610"/>
          </a:xfrm>
          <a:prstGeom prst="rect">
            <a:avLst/>
          </a:prstGeom>
          <a:noFill/>
        </p:spPr>
        <p:txBody>
          <a:bodyPr wrap="none" rtlCol="0">
            <a:spAutoFit/>
          </a:bodyPr>
          <a:lstStyle/>
          <a:p>
            <a:r>
              <a:rPr lang="en-US" sz="1100" cap="small" baseline="0" smtClean="0">
                <a:solidFill>
                  <a:schemeClr val="tx1">
                    <a:lumMod val="50000"/>
                    <a:lumOff val="50000"/>
                  </a:schemeClr>
                </a:solidFill>
                <a:latin typeface="Karla" charset="0"/>
                <a:ea typeface="Karla" charset="0"/>
                <a:cs typeface="Karla" charset="0"/>
              </a:rPr>
              <a:t>CS109B, </a:t>
            </a:r>
            <a:r>
              <a:rPr lang="en-US" sz="1100" cap="small" baseline="0" dirty="0">
                <a:solidFill>
                  <a:schemeClr val="tx1">
                    <a:lumMod val="50000"/>
                    <a:lumOff val="50000"/>
                  </a:schemeClr>
                </a:solidFill>
                <a:latin typeface="Karla" charset="0"/>
                <a:ea typeface="Karla" charset="0"/>
                <a:cs typeface="Karla" charset="0"/>
              </a:rPr>
              <a:t>Protopapas, </a:t>
            </a:r>
            <a:r>
              <a:rPr lang="en-US" sz="1100" cap="small" baseline="0" dirty="0" smtClean="0">
                <a:solidFill>
                  <a:schemeClr val="tx1">
                    <a:lumMod val="50000"/>
                    <a:lumOff val="50000"/>
                  </a:schemeClr>
                </a:solidFill>
                <a:latin typeface="Karla" charset="0"/>
                <a:ea typeface="Karla" charset="0"/>
                <a:cs typeface="Karla" charset="0"/>
              </a:rPr>
              <a:t>Glickman</a:t>
            </a:r>
            <a:endParaRPr lang="en-US" sz="1100" cap="small" baseline="0" dirty="0">
              <a:solidFill>
                <a:schemeClr val="tx1">
                  <a:lumMod val="50000"/>
                  <a:lumOff val="50000"/>
                </a:schemeClr>
              </a:solidFill>
              <a:latin typeface="Karla" charset="0"/>
              <a:ea typeface="Karla" charset="0"/>
              <a:cs typeface="Karla" charset="0"/>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nly Content ">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951" y="357487"/>
            <a:ext cx="10327008" cy="2111143"/>
          </a:xfrm>
          <a:prstGeom prst="rect">
            <a:avLst/>
          </a:prstGeom>
          <a:ln>
            <a:noFill/>
          </a:ln>
        </p:spPr>
        <p:txBody>
          <a:bodyPr/>
          <a:lstStyle>
            <a:lvl1pPr marL="0" indent="0">
              <a:buNone/>
              <a:defRPr sz="2800">
                <a:solidFill>
                  <a:srgbClr val="464646"/>
                </a:solidFill>
                <a:latin typeface="Karla"/>
                <a:cs typeface="Karla"/>
              </a:defRPr>
            </a:lvl1pPr>
            <a:lvl2pPr>
              <a:defRPr sz="2400">
                <a:solidFill>
                  <a:srgbClr val="464646"/>
                </a:solidFill>
                <a:latin typeface="Karla"/>
                <a:cs typeface="Karla"/>
              </a:defRPr>
            </a:lvl2pPr>
            <a:lvl3pPr>
              <a:defRPr sz="2000">
                <a:solidFill>
                  <a:srgbClr val="464646"/>
                </a:solidFill>
                <a:latin typeface="Karla"/>
                <a:cs typeface="Karla"/>
              </a:defRPr>
            </a:lvl3pPr>
            <a:lvl4pPr>
              <a:defRPr sz="1800">
                <a:solidFill>
                  <a:srgbClr val="464646"/>
                </a:solidFill>
                <a:latin typeface="Karla"/>
                <a:cs typeface="Karla"/>
              </a:defRPr>
            </a:lvl4pPr>
            <a:lvl5pPr>
              <a:defRPr sz="1800">
                <a:solidFill>
                  <a:srgbClr val="464646"/>
                </a:solidFill>
                <a:latin typeface="Karla"/>
                <a:cs typeface="Karl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9144000" y="6400800"/>
            <a:ext cx="2844800" cy="365125"/>
          </a:xfrm>
        </p:spPr>
        <p:txBody>
          <a:bodyPr/>
          <a:lstStyle>
            <a:lvl1pPr algn="r">
              <a:defRPr/>
            </a:lvl1pPr>
          </a:lstStyle>
          <a:p>
            <a:fld id="{AD29F1E6-0A42-6342-8A19-FA364A33AB30}" type="slidenum">
              <a:rPr lang="en-US" smtClean="0"/>
              <a:t>‹#›</a:t>
            </a:fld>
            <a:endParaRPr lang="en-US"/>
          </a:p>
        </p:txBody>
      </p:sp>
      <p:grpSp>
        <p:nvGrpSpPr>
          <p:cNvPr id="10" name="Group 9"/>
          <p:cNvGrpSpPr>
            <a:grpSpLocks noChangeAspect="1"/>
          </p:cNvGrpSpPr>
          <p:nvPr/>
        </p:nvGrpSpPr>
        <p:grpSpPr>
          <a:xfrm>
            <a:off x="457200" y="6400800"/>
            <a:ext cx="487418" cy="274320"/>
            <a:chOff x="8442646" y="6356350"/>
            <a:chExt cx="482609" cy="274320"/>
          </a:xfrm>
        </p:grpSpPr>
        <p:pic>
          <p:nvPicPr>
            <p:cNvPr id="11" name="Picture 10"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3" name="Picture 12"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
        <p:nvSpPr>
          <p:cNvPr id="8" name="TextBox 7"/>
          <p:cNvSpPr txBox="1"/>
          <p:nvPr/>
        </p:nvSpPr>
        <p:spPr>
          <a:xfrm>
            <a:off x="5257800" y="6400800"/>
            <a:ext cx="2002471" cy="261610"/>
          </a:xfrm>
          <a:prstGeom prst="rect">
            <a:avLst/>
          </a:prstGeom>
          <a:noFill/>
        </p:spPr>
        <p:txBody>
          <a:bodyPr wrap="none" rtlCol="0">
            <a:spAutoFit/>
          </a:bodyPr>
          <a:lstStyle/>
          <a:p>
            <a:r>
              <a:rPr lang="en-US" sz="1100" cap="small" baseline="0" smtClean="0">
                <a:solidFill>
                  <a:schemeClr val="tx1">
                    <a:lumMod val="50000"/>
                    <a:lumOff val="50000"/>
                  </a:schemeClr>
                </a:solidFill>
                <a:latin typeface="Karla" charset="0"/>
                <a:ea typeface="Karla" charset="0"/>
                <a:cs typeface="Karla" charset="0"/>
              </a:rPr>
              <a:t>CS109B, </a:t>
            </a:r>
            <a:r>
              <a:rPr lang="en-US" sz="1100" cap="small" baseline="0" dirty="0">
                <a:solidFill>
                  <a:schemeClr val="tx1">
                    <a:lumMod val="50000"/>
                    <a:lumOff val="50000"/>
                  </a:schemeClr>
                </a:solidFill>
                <a:latin typeface="Karla" charset="0"/>
                <a:ea typeface="Karla" charset="0"/>
                <a:cs typeface="Karla" charset="0"/>
              </a:rPr>
              <a:t>Protopapas, </a:t>
            </a:r>
            <a:r>
              <a:rPr lang="en-US" sz="1100" cap="small" baseline="0" dirty="0" smtClean="0">
                <a:solidFill>
                  <a:schemeClr val="tx1">
                    <a:lumMod val="50000"/>
                    <a:lumOff val="50000"/>
                  </a:schemeClr>
                </a:solidFill>
                <a:latin typeface="Karla" charset="0"/>
                <a:ea typeface="Karla" charset="0"/>
                <a:cs typeface="Karla" charset="0"/>
              </a:rPr>
              <a:t>Glickman</a:t>
            </a:r>
            <a:endParaRPr lang="en-US" sz="1100" cap="small" baseline="0" dirty="0">
              <a:solidFill>
                <a:schemeClr val="tx1">
                  <a:lumMod val="50000"/>
                  <a:lumOff val="50000"/>
                </a:schemeClr>
              </a:solidFill>
              <a:latin typeface="Karla" charset="0"/>
              <a:ea typeface="Karla" charset="0"/>
              <a:cs typeface="Karla" charset="0"/>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6"/>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182" indent="0">
              <a:buNone/>
              <a:defRPr sz="1800">
                <a:solidFill>
                  <a:schemeClr val="tx1">
                    <a:tint val="75000"/>
                  </a:schemeClr>
                </a:solidFill>
              </a:defRPr>
            </a:lvl2pPr>
            <a:lvl3pPr marL="914364"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9" indent="0">
              <a:buNone/>
              <a:defRPr sz="1400">
                <a:solidFill>
                  <a:schemeClr val="tx1">
                    <a:tint val="75000"/>
                  </a:schemeClr>
                </a:solidFill>
              </a:defRPr>
            </a:lvl6pPr>
            <a:lvl7pPr marL="2743091"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9144000" y="6400800"/>
            <a:ext cx="2844800" cy="365125"/>
          </a:xfrm>
        </p:spPr>
        <p:txBody>
          <a:bodyPr/>
          <a:lstStyle>
            <a:lvl1pPr algn="r">
              <a:defRPr/>
            </a:lvl1pPr>
          </a:lstStyle>
          <a:p>
            <a:fld id="{AD29F1E6-0A42-6342-8A19-FA364A33AB30}" type="slidenum">
              <a:rPr lang="en-US" smtClean="0"/>
              <a:t>‹#›</a:t>
            </a:fld>
            <a:endParaRPr lang="en-US"/>
          </a:p>
        </p:txBody>
      </p:sp>
      <p:grpSp>
        <p:nvGrpSpPr>
          <p:cNvPr id="8" name="Group 7"/>
          <p:cNvGrpSpPr>
            <a:grpSpLocks noChangeAspect="1"/>
          </p:cNvGrpSpPr>
          <p:nvPr/>
        </p:nvGrpSpPr>
        <p:grpSpPr>
          <a:xfrm>
            <a:off x="457200" y="6400800"/>
            <a:ext cx="487418" cy="274320"/>
            <a:chOff x="8442646" y="6356350"/>
            <a:chExt cx="482609" cy="274320"/>
          </a:xfrm>
        </p:grpSpPr>
        <p:pic>
          <p:nvPicPr>
            <p:cNvPr id="9" name="Picture 8"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0" name="Picture 9"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
        <p:nvSpPr>
          <p:cNvPr id="11" name="TextBox 10"/>
          <p:cNvSpPr txBox="1"/>
          <p:nvPr/>
        </p:nvSpPr>
        <p:spPr>
          <a:xfrm>
            <a:off x="5257800" y="6400800"/>
            <a:ext cx="2002471" cy="261610"/>
          </a:xfrm>
          <a:prstGeom prst="rect">
            <a:avLst/>
          </a:prstGeom>
          <a:noFill/>
        </p:spPr>
        <p:txBody>
          <a:bodyPr wrap="none" rtlCol="0">
            <a:spAutoFit/>
          </a:bodyPr>
          <a:lstStyle/>
          <a:p>
            <a:r>
              <a:rPr lang="en-US" sz="1100" cap="small" baseline="0" smtClean="0">
                <a:solidFill>
                  <a:schemeClr val="tx1">
                    <a:lumMod val="50000"/>
                    <a:lumOff val="50000"/>
                  </a:schemeClr>
                </a:solidFill>
                <a:latin typeface="Karla" charset="0"/>
                <a:ea typeface="Karla" charset="0"/>
                <a:cs typeface="Karla" charset="0"/>
              </a:rPr>
              <a:t>CS109B, </a:t>
            </a:r>
            <a:r>
              <a:rPr lang="en-US" sz="1100" cap="small" baseline="0" dirty="0">
                <a:solidFill>
                  <a:schemeClr val="tx1">
                    <a:lumMod val="50000"/>
                    <a:lumOff val="50000"/>
                  </a:schemeClr>
                </a:solidFill>
                <a:latin typeface="Karla" charset="0"/>
                <a:ea typeface="Karla" charset="0"/>
                <a:cs typeface="Karla" charset="0"/>
              </a:rPr>
              <a:t>Protopapas, </a:t>
            </a:r>
            <a:r>
              <a:rPr lang="en-US" sz="1100" cap="small" baseline="0" dirty="0" smtClean="0">
                <a:solidFill>
                  <a:schemeClr val="tx1">
                    <a:lumMod val="50000"/>
                    <a:lumOff val="50000"/>
                  </a:schemeClr>
                </a:solidFill>
                <a:latin typeface="Karla" charset="0"/>
                <a:ea typeface="Karla" charset="0"/>
                <a:cs typeface="Karla" charset="0"/>
              </a:rPr>
              <a:t>Glickman</a:t>
            </a:r>
            <a:endParaRPr lang="en-US" sz="1100" cap="small" baseline="0" dirty="0">
              <a:solidFill>
                <a:schemeClr val="tx1">
                  <a:lumMod val="50000"/>
                  <a:lumOff val="50000"/>
                </a:schemeClr>
              </a:solidFill>
              <a:latin typeface="Karla" charset="0"/>
              <a:ea typeface="Karla" charset="0"/>
              <a:cs typeface="Karla" charset="0"/>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8341" y="951502"/>
            <a:ext cx="10972800" cy="767276"/>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144000" y="6400800"/>
            <a:ext cx="2844800" cy="365125"/>
          </a:xfrm>
        </p:spPr>
        <p:txBody>
          <a:bodyPr/>
          <a:lstStyle/>
          <a:p>
            <a:fld id="{AD29F1E6-0A42-6342-8A19-FA364A33AB30}" type="slidenum">
              <a:rPr lang="en-US" smtClean="0"/>
              <a:t>‹#›</a:t>
            </a:fld>
            <a:endParaRPr lang="en-US"/>
          </a:p>
        </p:txBody>
      </p:sp>
      <p:sp>
        <p:nvSpPr>
          <p:cNvPr id="11" name="TextBox 10"/>
          <p:cNvSpPr txBox="1"/>
          <p:nvPr/>
        </p:nvSpPr>
        <p:spPr>
          <a:xfrm>
            <a:off x="10109057" y="6109785"/>
            <a:ext cx="1289135" cy="261610"/>
          </a:xfrm>
          <a:prstGeom prst="rect">
            <a:avLst/>
          </a:prstGeom>
          <a:noFill/>
        </p:spPr>
        <p:txBody>
          <a:bodyPr wrap="none" rtlCol="0">
            <a:spAutoFit/>
          </a:bodyPr>
          <a:lstStyle/>
          <a:p>
            <a:r>
              <a:rPr lang="en-US" sz="1100" cap="small" baseline="0" dirty="0">
                <a:solidFill>
                  <a:schemeClr val="tx1">
                    <a:lumMod val="50000"/>
                    <a:lumOff val="50000"/>
                  </a:schemeClr>
                </a:solidFill>
                <a:latin typeface="Karla" charset="0"/>
                <a:ea typeface="Karla" charset="0"/>
                <a:cs typeface="Karla" charset="0"/>
              </a:rPr>
              <a:t>Pavlos Protopapas</a:t>
            </a:r>
          </a:p>
        </p:txBody>
      </p:sp>
      <p:grpSp>
        <p:nvGrpSpPr>
          <p:cNvPr id="13" name="Group 12"/>
          <p:cNvGrpSpPr>
            <a:grpSpLocks noChangeAspect="1"/>
          </p:cNvGrpSpPr>
          <p:nvPr/>
        </p:nvGrpSpPr>
        <p:grpSpPr>
          <a:xfrm>
            <a:off x="457200" y="6400800"/>
            <a:ext cx="487418" cy="274320"/>
            <a:chOff x="8442646" y="6356350"/>
            <a:chExt cx="482609" cy="274320"/>
          </a:xfrm>
        </p:grpSpPr>
        <p:pic>
          <p:nvPicPr>
            <p:cNvPr id="14" name="Picture 13"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5" name="Picture 14"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8341" y="951502"/>
            <a:ext cx="10972800" cy="767276"/>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4"/>
            <a:ext cx="5386917" cy="639762"/>
          </a:xfrm>
          <a:prstGeom prst="rect">
            <a:avLst/>
          </a:prstGeo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4"/>
            <a:ext cx="5389033" cy="639762"/>
          </a:xfrm>
          <a:prstGeom prst="rect">
            <a:avLst/>
          </a:prstGeo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9144000" y="6400800"/>
            <a:ext cx="2844800" cy="365125"/>
          </a:xfrm>
        </p:spPr>
        <p:txBody>
          <a:bodyPr/>
          <a:lstStyle/>
          <a:p>
            <a:fld id="{AD29F1E6-0A42-6342-8A19-FA364A33AB30}" type="slidenum">
              <a:rPr lang="en-US" smtClean="0"/>
              <a:t>‹#›</a:t>
            </a:fld>
            <a:endParaRPr lang="en-US"/>
          </a:p>
        </p:txBody>
      </p:sp>
      <p:grpSp>
        <p:nvGrpSpPr>
          <p:cNvPr id="15" name="Group 14"/>
          <p:cNvGrpSpPr>
            <a:grpSpLocks noChangeAspect="1"/>
          </p:cNvGrpSpPr>
          <p:nvPr/>
        </p:nvGrpSpPr>
        <p:grpSpPr>
          <a:xfrm>
            <a:off x="457200" y="6400800"/>
            <a:ext cx="487418" cy="274320"/>
            <a:chOff x="8442646" y="6356350"/>
            <a:chExt cx="482609" cy="274320"/>
          </a:xfrm>
        </p:grpSpPr>
        <p:pic>
          <p:nvPicPr>
            <p:cNvPr id="16" name="Picture 15"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7" name="Picture 16"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ection Tit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39958"/>
            <a:ext cx="10972800" cy="767276"/>
          </a:xfrm>
          <a:prstGeom prst="rect">
            <a:avLst/>
          </a:prstGeo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a:xfrm>
            <a:off x="9144000" y="6400800"/>
            <a:ext cx="2844800" cy="365125"/>
          </a:xfrm>
        </p:spPr>
        <p:txBody>
          <a:bodyPr/>
          <a:lstStyle/>
          <a:p>
            <a:fld id="{AD29F1E6-0A42-6342-8A19-FA364A33AB30}" type="slidenum">
              <a:rPr lang="en-US" smtClean="0"/>
              <a:t>‹#›</a:t>
            </a:fld>
            <a:endParaRPr lang="en-US"/>
          </a:p>
        </p:txBody>
      </p:sp>
      <p:grpSp>
        <p:nvGrpSpPr>
          <p:cNvPr id="11" name="Group 10"/>
          <p:cNvGrpSpPr>
            <a:grpSpLocks noChangeAspect="1"/>
          </p:cNvGrpSpPr>
          <p:nvPr/>
        </p:nvGrpSpPr>
        <p:grpSpPr>
          <a:xfrm>
            <a:off x="457200" y="6400800"/>
            <a:ext cx="487418" cy="274320"/>
            <a:chOff x="8442646" y="6356350"/>
            <a:chExt cx="482609" cy="274320"/>
          </a:xfrm>
        </p:grpSpPr>
        <p:pic>
          <p:nvPicPr>
            <p:cNvPr id="12" name="Picture 11"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3" name="Picture 12"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
        <p:nvSpPr>
          <p:cNvPr id="8" name="TextBox 7"/>
          <p:cNvSpPr txBox="1"/>
          <p:nvPr/>
        </p:nvSpPr>
        <p:spPr>
          <a:xfrm>
            <a:off x="5257800" y="6400800"/>
            <a:ext cx="2002471" cy="261610"/>
          </a:xfrm>
          <a:prstGeom prst="rect">
            <a:avLst/>
          </a:prstGeom>
          <a:noFill/>
        </p:spPr>
        <p:txBody>
          <a:bodyPr wrap="none" rtlCol="0">
            <a:spAutoFit/>
          </a:bodyPr>
          <a:lstStyle/>
          <a:p>
            <a:r>
              <a:rPr lang="en-US" sz="1100" cap="small" baseline="0" smtClean="0">
                <a:solidFill>
                  <a:schemeClr val="tx1">
                    <a:lumMod val="50000"/>
                    <a:lumOff val="50000"/>
                  </a:schemeClr>
                </a:solidFill>
                <a:latin typeface="Karla" charset="0"/>
                <a:ea typeface="Karla" charset="0"/>
                <a:cs typeface="Karla" charset="0"/>
              </a:rPr>
              <a:t>CS109B, </a:t>
            </a:r>
            <a:r>
              <a:rPr lang="en-US" sz="1100" cap="small" baseline="0" dirty="0">
                <a:solidFill>
                  <a:schemeClr val="tx1">
                    <a:lumMod val="50000"/>
                    <a:lumOff val="50000"/>
                  </a:schemeClr>
                </a:solidFill>
                <a:latin typeface="Karla" charset="0"/>
                <a:ea typeface="Karla" charset="0"/>
                <a:cs typeface="Karla" charset="0"/>
              </a:rPr>
              <a:t>Protopapas, </a:t>
            </a:r>
            <a:r>
              <a:rPr lang="en-US" sz="1100" cap="small" baseline="0" dirty="0" smtClean="0">
                <a:solidFill>
                  <a:schemeClr val="tx1">
                    <a:lumMod val="50000"/>
                    <a:lumOff val="50000"/>
                  </a:schemeClr>
                </a:solidFill>
                <a:latin typeface="Karla" charset="0"/>
                <a:ea typeface="Karla" charset="0"/>
                <a:cs typeface="Karla" charset="0"/>
              </a:rPr>
              <a:t>Glickman</a:t>
            </a:r>
            <a:endParaRPr lang="en-US" sz="1100" cap="small" baseline="0" dirty="0">
              <a:solidFill>
                <a:schemeClr val="tx1">
                  <a:lumMod val="50000"/>
                  <a:lumOff val="50000"/>
                </a:schemeClr>
              </a:solidFill>
              <a:latin typeface="Karla" charset="0"/>
              <a:ea typeface="Karla" charset="0"/>
              <a:cs typeface="Karla" charset="0"/>
            </a:endParaRP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144000" y="6400800"/>
            <a:ext cx="2844800" cy="365125"/>
          </a:xfrm>
        </p:spPr>
        <p:txBody>
          <a:bodyPr/>
          <a:lstStyle/>
          <a:p>
            <a:fld id="{AD29F1E6-0A42-6342-8A19-FA364A33AB30}" type="slidenum">
              <a:rPr lang="en-US" smtClean="0"/>
              <a:t>‹#›</a:t>
            </a:fld>
            <a:endParaRPr lang="en-US"/>
          </a:p>
        </p:txBody>
      </p:sp>
      <p:grpSp>
        <p:nvGrpSpPr>
          <p:cNvPr id="9" name="Group 8"/>
          <p:cNvGrpSpPr>
            <a:grpSpLocks noChangeAspect="1"/>
          </p:cNvGrpSpPr>
          <p:nvPr/>
        </p:nvGrpSpPr>
        <p:grpSpPr>
          <a:xfrm>
            <a:off x="457200" y="6400800"/>
            <a:ext cx="487418" cy="274320"/>
            <a:chOff x="8442646" y="6356350"/>
            <a:chExt cx="482609" cy="274320"/>
          </a:xfrm>
        </p:grpSpPr>
        <p:pic>
          <p:nvPicPr>
            <p:cNvPr id="10" name="Picture 9"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1" name="Picture 10"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
        <p:nvSpPr>
          <p:cNvPr id="7" name="TextBox 6"/>
          <p:cNvSpPr txBox="1"/>
          <p:nvPr/>
        </p:nvSpPr>
        <p:spPr>
          <a:xfrm>
            <a:off x="5257800" y="6400800"/>
            <a:ext cx="2002471" cy="261610"/>
          </a:xfrm>
          <a:prstGeom prst="rect">
            <a:avLst/>
          </a:prstGeom>
          <a:noFill/>
        </p:spPr>
        <p:txBody>
          <a:bodyPr wrap="none" rtlCol="0">
            <a:spAutoFit/>
          </a:bodyPr>
          <a:lstStyle/>
          <a:p>
            <a:r>
              <a:rPr lang="en-US" sz="1100" cap="small" baseline="0" smtClean="0">
                <a:solidFill>
                  <a:schemeClr val="tx1">
                    <a:lumMod val="50000"/>
                    <a:lumOff val="50000"/>
                  </a:schemeClr>
                </a:solidFill>
                <a:latin typeface="Karla" charset="0"/>
                <a:ea typeface="Karla" charset="0"/>
                <a:cs typeface="Karla" charset="0"/>
              </a:rPr>
              <a:t>CS109B, </a:t>
            </a:r>
            <a:r>
              <a:rPr lang="en-US" sz="1100" cap="small" baseline="0" dirty="0">
                <a:solidFill>
                  <a:schemeClr val="tx1">
                    <a:lumMod val="50000"/>
                    <a:lumOff val="50000"/>
                  </a:schemeClr>
                </a:solidFill>
                <a:latin typeface="Karla" charset="0"/>
                <a:ea typeface="Karla" charset="0"/>
                <a:cs typeface="Karla" charset="0"/>
              </a:rPr>
              <a:t>Protopapas, </a:t>
            </a:r>
            <a:r>
              <a:rPr lang="en-US" sz="1100" cap="small" baseline="0" dirty="0" smtClean="0">
                <a:solidFill>
                  <a:schemeClr val="tx1">
                    <a:lumMod val="50000"/>
                    <a:lumOff val="50000"/>
                  </a:schemeClr>
                </a:solidFill>
                <a:latin typeface="Karla" charset="0"/>
                <a:ea typeface="Karla" charset="0"/>
                <a:cs typeface="Karla" charset="0"/>
              </a:rPr>
              <a:t>Glickman</a:t>
            </a:r>
            <a:endParaRPr lang="en-US" sz="1100" cap="small" baseline="0" dirty="0">
              <a:solidFill>
                <a:schemeClr val="tx1">
                  <a:lumMod val="50000"/>
                  <a:lumOff val="50000"/>
                </a:schemeClr>
              </a:solidFill>
              <a:latin typeface="Karla" charset="0"/>
              <a:ea typeface="Karla" charset="0"/>
              <a:cs typeface="Karla" charset="0"/>
            </a:endParaRP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71E55E-E805-534B-9A7F-BEE5E4E65F69}" type="datetime1">
              <a:rPr lang="en-US" smtClean="0"/>
              <a:t>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9F1E6-0A42-6342-8A19-FA364A33AB30}" type="slidenum">
              <a:rPr lang="en-US" smtClean="0"/>
              <a:t>‹#›</a:t>
            </a:fld>
            <a:endParaRPr lang="en-US"/>
          </a:p>
        </p:txBody>
      </p:sp>
    </p:spTree>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D59533-EF78-7347-89B8-58E6CADD0DBD}" type="datetime1">
              <a:rPr lang="en-US" smtClean="0"/>
              <a:t>2/9/19</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29F1E6-0A42-6342-8A19-FA364A33AB30}" type="slidenum">
              <a:rPr lang="en-US" smtClean="0"/>
              <a:t>‹#›</a:t>
            </a:fld>
            <a:endParaRPr lang="en-US"/>
          </a:p>
        </p:txBody>
      </p:sp>
    </p:spTree>
    <p:extLst>
      <p:ext uri="{BB962C8B-B14F-4D97-AF65-F5344CB8AC3E}">
        <p14:creationId xmlns:p14="http://schemas.microsoft.com/office/powerpoint/2010/main" val="75356407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Lst>
  <p:hf hdr="0" ftr="0" dt="0"/>
  <p:txStyles>
    <p:titleStyle>
      <a:lvl1pPr algn="ctr" defTabSz="457182" rtl="0" eaLnBrk="1" latinLnBrk="0" hangingPunct="1">
        <a:spcBef>
          <a:spcPct val="0"/>
        </a:spcBef>
        <a:buNone/>
        <a:defRPr sz="3200" kern="1200" baseline="0">
          <a:solidFill>
            <a:schemeClr val="tx1"/>
          </a:solidFill>
          <a:latin typeface="Karla"/>
          <a:ea typeface="+mj-ea"/>
          <a:cs typeface="Karla"/>
        </a:defRPr>
      </a:lvl1pPr>
    </p:titleStyle>
    <p:bodyStyle>
      <a:lvl1pPr marL="342887" indent="-342887" algn="l" defTabSz="457182" rtl="0" eaLnBrk="1" latinLnBrk="0" hangingPunct="1">
        <a:spcBef>
          <a:spcPct val="20000"/>
        </a:spcBef>
        <a:buFont typeface="Arial"/>
        <a:buChar char="•"/>
        <a:defRPr sz="3200" kern="1200">
          <a:solidFill>
            <a:schemeClr val="tx1"/>
          </a:solidFill>
          <a:latin typeface="+mn-lt"/>
          <a:ea typeface="+mn-ea"/>
          <a:cs typeface="+mn-cs"/>
        </a:defRPr>
      </a:lvl1pPr>
      <a:lvl2pPr marL="742920" indent="-285738" algn="l" defTabSz="457182" rtl="0" eaLnBrk="1" latinLnBrk="0" hangingPunct="1">
        <a:spcBef>
          <a:spcPct val="20000"/>
        </a:spcBef>
        <a:buFont typeface="Arial"/>
        <a:buChar char="–"/>
        <a:defRPr sz="2800" kern="1200">
          <a:solidFill>
            <a:schemeClr val="tx1"/>
          </a:solidFill>
          <a:latin typeface="+mn-lt"/>
          <a:ea typeface="+mn-ea"/>
          <a:cs typeface="+mn-cs"/>
        </a:defRPr>
      </a:lvl2pPr>
      <a:lvl3pPr marL="1142954" indent="-228590" algn="l" defTabSz="457182" rtl="0" eaLnBrk="1" latinLnBrk="0" hangingPunct="1">
        <a:spcBef>
          <a:spcPct val="20000"/>
        </a:spcBef>
        <a:buFont typeface="Arial"/>
        <a:buChar char="•"/>
        <a:defRPr sz="2400" kern="1200">
          <a:solidFill>
            <a:schemeClr val="tx1"/>
          </a:solidFill>
          <a:latin typeface="+mn-lt"/>
          <a:ea typeface="+mn-ea"/>
          <a:cs typeface="+mn-cs"/>
        </a:defRPr>
      </a:lvl3pPr>
      <a:lvl4pPr marL="1600136" indent="-228590" algn="l" defTabSz="457182" rtl="0" eaLnBrk="1" latinLnBrk="0" hangingPunct="1">
        <a:spcBef>
          <a:spcPct val="20000"/>
        </a:spcBef>
        <a:buFont typeface="Arial"/>
        <a:buChar char="–"/>
        <a:defRPr sz="2000" kern="1200">
          <a:solidFill>
            <a:schemeClr val="tx1"/>
          </a:solidFill>
          <a:latin typeface="+mn-lt"/>
          <a:ea typeface="+mn-ea"/>
          <a:cs typeface="+mn-cs"/>
        </a:defRPr>
      </a:lvl4pPr>
      <a:lvl5pPr marL="2057317" indent="-228590" algn="l" defTabSz="457182" rtl="0" eaLnBrk="1" latinLnBrk="0" hangingPunct="1">
        <a:spcBef>
          <a:spcPct val="20000"/>
        </a:spcBef>
        <a:buFont typeface="Arial"/>
        <a:buChar char="»"/>
        <a:defRPr sz="2000" kern="1200">
          <a:solidFill>
            <a:schemeClr val="tx1"/>
          </a:solidFill>
          <a:latin typeface="+mn-lt"/>
          <a:ea typeface="+mn-ea"/>
          <a:cs typeface="+mn-cs"/>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4"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1"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7.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20.png"/><Relationship Id="rId9"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 Id="rId3" Type="http://schemas.openxmlformats.org/officeDocument/2006/relationships/image" Target="../media/image116.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7.png"/><Relationship Id="rId6" Type="http://schemas.openxmlformats.org/officeDocument/2006/relationships/image" Target="../media/image15.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17.png"/><Relationship Id="rId11"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7.png"/><Relationship Id="rId6" Type="http://schemas.openxmlformats.org/officeDocument/2006/relationships/image" Target="../media/image15.png"/><Relationship Id="rId7" Type="http://schemas.openxmlformats.org/officeDocument/2006/relationships/image" Target="../media/image24.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7.png"/><Relationship Id="rId6" Type="http://schemas.openxmlformats.org/officeDocument/2006/relationships/image" Target="../media/image15.png"/><Relationship Id="rId7" Type="http://schemas.openxmlformats.org/officeDocument/2006/relationships/image" Target="../media/image24.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8.png"/><Relationship Id="rId5" Type="http://schemas.openxmlformats.org/officeDocument/2006/relationships/oleObject" Target="../embeddings/oleObject1.bin"/><Relationship Id="rId6"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550.png"/><Relationship Id="rId4" Type="http://schemas.openxmlformats.org/officeDocument/2006/relationships/image" Target="../media/image56.png"/><Relationship Id="rId5"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emf"/><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emf"/><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emf"/><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7.emf"/><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39.emf"/><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41.emf"/><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43.emf"/><Relationship Id="rId4"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 Id="rId3" Type="http://schemas.openxmlformats.org/officeDocument/2006/relationships/image" Target="../media/image4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4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5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5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5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image" Target="../media/image1210.png"/><Relationship Id="rId4" Type="http://schemas.openxmlformats.org/officeDocument/2006/relationships/image" Target="../media/image180.png"/><Relationship Id="rId5" Type="http://schemas.openxmlformats.org/officeDocument/2006/relationships/image" Target="../media/image190.png"/><Relationship Id="rId6" Type="http://schemas.openxmlformats.org/officeDocument/2006/relationships/image" Target="../media/image200.png"/><Relationship Id="rId7" Type="http://schemas.openxmlformats.org/officeDocument/2006/relationships/image" Target="../media/image210.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0.png"/><Relationship Id="rId5" Type="http://schemas.openxmlformats.org/officeDocument/2006/relationships/image" Target="../media/image25.png"/><Relationship Id="rId6" Type="http://schemas.openxmlformats.org/officeDocument/2006/relationships/image" Target="../media/image260.png"/><Relationship Id="rId7" Type="http://schemas.openxmlformats.org/officeDocument/2006/relationships/image" Target="../media/image270.png"/><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3" Type="http://schemas.openxmlformats.org/officeDocument/2006/relationships/image" Target="../media/image280.png"/><Relationship Id="rId4" Type="http://schemas.openxmlformats.org/officeDocument/2006/relationships/image" Target="../media/image290.png"/><Relationship Id="rId5" Type="http://schemas.openxmlformats.org/officeDocument/2006/relationships/image" Target="../media/image300.png"/><Relationship Id="rId6" Type="http://schemas.openxmlformats.org/officeDocument/2006/relationships/image" Target="../media/image260.png"/><Relationship Id="rId7" Type="http://schemas.openxmlformats.org/officeDocument/2006/relationships/image" Target="../media/image150.png"/><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3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320.png"/><Relationship Id="rId5" Type="http://schemas.openxmlformats.org/officeDocument/2006/relationships/image" Target="../media/image33.png"/><Relationship Id="rId6"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5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3" Type="http://schemas.openxmlformats.org/officeDocument/2006/relationships/image" Target="../media/image310.png"/><Relationship Id="rId4" Type="http://schemas.openxmlformats.org/officeDocument/2006/relationships/image" Target="../media/image37.png"/><Relationship Id="rId5" Type="http://schemas.openxmlformats.org/officeDocument/2006/relationships/image" Target="../media/image360.png"/><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350.png"/><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0.png"/><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3" Type="http://schemas.openxmlformats.org/officeDocument/2006/relationships/hyperlink" Target="http://www.bioinfo.org.cn/~wangchao/maa/Numerical_Optimization.pdf" TargetMode="External"/><Relationship Id="rId4" Type="http://schemas.openxmlformats.org/officeDocument/2006/relationships/hyperlink" Target="http://www.cs.bham.ac.uk/~jxb/NN/l8.pdf" TargetMode="External"/><Relationship Id="rId5" Type="http://schemas.openxmlformats.org/officeDocument/2006/relationships/image" Target="../media/image60.png"/><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7.png"/><Relationship Id="rId5" Type="http://schemas.openxmlformats.org/officeDocument/2006/relationships/image" Target="../media/image80.png"/><Relationship Id="rId6" Type="http://schemas.openxmlformats.org/officeDocument/2006/relationships/image" Target="../media/image92.png"/><Relationship Id="rId7" Type="http://schemas.openxmlformats.org/officeDocument/2006/relationships/image" Target="../media/image101.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3" Type="http://schemas.openxmlformats.org/officeDocument/2006/relationships/image" Target="../media/image61.emf"/><Relationship Id="rId4" Type="http://schemas.openxmlformats.org/officeDocument/2006/relationships/image" Target="../media/image62.emf"/><Relationship Id="rId5" Type="http://schemas.openxmlformats.org/officeDocument/2006/relationships/image" Target="../media/image63.emf"/><Relationship Id="rId6" Type="http://schemas.openxmlformats.org/officeDocument/2006/relationships/image" Target="../media/image64.emf"/><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65.tiff"/></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4" Type="http://schemas.openxmlformats.org/officeDocument/2006/relationships/image" Target="../media/image41.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oleObject" Target="../embeddings/oleObject2.bin"/><Relationship Id="rId8" Type="http://schemas.openxmlformats.org/officeDocument/2006/relationships/image" Target="../media/image66.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40.png"/><Relationship Id="rId4" Type="http://schemas.openxmlformats.org/officeDocument/2006/relationships/image" Target="../media/image24.png"/><Relationship Id="rId5" Type="http://schemas.openxmlformats.org/officeDocument/2006/relationships/image" Target="../media/image460.png"/><Relationship Id="rId6" Type="http://schemas.openxmlformats.org/officeDocument/2006/relationships/image" Target="../media/image470.png"/><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510.png"/><Relationship Id="rId1" Type="http://schemas.openxmlformats.org/officeDocument/2006/relationships/slideLayout" Target="../slideLayouts/slideLayout8.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3" Type="http://schemas.openxmlformats.org/officeDocument/2006/relationships/image" Target="../media/image340.png"/><Relationship Id="rId4" Type="http://schemas.openxmlformats.org/officeDocument/2006/relationships/image" Target="../media/image450.png"/><Relationship Id="rId1" Type="http://schemas.openxmlformats.org/officeDocument/2006/relationships/slideLayout" Target="../slideLayouts/slideLayout8.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1" Type="http://schemas.openxmlformats.org/officeDocument/2006/relationships/image" Target="../media/image105.png"/><Relationship Id="rId12" Type="http://schemas.openxmlformats.org/officeDocument/2006/relationships/image" Target="../media/image106.png"/><Relationship Id="rId13" Type="http://schemas.openxmlformats.org/officeDocument/2006/relationships/image" Target="../media/image86.png"/><Relationship Id="rId14" Type="http://schemas.openxmlformats.org/officeDocument/2006/relationships/image" Target="../media/image87.png"/><Relationship Id="rId1" Type="http://schemas.openxmlformats.org/officeDocument/2006/relationships/slideLayout" Target="../slideLayouts/slideLayout2.xml"/><Relationship Id="rId2" Type="http://schemas.openxmlformats.org/officeDocument/2006/relationships/notesSlide" Target="../notesSlides/notesSlide89.xml"/><Relationship Id="rId3" Type="http://schemas.openxmlformats.org/officeDocument/2006/relationships/image" Target="../media/image65.png"/><Relationship Id="rId4" Type="http://schemas.openxmlformats.org/officeDocument/2006/relationships/image" Target="../media/image62.png"/><Relationship Id="rId5" Type="http://schemas.openxmlformats.org/officeDocument/2006/relationships/image" Target="../media/image66.png"/><Relationship Id="rId6" Type="http://schemas.openxmlformats.org/officeDocument/2006/relationships/image" Target="../media/image67.png"/><Relationship Id="rId7" Type="http://schemas.openxmlformats.org/officeDocument/2006/relationships/image" Target="../media/image680.png"/><Relationship Id="rId8" Type="http://schemas.openxmlformats.org/officeDocument/2006/relationships/image" Target="../media/image690.png"/><Relationship Id="rId9" Type="http://schemas.openxmlformats.org/officeDocument/2006/relationships/image" Target="../media/image99.png"/><Relationship Id="rId10" Type="http://schemas.openxmlformats.org/officeDocument/2006/relationships/image" Target="../media/image100.png"/></Relationships>
</file>

<file path=ppt/slides/_rels/slide9.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7.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3" Type="http://schemas.openxmlformats.org/officeDocument/2006/relationships/image" Target="../media/image109.png"/><Relationship Id="rId4" Type="http://schemas.openxmlformats.org/officeDocument/2006/relationships/image" Target="../media/image110.png"/><Relationship Id="rId5" Type="http://schemas.openxmlformats.org/officeDocument/2006/relationships/image" Target="../media/image111.png"/><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5" Type="http://schemas.openxmlformats.org/officeDocument/2006/relationships/image" Target="../media/image112.png"/><Relationship Id="rId6" Type="http://schemas.openxmlformats.org/officeDocument/2006/relationships/image" Target="../media/image113.png"/><Relationship Id="rId7" Type="http://schemas.openxmlformats.org/officeDocument/2006/relationships/image" Target="../media/image114.png"/><Relationship Id="rId8" Type="http://schemas.openxmlformats.org/officeDocument/2006/relationships/image" Target="../media/image95.png"/><Relationship Id="rId9" Type="http://schemas.openxmlformats.org/officeDocument/2006/relationships/image" Target="../media/image107.png"/><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 Id="rId3" Type="http://schemas.openxmlformats.org/officeDocument/2006/relationships/image" Target="../media/image68.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 Id="rId3" Type="http://schemas.openxmlformats.org/officeDocument/2006/relationships/image" Target="../media/image82.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 Id="rId3" Type="http://schemas.openxmlformats.org/officeDocument/2006/relationships/image" Target="../media/image91.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 Id="rId3" Type="http://schemas.openxmlformats.org/officeDocument/2006/relationships/image" Target="../media/image94.png"/></Relationships>
</file>

<file path=ppt/slides/_rels/slide96.xml.rels><?xml version="1.0" encoding="UTF-8" standalone="yes"?>
<Relationships xmlns="http://schemas.openxmlformats.org/package/2006/relationships"><Relationship Id="rId5" Type="http://schemas.openxmlformats.org/officeDocument/2006/relationships/image" Target="../media/image112.png"/><Relationship Id="rId6" Type="http://schemas.openxmlformats.org/officeDocument/2006/relationships/image" Target="../media/image113.png"/><Relationship Id="rId7" Type="http://schemas.openxmlformats.org/officeDocument/2006/relationships/image" Target="../media/image114.png"/><Relationship Id="rId8" Type="http://schemas.openxmlformats.org/officeDocument/2006/relationships/image" Target="../media/image118.png"/><Relationship Id="rId9" Type="http://schemas.openxmlformats.org/officeDocument/2006/relationships/image" Target="../media/image119.png"/><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9" Type="http://schemas.openxmlformats.org/officeDocument/2006/relationships/image" Target="../media/image1190.png"/><Relationship Id="rId20" Type="http://schemas.openxmlformats.org/officeDocument/2006/relationships/image" Target="../media/image128.png"/><Relationship Id="rId21" Type="http://schemas.openxmlformats.org/officeDocument/2006/relationships/image" Target="../media/image129.png"/><Relationship Id="rId10" Type="http://schemas.openxmlformats.org/officeDocument/2006/relationships/image" Target="../media/image400.png"/><Relationship Id="rId11" Type="http://schemas.openxmlformats.org/officeDocument/2006/relationships/image" Target="../media/image1200.png"/><Relationship Id="rId12" Type="http://schemas.openxmlformats.org/officeDocument/2006/relationships/image" Target="../media/image451.png"/><Relationship Id="rId13" Type="http://schemas.openxmlformats.org/officeDocument/2006/relationships/image" Target="../media/image1211.png"/><Relationship Id="rId14" Type="http://schemas.openxmlformats.org/officeDocument/2006/relationships/image" Target="../media/image122.png"/><Relationship Id="rId15" Type="http://schemas.openxmlformats.org/officeDocument/2006/relationships/image" Target="../media/image123.png"/><Relationship Id="rId16" Type="http://schemas.openxmlformats.org/officeDocument/2006/relationships/image" Target="../media/image124.png"/><Relationship Id="rId17" Type="http://schemas.openxmlformats.org/officeDocument/2006/relationships/image" Target="../media/image125.png"/><Relationship Id="rId18" Type="http://schemas.openxmlformats.org/officeDocument/2006/relationships/image" Target="../media/image126.png"/><Relationship Id="rId19" Type="http://schemas.openxmlformats.org/officeDocument/2006/relationships/image" Target="../media/image127.png"/><Relationship Id="rId1" Type="http://schemas.openxmlformats.org/officeDocument/2006/relationships/slideLayout" Target="../slideLayouts/slideLayout8.xml"/><Relationship Id="rId2" Type="http://schemas.openxmlformats.org/officeDocument/2006/relationships/notesSlide" Target="../notesSlides/notesSlide97.xml"/><Relationship Id="rId3" Type="http://schemas.openxmlformats.org/officeDocument/2006/relationships/image" Target="../media/image390.png"/><Relationship Id="rId4" Type="http://schemas.openxmlformats.org/officeDocument/2006/relationships/image" Target="../media/image710.png"/><Relationship Id="rId5" Type="http://schemas.openxmlformats.org/officeDocument/2006/relationships/image" Target="../media/image120.png"/><Relationship Id="rId6" Type="http://schemas.openxmlformats.org/officeDocument/2006/relationships/image" Target="../media/image1170.png"/><Relationship Id="rId7" Type="http://schemas.openxmlformats.org/officeDocument/2006/relationships/image" Target="../media/image108.png"/><Relationship Id="rId8" Type="http://schemas.openxmlformats.org/officeDocument/2006/relationships/image" Target="../media/image1180.png"/></Relationships>
</file>

<file path=ppt/slides/_rels/slide98.xml.rels><?xml version="1.0" encoding="UTF-8" standalone="yes"?>
<Relationships xmlns="http://schemas.openxmlformats.org/package/2006/relationships"><Relationship Id="rId5" Type="http://schemas.openxmlformats.org/officeDocument/2006/relationships/image" Target="../media/image112.png"/><Relationship Id="rId6" Type="http://schemas.openxmlformats.org/officeDocument/2006/relationships/image" Target="../media/image113.png"/><Relationship Id="rId7" Type="http://schemas.openxmlformats.org/officeDocument/2006/relationships/image" Target="../media/image114.png"/><Relationship Id="rId8" Type="http://schemas.openxmlformats.org/officeDocument/2006/relationships/image" Target="../media/image118.png"/><Relationship Id="rId9" Type="http://schemas.openxmlformats.org/officeDocument/2006/relationships/image" Target="../media/image119.png"/><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 Id="rId3" Type="http://schemas.openxmlformats.org/officeDocument/2006/relationships/image" Target="../media/image1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Lecture </a:t>
            </a:r>
            <a:r>
              <a:rPr lang="en-US" dirty="0" smtClean="0"/>
              <a:t>5: </a:t>
            </a:r>
            <a:r>
              <a:rPr lang="en-US" dirty="0" smtClean="0"/>
              <a:t>Review of Neural Networks</a:t>
            </a:r>
            <a:endParaRPr lang="en-US" dirty="0"/>
          </a:p>
        </p:txBody>
      </p:sp>
      <p:sp>
        <p:nvSpPr>
          <p:cNvPr id="3" name="Slide Number Placeholder 2"/>
          <p:cNvSpPr>
            <a:spLocks noGrp="1"/>
          </p:cNvSpPr>
          <p:nvPr>
            <p:ph type="sldNum" sz="quarter" idx="12"/>
          </p:nvPr>
        </p:nvSpPr>
        <p:spPr/>
        <p:txBody>
          <a:bodyPr/>
          <a:lstStyle/>
          <a:p>
            <a:fld id="{AD29F1E6-0A42-6342-8A19-FA364A33AB30}" type="slidenum">
              <a:rPr lang="en-US" smtClean="0"/>
              <a:t>1</a:t>
            </a:fld>
            <a:endParaRPr lang="en-US"/>
          </a:p>
        </p:txBody>
      </p:sp>
    </p:spTree>
    <p:extLst>
      <p:ext uri="{BB962C8B-B14F-4D97-AF65-F5344CB8AC3E}">
        <p14:creationId xmlns:p14="http://schemas.microsoft.com/office/powerpoint/2010/main" val="891047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 of artificial neural network (ANN)</a:t>
            </a:r>
          </a:p>
        </p:txBody>
      </p:sp>
      <p:grpSp>
        <p:nvGrpSpPr>
          <p:cNvPr id="9" name="Group 8"/>
          <p:cNvGrpSpPr/>
          <p:nvPr/>
        </p:nvGrpSpPr>
        <p:grpSpPr>
          <a:xfrm>
            <a:off x="1722506" y="2129589"/>
            <a:ext cx="2576623" cy="1179095"/>
            <a:chOff x="3312867" y="1299411"/>
            <a:chExt cx="3996394" cy="1828800"/>
          </a:xfrm>
        </p:grpSpPr>
        <p:sp>
          <p:nvSpPr>
            <p:cNvPr id="4" name="Oval 3"/>
            <p:cNvSpPr>
              <a:spLocks noChangeAspect="1"/>
            </p:cNvSpPr>
            <p:nvPr/>
          </p:nvSpPr>
          <p:spPr>
            <a:xfrm>
              <a:off x="3312867" y="1299411"/>
              <a:ext cx="1828800" cy="1828800"/>
            </a:xfrm>
            <a:prstGeom prst="ellipse">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a:stCxn id="4" idx="6"/>
              <a:endCxn id="14" idx="2"/>
            </p:cNvCxnSpPr>
            <p:nvPr/>
          </p:nvCxnSpPr>
          <p:spPr>
            <a:xfrm flipV="1">
              <a:off x="5141667" y="2213810"/>
              <a:ext cx="2167594" cy="2"/>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grpSp>
      <p:sp>
        <p:nvSpPr>
          <p:cNvPr id="11" name="Oval 10"/>
          <p:cNvSpPr>
            <a:spLocks noChangeAspect="1"/>
          </p:cNvSpPr>
          <p:nvPr/>
        </p:nvSpPr>
        <p:spPr>
          <a:xfrm>
            <a:off x="4299129" y="4110788"/>
            <a:ext cx="1179095" cy="1179095"/>
          </a:xfrm>
          <a:prstGeom prst="ellipse">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299129" y="2129588"/>
            <a:ext cx="1179095" cy="1179095"/>
          </a:xfrm>
          <a:prstGeom prst="ellipse">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Arrow Connector 18"/>
          <p:cNvCxnSpPr>
            <a:stCxn id="4" idx="6"/>
          </p:cNvCxnSpPr>
          <p:nvPr/>
        </p:nvCxnSpPr>
        <p:spPr>
          <a:xfrm>
            <a:off x="2901601" y="2719137"/>
            <a:ext cx="1397528" cy="1981199"/>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1985387" y="2544425"/>
                <a:ext cx="69586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𝑋</m:t>
                          </m:r>
                        </m:e>
                        <m:sub>
                          <m:r>
                            <a:rPr lang="en-US" b="0" i="1" smtClean="0">
                              <a:latin typeface="Cambria Math" charset="0"/>
                            </a:rPr>
                            <m:t>1</m:t>
                          </m:r>
                        </m:sub>
                      </m:sSub>
                    </m:oMath>
                  </m:oMathPara>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1985387" y="2544425"/>
                <a:ext cx="695861" cy="276999"/>
              </a:xfrm>
              <a:prstGeom prst="rect">
                <a:avLst/>
              </a:prstGeom>
              <a:blipFill rotWithShape="0">
                <a:blip r:embed="rId3"/>
                <a:stretch>
                  <a:fillRect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755677" y="4561835"/>
                <a:ext cx="1134018"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𝑋</m:t>
                          </m:r>
                        </m:e>
                        <m:sub>
                          <m:r>
                            <a:rPr lang="en-US" b="0" i="1" smtClean="0">
                              <a:latin typeface="Cambria Math" charset="0"/>
                            </a:rPr>
                            <m:t>2</m:t>
                          </m:r>
                        </m:sub>
                      </m:sSub>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1755677" y="4561835"/>
                <a:ext cx="1134018" cy="276999"/>
              </a:xfrm>
              <a:prstGeom prst="rect">
                <a:avLst/>
              </a:prstGeom>
              <a:blipFill rotWithShape="0">
                <a:blip r:embed="rId4"/>
                <a:stretch>
                  <a:fillRect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9698876" y="3493308"/>
                <a:ext cx="686092" cy="2803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𝑌</m:t>
                      </m:r>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9698876" y="3493308"/>
                <a:ext cx="686092" cy="280333"/>
              </a:xfrm>
              <a:prstGeom prst="rect">
                <a:avLst/>
              </a:prstGeom>
              <a:blipFill rotWithShape="0">
                <a:blip r:embed="rId5"/>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4519482" y="2580635"/>
                <a:ext cx="69586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𝑊</m:t>
                          </m:r>
                        </m:e>
                        <m:sub>
                          <m:r>
                            <a:rPr lang="en-US" b="0" i="1" smtClean="0">
                              <a:latin typeface="Cambria Math" charset="0"/>
                            </a:rPr>
                            <m:t>11</m:t>
                          </m:r>
                        </m:sub>
                      </m:sSub>
                    </m:oMath>
                  </m:oMathPara>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4519482" y="2580635"/>
                <a:ext cx="695861" cy="276999"/>
              </a:xfrm>
              <a:prstGeom prst="rect">
                <a:avLst/>
              </a:prstGeom>
              <a:blipFill rotWithShape="0">
                <a:blip r:embed="rId6"/>
                <a:stretch>
                  <a:fillRect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4540746" y="4553810"/>
                <a:ext cx="69586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𝑊</m:t>
                          </m:r>
                        </m:e>
                        <m:sub>
                          <m:r>
                            <a:rPr lang="en-US" b="0" i="1" smtClean="0">
                              <a:latin typeface="Cambria Math" charset="0"/>
                            </a:rPr>
                            <m:t>12</m:t>
                          </m:r>
                        </m:sub>
                      </m:sSub>
                    </m:oMath>
                  </m:oMathPara>
                </a14:m>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4540746" y="4553810"/>
                <a:ext cx="695861" cy="276999"/>
              </a:xfrm>
              <a:prstGeom prst="rect">
                <a:avLst/>
              </a:prstGeom>
              <a:blipFill rotWithShape="0">
                <a:blip r:embed="rId7"/>
                <a:stretch>
                  <a:fillRect b="-17778"/>
                </a:stretch>
              </a:blipFill>
            </p:spPr>
            <p:txBody>
              <a:bodyPr/>
              <a:lstStyle/>
              <a:p>
                <a:r>
                  <a:rPr lang="en-US">
                    <a:noFill/>
                  </a:rPr>
                  <a:t> </a:t>
                </a:r>
              </a:p>
            </p:txBody>
          </p:sp>
        </mc:Fallback>
      </mc:AlternateContent>
      <p:sp>
        <p:nvSpPr>
          <p:cNvPr id="44" name="TextBox 43"/>
          <p:cNvSpPr txBox="1"/>
          <p:nvPr/>
        </p:nvSpPr>
        <p:spPr>
          <a:xfrm>
            <a:off x="1522530" y="1327484"/>
            <a:ext cx="1621574" cy="369332"/>
          </a:xfrm>
          <a:prstGeom prst="rect">
            <a:avLst/>
          </a:prstGeom>
          <a:noFill/>
        </p:spPr>
        <p:txBody>
          <a:bodyPr wrap="square" lIns="0" tIns="0" rIns="0" bIns="0" rtlCol="0">
            <a:spAutoFit/>
          </a:bodyPr>
          <a:lstStyle/>
          <a:p>
            <a:r>
              <a:rPr lang="en-US" sz="2400" dirty="0">
                <a:latin typeface="Karla" charset="0"/>
                <a:ea typeface="Karla" charset="0"/>
                <a:cs typeface="Karla" charset="0"/>
              </a:rPr>
              <a:t>Input layer </a:t>
            </a:r>
          </a:p>
        </p:txBody>
      </p:sp>
      <p:sp>
        <p:nvSpPr>
          <p:cNvPr id="45" name="TextBox 44"/>
          <p:cNvSpPr txBox="1"/>
          <p:nvPr/>
        </p:nvSpPr>
        <p:spPr>
          <a:xfrm>
            <a:off x="3925600" y="1369426"/>
            <a:ext cx="2170400" cy="369332"/>
          </a:xfrm>
          <a:prstGeom prst="rect">
            <a:avLst/>
          </a:prstGeom>
          <a:noFill/>
        </p:spPr>
        <p:txBody>
          <a:bodyPr wrap="square" lIns="0" tIns="0" rIns="0" bIns="0" rtlCol="0">
            <a:spAutoFit/>
          </a:bodyPr>
          <a:lstStyle/>
          <a:p>
            <a:r>
              <a:rPr lang="en-US" sz="2400" dirty="0">
                <a:latin typeface="Karla" charset="0"/>
                <a:ea typeface="Karla" charset="0"/>
                <a:cs typeface="Karla" charset="0"/>
              </a:rPr>
              <a:t>hidden layer 1</a:t>
            </a:r>
          </a:p>
        </p:txBody>
      </p:sp>
      <p:sp>
        <p:nvSpPr>
          <p:cNvPr id="46" name="TextBox 45"/>
          <p:cNvSpPr txBox="1"/>
          <p:nvPr/>
        </p:nvSpPr>
        <p:spPr>
          <a:xfrm>
            <a:off x="9244815" y="1366851"/>
            <a:ext cx="1966961" cy="369332"/>
          </a:xfrm>
          <a:prstGeom prst="rect">
            <a:avLst/>
          </a:prstGeom>
          <a:noFill/>
        </p:spPr>
        <p:txBody>
          <a:bodyPr wrap="square" lIns="0" tIns="0" rIns="0" bIns="0" rtlCol="0">
            <a:spAutoFit/>
          </a:bodyPr>
          <a:lstStyle/>
          <a:p>
            <a:r>
              <a:rPr lang="en-US" sz="2400" dirty="0">
                <a:latin typeface="Karla" charset="0"/>
                <a:ea typeface="Karla" charset="0"/>
                <a:cs typeface="Karla" charset="0"/>
              </a:rPr>
              <a:t>output layer </a:t>
            </a:r>
          </a:p>
        </p:txBody>
      </p:sp>
      <p:grpSp>
        <p:nvGrpSpPr>
          <p:cNvPr id="57" name="Group 56"/>
          <p:cNvGrpSpPr/>
          <p:nvPr/>
        </p:nvGrpSpPr>
        <p:grpSpPr>
          <a:xfrm>
            <a:off x="1743769" y="4110788"/>
            <a:ext cx="2555360" cy="1179095"/>
            <a:chOff x="3439720" y="1249823"/>
            <a:chExt cx="3963415" cy="1828800"/>
          </a:xfrm>
        </p:grpSpPr>
        <p:sp>
          <p:nvSpPr>
            <p:cNvPr id="58" name="Oval 57"/>
            <p:cNvSpPr>
              <a:spLocks noChangeAspect="1"/>
            </p:cNvSpPr>
            <p:nvPr/>
          </p:nvSpPr>
          <p:spPr>
            <a:xfrm>
              <a:off x="3439720" y="1249823"/>
              <a:ext cx="1828800" cy="1828800"/>
            </a:xfrm>
            <a:prstGeom prst="ellipse">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Arrow Connector 58"/>
            <p:cNvCxnSpPr>
              <a:stCxn id="58" idx="6"/>
              <a:endCxn id="11" idx="2"/>
            </p:cNvCxnSpPr>
            <p:nvPr/>
          </p:nvCxnSpPr>
          <p:spPr>
            <a:xfrm>
              <a:off x="5268520" y="2164224"/>
              <a:ext cx="2134615" cy="0"/>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grpSp>
      <p:grpSp>
        <p:nvGrpSpPr>
          <p:cNvPr id="60" name="Group 59"/>
          <p:cNvGrpSpPr/>
          <p:nvPr/>
        </p:nvGrpSpPr>
        <p:grpSpPr>
          <a:xfrm>
            <a:off x="6854487" y="3633477"/>
            <a:ext cx="2576623" cy="1701954"/>
            <a:chOff x="3312867" y="488446"/>
            <a:chExt cx="3996394" cy="2639765"/>
          </a:xfrm>
        </p:grpSpPr>
        <p:sp>
          <p:nvSpPr>
            <p:cNvPr id="61" name="Oval 60"/>
            <p:cNvSpPr>
              <a:spLocks noChangeAspect="1"/>
            </p:cNvSpPr>
            <p:nvPr/>
          </p:nvSpPr>
          <p:spPr>
            <a:xfrm>
              <a:off x="3312867" y="1299411"/>
              <a:ext cx="1828800" cy="1828800"/>
            </a:xfrm>
            <a:prstGeom prst="ellipse">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 name="Straight Arrow Connector 64"/>
            <p:cNvCxnSpPr/>
            <p:nvPr/>
          </p:nvCxnSpPr>
          <p:spPr>
            <a:xfrm flipV="1">
              <a:off x="5141667" y="488446"/>
              <a:ext cx="2167594" cy="1725366"/>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grpSp>
      <p:grpSp>
        <p:nvGrpSpPr>
          <p:cNvPr id="66" name="Group 65"/>
          <p:cNvGrpSpPr/>
          <p:nvPr/>
        </p:nvGrpSpPr>
        <p:grpSpPr>
          <a:xfrm>
            <a:off x="2922864" y="2126160"/>
            <a:ext cx="5131983" cy="2574176"/>
            <a:chOff x="-2818142" y="1299411"/>
            <a:chExt cx="7959809" cy="3992599"/>
          </a:xfrm>
        </p:grpSpPr>
        <p:sp>
          <p:nvSpPr>
            <p:cNvPr id="67" name="Oval 66"/>
            <p:cNvSpPr>
              <a:spLocks noChangeAspect="1"/>
            </p:cNvSpPr>
            <p:nvPr/>
          </p:nvSpPr>
          <p:spPr>
            <a:xfrm>
              <a:off x="3312867" y="1299411"/>
              <a:ext cx="1828800" cy="1828800"/>
            </a:xfrm>
            <a:prstGeom prst="ellipse">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8" name="Straight Arrow Connector 67"/>
            <p:cNvCxnSpPr>
              <a:stCxn id="58" idx="6"/>
              <a:endCxn id="14" idx="2"/>
            </p:cNvCxnSpPr>
            <p:nvPr/>
          </p:nvCxnSpPr>
          <p:spPr>
            <a:xfrm flipV="1">
              <a:off x="-2818142" y="2219129"/>
              <a:ext cx="2134615" cy="3072881"/>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grpSp>
      <p:cxnSp>
        <p:nvCxnSpPr>
          <p:cNvPr id="71" name="Straight Arrow Connector 70"/>
          <p:cNvCxnSpPr>
            <a:stCxn id="67" idx="6"/>
          </p:cNvCxnSpPr>
          <p:nvPr/>
        </p:nvCxnSpPr>
        <p:spPr>
          <a:xfrm>
            <a:off x="8054847" y="2715708"/>
            <a:ext cx="1376263" cy="960005"/>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2" name="TextBox 71"/>
              <p:cNvSpPr txBox="1"/>
              <p:nvPr/>
            </p:nvSpPr>
            <p:spPr>
              <a:xfrm>
                <a:off x="7125493" y="2574166"/>
                <a:ext cx="69586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𝑊</m:t>
                          </m:r>
                        </m:e>
                        <m:sub>
                          <m:r>
                            <a:rPr lang="en-US" b="0" i="1" smtClean="0">
                              <a:latin typeface="Cambria Math" charset="0"/>
                            </a:rPr>
                            <m:t>𝑛</m:t>
                          </m:r>
                          <m:r>
                            <a:rPr lang="en-US" b="0" i="1" smtClean="0">
                              <a:latin typeface="Cambria Math" charset="0"/>
                            </a:rPr>
                            <m:t>1</m:t>
                          </m:r>
                        </m:sub>
                      </m:sSub>
                    </m:oMath>
                  </m:oMathPara>
                </a14:m>
                <a:endParaRPr lang="en-US" dirty="0"/>
              </a:p>
            </p:txBody>
          </p:sp>
        </mc:Choice>
        <mc:Fallback xmlns="">
          <p:sp>
            <p:nvSpPr>
              <p:cNvPr id="72" name="TextBox 71"/>
              <p:cNvSpPr txBox="1">
                <a:spLocks noRot="1" noChangeAspect="1" noMove="1" noResize="1" noEditPoints="1" noAdjustHandles="1" noChangeArrowheads="1" noChangeShapeType="1" noTextEdit="1"/>
              </p:cNvSpPr>
              <p:nvPr/>
            </p:nvSpPr>
            <p:spPr>
              <a:xfrm>
                <a:off x="7125493" y="2574166"/>
                <a:ext cx="695861" cy="276999"/>
              </a:xfrm>
              <a:prstGeom prst="rect">
                <a:avLst/>
              </a:prstGeom>
              <a:blipFill rotWithShape="0">
                <a:blip r:embed="rId8"/>
                <a:stretch>
                  <a:fillRect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7125493" y="4553809"/>
                <a:ext cx="69586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𝑊</m:t>
                          </m:r>
                        </m:e>
                        <m:sub>
                          <m:r>
                            <a:rPr lang="en-US" b="0" i="1" smtClean="0">
                              <a:latin typeface="Cambria Math" charset="0"/>
                            </a:rPr>
                            <m:t>𝑛</m:t>
                          </m:r>
                          <m:r>
                            <a:rPr lang="en-US" b="0" i="1" smtClean="0">
                              <a:latin typeface="Cambria Math" charset="0"/>
                            </a:rPr>
                            <m:t>2</m:t>
                          </m:r>
                        </m:sub>
                      </m:sSub>
                    </m:oMath>
                  </m:oMathPara>
                </a14:m>
                <a:endParaRPr lang="en-US" dirty="0"/>
              </a:p>
            </p:txBody>
          </p:sp>
        </mc:Choice>
        <mc:Fallback xmlns="">
          <p:sp>
            <p:nvSpPr>
              <p:cNvPr id="73" name="TextBox 72"/>
              <p:cNvSpPr txBox="1">
                <a:spLocks noRot="1" noChangeAspect="1" noMove="1" noResize="1" noEditPoints="1" noAdjustHandles="1" noChangeArrowheads="1" noChangeShapeType="1" noTextEdit="1"/>
              </p:cNvSpPr>
              <p:nvPr/>
            </p:nvSpPr>
            <p:spPr>
              <a:xfrm>
                <a:off x="7125493" y="4553809"/>
                <a:ext cx="695861" cy="276999"/>
              </a:xfrm>
              <a:prstGeom prst="rect">
                <a:avLst/>
              </a:prstGeom>
              <a:blipFill rotWithShape="0">
                <a:blip r:embed="rId9"/>
                <a:stretch>
                  <a:fillRect b="-17778"/>
                </a:stretch>
              </a:blipFill>
            </p:spPr>
            <p:txBody>
              <a:bodyPr/>
              <a:lstStyle/>
              <a:p>
                <a:r>
                  <a:rPr lang="en-US">
                    <a:noFill/>
                  </a:rPr>
                  <a:t> </a:t>
                </a:r>
              </a:p>
            </p:txBody>
          </p:sp>
        </mc:Fallback>
      </mc:AlternateContent>
      <p:sp>
        <p:nvSpPr>
          <p:cNvPr id="74" name="Oval 73"/>
          <p:cNvSpPr>
            <a:spLocks noChangeAspect="1"/>
          </p:cNvSpPr>
          <p:nvPr/>
        </p:nvSpPr>
        <p:spPr>
          <a:xfrm>
            <a:off x="9452375" y="3043928"/>
            <a:ext cx="1179095" cy="1179095"/>
          </a:xfrm>
          <a:prstGeom prst="ellipse">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extBox 75"/>
          <p:cNvSpPr txBox="1"/>
          <p:nvPr/>
        </p:nvSpPr>
        <p:spPr>
          <a:xfrm>
            <a:off x="6388223" y="1366851"/>
            <a:ext cx="2170400" cy="369332"/>
          </a:xfrm>
          <a:prstGeom prst="rect">
            <a:avLst/>
          </a:prstGeom>
          <a:solidFill>
            <a:schemeClr val="tx2">
              <a:lumMod val="20000"/>
              <a:lumOff val="80000"/>
            </a:schemeClr>
          </a:solidFill>
        </p:spPr>
        <p:txBody>
          <a:bodyPr wrap="square" lIns="0" tIns="0" rIns="0" bIns="0" rtlCol="0">
            <a:spAutoFit/>
          </a:bodyPr>
          <a:lstStyle/>
          <a:p>
            <a:r>
              <a:rPr lang="en-US" sz="2400" dirty="0">
                <a:latin typeface="Karla" charset="0"/>
                <a:ea typeface="Karla" charset="0"/>
                <a:cs typeface="Karla" charset="0"/>
              </a:rPr>
              <a:t>hidden layer </a:t>
            </a:r>
            <a:r>
              <a:rPr lang="en-US" sz="2400" i="1" dirty="0">
                <a:latin typeface="Cambria Math" charset="0"/>
                <a:ea typeface="Cambria Math" charset="0"/>
                <a:cs typeface="Cambria Math" charset="0"/>
              </a:rPr>
              <a:t>n</a:t>
            </a:r>
          </a:p>
        </p:txBody>
      </p:sp>
      <p:sp>
        <p:nvSpPr>
          <p:cNvPr id="38" name="TextBox 37"/>
          <p:cNvSpPr txBox="1"/>
          <p:nvPr/>
        </p:nvSpPr>
        <p:spPr>
          <a:xfrm>
            <a:off x="6046366" y="2449260"/>
            <a:ext cx="683714" cy="369332"/>
          </a:xfrm>
          <a:prstGeom prst="rect">
            <a:avLst/>
          </a:prstGeom>
          <a:noFill/>
        </p:spPr>
        <p:txBody>
          <a:bodyPr wrap="square" lIns="0" tIns="0" rIns="0" bIns="0" rtlCol="0">
            <a:spAutoFit/>
          </a:bodyPr>
          <a:lstStyle/>
          <a:p>
            <a:r>
              <a:rPr lang="mr-IN" sz="2400">
                <a:latin typeface="Karla" charset="0"/>
                <a:ea typeface="Karla" charset="0"/>
                <a:cs typeface="Karla" charset="0"/>
              </a:rPr>
              <a:t>…</a:t>
            </a:r>
            <a:endParaRPr lang="en-US" sz="2400" dirty="0">
              <a:latin typeface="Karla" charset="0"/>
              <a:ea typeface="Karla" charset="0"/>
              <a:cs typeface="Karla" charset="0"/>
            </a:endParaRPr>
          </a:p>
        </p:txBody>
      </p:sp>
      <p:sp>
        <p:nvSpPr>
          <p:cNvPr id="39" name="TextBox 38"/>
          <p:cNvSpPr txBox="1"/>
          <p:nvPr/>
        </p:nvSpPr>
        <p:spPr>
          <a:xfrm>
            <a:off x="6035270" y="4458644"/>
            <a:ext cx="683714" cy="369332"/>
          </a:xfrm>
          <a:prstGeom prst="rect">
            <a:avLst/>
          </a:prstGeom>
          <a:noFill/>
        </p:spPr>
        <p:txBody>
          <a:bodyPr wrap="square" lIns="0" tIns="0" rIns="0" bIns="0" rtlCol="0">
            <a:spAutoFit/>
          </a:bodyPr>
          <a:lstStyle/>
          <a:p>
            <a:r>
              <a:rPr lang="mr-IN" sz="2400">
                <a:latin typeface="Karla" charset="0"/>
                <a:ea typeface="Karla" charset="0"/>
                <a:cs typeface="Karla" charset="0"/>
              </a:rPr>
              <a:t>…</a:t>
            </a:r>
            <a:endParaRPr lang="en-US" sz="2400" dirty="0">
              <a:latin typeface="Karla" charset="0"/>
              <a:ea typeface="Karla" charset="0"/>
              <a:cs typeface="Karla" charset="0"/>
            </a:endParaRPr>
          </a:p>
        </p:txBody>
      </p:sp>
      <p:sp>
        <p:nvSpPr>
          <p:cNvPr id="40" name="TextBox 39"/>
          <p:cNvSpPr txBox="1"/>
          <p:nvPr/>
        </p:nvSpPr>
        <p:spPr>
          <a:xfrm>
            <a:off x="1755677" y="5812742"/>
            <a:ext cx="10012151" cy="461665"/>
          </a:xfrm>
          <a:prstGeom prst="rect">
            <a:avLst/>
          </a:prstGeom>
          <a:noFill/>
        </p:spPr>
        <p:txBody>
          <a:bodyPr wrap="square" rtlCol="0">
            <a:spAutoFit/>
          </a:bodyPr>
          <a:lstStyle/>
          <a:p>
            <a:r>
              <a:rPr lang="en-US" sz="2400" dirty="0">
                <a:solidFill>
                  <a:schemeClr val="tx1">
                    <a:lumMod val="75000"/>
                    <a:lumOff val="25000"/>
                  </a:schemeClr>
                </a:solidFill>
                <a:latin typeface="Karla" charset="0"/>
                <a:ea typeface="Karla" charset="0"/>
                <a:cs typeface="Karla" charset="0"/>
              </a:rPr>
              <a:t>We will talk later about the choice of the number of layers.</a:t>
            </a:r>
            <a:endParaRPr lang="en-US" sz="2800" dirty="0">
              <a:solidFill>
                <a:schemeClr val="tx1">
                  <a:lumMod val="75000"/>
                  <a:lumOff val="25000"/>
                </a:schemeClr>
              </a:solidFill>
              <a:latin typeface="Karla" charset="0"/>
              <a:ea typeface="Karla" charset="0"/>
              <a:cs typeface="Karla" charset="0"/>
            </a:endParaRPr>
          </a:p>
        </p:txBody>
      </p:sp>
    </p:spTree>
    <p:extLst>
      <p:ext uri="{BB962C8B-B14F-4D97-AF65-F5344CB8AC3E}">
        <p14:creationId xmlns:p14="http://schemas.microsoft.com/office/powerpoint/2010/main" val="180211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Backward mode: </a:t>
            </a:r>
            <a:r>
              <a:rPr lang="en-US" dirty="0" smtClean="0"/>
              <a:t>Evaluate the derivative at: </a:t>
            </a:r>
            <a:r>
              <a:rPr lang="en-US" i="1" dirty="0" smtClean="0">
                <a:latin typeface="Cambria Math" charset="0"/>
                <a:ea typeface="Cambria Math" charset="0"/>
                <a:cs typeface="Cambria Math" charset="0"/>
              </a:rPr>
              <a:t>X={</a:t>
            </a:r>
            <a:r>
              <a:rPr lang="en-US" i="1" dirty="0">
                <a:latin typeface="Cambria Math" charset="0"/>
                <a:ea typeface="Cambria Math" charset="0"/>
                <a:cs typeface="Cambria Math" charset="0"/>
              </a:rPr>
              <a:t>3</a:t>
            </a:r>
            <a:r>
              <a:rPr lang="en-US" i="1" dirty="0" smtClean="0">
                <a:latin typeface="Cambria Math" charset="0"/>
                <a:ea typeface="Cambria Math" charset="0"/>
                <a:cs typeface="Cambria Math" charset="0"/>
              </a:rPr>
              <a:t>}, y=1, W=3  </a:t>
            </a:r>
            <a:endParaRPr lang="en-US" i="1" dirty="0">
              <a:latin typeface="Cambria Math" charset="0"/>
              <a:ea typeface="Cambria Math" charset="0"/>
              <a:cs typeface="Cambria Math" charset="0"/>
            </a:endParaRPr>
          </a:p>
        </p:txBody>
      </p:sp>
      <p:sp>
        <p:nvSpPr>
          <p:cNvPr id="4" name="Slide Number Placeholder 3"/>
          <p:cNvSpPr>
            <a:spLocks noGrp="1"/>
          </p:cNvSpPr>
          <p:nvPr>
            <p:ph type="sldNum" sz="quarter" idx="12"/>
          </p:nvPr>
        </p:nvSpPr>
        <p:spPr/>
        <p:txBody>
          <a:bodyPr/>
          <a:lstStyle/>
          <a:p>
            <a:fld id="{74FD6AAA-7C75-FB4B-8EA1-06B22787237D}" type="slidenum">
              <a:rPr lang="en-US" smtClean="0"/>
              <a:t>100</a:t>
            </a:fld>
            <a:endParaRPr lang="en-US"/>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nvPr>
            </p:nvGraphicFramePr>
            <p:xfrm>
              <a:off x="1103025" y="983807"/>
              <a:ext cx="8133418" cy="4650204"/>
            </p:xfrm>
            <a:graphic>
              <a:graphicData uri="http://schemas.openxmlformats.org/drawingml/2006/table">
                <a:tbl>
                  <a:tblPr firstRow="1" bandRow="1">
                    <a:tableStyleId>{073A0DAA-6AF3-43AB-8588-CEC1D06C72B9}</a:tableStyleId>
                  </a:tblPr>
                  <a:tblGrid>
                    <a:gridCol w="2951734"/>
                    <a:gridCol w="1571120"/>
                    <a:gridCol w="1805282"/>
                    <a:gridCol w="1805282"/>
                  </a:tblGrid>
                  <a:tr h="502122">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dirty="0" smtClean="0"/>
                            <a:t>Variables</a:t>
                          </a:r>
                          <a:endParaRPr lang="en-US" sz="1400" b="0" dirty="0" smtClean="0">
                            <a:latin typeface="Karla" charset="0"/>
                            <a:ea typeface="Karla" charset="0"/>
                            <a:cs typeface="Karla" charset="0"/>
                          </a:endParaRPr>
                        </a:p>
                      </a:txBody>
                      <a:tcPr anchor="ctr"/>
                    </a:tc>
                    <a:tc>
                      <a:txBody>
                        <a:bodyPr/>
                        <a:lstStyle/>
                        <a:p>
                          <a:pPr algn="ctr"/>
                          <a:r>
                            <a:rPr lang="en-US" sz="1400" dirty="0" smtClean="0"/>
                            <a:t>derivatives</a:t>
                          </a:r>
                          <a:endParaRPr lang="en-US" sz="1400" dirty="0">
                            <a:latin typeface="Karla" charset="0"/>
                            <a:ea typeface="Karla" charset="0"/>
                            <a:cs typeface="Karla" charset="0"/>
                          </a:endParaRPr>
                        </a:p>
                      </a:txBody>
                      <a:tcPr anchor="ctr"/>
                    </a:tc>
                    <a:tc>
                      <a:txBody>
                        <a:bodyPr/>
                        <a:lstStyle/>
                        <a:p>
                          <a:pPr algn="ctr"/>
                          <a:r>
                            <a:rPr lang="en-US" sz="1400" dirty="0" smtClean="0">
                              <a:latin typeface="Karla" charset="0"/>
                              <a:ea typeface="Karla" charset="0"/>
                              <a:cs typeface="Karla" charset="0"/>
                            </a:rPr>
                            <a:t>Value of</a:t>
                          </a:r>
                          <a:r>
                            <a:rPr lang="en-US" sz="1400" baseline="0" dirty="0" smtClean="0">
                              <a:latin typeface="Karla" charset="0"/>
                              <a:ea typeface="Karla" charset="0"/>
                              <a:cs typeface="Karla" charset="0"/>
                            </a:rPr>
                            <a:t> the variable</a:t>
                          </a:r>
                          <a:endParaRPr lang="en-US" sz="1400" dirty="0">
                            <a:latin typeface="Karla" charset="0"/>
                            <a:ea typeface="Karla" charset="0"/>
                            <a:cs typeface="Karla" charset="0"/>
                          </a:endParaRPr>
                        </a:p>
                      </a:txBody>
                      <a:tcPr anchor="ctr"/>
                    </a:tc>
                    <a:tc>
                      <a:txBody>
                        <a:bodyPr/>
                        <a:lstStyle/>
                        <a:p>
                          <a:pPr algn="ctr"/>
                          <a:r>
                            <a:rPr lang="en-US" sz="1400" dirty="0" smtClean="0">
                              <a:latin typeface="Karla" charset="0"/>
                              <a:ea typeface="Karla" charset="0"/>
                              <a:cs typeface="Karla" charset="0"/>
                            </a:rPr>
                            <a:t>Value of the partial derivative</a:t>
                          </a:r>
                          <a:endParaRPr lang="en-US" sz="1400" dirty="0">
                            <a:latin typeface="Karla" charset="0"/>
                            <a:ea typeface="Karla" charset="0"/>
                            <a:cs typeface="Karla" charset="0"/>
                          </a:endParaRPr>
                        </a:p>
                      </a:txBody>
                      <a:tcPr anchor="ctr"/>
                    </a:tc>
                  </a:tr>
                  <a:tr h="514712">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r>
                                  <a:rPr lang="en-US" sz="1400" smtClean="0">
                                    <a:latin typeface="Cambria Math" charset="0"/>
                                  </a:rPr>
                                  <m:t>=−</m:t>
                                </m:r>
                                <m:sSup>
                                  <m:sSupPr>
                                    <m:ctrlPr>
                                      <a:rPr lang="en-US" sz="1400" i="1" smtClean="0">
                                        <a:latin typeface="Cambria Math" charset="0"/>
                                      </a:rPr>
                                    </m:ctrlPr>
                                  </m:sSupPr>
                                  <m:e>
                                    <m:r>
                                      <a:rPr lang="en-US" sz="1400" smtClean="0">
                                        <a:latin typeface="Cambria Math" charset="0"/>
                                      </a:rPr>
                                      <m:t>𝑊</m:t>
                                    </m:r>
                                  </m:e>
                                  <m:sup>
                                    <m:r>
                                      <a:rPr lang="en-US" sz="1400" smtClean="0">
                                        <a:latin typeface="Cambria Math" charset="0"/>
                                      </a:rPr>
                                      <m:t>𝑇</m:t>
                                    </m:r>
                                  </m:sup>
                                </m:sSup>
                                <m:r>
                                  <a:rPr lang="en-US" sz="1400" smtClean="0">
                                    <a:latin typeface="Cambria Math" charset="0"/>
                                  </a:rPr>
                                  <m:t>𝑋</m:t>
                                </m:r>
                              </m:oMath>
                            </m:oMathPara>
                          </a14:m>
                          <a:endParaRPr lang="en-US" sz="1400" b="0" dirty="0" smtClean="0"/>
                        </a:p>
                      </a:txBody>
                      <a:tcPr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num>
                                  <m:den>
                                    <m:r>
                                      <a:rPr lang="en-US" sz="1400" b="0" i="1" smtClean="0">
                                        <a:latin typeface="Cambria Math" charset="0"/>
                                      </a:rPr>
                                      <m:t>𝜕</m:t>
                                    </m:r>
                                    <m:r>
                                      <a:rPr lang="en-US" sz="1400" smtClean="0">
                                        <a:latin typeface="Cambria Math" charset="0"/>
                                      </a:rPr>
                                      <m:t>𝑊</m:t>
                                    </m:r>
                                  </m:den>
                                </m:f>
                                <m:r>
                                  <a:rPr lang="en-US" sz="1400" smtClean="0">
                                    <a:latin typeface="Cambria Math" charset="0"/>
                                  </a:rPr>
                                  <m:t>=−</m:t>
                                </m:r>
                                <m:r>
                                  <a:rPr lang="en-US" sz="1400" smtClean="0">
                                    <a:latin typeface="Cambria Math" charset="0"/>
                                  </a:rPr>
                                  <m:t>𝑋</m:t>
                                </m:r>
                              </m:oMath>
                            </m:oMathPara>
                          </a14:m>
                          <a:endParaRPr lang="en-US" sz="1400" b="0" dirty="0" smtClean="0"/>
                        </a:p>
                      </a:txBody>
                      <a:tcP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charset="0"/>
                                  </a:rPr>
                                  <m:t>−9</m:t>
                                </m:r>
                              </m:oMath>
                            </m:oMathPara>
                          </a14:m>
                          <a:endParaRPr lang="en-US" sz="1400" b="0" dirty="0" smtClean="0"/>
                        </a:p>
                      </a:txBody>
                      <a:tcPr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b="0" dirty="0" smtClean="0"/>
                            <a:t>-3</a:t>
                          </a:r>
                        </a:p>
                      </a:txBody>
                      <a:tcPr anchor="ctr"/>
                    </a:tc>
                  </a:tr>
                  <a:tr h="551246">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2</m:t>
                                    </m:r>
                                  </m:sub>
                                </m:sSub>
                                <m:r>
                                  <a:rPr lang="en-US" sz="1400" smtClean="0">
                                    <a:latin typeface="Cambria Math" charset="0"/>
                                  </a:rPr>
                                  <m:t>=</m:t>
                                </m:r>
                                <m:sSup>
                                  <m:sSupPr>
                                    <m:ctrlPr>
                                      <a:rPr lang="en-US" sz="1400" i="1" smtClean="0">
                                        <a:latin typeface="Cambria Math" charset="0"/>
                                      </a:rPr>
                                    </m:ctrlPr>
                                  </m:sSupPr>
                                  <m:e>
                                    <m:sSup>
                                      <m:sSupPr>
                                        <m:ctrlPr>
                                          <a:rPr lang="en-US" sz="1400" i="1">
                                            <a:latin typeface="Cambria Math" charset="0"/>
                                          </a:rPr>
                                        </m:ctrlPr>
                                      </m:sSupPr>
                                      <m:e>
                                        <m:r>
                                          <a:rPr lang="en-US" sz="1400">
                                            <a:latin typeface="Cambria Math" charset="0"/>
                                          </a:rPr>
                                          <m:t>𝑒</m:t>
                                        </m:r>
                                      </m:e>
                                      <m:sup>
                                        <m:sSub>
                                          <m:sSubPr>
                                            <m:ctrlPr>
                                              <a:rPr lang="en-US" sz="1400" i="1">
                                                <a:latin typeface="Cambria Math" charset="0"/>
                                              </a:rPr>
                                            </m:ctrlPr>
                                          </m:sSubPr>
                                          <m:e>
                                            <m:r>
                                              <a:rPr lang="en-US" sz="1400">
                                                <a:latin typeface="Cambria Math" charset="0"/>
                                              </a:rPr>
                                              <m:t>𝜉</m:t>
                                            </m:r>
                                          </m:e>
                                          <m:sub>
                                            <m:r>
                                              <a:rPr lang="en-US" sz="1400">
                                                <a:latin typeface="Cambria Math" charset="0"/>
                                              </a:rPr>
                                              <m:t>1</m:t>
                                            </m:r>
                                          </m:sub>
                                        </m:sSub>
                                      </m:sup>
                                    </m:sSup>
                                    <m:r>
                                      <a:rPr lang="en-US" sz="1400" smtClean="0">
                                        <a:latin typeface="Cambria Math" charset="0"/>
                                      </a:rPr>
                                      <m:t>=</m:t>
                                    </m:r>
                                    <m:r>
                                      <a:rPr lang="en-US" sz="1400" smtClean="0">
                                        <a:latin typeface="Cambria Math" charset="0"/>
                                      </a:rPr>
                                      <m:t>𝑒</m:t>
                                    </m:r>
                                  </m:e>
                                  <m:sup>
                                    <m:r>
                                      <a:rPr lang="en-US" sz="1400" smtClean="0">
                                        <a:latin typeface="Cambria Math" charset="0"/>
                                      </a:rPr>
                                      <m:t>−</m:t>
                                    </m:r>
                                    <m:sSup>
                                      <m:sSupPr>
                                        <m:ctrlPr>
                                          <a:rPr lang="en-US" sz="1400" i="1" smtClean="0">
                                            <a:latin typeface="Cambria Math" charset="0"/>
                                          </a:rPr>
                                        </m:ctrlPr>
                                      </m:sSupPr>
                                      <m:e>
                                        <m:r>
                                          <a:rPr lang="en-US" sz="1400" smtClean="0">
                                            <a:latin typeface="Cambria Math" charset="0"/>
                                          </a:rPr>
                                          <m:t>𝑊</m:t>
                                        </m:r>
                                      </m:e>
                                      <m:sup>
                                        <m:r>
                                          <a:rPr lang="en-US" sz="1400" smtClean="0">
                                            <a:latin typeface="Cambria Math" charset="0"/>
                                          </a:rPr>
                                          <m:t>𝑇</m:t>
                                        </m:r>
                                      </m:sup>
                                    </m:sSup>
                                    <m:r>
                                      <a:rPr lang="en-US" sz="1400" smtClean="0">
                                        <a:latin typeface="Cambria Math" charset="0"/>
                                      </a:rPr>
                                      <m:t>𝑋</m:t>
                                    </m:r>
                                  </m:sup>
                                </m:sSup>
                              </m:oMath>
                            </m:oMathPara>
                          </a14:m>
                          <a:endParaRPr lang="en-US" sz="1400" dirty="0"/>
                        </a:p>
                      </a:txBody>
                      <a:tcPr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2</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den>
                                </m:f>
                                <m:r>
                                  <a:rPr lang="en-US" sz="1400" smtClean="0">
                                    <a:latin typeface="Cambria Math" charset="0"/>
                                  </a:rPr>
                                  <m:t>=</m:t>
                                </m:r>
                                <m:sSup>
                                  <m:sSupPr>
                                    <m:ctrlPr>
                                      <a:rPr lang="en-US" sz="1400" i="1" smtClean="0">
                                        <a:latin typeface="Cambria Math" charset="0"/>
                                      </a:rPr>
                                    </m:ctrlPr>
                                  </m:sSupPr>
                                  <m:e>
                                    <m:r>
                                      <a:rPr lang="en-US" sz="1400" smtClean="0">
                                        <a:latin typeface="Cambria Math" charset="0"/>
                                      </a:rPr>
                                      <m:t>𝑒</m:t>
                                    </m:r>
                                  </m:e>
                                  <m:sup>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sup>
                                </m:sSup>
                              </m:oMath>
                            </m:oMathPara>
                          </a14:m>
                          <a:endParaRPr lang="en-US" sz="1400" b="0" dirty="0" smtClean="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400" i="1" smtClean="0">
                                        <a:latin typeface="Cambria Math" charset="0"/>
                                      </a:rPr>
                                    </m:ctrlPr>
                                  </m:sSupPr>
                                  <m:e>
                                    <m:r>
                                      <a:rPr lang="en-US" sz="1400">
                                        <a:latin typeface="Cambria Math" charset="0"/>
                                      </a:rPr>
                                      <m:t>𝑒</m:t>
                                    </m:r>
                                  </m:e>
                                  <m:sup>
                                    <m:r>
                                      <a:rPr lang="en-US" sz="1400">
                                        <a:latin typeface="Cambria Math" charset="0"/>
                                      </a:rPr>
                                      <m:t>−</m:t>
                                    </m:r>
                                    <m:r>
                                      <a:rPr lang="en-US" sz="1400" b="0" i="1" smtClean="0">
                                        <a:latin typeface="Cambria Math" charset="0"/>
                                      </a:rPr>
                                      <m:t>9</m:t>
                                    </m:r>
                                  </m:sup>
                                </m:sSup>
                              </m:oMath>
                            </m:oMathPara>
                          </a14:m>
                          <a:endParaRPr lang="en-US" sz="1400" dirty="0"/>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en-US" sz="1400" i="1" smtClean="0">
                                        <a:latin typeface="Cambria Math" charset="0"/>
                                      </a:rPr>
                                    </m:ctrlPr>
                                  </m:sSupPr>
                                  <m:e>
                                    <m:r>
                                      <a:rPr lang="en-US" sz="1400">
                                        <a:latin typeface="Cambria Math" charset="0"/>
                                      </a:rPr>
                                      <m:t>𝑒</m:t>
                                    </m:r>
                                  </m:e>
                                  <m:sup>
                                    <m:r>
                                      <a:rPr lang="en-US" sz="1400">
                                        <a:latin typeface="Cambria Math" charset="0"/>
                                      </a:rPr>
                                      <m:t>−</m:t>
                                    </m:r>
                                    <m:r>
                                      <a:rPr lang="en-US" sz="1400" b="0" i="1" smtClean="0">
                                        <a:latin typeface="Cambria Math" charset="0"/>
                                      </a:rPr>
                                      <m:t>9</m:t>
                                    </m:r>
                                  </m:sup>
                                </m:sSup>
                              </m:oMath>
                            </m:oMathPara>
                          </a14:m>
                          <a:endParaRPr lang="en-US" sz="1400" dirty="0"/>
                        </a:p>
                      </a:txBody>
                      <a:tcPr anchor="ctr"/>
                    </a:tc>
                  </a:tr>
                  <a:tr h="551246">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3</m:t>
                                    </m:r>
                                  </m:sub>
                                </m:sSub>
                                <m:r>
                                  <a:rPr lang="en-US" sz="1400" smtClean="0">
                                    <a:latin typeface="Cambria Math" charset="0"/>
                                  </a:rPr>
                                  <m:t>=</m:t>
                                </m:r>
                                <m:r>
                                  <a:rPr lang="en-US" sz="1400">
                                    <a:latin typeface="Cambria Math" charset="0"/>
                                  </a:rPr>
                                  <m:t>1+</m:t>
                                </m:r>
                                <m:sSub>
                                  <m:sSubPr>
                                    <m:ctrlPr>
                                      <a:rPr lang="en-US" sz="1400" i="1">
                                        <a:latin typeface="Cambria Math" charset="0"/>
                                      </a:rPr>
                                    </m:ctrlPr>
                                  </m:sSubPr>
                                  <m:e>
                                    <m:r>
                                      <a:rPr lang="en-US" sz="1400">
                                        <a:latin typeface="Cambria Math" charset="0"/>
                                      </a:rPr>
                                      <m:t>𝜉</m:t>
                                    </m:r>
                                  </m:e>
                                  <m:sub>
                                    <m:r>
                                      <a:rPr lang="en-US" sz="1400">
                                        <a:latin typeface="Cambria Math" charset="0"/>
                                      </a:rPr>
                                      <m:t>2</m:t>
                                    </m:r>
                                  </m:sub>
                                </m:sSub>
                                <m:r>
                                  <a:rPr lang="en-US" sz="1400" smtClean="0">
                                    <a:latin typeface="Cambria Math" charset="0"/>
                                  </a:rPr>
                                  <m:t>=1+</m:t>
                                </m:r>
                                <m:sSup>
                                  <m:sSupPr>
                                    <m:ctrlPr>
                                      <a:rPr lang="en-US" sz="1400" i="1">
                                        <a:latin typeface="Cambria Math" charset="0"/>
                                      </a:rPr>
                                    </m:ctrlPr>
                                  </m:sSupPr>
                                  <m:e>
                                    <m:r>
                                      <a:rPr lang="en-US" sz="1400">
                                        <a:latin typeface="Cambria Math" charset="0"/>
                                      </a:rPr>
                                      <m:t>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oMath>
                            </m:oMathPara>
                          </a14:m>
                          <a:endParaRPr lang="en-US" sz="1400" b="0" dirty="0" smtClean="0"/>
                        </a:p>
                      </a:txBody>
                      <a:tcPr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3</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2</m:t>
                                        </m:r>
                                      </m:sub>
                                    </m:sSub>
                                  </m:den>
                                </m:f>
                                <m:r>
                                  <a:rPr lang="en-US" sz="1400" smtClean="0">
                                    <a:latin typeface="Cambria Math" charset="0"/>
                                  </a:rPr>
                                  <m:t>=1</m:t>
                                </m:r>
                              </m:oMath>
                            </m:oMathPara>
                          </a14:m>
                          <a:endParaRPr lang="en-US" sz="1400" b="0" dirty="0" smtClean="0"/>
                        </a:p>
                      </a:txBody>
                      <a:tcPr/>
                    </a:tc>
                    <a:tc>
                      <a:txBody>
                        <a:bodyPr/>
                        <a:lstStyle/>
                        <a:p>
                          <a:pPr algn="ctr"/>
                          <a:r>
                            <a:rPr lang="en-US" sz="1400" dirty="0" smtClean="0"/>
                            <a:t>1+</a:t>
                          </a:r>
                          <a14:m>
                            <m:oMath xmlns:m="http://schemas.openxmlformats.org/officeDocument/2006/math">
                              <m:sSup>
                                <m:sSupPr>
                                  <m:ctrlPr>
                                    <a:rPr lang="en-US" sz="1400" i="1" smtClean="0">
                                      <a:latin typeface="Cambria Math" charset="0"/>
                                    </a:rPr>
                                  </m:ctrlPr>
                                </m:sSupPr>
                                <m:e>
                                  <m:r>
                                    <a:rPr lang="en-US" sz="1400">
                                      <a:latin typeface="Cambria Math" charset="0"/>
                                    </a:rPr>
                                    <m:t>𝑒</m:t>
                                  </m:r>
                                </m:e>
                                <m:sup>
                                  <m:r>
                                    <a:rPr lang="en-US" sz="1400">
                                      <a:latin typeface="Cambria Math" charset="0"/>
                                    </a:rPr>
                                    <m:t>−</m:t>
                                  </m:r>
                                  <m:r>
                                    <a:rPr lang="en-US" sz="1400" b="0" i="1" smtClean="0">
                                      <a:latin typeface="Cambria Math" charset="0"/>
                                    </a:rPr>
                                    <m:t>9</m:t>
                                  </m:r>
                                </m:sup>
                              </m:sSup>
                            </m:oMath>
                          </a14:m>
                          <a:endParaRPr lang="en-US" sz="1400" dirty="0"/>
                        </a:p>
                      </a:txBody>
                      <a:tcPr anchor="ctr"/>
                    </a:tc>
                    <a:tc>
                      <a:txBody>
                        <a:bodyPr/>
                        <a:lstStyle/>
                        <a:p>
                          <a:pPr algn="ctr"/>
                          <a:r>
                            <a:rPr lang="en-US" sz="1400" dirty="0" smtClean="0"/>
                            <a:t>1</a:t>
                          </a:r>
                          <a:endParaRPr lang="en-US" sz="1400" dirty="0"/>
                        </a:p>
                      </a:txBody>
                      <a:tcPr anchor="ctr"/>
                    </a:tc>
                  </a:tr>
                  <a:tr h="633993">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r>
                                  <a:rPr lang="en-US" sz="1400">
                                    <a:latin typeface="Cambria Math" charset="0"/>
                                  </a:rPr>
                                  <m:t>=</m:t>
                                </m:r>
                                <m:f>
                                  <m:fPr>
                                    <m:ctrlPr>
                                      <a:rPr lang="mr-IN" sz="1400" i="1">
                                        <a:latin typeface="Cambria Math" charset="0"/>
                                      </a:rPr>
                                    </m:ctrlPr>
                                  </m:fPr>
                                  <m:num>
                                    <m:r>
                                      <a:rPr lang="en-US" sz="1400">
                                        <a:latin typeface="Cambria Math" charset="0"/>
                                      </a:rPr>
                                      <m:t>1</m:t>
                                    </m:r>
                                  </m:num>
                                  <m:den>
                                    <m:sSub>
                                      <m:sSubPr>
                                        <m:ctrlPr>
                                          <a:rPr lang="en-US" sz="1400" i="1">
                                            <a:latin typeface="Cambria Math" charset="0"/>
                                          </a:rPr>
                                        </m:ctrlPr>
                                      </m:sSubPr>
                                      <m:e>
                                        <m:r>
                                          <a:rPr lang="en-US" sz="1400">
                                            <a:latin typeface="Cambria Math" charset="0"/>
                                          </a:rPr>
                                          <m:t>𝜉</m:t>
                                        </m:r>
                                      </m:e>
                                      <m:sub>
                                        <m:r>
                                          <a:rPr lang="en-US" sz="1400">
                                            <a:latin typeface="Cambria Math" charset="0"/>
                                          </a:rPr>
                                          <m:t>3</m:t>
                                        </m:r>
                                      </m:sub>
                                    </m:sSub>
                                  </m:den>
                                </m:f>
                                <m:r>
                                  <a:rPr lang="en-US" sz="1400" smtClean="0">
                                    <a:latin typeface="Cambria Math" charset="0"/>
                                  </a:rPr>
                                  <m:t>=</m:t>
                                </m:r>
                                <m:f>
                                  <m:fPr>
                                    <m:ctrlPr>
                                      <a:rPr lang="mr-IN" sz="1400" i="1" smtClean="0">
                                        <a:latin typeface="Cambria Math" charset="0"/>
                                      </a:rPr>
                                    </m:ctrlPr>
                                  </m:fPr>
                                  <m:num>
                                    <m:r>
                                      <a:rPr lang="en-US" sz="1400" smtClean="0">
                                        <a:latin typeface="Cambria Math" charset="0"/>
                                      </a:rPr>
                                      <m:t>1</m:t>
                                    </m:r>
                                  </m:num>
                                  <m:den>
                                    <m:r>
                                      <a:rPr lang="en-US" sz="1400">
                                        <a:latin typeface="Cambria Math" charset="0"/>
                                      </a:rPr>
                                      <m:t>1+</m:t>
                                    </m:r>
                                    <m:sSup>
                                      <m:sSupPr>
                                        <m:ctrlPr>
                                          <a:rPr lang="en-US" sz="1400" i="1">
                                            <a:latin typeface="Cambria Math" charset="0"/>
                                          </a:rPr>
                                        </m:ctrlPr>
                                      </m:sSupPr>
                                      <m:e>
                                        <m:r>
                                          <a:rPr lang="en-US" sz="1400">
                                            <a:latin typeface="Cambria Math" charset="0"/>
                                          </a:rPr>
                                          <m:t>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den>
                                </m:f>
                                <m:r>
                                  <a:rPr lang="en-US" sz="1400" smtClean="0">
                                    <a:latin typeface="Cambria Math" charset="0"/>
                                  </a:rPr>
                                  <m:t>=</m:t>
                                </m:r>
                                <m:r>
                                  <a:rPr lang="en-US" sz="1400" smtClean="0">
                                    <a:latin typeface="Cambria Math" charset="0"/>
                                  </a:rPr>
                                  <m:t>𝑝</m:t>
                                </m:r>
                              </m:oMath>
                            </m:oMathPara>
                          </a14:m>
                          <a:endParaRPr lang="en-US" sz="1400" b="0" dirty="0" smtClean="0">
                            <a:solidFill>
                              <a:srgbClr val="FF0000"/>
                            </a:solidFill>
                          </a:endParaRPr>
                        </a:p>
                      </a:txBody>
                      <a:tcPr anchor="ctr"/>
                    </a:tc>
                    <a:tc>
                      <a:txBody>
                        <a:bodyPr/>
                        <a:lstStyle/>
                        <a:p>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3</m:t>
                                        </m:r>
                                      </m:sub>
                                    </m:sSub>
                                  </m:den>
                                </m:f>
                                <m:r>
                                  <a:rPr lang="en-US" sz="1400" smtClean="0">
                                    <a:latin typeface="Cambria Math" charset="0"/>
                                  </a:rPr>
                                  <m:t>=−</m:t>
                                </m:r>
                                <m:f>
                                  <m:fPr>
                                    <m:ctrlPr>
                                      <a:rPr lang="mr-IN" sz="1400" i="1" smtClean="0">
                                        <a:latin typeface="Cambria Math" charset="0"/>
                                      </a:rPr>
                                    </m:ctrlPr>
                                  </m:fPr>
                                  <m:num>
                                    <m:r>
                                      <a:rPr lang="en-US" sz="1400" smtClean="0">
                                        <a:latin typeface="Cambria Math" charset="0"/>
                                      </a:rPr>
                                      <m:t>1</m:t>
                                    </m:r>
                                  </m:num>
                                  <m:den>
                                    <m:sSubSup>
                                      <m:sSubSupPr>
                                        <m:ctrlPr>
                                          <a:rPr lang="en-US" sz="1400" i="1" smtClean="0">
                                            <a:latin typeface="Cambria Math" charset="0"/>
                                          </a:rPr>
                                        </m:ctrlPr>
                                      </m:sSubSupPr>
                                      <m:e>
                                        <m:r>
                                          <a:rPr lang="en-US" sz="1400" smtClean="0">
                                            <a:latin typeface="Cambria Math" charset="0"/>
                                          </a:rPr>
                                          <m:t>𝜉</m:t>
                                        </m:r>
                                      </m:e>
                                      <m:sub>
                                        <m:r>
                                          <a:rPr lang="en-US" sz="1400" smtClean="0">
                                            <a:latin typeface="Cambria Math" charset="0"/>
                                          </a:rPr>
                                          <m:t>3</m:t>
                                        </m:r>
                                      </m:sub>
                                      <m:sup>
                                        <m:r>
                                          <a:rPr lang="en-US" sz="1400" smtClean="0">
                                            <a:latin typeface="Cambria Math" charset="0"/>
                                          </a:rPr>
                                          <m:t>2</m:t>
                                        </m:r>
                                      </m:sup>
                                    </m:sSubSup>
                                  </m:den>
                                </m:f>
                              </m:oMath>
                            </m:oMathPara>
                          </a14:m>
                          <a:endParaRPr lang="en-US" sz="14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1400" b="0" i="1" smtClean="0">
                                        <a:latin typeface="Cambria Math" charset="0"/>
                                      </a:rPr>
                                    </m:ctrlPr>
                                  </m:fPr>
                                  <m:num>
                                    <m:r>
                                      <a:rPr lang="en-US" sz="1400" b="0" i="1" smtClean="0">
                                        <a:latin typeface="Cambria Math" charset="0"/>
                                      </a:rPr>
                                      <m:t>1</m:t>
                                    </m:r>
                                  </m:num>
                                  <m:den>
                                    <m:r>
                                      <a:rPr lang="en-US" sz="1400" b="0" i="1" smtClean="0">
                                        <a:latin typeface="Cambria Math" charset="0"/>
                                      </a:rPr>
                                      <m:t>1+</m:t>
                                    </m:r>
                                    <m:sSup>
                                      <m:sSupPr>
                                        <m:ctrlPr>
                                          <a:rPr lang="en-US" sz="1400" b="0" i="1" smtClean="0">
                                            <a:latin typeface="Cambria Math" charset="0"/>
                                          </a:rPr>
                                        </m:ctrlPr>
                                      </m:sSupPr>
                                      <m:e>
                                        <m:r>
                                          <a:rPr lang="en-US" sz="1400" b="0" i="1" smtClean="0">
                                            <a:latin typeface="Cambria Math" charset="0"/>
                                          </a:rPr>
                                          <m:t>𝑒</m:t>
                                        </m:r>
                                      </m:e>
                                      <m:sup>
                                        <m:r>
                                          <a:rPr lang="en-US" sz="1400" b="0" i="1" smtClean="0">
                                            <a:latin typeface="Cambria Math" charset="0"/>
                                          </a:rPr>
                                          <m:t>−9</m:t>
                                        </m:r>
                                      </m:sup>
                                    </m:sSup>
                                  </m:den>
                                </m:f>
                              </m:oMath>
                            </m:oMathPara>
                          </a14:m>
                          <a:endParaRPr lang="en-US" sz="1400" dirty="0"/>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en-US" sz="1400" b="0" i="1" smtClean="0">
                                        <a:latin typeface="Cambria Math" charset="0"/>
                                      </a:rPr>
                                    </m:ctrlPr>
                                  </m:sSupPr>
                                  <m:e>
                                    <m:d>
                                      <m:dPr>
                                        <m:ctrlPr>
                                          <a:rPr lang="mr-IN" sz="1400" b="0" i="1" smtClean="0">
                                            <a:latin typeface="Cambria Math" charset="0"/>
                                          </a:rPr>
                                        </m:ctrlPr>
                                      </m:dPr>
                                      <m:e>
                                        <m:f>
                                          <m:fPr>
                                            <m:ctrlPr>
                                              <a:rPr lang="en-US" sz="1400" b="0" i="1" smtClean="0">
                                                <a:latin typeface="Cambria Math" charset="0"/>
                                              </a:rPr>
                                            </m:ctrlPr>
                                          </m:fPr>
                                          <m:num>
                                            <m:r>
                                              <a:rPr lang="en-US" sz="1400" b="0" i="1" smtClean="0">
                                                <a:latin typeface="Cambria Math" charset="0"/>
                                              </a:rPr>
                                              <m:t>1</m:t>
                                            </m:r>
                                          </m:num>
                                          <m:den>
                                            <m:r>
                                              <a:rPr lang="en-US" sz="1400" b="0" i="1" smtClean="0">
                                                <a:latin typeface="Cambria Math" charset="0"/>
                                              </a:rPr>
                                              <m:t>1+</m:t>
                                            </m:r>
                                            <m:sSup>
                                              <m:sSupPr>
                                                <m:ctrlPr>
                                                  <a:rPr lang="en-US" sz="1400" b="0" i="1" smtClean="0">
                                                    <a:latin typeface="Cambria Math" charset="0"/>
                                                  </a:rPr>
                                                </m:ctrlPr>
                                              </m:sSupPr>
                                              <m:e>
                                                <m:r>
                                                  <a:rPr lang="en-US" sz="1400" b="0" i="1" smtClean="0">
                                                    <a:latin typeface="Cambria Math" charset="0"/>
                                                  </a:rPr>
                                                  <m:t>𝑒</m:t>
                                                </m:r>
                                              </m:e>
                                              <m:sup>
                                                <m:r>
                                                  <a:rPr lang="en-US" sz="1400" b="0" i="1" smtClean="0">
                                                    <a:latin typeface="Cambria Math" charset="0"/>
                                                  </a:rPr>
                                                  <m:t>−9</m:t>
                                                </m:r>
                                              </m:sup>
                                            </m:sSup>
                                          </m:den>
                                        </m:f>
                                      </m:e>
                                    </m:d>
                                  </m:e>
                                  <m:sup>
                                    <m:r>
                                      <a:rPr lang="en-US" sz="1400" b="0" i="1" smtClean="0">
                                        <a:latin typeface="Cambria Math" charset="0"/>
                                      </a:rPr>
                                      <m:t>2</m:t>
                                    </m:r>
                                  </m:sup>
                                </m:sSup>
                              </m:oMath>
                            </m:oMathPara>
                          </a14:m>
                          <a:endParaRPr lang="en-US" sz="1400" dirty="0"/>
                        </a:p>
                      </a:txBody>
                      <a:tcPr anchor="ctr"/>
                    </a:tc>
                  </a:tr>
                  <a:tr h="551246">
                    <a:tc>
                      <a:txBody>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r>
                                  <a:rPr lang="en-US" sz="1400" smtClean="0">
                                    <a:latin typeface="Cambria Math" charset="0"/>
                                  </a:rPr>
                                  <m:t>=</m:t>
                                </m:r>
                                <m:func>
                                  <m:funcPr>
                                    <m:ctrlPr>
                                      <a:rPr lang="en-US" sz="1400" i="1" smtClean="0">
                                        <a:latin typeface="Cambria Math" charset="0"/>
                                      </a:rPr>
                                    </m:ctrlPr>
                                  </m:funcPr>
                                  <m:fName>
                                    <m:r>
                                      <m:rPr>
                                        <m:sty m:val="p"/>
                                      </m:rPr>
                                      <a:rPr lang="en-US" sz="1400" smtClean="0">
                                        <a:latin typeface="Cambria Math" charset="0"/>
                                      </a:rPr>
                                      <m:t>log</m:t>
                                    </m:r>
                                  </m:fName>
                                  <m:e>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r>
                                      <a:rPr lang="en-US" sz="1400" smtClean="0">
                                        <a:latin typeface="Cambria Math" charset="0"/>
                                      </a:rPr>
                                      <m:t>=</m:t>
                                    </m:r>
                                    <m:func>
                                      <m:funcPr>
                                        <m:ctrlPr>
                                          <a:rPr lang="en-US" sz="1400" i="1" smtClean="0">
                                            <a:latin typeface="Cambria Math" charset="0"/>
                                          </a:rPr>
                                        </m:ctrlPr>
                                      </m:funcPr>
                                      <m:fName>
                                        <m:r>
                                          <m:rPr>
                                            <m:sty m:val="p"/>
                                          </m:rPr>
                                          <a:rPr lang="en-US" sz="1400" smtClean="0">
                                            <a:latin typeface="Cambria Math" charset="0"/>
                                          </a:rPr>
                                          <m:t>log</m:t>
                                        </m:r>
                                      </m:fName>
                                      <m:e>
                                        <m:r>
                                          <a:rPr lang="en-US" sz="1400" smtClean="0">
                                            <a:latin typeface="Cambria Math" charset="0"/>
                                          </a:rPr>
                                          <m:t>𝑝</m:t>
                                        </m:r>
                                        <m:r>
                                          <a:rPr lang="en-US" sz="1400" smtClean="0">
                                            <a:latin typeface="Cambria Math" charset="0"/>
                                          </a:rPr>
                                          <m:t> =</m:t>
                                        </m:r>
                                      </m:e>
                                    </m:func>
                                    <m:func>
                                      <m:funcPr>
                                        <m:ctrlPr>
                                          <a:rPr lang="en-US" sz="1400" i="1" smtClean="0">
                                            <a:latin typeface="Cambria Math" charset="0"/>
                                          </a:rPr>
                                        </m:ctrlPr>
                                      </m:funcPr>
                                      <m:fName>
                                        <m:r>
                                          <m:rPr>
                                            <m:sty m:val="p"/>
                                          </m:rPr>
                                          <a:rPr lang="en-US" sz="1400" smtClean="0">
                                            <a:latin typeface="Cambria Math" charset="0"/>
                                          </a:rPr>
                                          <m:t>log</m:t>
                                        </m:r>
                                      </m:fName>
                                      <m:e>
                                        <m:f>
                                          <m:fPr>
                                            <m:ctrlPr>
                                              <a:rPr lang="mr-IN" sz="1400" i="1">
                                                <a:latin typeface="Cambria Math" charset="0"/>
                                              </a:rPr>
                                            </m:ctrlPr>
                                          </m:fPr>
                                          <m:num>
                                            <m:r>
                                              <a:rPr lang="en-US" sz="1400">
                                                <a:latin typeface="Cambria Math" charset="0"/>
                                              </a:rPr>
                                              <m:t>1</m:t>
                                            </m:r>
                                          </m:num>
                                          <m:den>
                                            <m:r>
                                              <a:rPr lang="en-US" sz="1400">
                                                <a:latin typeface="Cambria Math" charset="0"/>
                                              </a:rPr>
                                              <m:t>1+</m:t>
                                            </m:r>
                                            <m:sSup>
                                              <m:sSupPr>
                                                <m:ctrlPr>
                                                  <a:rPr lang="en-US" sz="1400" i="1">
                                                    <a:latin typeface="Cambria Math" charset="0"/>
                                                  </a:rPr>
                                                </m:ctrlPr>
                                              </m:sSupPr>
                                              <m:e>
                                                <m:r>
                                                  <a:rPr lang="en-US" sz="1400">
                                                    <a:latin typeface="Cambria Math" charset="0"/>
                                                  </a:rPr>
                                                  <m:t>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den>
                                        </m:f>
                                      </m:e>
                                    </m:func>
                                  </m:e>
                                </m:func>
                              </m:oMath>
                            </m:oMathPara>
                          </a14:m>
                          <a:endParaRPr lang="en-US" sz="1400" dirty="0"/>
                        </a:p>
                      </a:txBody>
                      <a:tcPr anchor="ctr"/>
                    </a:tc>
                    <a:tc>
                      <a:txBody>
                        <a:bodyPr/>
                        <a:lstStyle/>
                        <a:p>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den>
                                </m:f>
                                <m:r>
                                  <a:rPr lang="en-US" sz="1400" smtClean="0">
                                    <a:latin typeface="Cambria Math" charset="0"/>
                                  </a:rPr>
                                  <m:t>=</m:t>
                                </m:r>
                                <m:f>
                                  <m:fPr>
                                    <m:ctrlPr>
                                      <a:rPr lang="mr-IN" sz="1400" i="1" smtClean="0">
                                        <a:latin typeface="Cambria Math" charset="0"/>
                                      </a:rPr>
                                    </m:ctrlPr>
                                  </m:fPr>
                                  <m:num>
                                    <m:r>
                                      <a:rPr lang="en-US" sz="1400" smtClean="0">
                                        <a:latin typeface="Cambria Math" charset="0"/>
                                      </a:rPr>
                                      <m:t>1</m:t>
                                    </m:r>
                                  </m:num>
                                  <m:den>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den>
                                </m:f>
                              </m:oMath>
                            </m:oMathPara>
                          </a14:m>
                          <a:endParaRPr lang="en-US" sz="1400" b="0" dirty="0" smtClean="0"/>
                        </a:p>
                      </a:txBody>
                      <a:tcPr/>
                    </a:tc>
                    <a:tc>
                      <a:txBody>
                        <a:bodyPr/>
                        <a:lstStyle/>
                        <a:p>
                          <a:pPr algn="ctr"/>
                          <a14:m>
                            <m:oMathPara xmlns:m="http://schemas.openxmlformats.org/officeDocument/2006/math">
                              <m:oMathParaPr>
                                <m:jc m:val="centerGroup"/>
                              </m:oMathParaPr>
                              <m:oMath xmlns:m="http://schemas.openxmlformats.org/officeDocument/2006/math">
                                <m:func>
                                  <m:funcPr>
                                    <m:ctrlPr>
                                      <a:rPr lang="en-US" sz="1400" b="0" i="1" smtClean="0">
                                        <a:latin typeface="Cambria Math" charset="0"/>
                                      </a:rPr>
                                    </m:ctrlPr>
                                  </m:funcPr>
                                  <m:fName>
                                    <m:r>
                                      <m:rPr>
                                        <m:sty m:val="p"/>
                                      </m:rPr>
                                      <a:rPr lang="en-US" sz="1400" i="0" smtClean="0">
                                        <a:latin typeface="Cambria Math" charset="0"/>
                                      </a:rPr>
                                      <m:t>log</m:t>
                                    </m:r>
                                  </m:fName>
                                  <m:e>
                                    <m:f>
                                      <m:fPr>
                                        <m:ctrlPr>
                                          <a:rPr lang="en-US" sz="1400" b="0" i="1" smtClean="0">
                                            <a:latin typeface="Cambria Math" charset="0"/>
                                          </a:rPr>
                                        </m:ctrlPr>
                                      </m:fPr>
                                      <m:num>
                                        <m:r>
                                          <a:rPr lang="en-US" sz="1400" b="0" i="1" smtClean="0">
                                            <a:latin typeface="Cambria Math" charset="0"/>
                                          </a:rPr>
                                          <m:t>1</m:t>
                                        </m:r>
                                      </m:num>
                                      <m:den>
                                        <m:r>
                                          <a:rPr lang="en-US" sz="1400" b="0" i="1" smtClean="0">
                                            <a:latin typeface="Cambria Math" charset="0"/>
                                          </a:rPr>
                                          <m:t>1+</m:t>
                                        </m:r>
                                        <m:sSup>
                                          <m:sSupPr>
                                            <m:ctrlPr>
                                              <a:rPr lang="en-US" sz="1400" b="0" i="1" smtClean="0">
                                                <a:latin typeface="Cambria Math" charset="0"/>
                                              </a:rPr>
                                            </m:ctrlPr>
                                          </m:sSupPr>
                                          <m:e>
                                            <m:r>
                                              <a:rPr lang="en-US" sz="1400" b="0" i="1" smtClean="0">
                                                <a:latin typeface="Cambria Math" charset="0"/>
                                              </a:rPr>
                                              <m:t>𝑒</m:t>
                                            </m:r>
                                          </m:e>
                                          <m:sup>
                                            <m:r>
                                              <a:rPr lang="en-US" sz="1400" b="0" i="1" smtClean="0">
                                                <a:latin typeface="Cambria Math" charset="0"/>
                                              </a:rPr>
                                              <m:t>−9</m:t>
                                            </m:r>
                                          </m:sup>
                                        </m:sSup>
                                      </m:den>
                                    </m:f>
                                  </m:e>
                                </m:func>
                              </m:oMath>
                            </m:oMathPara>
                          </a14:m>
                          <a:endParaRPr lang="en-US" sz="14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charset="0"/>
                                  </a:rPr>
                                  <m:t>1+</m:t>
                                </m:r>
                                <m:sSup>
                                  <m:sSupPr>
                                    <m:ctrlPr>
                                      <a:rPr lang="en-US" sz="1400" b="0" i="1" smtClean="0">
                                        <a:latin typeface="Cambria Math" charset="0"/>
                                      </a:rPr>
                                    </m:ctrlPr>
                                  </m:sSupPr>
                                  <m:e>
                                    <m:r>
                                      <a:rPr lang="en-US" sz="1400" b="0" i="1" smtClean="0">
                                        <a:latin typeface="Cambria Math" charset="0"/>
                                      </a:rPr>
                                      <m:t>𝑒</m:t>
                                    </m:r>
                                  </m:e>
                                  <m:sup>
                                    <m:r>
                                      <a:rPr lang="en-US" sz="1400" b="0" i="1" smtClean="0">
                                        <a:latin typeface="Cambria Math" charset="0"/>
                                      </a:rPr>
                                      <m:t>−9</m:t>
                                    </m:r>
                                  </m:sup>
                                </m:sSup>
                              </m:oMath>
                            </m:oMathPara>
                          </a14:m>
                          <a:endParaRPr lang="en-US" sz="1400" dirty="0"/>
                        </a:p>
                      </a:txBody>
                      <a:tcPr anchor="ctr"/>
                    </a:tc>
                  </a:tr>
                  <a:tr h="552234">
                    <a:tc>
                      <a:txBody>
                        <a:bodyPr/>
                        <a:lstStyle/>
                        <a:p>
                          <a:pPr/>
                          <a14:m>
                            <m:oMathPara xmlns:m="http://schemas.openxmlformats.org/officeDocument/2006/math">
                              <m:oMathParaPr>
                                <m:jc m:val="centerGroup"/>
                              </m:oMathParaPr>
                              <m:oMath xmlns:m="http://schemas.openxmlformats.org/officeDocument/2006/math">
                                <m:sSubSup>
                                  <m:sSubSupPr>
                                    <m:ctrlPr>
                                      <a:rPr lang="en-US" sz="1400" i="1" smtClean="0">
                                        <a:latin typeface="Cambria Math" charset="0"/>
                                      </a:rPr>
                                    </m:ctrlPr>
                                  </m:sSubSupPr>
                                  <m:e>
                                    <m:r>
                                      <a:rPr lang="en-US" sz="1400" smtClean="0">
                                        <a:latin typeface="Cambria Math" charset="0"/>
                                      </a:rPr>
                                      <m:t>ℒ</m:t>
                                    </m:r>
                                  </m:e>
                                  <m:sub>
                                    <m:r>
                                      <a:rPr lang="en-US" sz="1400" smtClean="0">
                                        <a:latin typeface="Cambria Math" charset="0"/>
                                      </a:rPr>
                                      <m:t>𝑖</m:t>
                                    </m:r>
                                  </m:sub>
                                  <m:sup>
                                    <m:r>
                                      <a:rPr lang="en-US" sz="1400" smtClean="0">
                                        <a:latin typeface="Cambria Math" charset="0"/>
                                      </a:rPr>
                                      <m:t>𝐴</m:t>
                                    </m:r>
                                  </m:sup>
                                </m:sSubSup>
                                <m:r>
                                  <a:rPr lang="en-US" sz="1400" smtClean="0">
                                    <a:latin typeface="Cambria Math" charset="0"/>
                                  </a:rPr>
                                  <m:t>=−</m:t>
                                </m:r>
                                <m:r>
                                  <a:rPr lang="en-US" sz="1400" smtClean="0">
                                    <a:latin typeface="Cambria Math" charset="0"/>
                                  </a:rPr>
                                  <m:t>𝑦</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oMath>
                            </m:oMathPara>
                          </a14:m>
                          <a:endParaRPr lang="en-US" sz="1400" b="0" dirty="0" smtClean="0"/>
                        </a:p>
                      </a:txBody>
                      <a:tcPr anchor="ctr"/>
                    </a:tc>
                    <a:tc>
                      <a:txBody>
                        <a:bodyPr/>
                        <a:lstStyle/>
                        <a:p>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r>
                                      <a:rPr lang="en-US" sz="1400" smtClean="0">
                                        <a:latin typeface="Cambria Math" charset="0"/>
                                      </a:rPr>
                                      <m:t>ℒ</m:t>
                                    </m:r>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den>
                                </m:f>
                                <m:r>
                                  <a:rPr lang="en-US" sz="1400" smtClean="0">
                                    <a:latin typeface="Cambria Math" charset="0"/>
                                  </a:rPr>
                                  <m:t>=−</m:t>
                                </m:r>
                                <m:r>
                                  <a:rPr lang="en-US" sz="1400" smtClean="0">
                                    <a:latin typeface="Cambria Math" charset="0"/>
                                  </a:rPr>
                                  <m:t>𝑦</m:t>
                                </m:r>
                              </m:oMath>
                            </m:oMathPara>
                          </a14:m>
                          <a:endParaRPr lang="en-US" sz="1400" b="0" dirty="0"/>
                        </a:p>
                      </a:txBody>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smtClean="0">
                                    <a:latin typeface="Cambria Math" charset="0"/>
                                  </a:rPr>
                                  <m:t>−</m:t>
                                </m:r>
                                <m:func>
                                  <m:funcPr>
                                    <m:ctrlPr>
                                      <a:rPr lang="en-US" sz="1400" b="0" i="1" smtClean="0">
                                        <a:latin typeface="Cambria Math" charset="0"/>
                                      </a:rPr>
                                    </m:ctrlPr>
                                  </m:funcPr>
                                  <m:fName>
                                    <m:r>
                                      <m:rPr>
                                        <m:sty m:val="p"/>
                                      </m:rPr>
                                      <a:rPr lang="en-US" sz="1400" i="0" smtClean="0">
                                        <a:latin typeface="Cambria Math" charset="0"/>
                                      </a:rPr>
                                      <m:t>log</m:t>
                                    </m:r>
                                  </m:fName>
                                  <m:e>
                                    <m:f>
                                      <m:fPr>
                                        <m:ctrlPr>
                                          <a:rPr lang="en-US" sz="1400" b="0" i="1" smtClean="0">
                                            <a:latin typeface="Cambria Math" charset="0"/>
                                          </a:rPr>
                                        </m:ctrlPr>
                                      </m:fPr>
                                      <m:num>
                                        <m:r>
                                          <a:rPr lang="en-US" sz="1400" b="0" i="1" smtClean="0">
                                            <a:latin typeface="Cambria Math" charset="0"/>
                                          </a:rPr>
                                          <m:t>1</m:t>
                                        </m:r>
                                      </m:num>
                                      <m:den>
                                        <m:r>
                                          <a:rPr lang="en-US" sz="1400" b="0" i="1" smtClean="0">
                                            <a:latin typeface="Cambria Math" charset="0"/>
                                          </a:rPr>
                                          <m:t>1+</m:t>
                                        </m:r>
                                        <m:sSup>
                                          <m:sSupPr>
                                            <m:ctrlPr>
                                              <a:rPr lang="en-US" sz="1400" b="0" i="1" smtClean="0">
                                                <a:latin typeface="Cambria Math" charset="0"/>
                                              </a:rPr>
                                            </m:ctrlPr>
                                          </m:sSupPr>
                                          <m:e>
                                            <m:r>
                                              <a:rPr lang="en-US" sz="1400" b="0" i="1" smtClean="0">
                                                <a:latin typeface="Cambria Math" charset="0"/>
                                              </a:rPr>
                                              <m:t>𝑒</m:t>
                                            </m:r>
                                          </m:e>
                                          <m:sup>
                                            <m:r>
                                              <a:rPr lang="en-US" sz="1400" b="0" i="1" smtClean="0">
                                                <a:latin typeface="Cambria Math" charset="0"/>
                                              </a:rPr>
                                              <m:t>−9</m:t>
                                            </m:r>
                                          </m:sup>
                                        </m:sSup>
                                      </m:den>
                                    </m:f>
                                  </m:e>
                                </m:func>
                              </m:oMath>
                            </m:oMathPara>
                          </a14:m>
                          <a:endParaRPr lang="en-US" sz="1400" dirty="0"/>
                        </a:p>
                      </a:txBody>
                      <a:tcPr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charset="0"/>
                                  </a:rPr>
                                  <m:t>−1</m:t>
                                </m:r>
                              </m:oMath>
                            </m:oMathPara>
                          </a14:m>
                          <a:endParaRPr lang="en-US" sz="1400" dirty="0"/>
                        </a:p>
                      </a:txBody>
                      <a:tcPr anchor="ctr"/>
                    </a:tc>
                  </a:tr>
                  <a:tr h="552234">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Sup>
                                      <m:sSubSupPr>
                                        <m:ctrlPr>
                                          <a:rPr lang="en-US" sz="1400" i="1" smtClean="0">
                                            <a:latin typeface="Cambria Math" charset="0"/>
                                          </a:rPr>
                                        </m:ctrlPr>
                                      </m:sSubSupPr>
                                      <m:e>
                                        <m:r>
                                          <a:rPr lang="en-US" sz="1400" smtClean="0">
                                            <a:latin typeface="Cambria Math" charset="0"/>
                                          </a:rPr>
                                          <m:t>ℒ</m:t>
                                        </m:r>
                                      </m:e>
                                      <m:sub>
                                        <m:r>
                                          <a:rPr lang="en-US" sz="1400" smtClean="0">
                                            <a:latin typeface="Cambria Math" charset="0"/>
                                          </a:rPr>
                                          <m:t>𝑖</m:t>
                                        </m:r>
                                      </m:sub>
                                      <m:sup>
                                        <m:r>
                                          <a:rPr lang="en-US" sz="1400" smtClean="0">
                                            <a:latin typeface="Cambria Math" charset="0"/>
                                          </a:rPr>
                                          <m:t>𝐴</m:t>
                                        </m:r>
                                      </m:sup>
                                    </m:sSubSup>
                                  </m:num>
                                  <m:den>
                                    <m:r>
                                      <a:rPr lang="en-US" sz="1400" b="0" i="1" smtClean="0">
                                        <a:latin typeface="Cambria Math" charset="0"/>
                                      </a:rPr>
                                      <m:t>𝜕</m:t>
                                    </m:r>
                                    <m:r>
                                      <a:rPr lang="en-US" sz="1400" smtClean="0">
                                        <a:latin typeface="Cambria Math" charset="0"/>
                                      </a:rPr>
                                      <m:t>𝑊</m:t>
                                    </m:r>
                                  </m:den>
                                </m:f>
                                <m:r>
                                  <a:rPr lang="en-US" sz="1400" smtClean="0">
                                    <a:latin typeface="Cambria Math" charset="0"/>
                                  </a:rPr>
                                  <m:t>=</m:t>
                                </m:r>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ℒ</m:t>
                                        </m:r>
                                      </m:e>
                                      <m:sub>
                                        <m:r>
                                          <a:rPr lang="en-US" sz="1400" smtClean="0">
                                            <a:latin typeface="Cambria Math" charset="0"/>
                                          </a:rPr>
                                          <m:t>𝑖</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den>
                                </m:f>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den>
                                </m:f>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3</m:t>
                                        </m:r>
                                      </m:sub>
                                    </m:sSub>
                                  </m:den>
                                </m:f>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3</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2</m:t>
                                        </m:r>
                                      </m:sub>
                                    </m:sSub>
                                  </m:den>
                                </m:f>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2</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den>
                                </m:f>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num>
                                  <m:den>
                                    <m:r>
                                      <a:rPr lang="en-US" sz="1400" b="0" i="1" smtClean="0">
                                        <a:latin typeface="Cambria Math" charset="0"/>
                                      </a:rPr>
                                      <m:t>𝜕</m:t>
                                    </m:r>
                                    <m:r>
                                      <a:rPr lang="en-US" sz="1400" smtClean="0">
                                        <a:latin typeface="Cambria Math" charset="0"/>
                                      </a:rPr>
                                      <m:t>𝑊</m:t>
                                    </m:r>
                                  </m:den>
                                </m:f>
                              </m:oMath>
                            </m:oMathPara>
                          </a14:m>
                          <a:endParaRPr lang="en-US" sz="1400" dirty="0"/>
                        </a:p>
                        <a:p>
                          <a:endParaRPr lang="en-US" sz="1400" b="0" dirty="0" smtClean="0"/>
                        </a:p>
                      </a:txBody>
                      <a:tcPr anchor="ctr"/>
                    </a:tc>
                    <a:tc>
                      <a:txBody>
                        <a:bodyPr/>
                        <a:lstStyle/>
                        <a:p>
                          <a:endParaRPr lang="en-US" sz="1400" b="0" dirty="0"/>
                        </a:p>
                      </a:txBody>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endParaRPr lang="en-US" sz="1400" dirty="0"/>
                        </a:p>
                      </a:txBody>
                      <a:tcPr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a:fld id="{3CCB8C21-2F4A-6E46-B086-F9A965AAD910}" type="mathplaceholder">
                                  <a:rPr lang="en-US" sz="1400" i="1" smtClean="0">
                                    <a:latin typeface="Cambria Math" charset="0"/>
                                  </a:rPr>
                                  <a:t>Type equation here.</a:t>
                                </a:fld>
                              </m:oMath>
                            </m:oMathPara>
                          </a14:m>
                          <a:endParaRPr lang="en-US" sz="1400" dirty="0"/>
                        </a:p>
                      </a:txBody>
                      <a:tcPr anchor="ct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260533675"/>
                  </p:ext>
                </p:extLst>
              </p:nvPr>
            </p:nvGraphicFramePr>
            <p:xfrm>
              <a:off x="1103025" y="983807"/>
              <a:ext cx="8133418" cy="4650204"/>
            </p:xfrm>
            <a:graphic>
              <a:graphicData uri="http://schemas.openxmlformats.org/drawingml/2006/table">
                <a:tbl>
                  <a:tblPr firstRow="1" bandRow="1">
                    <a:tableStyleId>{073A0DAA-6AF3-43AB-8588-CEC1D06C72B9}</a:tableStyleId>
                  </a:tblPr>
                  <a:tblGrid>
                    <a:gridCol w="2951734"/>
                    <a:gridCol w="1571120"/>
                    <a:gridCol w="1805282"/>
                    <a:gridCol w="1805282"/>
                  </a:tblGrid>
                  <a:tr h="518160">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dirty="0" smtClean="0"/>
                            <a:t>Variables</a:t>
                          </a:r>
                          <a:endParaRPr lang="en-US" sz="1400" b="0" dirty="0" smtClean="0">
                            <a:latin typeface="Karla" charset="0"/>
                            <a:ea typeface="Karla" charset="0"/>
                            <a:cs typeface="Karla" charset="0"/>
                          </a:endParaRPr>
                        </a:p>
                      </a:txBody>
                      <a:tcPr anchor="ctr"/>
                    </a:tc>
                    <a:tc>
                      <a:txBody>
                        <a:bodyPr/>
                        <a:lstStyle/>
                        <a:p>
                          <a:pPr algn="ctr"/>
                          <a:r>
                            <a:rPr lang="en-US" sz="1400" dirty="0" smtClean="0"/>
                            <a:t>derivatives</a:t>
                          </a:r>
                          <a:endParaRPr lang="en-US" sz="1400" dirty="0">
                            <a:latin typeface="Karla" charset="0"/>
                            <a:ea typeface="Karla" charset="0"/>
                            <a:cs typeface="Karla" charset="0"/>
                          </a:endParaRPr>
                        </a:p>
                      </a:txBody>
                      <a:tcPr anchor="ctr"/>
                    </a:tc>
                    <a:tc>
                      <a:txBody>
                        <a:bodyPr/>
                        <a:lstStyle/>
                        <a:p>
                          <a:pPr algn="ctr"/>
                          <a:r>
                            <a:rPr lang="en-US" sz="1400" dirty="0" smtClean="0">
                              <a:latin typeface="Karla" charset="0"/>
                              <a:ea typeface="Karla" charset="0"/>
                              <a:cs typeface="Karla" charset="0"/>
                            </a:rPr>
                            <a:t>Value of</a:t>
                          </a:r>
                          <a:r>
                            <a:rPr lang="en-US" sz="1400" baseline="0" dirty="0" smtClean="0">
                              <a:latin typeface="Karla" charset="0"/>
                              <a:ea typeface="Karla" charset="0"/>
                              <a:cs typeface="Karla" charset="0"/>
                            </a:rPr>
                            <a:t> the variable</a:t>
                          </a:r>
                          <a:endParaRPr lang="en-US" sz="1400" dirty="0">
                            <a:latin typeface="Karla" charset="0"/>
                            <a:ea typeface="Karla" charset="0"/>
                            <a:cs typeface="Karla" charset="0"/>
                          </a:endParaRPr>
                        </a:p>
                      </a:txBody>
                      <a:tcPr anchor="ctr"/>
                    </a:tc>
                    <a:tc>
                      <a:txBody>
                        <a:bodyPr/>
                        <a:lstStyle/>
                        <a:p>
                          <a:pPr algn="ctr"/>
                          <a:r>
                            <a:rPr lang="en-US" sz="1400" dirty="0" smtClean="0">
                              <a:latin typeface="Karla" charset="0"/>
                              <a:ea typeface="Karla" charset="0"/>
                              <a:cs typeface="Karla" charset="0"/>
                            </a:rPr>
                            <a:t>Value of the partial derivative</a:t>
                          </a:r>
                          <a:endParaRPr lang="en-US" sz="1400" dirty="0">
                            <a:latin typeface="Karla" charset="0"/>
                            <a:ea typeface="Karla" charset="0"/>
                            <a:cs typeface="Karla" charset="0"/>
                          </a:endParaRPr>
                        </a:p>
                      </a:txBody>
                      <a:tcPr anchor="ctr"/>
                    </a:tc>
                  </a:tr>
                  <a:tr h="514712">
                    <a:tc>
                      <a:txBody>
                        <a:bodyPr/>
                        <a:lstStyle/>
                        <a:p>
                          <a:endParaRPr lang="en-US"/>
                        </a:p>
                      </a:txBody>
                      <a:tcPr anchor="ctr">
                        <a:blipFill rotWithShape="0">
                          <a:blip r:embed="rId3"/>
                          <a:stretch>
                            <a:fillRect l="-206" t="-102353" r="-176289" b="-716471"/>
                          </a:stretch>
                        </a:blipFill>
                      </a:tcPr>
                    </a:tc>
                    <a:tc>
                      <a:txBody>
                        <a:bodyPr/>
                        <a:lstStyle/>
                        <a:p>
                          <a:endParaRPr lang="en-US"/>
                        </a:p>
                      </a:txBody>
                      <a:tcPr>
                        <a:blipFill rotWithShape="0">
                          <a:blip r:embed="rId3"/>
                          <a:stretch>
                            <a:fillRect l="-188372" t="-102353" r="-231395" b="-716471"/>
                          </a:stretch>
                        </a:blipFill>
                      </a:tcPr>
                    </a:tc>
                    <a:tc>
                      <a:txBody>
                        <a:bodyPr/>
                        <a:lstStyle/>
                        <a:p>
                          <a:endParaRPr lang="en-US"/>
                        </a:p>
                      </a:txBody>
                      <a:tcPr anchor="ctr">
                        <a:blipFill rotWithShape="0">
                          <a:blip r:embed="rId3"/>
                          <a:stretch>
                            <a:fillRect l="-251351" t="-102353" r="-101689" b="-716471"/>
                          </a:stretch>
                        </a:blipFill>
                      </a:tcP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b="0" dirty="0" smtClean="0"/>
                            <a:t>-3</a:t>
                          </a:r>
                        </a:p>
                      </a:txBody>
                      <a:tcPr anchor="ctr"/>
                    </a:tc>
                  </a:tr>
                  <a:tr h="551246">
                    <a:tc>
                      <a:txBody>
                        <a:bodyPr/>
                        <a:lstStyle/>
                        <a:p>
                          <a:endParaRPr lang="en-US"/>
                        </a:p>
                      </a:txBody>
                      <a:tcPr anchor="ctr">
                        <a:blipFill rotWithShape="0">
                          <a:blip r:embed="rId3"/>
                          <a:stretch>
                            <a:fillRect l="-206" t="-191111" r="-176289" b="-576667"/>
                          </a:stretch>
                        </a:blipFill>
                      </a:tcPr>
                    </a:tc>
                    <a:tc>
                      <a:txBody>
                        <a:bodyPr/>
                        <a:lstStyle/>
                        <a:p>
                          <a:endParaRPr lang="en-US"/>
                        </a:p>
                      </a:txBody>
                      <a:tcPr>
                        <a:blipFill rotWithShape="0">
                          <a:blip r:embed="rId3"/>
                          <a:stretch>
                            <a:fillRect l="-188372" t="-191111" r="-231395" b="-576667"/>
                          </a:stretch>
                        </a:blipFill>
                      </a:tcPr>
                    </a:tc>
                    <a:tc>
                      <a:txBody>
                        <a:bodyPr/>
                        <a:lstStyle/>
                        <a:p>
                          <a:endParaRPr lang="en-US"/>
                        </a:p>
                      </a:txBody>
                      <a:tcPr anchor="ctr">
                        <a:blipFill rotWithShape="0">
                          <a:blip r:embed="rId3"/>
                          <a:stretch>
                            <a:fillRect l="-251351" t="-191111" r="-101689" b="-576667"/>
                          </a:stretch>
                        </a:blipFill>
                      </a:tcPr>
                    </a:tc>
                    <a:tc>
                      <a:txBody>
                        <a:bodyPr/>
                        <a:lstStyle/>
                        <a:p>
                          <a:endParaRPr lang="en-US"/>
                        </a:p>
                      </a:txBody>
                      <a:tcPr anchor="ctr">
                        <a:blipFill rotWithShape="0">
                          <a:blip r:embed="rId3"/>
                          <a:stretch>
                            <a:fillRect l="-350168" t="-191111" r="-1347" b="-576667"/>
                          </a:stretch>
                        </a:blipFill>
                      </a:tcPr>
                    </a:tc>
                  </a:tr>
                  <a:tr h="551246">
                    <a:tc>
                      <a:txBody>
                        <a:bodyPr/>
                        <a:lstStyle/>
                        <a:p>
                          <a:endParaRPr lang="en-US"/>
                        </a:p>
                      </a:txBody>
                      <a:tcPr anchor="ctr">
                        <a:blipFill rotWithShape="0">
                          <a:blip r:embed="rId3"/>
                          <a:stretch>
                            <a:fillRect l="-206" t="-287912" r="-176289" b="-470330"/>
                          </a:stretch>
                        </a:blipFill>
                      </a:tcPr>
                    </a:tc>
                    <a:tc>
                      <a:txBody>
                        <a:bodyPr/>
                        <a:lstStyle/>
                        <a:p>
                          <a:endParaRPr lang="en-US"/>
                        </a:p>
                      </a:txBody>
                      <a:tcPr>
                        <a:blipFill rotWithShape="0">
                          <a:blip r:embed="rId3"/>
                          <a:stretch>
                            <a:fillRect l="-188372" t="-287912" r="-231395" b="-470330"/>
                          </a:stretch>
                        </a:blipFill>
                      </a:tcPr>
                    </a:tc>
                    <a:tc>
                      <a:txBody>
                        <a:bodyPr/>
                        <a:lstStyle/>
                        <a:p>
                          <a:endParaRPr lang="en-US"/>
                        </a:p>
                      </a:txBody>
                      <a:tcPr anchor="ctr">
                        <a:blipFill rotWithShape="0">
                          <a:blip r:embed="rId3"/>
                          <a:stretch>
                            <a:fillRect l="-251351" t="-287912" r="-101689" b="-470330"/>
                          </a:stretch>
                        </a:blipFill>
                      </a:tcPr>
                    </a:tc>
                    <a:tc>
                      <a:txBody>
                        <a:bodyPr/>
                        <a:lstStyle/>
                        <a:p>
                          <a:pPr algn="ctr"/>
                          <a:r>
                            <a:rPr lang="en-US" sz="1400" dirty="0" smtClean="0"/>
                            <a:t>1</a:t>
                          </a:r>
                          <a:endParaRPr lang="en-US" sz="1400" dirty="0"/>
                        </a:p>
                      </a:txBody>
                      <a:tcPr anchor="ctr"/>
                    </a:tc>
                  </a:tr>
                  <a:tr h="633993">
                    <a:tc>
                      <a:txBody>
                        <a:bodyPr/>
                        <a:lstStyle/>
                        <a:p>
                          <a:endParaRPr lang="en-US"/>
                        </a:p>
                      </a:txBody>
                      <a:tcPr anchor="ctr">
                        <a:blipFill rotWithShape="0">
                          <a:blip r:embed="rId3"/>
                          <a:stretch>
                            <a:fillRect l="-206" t="-339423" r="-176289" b="-311538"/>
                          </a:stretch>
                        </a:blipFill>
                      </a:tcPr>
                    </a:tc>
                    <a:tc>
                      <a:txBody>
                        <a:bodyPr/>
                        <a:lstStyle/>
                        <a:p>
                          <a:endParaRPr lang="en-US"/>
                        </a:p>
                      </a:txBody>
                      <a:tcPr>
                        <a:blipFill rotWithShape="0">
                          <a:blip r:embed="rId3"/>
                          <a:stretch>
                            <a:fillRect l="-188372" t="-339423" r="-231395" b="-311538"/>
                          </a:stretch>
                        </a:blipFill>
                      </a:tcPr>
                    </a:tc>
                    <a:tc>
                      <a:txBody>
                        <a:bodyPr/>
                        <a:lstStyle/>
                        <a:p>
                          <a:endParaRPr lang="en-US"/>
                        </a:p>
                      </a:txBody>
                      <a:tcPr anchor="ctr">
                        <a:blipFill rotWithShape="0">
                          <a:blip r:embed="rId3"/>
                          <a:stretch>
                            <a:fillRect l="-251351" t="-339423" r="-101689" b="-311538"/>
                          </a:stretch>
                        </a:blipFill>
                      </a:tcPr>
                    </a:tc>
                    <a:tc>
                      <a:txBody>
                        <a:bodyPr/>
                        <a:lstStyle/>
                        <a:p>
                          <a:endParaRPr lang="en-US"/>
                        </a:p>
                      </a:txBody>
                      <a:tcPr anchor="ctr">
                        <a:blipFill rotWithShape="0">
                          <a:blip r:embed="rId3"/>
                          <a:stretch>
                            <a:fillRect l="-350168" t="-339423" r="-1347" b="-311538"/>
                          </a:stretch>
                        </a:blipFill>
                      </a:tcPr>
                    </a:tc>
                  </a:tr>
                  <a:tr h="551246">
                    <a:tc>
                      <a:txBody>
                        <a:bodyPr/>
                        <a:lstStyle/>
                        <a:p>
                          <a:endParaRPr lang="en-US"/>
                        </a:p>
                      </a:txBody>
                      <a:tcPr anchor="ctr">
                        <a:blipFill rotWithShape="0">
                          <a:blip r:embed="rId3"/>
                          <a:stretch>
                            <a:fillRect l="-206" t="-502198" r="-176289" b="-256044"/>
                          </a:stretch>
                        </a:blipFill>
                      </a:tcPr>
                    </a:tc>
                    <a:tc>
                      <a:txBody>
                        <a:bodyPr/>
                        <a:lstStyle/>
                        <a:p>
                          <a:endParaRPr lang="en-US"/>
                        </a:p>
                      </a:txBody>
                      <a:tcPr>
                        <a:blipFill rotWithShape="0">
                          <a:blip r:embed="rId3"/>
                          <a:stretch>
                            <a:fillRect l="-188372" t="-502198" r="-231395" b="-256044"/>
                          </a:stretch>
                        </a:blipFill>
                      </a:tcPr>
                    </a:tc>
                    <a:tc>
                      <a:txBody>
                        <a:bodyPr/>
                        <a:lstStyle/>
                        <a:p>
                          <a:endParaRPr lang="en-US"/>
                        </a:p>
                      </a:txBody>
                      <a:tcPr anchor="ctr">
                        <a:blipFill rotWithShape="0">
                          <a:blip r:embed="rId3"/>
                          <a:stretch>
                            <a:fillRect l="-251351" t="-502198" r="-101689" b="-256044"/>
                          </a:stretch>
                        </a:blipFill>
                      </a:tcPr>
                    </a:tc>
                    <a:tc>
                      <a:txBody>
                        <a:bodyPr/>
                        <a:lstStyle/>
                        <a:p>
                          <a:endParaRPr lang="en-US"/>
                        </a:p>
                      </a:txBody>
                      <a:tcPr anchor="ctr">
                        <a:blipFill rotWithShape="0">
                          <a:blip r:embed="rId3"/>
                          <a:stretch>
                            <a:fillRect l="-350168" t="-502198" r="-1347" b="-256044"/>
                          </a:stretch>
                        </a:blipFill>
                      </a:tcPr>
                    </a:tc>
                  </a:tr>
                  <a:tr h="552234">
                    <a:tc>
                      <a:txBody>
                        <a:bodyPr/>
                        <a:lstStyle/>
                        <a:p>
                          <a:endParaRPr lang="en-US"/>
                        </a:p>
                      </a:txBody>
                      <a:tcPr anchor="ctr">
                        <a:blipFill rotWithShape="0">
                          <a:blip r:embed="rId3"/>
                          <a:stretch>
                            <a:fillRect l="-206" t="-608889" r="-176289" b="-158889"/>
                          </a:stretch>
                        </a:blipFill>
                      </a:tcPr>
                    </a:tc>
                    <a:tc>
                      <a:txBody>
                        <a:bodyPr/>
                        <a:lstStyle/>
                        <a:p>
                          <a:endParaRPr lang="en-US"/>
                        </a:p>
                      </a:txBody>
                      <a:tcPr>
                        <a:blipFill rotWithShape="0">
                          <a:blip r:embed="rId3"/>
                          <a:stretch>
                            <a:fillRect l="-188372" t="-608889" r="-231395" b="-158889"/>
                          </a:stretch>
                        </a:blipFill>
                      </a:tcPr>
                    </a:tc>
                    <a:tc>
                      <a:txBody>
                        <a:bodyPr/>
                        <a:lstStyle/>
                        <a:p>
                          <a:endParaRPr lang="en-US"/>
                        </a:p>
                      </a:txBody>
                      <a:tcPr anchor="ctr">
                        <a:blipFill rotWithShape="0">
                          <a:blip r:embed="rId3"/>
                          <a:stretch>
                            <a:fillRect l="-251351" t="-608889" r="-101689" b="-158889"/>
                          </a:stretch>
                        </a:blipFill>
                      </a:tcPr>
                    </a:tc>
                    <a:tc>
                      <a:txBody>
                        <a:bodyPr/>
                        <a:lstStyle/>
                        <a:p>
                          <a:endParaRPr lang="en-US"/>
                        </a:p>
                      </a:txBody>
                      <a:tcPr anchor="ctr">
                        <a:blipFill rotWithShape="0">
                          <a:blip r:embed="rId3"/>
                          <a:stretch>
                            <a:fillRect l="-350168" t="-608889" r="-1347" b="-158889"/>
                          </a:stretch>
                        </a:blipFill>
                      </a:tcPr>
                    </a:tc>
                  </a:tr>
                  <a:tr h="777367">
                    <a:tc>
                      <a:txBody>
                        <a:bodyPr/>
                        <a:lstStyle/>
                        <a:p>
                          <a:endParaRPr lang="en-US"/>
                        </a:p>
                      </a:txBody>
                      <a:tcPr anchor="ctr">
                        <a:blipFill rotWithShape="0">
                          <a:blip r:embed="rId3"/>
                          <a:stretch>
                            <a:fillRect l="-206" t="-498438" r="-176289" b="-11719"/>
                          </a:stretch>
                        </a:blipFill>
                      </a:tcPr>
                    </a:tc>
                    <a:tc>
                      <a:txBody>
                        <a:bodyPr/>
                        <a:lstStyle/>
                        <a:p>
                          <a:endParaRPr lang="en-US" sz="1400" b="0" dirty="0"/>
                        </a:p>
                      </a:txBody>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endParaRPr lang="en-US" sz="1400" dirty="0"/>
                        </a:p>
                      </a:txBody>
                      <a:tcPr anchor="ctr"/>
                    </a:tc>
                    <a:tc>
                      <a:txBody>
                        <a:bodyPr/>
                        <a:lstStyle/>
                        <a:p>
                          <a:endParaRPr lang="en-US"/>
                        </a:p>
                      </a:txBody>
                      <a:tcPr anchor="ctr">
                        <a:blipFill rotWithShape="0">
                          <a:blip r:embed="rId3"/>
                          <a:stretch>
                            <a:fillRect l="-350168" t="-498438" r="-1347" b="-11719"/>
                          </a:stretch>
                        </a:blipFill>
                      </a:tcPr>
                    </a:tc>
                  </a:tr>
                </a:tbl>
              </a:graphicData>
            </a:graphic>
          </p:graphicFrame>
        </mc:Fallback>
      </mc:AlternateContent>
      <p:sp>
        <p:nvSpPr>
          <p:cNvPr id="6" name="Down Arrow 5"/>
          <p:cNvSpPr/>
          <p:nvPr/>
        </p:nvSpPr>
        <p:spPr>
          <a:xfrm flipV="1">
            <a:off x="10877857" y="1334784"/>
            <a:ext cx="742122" cy="3962400"/>
          </a:xfrm>
          <a:prstGeom prst="downArrow">
            <a:avLst/>
          </a:prstGeom>
          <a:gradFill>
            <a:gsLst>
              <a:gs pos="0">
                <a:schemeClr val="tx1">
                  <a:lumMod val="75000"/>
                  <a:lumOff val="25000"/>
                </a:schemeClr>
              </a:gs>
              <a:gs pos="100000">
                <a:schemeClr val="bg1">
                  <a:lumMod val="75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rot="5400000">
            <a:off x="8724446" y="3085152"/>
            <a:ext cx="3480638" cy="461665"/>
          </a:xfrm>
          <a:prstGeom prst="rect">
            <a:avLst/>
          </a:prstGeom>
          <a:noFill/>
        </p:spPr>
        <p:txBody>
          <a:bodyPr wrap="square" rtlCol="0">
            <a:spAutoFit/>
          </a:bodyPr>
          <a:lstStyle/>
          <a:p>
            <a:pPr algn="ctr"/>
            <a:r>
              <a:rPr lang="en-US" sz="2400" dirty="0" smtClean="0">
                <a:latin typeface="Karla" charset="0"/>
                <a:ea typeface="Karla" charset="0"/>
                <a:cs typeface="Karla" charset="0"/>
              </a:rPr>
              <a:t>Store all </a:t>
            </a:r>
            <a:r>
              <a:rPr lang="en-US" sz="2400" smtClean="0">
                <a:latin typeface="Karla" charset="0"/>
                <a:ea typeface="Karla" charset="0"/>
                <a:cs typeface="Karla" charset="0"/>
              </a:rPr>
              <a:t>these values</a:t>
            </a:r>
            <a:endParaRPr lang="en-US" sz="2400">
              <a:latin typeface="Karla" charset="0"/>
              <a:ea typeface="Karla" charset="0"/>
              <a:cs typeface="Karla" charset="0"/>
            </a:endParaRPr>
          </a:p>
        </p:txBody>
      </p:sp>
      <p:sp>
        <p:nvSpPr>
          <p:cNvPr id="7" name="Down Arrow 6"/>
          <p:cNvSpPr/>
          <p:nvPr/>
        </p:nvSpPr>
        <p:spPr>
          <a:xfrm>
            <a:off x="9548490" y="1428629"/>
            <a:ext cx="742122" cy="4041913"/>
          </a:xfrm>
          <a:prstGeom prst="downArrow">
            <a:avLst/>
          </a:prstGeom>
          <a:gradFill>
            <a:gsLst>
              <a:gs pos="0">
                <a:schemeClr val="tx1">
                  <a:lumMod val="85000"/>
                  <a:lumOff val="15000"/>
                </a:schemeClr>
              </a:gs>
              <a:gs pos="100000">
                <a:schemeClr val="bg1">
                  <a:lumMod val="6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9339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p:cNvGrpSpPr/>
          <p:nvPr/>
        </p:nvGrpSpPr>
        <p:grpSpPr>
          <a:xfrm>
            <a:off x="2922864" y="2204535"/>
            <a:ext cx="5131983" cy="2966064"/>
            <a:chOff x="-2818142" y="1299411"/>
            <a:chExt cx="7959809" cy="4600426"/>
          </a:xfrm>
        </p:grpSpPr>
        <p:sp>
          <p:nvSpPr>
            <p:cNvPr id="67" name="Oval 66"/>
            <p:cNvSpPr>
              <a:spLocks noChangeAspect="1"/>
            </p:cNvSpPr>
            <p:nvPr/>
          </p:nvSpPr>
          <p:spPr>
            <a:xfrm>
              <a:off x="3312867" y="1299411"/>
              <a:ext cx="1828800" cy="1828800"/>
            </a:xfrm>
            <a:prstGeom prst="ellipse">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8" name="Straight Arrow Connector 67"/>
            <p:cNvCxnSpPr>
              <a:stCxn id="58" idx="6"/>
              <a:endCxn id="14" idx="2"/>
            </p:cNvCxnSpPr>
            <p:nvPr/>
          </p:nvCxnSpPr>
          <p:spPr>
            <a:xfrm flipV="1">
              <a:off x="-2818142" y="2358150"/>
              <a:ext cx="2098471" cy="3541687"/>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72" name="TextBox 71"/>
              <p:cNvSpPr txBox="1"/>
              <p:nvPr/>
            </p:nvSpPr>
            <p:spPr>
              <a:xfrm>
                <a:off x="7117368" y="2594910"/>
                <a:ext cx="69586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𝑊</m:t>
                          </m:r>
                        </m:e>
                        <m:sub>
                          <m:r>
                            <a:rPr lang="en-US" b="0" i="1" smtClean="0">
                              <a:latin typeface="Cambria Math" charset="0"/>
                            </a:rPr>
                            <m:t>𝑛</m:t>
                          </m:r>
                          <m:r>
                            <a:rPr lang="en-US" b="0" i="1" smtClean="0">
                              <a:latin typeface="Cambria Math" charset="0"/>
                            </a:rPr>
                            <m:t>1</m:t>
                          </m:r>
                        </m:sub>
                      </m:sSub>
                    </m:oMath>
                  </m:oMathPara>
                </a14:m>
                <a:endParaRPr lang="en-US" dirty="0"/>
              </a:p>
            </p:txBody>
          </p:sp>
        </mc:Choice>
        <mc:Fallback xmlns="">
          <p:sp>
            <p:nvSpPr>
              <p:cNvPr id="72" name="TextBox 71"/>
              <p:cNvSpPr txBox="1">
                <a:spLocks noRot="1" noChangeAspect="1" noMove="1" noResize="1" noEditPoints="1" noAdjustHandles="1" noChangeArrowheads="1" noChangeShapeType="1" noTextEdit="1"/>
              </p:cNvSpPr>
              <p:nvPr/>
            </p:nvSpPr>
            <p:spPr>
              <a:xfrm>
                <a:off x="7117368" y="2594910"/>
                <a:ext cx="695861" cy="276999"/>
              </a:xfrm>
              <a:prstGeom prst="rect">
                <a:avLst/>
              </a:prstGeom>
              <a:blipFill rotWithShape="0">
                <a:blip r:embed="rId3"/>
                <a:stretch>
                  <a:fillRect b="-15556"/>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Anatomy of artificial neural network (ANN)</a:t>
            </a:r>
          </a:p>
        </p:txBody>
      </p:sp>
      <p:grpSp>
        <p:nvGrpSpPr>
          <p:cNvPr id="9" name="Group 8"/>
          <p:cNvGrpSpPr/>
          <p:nvPr/>
        </p:nvGrpSpPr>
        <p:grpSpPr>
          <a:xfrm>
            <a:off x="1722506" y="2599852"/>
            <a:ext cx="2553320" cy="1179095"/>
            <a:chOff x="3312867" y="1299411"/>
            <a:chExt cx="3960251" cy="1828800"/>
          </a:xfrm>
        </p:grpSpPr>
        <p:sp>
          <p:nvSpPr>
            <p:cNvPr id="4" name="Oval 3"/>
            <p:cNvSpPr>
              <a:spLocks noChangeAspect="1"/>
            </p:cNvSpPr>
            <p:nvPr/>
          </p:nvSpPr>
          <p:spPr>
            <a:xfrm>
              <a:off x="3312867" y="1299411"/>
              <a:ext cx="1828800" cy="1828800"/>
            </a:xfrm>
            <a:prstGeom prst="ellipse">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a:stCxn id="4" idx="6"/>
              <a:endCxn id="14" idx="2"/>
            </p:cNvCxnSpPr>
            <p:nvPr/>
          </p:nvCxnSpPr>
          <p:spPr>
            <a:xfrm flipV="1">
              <a:off x="5141667" y="1745005"/>
              <a:ext cx="2131451" cy="468807"/>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grpSp>
      <p:cxnSp>
        <p:nvCxnSpPr>
          <p:cNvPr id="19" name="Straight Arrow Connector 18"/>
          <p:cNvCxnSpPr>
            <a:stCxn id="4" idx="6"/>
            <a:endCxn id="11" idx="2"/>
          </p:cNvCxnSpPr>
          <p:nvPr/>
        </p:nvCxnSpPr>
        <p:spPr>
          <a:xfrm>
            <a:off x="2901601" y="3189400"/>
            <a:ext cx="1397526" cy="2432246"/>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1985387" y="3014688"/>
                <a:ext cx="69586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𝑋</m:t>
                          </m:r>
                        </m:e>
                        <m:sub>
                          <m:r>
                            <a:rPr lang="en-US" b="0" i="1" smtClean="0">
                              <a:latin typeface="Cambria Math" charset="0"/>
                            </a:rPr>
                            <m:t>1</m:t>
                          </m:r>
                        </m:sub>
                      </m:sSub>
                    </m:oMath>
                  </m:oMathPara>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1985387" y="3014688"/>
                <a:ext cx="695861" cy="276999"/>
              </a:xfrm>
              <a:prstGeom prst="rect">
                <a:avLst/>
              </a:prstGeom>
              <a:blipFill rotWithShape="0">
                <a:blip r:embed="rId4"/>
                <a:stretch>
                  <a:fillRect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755677" y="5032098"/>
                <a:ext cx="1134018"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𝑋</m:t>
                          </m:r>
                        </m:e>
                        <m:sub>
                          <m:r>
                            <a:rPr lang="en-US" b="0" i="1" smtClean="0">
                              <a:latin typeface="Cambria Math" charset="0"/>
                            </a:rPr>
                            <m:t>2</m:t>
                          </m:r>
                        </m:sub>
                      </m:sSub>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1755677" y="5032098"/>
                <a:ext cx="1134018" cy="276999"/>
              </a:xfrm>
              <a:prstGeom prst="rect">
                <a:avLst/>
              </a:prstGeom>
              <a:blipFill rotWithShape="0">
                <a:blip r:embed="rId5"/>
                <a:stretch>
                  <a:fillRect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9698876" y="3963571"/>
                <a:ext cx="686092" cy="2803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𝑌</m:t>
                      </m:r>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9698876" y="3963571"/>
                <a:ext cx="686092" cy="280333"/>
              </a:xfrm>
              <a:prstGeom prst="rect">
                <a:avLst/>
              </a:prstGeom>
              <a:blipFill rotWithShape="0">
                <a:blip r:embed="rId6"/>
                <a:stretch>
                  <a:fillRect b="-4348"/>
                </a:stretch>
              </a:blipFill>
            </p:spPr>
            <p:txBody>
              <a:bodyPr/>
              <a:lstStyle/>
              <a:p>
                <a:r>
                  <a:rPr lang="en-US">
                    <a:noFill/>
                  </a:rPr>
                  <a:t> </a:t>
                </a:r>
              </a:p>
            </p:txBody>
          </p:sp>
        </mc:Fallback>
      </mc:AlternateContent>
      <p:grpSp>
        <p:nvGrpSpPr>
          <p:cNvPr id="7" name="Group 6"/>
          <p:cNvGrpSpPr/>
          <p:nvPr/>
        </p:nvGrpSpPr>
        <p:grpSpPr>
          <a:xfrm>
            <a:off x="4275826" y="2297595"/>
            <a:ext cx="1179095" cy="1179095"/>
            <a:chOff x="4299129" y="2129588"/>
            <a:chExt cx="1179095" cy="1179095"/>
          </a:xfrm>
        </p:grpSpPr>
        <p:sp>
          <p:nvSpPr>
            <p:cNvPr id="14" name="Oval 13"/>
            <p:cNvSpPr>
              <a:spLocks noChangeAspect="1"/>
            </p:cNvSpPr>
            <p:nvPr/>
          </p:nvSpPr>
          <p:spPr>
            <a:xfrm>
              <a:off x="4299129" y="2129588"/>
              <a:ext cx="1179095" cy="1179095"/>
            </a:xfrm>
            <a:prstGeom prst="ellipse">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2" name="TextBox 41"/>
                <p:cNvSpPr txBox="1"/>
                <p:nvPr/>
              </p:nvSpPr>
              <p:spPr>
                <a:xfrm>
                  <a:off x="4519482" y="2580635"/>
                  <a:ext cx="69586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𝑊</m:t>
                            </m:r>
                          </m:e>
                          <m:sub>
                            <m:r>
                              <a:rPr lang="en-US" b="0" i="1" smtClean="0">
                                <a:latin typeface="Cambria Math" charset="0"/>
                              </a:rPr>
                              <m:t>11</m:t>
                            </m:r>
                          </m:sub>
                        </m:sSub>
                      </m:oMath>
                    </m:oMathPara>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4519482" y="2580635"/>
                  <a:ext cx="695861" cy="276999"/>
                </a:xfrm>
                <a:prstGeom prst="rect">
                  <a:avLst/>
                </a:prstGeom>
                <a:blipFill rotWithShape="0">
                  <a:blip r:embed="rId7"/>
                  <a:stretch>
                    <a:fillRect b="-15556"/>
                  </a:stretch>
                </a:blipFill>
              </p:spPr>
              <p:txBody>
                <a:bodyPr/>
                <a:lstStyle/>
                <a:p>
                  <a:r>
                    <a:rPr lang="en-US">
                      <a:noFill/>
                    </a:rPr>
                    <a:t> </a:t>
                  </a:r>
                </a:p>
              </p:txBody>
            </p:sp>
          </mc:Fallback>
        </mc:AlternateContent>
      </p:grpSp>
      <p:grpSp>
        <p:nvGrpSpPr>
          <p:cNvPr id="10" name="Group 9"/>
          <p:cNvGrpSpPr/>
          <p:nvPr/>
        </p:nvGrpSpPr>
        <p:grpSpPr>
          <a:xfrm>
            <a:off x="4299127" y="5032098"/>
            <a:ext cx="1179095" cy="1179095"/>
            <a:chOff x="4299129" y="4110788"/>
            <a:chExt cx="1179095" cy="1179095"/>
          </a:xfrm>
        </p:grpSpPr>
        <p:sp>
          <p:nvSpPr>
            <p:cNvPr id="11" name="Oval 10"/>
            <p:cNvSpPr>
              <a:spLocks noChangeAspect="1"/>
            </p:cNvSpPr>
            <p:nvPr/>
          </p:nvSpPr>
          <p:spPr>
            <a:xfrm>
              <a:off x="4299129" y="4110788"/>
              <a:ext cx="1179095" cy="1179095"/>
            </a:xfrm>
            <a:prstGeom prst="ellipse">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 name="TextBox 42"/>
                <p:cNvSpPr txBox="1"/>
                <p:nvPr/>
              </p:nvSpPr>
              <p:spPr>
                <a:xfrm>
                  <a:off x="4540746" y="4553810"/>
                  <a:ext cx="69586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𝑊</m:t>
                            </m:r>
                          </m:e>
                          <m:sub>
                            <m:r>
                              <a:rPr lang="en-US" b="0" i="1" smtClean="0">
                                <a:latin typeface="Cambria Math" charset="0"/>
                              </a:rPr>
                              <m:t>13</m:t>
                            </m:r>
                          </m:sub>
                        </m:sSub>
                      </m:oMath>
                    </m:oMathPara>
                  </a14:m>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4540746" y="4553810"/>
                  <a:ext cx="695861" cy="276999"/>
                </a:xfrm>
                <a:prstGeom prst="rect">
                  <a:avLst/>
                </a:prstGeom>
                <a:blipFill rotWithShape="0">
                  <a:blip r:embed="rId8"/>
                  <a:stretch>
                    <a:fillRect b="-15217"/>
                  </a:stretch>
                </a:blipFill>
              </p:spPr>
              <p:txBody>
                <a:bodyPr/>
                <a:lstStyle/>
                <a:p>
                  <a:r>
                    <a:rPr lang="en-US">
                      <a:noFill/>
                    </a:rPr>
                    <a:t> </a:t>
                  </a:r>
                </a:p>
              </p:txBody>
            </p:sp>
          </mc:Fallback>
        </mc:AlternateContent>
      </p:grpSp>
      <p:sp>
        <p:nvSpPr>
          <p:cNvPr id="44" name="TextBox 43"/>
          <p:cNvSpPr txBox="1"/>
          <p:nvPr/>
        </p:nvSpPr>
        <p:spPr>
          <a:xfrm>
            <a:off x="1522530" y="922533"/>
            <a:ext cx="1621574" cy="369332"/>
          </a:xfrm>
          <a:prstGeom prst="rect">
            <a:avLst/>
          </a:prstGeom>
          <a:noFill/>
        </p:spPr>
        <p:txBody>
          <a:bodyPr wrap="square" lIns="0" tIns="0" rIns="0" bIns="0" rtlCol="0">
            <a:spAutoFit/>
          </a:bodyPr>
          <a:lstStyle/>
          <a:p>
            <a:r>
              <a:rPr lang="en-US" sz="2400" dirty="0">
                <a:latin typeface="Karla" charset="0"/>
                <a:ea typeface="Karla" charset="0"/>
                <a:cs typeface="Karla" charset="0"/>
              </a:rPr>
              <a:t>Input layer </a:t>
            </a:r>
          </a:p>
        </p:txBody>
      </p:sp>
      <p:sp>
        <p:nvSpPr>
          <p:cNvPr id="45" name="TextBox 44"/>
          <p:cNvSpPr txBox="1"/>
          <p:nvPr/>
        </p:nvSpPr>
        <p:spPr>
          <a:xfrm>
            <a:off x="3925600" y="964475"/>
            <a:ext cx="2170400" cy="738664"/>
          </a:xfrm>
          <a:prstGeom prst="rect">
            <a:avLst/>
          </a:prstGeom>
          <a:noFill/>
        </p:spPr>
        <p:txBody>
          <a:bodyPr wrap="square" lIns="0" tIns="0" rIns="0" bIns="0" rtlCol="0">
            <a:spAutoFit/>
          </a:bodyPr>
          <a:lstStyle/>
          <a:p>
            <a:pPr algn="ctr"/>
            <a:r>
              <a:rPr lang="en-US" sz="2400" dirty="0">
                <a:latin typeface="Karla" charset="0"/>
                <a:ea typeface="Karla" charset="0"/>
                <a:cs typeface="Karla" charset="0"/>
              </a:rPr>
              <a:t>hidden layer 1, 3 nodes</a:t>
            </a:r>
          </a:p>
        </p:txBody>
      </p:sp>
      <p:sp>
        <p:nvSpPr>
          <p:cNvPr id="46" name="TextBox 45"/>
          <p:cNvSpPr txBox="1"/>
          <p:nvPr/>
        </p:nvSpPr>
        <p:spPr>
          <a:xfrm>
            <a:off x="9244815" y="961900"/>
            <a:ext cx="1966961" cy="369332"/>
          </a:xfrm>
          <a:prstGeom prst="rect">
            <a:avLst/>
          </a:prstGeom>
          <a:noFill/>
        </p:spPr>
        <p:txBody>
          <a:bodyPr wrap="square" lIns="0" tIns="0" rIns="0" bIns="0" rtlCol="0">
            <a:spAutoFit/>
          </a:bodyPr>
          <a:lstStyle/>
          <a:p>
            <a:r>
              <a:rPr lang="en-US" sz="2400" dirty="0">
                <a:latin typeface="Karla" charset="0"/>
                <a:ea typeface="Karla" charset="0"/>
                <a:cs typeface="Karla" charset="0"/>
              </a:rPr>
              <a:t>output layer </a:t>
            </a:r>
          </a:p>
        </p:txBody>
      </p:sp>
      <p:grpSp>
        <p:nvGrpSpPr>
          <p:cNvPr id="57" name="Group 56"/>
          <p:cNvGrpSpPr/>
          <p:nvPr/>
        </p:nvGrpSpPr>
        <p:grpSpPr>
          <a:xfrm>
            <a:off x="1743769" y="4581051"/>
            <a:ext cx="2555358" cy="1179095"/>
            <a:chOff x="3439720" y="1249823"/>
            <a:chExt cx="3963412" cy="1828800"/>
          </a:xfrm>
        </p:grpSpPr>
        <p:sp>
          <p:nvSpPr>
            <p:cNvPr id="58" name="Oval 57"/>
            <p:cNvSpPr>
              <a:spLocks noChangeAspect="1"/>
            </p:cNvSpPr>
            <p:nvPr/>
          </p:nvSpPr>
          <p:spPr>
            <a:xfrm>
              <a:off x="3439720" y="1249823"/>
              <a:ext cx="1828800" cy="1828800"/>
            </a:xfrm>
            <a:prstGeom prst="ellipse">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Arrow Connector 58"/>
            <p:cNvCxnSpPr>
              <a:stCxn id="58" idx="6"/>
              <a:endCxn id="11" idx="2"/>
            </p:cNvCxnSpPr>
            <p:nvPr/>
          </p:nvCxnSpPr>
          <p:spPr>
            <a:xfrm>
              <a:off x="5268520" y="2164224"/>
              <a:ext cx="2134612" cy="679322"/>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grpSp>
      <p:cxnSp>
        <p:nvCxnSpPr>
          <p:cNvPr id="71" name="Straight Arrow Connector 70"/>
          <p:cNvCxnSpPr>
            <a:stCxn id="67" idx="6"/>
            <a:endCxn id="74" idx="2"/>
          </p:cNvCxnSpPr>
          <p:nvPr/>
        </p:nvCxnSpPr>
        <p:spPr>
          <a:xfrm>
            <a:off x="8054847" y="2794083"/>
            <a:ext cx="1365318" cy="1348576"/>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6854487" y="4142659"/>
            <a:ext cx="2565678" cy="2041860"/>
            <a:chOff x="6854487" y="3672396"/>
            <a:chExt cx="2565678" cy="2041860"/>
          </a:xfrm>
        </p:grpSpPr>
        <p:grpSp>
          <p:nvGrpSpPr>
            <p:cNvPr id="60" name="Group 59"/>
            <p:cNvGrpSpPr/>
            <p:nvPr/>
          </p:nvGrpSpPr>
          <p:grpSpPr>
            <a:xfrm>
              <a:off x="6854487" y="3672396"/>
              <a:ext cx="2565678" cy="2041860"/>
              <a:chOff x="3312867" y="548811"/>
              <a:chExt cx="3979419" cy="3166965"/>
            </a:xfrm>
          </p:grpSpPr>
          <p:sp>
            <p:nvSpPr>
              <p:cNvPr id="61" name="Oval 60"/>
              <p:cNvSpPr>
                <a:spLocks noChangeAspect="1"/>
              </p:cNvSpPr>
              <p:nvPr/>
            </p:nvSpPr>
            <p:spPr>
              <a:xfrm>
                <a:off x="3312867" y="1886976"/>
                <a:ext cx="1828800" cy="1828800"/>
              </a:xfrm>
              <a:prstGeom prst="ellipse">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 name="Straight Arrow Connector 64"/>
              <p:cNvCxnSpPr>
                <a:stCxn id="61" idx="6"/>
                <a:endCxn id="74" idx="2"/>
              </p:cNvCxnSpPr>
              <p:nvPr/>
            </p:nvCxnSpPr>
            <p:spPr>
              <a:xfrm flipV="1">
                <a:off x="5141667" y="548811"/>
                <a:ext cx="2150619" cy="2252566"/>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73" name="TextBox 72"/>
                <p:cNvSpPr txBox="1"/>
                <p:nvPr/>
              </p:nvSpPr>
              <p:spPr>
                <a:xfrm>
                  <a:off x="7125493" y="4971822"/>
                  <a:ext cx="69586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𝑊</m:t>
                            </m:r>
                          </m:e>
                          <m:sub>
                            <m:r>
                              <a:rPr lang="en-US" b="0" i="1" smtClean="0">
                                <a:latin typeface="Cambria Math" charset="0"/>
                              </a:rPr>
                              <m:t>𝑛</m:t>
                            </m:r>
                            <m:r>
                              <a:rPr lang="en-US" b="0" i="1" smtClean="0">
                                <a:latin typeface="Cambria Math" charset="0"/>
                              </a:rPr>
                              <m:t>3</m:t>
                            </m:r>
                          </m:sub>
                        </m:sSub>
                      </m:oMath>
                    </m:oMathPara>
                  </a14:m>
                  <a:endParaRPr lang="en-US" dirty="0"/>
                </a:p>
              </p:txBody>
            </p:sp>
          </mc:Choice>
          <mc:Fallback xmlns="">
            <p:sp>
              <p:nvSpPr>
                <p:cNvPr id="73" name="TextBox 72"/>
                <p:cNvSpPr txBox="1">
                  <a:spLocks noRot="1" noChangeAspect="1" noMove="1" noResize="1" noEditPoints="1" noAdjustHandles="1" noChangeArrowheads="1" noChangeShapeType="1" noTextEdit="1"/>
                </p:cNvSpPr>
                <p:nvPr/>
              </p:nvSpPr>
              <p:spPr>
                <a:xfrm>
                  <a:off x="7125493" y="4971822"/>
                  <a:ext cx="695861" cy="276999"/>
                </a:xfrm>
                <a:prstGeom prst="rect">
                  <a:avLst/>
                </a:prstGeom>
                <a:blipFill rotWithShape="0">
                  <a:blip r:embed="rId9"/>
                  <a:stretch>
                    <a:fillRect b="-15556"/>
                  </a:stretch>
                </a:blipFill>
              </p:spPr>
              <p:txBody>
                <a:bodyPr/>
                <a:lstStyle/>
                <a:p>
                  <a:r>
                    <a:rPr lang="en-US">
                      <a:noFill/>
                    </a:rPr>
                    <a:t> </a:t>
                  </a:r>
                </a:p>
              </p:txBody>
            </p:sp>
          </mc:Fallback>
        </mc:AlternateContent>
      </p:grpSp>
      <p:sp>
        <p:nvSpPr>
          <p:cNvPr id="74" name="Oval 73"/>
          <p:cNvSpPr>
            <a:spLocks noChangeAspect="1"/>
          </p:cNvSpPr>
          <p:nvPr/>
        </p:nvSpPr>
        <p:spPr>
          <a:xfrm>
            <a:off x="9420165" y="3553111"/>
            <a:ext cx="1179095" cy="1179095"/>
          </a:xfrm>
          <a:prstGeom prst="ellipse">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extBox 75"/>
          <p:cNvSpPr txBox="1"/>
          <p:nvPr/>
        </p:nvSpPr>
        <p:spPr>
          <a:xfrm>
            <a:off x="6388223" y="961900"/>
            <a:ext cx="2170400" cy="738664"/>
          </a:xfrm>
          <a:prstGeom prst="rect">
            <a:avLst/>
          </a:prstGeom>
          <a:noFill/>
        </p:spPr>
        <p:txBody>
          <a:bodyPr wrap="square" lIns="0" tIns="0" rIns="0" bIns="0" rtlCol="0">
            <a:spAutoFit/>
          </a:bodyPr>
          <a:lstStyle/>
          <a:p>
            <a:r>
              <a:rPr lang="en-US" sz="2400" dirty="0">
                <a:latin typeface="Karla" charset="0"/>
                <a:ea typeface="Karla" charset="0"/>
                <a:cs typeface="Karla" charset="0"/>
              </a:rPr>
              <a:t>hidden layer </a:t>
            </a:r>
            <a:r>
              <a:rPr lang="en-US" sz="2400" i="1" dirty="0">
                <a:latin typeface="Cambria Math" charset="0"/>
                <a:ea typeface="Cambria Math" charset="0"/>
                <a:cs typeface="Cambria Math" charset="0"/>
              </a:rPr>
              <a:t>n</a:t>
            </a:r>
          </a:p>
          <a:p>
            <a:pPr algn="ctr"/>
            <a:r>
              <a:rPr lang="en-US" sz="2400" i="1" dirty="0">
                <a:latin typeface="Karla" charset="0"/>
                <a:ea typeface="Karla" charset="0"/>
                <a:cs typeface="Karla" charset="0"/>
              </a:rPr>
              <a:t>3 nodes</a:t>
            </a:r>
          </a:p>
        </p:txBody>
      </p:sp>
      <p:sp>
        <p:nvSpPr>
          <p:cNvPr id="39" name="TextBox 38"/>
          <p:cNvSpPr txBox="1"/>
          <p:nvPr/>
        </p:nvSpPr>
        <p:spPr>
          <a:xfrm>
            <a:off x="5995029" y="3963571"/>
            <a:ext cx="683714" cy="369332"/>
          </a:xfrm>
          <a:prstGeom prst="rect">
            <a:avLst/>
          </a:prstGeom>
          <a:noFill/>
        </p:spPr>
        <p:txBody>
          <a:bodyPr wrap="square" lIns="0" tIns="0" rIns="0" bIns="0" rtlCol="0">
            <a:spAutoFit/>
          </a:bodyPr>
          <a:lstStyle/>
          <a:p>
            <a:r>
              <a:rPr lang="mr-IN" sz="2400">
                <a:latin typeface="Karla" charset="0"/>
                <a:ea typeface="Karla" charset="0"/>
                <a:cs typeface="Karla" charset="0"/>
              </a:rPr>
              <a:t>…</a:t>
            </a:r>
            <a:endParaRPr lang="en-US" sz="2400" dirty="0">
              <a:latin typeface="Karla" charset="0"/>
              <a:ea typeface="Karla" charset="0"/>
              <a:cs typeface="Karla" charset="0"/>
            </a:endParaRPr>
          </a:p>
        </p:txBody>
      </p:sp>
      <p:grpSp>
        <p:nvGrpSpPr>
          <p:cNvPr id="41" name="Group 40"/>
          <p:cNvGrpSpPr/>
          <p:nvPr/>
        </p:nvGrpSpPr>
        <p:grpSpPr>
          <a:xfrm>
            <a:off x="4220313" y="3618593"/>
            <a:ext cx="1179095" cy="1179095"/>
            <a:chOff x="4299129" y="4110788"/>
            <a:chExt cx="1179095" cy="1179095"/>
          </a:xfrm>
        </p:grpSpPr>
        <p:sp>
          <p:nvSpPr>
            <p:cNvPr id="47" name="Oval 46"/>
            <p:cNvSpPr>
              <a:spLocks noChangeAspect="1"/>
            </p:cNvSpPr>
            <p:nvPr/>
          </p:nvSpPr>
          <p:spPr>
            <a:xfrm>
              <a:off x="4299129" y="4110788"/>
              <a:ext cx="1179095" cy="1179095"/>
            </a:xfrm>
            <a:prstGeom prst="ellipse">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8" name="TextBox 47"/>
                <p:cNvSpPr txBox="1"/>
                <p:nvPr/>
              </p:nvSpPr>
              <p:spPr>
                <a:xfrm>
                  <a:off x="4540746" y="4553810"/>
                  <a:ext cx="69586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𝑊</m:t>
                            </m:r>
                          </m:e>
                          <m:sub>
                            <m:r>
                              <a:rPr lang="en-US" b="0" i="1" smtClean="0">
                                <a:latin typeface="Cambria Math" charset="0"/>
                              </a:rPr>
                              <m:t>12</m:t>
                            </m:r>
                          </m:sub>
                        </m:sSub>
                      </m:oMath>
                    </m:oMathPara>
                  </a14:m>
                  <a:endParaRPr lang="en-US" dirty="0"/>
                </a:p>
              </p:txBody>
            </p:sp>
          </mc:Choice>
          <mc:Fallback xmlns="">
            <p:sp>
              <p:nvSpPr>
                <p:cNvPr id="48" name="TextBox 47"/>
                <p:cNvSpPr txBox="1">
                  <a:spLocks noRot="1" noChangeAspect="1" noMove="1" noResize="1" noEditPoints="1" noAdjustHandles="1" noChangeArrowheads="1" noChangeShapeType="1" noTextEdit="1"/>
                </p:cNvSpPr>
                <p:nvPr/>
              </p:nvSpPr>
              <p:spPr>
                <a:xfrm>
                  <a:off x="4540746" y="4553810"/>
                  <a:ext cx="695861" cy="276999"/>
                </a:xfrm>
                <a:prstGeom prst="rect">
                  <a:avLst/>
                </a:prstGeom>
                <a:blipFill rotWithShape="0">
                  <a:blip r:embed="rId10"/>
                  <a:stretch>
                    <a:fillRect b="-15217"/>
                  </a:stretch>
                </a:blipFill>
              </p:spPr>
              <p:txBody>
                <a:bodyPr/>
                <a:lstStyle/>
                <a:p>
                  <a:r>
                    <a:rPr lang="en-US">
                      <a:noFill/>
                    </a:rPr>
                    <a:t> </a:t>
                  </a:r>
                </a:p>
              </p:txBody>
            </p:sp>
          </mc:Fallback>
        </mc:AlternateContent>
      </p:grpSp>
      <p:cxnSp>
        <p:nvCxnSpPr>
          <p:cNvPr id="49" name="Straight Arrow Connector 48"/>
          <p:cNvCxnSpPr>
            <a:stCxn id="4" idx="6"/>
            <a:endCxn id="47" idx="2"/>
          </p:cNvCxnSpPr>
          <p:nvPr/>
        </p:nvCxnSpPr>
        <p:spPr>
          <a:xfrm>
            <a:off x="2901601" y="3189400"/>
            <a:ext cx="1318712" cy="1018741"/>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31" idx="3"/>
            <a:endCxn id="47" idx="2"/>
          </p:cNvCxnSpPr>
          <p:nvPr/>
        </p:nvCxnSpPr>
        <p:spPr>
          <a:xfrm flipV="1">
            <a:off x="2889695" y="4208141"/>
            <a:ext cx="1330618" cy="962457"/>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grpSp>
        <p:nvGrpSpPr>
          <p:cNvPr id="55" name="Group 54"/>
          <p:cNvGrpSpPr/>
          <p:nvPr/>
        </p:nvGrpSpPr>
        <p:grpSpPr>
          <a:xfrm>
            <a:off x="6820239" y="3592017"/>
            <a:ext cx="1179095" cy="1179095"/>
            <a:chOff x="4299129" y="4110788"/>
            <a:chExt cx="1179095" cy="1179095"/>
          </a:xfrm>
        </p:grpSpPr>
        <p:sp>
          <p:nvSpPr>
            <p:cNvPr id="56" name="Oval 55"/>
            <p:cNvSpPr>
              <a:spLocks noChangeAspect="1"/>
            </p:cNvSpPr>
            <p:nvPr/>
          </p:nvSpPr>
          <p:spPr>
            <a:xfrm>
              <a:off x="4299129" y="4110788"/>
              <a:ext cx="1179095" cy="1179095"/>
            </a:xfrm>
            <a:prstGeom prst="ellipse">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2" name="TextBox 61"/>
                <p:cNvSpPr txBox="1"/>
                <p:nvPr/>
              </p:nvSpPr>
              <p:spPr>
                <a:xfrm>
                  <a:off x="4540746" y="4553810"/>
                  <a:ext cx="69586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𝑊</m:t>
                            </m:r>
                          </m:e>
                          <m:sub>
                            <m:r>
                              <a:rPr lang="en-US" b="0" i="1" smtClean="0">
                                <a:latin typeface="Cambria Math" charset="0"/>
                              </a:rPr>
                              <m:t>𝑛</m:t>
                            </m:r>
                            <m:r>
                              <a:rPr lang="en-US" b="0" i="1" smtClean="0">
                                <a:latin typeface="Cambria Math" charset="0"/>
                              </a:rPr>
                              <m:t>2</m:t>
                            </m:r>
                          </m:sub>
                        </m:sSub>
                      </m:oMath>
                    </m:oMathPara>
                  </a14:m>
                  <a:endParaRPr lang="en-US" dirty="0"/>
                </a:p>
              </p:txBody>
            </p:sp>
          </mc:Choice>
          <mc:Fallback xmlns="">
            <p:sp>
              <p:nvSpPr>
                <p:cNvPr id="62" name="TextBox 61"/>
                <p:cNvSpPr txBox="1">
                  <a:spLocks noRot="1" noChangeAspect="1" noMove="1" noResize="1" noEditPoints="1" noAdjustHandles="1" noChangeArrowheads="1" noChangeShapeType="1" noTextEdit="1"/>
                </p:cNvSpPr>
                <p:nvPr/>
              </p:nvSpPr>
              <p:spPr>
                <a:xfrm>
                  <a:off x="4540746" y="4553810"/>
                  <a:ext cx="695861" cy="276999"/>
                </a:xfrm>
                <a:prstGeom prst="rect">
                  <a:avLst/>
                </a:prstGeom>
                <a:blipFill rotWithShape="0">
                  <a:blip r:embed="rId11"/>
                  <a:stretch>
                    <a:fillRect b="-15556"/>
                  </a:stretch>
                </a:blipFill>
              </p:spPr>
              <p:txBody>
                <a:bodyPr/>
                <a:lstStyle/>
                <a:p>
                  <a:r>
                    <a:rPr lang="en-US">
                      <a:noFill/>
                    </a:rPr>
                    <a:t> </a:t>
                  </a:r>
                </a:p>
              </p:txBody>
            </p:sp>
          </mc:Fallback>
        </mc:AlternateContent>
      </p:grpSp>
      <p:cxnSp>
        <p:nvCxnSpPr>
          <p:cNvPr id="63" name="Straight Arrow Connector 62"/>
          <p:cNvCxnSpPr>
            <a:stCxn id="56" idx="6"/>
            <a:endCxn id="74" idx="2"/>
          </p:cNvCxnSpPr>
          <p:nvPr/>
        </p:nvCxnSpPr>
        <p:spPr>
          <a:xfrm flipV="1">
            <a:off x="7999334" y="4142659"/>
            <a:ext cx="1420831" cy="38906"/>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7081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p:cNvGrpSpPr/>
          <p:nvPr/>
        </p:nvGrpSpPr>
        <p:grpSpPr>
          <a:xfrm>
            <a:off x="2922864" y="2204535"/>
            <a:ext cx="5131983" cy="2966064"/>
            <a:chOff x="-2818142" y="1299411"/>
            <a:chExt cx="7959809" cy="4600426"/>
          </a:xfrm>
        </p:grpSpPr>
        <p:sp>
          <p:nvSpPr>
            <p:cNvPr id="67" name="Oval 66"/>
            <p:cNvSpPr>
              <a:spLocks noChangeAspect="1"/>
            </p:cNvSpPr>
            <p:nvPr/>
          </p:nvSpPr>
          <p:spPr>
            <a:xfrm>
              <a:off x="3312867" y="1299411"/>
              <a:ext cx="1828800" cy="1828800"/>
            </a:xfrm>
            <a:prstGeom prst="ellipse">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8" name="Straight Arrow Connector 67"/>
            <p:cNvCxnSpPr>
              <a:stCxn id="58" idx="6"/>
              <a:endCxn id="14" idx="2"/>
            </p:cNvCxnSpPr>
            <p:nvPr/>
          </p:nvCxnSpPr>
          <p:spPr>
            <a:xfrm flipV="1">
              <a:off x="-2818142" y="2358150"/>
              <a:ext cx="2098471" cy="3541687"/>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72" name="TextBox 71"/>
              <p:cNvSpPr txBox="1"/>
              <p:nvPr/>
            </p:nvSpPr>
            <p:spPr>
              <a:xfrm>
                <a:off x="7117368" y="2594910"/>
                <a:ext cx="69586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𝑊</m:t>
                          </m:r>
                        </m:e>
                        <m:sub>
                          <m:r>
                            <a:rPr lang="en-US" b="0" i="1" smtClean="0">
                              <a:latin typeface="Cambria Math" charset="0"/>
                            </a:rPr>
                            <m:t>𝑛</m:t>
                          </m:r>
                          <m:r>
                            <a:rPr lang="en-US" b="0" i="1" smtClean="0">
                              <a:latin typeface="Cambria Math" charset="0"/>
                            </a:rPr>
                            <m:t>1</m:t>
                          </m:r>
                        </m:sub>
                      </m:sSub>
                    </m:oMath>
                  </m:oMathPara>
                </a14:m>
                <a:endParaRPr lang="en-US" dirty="0"/>
              </a:p>
            </p:txBody>
          </p:sp>
        </mc:Choice>
        <mc:Fallback xmlns="">
          <p:sp>
            <p:nvSpPr>
              <p:cNvPr id="72" name="TextBox 71"/>
              <p:cNvSpPr txBox="1">
                <a:spLocks noRot="1" noChangeAspect="1" noMove="1" noResize="1" noEditPoints="1" noAdjustHandles="1" noChangeArrowheads="1" noChangeShapeType="1" noTextEdit="1"/>
              </p:cNvSpPr>
              <p:nvPr/>
            </p:nvSpPr>
            <p:spPr>
              <a:xfrm>
                <a:off x="7117368" y="2594910"/>
                <a:ext cx="695861" cy="276999"/>
              </a:xfrm>
              <a:prstGeom prst="rect">
                <a:avLst/>
              </a:prstGeom>
              <a:blipFill rotWithShape="0">
                <a:blip r:embed="rId3"/>
                <a:stretch>
                  <a:fillRect b="-15556"/>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Anatomy of artificial neural network (ANN)</a:t>
            </a:r>
          </a:p>
        </p:txBody>
      </p:sp>
      <p:grpSp>
        <p:nvGrpSpPr>
          <p:cNvPr id="9" name="Group 8"/>
          <p:cNvGrpSpPr/>
          <p:nvPr/>
        </p:nvGrpSpPr>
        <p:grpSpPr>
          <a:xfrm>
            <a:off x="1722506" y="2599852"/>
            <a:ext cx="2553320" cy="1179095"/>
            <a:chOff x="3312867" y="1299411"/>
            <a:chExt cx="3960251" cy="1828800"/>
          </a:xfrm>
        </p:grpSpPr>
        <p:sp>
          <p:nvSpPr>
            <p:cNvPr id="4" name="Oval 3"/>
            <p:cNvSpPr>
              <a:spLocks noChangeAspect="1"/>
            </p:cNvSpPr>
            <p:nvPr/>
          </p:nvSpPr>
          <p:spPr>
            <a:xfrm>
              <a:off x="3312867" y="1299411"/>
              <a:ext cx="1828800" cy="1828800"/>
            </a:xfrm>
            <a:prstGeom prst="ellipse">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a:stCxn id="4" idx="6"/>
              <a:endCxn id="14" idx="2"/>
            </p:cNvCxnSpPr>
            <p:nvPr/>
          </p:nvCxnSpPr>
          <p:spPr>
            <a:xfrm flipV="1">
              <a:off x="5141667" y="1745005"/>
              <a:ext cx="2131451" cy="468807"/>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grpSp>
      <p:cxnSp>
        <p:nvCxnSpPr>
          <p:cNvPr id="19" name="Straight Arrow Connector 18"/>
          <p:cNvCxnSpPr>
            <a:stCxn id="4" idx="6"/>
            <a:endCxn id="11" idx="2"/>
          </p:cNvCxnSpPr>
          <p:nvPr/>
        </p:nvCxnSpPr>
        <p:spPr>
          <a:xfrm>
            <a:off x="2901601" y="3189400"/>
            <a:ext cx="1397526" cy="2432246"/>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1985387" y="3014688"/>
                <a:ext cx="69586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𝑋</m:t>
                          </m:r>
                        </m:e>
                        <m:sub>
                          <m:r>
                            <a:rPr lang="en-US" b="0" i="1" smtClean="0">
                              <a:latin typeface="Cambria Math" charset="0"/>
                            </a:rPr>
                            <m:t>1</m:t>
                          </m:r>
                        </m:sub>
                      </m:sSub>
                    </m:oMath>
                  </m:oMathPara>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1985387" y="3014688"/>
                <a:ext cx="695861" cy="276999"/>
              </a:xfrm>
              <a:prstGeom prst="rect">
                <a:avLst/>
              </a:prstGeom>
              <a:blipFill rotWithShape="0">
                <a:blip r:embed="rId4"/>
                <a:stretch>
                  <a:fillRect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755677" y="5032098"/>
                <a:ext cx="1134018"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𝑋</m:t>
                          </m:r>
                        </m:e>
                        <m:sub>
                          <m:r>
                            <a:rPr lang="en-US" b="0" i="1" smtClean="0">
                              <a:latin typeface="Cambria Math" charset="0"/>
                            </a:rPr>
                            <m:t>2</m:t>
                          </m:r>
                        </m:sub>
                      </m:sSub>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1755677" y="5032098"/>
                <a:ext cx="1134018" cy="276999"/>
              </a:xfrm>
              <a:prstGeom prst="rect">
                <a:avLst/>
              </a:prstGeom>
              <a:blipFill rotWithShape="0">
                <a:blip r:embed="rId5"/>
                <a:stretch>
                  <a:fillRect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9698876" y="3963571"/>
                <a:ext cx="686092" cy="2803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𝑌</m:t>
                      </m:r>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9698876" y="3963571"/>
                <a:ext cx="686092" cy="280333"/>
              </a:xfrm>
              <a:prstGeom prst="rect">
                <a:avLst/>
              </a:prstGeom>
              <a:blipFill rotWithShape="0">
                <a:blip r:embed="rId6"/>
                <a:stretch>
                  <a:fillRect b="-4348"/>
                </a:stretch>
              </a:blipFill>
            </p:spPr>
            <p:txBody>
              <a:bodyPr/>
              <a:lstStyle/>
              <a:p>
                <a:r>
                  <a:rPr lang="en-US">
                    <a:noFill/>
                  </a:rPr>
                  <a:t> </a:t>
                </a:r>
              </a:p>
            </p:txBody>
          </p:sp>
        </mc:Fallback>
      </mc:AlternateContent>
      <p:grpSp>
        <p:nvGrpSpPr>
          <p:cNvPr id="7" name="Group 6"/>
          <p:cNvGrpSpPr/>
          <p:nvPr/>
        </p:nvGrpSpPr>
        <p:grpSpPr>
          <a:xfrm>
            <a:off x="4275826" y="2297595"/>
            <a:ext cx="1179095" cy="1179095"/>
            <a:chOff x="4299129" y="2129588"/>
            <a:chExt cx="1179095" cy="1179095"/>
          </a:xfrm>
        </p:grpSpPr>
        <p:sp>
          <p:nvSpPr>
            <p:cNvPr id="14" name="Oval 13"/>
            <p:cNvSpPr>
              <a:spLocks noChangeAspect="1"/>
            </p:cNvSpPr>
            <p:nvPr/>
          </p:nvSpPr>
          <p:spPr>
            <a:xfrm>
              <a:off x="4299129" y="2129588"/>
              <a:ext cx="1179095" cy="1179095"/>
            </a:xfrm>
            <a:prstGeom prst="ellipse">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2" name="TextBox 41"/>
                <p:cNvSpPr txBox="1"/>
                <p:nvPr/>
              </p:nvSpPr>
              <p:spPr>
                <a:xfrm>
                  <a:off x="4519482" y="2580635"/>
                  <a:ext cx="69586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𝑊</m:t>
                            </m:r>
                          </m:e>
                          <m:sub>
                            <m:r>
                              <a:rPr lang="en-US" b="0" i="1" smtClean="0">
                                <a:latin typeface="Cambria Math" charset="0"/>
                              </a:rPr>
                              <m:t>11</m:t>
                            </m:r>
                          </m:sub>
                        </m:sSub>
                      </m:oMath>
                    </m:oMathPara>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4519482" y="2580635"/>
                  <a:ext cx="695861" cy="276999"/>
                </a:xfrm>
                <a:prstGeom prst="rect">
                  <a:avLst/>
                </a:prstGeom>
                <a:blipFill rotWithShape="0">
                  <a:blip r:embed="rId7"/>
                  <a:stretch>
                    <a:fillRect b="-15556"/>
                  </a:stretch>
                </a:blipFill>
              </p:spPr>
              <p:txBody>
                <a:bodyPr/>
                <a:lstStyle/>
                <a:p>
                  <a:r>
                    <a:rPr lang="en-US">
                      <a:noFill/>
                    </a:rPr>
                    <a:t> </a:t>
                  </a:r>
                </a:p>
              </p:txBody>
            </p:sp>
          </mc:Fallback>
        </mc:AlternateContent>
      </p:grpSp>
      <p:grpSp>
        <p:nvGrpSpPr>
          <p:cNvPr id="10" name="Group 9"/>
          <p:cNvGrpSpPr/>
          <p:nvPr/>
        </p:nvGrpSpPr>
        <p:grpSpPr>
          <a:xfrm>
            <a:off x="4299127" y="5032098"/>
            <a:ext cx="1179095" cy="1179095"/>
            <a:chOff x="4299129" y="4110788"/>
            <a:chExt cx="1179095" cy="1179095"/>
          </a:xfrm>
        </p:grpSpPr>
        <p:sp>
          <p:nvSpPr>
            <p:cNvPr id="11" name="Oval 10"/>
            <p:cNvSpPr>
              <a:spLocks noChangeAspect="1"/>
            </p:cNvSpPr>
            <p:nvPr/>
          </p:nvSpPr>
          <p:spPr>
            <a:xfrm>
              <a:off x="4299129" y="4110788"/>
              <a:ext cx="1179095" cy="1179095"/>
            </a:xfrm>
            <a:prstGeom prst="ellipse">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 name="TextBox 42"/>
                <p:cNvSpPr txBox="1"/>
                <p:nvPr/>
              </p:nvSpPr>
              <p:spPr>
                <a:xfrm>
                  <a:off x="4540746" y="4553810"/>
                  <a:ext cx="69586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𝑊</m:t>
                            </m:r>
                          </m:e>
                          <m:sub>
                            <m:r>
                              <a:rPr lang="en-US" b="0" i="1" smtClean="0">
                                <a:latin typeface="Cambria Math" charset="0"/>
                              </a:rPr>
                              <m:t>1</m:t>
                            </m:r>
                            <m:r>
                              <a:rPr lang="en-US" b="0" i="1" smtClean="0">
                                <a:latin typeface="Cambria Math" charset="0"/>
                              </a:rPr>
                              <m:t>𝑚</m:t>
                            </m:r>
                          </m:sub>
                        </m:sSub>
                      </m:oMath>
                    </m:oMathPara>
                  </a14:m>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4540746" y="4553810"/>
                  <a:ext cx="695861" cy="276999"/>
                </a:xfrm>
                <a:prstGeom prst="rect">
                  <a:avLst/>
                </a:prstGeom>
                <a:blipFill rotWithShape="0">
                  <a:blip r:embed="rId8"/>
                  <a:stretch>
                    <a:fillRect b="-15217"/>
                  </a:stretch>
                </a:blipFill>
              </p:spPr>
              <p:txBody>
                <a:bodyPr/>
                <a:lstStyle/>
                <a:p>
                  <a:r>
                    <a:rPr lang="en-US">
                      <a:noFill/>
                    </a:rPr>
                    <a:t> </a:t>
                  </a:r>
                </a:p>
              </p:txBody>
            </p:sp>
          </mc:Fallback>
        </mc:AlternateContent>
      </p:grpSp>
      <p:sp>
        <p:nvSpPr>
          <p:cNvPr id="44" name="TextBox 43"/>
          <p:cNvSpPr txBox="1"/>
          <p:nvPr/>
        </p:nvSpPr>
        <p:spPr>
          <a:xfrm>
            <a:off x="1522530" y="922533"/>
            <a:ext cx="1621574" cy="369332"/>
          </a:xfrm>
          <a:prstGeom prst="rect">
            <a:avLst/>
          </a:prstGeom>
          <a:noFill/>
        </p:spPr>
        <p:txBody>
          <a:bodyPr wrap="square" lIns="0" tIns="0" rIns="0" bIns="0" rtlCol="0">
            <a:spAutoFit/>
          </a:bodyPr>
          <a:lstStyle/>
          <a:p>
            <a:r>
              <a:rPr lang="en-US" sz="2400" dirty="0">
                <a:latin typeface="Karla" charset="0"/>
                <a:ea typeface="Karla" charset="0"/>
                <a:cs typeface="Karla" charset="0"/>
              </a:rPr>
              <a:t>Input layer </a:t>
            </a:r>
          </a:p>
        </p:txBody>
      </p:sp>
      <p:sp>
        <p:nvSpPr>
          <p:cNvPr id="45" name="TextBox 44"/>
          <p:cNvSpPr txBox="1"/>
          <p:nvPr/>
        </p:nvSpPr>
        <p:spPr>
          <a:xfrm>
            <a:off x="3925600" y="964475"/>
            <a:ext cx="2170400" cy="369332"/>
          </a:xfrm>
          <a:prstGeom prst="rect">
            <a:avLst/>
          </a:prstGeom>
          <a:noFill/>
        </p:spPr>
        <p:txBody>
          <a:bodyPr wrap="square" lIns="0" tIns="0" rIns="0" bIns="0" rtlCol="0">
            <a:spAutoFit/>
          </a:bodyPr>
          <a:lstStyle/>
          <a:p>
            <a:pPr algn="ctr"/>
            <a:r>
              <a:rPr lang="en-US" sz="2400" dirty="0">
                <a:latin typeface="Karla" charset="0"/>
                <a:ea typeface="Karla" charset="0"/>
                <a:cs typeface="Karla" charset="0"/>
              </a:rPr>
              <a:t>hidden layer 1, </a:t>
            </a:r>
          </a:p>
        </p:txBody>
      </p:sp>
      <p:sp>
        <p:nvSpPr>
          <p:cNvPr id="46" name="TextBox 45"/>
          <p:cNvSpPr txBox="1"/>
          <p:nvPr/>
        </p:nvSpPr>
        <p:spPr>
          <a:xfrm>
            <a:off x="9244815" y="961900"/>
            <a:ext cx="1966961" cy="369332"/>
          </a:xfrm>
          <a:prstGeom prst="rect">
            <a:avLst/>
          </a:prstGeom>
          <a:noFill/>
        </p:spPr>
        <p:txBody>
          <a:bodyPr wrap="square" lIns="0" tIns="0" rIns="0" bIns="0" rtlCol="0">
            <a:spAutoFit/>
          </a:bodyPr>
          <a:lstStyle/>
          <a:p>
            <a:r>
              <a:rPr lang="en-US" sz="2400" dirty="0">
                <a:latin typeface="Karla" charset="0"/>
                <a:ea typeface="Karla" charset="0"/>
                <a:cs typeface="Karla" charset="0"/>
              </a:rPr>
              <a:t>output layer </a:t>
            </a:r>
          </a:p>
        </p:txBody>
      </p:sp>
      <p:grpSp>
        <p:nvGrpSpPr>
          <p:cNvPr id="57" name="Group 56"/>
          <p:cNvGrpSpPr/>
          <p:nvPr/>
        </p:nvGrpSpPr>
        <p:grpSpPr>
          <a:xfrm>
            <a:off x="1743769" y="4581051"/>
            <a:ext cx="2555358" cy="1179095"/>
            <a:chOff x="3439720" y="1249823"/>
            <a:chExt cx="3963412" cy="1828800"/>
          </a:xfrm>
        </p:grpSpPr>
        <p:sp>
          <p:nvSpPr>
            <p:cNvPr id="58" name="Oval 57"/>
            <p:cNvSpPr>
              <a:spLocks noChangeAspect="1"/>
            </p:cNvSpPr>
            <p:nvPr/>
          </p:nvSpPr>
          <p:spPr>
            <a:xfrm>
              <a:off x="3439720" y="1249823"/>
              <a:ext cx="1828800" cy="1828800"/>
            </a:xfrm>
            <a:prstGeom prst="ellipse">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Arrow Connector 58"/>
            <p:cNvCxnSpPr>
              <a:stCxn id="58" idx="6"/>
              <a:endCxn id="11" idx="2"/>
            </p:cNvCxnSpPr>
            <p:nvPr/>
          </p:nvCxnSpPr>
          <p:spPr>
            <a:xfrm>
              <a:off x="5268520" y="2164224"/>
              <a:ext cx="2134612" cy="679322"/>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grpSp>
      <p:cxnSp>
        <p:nvCxnSpPr>
          <p:cNvPr id="71" name="Straight Arrow Connector 70"/>
          <p:cNvCxnSpPr>
            <a:stCxn id="67" idx="6"/>
            <a:endCxn id="74" idx="2"/>
          </p:cNvCxnSpPr>
          <p:nvPr/>
        </p:nvCxnSpPr>
        <p:spPr>
          <a:xfrm>
            <a:off x="8054847" y="2794083"/>
            <a:ext cx="1365318" cy="1348576"/>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6854487" y="4142659"/>
            <a:ext cx="2565678" cy="2041860"/>
            <a:chOff x="6854487" y="3672396"/>
            <a:chExt cx="2565678" cy="2041860"/>
          </a:xfrm>
        </p:grpSpPr>
        <p:grpSp>
          <p:nvGrpSpPr>
            <p:cNvPr id="60" name="Group 59"/>
            <p:cNvGrpSpPr/>
            <p:nvPr/>
          </p:nvGrpSpPr>
          <p:grpSpPr>
            <a:xfrm>
              <a:off x="6854487" y="3672396"/>
              <a:ext cx="2565678" cy="2041860"/>
              <a:chOff x="3312867" y="548811"/>
              <a:chExt cx="3979419" cy="3166965"/>
            </a:xfrm>
          </p:grpSpPr>
          <p:sp>
            <p:nvSpPr>
              <p:cNvPr id="61" name="Oval 60"/>
              <p:cNvSpPr>
                <a:spLocks noChangeAspect="1"/>
              </p:cNvSpPr>
              <p:nvPr/>
            </p:nvSpPr>
            <p:spPr>
              <a:xfrm>
                <a:off x="3312867" y="1886976"/>
                <a:ext cx="1828800" cy="1828800"/>
              </a:xfrm>
              <a:prstGeom prst="ellipse">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 name="Straight Arrow Connector 64"/>
              <p:cNvCxnSpPr>
                <a:stCxn id="61" idx="6"/>
                <a:endCxn id="74" idx="2"/>
              </p:cNvCxnSpPr>
              <p:nvPr/>
            </p:nvCxnSpPr>
            <p:spPr>
              <a:xfrm flipV="1">
                <a:off x="5141667" y="548811"/>
                <a:ext cx="2150619" cy="2252566"/>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73" name="TextBox 72"/>
                <p:cNvSpPr txBox="1"/>
                <p:nvPr/>
              </p:nvSpPr>
              <p:spPr>
                <a:xfrm>
                  <a:off x="7125493" y="4971822"/>
                  <a:ext cx="69586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𝑊</m:t>
                            </m:r>
                          </m:e>
                          <m:sub>
                            <m:r>
                              <a:rPr lang="en-US" b="0" i="1" smtClean="0">
                                <a:latin typeface="Cambria Math" charset="0"/>
                              </a:rPr>
                              <m:t>𝑛𝑚</m:t>
                            </m:r>
                          </m:sub>
                        </m:sSub>
                      </m:oMath>
                    </m:oMathPara>
                  </a14:m>
                  <a:endParaRPr lang="en-US" dirty="0"/>
                </a:p>
              </p:txBody>
            </p:sp>
          </mc:Choice>
          <mc:Fallback xmlns="">
            <p:sp>
              <p:nvSpPr>
                <p:cNvPr id="73" name="TextBox 72"/>
                <p:cNvSpPr txBox="1">
                  <a:spLocks noRot="1" noChangeAspect="1" noMove="1" noResize="1" noEditPoints="1" noAdjustHandles="1" noChangeArrowheads="1" noChangeShapeType="1" noTextEdit="1"/>
                </p:cNvSpPr>
                <p:nvPr/>
              </p:nvSpPr>
              <p:spPr>
                <a:xfrm>
                  <a:off x="7125493" y="4971822"/>
                  <a:ext cx="695861" cy="276999"/>
                </a:xfrm>
                <a:prstGeom prst="rect">
                  <a:avLst/>
                </a:prstGeom>
                <a:blipFill rotWithShape="0">
                  <a:blip r:embed="rId9"/>
                  <a:stretch>
                    <a:fillRect b="-11111"/>
                  </a:stretch>
                </a:blipFill>
              </p:spPr>
              <p:txBody>
                <a:bodyPr/>
                <a:lstStyle/>
                <a:p>
                  <a:r>
                    <a:rPr lang="en-US">
                      <a:noFill/>
                    </a:rPr>
                    <a:t> </a:t>
                  </a:r>
                </a:p>
              </p:txBody>
            </p:sp>
          </mc:Fallback>
        </mc:AlternateContent>
      </p:grpSp>
      <p:sp>
        <p:nvSpPr>
          <p:cNvPr id="74" name="Oval 73"/>
          <p:cNvSpPr>
            <a:spLocks noChangeAspect="1"/>
          </p:cNvSpPr>
          <p:nvPr/>
        </p:nvSpPr>
        <p:spPr>
          <a:xfrm>
            <a:off x="9420165" y="3553111"/>
            <a:ext cx="1179095" cy="1179095"/>
          </a:xfrm>
          <a:prstGeom prst="ellipse">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extBox 75"/>
          <p:cNvSpPr txBox="1"/>
          <p:nvPr/>
        </p:nvSpPr>
        <p:spPr>
          <a:xfrm>
            <a:off x="6388223" y="961900"/>
            <a:ext cx="2170400" cy="369332"/>
          </a:xfrm>
          <a:prstGeom prst="rect">
            <a:avLst/>
          </a:prstGeom>
          <a:noFill/>
        </p:spPr>
        <p:txBody>
          <a:bodyPr wrap="square" lIns="0" tIns="0" rIns="0" bIns="0" rtlCol="0">
            <a:spAutoFit/>
          </a:bodyPr>
          <a:lstStyle/>
          <a:p>
            <a:r>
              <a:rPr lang="en-US" sz="2400" dirty="0">
                <a:latin typeface="Karla" charset="0"/>
                <a:ea typeface="Karla" charset="0"/>
                <a:cs typeface="Karla" charset="0"/>
              </a:rPr>
              <a:t>hidden layer </a:t>
            </a:r>
            <a:r>
              <a:rPr lang="en-US" sz="2400" i="1" dirty="0">
                <a:latin typeface="Cambria Math" charset="0"/>
                <a:ea typeface="Cambria Math" charset="0"/>
                <a:cs typeface="Cambria Math" charset="0"/>
              </a:rPr>
              <a:t>n</a:t>
            </a:r>
          </a:p>
        </p:txBody>
      </p:sp>
      <p:sp>
        <p:nvSpPr>
          <p:cNvPr id="39" name="TextBox 38"/>
          <p:cNvSpPr txBox="1"/>
          <p:nvPr/>
        </p:nvSpPr>
        <p:spPr>
          <a:xfrm>
            <a:off x="5995029" y="3963571"/>
            <a:ext cx="683714" cy="369332"/>
          </a:xfrm>
          <a:prstGeom prst="rect">
            <a:avLst/>
          </a:prstGeom>
          <a:noFill/>
        </p:spPr>
        <p:txBody>
          <a:bodyPr wrap="square" lIns="0" tIns="0" rIns="0" bIns="0" rtlCol="0">
            <a:spAutoFit/>
          </a:bodyPr>
          <a:lstStyle/>
          <a:p>
            <a:r>
              <a:rPr lang="mr-IN" sz="2400">
                <a:latin typeface="Karla" charset="0"/>
                <a:ea typeface="Karla" charset="0"/>
                <a:cs typeface="Karla" charset="0"/>
              </a:rPr>
              <a:t>…</a:t>
            </a:r>
            <a:endParaRPr lang="en-US" sz="2400" dirty="0">
              <a:latin typeface="Karla" charset="0"/>
              <a:ea typeface="Karla" charset="0"/>
              <a:cs typeface="Karla" charset="0"/>
            </a:endParaRPr>
          </a:p>
        </p:txBody>
      </p:sp>
      <p:sp>
        <p:nvSpPr>
          <p:cNvPr id="51" name="TextBox 50"/>
          <p:cNvSpPr txBox="1"/>
          <p:nvPr/>
        </p:nvSpPr>
        <p:spPr>
          <a:xfrm rot="16200000">
            <a:off x="4581558" y="3934985"/>
            <a:ext cx="312160" cy="369332"/>
          </a:xfrm>
          <a:prstGeom prst="rect">
            <a:avLst/>
          </a:prstGeom>
          <a:noFill/>
        </p:spPr>
        <p:txBody>
          <a:bodyPr wrap="square" lIns="0" tIns="0" rIns="0" bIns="0" rtlCol="0">
            <a:spAutoFit/>
          </a:bodyPr>
          <a:lstStyle/>
          <a:p>
            <a:r>
              <a:rPr lang="mr-IN" sz="2400">
                <a:latin typeface="Karla" charset="0"/>
                <a:ea typeface="Karla" charset="0"/>
                <a:cs typeface="Karla" charset="0"/>
              </a:rPr>
              <a:t>…</a:t>
            </a:r>
            <a:endParaRPr lang="en-US" sz="2400" dirty="0">
              <a:latin typeface="Karla" charset="0"/>
              <a:ea typeface="Karla" charset="0"/>
              <a:cs typeface="Karla" charset="0"/>
            </a:endParaRPr>
          </a:p>
        </p:txBody>
      </p:sp>
      <p:pic>
        <p:nvPicPr>
          <p:cNvPr id="3" name="Picture 2"/>
          <p:cNvPicPr>
            <a:picLocks noChangeAspect="1"/>
          </p:cNvPicPr>
          <p:nvPr/>
        </p:nvPicPr>
        <p:blipFill>
          <a:blip r:embed="rId10"/>
          <a:stretch>
            <a:fillRect/>
          </a:stretch>
        </p:blipFill>
        <p:spPr>
          <a:xfrm>
            <a:off x="7060223" y="3883115"/>
            <a:ext cx="660400" cy="596900"/>
          </a:xfrm>
          <a:prstGeom prst="rect">
            <a:avLst/>
          </a:prstGeom>
        </p:spPr>
      </p:pic>
      <p:sp>
        <p:nvSpPr>
          <p:cNvPr id="5" name="Rectangle 4"/>
          <p:cNvSpPr/>
          <p:nvPr/>
        </p:nvSpPr>
        <p:spPr>
          <a:xfrm>
            <a:off x="5546009" y="3244334"/>
            <a:ext cx="1099981" cy="369332"/>
          </a:xfrm>
          <a:prstGeom prst="rect">
            <a:avLst/>
          </a:prstGeom>
        </p:spPr>
        <p:txBody>
          <a:bodyPr wrap="none">
            <a:spAutoFit/>
          </a:bodyPr>
          <a:lstStyle/>
          <a:p>
            <a:pPr algn="ctr"/>
            <a:r>
              <a:rPr lang="en-US">
                <a:latin typeface="Karla" charset="0"/>
                <a:ea typeface="Karla" charset="0"/>
                <a:cs typeface="Karla" charset="0"/>
              </a:rPr>
              <a:t>m nodes</a:t>
            </a:r>
            <a:endParaRPr lang="en-US" dirty="0">
              <a:latin typeface="Karla" charset="0"/>
              <a:ea typeface="Karla" charset="0"/>
              <a:cs typeface="Karla" charset="0"/>
            </a:endParaRPr>
          </a:p>
        </p:txBody>
      </p:sp>
      <p:sp>
        <p:nvSpPr>
          <p:cNvPr id="53" name="Rectangle 52"/>
          <p:cNvSpPr/>
          <p:nvPr/>
        </p:nvSpPr>
        <p:spPr>
          <a:xfrm>
            <a:off x="4190992" y="1427024"/>
            <a:ext cx="1404552" cy="461665"/>
          </a:xfrm>
          <a:prstGeom prst="rect">
            <a:avLst/>
          </a:prstGeom>
          <a:solidFill>
            <a:schemeClr val="accent1">
              <a:lumMod val="20000"/>
              <a:lumOff val="80000"/>
            </a:schemeClr>
          </a:solidFill>
        </p:spPr>
        <p:txBody>
          <a:bodyPr wrap="none">
            <a:spAutoFit/>
          </a:bodyPr>
          <a:lstStyle/>
          <a:p>
            <a:pPr algn="ctr"/>
            <a:r>
              <a:rPr lang="en-US" sz="2400" i="1" dirty="0">
                <a:latin typeface="Cambria Math" charset="0"/>
                <a:ea typeface="Cambria Math" charset="0"/>
                <a:cs typeface="Cambria Math" charset="0"/>
              </a:rPr>
              <a:t>m</a:t>
            </a:r>
            <a:r>
              <a:rPr lang="en-US" sz="2400" dirty="0">
                <a:latin typeface="Karla" charset="0"/>
                <a:ea typeface="Karla" charset="0"/>
                <a:cs typeface="Karla" charset="0"/>
              </a:rPr>
              <a:t> nodes</a:t>
            </a:r>
          </a:p>
        </p:txBody>
      </p:sp>
      <p:sp>
        <p:nvSpPr>
          <p:cNvPr id="54" name="TextBox 53"/>
          <p:cNvSpPr txBox="1"/>
          <p:nvPr/>
        </p:nvSpPr>
        <p:spPr>
          <a:xfrm>
            <a:off x="2119417" y="6323020"/>
            <a:ext cx="10012151" cy="461665"/>
          </a:xfrm>
          <a:prstGeom prst="rect">
            <a:avLst/>
          </a:prstGeom>
          <a:noFill/>
        </p:spPr>
        <p:txBody>
          <a:bodyPr wrap="square" rtlCol="0">
            <a:spAutoFit/>
          </a:bodyPr>
          <a:lstStyle/>
          <a:p>
            <a:r>
              <a:rPr lang="en-US" sz="2400" dirty="0">
                <a:solidFill>
                  <a:schemeClr val="tx1">
                    <a:lumMod val="75000"/>
                    <a:lumOff val="25000"/>
                  </a:schemeClr>
                </a:solidFill>
                <a:latin typeface="Karla" charset="0"/>
                <a:ea typeface="Karla" charset="0"/>
                <a:cs typeface="Karla" charset="0"/>
              </a:rPr>
              <a:t>We will talk later about the choice of the number of nodes.</a:t>
            </a:r>
            <a:endParaRPr lang="en-US" sz="2800" dirty="0">
              <a:solidFill>
                <a:schemeClr val="tx1">
                  <a:lumMod val="75000"/>
                  <a:lumOff val="25000"/>
                </a:schemeClr>
              </a:solidFill>
              <a:latin typeface="Karla" charset="0"/>
              <a:ea typeface="Karla" charset="0"/>
              <a:cs typeface="Karla" charset="0"/>
            </a:endParaRPr>
          </a:p>
        </p:txBody>
      </p:sp>
    </p:spTree>
    <p:extLst>
      <p:ext uri="{BB962C8B-B14F-4D97-AF65-F5344CB8AC3E}">
        <p14:creationId xmlns:p14="http://schemas.microsoft.com/office/powerpoint/2010/main" val="50712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p:cNvGrpSpPr/>
          <p:nvPr/>
        </p:nvGrpSpPr>
        <p:grpSpPr>
          <a:xfrm>
            <a:off x="2922864" y="2204535"/>
            <a:ext cx="5131983" cy="2966064"/>
            <a:chOff x="-2818142" y="1299411"/>
            <a:chExt cx="7959809" cy="4600426"/>
          </a:xfrm>
        </p:grpSpPr>
        <p:sp>
          <p:nvSpPr>
            <p:cNvPr id="67" name="Oval 66"/>
            <p:cNvSpPr>
              <a:spLocks noChangeAspect="1"/>
            </p:cNvSpPr>
            <p:nvPr/>
          </p:nvSpPr>
          <p:spPr>
            <a:xfrm>
              <a:off x="3312867" y="1299411"/>
              <a:ext cx="1828800" cy="1828800"/>
            </a:xfrm>
            <a:prstGeom prst="ellipse">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8" name="Straight Arrow Connector 67"/>
            <p:cNvCxnSpPr>
              <a:stCxn id="58" idx="6"/>
              <a:endCxn id="14" idx="2"/>
            </p:cNvCxnSpPr>
            <p:nvPr/>
          </p:nvCxnSpPr>
          <p:spPr>
            <a:xfrm flipV="1">
              <a:off x="-2818142" y="2358150"/>
              <a:ext cx="2098471" cy="3541687"/>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72" name="TextBox 71"/>
              <p:cNvSpPr txBox="1"/>
              <p:nvPr/>
            </p:nvSpPr>
            <p:spPr>
              <a:xfrm>
                <a:off x="7117368" y="2594910"/>
                <a:ext cx="69586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𝑊</m:t>
                          </m:r>
                        </m:e>
                        <m:sub>
                          <m:r>
                            <a:rPr lang="en-US" b="0" i="1" smtClean="0">
                              <a:latin typeface="Cambria Math" charset="0"/>
                            </a:rPr>
                            <m:t>𝑛</m:t>
                          </m:r>
                          <m:r>
                            <a:rPr lang="en-US" b="0" i="1" smtClean="0">
                              <a:latin typeface="Cambria Math" charset="0"/>
                            </a:rPr>
                            <m:t>1</m:t>
                          </m:r>
                        </m:sub>
                      </m:sSub>
                    </m:oMath>
                  </m:oMathPara>
                </a14:m>
                <a:endParaRPr lang="en-US" dirty="0"/>
              </a:p>
            </p:txBody>
          </p:sp>
        </mc:Choice>
        <mc:Fallback xmlns="">
          <p:sp>
            <p:nvSpPr>
              <p:cNvPr id="72" name="TextBox 71"/>
              <p:cNvSpPr txBox="1">
                <a:spLocks noRot="1" noChangeAspect="1" noMove="1" noResize="1" noEditPoints="1" noAdjustHandles="1" noChangeArrowheads="1" noChangeShapeType="1" noTextEdit="1"/>
              </p:cNvSpPr>
              <p:nvPr/>
            </p:nvSpPr>
            <p:spPr>
              <a:xfrm>
                <a:off x="7117368" y="2594910"/>
                <a:ext cx="695861" cy="276999"/>
              </a:xfrm>
              <a:prstGeom prst="rect">
                <a:avLst/>
              </a:prstGeom>
              <a:blipFill rotWithShape="0">
                <a:blip r:embed="rId3"/>
                <a:stretch>
                  <a:fillRect b="-15556"/>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Anatomy of artificial neural network (ANN)</a:t>
            </a:r>
          </a:p>
        </p:txBody>
      </p:sp>
      <p:grpSp>
        <p:nvGrpSpPr>
          <p:cNvPr id="9" name="Group 8"/>
          <p:cNvGrpSpPr/>
          <p:nvPr/>
        </p:nvGrpSpPr>
        <p:grpSpPr>
          <a:xfrm>
            <a:off x="1722506" y="2599852"/>
            <a:ext cx="2553320" cy="1179095"/>
            <a:chOff x="3312867" y="1299411"/>
            <a:chExt cx="3960251" cy="1828800"/>
          </a:xfrm>
        </p:grpSpPr>
        <p:sp>
          <p:nvSpPr>
            <p:cNvPr id="4" name="Oval 3"/>
            <p:cNvSpPr>
              <a:spLocks noChangeAspect="1"/>
            </p:cNvSpPr>
            <p:nvPr/>
          </p:nvSpPr>
          <p:spPr>
            <a:xfrm>
              <a:off x="3312867" y="1299411"/>
              <a:ext cx="1828800" cy="1828800"/>
            </a:xfrm>
            <a:prstGeom prst="ellipse">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a:stCxn id="4" idx="6"/>
              <a:endCxn id="14" idx="2"/>
            </p:cNvCxnSpPr>
            <p:nvPr/>
          </p:nvCxnSpPr>
          <p:spPr>
            <a:xfrm flipV="1">
              <a:off x="5141667" y="1745005"/>
              <a:ext cx="2131451" cy="468807"/>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grpSp>
      <p:cxnSp>
        <p:nvCxnSpPr>
          <p:cNvPr id="19" name="Straight Arrow Connector 18"/>
          <p:cNvCxnSpPr>
            <a:stCxn id="4" idx="6"/>
            <a:endCxn id="11" idx="2"/>
          </p:cNvCxnSpPr>
          <p:nvPr/>
        </p:nvCxnSpPr>
        <p:spPr>
          <a:xfrm>
            <a:off x="2901601" y="3189400"/>
            <a:ext cx="1397526" cy="2432246"/>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1985387" y="3014688"/>
                <a:ext cx="69586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𝑋</m:t>
                          </m:r>
                        </m:e>
                        <m:sub>
                          <m:r>
                            <a:rPr lang="en-US" b="0" i="1" smtClean="0">
                              <a:latin typeface="Cambria Math" charset="0"/>
                            </a:rPr>
                            <m:t>1</m:t>
                          </m:r>
                        </m:sub>
                      </m:sSub>
                    </m:oMath>
                  </m:oMathPara>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1985387" y="3014688"/>
                <a:ext cx="695861" cy="276999"/>
              </a:xfrm>
              <a:prstGeom prst="rect">
                <a:avLst/>
              </a:prstGeom>
              <a:blipFill rotWithShape="0">
                <a:blip r:embed="rId4"/>
                <a:stretch>
                  <a:fillRect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755677" y="5032098"/>
                <a:ext cx="1134018"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𝑋</m:t>
                          </m:r>
                        </m:e>
                        <m:sub>
                          <m:r>
                            <a:rPr lang="en-US" b="0" i="1" smtClean="0">
                              <a:latin typeface="Cambria Math" charset="0"/>
                            </a:rPr>
                            <m:t>2</m:t>
                          </m:r>
                        </m:sub>
                      </m:sSub>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1755677" y="5032098"/>
                <a:ext cx="1134018" cy="276999"/>
              </a:xfrm>
              <a:prstGeom prst="rect">
                <a:avLst/>
              </a:prstGeom>
              <a:blipFill rotWithShape="0">
                <a:blip r:embed="rId5"/>
                <a:stretch>
                  <a:fillRect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9698876" y="3963571"/>
                <a:ext cx="686092" cy="2803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𝑌</m:t>
                      </m:r>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9698876" y="3963571"/>
                <a:ext cx="686092" cy="280333"/>
              </a:xfrm>
              <a:prstGeom prst="rect">
                <a:avLst/>
              </a:prstGeom>
              <a:blipFill rotWithShape="0">
                <a:blip r:embed="rId6"/>
                <a:stretch>
                  <a:fillRect b="-4348"/>
                </a:stretch>
              </a:blipFill>
            </p:spPr>
            <p:txBody>
              <a:bodyPr/>
              <a:lstStyle/>
              <a:p>
                <a:r>
                  <a:rPr lang="en-US">
                    <a:noFill/>
                  </a:rPr>
                  <a:t> </a:t>
                </a:r>
              </a:p>
            </p:txBody>
          </p:sp>
        </mc:Fallback>
      </mc:AlternateContent>
      <p:grpSp>
        <p:nvGrpSpPr>
          <p:cNvPr id="7" name="Group 6"/>
          <p:cNvGrpSpPr/>
          <p:nvPr/>
        </p:nvGrpSpPr>
        <p:grpSpPr>
          <a:xfrm>
            <a:off x="4275826" y="2297595"/>
            <a:ext cx="1179095" cy="1179095"/>
            <a:chOff x="4299129" y="2129588"/>
            <a:chExt cx="1179095" cy="1179095"/>
          </a:xfrm>
        </p:grpSpPr>
        <p:sp>
          <p:nvSpPr>
            <p:cNvPr id="14" name="Oval 13"/>
            <p:cNvSpPr>
              <a:spLocks noChangeAspect="1"/>
            </p:cNvSpPr>
            <p:nvPr/>
          </p:nvSpPr>
          <p:spPr>
            <a:xfrm>
              <a:off x="4299129" y="2129588"/>
              <a:ext cx="1179095" cy="1179095"/>
            </a:xfrm>
            <a:prstGeom prst="ellipse">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2" name="TextBox 41"/>
                <p:cNvSpPr txBox="1"/>
                <p:nvPr/>
              </p:nvSpPr>
              <p:spPr>
                <a:xfrm>
                  <a:off x="4519482" y="2580635"/>
                  <a:ext cx="69586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𝑊</m:t>
                            </m:r>
                          </m:e>
                          <m:sub>
                            <m:r>
                              <a:rPr lang="en-US" b="0" i="1" smtClean="0">
                                <a:latin typeface="Cambria Math" charset="0"/>
                              </a:rPr>
                              <m:t>11</m:t>
                            </m:r>
                          </m:sub>
                        </m:sSub>
                      </m:oMath>
                    </m:oMathPara>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4519482" y="2580635"/>
                  <a:ext cx="695861" cy="276999"/>
                </a:xfrm>
                <a:prstGeom prst="rect">
                  <a:avLst/>
                </a:prstGeom>
                <a:blipFill rotWithShape="0">
                  <a:blip r:embed="rId7"/>
                  <a:stretch>
                    <a:fillRect b="-15556"/>
                  </a:stretch>
                </a:blipFill>
              </p:spPr>
              <p:txBody>
                <a:bodyPr/>
                <a:lstStyle/>
                <a:p>
                  <a:r>
                    <a:rPr lang="en-US">
                      <a:noFill/>
                    </a:rPr>
                    <a:t> </a:t>
                  </a:r>
                </a:p>
              </p:txBody>
            </p:sp>
          </mc:Fallback>
        </mc:AlternateContent>
      </p:grpSp>
      <p:grpSp>
        <p:nvGrpSpPr>
          <p:cNvPr id="10" name="Group 9"/>
          <p:cNvGrpSpPr/>
          <p:nvPr/>
        </p:nvGrpSpPr>
        <p:grpSpPr>
          <a:xfrm>
            <a:off x="4299127" y="5032098"/>
            <a:ext cx="1179095" cy="1179095"/>
            <a:chOff x="4299129" y="4110788"/>
            <a:chExt cx="1179095" cy="1179095"/>
          </a:xfrm>
        </p:grpSpPr>
        <p:sp>
          <p:nvSpPr>
            <p:cNvPr id="11" name="Oval 10"/>
            <p:cNvSpPr>
              <a:spLocks noChangeAspect="1"/>
            </p:cNvSpPr>
            <p:nvPr/>
          </p:nvSpPr>
          <p:spPr>
            <a:xfrm>
              <a:off x="4299129" y="4110788"/>
              <a:ext cx="1179095" cy="1179095"/>
            </a:xfrm>
            <a:prstGeom prst="ellipse">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 name="TextBox 42"/>
                <p:cNvSpPr txBox="1"/>
                <p:nvPr/>
              </p:nvSpPr>
              <p:spPr>
                <a:xfrm>
                  <a:off x="4540746" y="4553810"/>
                  <a:ext cx="69586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𝑊</m:t>
                            </m:r>
                          </m:e>
                          <m:sub>
                            <m:r>
                              <a:rPr lang="en-US" b="0" i="1" smtClean="0">
                                <a:latin typeface="Cambria Math" charset="0"/>
                              </a:rPr>
                              <m:t>1</m:t>
                            </m:r>
                            <m:r>
                              <a:rPr lang="en-US" b="0" i="1" smtClean="0">
                                <a:latin typeface="Cambria Math" charset="0"/>
                              </a:rPr>
                              <m:t>𝑚</m:t>
                            </m:r>
                          </m:sub>
                        </m:sSub>
                      </m:oMath>
                    </m:oMathPara>
                  </a14:m>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4540746" y="4553810"/>
                  <a:ext cx="695861" cy="276999"/>
                </a:xfrm>
                <a:prstGeom prst="rect">
                  <a:avLst/>
                </a:prstGeom>
                <a:blipFill rotWithShape="0">
                  <a:blip r:embed="rId8"/>
                  <a:stretch>
                    <a:fillRect b="-15217"/>
                  </a:stretch>
                </a:blipFill>
              </p:spPr>
              <p:txBody>
                <a:bodyPr/>
                <a:lstStyle/>
                <a:p>
                  <a:r>
                    <a:rPr lang="en-US">
                      <a:noFill/>
                    </a:rPr>
                    <a:t> </a:t>
                  </a:r>
                </a:p>
              </p:txBody>
            </p:sp>
          </mc:Fallback>
        </mc:AlternateContent>
      </p:grpSp>
      <p:sp>
        <p:nvSpPr>
          <p:cNvPr id="44" name="TextBox 43"/>
          <p:cNvSpPr txBox="1"/>
          <p:nvPr/>
        </p:nvSpPr>
        <p:spPr>
          <a:xfrm>
            <a:off x="1522530" y="922533"/>
            <a:ext cx="1621574" cy="369332"/>
          </a:xfrm>
          <a:prstGeom prst="rect">
            <a:avLst/>
          </a:prstGeom>
          <a:noFill/>
        </p:spPr>
        <p:txBody>
          <a:bodyPr wrap="square" lIns="0" tIns="0" rIns="0" bIns="0" rtlCol="0">
            <a:spAutoFit/>
          </a:bodyPr>
          <a:lstStyle/>
          <a:p>
            <a:r>
              <a:rPr lang="en-US" sz="2400" dirty="0">
                <a:latin typeface="Karla" charset="0"/>
                <a:ea typeface="Karla" charset="0"/>
                <a:cs typeface="Karla" charset="0"/>
              </a:rPr>
              <a:t>Input layer </a:t>
            </a:r>
          </a:p>
        </p:txBody>
      </p:sp>
      <p:sp>
        <p:nvSpPr>
          <p:cNvPr id="45" name="TextBox 44"/>
          <p:cNvSpPr txBox="1"/>
          <p:nvPr/>
        </p:nvSpPr>
        <p:spPr>
          <a:xfrm>
            <a:off x="3925600" y="964475"/>
            <a:ext cx="2170400" cy="369332"/>
          </a:xfrm>
          <a:prstGeom prst="rect">
            <a:avLst/>
          </a:prstGeom>
          <a:noFill/>
        </p:spPr>
        <p:txBody>
          <a:bodyPr wrap="square" lIns="0" tIns="0" rIns="0" bIns="0" rtlCol="0">
            <a:spAutoFit/>
          </a:bodyPr>
          <a:lstStyle/>
          <a:p>
            <a:pPr algn="ctr"/>
            <a:r>
              <a:rPr lang="en-US" sz="2400" dirty="0">
                <a:latin typeface="Karla" charset="0"/>
                <a:ea typeface="Karla" charset="0"/>
                <a:cs typeface="Karla" charset="0"/>
              </a:rPr>
              <a:t>hidden layer 1, </a:t>
            </a:r>
          </a:p>
        </p:txBody>
      </p:sp>
      <p:sp>
        <p:nvSpPr>
          <p:cNvPr id="46" name="TextBox 45"/>
          <p:cNvSpPr txBox="1"/>
          <p:nvPr/>
        </p:nvSpPr>
        <p:spPr>
          <a:xfrm>
            <a:off x="9244815" y="961900"/>
            <a:ext cx="1966961" cy="369332"/>
          </a:xfrm>
          <a:prstGeom prst="rect">
            <a:avLst/>
          </a:prstGeom>
          <a:noFill/>
        </p:spPr>
        <p:txBody>
          <a:bodyPr wrap="square" lIns="0" tIns="0" rIns="0" bIns="0" rtlCol="0">
            <a:spAutoFit/>
          </a:bodyPr>
          <a:lstStyle/>
          <a:p>
            <a:r>
              <a:rPr lang="en-US" sz="2400" dirty="0">
                <a:latin typeface="Karla" charset="0"/>
                <a:ea typeface="Karla" charset="0"/>
                <a:cs typeface="Karla" charset="0"/>
              </a:rPr>
              <a:t>output layer </a:t>
            </a:r>
          </a:p>
        </p:txBody>
      </p:sp>
      <p:grpSp>
        <p:nvGrpSpPr>
          <p:cNvPr id="57" name="Group 56"/>
          <p:cNvGrpSpPr/>
          <p:nvPr/>
        </p:nvGrpSpPr>
        <p:grpSpPr>
          <a:xfrm>
            <a:off x="1743769" y="4581051"/>
            <a:ext cx="2555358" cy="1179095"/>
            <a:chOff x="3439720" y="1249823"/>
            <a:chExt cx="3963412" cy="1828800"/>
          </a:xfrm>
        </p:grpSpPr>
        <p:sp>
          <p:nvSpPr>
            <p:cNvPr id="58" name="Oval 57"/>
            <p:cNvSpPr>
              <a:spLocks noChangeAspect="1"/>
            </p:cNvSpPr>
            <p:nvPr/>
          </p:nvSpPr>
          <p:spPr>
            <a:xfrm>
              <a:off x="3439720" y="1249823"/>
              <a:ext cx="1828800" cy="1828800"/>
            </a:xfrm>
            <a:prstGeom prst="ellipse">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Arrow Connector 58"/>
            <p:cNvCxnSpPr>
              <a:stCxn id="58" idx="6"/>
              <a:endCxn id="11" idx="2"/>
            </p:cNvCxnSpPr>
            <p:nvPr/>
          </p:nvCxnSpPr>
          <p:spPr>
            <a:xfrm>
              <a:off x="5268520" y="2164224"/>
              <a:ext cx="2134612" cy="679322"/>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grpSp>
      <p:cxnSp>
        <p:nvCxnSpPr>
          <p:cNvPr id="71" name="Straight Arrow Connector 70"/>
          <p:cNvCxnSpPr>
            <a:stCxn id="67" idx="6"/>
            <a:endCxn id="74" idx="2"/>
          </p:cNvCxnSpPr>
          <p:nvPr/>
        </p:nvCxnSpPr>
        <p:spPr>
          <a:xfrm>
            <a:off x="8054847" y="2794083"/>
            <a:ext cx="1365318" cy="1348576"/>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6854487" y="4142659"/>
            <a:ext cx="2565678" cy="2041860"/>
            <a:chOff x="6854487" y="3672396"/>
            <a:chExt cx="2565678" cy="2041860"/>
          </a:xfrm>
        </p:grpSpPr>
        <p:grpSp>
          <p:nvGrpSpPr>
            <p:cNvPr id="60" name="Group 59"/>
            <p:cNvGrpSpPr/>
            <p:nvPr/>
          </p:nvGrpSpPr>
          <p:grpSpPr>
            <a:xfrm>
              <a:off x="6854487" y="3672396"/>
              <a:ext cx="2565678" cy="2041860"/>
              <a:chOff x="3312867" y="548811"/>
              <a:chExt cx="3979419" cy="3166965"/>
            </a:xfrm>
          </p:grpSpPr>
          <p:sp>
            <p:nvSpPr>
              <p:cNvPr id="61" name="Oval 60"/>
              <p:cNvSpPr>
                <a:spLocks noChangeAspect="1"/>
              </p:cNvSpPr>
              <p:nvPr/>
            </p:nvSpPr>
            <p:spPr>
              <a:xfrm>
                <a:off x="3312867" y="1886976"/>
                <a:ext cx="1828800" cy="1828800"/>
              </a:xfrm>
              <a:prstGeom prst="ellipse">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 name="Straight Arrow Connector 64"/>
              <p:cNvCxnSpPr>
                <a:stCxn id="61" idx="6"/>
                <a:endCxn id="74" idx="2"/>
              </p:cNvCxnSpPr>
              <p:nvPr/>
            </p:nvCxnSpPr>
            <p:spPr>
              <a:xfrm flipV="1">
                <a:off x="5141667" y="548811"/>
                <a:ext cx="2150619" cy="2252566"/>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73" name="TextBox 72"/>
                <p:cNvSpPr txBox="1"/>
                <p:nvPr/>
              </p:nvSpPr>
              <p:spPr>
                <a:xfrm>
                  <a:off x="7125493" y="4971822"/>
                  <a:ext cx="69586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𝑊</m:t>
                            </m:r>
                          </m:e>
                          <m:sub>
                            <m:r>
                              <a:rPr lang="en-US" b="0" i="1" smtClean="0">
                                <a:latin typeface="Cambria Math" charset="0"/>
                              </a:rPr>
                              <m:t>𝑛𝑚</m:t>
                            </m:r>
                          </m:sub>
                        </m:sSub>
                      </m:oMath>
                    </m:oMathPara>
                  </a14:m>
                  <a:endParaRPr lang="en-US" dirty="0"/>
                </a:p>
              </p:txBody>
            </p:sp>
          </mc:Choice>
          <mc:Fallback xmlns="">
            <p:sp>
              <p:nvSpPr>
                <p:cNvPr id="73" name="TextBox 72"/>
                <p:cNvSpPr txBox="1">
                  <a:spLocks noRot="1" noChangeAspect="1" noMove="1" noResize="1" noEditPoints="1" noAdjustHandles="1" noChangeArrowheads="1" noChangeShapeType="1" noTextEdit="1"/>
                </p:cNvSpPr>
                <p:nvPr/>
              </p:nvSpPr>
              <p:spPr>
                <a:xfrm>
                  <a:off x="7125493" y="4971822"/>
                  <a:ext cx="695861" cy="276999"/>
                </a:xfrm>
                <a:prstGeom prst="rect">
                  <a:avLst/>
                </a:prstGeom>
                <a:blipFill rotWithShape="0">
                  <a:blip r:embed="rId9"/>
                  <a:stretch>
                    <a:fillRect b="-11111"/>
                  </a:stretch>
                </a:blipFill>
              </p:spPr>
              <p:txBody>
                <a:bodyPr/>
                <a:lstStyle/>
                <a:p>
                  <a:r>
                    <a:rPr lang="en-US">
                      <a:noFill/>
                    </a:rPr>
                    <a:t> </a:t>
                  </a:r>
                </a:p>
              </p:txBody>
            </p:sp>
          </mc:Fallback>
        </mc:AlternateContent>
      </p:grpSp>
      <p:sp>
        <p:nvSpPr>
          <p:cNvPr id="74" name="Oval 73"/>
          <p:cNvSpPr>
            <a:spLocks noChangeAspect="1"/>
          </p:cNvSpPr>
          <p:nvPr/>
        </p:nvSpPr>
        <p:spPr>
          <a:xfrm>
            <a:off x="9420165" y="3553111"/>
            <a:ext cx="1179095" cy="1179095"/>
          </a:xfrm>
          <a:prstGeom prst="ellipse">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extBox 75"/>
          <p:cNvSpPr txBox="1"/>
          <p:nvPr/>
        </p:nvSpPr>
        <p:spPr>
          <a:xfrm>
            <a:off x="6388223" y="961900"/>
            <a:ext cx="2170400" cy="369332"/>
          </a:xfrm>
          <a:prstGeom prst="rect">
            <a:avLst/>
          </a:prstGeom>
          <a:noFill/>
        </p:spPr>
        <p:txBody>
          <a:bodyPr wrap="square" lIns="0" tIns="0" rIns="0" bIns="0" rtlCol="0">
            <a:spAutoFit/>
          </a:bodyPr>
          <a:lstStyle/>
          <a:p>
            <a:r>
              <a:rPr lang="en-US" sz="2400" dirty="0">
                <a:latin typeface="Karla" charset="0"/>
                <a:ea typeface="Karla" charset="0"/>
                <a:cs typeface="Karla" charset="0"/>
              </a:rPr>
              <a:t>hidden layer </a:t>
            </a:r>
            <a:r>
              <a:rPr lang="en-US" sz="2400" i="1" dirty="0">
                <a:latin typeface="Cambria Math" charset="0"/>
                <a:ea typeface="Cambria Math" charset="0"/>
                <a:cs typeface="Cambria Math" charset="0"/>
              </a:rPr>
              <a:t>n</a:t>
            </a:r>
          </a:p>
        </p:txBody>
      </p:sp>
      <p:sp>
        <p:nvSpPr>
          <p:cNvPr id="39" name="TextBox 38"/>
          <p:cNvSpPr txBox="1"/>
          <p:nvPr/>
        </p:nvSpPr>
        <p:spPr>
          <a:xfrm>
            <a:off x="5995029" y="3963571"/>
            <a:ext cx="683714" cy="369332"/>
          </a:xfrm>
          <a:prstGeom prst="rect">
            <a:avLst/>
          </a:prstGeom>
          <a:noFill/>
        </p:spPr>
        <p:txBody>
          <a:bodyPr wrap="square" lIns="0" tIns="0" rIns="0" bIns="0" rtlCol="0">
            <a:spAutoFit/>
          </a:bodyPr>
          <a:lstStyle/>
          <a:p>
            <a:r>
              <a:rPr lang="mr-IN" sz="2400">
                <a:latin typeface="Karla" charset="0"/>
                <a:ea typeface="Karla" charset="0"/>
                <a:cs typeface="Karla" charset="0"/>
              </a:rPr>
              <a:t>…</a:t>
            </a:r>
            <a:endParaRPr lang="en-US" sz="2400" dirty="0">
              <a:latin typeface="Karla" charset="0"/>
              <a:ea typeface="Karla" charset="0"/>
              <a:cs typeface="Karla" charset="0"/>
            </a:endParaRPr>
          </a:p>
        </p:txBody>
      </p:sp>
      <p:sp>
        <p:nvSpPr>
          <p:cNvPr id="51" name="TextBox 50"/>
          <p:cNvSpPr txBox="1"/>
          <p:nvPr/>
        </p:nvSpPr>
        <p:spPr>
          <a:xfrm rot="16200000">
            <a:off x="4581558" y="3934985"/>
            <a:ext cx="312160" cy="369332"/>
          </a:xfrm>
          <a:prstGeom prst="rect">
            <a:avLst/>
          </a:prstGeom>
          <a:noFill/>
        </p:spPr>
        <p:txBody>
          <a:bodyPr wrap="square" lIns="0" tIns="0" rIns="0" bIns="0" rtlCol="0">
            <a:spAutoFit/>
          </a:bodyPr>
          <a:lstStyle/>
          <a:p>
            <a:r>
              <a:rPr lang="mr-IN" sz="2400">
                <a:latin typeface="Karla" charset="0"/>
                <a:ea typeface="Karla" charset="0"/>
                <a:cs typeface="Karla" charset="0"/>
              </a:rPr>
              <a:t>…</a:t>
            </a:r>
            <a:endParaRPr lang="en-US" sz="2400" dirty="0">
              <a:latin typeface="Karla" charset="0"/>
              <a:ea typeface="Karla" charset="0"/>
              <a:cs typeface="Karla" charset="0"/>
            </a:endParaRPr>
          </a:p>
        </p:txBody>
      </p:sp>
      <p:pic>
        <p:nvPicPr>
          <p:cNvPr id="3" name="Picture 2"/>
          <p:cNvPicPr>
            <a:picLocks noChangeAspect="1"/>
          </p:cNvPicPr>
          <p:nvPr/>
        </p:nvPicPr>
        <p:blipFill>
          <a:blip r:embed="rId10"/>
          <a:stretch>
            <a:fillRect/>
          </a:stretch>
        </p:blipFill>
        <p:spPr>
          <a:xfrm>
            <a:off x="7060223" y="3883115"/>
            <a:ext cx="660400" cy="596900"/>
          </a:xfrm>
          <a:prstGeom prst="rect">
            <a:avLst/>
          </a:prstGeom>
        </p:spPr>
      </p:pic>
      <p:sp>
        <p:nvSpPr>
          <p:cNvPr id="5" name="Rectangle 4"/>
          <p:cNvSpPr/>
          <p:nvPr/>
        </p:nvSpPr>
        <p:spPr>
          <a:xfrm>
            <a:off x="5546009" y="3244334"/>
            <a:ext cx="1099981" cy="369332"/>
          </a:xfrm>
          <a:prstGeom prst="rect">
            <a:avLst/>
          </a:prstGeom>
        </p:spPr>
        <p:txBody>
          <a:bodyPr wrap="none">
            <a:spAutoFit/>
          </a:bodyPr>
          <a:lstStyle/>
          <a:p>
            <a:pPr algn="ctr"/>
            <a:r>
              <a:rPr lang="en-US">
                <a:latin typeface="Karla" charset="0"/>
                <a:ea typeface="Karla" charset="0"/>
                <a:cs typeface="Karla" charset="0"/>
              </a:rPr>
              <a:t>m nodes</a:t>
            </a:r>
            <a:endParaRPr lang="en-US" dirty="0">
              <a:latin typeface="Karla" charset="0"/>
              <a:ea typeface="Karla" charset="0"/>
              <a:cs typeface="Karla" charset="0"/>
            </a:endParaRPr>
          </a:p>
        </p:txBody>
      </p:sp>
      <p:sp>
        <p:nvSpPr>
          <p:cNvPr id="53" name="Rectangle 52"/>
          <p:cNvSpPr/>
          <p:nvPr/>
        </p:nvSpPr>
        <p:spPr>
          <a:xfrm>
            <a:off x="4190992" y="1427024"/>
            <a:ext cx="1404552" cy="461665"/>
          </a:xfrm>
          <a:prstGeom prst="rect">
            <a:avLst/>
          </a:prstGeom>
          <a:noFill/>
        </p:spPr>
        <p:txBody>
          <a:bodyPr wrap="none">
            <a:spAutoFit/>
          </a:bodyPr>
          <a:lstStyle/>
          <a:p>
            <a:pPr algn="ctr"/>
            <a:r>
              <a:rPr lang="en-US" sz="2400" i="1" dirty="0">
                <a:latin typeface="Cambria Math" charset="0"/>
                <a:ea typeface="Cambria Math" charset="0"/>
                <a:cs typeface="Cambria Math" charset="0"/>
              </a:rPr>
              <a:t>m</a:t>
            </a:r>
            <a:r>
              <a:rPr lang="en-US" sz="2400" dirty="0">
                <a:latin typeface="Karla" charset="0"/>
                <a:ea typeface="Karla" charset="0"/>
                <a:cs typeface="Karla" charset="0"/>
              </a:rPr>
              <a:t> nodes</a:t>
            </a:r>
          </a:p>
        </p:txBody>
      </p:sp>
      <p:sp>
        <p:nvSpPr>
          <p:cNvPr id="54" name="TextBox 53"/>
          <p:cNvSpPr txBox="1"/>
          <p:nvPr/>
        </p:nvSpPr>
        <p:spPr>
          <a:xfrm>
            <a:off x="3321200" y="6312223"/>
            <a:ext cx="10012151" cy="461665"/>
          </a:xfrm>
          <a:prstGeom prst="rect">
            <a:avLst/>
          </a:prstGeom>
          <a:noFill/>
        </p:spPr>
        <p:txBody>
          <a:bodyPr wrap="square" rtlCol="0">
            <a:spAutoFit/>
          </a:bodyPr>
          <a:lstStyle/>
          <a:p>
            <a:r>
              <a:rPr lang="en-US" sz="2400" dirty="0">
                <a:solidFill>
                  <a:schemeClr val="tx1">
                    <a:lumMod val="75000"/>
                    <a:lumOff val="25000"/>
                  </a:schemeClr>
                </a:solidFill>
                <a:latin typeface="Karla" charset="0"/>
                <a:ea typeface="Karla" charset="0"/>
                <a:cs typeface="Karla" charset="0"/>
              </a:rPr>
              <a:t>Number of inputs </a:t>
            </a:r>
            <a:r>
              <a:rPr lang="en-US" sz="2400">
                <a:solidFill>
                  <a:schemeClr val="tx1">
                    <a:lumMod val="75000"/>
                    <a:lumOff val="25000"/>
                  </a:schemeClr>
                </a:solidFill>
                <a:latin typeface="Karla" charset="0"/>
                <a:ea typeface="Karla" charset="0"/>
                <a:cs typeface="Karla" charset="0"/>
              </a:rPr>
              <a:t>is specified by the data</a:t>
            </a:r>
            <a:endParaRPr lang="en-US" sz="2800" dirty="0">
              <a:solidFill>
                <a:schemeClr val="tx1">
                  <a:lumMod val="75000"/>
                  <a:lumOff val="25000"/>
                </a:schemeClr>
              </a:solidFill>
              <a:latin typeface="Karla" charset="0"/>
              <a:ea typeface="Karla" charset="0"/>
              <a:cs typeface="Karla" charset="0"/>
            </a:endParaRPr>
          </a:p>
        </p:txBody>
      </p:sp>
      <p:sp>
        <p:nvSpPr>
          <p:cNvPr id="40" name="Rectangle 39"/>
          <p:cNvSpPr/>
          <p:nvPr/>
        </p:nvSpPr>
        <p:spPr>
          <a:xfrm rot="16200000">
            <a:off x="-469182" y="3619885"/>
            <a:ext cx="2927404" cy="461665"/>
          </a:xfrm>
          <a:prstGeom prst="rect">
            <a:avLst/>
          </a:prstGeom>
          <a:solidFill>
            <a:schemeClr val="accent1">
              <a:lumMod val="20000"/>
              <a:lumOff val="80000"/>
            </a:schemeClr>
          </a:solidFill>
        </p:spPr>
        <p:txBody>
          <a:bodyPr wrap="none">
            <a:spAutoFit/>
          </a:bodyPr>
          <a:lstStyle/>
          <a:p>
            <a:pPr algn="ctr"/>
            <a:r>
              <a:rPr lang="en-US" sz="2400" dirty="0">
                <a:latin typeface="Karla" charset="0"/>
                <a:ea typeface="Karla" charset="0"/>
                <a:cs typeface="Karla" charset="0"/>
              </a:rPr>
              <a:t>Number of inputs </a:t>
            </a:r>
            <a:r>
              <a:rPr lang="en-US" sz="2400" i="1" dirty="0">
                <a:latin typeface="Cambria Math" charset="0"/>
                <a:ea typeface="Cambria Math" charset="0"/>
                <a:cs typeface="Cambria Math" charset="0"/>
              </a:rPr>
              <a:t>d</a:t>
            </a:r>
          </a:p>
        </p:txBody>
      </p:sp>
    </p:spTree>
    <p:extLst>
      <p:ext uri="{BB962C8B-B14F-4D97-AF65-F5344CB8AC3E}">
        <p14:creationId xmlns:p14="http://schemas.microsoft.com/office/powerpoint/2010/main" val="53460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Feed Forward Artificial Neural Networks				</a:t>
            </a:r>
          </a:p>
        </p:txBody>
      </p:sp>
      <p:sp>
        <p:nvSpPr>
          <p:cNvPr id="3" name="Content Placeholder 2"/>
          <p:cNvSpPr>
            <a:spLocks noGrp="1"/>
          </p:cNvSpPr>
          <p:nvPr>
            <p:ph idx="1"/>
          </p:nvPr>
        </p:nvSpPr>
        <p:spPr>
          <a:xfrm>
            <a:off x="1068546" y="983807"/>
            <a:ext cx="10327008" cy="2111143"/>
          </a:xfrm>
        </p:spPr>
        <p:txBody>
          <a:bodyPr/>
          <a:lstStyle/>
          <a:p>
            <a:pPr>
              <a:spcAft>
                <a:spcPts val="1200"/>
              </a:spcAft>
            </a:pPr>
            <a:r>
              <a:rPr lang="en-US" sz="2800" dirty="0"/>
              <a:t>Anatomy of a NN</a:t>
            </a:r>
          </a:p>
          <a:p>
            <a:pPr>
              <a:spcAft>
                <a:spcPts val="1200"/>
              </a:spcAft>
            </a:pPr>
            <a:r>
              <a:rPr lang="en-US" sz="2800" b="1" dirty="0"/>
              <a:t>Design choices </a:t>
            </a:r>
          </a:p>
          <a:p>
            <a:pPr lvl="1">
              <a:spcAft>
                <a:spcPts val="1200"/>
              </a:spcAft>
              <a:buFont typeface="Arial" charset="0"/>
              <a:buChar char=""/>
            </a:pPr>
            <a:r>
              <a:rPr lang="en-US" sz="2400" b="1" dirty="0"/>
              <a:t>Activation function</a:t>
            </a:r>
            <a:endParaRPr lang="en-US" sz="2400" b="1" dirty="0">
              <a:solidFill>
                <a:srgbClr val="0000FF"/>
              </a:solidFill>
            </a:endParaRPr>
          </a:p>
          <a:p>
            <a:pPr lvl="1">
              <a:spcAft>
                <a:spcPts val="1200"/>
              </a:spcAft>
              <a:buFont typeface="Arial" charset="0"/>
              <a:buChar char=""/>
            </a:pPr>
            <a:r>
              <a:rPr lang="en-US" sz="2400" dirty="0">
                <a:solidFill>
                  <a:schemeClr val="tx1">
                    <a:lumMod val="75000"/>
                    <a:lumOff val="25000"/>
                  </a:schemeClr>
                </a:solidFill>
              </a:rPr>
              <a:t>Loss function</a:t>
            </a:r>
          </a:p>
          <a:p>
            <a:pPr lvl="1">
              <a:spcAft>
                <a:spcPts val="1200"/>
              </a:spcAft>
              <a:buFont typeface="Arial" charset="0"/>
              <a:buChar char=""/>
            </a:pPr>
            <a:r>
              <a:rPr lang="en-US" sz="2400" dirty="0"/>
              <a:t>Output units</a:t>
            </a:r>
          </a:p>
          <a:p>
            <a:pPr lvl="1">
              <a:spcAft>
                <a:spcPts val="1200"/>
              </a:spcAft>
              <a:buFont typeface="Arial" charset="0"/>
              <a:buChar char=""/>
            </a:pPr>
            <a:r>
              <a:rPr lang="en-US" sz="2400" dirty="0"/>
              <a:t>Architecture</a:t>
            </a:r>
          </a:p>
          <a:p>
            <a:pPr>
              <a:spcAft>
                <a:spcPts val="1200"/>
              </a:spcAft>
            </a:pPr>
            <a:r>
              <a:rPr lang="en-US" dirty="0"/>
              <a:t>Learning</a:t>
            </a:r>
            <a:endParaRPr lang="en-US" sz="2800" dirty="0"/>
          </a:p>
        </p:txBody>
      </p:sp>
    </p:spTree>
    <p:extLst>
      <p:ext uri="{BB962C8B-B14F-4D97-AF65-F5344CB8AC3E}">
        <p14:creationId xmlns:p14="http://schemas.microsoft.com/office/powerpoint/2010/main" val="1335479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Activation function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94396" y="896460"/>
                <a:ext cx="9712644" cy="866160"/>
              </a:xfrm>
            </p:spPr>
            <p:txBody>
              <a:bodyPr/>
              <a:lstStyle/>
              <a:p>
                <a:pPr/>
                <a14:m>
                  <m:oMathPara xmlns:m="http://schemas.openxmlformats.org/officeDocument/2006/math">
                    <m:oMathParaPr>
                      <m:jc m:val="centerGroup"/>
                    </m:oMathParaPr>
                    <m:oMath xmlns:m="http://schemas.openxmlformats.org/officeDocument/2006/math">
                      <m:r>
                        <a:rPr lang="en-US" sz="2400" b="0" i="1" smtClean="0">
                          <a:latin typeface="Karla" charset="0"/>
                          <a:ea typeface="Karla" charset="0"/>
                          <a:cs typeface="Karla" charset="0"/>
                        </a:rPr>
                        <m:t>h</m:t>
                      </m:r>
                      <m:r>
                        <a:rPr lang="en-US" sz="2400" b="0" i="1" smtClean="0">
                          <a:latin typeface="Karla" charset="0"/>
                          <a:ea typeface="Karla" charset="0"/>
                          <a:cs typeface="Karla" charset="0"/>
                        </a:rPr>
                        <m:t>=</m:t>
                      </m:r>
                      <m:r>
                        <a:rPr lang="en-US" sz="2400" b="0" i="1" smtClean="0">
                          <a:latin typeface="Karla" charset="0"/>
                          <a:ea typeface="Karla" charset="0"/>
                          <a:cs typeface="Karla" charset="0"/>
                        </a:rPr>
                        <m:t>𝑓</m:t>
                      </m:r>
                      <m:r>
                        <a:rPr lang="en-US" sz="2400" b="0" i="1" smtClean="0">
                          <a:latin typeface="Karla" charset="0"/>
                          <a:ea typeface="Karla" charset="0"/>
                          <a:cs typeface="Karla" charset="0"/>
                        </a:rPr>
                        <m:t>(</m:t>
                      </m:r>
                      <m:sSup>
                        <m:sSupPr>
                          <m:ctrlPr>
                            <a:rPr lang="en-US" sz="2400" b="0" i="1" smtClean="0">
                              <a:latin typeface="Karla" charset="0"/>
                              <a:ea typeface="Karla" charset="0"/>
                              <a:cs typeface="Karla" charset="0"/>
                            </a:rPr>
                          </m:ctrlPr>
                        </m:sSupPr>
                        <m:e>
                          <m:r>
                            <a:rPr lang="en-US" sz="2400" b="0" i="1" smtClean="0">
                              <a:latin typeface="Karla" charset="0"/>
                              <a:ea typeface="Karla" charset="0"/>
                              <a:cs typeface="Karla" charset="0"/>
                            </a:rPr>
                            <m:t>𝑊</m:t>
                          </m:r>
                        </m:e>
                        <m:sup>
                          <m:r>
                            <a:rPr lang="en-US" sz="2400" b="0" i="1" smtClean="0">
                              <a:latin typeface="Karla" charset="0"/>
                              <a:ea typeface="Karla" charset="0"/>
                              <a:cs typeface="Karla" charset="0"/>
                            </a:rPr>
                            <m:t>𝑇</m:t>
                          </m:r>
                        </m:sup>
                      </m:sSup>
                      <m:r>
                        <a:rPr lang="en-US" sz="2400" b="0" i="1" smtClean="0">
                          <a:latin typeface="Karla" charset="0"/>
                          <a:ea typeface="Karla" charset="0"/>
                          <a:cs typeface="Karla" charset="0"/>
                        </a:rPr>
                        <m:t>𝑋</m:t>
                      </m:r>
                      <m:r>
                        <a:rPr lang="en-US" sz="2400" b="0" i="1" smtClean="0">
                          <a:latin typeface="Karla" charset="0"/>
                          <a:ea typeface="Karla" charset="0"/>
                          <a:cs typeface="Karla" charset="0"/>
                        </a:rPr>
                        <m:t>+</m:t>
                      </m:r>
                      <m:r>
                        <a:rPr lang="en-US" sz="2400" b="0" i="1" smtClean="0">
                          <a:latin typeface="Karla" charset="0"/>
                          <a:ea typeface="Karla" charset="0"/>
                          <a:cs typeface="Karla" charset="0"/>
                        </a:rPr>
                        <m:t>𝑏</m:t>
                      </m:r>
                      <m:r>
                        <a:rPr lang="en-US" sz="2400" b="0" i="1" smtClean="0">
                          <a:latin typeface="Karla" charset="0"/>
                          <a:ea typeface="Karla" charset="0"/>
                          <a:cs typeface="Karla" charset="0"/>
                        </a:rPr>
                        <m:t>)</m:t>
                      </m:r>
                    </m:oMath>
                  </m:oMathPara>
                </a14:m>
                <a:endParaRPr lang="en-US" sz="2400" dirty="0">
                  <a:latin typeface="Karla" charset="0"/>
                  <a:ea typeface="Karla" charset="0"/>
                  <a:cs typeface="Karla" charset="0"/>
                </a:endParaRPr>
              </a:p>
              <a:p>
                <a:endParaRPr lang="en-US" sz="2400" dirty="0">
                  <a:latin typeface="Karla" charset="0"/>
                  <a:ea typeface="Karla" charset="0"/>
                  <a:cs typeface="Karla" charset="0"/>
                </a:endParaRPr>
              </a:p>
              <a:p>
                <a:r>
                  <a:rPr lang="en-US" sz="2400" dirty="0">
                    <a:latin typeface="Karla" charset="0"/>
                    <a:ea typeface="Karla" charset="0"/>
                    <a:cs typeface="Karla" charset="0"/>
                  </a:rPr>
                  <a:t>The activation function should:</a:t>
                </a:r>
              </a:p>
              <a:p>
                <a:pPr marL="342900" indent="-342900">
                  <a:buFont typeface="Arial" charset="0"/>
                  <a:buChar char="•"/>
                </a:pPr>
                <a:r>
                  <a:rPr lang="en-US" sz="2400" dirty="0">
                    <a:latin typeface="Karla" charset="0"/>
                    <a:ea typeface="Karla" charset="0"/>
                    <a:cs typeface="Karla" charset="0"/>
                  </a:rPr>
                  <a:t>	Ensures not linearity</a:t>
                </a:r>
                <a:endParaRPr lang="en-US" sz="2400" i="1" dirty="0">
                  <a:latin typeface="Karla" charset="0"/>
                  <a:ea typeface="Karla" charset="0"/>
                  <a:cs typeface="Karla" charset="0"/>
                </a:endParaRPr>
              </a:p>
              <a:p>
                <a:pPr marL="285750" indent="-285750">
                  <a:buFont typeface="Arial" charset="0"/>
                  <a:buChar char="•"/>
                </a:pPr>
                <a:r>
                  <a:rPr lang="en-US" sz="2400" i="1" dirty="0">
                    <a:latin typeface="Karla" charset="0"/>
                    <a:ea typeface="Karla" charset="0"/>
                    <a:cs typeface="Karla" charset="0"/>
                  </a:rPr>
                  <a:t>	</a:t>
                </a:r>
                <a:r>
                  <a:rPr lang="en-US" sz="2400" dirty="0">
                    <a:latin typeface="Karla" charset="0"/>
                    <a:ea typeface="Karla" charset="0"/>
                    <a:cs typeface="Karla" charset="0"/>
                  </a:rPr>
                  <a:t>Ensure gradients remain large through hidden unit</a:t>
                </a:r>
              </a:p>
              <a:p>
                <a:r>
                  <a:rPr lang="en-US" sz="2400" dirty="0">
                    <a:latin typeface="Karla" charset="0"/>
                    <a:ea typeface="Karla" charset="0"/>
                    <a:cs typeface="Karla" charset="0"/>
                  </a:rPr>
                  <a:t>	</a:t>
                </a:r>
              </a:p>
              <a:p>
                <a:r>
                  <a:rPr lang="en-US" sz="2400" dirty="0">
                    <a:latin typeface="Karla" charset="0"/>
                    <a:ea typeface="Karla" charset="0"/>
                    <a:cs typeface="Karla" charset="0"/>
                  </a:rPr>
                  <a:t>Common choices are </a:t>
                </a:r>
              </a:p>
              <a:p>
                <a:pPr marL="342900" indent="-342900">
                  <a:buFont typeface="Arial" charset="0"/>
                  <a:buChar char="•"/>
                </a:pPr>
                <a:r>
                  <a:rPr lang="en-US" sz="2400" dirty="0">
                    <a:latin typeface="Karla" charset="0"/>
                    <a:ea typeface="Karla" charset="0"/>
                    <a:cs typeface="Karla" charset="0"/>
                  </a:rPr>
                  <a:t>	Sigmoid </a:t>
                </a:r>
              </a:p>
              <a:p>
                <a:pPr marL="342900" indent="-342900">
                  <a:buFont typeface="Arial" charset="0"/>
                  <a:buChar char="•"/>
                </a:pPr>
                <a:r>
                  <a:rPr lang="en-US" sz="2400" dirty="0">
                    <a:latin typeface="Karla" charset="0"/>
                    <a:ea typeface="Karla" charset="0"/>
                    <a:cs typeface="Karla" charset="0"/>
                  </a:rPr>
                  <a:t>	</a:t>
                </a:r>
                <a:r>
                  <a:rPr lang="en-US" sz="2400" dirty="0" err="1">
                    <a:latin typeface="Karla" charset="0"/>
                    <a:ea typeface="Karla" charset="0"/>
                    <a:cs typeface="Karla" charset="0"/>
                  </a:rPr>
                  <a:t>Relu</a:t>
                </a:r>
                <a:r>
                  <a:rPr lang="en-US" sz="2400" dirty="0">
                    <a:latin typeface="Karla" charset="0"/>
                    <a:ea typeface="Karla" charset="0"/>
                    <a:cs typeface="Karla" charset="0"/>
                  </a:rPr>
                  <a:t>, leaky </a:t>
                </a:r>
                <a:r>
                  <a:rPr lang="en-US" sz="2400" dirty="0" err="1">
                    <a:latin typeface="Karla" charset="0"/>
                    <a:ea typeface="Karla" charset="0"/>
                    <a:cs typeface="Karla" charset="0"/>
                  </a:rPr>
                  <a:t>ReLU</a:t>
                </a:r>
                <a:r>
                  <a:rPr lang="en-US" sz="2400" dirty="0">
                    <a:latin typeface="Karla" charset="0"/>
                    <a:ea typeface="Karla" charset="0"/>
                    <a:cs typeface="Karla" charset="0"/>
                  </a:rPr>
                  <a:t>, Generalized </a:t>
                </a:r>
                <a:r>
                  <a:rPr lang="en-US" sz="2400" dirty="0" err="1">
                    <a:latin typeface="Karla" charset="0"/>
                    <a:ea typeface="Karla" charset="0"/>
                    <a:cs typeface="Karla" charset="0"/>
                  </a:rPr>
                  <a:t>ReLU</a:t>
                </a:r>
                <a:r>
                  <a:rPr lang="en-US" sz="2400" dirty="0">
                    <a:latin typeface="Karla" charset="0"/>
                    <a:ea typeface="Karla" charset="0"/>
                    <a:cs typeface="Karla" charset="0"/>
                  </a:rPr>
                  <a:t>,  </a:t>
                </a:r>
                <a:r>
                  <a:rPr lang="en-US" sz="2400" dirty="0" err="1">
                    <a:latin typeface="Karla" charset="0"/>
                    <a:ea typeface="Karla" charset="0"/>
                    <a:cs typeface="Karla" charset="0"/>
                  </a:rPr>
                  <a:t>MaxOut</a:t>
                </a:r>
                <a:endParaRPr lang="en-US" sz="2400" dirty="0">
                  <a:latin typeface="Karla" charset="0"/>
                  <a:ea typeface="Karla" charset="0"/>
                  <a:cs typeface="Karla" charset="0"/>
                </a:endParaRPr>
              </a:p>
              <a:p>
                <a:pPr marL="342900" indent="-342900">
                  <a:buFont typeface="Arial" charset="0"/>
                  <a:buChar char="•"/>
                </a:pPr>
                <a:r>
                  <a:rPr lang="en-US" sz="2400" dirty="0">
                    <a:latin typeface="Karla" charset="0"/>
                    <a:ea typeface="Karla" charset="0"/>
                    <a:cs typeface="Karla" charset="0"/>
                  </a:rPr>
                  <a:t>	</a:t>
                </a:r>
                <a:r>
                  <a:rPr lang="en-US" sz="2400" dirty="0" err="1">
                    <a:latin typeface="Karla" charset="0"/>
                    <a:ea typeface="Karla" charset="0"/>
                    <a:cs typeface="Karla" charset="0"/>
                  </a:rPr>
                  <a:t>softplus</a:t>
                </a:r>
                <a:endParaRPr lang="en-US" sz="2400" dirty="0">
                  <a:latin typeface="Karla" charset="0"/>
                  <a:ea typeface="Karla" charset="0"/>
                  <a:cs typeface="Karla" charset="0"/>
                </a:endParaRPr>
              </a:p>
              <a:p>
                <a:pPr marL="342900" indent="-342900">
                  <a:buFont typeface="Arial" charset="0"/>
                  <a:buChar char="•"/>
                </a:pPr>
                <a:r>
                  <a:rPr lang="en-US" sz="2400" dirty="0">
                    <a:latin typeface="Karla" charset="0"/>
                    <a:ea typeface="Karla" charset="0"/>
                    <a:cs typeface="Karla" charset="0"/>
                  </a:rPr>
                  <a:t>	</a:t>
                </a:r>
                <a:r>
                  <a:rPr lang="en-US" sz="2400" dirty="0" err="1">
                    <a:latin typeface="Karla" charset="0"/>
                    <a:ea typeface="Karla" charset="0"/>
                    <a:cs typeface="Karla" charset="0"/>
                  </a:rPr>
                  <a:t>tanh</a:t>
                </a:r>
                <a:endParaRPr lang="en-US" sz="2400" dirty="0">
                  <a:latin typeface="Karla" charset="0"/>
                  <a:ea typeface="Karla" charset="0"/>
                  <a:cs typeface="Karla" charset="0"/>
                </a:endParaRPr>
              </a:p>
              <a:p>
                <a:pPr marL="342900" indent="-342900">
                  <a:buFont typeface="Arial" charset="0"/>
                  <a:buChar char="•"/>
                </a:pPr>
                <a:r>
                  <a:rPr lang="en-US" sz="2400" dirty="0">
                    <a:latin typeface="Karla" charset="0"/>
                    <a:ea typeface="Karla" charset="0"/>
                    <a:cs typeface="Karla" charset="0"/>
                  </a:rPr>
                  <a:t>	swish </a:t>
                </a:r>
              </a:p>
              <a:p>
                <a:r>
                  <a:rPr lang="en-US" sz="2400" dirty="0">
                    <a:latin typeface="Karla" charset="0"/>
                    <a:ea typeface="Karla" charset="0"/>
                    <a:cs typeface="Karla" charset="0"/>
                  </a:rPr>
                  <a:t>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94396" y="896460"/>
                <a:ext cx="9712644" cy="866160"/>
              </a:xfrm>
              <a:blipFill rotWithShape="0">
                <a:blip r:embed="rId3"/>
                <a:stretch>
                  <a:fillRect l="-1004" b="-527465"/>
                </a:stretch>
              </a:blipFill>
            </p:spPr>
            <p:txBody>
              <a:bodyPr/>
              <a:lstStyle/>
              <a:p>
                <a:r>
                  <a:rPr lang="en-US">
                    <a:noFill/>
                  </a:rPr>
                  <a:t> </a:t>
                </a:r>
              </a:p>
            </p:txBody>
          </p:sp>
        </mc:Fallback>
      </mc:AlternateContent>
    </p:spTree>
    <p:extLst>
      <p:ext uri="{BB962C8B-B14F-4D97-AF65-F5344CB8AC3E}">
        <p14:creationId xmlns:p14="http://schemas.microsoft.com/office/powerpoint/2010/main" val="130186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Activation function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94396" y="896460"/>
                <a:ext cx="9712644" cy="866160"/>
              </a:xfrm>
            </p:spPr>
            <p:txBody>
              <a:bodyPr/>
              <a:lstStyle/>
              <a:p>
                <a:pPr/>
                <a14:m>
                  <m:oMathPara xmlns:m="http://schemas.openxmlformats.org/officeDocument/2006/math">
                    <m:oMathParaPr>
                      <m:jc m:val="centerGroup"/>
                    </m:oMathParaPr>
                    <m:oMath xmlns:m="http://schemas.openxmlformats.org/officeDocument/2006/math">
                      <m:r>
                        <a:rPr lang="en-US" sz="2400" b="0" i="1" smtClean="0">
                          <a:latin typeface="Karla" charset="0"/>
                          <a:ea typeface="Karla" charset="0"/>
                          <a:cs typeface="Karla" charset="0"/>
                        </a:rPr>
                        <m:t>h</m:t>
                      </m:r>
                      <m:r>
                        <a:rPr lang="en-US" sz="2400" b="0" i="1" smtClean="0">
                          <a:latin typeface="Karla" charset="0"/>
                          <a:ea typeface="Karla" charset="0"/>
                          <a:cs typeface="Karla" charset="0"/>
                        </a:rPr>
                        <m:t>=</m:t>
                      </m:r>
                      <m:r>
                        <a:rPr lang="en-US" sz="2400" b="0" i="1" smtClean="0">
                          <a:latin typeface="Karla" charset="0"/>
                          <a:ea typeface="Karla" charset="0"/>
                          <a:cs typeface="Karla" charset="0"/>
                        </a:rPr>
                        <m:t>𝑓</m:t>
                      </m:r>
                      <m:r>
                        <a:rPr lang="en-US" sz="2400" b="0" i="1" smtClean="0">
                          <a:latin typeface="Karla" charset="0"/>
                          <a:ea typeface="Karla" charset="0"/>
                          <a:cs typeface="Karla" charset="0"/>
                        </a:rPr>
                        <m:t>(</m:t>
                      </m:r>
                      <m:sSup>
                        <m:sSupPr>
                          <m:ctrlPr>
                            <a:rPr lang="en-US" sz="2400" b="0" i="1" smtClean="0">
                              <a:latin typeface="Karla" charset="0"/>
                              <a:ea typeface="Karla" charset="0"/>
                              <a:cs typeface="Karla" charset="0"/>
                            </a:rPr>
                          </m:ctrlPr>
                        </m:sSupPr>
                        <m:e>
                          <m:r>
                            <a:rPr lang="en-US" sz="2400" b="0" i="1" smtClean="0">
                              <a:latin typeface="Karla" charset="0"/>
                              <a:ea typeface="Karla" charset="0"/>
                              <a:cs typeface="Karla" charset="0"/>
                            </a:rPr>
                            <m:t>𝑊</m:t>
                          </m:r>
                        </m:e>
                        <m:sup>
                          <m:r>
                            <a:rPr lang="en-US" sz="2400" b="0" i="1" smtClean="0">
                              <a:latin typeface="Karla" charset="0"/>
                              <a:ea typeface="Karla" charset="0"/>
                              <a:cs typeface="Karla" charset="0"/>
                            </a:rPr>
                            <m:t>𝑇</m:t>
                          </m:r>
                        </m:sup>
                      </m:sSup>
                      <m:r>
                        <a:rPr lang="en-US" sz="2400" b="0" i="1" smtClean="0">
                          <a:latin typeface="Karla" charset="0"/>
                          <a:ea typeface="Karla" charset="0"/>
                          <a:cs typeface="Karla" charset="0"/>
                        </a:rPr>
                        <m:t>𝑋</m:t>
                      </m:r>
                      <m:r>
                        <a:rPr lang="en-US" sz="2400" b="0" i="1" smtClean="0">
                          <a:latin typeface="Karla" charset="0"/>
                          <a:ea typeface="Karla" charset="0"/>
                          <a:cs typeface="Karla" charset="0"/>
                        </a:rPr>
                        <m:t>+</m:t>
                      </m:r>
                      <m:r>
                        <a:rPr lang="en-US" sz="2400" b="0" i="1" smtClean="0">
                          <a:latin typeface="Karla" charset="0"/>
                          <a:ea typeface="Karla" charset="0"/>
                          <a:cs typeface="Karla" charset="0"/>
                        </a:rPr>
                        <m:t>𝑏</m:t>
                      </m:r>
                      <m:r>
                        <a:rPr lang="en-US" sz="2400" b="0" i="1" smtClean="0">
                          <a:latin typeface="Karla" charset="0"/>
                          <a:ea typeface="Karla" charset="0"/>
                          <a:cs typeface="Karla" charset="0"/>
                        </a:rPr>
                        <m:t>)</m:t>
                      </m:r>
                    </m:oMath>
                  </m:oMathPara>
                </a14:m>
                <a:endParaRPr lang="en-US" sz="2400" dirty="0">
                  <a:latin typeface="Karla" charset="0"/>
                  <a:ea typeface="Karla" charset="0"/>
                  <a:cs typeface="Karla" charset="0"/>
                </a:endParaRPr>
              </a:p>
              <a:p>
                <a:endParaRPr lang="en-US" sz="2400" dirty="0">
                  <a:latin typeface="Karla" charset="0"/>
                  <a:ea typeface="Karla" charset="0"/>
                  <a:cs typeface="Karla" charset="0"/>
                </a:endParaRPr>
              </a:p>
              <a:p>
                <a:r>
                  <a:rPr lang="en-US" sz="2400" dirty="0">
                    <a:latin typeface="Karla" charset="0"/>
                    <a:ea typeface="Karla" charset="0"/>
                    <a:cs typeface="Karla" charset="0"/>
                  </a:rPr>
                  <a:t>The activation function should:</a:t>
                </a:r>
              </a:p>
              <a:p>
                <a:pPr marL="342900" indent="-342900">
                  <a:buFont typeface="Arial" charset="0"/>
                  <a:buChar char="•"/>
                </a:pPr>
                <a:r>
                  <a:rPr lang="en-US" sz="2400" dirty="0">
                    <a:latin typeface="Karla" charset="0"/>
                    <a:ea typeface="Karla" charset="0"/>
                    <a:cs typeface="Karla" charset="0"/>
                  </a:rPr>
                  <a:t>	</a:t>
                </a:r>
                <a:r>
                  <a:rPr lang="en-US" sz="2400" b="1" dirty="0">
                    <a:latin typeface="Karla" charset="0"/>
                    <a:ea typeface="Karla" charset="0"/>
                    <a:cs typeface="Karla" charset="0"/>
                  </a:rPr>
                  <a:t>Ensures not linearity</a:t>
                </a:r>
                <a:endParaRPr lang="en-US" sz="2400" b="1" i="1" dirty="0">
                  <a:latin typeface="Karla" charset="0"/>
                  <a:ea typeface="Karla" charset="0"/>
                  <a:cs typeface="Karla" charset="0"/>
                </a:endParaRPr>
              </a:p>
              <a:p>
                <a:pPr marL="285750" indent="-285750">
                  <a:buFont typeface="Arial" charset="0"/>
                  <a:buChar char="•"/>
                </a:pPr>
                <a:r>
                  <a:rPr lang="en-US" sz="2400" i="1" dirty="0">
                    <a:latin typeface="Karla" charset="0"/>
                    <a:ea typeface="Karla" charset="0"/>
                    <a:cs typeface="Karla" charset="0"/>
                  </a:rPr>
                  <a:t>	</a:t>
                </a:r>
                <a:r>
                  <a:rPr lang="en-US" sz="2400" dirty="0">
                    <a:latin typeface="Karla" charset="0"/>
                    <a:ea typeface="Karla" charset="0"/>
                    <a:cs typeface="Karla" charset="0"/>
                  </a:rPr>
                  <a:t>Ensure gradients remain large through hidden unit</a:t>
                </a:r>
              </a:p>
              <a:p>
                <a:r>
                  <a:rPr lang="en-US" sz="2400" dirty="0">
                    <a:latin typeface="Karla" charset="0"/>
                    <a:ea typeface="Karla" charset="0"/>
                    <a:cs typeface="Karla" charset="0"/>
                  </a:rPr>
                  <a:t>	</a:t>
                </a:r>
              </a:p>
              <a:p>
                <a:r>
                  <a:rPr lang="en-US" sz="2400" dirty="0">
                    <a:latin typeface="Karla" charset="0"/>
                    <a:ea typeface="Karla" charset="0"/>
                    <a:cs typeface="Karla" charset="0"/>
                  </a:rPr>
                  <a:t>Common choices are </a:t>
                </a:r>
              </a:p>
              <a:p>
                <a:pPr marL="342900" indent="-342900">
                  <a:buFont typeface="Arial" charset="0"/>
                  <a:buChar char="•"/>
                </a:pPr>
                <a:r>
                  <a:rPr lang="en-US" sz="2400" dirty="0">
                    <a:latin typeface="Karla" charset="0"/>
                    <a:ea typeface="Karla" charset="0"/>
                    <a:cs typeface="Karla" charset="0"/>
                  </a:rPr>
                  <a:t>	Sigmoid </a:t>
                </a:r>
              </a:p>
              <a:p>
                <a:pPr marL="342900" indent="-342900">
                  <a:buFont typeface="Arial" charset="0"/>
                  <a:buChar char="•"/>
                </a:pPr>
                <a:r>
                  <a:rPr lang="en-US" sz="2400" dirty="0">
                    <a:latin typeface="Karla" charset="0"/>
                    <a:ea typeface="Karla" charset="0"/>
                    <a:cs typeface="Karla" charset="0"/>
                  </a:rPr>
                  <a:t>	</a:t>
                </a:r>
                <a:r>
                  <a:rPr lang="en-US" sz="2400" dirty="0" err="1">
                    <a:latin typeface="Karla" charset="0"/>
                    <a:ea typeface="Karla" charset="0"/>
                    <a:cs typeface="Karla" charset="0"/>
                  </a:rPr>
                  <a:t>Relu</a:t>
                </a:r>
                <a:r>
                  <a:rPr lang="en-US" sz="2400" dirty="0">
                    <a:latin typeface="Karla" charset="0"/>
                    <a:ea typeface="Karla" charset="0"/>
                    <a:cs typeface="Karla" charset="0"/>
                  </a:rPr>
                  <a:t>, leaky </a:t>
                </a:r>
                <a:r>
                  <a:rPr lang="en-US" sz="2400" dirty="0" err="1">
                    <a:latin typeface="Karla" charset="0"/>
                    <a:ea typeface="Karla" charset="0"/>
                    <a:cs typeface="Karla" charset="0"/>
                  </a:rPr>
                  <a:t>ReLU</a:t>
                </a:r>
                <a:r>
                  <a:rPr lang="en-US" sz="2400" dirty="0">
                    <a:latin typeface="Karla" charset="0"/>
                    <a:ea typeface="Karla" charset="0"/>
                    <a:cs typeface="Karla" charset="0"/>
                  </a:rPr>
                  <a:t>, Generalized </a:t>
                </a:r>
                <a:r>
                  <a:rPr lang="en-US" sz="2400" dirty="0" err="1">
                    <a:latin typeface="Karla" charset="0"/>
                    <a:ea typeface="Karla" charset="0"/>
                    <a:cs typeface="Karla" charset="0"/>
                  </a:rPr>
                  <a:t>ReLU</a:t>
                </a:r>
                <a:r>
                  <a:rPr lang="en-US" sz="2400" dirty="0">
                    <a:latin typeface="Karla" charset="0"/>
                    <a:ea typeface="Karla" charset="0"/>
                    <a:cs typeface="Karla" charset="0"/>
                  </a:rPr>
                  <a:t>,  </a:t>
                </a:r>
                <a:r>
                  <a:rPr lang="en-US" sz="2400" dirty="0" err="1">
                    <a:latin typeface="Karla" charset="0"/>
                    <a:ea typeface="Karla" charset="0"/>
                    <a:cs typeface="Karla" charset="0"/>
                  </a:rPr>
                  <a:t>MaxOut</a:t>
                </a:r>
                <a:endParaRPr lang="en-US" sz="2400" dirty="0">
                  <a:latin typeface="Karla" charset="0"/>
                  <a:ea typeface="Karla" charset="0"/>
                  <a:cs typeface="Karla" charset="0"/>
                </a:endParaRPr>
              </a:p>
              <a:p>
                <a:pPr marL="342900" indent="-342900">
                  <a:buFont typeface="Arial" charset="0"/>
                  <a:buChar char="•"/>
                </a:pPr>
                <a:r>
                  <a:rPr lang="en-US" sz="2400" dirty="0">
                    <a:latin typeface="Karla" charset="0"/>
                    <a:ea typeface="Karla" charset="0"/>
                    <a:cs typeface="Karla" charset="0"/>
                  </a:rPr>
                  <a:t>	</a:t>
                </a:r>
                <a:r>
                  <a:rPr lang="en-US" sz="2400" dirty="0" err="1">
                    <a:latin typeface="Karla" charset="0"/>
                    <a:ea typeface="Karla" charset="0"/>
                    <a:cs typeface="Karla" charset="0"/>
                  </a:rPr>
                  <a:t>softplus</a:t>
                </a:r>
                <a:endParaRPr lang="en-US" sz="2400" dirty="0">
                  <a:latin typeface="Karla" charset="0"/>
                  <a:ea typeface="Karla" charset="0"/>
                  <a:cs typeface="Karla" charset="0"/>
                </a:endParaRPr>
              </a:p>
              <a:p>
                <a:pPr marL="342900" indent="-342900">
                  <a:buFont typeface="Arial" charset="0"/>
                  <a:buChar char="•"/>
                </a:pPr>
                <a:r>
                  <a:rPr lang="en-US" sz="2400" dirty="0">
                    <a:latin typeface="Karla" charset="0"/>
                    <a:ea typeface="Karla" charset="0"/>
                    <a:cs typeface="Karla" charset="0"/>
                  </a:rPr>
                  <a:t>	</a:t>
                </a:r>
                <a:r>
                  <a:rPr lang="en-US" sz="2400" dirty="0" err="1">
                    <a:latin typeface="Karla" charset="0"/>
                    <a:ea typeface="Karla" charset="0"/>
                    <a:cs typeface="Karla" charset="0"/>
                  </a:rPr>
                  <a:t>tanh</a:t>
                </a:r>
                <a:endParaRPr lang="en-US" sz="2400" dirty="0">
                  <a:latin typeface="Karla" charset="0"/>
                  <a:ea typeface="Karla" charset="0"/>
                  <a:cs typeface="Karla" charset="0"/>
                </a:endParaRPr>
              </a:p>
              <a:p>
                <a:pPr marL="342900" indent="-342900">
                  <a:buFont typeface="Arial" charset="0"/>
                  <a:buChar char="•"/>
                </a:pPr>
                <a:r>
                  <a:rPr lang="en-US" sz="2400" dirty="0">
                    <a:latin typeface="Karla" charset="0"/>
                    <a:ea typeface="Karla" charset="0"/>
                    <a:cs typeface="Karla" charset="0"/>
                  </a:rPr>
                  <a:t>	swish </a:t>
                </a:r>
              </a:p>
              <a:p>
                <a:r>
                  <a:rPr lang="en-US" sz="2400" dirty="0">
                    <a:latin typeface="Karla" charset="0"/>
                    <a:ea typeface="Karla" charset="0"/>
                    <a:cs typeface="Karla" charset="0"/>
                  </a:rPr>
                  <a:t>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94396" y="896460"/>
                <a:ext cx="9712644" cy="866160"/>
              </a:xfrm>
              <a:blipFill rotWithShape="0">
                <a:blip r:embed="rId3"/>
                <a:stretch>
                  <a:fillRect l="-1004" b="-527465"/>
                </a:stretch>
              </a:blipFill>
            </p:spPr>
            <p:txBody>
              <a:bodyPr/>
              <a:lstStyle/>
              <a:p>
                <a:r>
                  <a:rPr lang="en-US">
                    <a:noFill/>
                  </a:rPr>
                  <a:t> </a:t>
                </a:r>
              </a:p>
            </p:txBody>
          </p:sp>
        </mc:Fallback>
      </mc:AlternateContent>
    </p:spTree>
    <p:extLst>
      <p:ext uri="{BB962C8B-B14F-4D97-AF65-F5344CB8AC3E}">
        <p14:creationId xmlns:p14="http://schemas.microsoft.com/office/powerpoint/2010/main" val="188111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Beyond Linear Models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05543" y="983807"/>
                <a:ext cx="8229600" cy="5083175"/>
              </a:xfrm>
            </p:spPr>
            <p:txBody>
              <a:bodyPr/>
              <a:lstStyle/>
              <a:p>
                <a:pPr>
                  <a:spcAft>
                    <a:spcPts val="600"/>
                  </a:spcAft>
                </a:pPr>
                <a:r>
                  <a:rPr lang="en-US" sz="2800" dirty="0"/>
                  <a:t>Linear models</a:t>
                </a:r>
              </a:p>
              <a:p>
                <a:pPr lvl="1">
                  <a:spcAft>
                    <a:spcPts val="600"/>
                  </a:spcAft>
                  <a:buFont typeface="Arial" charset="0"/>
                  <a:buChar char="•"/>
                </a:pPr>
                <a:r>
                  <a:rPr lang="en-US" sz="2400" dirty="0"/>
                  <a:t>Can be fit efficiently (via convex optimization)</a:t>
                </a:r>
              </a:p>
              <a:p>
                <a:pPr lvl="1">
                  <a:spcAft>
                    <a:spcPts val="600"/>
                  </a:spcAft>
                  <a:buFont typeface="Arial" charset="0"/>
                  <a:buChar char="•"/>
                </a:pPr>
                <a:r>
                  <a:rPr lang="en-US" sz="2400" dirty="0"/>
                  <a:t>Limited model capacity</a:t>
                </a:r>
              </a:p>
              <a:p>
                <a:pPr>
                  <a:spcAft>
                    <a:spcPts val="600"/>
                  </a:spcAft>
                </a:pPr>
                <a:r>
                  <a:rPr lang="en-US" sz="2800" dirty="0"/>
                  <a:t>Alternative:</a:t>
                </a:r>
              </a:p>
              <a:p>
                <a:pPr>
                  <a:spcAft>
                    <a:spcPts val="600"/>
                  </a:spcAft>
                </a:pPr>
                <a:endParaRPr lang="en-US" sz="4800" dirty="0"/>
              </a:p>
              <a:p>
                <a:pPr>
                  <a:spcAft>
                    <a:spcPts val="600"/>
                  </a:spcAft>
                </a:pPr>
                <a:r>
                  <a:rPr lang="en-US" sz="2800" dirty="0"/>
                  <a:t>Where </a:t>
                </a:r>
                <a14:m>
                  <m:oMath xmlns:m="http://schemas.openxmlformats.org/officeDocument/2006/math">
                    <m:r>
                      <a:rPr lang="en-US" sz="2800" i="1" smtClean="0">
                        <a:latin typeface="Cambria Math" charset="0"/>
                        <a:ea typeface="Cambria Math" charset="0"/>
                        <a:cs typeface="Cambria Math" charset="0"/>
                      </a:rPr>
                      <m:t>𝜙</m:t>
                    </m:r>
                  </m:oMath>
                </a14:m>
                <a:r>
                  <a:rPr lang="en-US" sz="2800" dirty="0"/>
                  <a:t> is a </a:t>
                </a:r>
                <a:r>
                  <a:rPr lang="en-US" sz="2800" i="1" dirty="0">
                    <a:solidFill>
                      <a:srgbClr val="0000FF"/>
                    </a:solidFill>
                  </a:rPr>
                  <a:t>non-linear transform</a:t>
                </a:r>
              </a:p>
              <a:p>
                <a:pPr marL="457200" lvl="1" indent="0">
                  <a:spcAft>
                    <a:spcPts val="600"/>
                  </a:spcAft>
                  <a:buNone/>
                </a:pPr>
                <a:endParaRPr lang="en-US" dirty="0"/>
              </a:p>
              <a:p>
                <a:pPr lvl="1">
                  <a:spcAft>
                    <a:spcPts val="600"/>
                  </a:spcAft>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05543" y="983807"/>
                <a:ext cx="8229600" cy="5083175"/>
              </a:xfrm>
              <a:blipFill rotWithShape="0">
                <a:blip r:embed="rId4"/>
                <a:stretch>
                  <a:fillRect l="-1481" t="-1199"/>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nvPr>
        </p:nvGraphicFramePr>
        <p:xfrm>
          <a:off x="4667779" y="3076575"/>
          <a:ext cx="2780242" cy="704850"/>
        </p:xfrm>
        <a:graphic>
          <a:graphicData uri="http://schemas.openxmlformats.org/presentationml/2006/ole">
            <mc:AlternateContent xmlns:mc="http://schemas.openxmlformats.org/markup-compatibility/2006">
              <mc:Choice xmlns:v="urn:schemas-microsoft-com:vml" Requires="v">
                <p:oleObj spid="_x0000_s1143" name="Equation" r:id="rId5" imgW="901700" imgH="228600" progId="Equation.3">
                  <p:embed/>
                </p:oleObj>
              </mc:Choice>
              <mc:Fallback>
                <p:oleObj name="Equation" r:id="rId5" imgW="901700" imgH="228600" progId="Equation.3">
                  <p:embed/>
                  <p:pic>
                    <p:nvPicPr>
                      <p:cNvPr id="4" name="Object 3"/>
                      <p:cNvPicPr/>
                      <p:nvPr/>
                    </p:nvPicPr>
                    <p:blipFill>
                      <a:blip r:embed="rId6"/>
                      <a:stretch>
                        <a:fillRect/>
                      </a:stretch>
                    </p:blipFill>
                    <p:spPr>
                      <a:xfrm>
                        <a:off x="4667779" y="3076575"/>
                        <a:ext cx="2780242" cy="704850"/>
                      </a:xfrm>
                      <a:prstGeom prst="rect">
                        <a:avLst/>
                      </a:prstGeom>
                    </p:spPr>
                  </p:pic>
                </p:oleObj>
              </mc:Fallback>
            </mc:AlternateContent>
          </a:graphicData>
        </a:graphic>
      </p:graphicFrame>
    </p:spTree>
    <p:extLst>
      <p:ext uri="{BB962C8B-B14F-4D97-AF65-F5344CB8AC3E}">
        <p14:creationId xmlns:p14="http://schemas.microsoft.com/office/powerpoint/2010/main" val="6927304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ML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spcAft>
                    <a:spcPts val="600"/>
                  </a:spcAft>
                </a:pPr>
                <a:r>
                  <a:rPr lang="en-US" sz="2800" dirty="0"/>
                  <a:t>Manually engineer </a:t>
                </a:r>
                <a14:m>
                  <m:oMath xmlns:m="http://schemas.openxmlformats.org/officeDocument/2006/math">
                    <m:r>
                      <a:rPr lang="en-US" sz="2800" i="1">
                        <a:latin typeface="Cambria Math" charset="0"/>
                        <a:ea typeface="Cambria Math" charset="0"/>
                        <a:cs typeface="Cambria Math" charset="0"/>
                      </a:rPr>
                      <m:t>𝜙</m:t>
                    </m:r>
                  </m:oMath>
                </a14:m>
                <a:endParaRPr lang="en-US" sz="2800" dirty="0"/>
              </a:p>
              <a:p>
                <a:pPr lvl="1">
                  <a:spcAft>
                    <a:spcPts val="600"/>
                  </a:spcAft>
                  <a:buFont typeface="Arial" charset="0"/>
                  <a:buChar char="•"/>
                </a:pPr>
                <a:r>
                  <a:rPr lang="en-US" dirty="0"/>
                  <a:t>Domain specific, enormous human effort</a:t>
                </a:r>
              </a:p>
              <a:p>
                <a:pPr>
                  <a:spcAft>
                    <a:spcPts val="600"/>
                  </a:spcAft>
                </a:pPr>
                <a:r>
                  <a:rPr lang="en-US" sz="2800" dirty="0"/>
                  <a:t>Generic transform</a:t>
                </a:r>
              </a:p>
              <a:p>
                <a:pPr lvl="1">
                  <a:spcAft>
                    <a:spcPts val="600"/>
                  </a:spcAft>
                  <a:buFont typeface="Arial" charset="0"/>
                  <a:buChar char="•"/>
                </a:pPr>
                <a:r>
                  <a:rPr lang="en-US" dirty="0"/>
                  <a:t>Maps to a higher-dimensional space</a:t>
                </a:r>
              </a:p>
              <a:p>
                <a:pPr lvl="1">
                  <a:spcAft>
                    <a:spcPts val="600"/>
                  </a:spcAft>
                  <a:buFont typeface="Arial" charset="0"/>
                  <a:buChar char="•"/>
                </a:pPr>
                <a:r>
                  <a:rPr lang="en-US" dirty="0"/>
                  <a:t>Kernel methods: e.g. RBF kernels</a:t>
                </a:r>
              </a:p>
              <a:p>
                <a:pPr lvl="1">
                  <a:spcAft>
                    <a:spcPts val="600"/>
                  </a:spcAft>
                  <a:buFont typeface="Arial" charset="0"/>
                  <a:buChar char="•"/>
                </a:pPr>
                <a:r>
                  <a:rPr lang="en-US" dirty="0">
                    <a:solidFill>
                      <a:srgbClr val="0000FF"/>
                    </a:solidFill>
                  </a:rPr>
                  <a:t>Over fitting: does not generalize well to test set</a:t>
                </a:r>
              </a:p>
              <a:p>
                <a:pPr lvl="1">
                  <a:spcAft>
                    <a:spcPts val="600"/>
                  </a:spcAft>
                  <a:buFont typeface="Arial" charset="0"/>
                  <a:buChar char="•"/>
                </a:pPr>
                <a:r>
                  <a:rPr lang="en-US" dirty="0">
                    <a:solidFill>
                      <a:srgbClr val="0000FF"/>
                    </a:solidFill>
                  </a:rPr>
                  <a:t>Cannot encode enough prior information</a:t>
                </a:r>
              </a:p>
              <a:p>
                <a:pPr lvl="1">
                  <a:spcAft>
                    <a:spcPts val="600"/>
                  </a:spcAft>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240" t="-2882" b="-61960"/>
                </a:stretch>
              </a:blipFill>
            </p:spPr>
            <p:txBody>
              <a:bodyPr/>
              <a:lstStyle/>
              <a:p>
                <a:r>
                  <a:rPr lang="en-US">
                    <a:noFill/>
                  </a:rPr>
                  <a:t> </a:t>
                </a:r>
              </a:p>
            </p:txBody>
          </p:sp>
        </mc:Fallback>
      </mc:AlternateContent>
    </p:spTree>
    <p:extLst>
      <p:ext uri="{BB962C8B-B14F-4D97-AF65-F5344CB8AC3E}">
        <p14:creationId xmlns:p14="http://schemas.microsoft.com/office/powerpoint/2010/main" val="482587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 Learning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457200" indent="-457200">
                  <a:spcAft>
                    <a:spcPts val="600"/>
                  </a:spcAft>
                  <a:buFont typeface="Arial" charset="0"/>
                  <a:buChar char="•"/>
                </a:pPr>
                <a:r>
                  <a:rPr lang="en-US" sz="2400" dirty="0">
                    <a:solidFill>
                      <a:srgbClr val="0000FF"/>
                    </a:solidFill>
                    <a:latin typeface="Karla" charset="0"/>
                    <a:ea typeface="Karla" charset="0"/>
                    <a:cs typeface="Karla" charset="0"/>
                  </a:rPr>
                  <a:t>Directly learn </a:t>
                </a:r>
                <a14:m>
                  <m:oMath xmlns:m="http://schemas.openxmlformats.org/officeDocument/2006/math">
                    <m:r>
                      <a:rPr lang="en-US" sz="2400" i="1">
                        <a:latin typeface="Cambria Math" charset="0"/>
                        <a:ea typeface="Karla" charset="0"/>
                        <a:cs typeface="Karla" charset="0"/>
                      </a:rPr>
                      <m:t>𝜙</m:t>
                    </m:r>
                  </m:oMath>
                </a14:m>
                <a:endParaRPr lang="en-US" sz="2400" dirty="0">
                  <a:latin typeface="Karla" charset="0"/>
                  <a:ea typeface="Karla" charset="0"/>
                  <a:cs typeface="Karla" charset="0"/>
                </a:endParaRPr>
              </a:p>
              <a:p>
                <a:pPr marL="1200120" lvl="1" indent="-457200">
                  <a:spcAft>
                    <a:spcPts val="600"/>
                  </a:spcAft>
                  <a:buFont typeface="Arial" charset="0"/>
                  <a:buChar char="•"/>
                </a:pPr>
                <a:endParaRPr lang="en-US" dirty="0">
                  <a:latin typeface="Karla" charset="0"/>
                  <a:ea typeface="Karla" charset="0"/>
                  <a:cs typeface="Karla" charset="0"/>
                </a:endParaRPr>
              </a:p>
              <a:p>
                <a:pPr marL="460375" lvl="1" indent="0">
                  <a:spcAft>
                    <a:spcPts val="600"/>
                  </a:spcAft>
                  <a:buNone/>
                </a:pPr>
                <a14:m>
                  <m:oMathPara xmlns:m="http://schemas.openxmlformats.org/officeDocument/2006/math">
                    <m:oMathParaPr>
                      <m:jc m:val="centerGroup"/>
                    </m:oMathParaPr>
                    <m:oMath xmlns:m="http://schemas.openxmlformats.org/officeDocument/2006/math">
                      <m:r>
                        <a:rPr lang="en-US" sz="2800" i="1">
                          <a:latin typeface="Cambria Math" charset="0"/>
                        </a:rPr>
                        <m:t>𝑓</m:t>
                      </m:r>
                      <m:d>
                        <m:dPr>
                          <m:ctrlPr>
                            <a:rPr lang="en-US" sz="2800" i="1">
                              <a:latin typeface="Cambria Math" charset="0"/>
                            </a:rPr>
                          </m:ctrlPr>
                        </m:dPr>
                        <m:e>
                          <m:r>
                            <a:rPr lang="en-US" sz="2800" i="1">
                              <a:latin typeface="Cambria Math" charset="0"/>
                            </a:rPr>
                            <m:t>𝑥</m:t>
                          </m:r>
                          <m:r>
                            <a:rPr lang="en-US" sz="2800" i="1">
                              <a:latin typeface="Cambria Math" charset="0"/>
                            </a:rPr>
                            <m:t>;</m:t>
                          </m:r>
                          <m:r>
                            <a:rPr lang="en-US" sz="2800" i="1">
                              <a:latin typeface="Cambria Math" charset="0"/>
                            </a:rPr>
                            <m:t>𝜃</m:t>
                          </m:r>
                        </m:e>
                      </m:d>
                      <m:r>
                        <a:rPr lang="en-US" sz="2800" i="1">
                          <a:latin typeface="Cambria Math" charset="0"/>
                        </a:rPr>
                        <m:t>=</m:t>
                      </m:r>
                      <m:sSup>
                        <m:sSupPr>
                          <m:ctrlPr>
                            <a:rPr lang="en-US" sz="2800" i="1">
                              <a:latin typeface="Cambria Math" charset="0"/>
                            </a:rPr>
                          </m:ctrlPr>
                        </m:sSupPr>
                        <m:e>
                          <m:r>
                            <a:rPr lang="en-US" sz="2800" i="1">
                              <a:latin typeface="Cambria Math" charset="0"/>
                            </a:rPr>
                            <m:t>𝑊</m:t>
                          </m:r>
                        </m:e>
                        <m:sup>
                          <m:r>
                            <a:rPr lang="en-US" sz="2800" i="1">
                              <a:latin typeface="Cambria Math" charset="0"/>
                            </a:rPr>
                            <m:t>𝑇</m:t>
                          </m:r>
                        </m:sup>
                      </m:sSup>
                      <m:r>
                        <a:rPr lang="en-US" sz="2800" i="1">
                          <a:latin typeface="Cambria Math" charset="0"/>
                        </a:rPr>
                        <m:t>𝜙</m:t>
                      </m:r>
                      <m:r>
                        <a:rPr lang="en-US" sz="2800" i="1">
                          <a:latin typeface="Cambria Math" charset="0"/>
                        </a:rPr>
                        <m:t>(</m:t>
                      </m:r>
                      <m:r>
                        <a:rPr lang="en-US" sz="2800" i="1">
                          <a:latin typeface="Cambria Math" charset="0"/>
                        </a:rPr>
                        <m:t>𝑥</m:t>
                      </m:r>
                      <m:r>
                        <a:rPr lang="en-US" sz="2800" i="1">
                          <a:latin typeface="Cambria Math" charset="0"/>
                        </a:rPr>
                        <m:t>;</m:t>
                      </m:r>
                      <m:r>
                        <a:rPr lang="en-US" sz="2800" i="1">
                          <a:latin typeface="Cambria Math" charset="0"/>
                        </a:rPr>
                        <m:t>𝜃</m:t>
                      </m:r>
                      <m:r>
                        <a:rPr lang="en-US" sz="2800" i="1">
                          <a:latin typeface="Cambria Math" charset="0"/>
                        </a:rPr>
                        <m:t>)</m:t>
                      </m:r>
                    </m:oMath>
                  </m:oMathPara>
                </a14:m>
                <a:r>
                  <a:rPr lang="en-US" sz="2400" dirty="0">
                    <a:latin typeface="Karla" charset="0"/>
                    <a:ea typeface="Karla" charset="0"/>
                    <a:cs typeface="Karla" charset="0"/>
                  </a:rPr>
                  <a:t/>
                </a:r>
                <a:br>
                  <a:rPr lang="en-US" sz="2400" dirty="0">
                    <a:latin typeface="Karla" charset="0"/>
                    <a:ea typeface="Karla" charset="0"/>
                    <a:cs typeface="Karla" charset="0"/>
                  </a:rPr>
                </a:br>
                <a:r>
                  <a:rPr lang="en-US" sz="2400" dirty="0">
                    <a:latin typeface="Karla" charset="0"/>
                    <a:ea typeface="Karla" charset="0"/>
                    <a:cs typeface="Karla" charset="0"/>
                  </a:rPr>
                  <a:t/>
                </a:r>
                <a:br>
                  <a:rPr lang="en-US" sz="2400" dirty="0">
                    <a:latin typeface="Karla" charset="0"/>
                    <a:ea typeface="Karla" charset="0"/>
                    <a:cs typeface="Karla" charset="0"/>
                  </a:rPr>
                </a:br>
                <a:endParaRPr lang="en-US" sz="2400" dirty="0">
                  <a:latin typeface="Karla" charset="0"/>
                  <a:ea typeface="Karla" charset="0"/>
                  <a:cs typeface="Karla" charset="0"/>
                </a:endParaRPr>
              </a:p>
              <a:p>
                <a:pPr marL="457200" lvl="1" indent="-457200">
                  <a:spcAft>
                    <a:spcPts val="600"/>
                  </a:spcAft>
                  <a:buFont typeface="Arial" charset="0"/>
                  <a:buChar char="•"/>
                </a:pPr>
                <a:r>
                  <a:rPr lang="en-US" sz="2400" dirty="0">
                    <a:latin typeface="Karla" charset="0"/>
                    <a:ea typeface="Karla" charset="0"/>
                    <a:cs typeface="Karla" charset="0"/>
                  </a:rPr>
                  <a:t>where </a:t>
                </a:r>
                <a14:m>
                  <m:oMath xmlns:m="http://schemas.openxmlformats.org/officeDocument/2006/math">
                    <m:r>
                      <a:rPr lang="el-GR" sz="2400" i="1">
                        <a:latin typeface="Cambria Math" charset="0"/>
                        <a:ea typeface="Karla" charset="0"/>
                        <a:cs typeface="Karla" charset="0"/>
                      </a:rPr>
                      <m:t>𝜃</m:t>
                    </m:r>
                  </m:oMath>
                </a14:m>
                <a:r>
                  <a:rPr lang="en-US" sz="2400" dirty="0">
                    <a:latin typeface="Karla" charset="0"/>
                    <a:ea typeface="Karla" charset="0"/>
                    <a:cs typeface="Karla" charset="0"/>
                  </a:rPr>
                  <a:t> are parameters of the transform</a:t>
                </a:r>
                <a:endParaRPr lang="en-US" sz="2400" i="1" dirty="0">
                  <a:latin typeface="Karla" charset="0"/>
                  <a:ea typeface="Karla" charset="0"/>
                  <a:cs typeface="Karla" charset="0"/>
                </a:endParaRPr>
              </a:p>
              <a:p>
                <a:pPr marL="457200" indent="-457200">
                  <a:spcAft>
                    <a:spcPts val="600"/>
                  </a:spcAft>
                  <a:buFont typeface="Arial" charset="0"/>
                  <a:buChar char="•"/>
                </a:pPr>
                <a14:m>
                  <m:oMath xmlns:m="http://schemas.openxmlformats.org/officeDocument/2006/math">
                    <m:r>
                      <a:rPr lang="en-US" sz="2400" i="1">
                        <a:latin typeface="Cambria Math" charset="0"/>
                        <a:ea typeface="Cambria Math" charset="0"/>
                        <a:cs typeface="Cambria Math" charset="0"/>
                      </a:rPr>
                      <m:t>𝜙</m:t>
                    </m:r>
                    <m:r>
                      <a:rPr lang="en-US" sz="2400" b="0" i="0" smtClean="0">
                        <a:latin typeface="Cambria Math" charset="0"/>
                        <a:ea typeface="Karla" charset="0"/>
                        <a:cs typeface="Karla" charset="0"/>
                      </a:rPr>
                      <m:t> </m:t>
                    </m:r>
                  </m:oMath>
                </a14:m>
                <a:r>
                  <a:rPr lang="en-US" sz="2400" dirty="0">
                    <a:latin typeface="Karla" charset="0"/>
                    <a:ea typeface="Karla" charset="0"/>
                    <a:cs typeface="Karla" charset="0"/>
                  </a:rPr>
                  <a:t>defines hidden layers </a:t>
                </a:r>
              </a:p>
              <a:p>
                <a:pPr marL="457200" indent="-457200">
                  <a:spcAft>
                    <a:spcPts val="600"/>
                  </a:spcAft>
                  <a:buFont typeface="Arial" charset="0"/>
                  <a:buChar char="•"/>
                </a:pPr>
                <a:r>
                  <a:rPr lang="en-US" sz="2400" dirty="0" smtClean="0">
                    <a:latin typeface="Karla" charset="0"/>
                    <a:ea typeface="Karla" charset="0"/>
                    <a:cs typeface="Karla" charset="0"/>
                  </a:rPr>
                  <a:t>Can </a:t>
                </a:r>
                <a:r>
                  <a:rPr lang="en-US" sz="2400" dirty="0">
                    <a:latin typeface="Karla" charset="0"/>
                    <a:ea typeface="Karla" charset="0"/>
                    <a:cs typeface="Karla" charset="0"/>
                  </a:rPr>
                  <a:t>encode prior beliefs, generalizes well </a:t>
                </a:r>
              </a:p>
              <a:p>
                <a:pPr lvl="1">
                  <a:spcAft>
                    <a:spcPts val="600"/>
                  </a:spcAft>
                </a:pPr>
                <a:endParaRPr lang="en-US" sz="1800" dirty="0">
                  <a:latin typeface="Karla" charset="0"/>
                  <a:ea typeface="Karla" charset="0"/>
                  <a:cs typeface="Karla"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826" t="-2305" b="-84150"/>
                </a:stretch>
              </a:blipFill>
            </p:spPr>
            <p:txBody>
              <a:bodyPr/>
              <a:lstStyle/>
              <a:p>
                <a:r>
                  <a:rPr lang="en-US">
                    <a:noFill/>
                  </a:rPr>
                  <a:t> </a:t>
                </a:r>
              </a:p>
            </p:txBody>
          </p:sp>
        </mc:Fallback>
      </mc:AlternateContent>
      <p:sp>
        <p:nvSpPr>
          <p:cNvPr id="4" name="TextBox 3"/>
          <p:cNvSpPr txBox="1"/>
          <p:nvPr/>
        </p:nvSpPr>
        <p:spPr>
          <a:xfrm>
            <a:off x="4115253" y="1802442"/>
            <a:ext cx="65" cy="430887"/>
          </a:xfrm>
          <a:prstGeom prst="rect">
            <a:avLst/>
          </a:prstGeom>
          <a:noFill/>
        </p:spPr>
        <p:txBody>
          <a:bodyPr wrap="none" lIns="0" tIns="0" rIns="0" bIns="0" rtlCol="0">
            <a:spAutoFit/>
          </a:bodyPr>
          <a:lstStyle/>
          <a:p>
            <a:endParaRPr lang="en-US" sz="2800" dirty="0"/>
          </a:p>
        </p:txBody>
      </p:sp>
    </p:spTree>
    <p:extLst>
      <p:ext uri="{BB962C8B-B14F-4D97-AF65-F5344CB8AC3E}">
        <p14:creationId xmlns:p14="http://schemas.microsoft.com/office/powerpoint/2010/main" val="1957222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Artificial Neural Networks</a:t>
            </a:r>
          </a:p>
        </p:txBody>
      </p:sp>
      <p:sp>
        <p:nvSpPr>
          <p:cNvPr id="4" name="Slide Number Placeholder 3"/>
          <p:cNvSpPr>
            <a:spLocks noGrp="1"/>
          </p:cNvSpPr>
          <p:nvPr>
            <p:ph type="sldNum" sz="quarter" idx="12"/>
          </p:nvPr>
        </p:nvSpPr>
        <p:spPr/>
        <p:txBody>
          <a:bodyPr/>
          <a:lstStyle/>
          <a:p>
            <a:fld id="{74FD6AAA-7C75-FB4B-8EA1-06B22787237D}" type="slidenum">
              <a:rPr lang="en-US" smtClean="0"/>
              <a:t>2</a:t>
            </a:fld>
            <a:endParaRPr lang="en-US"/>
          </a:p>
        </p:txBody>
      </p:sp>
      <p:sp>
        <p:nvSpPr>
          <p:cNvPr id="6" name="Google Shape;273;p29"/>
          <p:cNvSpPr txBox="1">
            <a:spLocks/>
          </p:cNvSpPr>
          <p:nvPr/>
        </p:nvSpPr>
        <p:spPr>
          <a:xfrm>
            <a:off x="311700" y="593367"/>
            <a:ext cx="8520600" cy="763500"/>
          </a:xfrm>
          <a:prstGeom prst="rect">
            <a:avLst/>
          </a:prstGeom>
          <a:ln>
            <a:noFill/>
          </a:ln>
        </p:spPr>
        <p:txBody>
          <a:bodyPr spcFirstLastPara="1" wrap="square" lIns="91425" tIns="91425" rIns="91425" bIns="91425" anchor="t" anchorCtr="0">
            <a:noAutofit/>
          </a:bodyPr>
          <a:lstStyle>
            <a:lvl1pPr algn="l" defTabSz="457182" rtl="0" eaLnBrk="1" latinLnBrk="0" hangingPunct="1">
              <a:spcBef>
                <a:spcPct val="0"/>
              </a:spcBef>
              <a:buNone/>
              <a:defRPr sz="3200" kern="1200" baseline="0">
                <a:solidFill>
                  <a:srgbClr val="464646"/>
                </a:solidFill>
                <a:latin typeface="Karla"/>
                <a:ea typeface="+mj-ea"/>
                <a:cs typeface="Karla"/>
              </a:defRPr>
            </a:lvl1pPr>
          </a:lstStyle>
          <a:p>
            <a:pPr>
              <a:spcBef>
                <a:spcPts val="0"/>
              </a:spcBef>
            </a:pPr>
            <a:endParaRPr lang="en" dirty="0"/>
          </a:p>
        </p:txBody>
      </p:sp>
      <p:sp>
        <p:nvSpPr>
          <p:cNvPr id="7" name="Google Shape;274;p29"/>
          <p:cNvSpPr txBox="1">
            <a:spLocks/>
          </p:cNvSpPr>
          <p:nvPr/>
        </p:nvSpPr>
        <p:spPr>
          <a:xfrm>
            <a:off x="349291" y="1323950"/>
            <a:ext cx="7225234" cy="4555200"/>
          </a:xfrm>
          <a:prstGeom prst="rect">
            <a:avLst/>
          </a:prstGeom>
          <a:ln>
            <a:noFill/>
          </a:ln>
        </p:spPr>
        <p:txBody>
          <a:bodyPr spcFirstLastPara="1" wrap="square" lIns="91425" tIns="91425" rIns="91425" bIns="91425" anchor="t" anchorCtr="0">
            <a:noAutofit/>
          </a:bodyPr>
          <a:lstStyle>
            <a:lvl1pPr marL="0" indent="0" algn="l" defTabSz="457182" rtl="0" eaLnBrk="1" latinLnBrk="0" hangingPunct="1">
              <a:spcBef>
                <a:spcPct val="20000"/>
              </a:spcBef>
              <a:buFont typeface="Arial"/>
              <a:buNone/>
              <a:defRPr sz="2800" kern="1200">
                <a:solidFill>
                  <a:srgbClr val="464646"/>
                </a:solidFill>
                <a:latin typeface="Karla"/>
                <a:ea typeface="+mn-ea"/>
                <a:cs typeface="Karla"/>
              </a:defRPr>
            </a:lvl1pPr>
            <a:lvl2pPr marL="742920" indent="-285738" algn="l" defTabSz="457182" rtl="0" eaLnBrk="1" latinLnBrk="0" hangingPunct="1">
              <a:spcBef>
                <a:spcPct val="20000"/>
              </a:spcBef>
              <a:buFont typeface="Arial"/>
              <a:buChar char="–"/>
              <a:defRPr sz="2400" kern="1200">
                <a:solidFill>
                  <a:srgbClr val="464646"/>
                </a:solidFill>
                <a:latin typeface="Karla"/>
                <a:ea typeface="+mn-ea"/>
                <a:cs typeface="Karla"/>
              </a:defRPr>
            </a:lvl2pPr>
            <a:lvl3pPr marL="1142954" indent="-228590" algn="l" defTabSz="457182" rtl="0" eaLnBrk="1" latinLnBrk="0" hangingPunct="1">
              <a:spcBef>
                <a:spcPct val="20000"/>
              </a:spcBef>
              <a:buFont typeface="Arial"/>
              <a:buChar char="•"/>
              <a:defRPr sz="2000" kern="1200">
                <a:solidFill>
                  <a:srgbClr val="464646"/>
                </a:solidFill>
                <a:latin typeface="Karla"/>
                <a:ea typeface="+mn-ea"/>
                <a:cs typeface="Karla"/>
              </a:defRPr>
            </a:lvl3pPr>
            <a:lvl4pPr marL="1600136" indent="-228590" algn="l" defTabSz="457182" rtl="0" eaLnBrk="1" latinLnBrk="0" hangingPunct="1">
              <a:spcBef>
                <a:spcPct val="20000"/>
              </a:spcBef>
              <a:buFont typeface="Arial"/>
              <a:buChar char="–"/>
              <a:defRPr sz="1800" kern="1200">
                <a:solidFill>
                  <a:srgbClr val="464646"/>
                </a:solidFill>
                <a:latin typeface="Karla"/>
                <a:ea typeface="+mn-ea"/>
                <a:cs typeface="Karla"/>
              </a:defRPr>
            </a:lvl4pPr>
            <a:lvl5pPr marL="2057317" indent="-228590" algn="l" defTabSz="457182" rtl="0" eaLnBrk="1" latinLnBrk="0" hangingPunct="1">
              <a:spcBef>
                <a:spcPct val="20000"/>
              </a:spcBef>
              <a:buFont typeface="Arial"/>
              <a:buChar char="»"/>
              <a:defRPr sz="1800" kern="1200">
                <a:solidFill>
                  <a:srgbClr val="464646"/>
                </a:solidFill>
                <a:latin typeface="Karla"/>
                <a:ea typeface="+mn-ea"/>
                <a:cs typeface="Karla"/>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marL="571500" indent="-457200">
              <a:spcBef>
                <a:spcPts val="1000"/>
              </a:spcBef>
              <a:buSzPts val="1800"/>
              <a:buFont typeface="+mj-lt"/>
              <a:buAutoNum type="arabicPeriod"/>
            </a:pPr>
            <a:r>
              <a:rPr lang="en-US" sz="2400" dirty="0"/>
              <a:t>Machine Learning Algorithm</a:t>
            </a:r>
          </a:p>
          <a:p>
            <a:pPr marL="571500" indent="-457200">
              <a:spcBef>
                <a:spcPts val="1000"/>
              </a:spcBef>
              <a:buSzPts val="1800"/>
              <a:buFont typeface="+mj-lt"/>
              <a:buAutoNum type="arabicPeriod"/>
            </a:pPr>
            <a:r>
              <a:rPr lang="en-US" sz="2400" dirty="0"/>
              <a:t>Very simplified parametric models of our brain</a:t>
            </a:r>
          </a:p>
          <a:p>
            <a:pPr marL="571500" indent="-457200">
              <a:spcBef>
                <a:spcPts val="1000"/>
              </a:spcBef>
              <a:buSzPts val="1800"/>
              <a:buFont typeface="+mj-lt"/>
              <a:buAutoNum type="arabicPeriod"/>
            </a:pPr>
            <a:r>
              <a:rPr lang="en-US" sz="2400" dirty="0"/>
              <a:t>Networks of basic processing units: neurons</a:t>
            </a:r>
          </a:p>
          <a:p>
            <a:pPr marL="571500" indent="-457200">
              <a:spcBef>
                <a:spcPts val="1000"/>
              </a:spcBef>
              <a:buSzPts val="1800"/>
              <a:buFont typeface="+mj-lt"/>
              <a:buAutoNum type="arabicPeriod"/>
            </a:pPr>
            <a:r>
              <a:rPr lang="en-US" sz="2400" dirty="0"/>
              <a:t>Neurons store information which has to be </a:t>
            </a:r>
            <a:r>
              <a:rPr lang="en-US" sz="2400" dirty="0" smtClean="0"/>
              <a:t>learned (the weights or the state for RNNs)  </a:t>
            </a:r>
            <a:endParaRPr lang="en-US" sz="2400" dirty="0"/>
          </a:p>
          <a:p>
            <a:pPr marL="571500" indent="-457200">
              <a:spcBef>
                <a:spcPts val="1000"/>
              </a:spcBef>
              <a:buSzPts val="1800"/>
              <a:buFont typeface="+mj-lt"/>
              <a:buAutoNum type="arabicPeriod"/>
            </a:pPr>
            <a:r>
              <a:rPr lang="en-US" sz="2400" dirty="0"/>
              <a:t>Many types of architectures to solve different tasks </a:t>
            </a:r>
          </a:p>
          <a:p>
            <a:pPr marL="571500" indent="-457200">
              <a:spcBef>
                <a:spcPts val="1000"/>
              </a:spcBef>
              <a:buSzPts val="1800"/>
              <a:buFont typeface="+mj-lt"/>
              <a:buAutoNum type="arabicPeriod"/>
            </a:pPr>
            <a:r>
              <a:rPr lang="en-US" sz="2400" dirty="0"/>
              <a:t>They can scale to massive </a:t>
            </a:r>
            <a:r>
              <a:rPr lang="en-US" sz="2400" dirty="0" smtClean="0"/>
              <a:t>data</a:t>
            </a:r>
            <a:endParaRPr lang="en-US" sz="2400" dirty="0"/>
          </a:p>
        </p:txBody>
      </p:sp>
      <p:grpSp>
        <p:nvGrpSpPr>
          <p:cNvPr id="3" name="Group 2"/>
          <p:cNvGrpSpPr/>
          <p:nvPr/>
        </p:nvGrpSpPr>
        <p:grpSpPr>
          <a:xfrm>
            <a:off x="7832950" y="983807"/>
            <a:ext cx="2733450" cy="5476573"/>
            <a:chOff x="7832950" y="983807"/>
            <a:chExt cx="2733450" cy="5476573"/>
          </a:xfrm>
        </p:grpSpPr>
        <p:grpSp>
          <p:nvGrpSpPr>
            <p:cNvPr id="39" name="Group 38"/>
            <p:cNvGrpSpPr/>
            <p:nvPr/>
          </p:nvGrpSpPr>
          <p:grpSpPr>
            <a:xfrm>
              <a:off x="7832950" y="1155380"/>
              <a:ext cx="2733450" cy="5305000"/>
              <a:chOff x="6092475" y="1279575"/>
              <a:chExt cx="2733450" cy="5305000"/>
            </a:xfrm>
          </p:grpSpPr>
          <p:sp>
            <p:nvSpPr>
              <p:cNvPr id="5" name="Google Shape;272;p29"/>
              <p:cNvSpPr/>
              <p:nvPr/>
            </p:nvSpPr>
            <p:spPr>
              <a:xfrm>
                <a:off x="6468900" y="1279575"/>
                <a:ext cx="2028000" cy="4249500"/>
              </a:xfrm>
              <a:prstGeom prst="down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Google Shape;275;p29"/>
              <p:cNvSpPr/>
              <p:nvPr/>
            </p:nvSpPr>
            <p:spPr>
              <a:xfrm rot="5400000">
                <a:off x="8537925" y="2763375"/>
                <a:ext cx="288000" cy="288000"/>
              </a:xfrm>
              <a:prstGeom prst="ellipse">
                <a:avLst/>
              </a:pr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Google Shape;276;p29"/>
              <p:cNvSpPr/>
              <p:nvPr/>
            </p:nvSpPr>
            <p:spPr>
              <a:xfrm rot="5400000">
                <a:off x="7722775" y="2763375"/>
                <a:ext cx="288000" cy="288000"/>
              </a:xfrm>
              <a:prstGeom prst="ellipse">
                <a:avLst/>
              </a:pr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Google Shape;277;p29"/>
              <p:cNvSpPr/>
              <p:nvPr/>
            </p:nvSpPr>
            <p:spPr>
              <a:xfrm rot="5400000">
                <a:off x="6907625" y="2763375"/>
                <a:ext cx="288000" cy="288000"/>
              </a:xfrm>
              <a:prstGeom prst="ellipse">
                <a:avLst/>
              </a:pr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Google Shape;278;p29"/>
              <p:cNvSpPr/>
              <p:nvPr/>
            </p:nvSpPr>
            <p:spPr>
              <a:xfrm rot="5400000">
                <a:off x="6092475" y="2763375"/>
                <a:ext cx="288000" cy="288000"/>
              </a:xfrm>
              <a:prstGeom prst="ellipse">
                <a:avLst/>
              </a:pr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Google Shape;279;p29"/>
              <p:cNvSpPr/>
              <p:nvPr/>
            </p:nvSpPr>
            <p:spPr>
              <a:xfrm rot="5400000">
                <a:off x="8120425" y="3909575"/>
                <a:ext cx="288000" cy="288000"/>
              </a:xfrm>
              <a:prstGeom prst="ellipse">
                <a:avLst/>
              </a:pr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Google Shape;280;p29"/>
              <p:cNvSpPr/>
              <p:nvPr/>
            </p:nvSpPr>
            <p:spPr>
              <a:xfrm rot="5400000">
                <a:off x="7338888" y="3909575"/>
                <a:ext cx="288000" cy="288000"/>
              </a:xfrm>
              <a:prstGeom prst="ellipse">
                <a:avLst/>
              </a:pr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Google Shape;281;p29"/>
              <p:cNvSpPr/>
              <p:nvPr/>
            </p:nvSpPr>
            <p:spPr>
              <a:xfrm rot="5400000">
                <a:off x="6557350" y="3909575"/>
                <a:ext cx="288000" cy="288000"/>
              </a:xfrm>
              <a:prstGeom prst="ellipse">
                <a:avLst/>
              </a:pr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Google Shape;282;p29"/>
              <p:cNvSpPr/>
              <p:nvPr/>
            </p:nvSpPr>
            <p:spPr>
              <a:xfrm rot="5400000">
                <a:off x="7335075" y="4925450"/>
                <a:ext cx="288000" cy="288000"/>
              </a:xfrm>
              <a:prstGeom prst="ellipse">
                <a:avLst/>
              </a:pr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16" name="Google Shape;283;p29"/>
              <p:cNvCxnSpPr/>
              <p:nvPr/>
            </p:nvCxnSpPr>
            <p:spPr>
              <a:xfrm flipH="1">
                <a:off x="8264325" y="3051375"/>
                <a:ext cx="417600" cy="858300"/>
              </a:xfrm>
              <a:prstGeom prst="straightConnector1">
                <a:avLst/>
              </a:prstGeom>
              <a:noFill/>
              <a:ln w="19050" cap="flat" cmpd="sng">
                <a:solidFill>
                  <a:schemeClr val="dk2"/>
                </a:solidFill>
                <a:prstDash val="solid"/>
                <a:round/>
                <a:headEnd type="none" w="med" len="med"/>
                <a:tailEnd type="none" w="med" len="med"/>
              </a:ln>
            </p:spPr>
          </p:cxnSp>
          <p:cxnSp>
            <p:nvCxnSpPr>
              <p:cNvPr id="17" name="Google Shape;284;p29"/>
              <p:cNvCxnSpPr/>
              <p:nvPr/>
            </p:nvCxnSpPr>
            <p:spPr>
              <a:xfrm>
                <a:off x="7866775" y="3051375"/>
                <a:ext cx="397800" cy="858300"/>
              </a:xfrm>
              <a:prstGeom prst="straightConnector1">
                <a:avLst/>
              </a:prstGeom>
              <a:noFill/>
              <a:ln w="19050" cap="flat" cmpd="sng">
                <a:solidFill>
                  <a:schemeClr val="dk2"/>
                </a:solidFill>
                <a:prstDash val="solid"/>
                <a:round/>
                <a:headEnd type="none" w="med" len="med"/>
                <a:tailEnd type="none" w="med" len="med"/>
              </a:ln>
            </p:spPr>
          </p:cxnSp>
          <p:cxnSp>
            <p:nvCxnSpPr>
              <p:cNvPr id="18" name="Google Shape;285;p29"/>
              <p:cNvCxnSpPr/>
              <p:nvPr/>
            </p:nvCxnSpPr>
            <p:spPr>
              <a:xfrm>
                <a:off x="7051625" y="3051375"/>
                <a:ext cx="1212900" cy="858300"/>
              </a:xfrm>
              <a:prstGeom prst="straightConnector1">
                <a:avLst/>
              </a:prstGeom>
              <a:noFill/>
              <a:ln w="19050" cap="flat" cmpd="sng">
                <a:solidFill>
                  <a:schemeClr val="dk2"/>
                </a:solidFill>
                <a:prstDash val="solid"/>
                <a:round/>
                <a:headEnd type="none" w="med" len="med"/>
                <a:tailEnd type="none" w="med" len="med"/>
              </a:ln>
            </p:spPr>
          </p:cxnSp>
          <p:cxnSp>
            <p:nvCxnSpPr>
              <p:cNvPr id="19" name="Google Shape;286;p29"/>
              <p:cNvCxnSpPr/>
              <p:nvPr/>
            </p:nvCxnSpPr>
            <p:spPr>
              <a:xfrm>
                <a:off x="6236475" y="3051375"/>
                <a:ext cx="2028000" cy="858300"/>
              </a:xfrm>
              <a:prstGeom prst="straightConnector1">
                <a:avLst/>
              </a:prstGeom>
              <a:noFill/>
              <a:ln w="19050" cap="flat" cmpd="sng">
                <a:solidFill>
                  <a:schemeClr val="dk2"/>
                </a:solidFill>
                <a:prstDash val="solid"/>
                <a:round/>
                <a:headEnd type="none" w="med" len="med"/>
                <a:tailEnd type="none" w="med" len="med"/>
              </a:ln>
            </p:spPr>
          </p:cxnSp>
          <p:cxnSp>
            <p:nvCxnSpPr>
              <p:cNvPr id="20" name="Google Shape;287;p29"/>
              <p:cNvCxnSpPr/>
              <p:nvPr/>
            </p:nvCxnSpPr>
            <p:spPr>
              <a:xfrm flipH="1">
                <a:off x="7482775" y="3051375"/>
                <a:ext cx="384000" cy="858300"/>
              </a:xfrm>
              <a:prstGeom prst="straightConnector1">
                <a:avLst/>
              </a:prstGeom>
              <a:noFill/>
              <a:ln w="19050" cap="flat" cmpd="sng">
                <a:solidFill>
                  <a:schemeClr val="dk2"/>
                </a:solidFill>
                <a:prstDash val="solid"/>
                <a:round/>
                <a:headEnd type="none" w="med" len="med"/>
                <a:tailEnd type="none" w="med" len="med"/>
              </a:ln>
            </p:spPr>
          </p:cxnSp>
          <p:cxnSp>
            <p:nvCxnSpPr>
              <p:cNvPr id="21" name="Google Shape;288;p29"/>
              <p:cNvCxnSpPr/>
              <p:nvPr/>
            </p:nvCxnSpPr>
            <p:spPr>
              <a:xfrm>
                <a:off x="7051625" y="3051375"/>
                <a:ext cx="431400" cy="858300"/>
              </a:xfrm>
              <a:prstGeom prst="straightConnector1">
                <a:avLst/>
              </a:prstGeom>
              <a:noFill/>
              <a:ln w="19050" cap="flat" cmpd="sng">
                <a:solidFill>
                  <a:schemeClr val="dk2"/>
                </a:solidFill>
                <a:prstDash val="solid"/>
                <a:round/>
                <a:headEnd type="none" w="med" len="med"/>
                <a:tailEnd type="none" w="med" len="med"/>
              </a:ln>
            </p:spPr>
          </p:cxnSp>
          <p:cxnSp>
            <p:nvCxnSpPr>
              <p:cNvPr id="22" name="Google Shape;289;p29"/>
              <p:cNvCxnSpPr/>
              <p:nvPr/>
            </p:nvCxnSpPr>
            <p:spPr>
              <a:xfrm>
                <a:off x="6236475" y="3051375"/>
                <a:ext cx="1246500" cy="858300"/>
              </a:xfrm>
              <a:prstGeom prst="straightConnector1">
                <a:avLst/>
              </a:prstGeom>
              <a:noFill/>
              <a:ln w="19050" cap="flat" cmpd="sng">
                <a:solidFill>
                  <a:schemeClr val="dk2"/>
                </a:solidFill>
                <a:prstDash val="solid"/>
                <a:round/>
                <a:headEnd type="none" w="med" len="med"/>
                <a:tailEnd type="none" w="med" len="med"/>
              </a:ln>
            </p:spPr>
          </p:cxnSp>
          <p:cxnSp>
            <p:nvCxnSpPr>
              <p:cNvPr id="23" name="Google Shape;290;p29"/>
              <p:cNvCxnSpPr/>
              <p:nvPr/>
            </p:nvCxnSpPr>
            <p:spPr>
              <a:xfrm>
                <a:off x="6236475" y="3051375"/>
                <a:ext cx="465000" cy="858300"/>
              </a:xfrm>
              <a:prstGeom prst="straightConnector1">
                <a:avLst/>
              </a:prstGeom>
              <a:noFill/>
              <a:ln w="19050" cap="flat" cmpd="sng">
                <a:solidFill>
                  <a:schemeClr val="dk2"/>
                </a:solidFill>
                <a:prstDash val="solid"/>
                <a:round/>
                <a:headEnd type="none" w="med" len="med"/>
                <a:tailEnd type="none" w="med" len="med"/>
              </a:ln>
            </p:spPr>
          </p:cxnSp>
          <p:cxnSp>
            <p:nvCxnSpPr>
              <p:cNvPr id="24" name="Google Shape;291;p29"/>
              <p:cNvCxnSpPr/>
              <p:nvPr/>
            </p:nvCxnSpPr>
            <p:spPr>
              <a:xfrm flipH="1">
                <a:off x="7479025" y="4197575"/>
                <a:ext cx="785400" cy="727800"/>
              </a:xfrm>
              <a:prstGeom prst="straightConnector1">
                <a:avLst/>
              </a:prstGeom>
              <a:noFill/>
              <a:ln w="19050" cap="flat" cmpd="sng">
                <a:solidFill>
                  <a:schemeClr val="dk2"/>
                </a:solidFill>
                <a:prstDash val="solid"/>
                <a:round/>
                <a:headEnd type="none" w="med" len="med"/>
                <a:tailEnd type="none" w="med" len="med"/>
              </a:ln>
            </p:spPr>
          </p:cxnSp>
          <p:cxnSp>
            <p:nvCxnSpPr>
              <p:cNvPr id="25" name="Google Shape;292;p29"/>
              <p:cNvCxnSpPr/>
              <p:nvPr/>
            </p:nvCxnSpPr>
            <p:spPr>
              <a:xfrm flipH="1">
                <a:off x="7478988" y="4197575"/>
                <a:ext cx="3900" cy="727800"/>
              </a:xfrm>
              <a:prstGeom prst="straightConnector1">
                <a:avLst/>
              </a:prstGeom>
              <a:noFill/>
              <a:ln w="19050" cap="flat" cmpd="sng">
                <a:solidFill>
                  <a:schemeClr val="dk2"/>
                </a:solidFill>
                <a:prstDash val="solid"/>
                <a:round/>
                <a:headEnd type="none" w="med" len="med"/>
                <a:tailEnd type="none" w="med" len="med"/>
              </a:ln>
            </p:spPr>
          </p:cxnSp>
          <p:cxnSp>
            <p:nvCxnSpPr>
              <p:cNvPr id="26" name="Google Shape;293;p29"/>
              <p:cNvCxnSpPr/>
              <p:nvPr/>
            </p:nvCxnSpPr>
            <p:spPr>
              <a:xfrm>
                <a:off x="6701350" y="4197575"/>
                <a:ext cx="777600" cy="727800"/>
              </a:xfrm>
              <a:prstGeom prst="straightConnector1">
                <a:avLst/>
              </a:prstGeom>
              <a:noFill/>
              <a:ln w="19050" cap="flat" cmpd="sng">
                <a:solidFill>
                  <a:schemeClr val="dk2"/>
                </a:solidFill>
                <a:prstDash val="solid"/>
                <a:round/>
                <a:headEnd type="none" w="med" len="med"/>
                <a:tailEnd type="none" w="med" len="med"/>
              </a:ln>
            </p:spPr>
          </p:cxnSp>
          <p:cxnSp>
            <p:nvCxnSpPr>
              <p:cNvPr id="27" name="Google Shape;294;p29"/>
              <p:cNvCxnSpPr/>
              <p:nvPr/>
            </p:nvCxnSpPr>
            <p:spPr>
              <a:xfrm flipH="1">
                <a:off x="6701225" y="3051375"/>
                <a:ext cx="350400" cy="858300"/>
              </a:xfrm>
              <a:prstGeom prst="straightConnector1">
                <a:avLst/>
              </a:prstGeom>
              <a:noFill/>
              <a:ln w="19050" cap="flat" cmpd="sng">
                <a:solidFill>
                  <a:schemeClr val="dk2"/>
                </a:solidFill>
                <a:prstDash val="solid"/>
                <a:round/>
                <a:headEnd type="none" w="med" len="med"/>
                <a:tailEnd type="none" w="med" len="med"/>
              </a:ln>
            </p:spPr>
          </p:cxnSp>
          <p:cxnSp>
            <p:nvCxnSpPr>
              <p:cNvPr id="28" name="Google Shape;295;p29"/>
              <p:cNvCxnSpPr/>
              <p:nvPr/>
            </p:nvCxnSpPr>
            <p:spPr>
              <a:xfrm flipH="1">
                <a:off x="6701275" y="3051375"/>
                <a:ext cx="1165500" cy="858300"/>
              </a:xfrm>
              <a:prstGeom prst="straightConnector1">
                <a:avLst/>
              </a:prstGeom>
              <a:noFill/>
              <a:ln w="19050" cap="flat" cmpd="sng">
                <a:solidFill>
                  <a:schemeClr val="dk2"/>
                </a:solidFill>
                <a:prstDash val="solid"/>
                <a:round/>
                <a:headEnd type="none" w="med" len="med"/>
                <a:tailEnd type="none" w="med" len="med"/>
              </a:ln>
            </p:spPr>
          </p:cxnSp>
          <p:cxnSp>
            <p:nvCxnSpPr>
              <p:cNvPr id="29" name="Google Shape;296;p29"/>
              <p:cNvCxnSpPr/>
              <p:nvPr/>
            </p:nvCxnSpPr>
            <p:spPr>
              <a:xfrm flipH="1">
                <a:off x="6701325" y="3051375"/>
                <a:ext cx="1980600" cy="858300"/>
              </a:xfrm>
              <a:prstGeom prst="straightConnector1">
                <a:avLst/>
              </a:prstGeom>
              <a:noFill/>
              <a:ln w="19050" cap="flat" cmpd="sng">
                <a:solidFill>
                  <a:schemeClr val="dk2"/>
                </a:solidFill>
                <a:prstDash val="solid"/>
                <a:round/>
                <a:headEnd type="none" w="med" len="med"/>
                <a:tailEnd type="none" w="med" len="med"/>
              </a:ln>
            </p:spPr>
          </p:cxnSp>
          <p:cxnSp>
            <p:nvCxnSpPr>
              <p:cNvPr id="30" name="Google Shape;297;p29"/>
              <p:cNvCxnSpPr/>
              <p:nvPr/>
            </p:nvCxnSpPr>
            <p:spPr>
              <a:xfrm flipH="1">
                <a:off x="7482825" y="3051375"/>
                <a:ext cx="1199100" cy="858300"/>
              </a:xfrm>
              <a:prstGeom prst="straightConnector1">
                <a:avLst/>
              </a:prstGeom>
              <a:noFill/>
              <a:ln w="19050" cap="flat" cmpd="sng">
                <a:solidFill>
                  <a:schemeClr val="dk2"/>
                </a:solidFill>
                <a:prstDash val="solid"/>
                <a:round/>
                <a:headEnd type="none" w="med" len="med"/>
                <a:tailEnd type="none" w="med" len="med"/>
              </a:ln>
            </p:spPr>
          </p:cxnSp>
          <p:sp>
            <p:nvSpPr>
              <p:cNvPr id="32" name="Google Shape;299;p29"/>
              <p:cNvSpPr txBox="1"/>
              <p:nvPr/>
            </p:nvSpPr>
            <p:spPr>
              <a:xfrm>
                <a:off x="7250400" y="2718525"/>
                <a:ext cx="417600" cy="14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a:t>
                </a:r>
                <a:endParaRPr/>
              </a:p>
            </p:txBody>
          </p:sp>
          <p:sp>
            <p:nvSpPr>
              <p:cNvPr id="33" name="Google Shape;300;p29"/>
              <p:cNvSpPr txBox="1"/>
              <p:nvPr/>
            </p:nvSpPr>
            <p:spPr>
              <a:xfrm>
                <a:off x="8088600" y="2718525"/>
                <a:ext cx="417600" cy="14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a:t>
                </a:r>
                <a:endParaRPr/>
              </a:p>
            </p:txBody>
          </p:sp>
          <p:sp>
            <p:nvSpPr>
              <p:cNvPr id="34" name="Google Shape;301;p29"/>
              <p:cNvSpPr txBox="1"/>
              <p:nvPr/>
            </p:nvSpPr>
            <p:spPr>
              <a:xfrm>
                <a:off x="6412200" y="2718525"/>
                <a:ext cx="417600" cy="14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a:t>
                </a:r>
                <a:endParaRPr/>
              </a:p>
            </p:txBody>
          </p:sp>
          <p:sp>
            <p:nvSpPr>
              <p:cNvPr id="35" name="Google Shape;302;p29"/>
              <p:cNvSpPr txBox="1"/>
              <p:nvPr/>
            </p:nvSpPr>
            <p:spPr>
              <a:xfrm>
                <a:off x="7707600" y="3785325"/>
                <a:ext cx="417600" cy="14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a:t>
                </a:r>
                <a:endParaRPr/>
              </a:p>
            </p:txBody>
          </p:sp>
          <p:sp>
            <p:nvSpPr>
              <p:cNvPr id="36" name="Google Shape;303;p29"/>
              <p:cNvSpPr txBox="1"/>
              <p:nvPr/>
            </p:nvSpPr>
            <p:spPr>
              <a:xfrm>
                <a:off x="6869400" y="3785325"/>
                <a:ext cx="417600" cy="14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a:t>
                </a:r>
                <a:endParaRPr/>
              </a:p>
            </p:txBody>
          </p:sp>
          <p:sp>
            <p:nvSpPr>
              <p:cNvPr id="37" name="Google Shape;304;p29"/>
              <p:cNvSpPr/>
              <p:nvPr/>
            </p:nvSpPr>
            <p:spPr>
              <a:xfrm>
                <a:off x="6992700" y="5604175"/>
                <a:ext cx="980400" cy="980400"/>
              </a:xfrm>
              <a:prstGeom prst="ellipse">
                <a:avLst/>
              </a:prstGeom>
              <a:no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Open Sans"/>
                    <a:ea typeface="Open Sans"/>
                    <a:cs typeface="Open Sans"/>
                    <a:sym typeface="Open Sans"/>
                  </a:rPr>
                  <a:t>99.9%</a:t>
                </a:r>
                <a:endParaRPr dirty="0">
                  <a:latin typeface="Open Sans"/>
                  <a:ea typeface="Open Sans"/>
                  <a:cs typeface="Open Sans"/>
                  <a:sym typeface="Open Sans"/>
                </a:endParaRPr>
              </a:p>
              <a:p>
                <a:pPr marL="0" lvl="0" indent="0" algn="ctr" rtl="0">
                  <a:spcBef>
                    <a:spcPts val="0"/>
                  </a:spcBef>
                  <a:spcAft>
                    <a:spcPts val="0"/>
                  </a:spcAft>
                  <a:buNone/>
                </a:pPr>
                <a:r>
                  <a:rPr lang="en-US" dirty="0">
                    <a:latin typeface="Open Sans"/>
                    <a:ea typeface="Open Sans"/>
                    <a:cs typeface="Open Sans"/>
                    <a:sym typeface="Open Sans"/>
                  </a:rPr>
                  <a:t>dog</a:t>
                </a:r>
                <a:endParaRPr dirty="0">
                  <a:latin typeface="Open Sans"/>
                  <a:ea typeface="Open Sans"/>
                  <a:cs typeface="Open Sans"/>
                  <a:sym typeface="Open Sans"/>
                </a:endParaRPr>
              </a:p>
            </p:txBody>
          </p:sp>
        </p:grpSp>
        <p:pic>
          <p:nvPicPr>
            <p:cNvPr id="40" name="Picture 39"/>
            <p:cNvPicPr>
              <a:picLocks noChangeAspect="1"/>
            </p:cNvPicPr>
            <p:nvPr/>
          </p:nvPicPr>
          <p:blipFill>
            <a:blip r:embed="rId3"/>
            <a:stretch>
              <a:fillRect/>
            </a:stretch>
          </p:blipFill>
          <p:spPr>
            <a:xfrm>
              <a:off x="8449686" y="983807"/>
              <a:ext cx="1434584" cy="1426953"/>
            </a:xfrm>
            <a:prstGeom prst="rect">
              <a:avLst/>
            </a:prstGeom>
          </p:spPr>
        </p:pic>
      </p:grpSp>
    </p:spTree>
    <p:extLst>
      <p:ext uri="{BB962C8B-B14F-4D97-AF65-F5344CB8AC3E}">
        <p14:creationId xmlns:p14="http://schemas.microsoft.com/office/powerpoint/2010/main" val="8365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Activation function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94396" y="896460"/>
                <a:ext cx="9712644" cy="866160"/>
              </a:xfrm>
            </p:spPr>
            <p: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charset="0"/>
                        </a:rPr>
                        <m:t>h</m:t>
                      </m:r>
                      <m:r>
                        <a:rPr lang="en-US" sz="2800" b="0" i="1" smtClean="0">
                          <a:latin typeface="Cambria Math" charset="0"/>
                        </a:rPr>
                        <m:t>=</m:t>
                      </m:r>
                      <m:r>
                        <a:rPr lang="en-US" sz="2800" b="0" i="1" smtClean="0">
                          <a:latin typeface="Cambria Math" charset="0"/>
                        </a:rPr>
                        <m:t>𝑓</m:t>
                      </m:r>
                      <m:r>
                        <a:rPr lang="en-US" sz="2800" b="0" i="1" smtClean="0">
                          <a:latin typeface="Cambria Math" charset="0"/>
                        </a:rPr>
                        <m:t>(</m:t>
                      </m:r>
                      <m:sSup>
                        <m:sSupPr>
                          <m:ctrlPr>
                            <a:rPr lang="en-US" sz="2800" b="0" i="1" smtClean="0">
                              <a:latin typeface="Cambria Math" charset="0"/>
                            </a:rPr>
                          </m:ctrlPr>
                        </m:sSupPr>
                        <m:e>
                          <m:r>
                            <a:rPr lang="en-US" sz="2800" b="0" i="1" smtClean="0">
                              <a:latin typeface="Cambria Math" charset="0"/>
                            </a:rPr>
                            <m:t>𝑊</m:t>
                          </m:r>
                        </m:e>
                        <m:sup>
                          <m:r>
                            <a:rPr lang="en-US" sz="2800" b="0" i="1" smtClean="0">
                              <a:latin typeface="Cambria Math" charset="0"/>
                            </a:rPr>
                            <m:t>𝑇</m:t>
                          </m:r>
                        </m:sup>
                      </m:sSup>
                      <m:r>
                        <a:rPr lang="en-US" sz="2800" b="0" i="1" smtClean="0">
                          <a:latin typeface="Cambria Math" charset="0"/>
                        </a:rPr>
                        <m:t>𝑋</m:t>
                      </m:r>
                      <m:r>
                        <a:rPr lang="en-US" sz="2800" b="0" i="1" smtClean="0">
                          <a:latin typeface="Cambria Math" charset="0"/>
                        </a:rPr>
                        <m:t>+</m:t>
                      </m:r>
                      <m:r>
                        <a:rPr lang="en-US" sz="2800" b="0" i="1" smtClean="0">
                          <a:latin typeface="Cambria Math" charset="0"/>
                        </a:rPr>
                        <m:t>𝑏</m:t>
                      </m:r>
                      <m:r>
                        <a:rPr lang="en-US" sz="2800" b="0" i="1" smtClean="0">
                          <a:latin typeface="Cambria Math" charset="0"/>
                        </a:rPr>
                        <m:t>)</m:t>
                      </m:r>
                    </m:oMath>
                  </m:oMathPara>
                </a14:m>
                <a:endParaRPr lang="en-US" sz="6000" dirty="0"/>
              </a:p>
              <a:p>
                <a:endParaRPr lang="en-US" sz="2000" dirty="0"/>
              </a:p>
              <a:p>
                <a:r>
                  <a:rPr lang="en-US" sz="2400" dirty="0">
                    <a:latin typeface="Karla" charset="0"/>
                    <a:ea typeface="Karla" charset="0"/>
                    <a:cs typeface="Karla" charset="0"/>
                  </a:rPr>
                  <a:t>The activation function </a:t>
                </a:r>
                <a:r>
                  <a:rPr lang="en-US" sz="2400" dirty="0" smtClean="0">
                    <a:latin typeface="Karla" charset="0"/>
                    <a:ea typeface="Karla" charset="0"/>
                    <a:cs typeface="Karla" charset="0"/>
                  </a:rPr>
                  <a:t>should:</a:t>
                </a:r>
              </a:p>
              <a:p>
                <a:pPr marL="457200" indent="-457200">
                  <a:buFont typeface="Arial" charset="0"/>
                  <a:buChar char="•"/>
                </a:pPr>
                <a:r>
                  <a:rPr lang="en-US" dirty="0" smtClean="0">
                    <a:latin typeface="Karla" charset="0"/>
                    <a:ea typeface="Karla" charset="0"/>
                    <a:cs typeface="Karla" charset="0"/>
                  </a:rPr>
                  <a:t>E</a:t>
                </a:r>
                <a:r>
                  <a:rPr lang="en-US" sz="2400" dirty="0" smtClean="0">
                    <a:latin typeface="Karla" charset="0"/>
                    <a:ea typeface="Karla" charset="0"/>
                    <a:cs typeface="Karla" charset="0"/>
                  </a:rPr>
                  <a:t>nsures </a:t>
                </a:r>
                <a:r>
                  <a:rPr lang="en-US" sz="2400" dirty="0">
                    <a:latin typeface="Karla" charset="0"/>
                    <a:ea typeface="Karla" charset="0"/>
                    <a:cs typeface="Karla" charset="0"/>
                  </a:rPr>
                  <a:t>not </a:t>
                </a:r>
                <a:r>
                  <a:rPr lang="en-US" sz="2400" dirty="0" smtClean="0">
                    <a:latin typeface="Karla" charset="0"/>
                    <a:ea typeface="Karla" charset="0"/>
                    <a:cs typeface="Karla" charset="0"/>
                  </a:rPr>
                  <a:t>linearity</a:t>
                </a:r>
                <a:endParaRPr lang="en-US" i="1" dirty="0">
                  <a:latin typeface="Karla" charset="0"/>
                  <a:ea typeface="Karla" charset="0"/>
                  <a:cs typeface="Karla" charset="0"/>
                </a:endParaRPr>
              </a:p>
              <a:p>
                <a:pPr marL="342900" indent="-342900">
                  <a:buFont typeface="Arial" charset="0"/>
                  <a:buChar char="•"/>
                </a:pPr>
                <a:r>
                  <a:rPr lang="en-US" sz="1800" i="1" dirty="0">
                    <a:latin typeface="Karla" charset="0"/>
                    <a:ea typeface="Karla" charset="0"/>
                    <a:cs typeface="Karla" charset="0"/>
                  </a:rPr>
                  <a:t>	</a:t>
                </a:r>
                <a:r>
                  <a:rPr lang="en-US" sz="2400" dirty="0">
                    <a:latin typeface="Karla" charset="0"/>
                    <a:ea typeface="Karla" charset="0"/>
                    <a:cs typeface="Karla" charset="0"/>
                  </a:rPr>
                  <a:t>Ensure gradients remain large through hidden unit</a:t>
                </a:r>
              </a:p>
              <a:p>
                <a:r>
                  <a:rPr lang="en-US" sz="2400" dirty="0">
                    <a:latin typeface="Karla" charset="0"/>
                    <a:ea typeface="Karla" charset="0"/>
                    <a:cs typeface="Karla" charset="0"/>
                  </a:rPr>
                  <a:t>	</a:t>
                </a:r>
              </a:p>
              <a:p>
                <a:r>
                  <a:rPr lang="en-US" sz="2400" b="1" dirty="0">
                    <a:latin typeface="Karla" charset="0"/>
                    <a:ea typeface="Karla" charset="0"/>
                    <a:cs typeface="Karla" charset="0"/>
                  </a:rPr>
                  <a:t>Common choices are </a:t>
                </a:r>
              </a:p>
              <a:p>
                <a:pPr marL="342900" indent="-342900">
                  <a:buFont typeface="Arial" charset="0"/>
                  <a:buChar char="•"/>
                </a:pPr>
                <a:r>
                  <a:rPr lang="en-US" sz="2400" dirty="0">
                    <a:latin typeface="Karla" charset="0"/>
                    <a:ea typeface="Karla" charset="0"/>
                    <a:cs typeface="Karla" charset="0"/>
                  </a:rPr>
                  <a:t>	Sigmoid </a:t>
                </a:r>
              </a:p>
              <a:p>
                <a:pPr marL="342900" indent="-342900">
                  <a:buFont typeface="Arial" charset="0"/>
                  <a:buChar char="•"/>
                </a:pPr>
                <a:r>
                  <a:rPr lang="en-US" sz="2400" dirty="0">
                    <a:latin typeface="Karla" charset="0"/>
                    <a:ea typeface="Karla" charset="0"/>
                    <a:cs typeface="Karla" charset="0"/>
                  </a:rPr>
                  <a:t>	</a:t>
                </a:r>
                <a:r>
                  <a:rPr lang="en-US" sz="2400" dirty="0" err="1">
                    <a:latin typeface="Karla" charset="0"/>
                    <a:ea typeface="Karla" charset="0"/>
                    <a:cs typeface="Karla" charset="0"/>
                  </a:rPr>
                  <a:t>Relu</a:t>
                </a:r>
                <a:r>
                  <a:rPr lang="en-US" sz="2400" dirty="0">
                    <a:latin typeface="Karla" charset="0"/>
                    <a:ea typeface="Karla" charset="0"/>
                    <a:cs typeface="Karla" charset="0"/>
                  </a:rPr>
                  <a:t>, leaky </a:t>
                </a:r>
                <a:r>
                  <a:rPr lang="en-US" sz="2400" dirty="0" err="1">
                    <a:latin typeface="Karla" charset="0"/>
                    <a:ea typeface="Karla" charset="0"/>
                    <a:cs typeface="Karla" charset="0"/>
                  </a:rPr>
                  <a:t>ReLU</a:t>
                </a:r>
                <a:r>
                  <a:rPr lang="en-US" sz="2400" dirty="0">
                    <a:latin typeface="Karla" charset="0"/>
                    <a:ea typeface="Karla" charset="0"/>
                    <a:cs typeface="Karla" charset="0"/>
                  </a:rPr>
                  <a:t>, Generalized </a:t>
                </a:r>
                <a:r>
                  <a:rPr lang="en-US" sz="2400" dirty="0" err="1">
                    <a:latin typeface="Karla" charset="0"/>
                    <a:ea typeface="Karla" charset="0"/>
                    <a:cs typeface="Karla" charset="0"/>
                  </a:rPr>
                  <a:t>ReLU</a:t>
                </a:r>
                <a:r>
                  <a:rPr lang="en-US" sz="2400" dirty="0">
                    <a:latin typeface="Karla" charset="0"/>
                    <a:ea typeface="Karla" charset="0"/>
                    <a:cs typeface="Karla" charset="0"/>
                  </a:rPr>
                  <a:t>,  </a:t>
                </a:r>
                <a:r>
                  <a:rPr lang="en-US" sz="2400" dirty="0" err="1">
                    <a:latin typeface="Karla" charset="0"/>
                    <a:ea typeface="Karla" charset="0"/>
                    <a:cs typeface="Karla" charset="0"/>
                  </a:rPr>
                  <a:t>MaxOut</a:t>
                </a:r>
                <a:endParaRPr lang="en-US" sz="2400" dirty="0">
                  <a:latin typeface="Karla" charset="0"/>
                  <a:ea typeface="Karla" charset="0"/>
                  <a:cs typeface="Karla" charset="0"/>
                </a:endParaRPr>
              </a:p>
              <a:p>
                <a:pPr marL="342900" indent="-342900">
                  <a:buFont typeface="Arial" charset="0"/>
                  <a:buChar char="•"/>
                </a:pPr>
                <a:r>
                  <a:rPr lang="en-US" sz="2400" dirty="0">
                    <a:latin typeface="Karla" charset="0"/>
                    <a:ea typeface="Karla" charset="0"/>
                    <a:cs typeface="Karla" charset="0"/>
                  </a:rPr>
                  <a:t>	</a:t>
                </a:r>
                <a:r>
                  <a:rPr lang="en-US" sz="2400" dirty="0" err="1">
                    <a:latin typeface="Karla" charset="0"/>
                    <a:ea typeface="Karla" charset="0"/>
                    <a:cs typeface="Karla" charset="0"/>
                  </a:rPr>
                  <a:t>softplus</a:t>
                </a:r>
                <a:endParaRPr lang="en-US" sz="2400" dirty="0">
                  <a:latin typeface="Karla" charset="0"/>
                  <a:ea typeface="Karla" charset="0"/>
                  <a:cs typeface="Karla" charset="0"/>
                </a:endParaRPr>
              </a:p>
              <a:p>
                <a:pPr marL="342900" indent="-342900">
                  <a:buFont typeface="Arial" charset="0"/>
                  <a:buChar char="•"/>
                </a:pPr>
                <a:r>
                  <a:rPr lang="en-US" sz="2400" dirty="0">
                    <a:latin typeface="Karla" charset="0"/>
                    <a:ea typeface="Karla" charset="0"/>
                    <a:cs typeface="Karla" charset="0"/>
                  </a:rPr>
                  <a:t>	</a:t>
                </a:r>
                <a:r>
                  <a:rPr lang="en-US" sz="2400" dirty="0" err="1">
                    <a:latin typeface="Karla" charset="0"/>
                    <a:ea typeface="Karla" charset="0"/>
                    <a:cs typeface="Karla" charset="0"/>
                  </a:rPr>
                  <a:t>tanh</a:t>
                </a:r>
                <a:endParaRPr lang="en-US" sz="2400" dirty="0">
                  <a:latin typeface="Karla" charset="0"/>
                  <a:ea typeface="Karla" charset="0"/>
                  <a:cs typeface="Karla" charset="0"/>
                </a:endParaRPr>
              </a:p>
              <a:p>
                <a:pPr marL="342900" indent="-342900">
                  <a:buFont typeface="Arial" charset="0"/>
                  <a:buChar char="•"/>
                </a:pPr>
                <a:r>
                  <a:rPr lang="en-US" sz="2400" dirty="0">
                    <a:latin typeface="Karla" charset="0"/>
                    <a:ea typeface="Karla" charset="0"/>
                    <a:cs typeface="Karla" charset="0"/>
                  </a:rPr>
                  <a:t>	swish </a:t>
                </a:r>
              </a:p>
              <a:p>
                <a:r>
                  <a:rPr lang="en-US" dirty="0">
                    <a:latin typeface="Karla" charset="0"/>
                    <a:ea typeface="Karla" charset="0"/>
                    <a:cs typeface="Karla" charset="0"/>
                  </a:rPr>
                  <a:t>	</a:t>
                </a:r>
                <a:r>
                  <a:rPr lang="en-US" sz="1800" dirty="0">
                    <a:latin typeface="Karla" charset="0"/>
                    <a:ea typeface="Karla" charset="0"/>
                    <a:cs typeface="Karla" charset="0"/>
                  </a:rPr>
                  <a:t>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94396" y="896460"/>
                <a:ext cx="9712644" cy="866160"/>
              </a:xfrm>
              <a:blipFill rotWithShape="0">
                <a:blip r:embed="rId3"/>
                <a:stretch>
                  <a:fillRect l="-1130" b="-533803"/>
                </a:stretch>
              </a:blipFill>
            </p:spPr>
            <p:txBody>
              <a:bodyPr/>
              <a:lstStyle/>
              <a:p>
                <a:r>
                  <a:rPr lang="en-US">
                    <a:noFill/>
                  </a:rPr>
                  <a:t> </a:t>
                </a:r>
              </a:p>
            </p:txBody>
          </p:sp>
        </mc:Fallback>
      </mc:AlternateContent>
    </p:spTree>
    <p:extLst>
      <p:ext uri="{BB962C8B-B14F-4D97-AF65-F5344CB8AC3E}">
        <p14:creationId xmlns:p14="http://schemas.microsoft.com/office/powerpoint/2010/main" val="9171815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3500" y="0"/>
            <a:ext cx="6974316" cy="6858000"/>
          </a:xfrm>
          <a:prstGeom prst="rect">
            <a:avLst/>
          </a:prstGeom>
        </p:spPr>
      </p:pic>
    </p:spTree>
    <p:extLst>
      <p:ext uri="{BB962C8B-B14F-4D97-AF65-F5344CB8AC3E}">
        <p14:creationId xmlns:p14="http://schemas.microsoft.com/office/powerpoint/2010/main" val="17502891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Feed Forward Artificial Neural Networks				</a:t>
            </a:r>
          </a:p>
        </p:txBody>
      </p:sp>
      <p:sp>
        <p:nvSpPr>
          <p:cNvPr id="3" name="Content Placeholder 2"/>
          <p:cNvSpPr>
            <a:spLocks noGrp="1"/>
          </p:cNvSpPr>
          <p:nvPr>
            <p:ph idx="1"/>
          </p:nvPr>
        </p:nvSpPr>
        <p:spPr>
          <a:xfrm>
            <a:off x="1068546" y="983807"/>
            <a:ext cx="10327008" cy="2111143"/>
          </a:xfrm>
        </p:spPr>
        <p:txBody>
          <a:bodyPr/>
          <a:lstStyle/>
          <a:p>
            <a:pPr>
              <a:spcAft>
                <a:spcPts val="1200"/>
              </a:spcAft>
            </a:pPr>
            <a:r>
              <a:rPr lang="en-US" sz="2800" dirty="0"/>
              <a:t>Anatomy of a NN</a:t>
            </a:r>
          </a:p>
          <a:p>
            <a:pPr>
              <a:spcAft>
                <a:spcPts val="1200"/>
              </a:spcAft>
            </a:pPr>
            <a:r>
              <a:rPr lang="en-US" sz="2800" b="1" dirty="0"/>
              <a:t>Design choices </a:t>
            </a:r>
          </a:p>
          <a:p>
            <a:pPr lvl="1">
              <a:spcAft>
                <a:spcPts val="1200"/>
              </a:spcAft>
              <a:buFont typeface="Arial" charset="0"/>
              <a:buChar char=""/>
            </a:pPr>
            <a:r>
              <a:rPr lang="en-US" sz="2400" dirty="0"/>
              <a:t>Activation function</a:t>
            </a:r>
            <a:endParaRPr lang="en-US" sz="2400" dirty="0">
              <a:solidFill>
                <a:srgbClr val="0000FF"/>
              </a:solidFill>
            </a:endParaRPr>
          </a:p>
          <a:p>
            <a:pPr lvl="1">
              <a:spcAft>
                <a:spcPts val="1200"/>
              </a:spcAft>
              <a:buFont typeface="Arial" charset="0"/>
              <a:buChar char=""/>
            </a:pPr>
            <a:r>
              <a:rPr lang="en-US" sz="2400" b="1" dirty="0">
                <a:solidFill>
                  <a:schemeClr val="tx1">
                    <a:lumMod val="75000"/>
                    <a:lumOff val="25000"/>
                  </a:schemeClr>
                </a:solidFill>
              </a:rPr>
              <a:t>Loss function</a:t>
            </a:r>
          </a:p>
          <a:p>
            <a:pPr lvl="1">
              <a:spcAft>
                <a:spcPts val="1200"/>
              </a:spcAft>
              <a:buFont typeface="Arial" charset="0"/>
              <a:buChar char=""/>
            </a:pPr>
            <a:r>
              <a:rPr lang="en-US" sz="2400" dirty="0"/>
              <a:t>Output units</a:t>
            </a:r>
          </a:p>
          <a:p>
            <a:pPr lvl="1">
              <a:spcAft>
                <a:spcPts val="1200"/>
              </a:spcAft>
              <a:buFont typeface="Arial" charset="0"/>
              <a:buChar char=""/>
            </a:pPr>
            <a:r>
              <a:rPr lang="en-US" sz="2400" dirty="0"/>
              <a:t>Architecture</a:t>
            </a:r>
          </a:p>
          <a:p>
            <a:pPr>
              <a:spcAft>
                <a:spcPts val="1200"/>
              </a:spcAft>
            </a:pPr>
            <a:r>
              <a:rPr lang="en-US" dirty="0"/>
              <a:t>Learning</a:t>
            </a:r>
            <a:endParaRPr lang="en-US" sz="2800" dirty="0"/>
          </a:p>
        </p:txBody>
      </p:sp>
    </p:spTree>
    <p:extLst>
      <p:ext uri="{BB962C8B-B14F-4D97-AF65-F5344CB8AC3E}">
        <p14:creationId xmlns:p14="http://schemas.microsoft.com/office/powerpoint/2010/main" val="2617716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Loss Function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35725" y="1166018"/>
                <a:ext cx="10772504" cy="4525963"/>
              </a:xfrm>
            </p:spPr>
            <p:txBody>
              <a:bodyPr>
                <a:normAutofit/>
              </a:bodyPr>
              <a:lstStyle/>
              <a:p>
                <a:r>
                  <a:rPr lang="en-US" sz="2400" dirty="0"/>
                  <a:t>Cross-entropy between training data and model distribution (i.e. </a:t>
                </a:r>
                <a:r>
                  <a:rPr lang="en-US" sz="2400" dirty="0">
                    <a:solidFill>
                      <a:srgbClr val="0000FF"/>
                    </a:solidFill>
                  </a:rPr>
                  <a:t>negative log-likelihood</a:t>
                </a:r>
                <a:r>
                  <a:rPr lang="en-US" sz="2400" dirty="0"/>
                  <a:t>)</a:t>
                </a:r>
              </a:p>
              <a:p>
                <a:endParaRPr lang="en-US" dirty="0"/>
              </a:p>
              <a:p>
                <a:pPr algn="ctr"/>
                <a14:m>
                  <m:oMath xmlns:m="http://schemas.openxmlformats.org/officeDocument/2006/math">
                    <m:r>
                      <a:rPr lang="en-US" i="1">
                        <a:latin typeface="Cambria Math" charset="0"/>
                      </a:rPr>
                      <m:t>𝐽</m:t>
                    </m:r>
                    <m:d>
                      <m:dPr>
                        <m:ctrlPr>
                          <a:rPr lang="en-US" i="1">
                            <a:latin typeface="Cambria Math" charset="0"/>
                          </a:rPr>
                        </m:ctrlPr>
                      </m:dPr>
                      <m:e>
                        <m:r>
                          <a:rPr lang="en-US" i="1">
                            <a:latin typeface="Cambria Math" charset="0"/>
                          </a:rPr>
                          <m:t>𝑊</m:t>
                        </m:r>
                      </m:e>
                    </m:d>
                    <m:r>
                      <a:rPr lang="en-US" i="1">
                        <a:latin typeface="Cambria Math" charset="0"/>
                      </a:rPr>
                      <m:t>=−</m:t>
                    </m:r>
                    <m:sSub>
                      <m:sSubPr>
                        <m:ctrlPr>
                          <a:rPr lang="en-US" i="1">
                            <a:latin typeface="Cambria Math" charset="0"/>
                          </a:rPr>
                        </m:ctrlPr>
                      </m:sSubPr>
                      <m:e>
                        <m:r>
                          <a:rPr lang="en-US" i="1">
                            <a:latin typeface="Cambria Math" charset="0"/>
                          </a:rPr>
                          <m:t>𝔼</m:t>
                        </m:r>
                      </m:e>
                      <m:sub>
                        <m:r>
                          <a:rPr lang="en-US" i="1">
                            <a:latin typeface="Cambria Math" charset="0"/>
                          </a:rPr>
                          <m:t>𝑥</m:t>
                        </m:r>
                        <m:r>
                          <a:rPr lang="en-US" i="1">
                            <a:latin typeface="Cambria Math" charset="0"/>
                          </a:rPr>
                          <m:t>,</m:t>
                        </m:r>
                        <m:r>
                          <a:rPr lang="en-US" i="1">
                            <a:latin typeface="Cambria Math" charset="0"/>
                          </a:rPr>
                          <m:t>𝑦</m:t>
                        </m:r>
                        <m:r>
                          <a:rPr lang="en-US" i="1">
                            <a:latin typeface="Cambria Math" charset="0"/>
                          </a:rPr>
                          <m:t>~</m:t>
                        </m:r>
                        <m:sSub>
                          <m:sSubPr>
                            <m:ctrlPr>
                              <a:rPr lang="en-US" i="1">
                                <a:latin typeface="Cambria Math" charset="0"/>
                              </a:rPr>
                            </m:ctrlPr>
                          </m:sSubPr>
                          <m:e>
                            <m:acc>
                              <m:accPr>
                                <m:chr m:val="̂"/>
                                <m:ctrlPr>
                                  <a:rPr lang="en-US" i="1">
                                    <a:latin typeface="Cambria Math" charset="0"/>
                                  </a:rPr>
                                </m:ctrlPr>
                              </m:accPr>
                              <m:e>
                                <m:r>
                                  <a:rPr lang="en-US" i="1">
                                    <a:latin typeface="Cambria Math" charset="0"/>
                                  </a:rPr>
                                  <m:t>𝑝</m:t>
                                </m:r>
                              </m:e>
                            </m:acc>
                          </m:e>
                          <m:sub>
                            <m:r>
                              <m:rPr>
                                <m:sty m:val="p"/>
                              </m:rPr>
                              <a:rPr lang="en-US">
                                <a:latin typeface="Cambria Math" charset="0"/>
                              </a:rPr>
                              <m:t>data</m:t>
                            </m:r>
                          </m:sub>
                        </m:sSub>
                      </m:sub>
                    </m:sSub>
                    <m:func>
                      <m:funcPr>
                        <m:ctrlPr>
                          <a:rPr lang="en-US" i="1">
                            <a:latin typeface="Cambria Math" charset="0"/>
                          </a:rPr>
                        </m:ctrlPr>
                      </m:funcPr>
                      <m:fName>
                        <m:r>
                          <m:rPr>
                            <m:sty m:val="p"/>
                          </m:rPr>
                          <a:rPr lang="en-US">
                            <a:latin typeface="Cambria Math" charset="0"/>
                          </a:rPr>
                          <m:t>log</m:t>
                        </m:r>
                      </m:fName>
                      <m:e>
                        <m:sSub>
                          <m:sSubPr>
                            <m:ctrlPr>
                              <a:rPr lang="en-US" i="1">
                                <a:latin typeface="Cambria Math" charset="0"/>
                              </a:rPr>
                            </m:ctrlPr>
                          </m:sSubPr>
                          <m:e>
                            <m:r>
                              <a:rPr lang="en-US" i="1">
                                <a:latin typeface="Cambria Math" charset="0"/>
                              </a:rPr>
                              <m:t>𝑝</m:t>
                            </m:r>
                          </m:e>
                          <m:sub>
                            <m:r>
                              <m:rPr>
                                <m:sty m:val="p"/>
                              </m:rPr>
                              <a:rPr lang="en-US">
                                <a:latin typeface="Cambria Math" charset="0"/>
                              </a:rPr>
                              <m:t>model</m:t>
                            </m:r>
                          </m:sub>
                        </m:sSub>
                      </m:e>
                    </m:func>
                  </m:oMath>
                </a14:m>
                <a:r>
                  <a:rPr lang="en-US" dirty="0"/>
                  <a:t>(y|x)</a:t>
                </a:r>
              </a:p>
              <a:p>
                <a:endParaRPr lang="en-US" sz="2400" dirty="0"/>
              </a:p>
              <a:p>
                <a:endParaRPr lang="en-US" sz="2400" dirty="0"/>
              </a:p>
              <a:p>
                <a:r>
                  <a:rPr lang="en-US" sz="2400" dirty="0"/>
                  <a:t>Do not need to design separate loss functions.</a:t>
                </a:r>
              </a:p>
              <a:p>
                <a:endParaRPr lang="en-US" sz="2400" dirty="0"/>
              </a:p>
              <a:p>
                <a:pPr algn="ctr"/>
                <a:r>
                  <a:rPr lang="en-US" sz="2400" dirty="0">
                    <a:solidFill>
                      <a:schemeClr val="tx2"/>
                    </a:solidFill>
                  </a:rPr>
                  <a:t>Gradient of cost function must be large enough</a:t>
                </a:r>
              </a:p>
              <a:p>
                <a:pPr algn="ctr"/>
                <a:endParaRPr lang="en-US" sz="2400" dirty="0">
                  <a:solidFill>
                    <a:schemeClr val="tx2"/>
                  </a:solidFill>
                </a:endParaRPr>
              </a:p>
              <a:p>
                <a:endParaRPr lang="en-US" sz="2400" dirty="0"/>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35725" y="1166018"/>
                <a:ext cx="10772504" cy="4525963"/>
              </a:xfrm>
              <a:blipFill rotWithShape="0">
                <a:blip r:embed="rId3"/>
                <a:stretch>
                  <a:fillRect l="-849" t="-1077"/>
                </a:stretch>
              </a:blipFill>
            </p:spPr>
            <p:txBody>
              <a:bodyPr/>
              <a:lstStyle/>
              <a:p>
                <a:r>
                  <a:rPr lang="en-US">
                    <a:noFill/>
                  </a:rPr>
                  <a:t> </a:t>
                </a:r>
              </a:p>
            </p:txBody>
          </p:sp>
        </mc:Fallback>
      </mc:AlternateContent>
    </p:spTree>
    <p:extLst>
      <p:ext uri="{BB962C8B-B14F-4D97-AF65-F5344CB8AC3E}">
        <p14:creationId xmlns:p14="http://schemas.microsoft.com/office/powerpoint/2010/main" val="2750671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Feed Forward Artificial Neural Networks				</a:t>
            </a:r>
          </a:p>
        </p:txBody>
      </p:sp>
      <p:sp>
        <p:nvSpPr>
          <p:cNvPr id="3" name="Content Placeholder 2"/>
          <p:cNvSpPr>
            <a:spLocks noGrp="1"/>
          </p:cNvSpPr>
          <p:nvPr>
            <p:ph idx="1"/>
          </p:nvPr>
        </p:nvSpPr>
        <p:spPr>
          <a:xfrm>
            <a:off x="1068546" y="983807"/>
            <a:ext cx="10327008" cy="2111143"/>
          </a:xfrm>
        </p:spPr>
        <p:txBody>
          <a:bodyPr/>
          <a:lstStyle/>
          <a:p>
            <a:pPr>
              <a:spcAft>
                <a:spcPts val="1200"/>
              </a:spcAft>
            </a:pPr>
            <a:r>
              <a:rPr lang="en-US" sz="2800" dirty="0"/>
              <a:t>Anatomy of a NN</a:t>
            </a:r>
          </a:p>
          <a:p>
            <a:pPr>
              <a:spcAft>
                <a:spcPts val="1200"/>
              </a:spcAft>
            </a:pPr>
            <a:r>
              <a:rPr lang="en-US" sz="2800" b="1" dirty="0"/>
              <a:t>Design choices </a:t>
            </a:r>
          </a:p>
          <a:p>
            <a:pPr lvl="1">
              <a:spcAft>
                <a:spcPts val="1200"/>
              </a:spcAft>
              <a:buFont typeface="Arial" charset="0"/>
              <a:buChar char="•"/>
            </a:pPr>
            <a:r>
              <a:rPr lang="en-US" sz="2400" dirty="0"/>
              <a:t>Activation function</a:t>
            </a:r>
            <a:endParaRPr lang="en-US" sz="2400" dirty="0">
              <a:solidFill>
                <a:srgbClr val="0000FF"/>
              </a:solidFill>
            </a:endParaRPr>
          </a:p>
          <a:p>
            <a:pPr lvl="1">
              <a:spcAft>
                <a:spcPts val="1200"/>
              </a:spcAft>
              <a:buFont typeface="Arial" charset="0"/>
              <a:buChar char="•"/>
            </a:pPr>
            <a:r>
              <a:rPr lang="en-US" sz="2400" dirty="0">
                <a:solidFill>
                  <a:schemeClr val="tx1">
                    <a:lumMod val="75000"/>
                    <a:lumOff val="25000"/>
                  </a:schemeClr>
                </a:solidFill>
              </a:rPr>
              <a:t>Loss function</a:t>
            </a:r>
          </a:p>
          <a:p>
            <a:pPr lvl="1">
              <a:spcAft>
                <a:spcPts val="1200"/>
              </a:spcAft>
              <a:buFont typeface="Arial" charset="0"/>
              <a:buChar char="•"/>
            </a:pPr>
            <a:r>
              <a:rPr lang="en-US" sz="2400" b="1" dirty="0"/>
              <a:t>Output units</a:t>
            </a:r>
          </a:p>
          <a:p>
            <a:pPr lvl="1">
              <a:spcAft>
                <a:spcPts val="1200"/>
              </a:spcAft>
              <a:buFont typeface="Arial" charset="0"/>
              <a:buChar char="•"/>
            </a:pPr>
            <a:r>
              <a:rPr lang="en-US" sz="2400" dirty="0"/>
              <a:t>Architecture</a:t>
            </a:r>
          </a:p>
          <a:p>
            <a:pPr indent="-285738">
              <a:spcAft>
                <a:spcPts val="1200"/>
              </a:spcAft>
            </a:pPr>
            <a:r>
              <a:rPr lang="en-US" dirty="0"/>
              <a:t>Learning</a:t>
            </a:r>
            <a:endParaRPr lang="en-US" sz="2800" dirty="0" smtClean="0"/>
          </a:p>
          <a:p>
            <a:pPr>
              <a:spcAft>
                <a:spcPts val="1200"/>
              </a:spcAft>
            </a:pPr>
            <a:endParaRPr lang="en-US" sz="2800" dirty="0"/>
          </a:p>
        </p:txBody>
      </p:sp>
    </p:spTree>
    <p:extLst>
      <p:ext uri="{BB962C8B-B14F-4D97-AF65-F5344CB8AC3E}">
        <p14:creationId xmlns:p14="http://schemas.microsoft.com/office/powerpoint/2010/main" val="5399504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Output Units</a:t>
            </a:r>
          </a:p>
        </p:txBody>
      </p:sp>
      <p:graphicFrame>
        <p:nvGraphicFramePr>
          <p:cNvPr id="3" name="Table 2"/>
          <p:cNvGraphicFramePr>
            <a:graphicFrameLocks noGrp="1"/>
          </p:cNvGraphicFramePr>
          <p:nvPr/>
        </p:nvGraphicFramePr>
        <p:xfrm>
          <a:off x="1746035" y="2316480"/>
          <a:ext cx="8190865" cy="1854200"/>
        </p:xfrm>
        <a:graphic>
          <a:graphicData uri="http://schemas.openxmlformats.org/drawingml/2006/table">
            <a:tbl>
              <a:tblPr firstRow="1" bandRow="1">
                <a:tableStyleId>{073A0DAA-6AF3-43AB-8588-CEC1D06C72B9}</a:tableStyleId>
              </a:tblPr>
              <a:tblGrid>
                <a:gridCol w="2032000">
                  <a:extLst>
                    <a:ext uri="{9D8B030D-6E8A-4147-A177-3AD203B41FA5}">
                      <a16:colId xmlns="" xmlns:a16="http://schemas.microsoft.com/office/drawing/2014/main" val="20000"/>
                    </a:ext>
                  </a:extLst>
                </a:gridCol>
                <a:gridCol w="2094865">
                  <a:extLst>
                    <a:ext uri="{9D8B030D-6E8A-4147-A177-3AD203B41FA5}">
                      <a16:colId xmlns="" xmlns:a16="http://schemas.microsoft.com/office/drawing/2014/main" val="20001"/>
                    </a:ext>
                  </a:extLst>
                </a:gridCol>
                <a:gridCol w="2032000">
                  <a:extLst>
                    <a:ext uri="{9D8B030D-6E8A-4147-A177-3AD203B41FA5}">
                      <a16:colId xmlns="" xmlns:a16="http://schemas.microsoft.com/office/drawing/2014/main" val="20002"/>
                    </a:ext>
                  </a:extLst>
                </a:gridCol>
                <a:gridCol w="2032000">
                  <a:extLst>
                    <a:ext uri="{9D8B030D-6E8A-4147-A177-3AD203B41FA5}">
                      <a16:colId xmlns="" xmlns:a16="http://schemas.microsoft.com/office/drawing/2014/main" val="20003"/>
                    </a:ext>
                  </a:extLst>
                </a:gridCol>
              </a:tblGrid>
              <a:tr h="370840">
                <a:tc>
                  <a:txBody>
                    <a:bodyPr/>
                    <a:lstStyle/>
                    <a:p>
                      <a:r>
                        <a:rPr lang="en-US" dirty="0"/>
                        <a:t>Output Type</a:t>
                      </a:r>
                    </a:p>
                  </a:txBody>
                  <a:tcPr/>
                </a:tc>
                <a:tc>
                  <a:txBody>
                    <a:bodyPr/>
                    <a:lstStyle/>
                    <a:p>
                      <a:r>
                        <a:rPr lang="en-US" dirty="0"/>
                        <a:t>Output Distribution</a:t>
                      </a:r>
                    </a:p>
                  </a:txBody>
                  <a:tcPr/>
                </a:tc>
                <a:tc>
                  <a:txBody>
                    <a:bodyPr/>
                    <a:lstStyle/>
                    <a:p>
                      <a:r>
                        <a:rPr lang="en-US" dirty="0"/>
                        <a:t>Output</a:t>
                      </a:r>
                      <a:r>
                        <a:rPr lang="en-US" baseline="0" dirty="0"/>
                        <a:t> layer</a:t>
                      </a:r>
                      <a:endParaRPr lang="en-US" dirty="0"/>
                    </a:p>
                  </a:txBody>
                  <a:tcPr/>
                </a:tc>
                <a:tc>
                  <a:txBody>
                    <a:bodyPr/>
                    <a:lstStyle/>
                    <a:p>
                      <a:r>
                        <a:rPr lang="en-US" dirty="0"/>
                        <a:t>Cost</a:t>
                      </a:r>
                      <a:r>
                        <a:rPr lang="en-US" baseline="0" dirty="0"/>
                        <a:t> Function</a:t>
                      </a:r>
                      <a:endParaRPr lang="en-US" dirty="0"/>
                    </a:p>
                  </a:txBody>
                  <a:tcPr/>
                </a:tc>
                <a:extLst>
                  <a:ext uri="{0D108BD9-81ED-4DB2-BD59-A6C34878D82A}">
                    <a16:rowId xmlns="" xmlns:a16="http://schemas.microsoft.com/office/drawing/2014/main" val="10000"/>
                  </a:ext>
                </a:extLst>
              </a:tr>
              <a:tr h="370840">
                <a:tc>
                  <a:txBody>
                    <a:bodyPr/>
                    <a:lstStyle/>
                    <a:p>
                      <a:r>
                        <a:rPr lang="en-US" dirty="0"/>
                        <a:t>Binary</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10001"/>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10002"/>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10003"/>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6284845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 function</a:t>
            </a:r>
          </a:p>
        </p:txBody>
      </p:sp>
      <p:grpSp>
        <p:nvGrpSpPr>
          <p:cNvPr id="16" name="Group 15"/>
          <p:cNvGrpSpPr/>
          <p:nvPr/>
        </p:nvGrpSpPr>
        <p:grpSpPr>
          <a:xfrm>
            <a:off x="3869918" y="2266280"/>
            <a:ext cx="4426038" cy="1365070"/>
            <a:chOff x="2873754" y="2266407"/>
            <a:chExt cx="5945568" cy="1828800"/>
          </a:xfrm>
        </p:grpSpPr>
        <p:sp>
          <p:nvSpPr>
            <p:cNvPr id="4" name="Oval 3"/>
            <p:cNvSpPr>
              <a:spLocks noChangeAspect="1"/>
            </p:cNvSpPr>
            <p:nvPr/>
          </p:nvSpPr>
          <p:spPr>
            <a:xfrm>
              <a:off x="5009320" y="2266407"/>
              <a:ext cx="1828800" cy="1828800"/>
            </a:xfrm>
            <a:prstGeom prst="ellipse">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3326295" y="3167744"/>
              <a:ext cx="1563756" cy="0"/>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6977269" y="3167744"/>
              <a:ext cx="1563756" cy="0"/>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873754" y="2761347"/>
              <a:ext cx="278296" cy="584775"/>
            </a:xfrm>
            <a:prstGeom prst="rect">
              <a:avLst/>
            </a:prstGeom>
            <a:noFill/>
          </p:spPr>
          <p:txBody>
            <a:bodyPr wrap="square" rtlCol="0">
              <a:spAutoFit/>
            </a:bodyPr>
            <a:lstStyle/>
            <a:p>
              <a:r>
                <a:rPr lang="en-US" sz="3200" dirty="0">
                  <a:latin typeface="Cambria Math" charset="0"/>
                  <a:ea typeface="Cambria Math" charset="0"/>
                  <a:cs typeface="Cambria Math" charset="0"/>
                </a:rPr>
                <a:t>X</a:t>
              </a:r>
            </a:p>
          </p:txBody>
        </p:sp>
        <p:sp>
          <p:nvSpPr>
            <p:cNvPr id="8" name="TextBox 7"/>
            <p:cNvSpPr txBox="1"/>
            <p:nvPr/>
          </p:nvSpPr>
          <p:spPr>
            <a:xfrm>
              <a:off x="8541026" y="2787852"/>
              <a:ext cx="278296" cy="584775"/>
            </a:xfrm>
            <a:prstGeom prst="rect">
              <a:avLst/>
            </a:prstGeom>
            <a:noFill/>
          </p:spPr>
          <p:txBody>
            <a:bodyPr wrap="square" rtlCol="0">
              <a:spAutoFit/>
            </a:bodyPr>
            <a:lstStyle/>
            <a:p>
              <a:r>
                <a:rPr lang="en-US" sz="3200" dirty="0">
                  <a:latin typeface="Cambria Math" charset="0"/>
                  <a:ea typeface="Cambria Math" charset="0"/>
                  <a:cs typeface="Cambria Math" charset="0"/>
                </a:rPr>
                <a:t>Y</a:t>
              </a:r>
            </a:p>
          </p:txBody>
        </p:sp>
      </p:grpSp>
      <mc:AlternateContent xmlns:mc="http://schemas.openxmlformats.org/markup-compatibility/2006" xmlns:a14="http://schemas.microsoft.com/office/drawing/2010/main">
        <mc:Choice Requires="a14">
          <p:sp>
            <p:nvSpPr>
              <p:cNvPr id="9" name="TextBox 8"/>
              <p:cNvSpPr txBox="1"/>
              <p:nvPr/>
            </p:nvSpPr>
            <p:spPr>
              <a:xfrm>
                <a:off x="2885069" y="1195316"/>
                <a:ext cx="5934253" cy="706219"/>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charset="0"/>
                        </a:rPr>
                        <m:t>𝑋</m:t>
                      </m:r>
                      <m:r>
                        <a:rPr lang="en-US" sz="2400" b="0" i="1" smtClean="0">
                          <a:latin typeface="Cambria Math" charset="0"/>
                        </a:rPr>
                        <m:t>⟹</m:t>
                      </m:r>
                      <m:r>
                        <a:rPr lang="en-US" sz="2400" i="1">
                          <a:latin typeface="Cambria Math" charset="0"/>
                        </a:rPr>
                        <m:t>𝜙</m:t>
                      </m:r>
                      <m:d>
                        <m:dPr>
                          <m:ctrlPr>
                            <a:rPr lang="en-US" sz="2400" i="1">
                              <a:latin typeface="Cambria Math" charset="0"/>
                            </a:rPr>
                          </m:ctrlPr>
                        </m:dPr>
                        <m:e>
                          <m:r>
                            <a:rPr lang="en-US" sz="2400" i="1">
                              <a:latin typeface="Cambria Math" charset="0"/>
                            </a:rPr>
                            <m:t>𝑋</m:t>
                          </m:r>
                        </m:e>
                      </m:d>
                      <m:r>
                        <a:rPr lang="en-US" sz="2400" b="0" i="1" smtClean="0">
                          <a:latin typeface="Cambria Math" charset="0"/>
                        </a:rPr>
                        <m:t>=</m:t>
                      </m:r>
                      <m:sSup>
                        <m:sSupPr>
                          <m:ctrlPr>
                            <a:rPr lang="en-US" sz="2400" b="0" i="1" smtClean="0">
                              <a:latin typeface="Cambria Math" charset="0"/>
                            </a:rPr>
                          </m:ctrlPr>
                        </m:sSupPr>
                        <m:e>
                          <m:r>
                            <a:rPr lang="en-US" sz="2400" b="0" i="1" smtClean="0">
                              <a:latin typeface="Cambria Math" charset="0"/>
                            </a:rPr>
                            <m:t>𝑊</m:t>
                          </m:r>
                        </m:e>
                        <m:sup>
                          <m:r>
                            <a:rPr lang="en-US" sz="2400" b="0" i="1" smtClean="0">
                              <a:latin typeface="Cambria Math" charset="0"/>
                            </a:rPr>
                            <m:t>𝑇</m:t>
                          </m:r>
                        </m:sup>
                      </m:sSup>
                      <m:r>
                        <a:rPr lang="en-US" sz="2400" b="0" i="1" smtClean="0">
                          <a:latin typeface="Cambria Math" charset="0"/>
                        </a:rPr>
                        <m:t>𝑋</m:t>
                      </m:r>
                      <m:r>
                        <a:rPr lang="en-US" sz="2400" i="1">
                          <a:latin typeface="Cambria Math" charset="0"/>
                        </a:rPr>
                        <m:t>⟹</m:t>
                      </m:r>
                      <m:r>
                        <a:rPr lang="en-US" sz="2400" b="0" i="1" smtClean="0">
                          <a:latin typeface="Cambria Math" charset="0"/>
                        </a:rPr>
                        <m:t>𝑃</m:t>
                      </m:r>
                      <m:d>
                        <m:dPr>
                          <m:ctrlPr>
                            <a:rPr lang="en-US" sz="2400" b="0" i="1" smtClean="0">
                              <a:latin typeface="Cambria Math" charset="0"/>
                            </a:rPr>
                          </m:ctrlPr>
                        </m:dPr>
                        <m:e>
                          <m:r>
                            <a:rPr lang="en-US" sz="2400" b="0" i="1" smtClean="0">
                              <a:latin typeface="Cambria Math" charset="0"/>
                            </a:rPr>
                            <m:t>𝑦</m:t>
                          </m:r>
                          <m:r>
                            <a:rPr lang="en-US" sz="2400" b="0" i="1" smtClean="0">
                              <a:latin typeface="Cambria Math" charset="0"/>
                            </a:rPr>
                            <m:t>=0</m:t>
                          </m:r>
                        </m:e>
                      </m:d>
                      <m:r>
                        <a:rPr lang="en-US" sz="2400" b="0" i="1" smtClean="0">
                          <a:latin typeface="Cambria Math" charset="0"/>
                        </a:rPr>
                        <m:t>=</m:t>
                      </m:r>
                      <m:f>
                        <m:fPr>
                          <m:ctrlPr>
                            <a:rPr lang="en-US" sz="2400" b="0" i="1" smtClean="0">
                              <a:latin typeface="Cambria Math" charset="0"/>
                            </a:rPr>
                          </m:ctrlPr>
                        </m:fPr>
                        <m:num>
                          <m:r>
                            <a:rPr lang="en-US" sz="2400" b="0" i="1" smtClean="0">
                              <a:latin typeface="Cambria Math" charset="0"/>
                            </a:rPr>
                            <m:t>1</m:t>
                          </m:r>
                        </m:num>
                        <m:den>
                          <m:r>
                            <a:rPr lang="en-US" sz="2400" b="0" i="1" smtClean="0">
                              <a:latin typeface="Cambria Math" charset="0"/>
                            </a:rPr>
                            <m:t>1+</m:t>
                          </m:r>
                          <m:sSup>
                            <m:sSupPr>
                              <m:ctrlPr>
                                <a:rPr lang="en-US" sz="2400" b="0" i="1" smtClean="0">
                                  <a:latin typeface="Cambria Math" charset="0"/>
                                </a:rPr>
                              </m:ctrlPr>
                            </m:sSupPr>
                            <m:e>
                              <m:r>
                                <a:rPr lang="en-US" sz="2400" b="0" i="1" smtClean="0">
                                  <a:latin typeface="Cambria Math" charset="0"/>
                                </a:rPr>
                                <m:t>𝑒</m:t>
                              </m:r>
                            </m:e>
                            <m:sup>
                              <m:r>
                                <a:rPr lang="en-US" sz="2400" b="0" i="1" smtClean="0">
                                  <a:latin typeface="Cambria Math" charset="0"/>
                                </a:rPr>
                                <m:t>𝜙</m:t>
                              </m:r>
                              <m:r>
                                <a:rPr lang="en-US" sz="2400" b="0" i="1" smtClean="0">
                                  <a:latin typeface="Cambria Math" charset="0"/>
                                </a:rPr>
                                <m:t>(</m:t>
                              </m:r>
                              <m:r>
                                <a:rPr lang="en-US" sz="2400" b="0" i="1" smtClean="0">
                                  <a:latin typeface="Cambria Math" charset="0"/>
                                </a:rPr>
                                <m:t>𝑋</m:t>
                              </m:r>
                              <m:r>
                                <a:rPr lang="en-US" sz="2400" b="0" i="1" smtClean="0">
                                  <a:latin typeface="Cambria Math" charset="0"/>
                                </a:rPr>
                                <m:t>)</m:t>
                              </m:r>
                            </m:sup>
                          </m:sSup>
                        </m:den>
                      </m:f>
                    </m:oMath>
                  </m:oMathPara>
                </a14:m>
                <a:endParaRPr lang="en-US" sz="2400" i="1" dirty="0"/>
              </a:p>
            </p:txBody>
          </p:sp>
        </mc:Choice>
        <mc:Fallback xmlns="">
          <p:sp>
            <p:nvSpPr>
              <p:cNvPr id="9" name="TextBox 8"/>
              <p:cNvSpPr txBox="1">
                <a:spLocks noRot="1" noChangeAspect="1" noMove="1" noResize="1" noEditPoints="1" noAdjustHandles="1" noChangeArrowheads="1" noChangeShapeType="1" noTextEdit="1"/>
              </p:cNvSpPr>
              <p:nvPr/>
            </p:nvSpPr>
            <p:spPr>
              <a:xfrm>
                <a:off x="2885069" y="1195316"/>
                <a:ext cx="5934253" cy="706219"/>
              </a:xfrm>
              <a:prstGeom prst="rect">
                <a:avLst/>
              </a:prstGeom>
              <a:blipFill rotWithShape="0">
                <a:blip r:embed="rId3"/>
                <a:stretch>
                  <a:fillRect/>
                </a:stretch>
              </a:blipFill>
            </p:spPr>
            <p:txBody>
              <a:bodyPr/>
              <a:lstStyle/>
              <a:p>
                <a:r>
                  <a:rPr lang="en-US">
                    <a:noFill/>
                  </a:rPr>
                  <a:t> </a:t>
                </a:r>
              </a:p>
            </p:txBody>
          </p:sp>
        </mc:Fallback>
      </mc:AlternateContent>
      <p:grpSp>
        <p:nvGrpSpPr>
          <p:cNvPr id="17" name="Group 16"/>
          <p:cNvGrpSpPr/>
          <p:nvPr/>
        </p:nvGrpSpPr>
        <p:grpSpPr>
          <a:xfrm>
            <a:off x="1993782" y="4365533"/>
            <a:ext cx="4426038" cy="1365070"/>
            <a:chOff x="2873754" y="2266407"/>
            <a:chExt cx="5945568" cy="1828800"/>
          </a:xfrm>
        </p:grpSpPr>
        <p:sp>
          <p:nvSpPr>
            <p:cNvPr id="18" name="Oval 17"/>
            <p:cNvSpPr>
              <a:spLocks noChangeAspect="1"/>
            </p:cNvSpPr>
            <p:nvPr/>
          </p:nvSpPr>
          <p:spPr>
            <a:xfrm>
              <a:off x="5009320" y="2266407"/>
              <a:ext cx="1828800" cy="1828800"/>
            </a:xfrm>
            <a:prstGeom prst="ellipse">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a:off x="3326295" y="3167744"/>
              <a:ext cx="1563756" cy="0"/>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6977269" y="3167744"/>
              <a:ext cx="1563756" cy="0"/>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873754" y="2761347"/>
              <a:ext cx="278296" cy="584775"/>
            </a:xfrm>
            <a:prstGeom prst="rect">
              <a:avLst/>
            </a:prstGeom>
            <a:noFill/>
          </p:spPr>
          <p:txBody>
            <a:bodyPr wrap="square" rtlCol="0">
              <a:spAutoFit/>
            </a:bodyPr>
            <a:lstStyle/>
            <a:p>
              <a:r>
                <a:rPr lang="en-US" sz="3200" dirty="0">
                  <a:latin typeface="Cambria Math" charset="0"/>
                  <a:ea typeface="Cambria Math" charset="0"/>
                  <a:cs typeface="Cambria Math" charset="0"/>
                </a:rPr>
                <a:t>X</a:t>
              </a:r>
            </a:p>
          </p:txBody>
        </p:sp>
        <p:sp>
          <p:nvSpPr>
            <p:cNvPr id="22" name="TextBox 21"/>
            <p:cNvSpPr txBox="1"/>
            <p:nvPr/>
          </p:nvSpPr>
          <p:spPr>
            <a:xfrm>
              <a:off x="8541026" y="2787852"/>
              <a:ext cx="278296" cy="783430"/>
            </a:xfrm>
            <a:prstGeom prst="rect">
              <a:avLst/>
            </a:prstGeom>
            <a:noFill/>
          </p:spPr>
          <p:txBody>
            <a:bodyPr wrap="square" rtlCol="0">
              <a:spAutoFit/>
            </a:bodyPr>
            <a:lstStyle/>
            <a:p>
              <a:endParaRPr lang="en-US" sz="3200" dirty="0">
                <a:latin typeface="Cambria Math" charset="0"/>
                <a:ea typeface="Cambria Math" charset="0"/>
                <a:cs typeface="Cambria Math" charset="0"/>
              </a:endParaRPr>
            </a:p>
          </p:txBody>
        </p:sp>
      </p:grpSp>
      <mc:AlternateContent xmlns:mc="http://schemas.openxmlformats.org/markup-compatibility/2006" xmlns:a14="http://schemas.microsoft.com/office/drawing/2010/main">
        <mc:Choice Requires="a14">
          <p:sp>
            <p:nvSpPr>
              <p:cNvPr id="23" name="Rectangle 22"/>
              <p:cNvSpPr/>
              <p:nvPr/>
            </p:nvSpPr>
            <p:spPr>
              <a:xfrm>
                <a:off x="3784419" y="4807484"/>
                <a:ext cx="93192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𝜙</m:t>
                      </m:r>
                      <m:d>
                        <m:dPr>
                          <m:ctrlPr>
                            <a:rPr lang="en-US" sz="2400" i="1">
                              <a:latin typeface="Cambria Math" charset="0"/>
                            </a:rPr>
                          </m:ctrlPr>
                        </m:dPr>
                        <m:e>
                          <m:r>
                            <a:rPr lang="en-US" sz="2400" i="1">
                              <a:latin typeface="Cambria Math" charset="0"/>
                            </a:rPr>
                            <m:t>𝑋</m:t>
                          </m:r>
                        </m:e>
                      </m:d>
                    </m:oMath>
                  </m:oMathPara>
                </a14:m>
                <a:endParaRPr lang="en-US" sz="2400" dirty="0"/>
              </a:p>
            </p:txBody>
          </p:sp>
        </mc:Choice>
        <mc:Fallback xmlns="">
          <p:sp>
            <p:nvSpPr>
              <p:cNvPr id="23" name="Rectangle 22"/>
              <p:cNvSpPr>
                <a:spLocks noRot="1" noChangeAspect="1" noMove="1" noResize="1" noEditPoints="1" noAdjustHandles="1" noChangeArrowheads="1" noChangeShapeType="1" noTextEdit="1"/>
              </p:cNvSpPr>
              <p:nvPr/>
            </p:nvSpPr>
            <p:spPr>
              <a:xfrm>
                <a:off x="3784419" y="4807484"/>
                <a:ext cx="931922" cy="461665"/>
              </a:xfrm>
              <a:prstGeom prst="rect">
                <a:avLst/>
              </a:prstGeom>
              <a:blipFill rotWithShape="0">
                <a:blip r:embed="rId4"/>
                <a:stretch>
                  <a:fillRect l="-1307" b="-17333"/>
                </a:stretch>
              </a:blipFill>
            </p:spPr>
            <p:txBody>
              <a:bodyPr/>
              <a:lstStyle/>
              <a:p>
                <a:r>
                  <a:rPr lang="en-US">
                    <a:noFill/>
                  </a:rPr>
                  <a:t> </a:t>
                </a:r>
              </a:p>
            </p:txBody>
          </p:sp>
        </mc:Fallback>
      </mc:AlternateContent>
      <p:sp>
        <p:nvSpPr>
          <p:cNvPr id="25" name="Oval 24"/>
          <p:cNvSpPr>
            <a:spLocks noChangeAspect="1"/>
          </p:cNvSpPr>
          <p:nvPr/>
        </p:nvSpPr>
        <p:spPr>
          <a:xfrm>
            <a:off x="6327562" y="4355782"/>
            <a:ext cx="1361407" cy="1365070"/>
          </a:xfrm>
          <a:prstGeom prst="ellipse">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a:off x="7907468" y="5020973"/>
            <a:ext cx="1164101" cy="0"/>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9071570" y="4737411"/>
            <a:ext cx="207171" cy="436493"/>
          </a:xfrm>
          <a:prstGeom prst="rect">
            <a:avLst/>
          </a:prstGeom>
          <a:noFill/>
        </p:spPr>
        <p:txBody>
          <a:bodyPr wrap="square" rtlCol="0">
            <a:spAutoFit/>
          </a:bodyPr>
          <a:lstStyle/>
          <a:p>
            <a:r>
              <a:rPr lang="en-US" sz="3200" dirty="0">
                <a:latin typeface="Cambria Math" charset="0"/>
                <a:ea typeface="Cambria Math" charset="0"/>
                <a:cs typeface="Cambria Math" charset="0"/>
              </a:rPr>
              <a:t>Y</a:t>
            </a:r>
          </a:p>
        </p:txBody>
      </p:sp>
      <p:sp>
        <p:nvSpPr>
          <p:cNvPr id="29" name="TextBox 28"/>
          <p:cNvSpPr txBox="1"/>
          <p:nvPr/>
        </p:nvSpPr>
        <p:spPr>
          <a:xfrm>
            <a:off x="6096000" y="3918857"/>
            <a:ext cx="1992784" cy="369332"/>
          </a:xfrm>
          <a:prstGeom prst="rect">
            <a:avLst/>
          </a:prstGeom>
          <a:solidFill>
            <a:schemeClr val="accent1">
              <a:lumMod val="20000"/>
              <a:lumOff val="80000"/>
            </a:schemeClr>
          </a:solidFill>
        </p:spPr>
        <p:txBody>
          <a:bodyPr wrap="square" rtlCol="0">
            <a:spAutoFit/>
          </a:bodyPr>
          <a:lstStyle/>
          <a:p>
            <a:pPr algn="ctr"/>
            <a:r>
              <a:rPr lang="en-US" dirty="0">
                <a:latin typeface="Karla" charset="0"/>
                <a:ea typeface="Karla" charset="0"/>
                <a:cs typeface="Karla" charset="0"/>
              </a:rPr>
              <a:t>OUTPUT UNIT</a:t>
            </a:r>
          </a:p>
        </p:txBody>
      </p:sp>
      <mc:AlternateContent xmlns:mc="http://schemas.openxmlformats.org/markup-compatibility/2006" xmlns:a14="http://schemas.microsoft.com/office/drawing/2010/main">
        <mc:Choice Requires="a14">
          <p:sp>
            <p:nvSpPr>
              <p:cNvPr id="30" name="Rectangle 29"/>
              <p:cNvSpPr/>
              <p:nvPr/>
            </p:nvSpPr>
            <p:spPr>
              <a:xfrm>
                <a:off x="6551409" y="4754755"/>
                <a:ext cx="91371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charset="0"/>
                        </a:rPr>
                        <m:t>𝜎</m:t>
                      </m:r>
                      <m:r>
                        <a:rPr lang="en-US" sz="2400" b="0" i="1" smtClean="0">
                          <a:latin typeface="Cambria Math" charset="0"/>
                        </a:rPr>
                        <m:t>(</m:t>
                      </m:r>
                      <m:r>
                        <a:rPr lang="en-US" sz="2400" i="1">
                          <a:latin typeface="Cambria Math" charset="0"/>
                        </a:rPr>
                        <m:t>𝜙</m:t>
                      </m:r>
                      <m:r>
                        <a:rPr lang="en-US" sz="2400" b="0" i="1" smtClean="0">
                          <a:latin typeface="Cambria Math" charset="0"/>
                        </a:rPr>
                        <m:t>)</m:t>
                      </m:r>
                    </m:oMath>
                  </m:oMathPara>
                </a14:m>
                <a:endParaRPr lang="en-US" sz="2400" dirty="0"/>
              </a:p>
            </p:txBody>
          </p:sp>
        </mc:Choice>
        <mc:Fallback xmlns="">
          <p:sp>
            <p:nvSpPr>
              <p:cNvPr id="30" name="Rectangle 29"/>
              <p:cNvSpPr>
                <a:spLocks noRot="1" noChangeAspect="1" noMove="1" noResize="1" noEditPoints="1" noAdjustHandles="1" noChangeArrowheads="1" noChangeShapeType="1" noTextEdit="1"/>
              </p:cNvSpPr>
              <p:nvPr/>
            </p:nvSpPr>
            <p:spPr>
              <a:xfrm>
                <a:off x="6551409" y="4754755"/>
                <a:ext cx="913712" cy="461665"/>
              </a:xfrm>
              <a:prstGeom prst="rect">
                <a:avLst/>
              </a:prstGeom>
              <a:blipFill rotWithShape="0">
                <a:blip r:embed="rId5"/>
                <a:stretch>
                  <a:fillRect r="-1333" b="-17105"/>
                </a:stretch>
              </a:blipFill>
            </p:spPr>
            <p:txBody>
              <a:bodyPr/>
              <a:lstStyle/>
              <a:p>
                <a:r>
                  <a:rPr lang="en-US">
                    <a:noFill/>
                  </a:rPr>
                  <a:t> </a:t>
                </a:r>
              </a:p>
            </p:txBody>
          </p:sp>
        </mc:Fallback>
      </mc:AlternateContent>
    </p:spTree>
    <p:extLst>
      <p:ext uri="{BB962C8B-B14F-4D97-AF65-F5344CB8AC3E}">
        <p14:creationId xmlns:p14="http://schemas.microsoft.com/office/powerpoint/2010/main" val="16160794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Output Units</a:t>
            </a:r>
          </a:p>
        </p:txBody>
      </p:sp>
      <p:graphicFrame>
        <p:nvGraphicFramePr>
          <p:cNvPr id="3" name="Table 2"/>
          <p:cNvGraphicFramePr>
            <a:graphicFrameLocks noGrp="1"/>
          </p:cNvGraphicFramePr>
          <p:nvPr/>
        </p:nvGraphicFramePr>
        <p:xfrm>
          <a:off x="1746035" y="2316480"/>
          <a:ext cx="8743438" cy="1854200"/>
        </p:xfrm>
        <a:graphic>
          <a:graphicData uri="http://schemas.openxmlformats.org/drawingml/2006/table">
            <a:tbl>
              <a:tblPr firstRow="1" bandRow="1">
                <a:tableStyleId>{073A0DAA-6AF3-43AB-8588-CEC1D06C72B9}</a:tableStyleId>
              </a:tblPr>
              <a:tblGrid>
                <a:gridCol w="2169083">
                  <a:extLst>
                    <a:ext uri="{9D8B030D-6E8A-4147-A177-3AD203B41FA5}">
                      <a16:colId xmlns="" xmlns:a16="http://schemas.microsoft.com/office/drawing/2014/main" val="20000"/>
                    </a:ext>
                  </a:extLst>
                </a:gridCol>
                <a:gridCol w="2236189">
                  <a:extLst>
                    <a:ext uri="{9D8B030D-6E8A-4147-A177-3AD203B41FA5}">
                      <a16:colId xmlns="" xmlns:a16="http://schemas.microsoft.com/office/drawing/2014/main" val="20001"/>
                    </a:ext>
                  </a:extLst>
                </a:gridCol>
                <a:gridCol w="2169083">
                  <a:extLst>
                    <a:ext uri="{9D8B030D-6E8A-4147-A177-3AD203B41FA5}">
                      <a16:colId xmlns="" xmlns:a16="http://schemas.microsoft.com/office/drawing/2014/main" val="20002"/>
                    </a:ext>
                  </a:extLst>
                </a:gridCol>
                <a:gridCol w="2169083">
                  <a:extLst>
                    <a:ext uri="{9D8B030D-6E8A-4147-A177-3AD203B41FA5}">
                      <a16:colId xmlns="" xmlns:a16="http://schemas.microsoft.com/office/drawing/2014/main" val="20003"/>
                    </a:ext>
                  </a:extLst>
                </a:gridCol>
              </a:tblGrid>
              <a:tr h="370840">
                <a:tc>
                  <a:txBody>
                    <a:bodyPr/>
                    <a:lstStyle/>
                    <a:p>
                      <a:r>
                        <a:rPr lang="en-US" dirty="0"/>
                        <a:t>Output Type</a:t>
                      </a:r>
                    </a:p>
                  </a:txBody>
                  <a:tcPr/>
                </a:tc>
                <a:tc>
                  <a:txBody>
                    <a:bodyPr/>
                    <a:lstStyle/>
                    <a:p>
                      <a:r>
                        <a:rPr lang="en-US" dirty="0"/>
                        <a:t>Output Distribution</a:t>
                      </a:r>
                    </a:p>
                  </a:txBody>
                  <a:tcPr/>
                </a:tc>
                <a:tc>
                  <a:txBody>
                    <a:bodyPr/>
                    <a:lstStyle/>
                    <a:p>
                      <a:r>
                        <a:rPr lang="en-US" dirty="0"/>
                        <a:t>Output</a:t>
                      </a:r>
                      <a:r>
                        <a:rPr lang="en-US" baseline="0" dirty="0"/>
                        <a:t> layer</a:t>
                      </a:r>
                      <a:endParaRPr lang="en-US" dirty="0"/>
                    </a:p>
                  </a:txBody>
                  <a:tcPr/>
                </a:tc>
                <a:tc>
                  <a:txBody>
                    <a:bodyPr/>
                    <a:lstStyle/>
                    <a:p>
                      <a:r>
                        <a:rPr lang="en-US" dirty="0"/>
                        <a:t>Cost</a:t>
                      </a:r>
                      <a:r>
                        <a:rPr lang="en-US" baseline="0" dirty="0"/>
                        <a:t> Function</a:t>
                      </a:r>
                      <a:endParaRPr lang="en-US" dirty="0"/>
                    </a:p>
                  </a:txBody>
                  <a:tcPr/>
                </a:tc>
                <a:extLst>
                  <a:ext uri="{0D108BD9-81ED-4DB2-BD59-A6C34878D82A}">
                    <a16:rowId xmlns="" xmlns:a16="http://schemas.microsoft.com/office/drawing/2014/main" val="10000"/>
                  </a:ext>
                </a:extLst>
              </a:tr>
              <a:tr h="370840">
                <a:tc>
                  <a:txBody>
                    <a:bodyPr/>
                    <a:lstStyle/>
                    <a:p>
                      <a:r>
                        <a:rPr lang="en-US" dirty="0"/>
                        <a:t>Binary</a:t>
                      </a:r>
                    </a:p>
                  </a:txBody>
                  <a:tcPr/>
                </a:tc>
                <a:tc>
                  <a:txBody>
                    <a:bodyPr/>
                    <a:lstStyle/>
                    <a:p>
                      <a:r>
                        <a:rPr lang="en-US" dirty="0"/>
                        <a:t>Bernoulli</a:t>
                      </a:r>
                    </a:p>
                  </a:txBody>
                  <a:tcPr/>
                </a:tc>
                <a:tc>
                  <a:txBody>
                    <a:bodyPr/>
                    <a:lstStyle/>
                    <a:p>
                      <a:r>
                        <a:rPr lang="en-US" dirty="0"/>
                        <a:t>Sigmoid</a:t>
                      </a:r>
                    </a:p>
                  </a:txBody>
                  <a:tcPr/>
                </a:tc>
                <a:tc>
                  <a:txBody>
                    <a:bodyPr/>
                    <a:lstStyle/>
                    <a:p>
                      <a:r>
                        <a:rPr lang="en-US" dirty="0"/>
                        <a:t>Binary</a:t>
                      </a:r>
                      <a:r>
                        <a:rPr lang="en-US" baseline="0" dirty="0"/>
                        <a:t> Cross Entropy</a:t>
                      </a:r>
                      <a:endParaRPr lang="en-US" dirty="0"/>
                    </a:p>
                  </a:txBody>
                  <a:tcPr/>
                </a:tc>
                <a:extLst>
                  <a:ext uri="{0D108BD9-81ED-4DB2-BD59-A6C34878D82A}">
                    <a16:rowId xmlns="" xmlns:a16="http://schemas.microsoft.com/office/drawing/2014/main" val="10001"/>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10002"/>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10003"/>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740984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Output Units</a:t>
            </a:r>
          </a:p>
        </p:txBody>
      </p:sp>
      <p:graphicFrame>
        <p:nvGraphicFramePr>
          <p:cNvPr id="3" name="Table 2"/>
          <p:cNvGraphicFramePr>
            <a:graphicFrameLocks noGrp="1"/>
          </p:cNvGraphicFramePr>
          <p:nvPr/>
        </p:nvGraphicFramePr>
        <p:xfrm>
          <a:off x="1746035" y="2316480"/>
          <a:ext cx="8743438" cy="1854200"/>
        </p:xfrm>
        <a:graphic>
          <a:graphicData uri="http://schemas.openxmlformats.org/drawingml/2006/table">
            <a:tbl>
              <a:tblPr firstRow="1" bandRow="1">
                <a:tableStyleId>{073A0DAA-6AF3-43AB-8588-CEC1D06C72B9}</a:tableStyleId>
              </a:tblPr>
              <a:tblGrid>
                <a:gridCol w="2169083">
                  <a:extLst>
                    <a:ext uri="{9D8B030D-6E8A-4147-A177-3AD203B41FA5}">
                      <a16:colId xmlns="" xmlns:a16="http://schemas.microsoft.com/office/drawing/2014/main" val="20000"/>
                    </a:ext>
                  </a:extLst>
                </a:gridCol>
                <a:gridCol w="2236189">
                  <a:extLst>
                    <a:ext uri="{9D8B030D-6E8A-4147-A177-3AD203B41FA5}">
                      <a16:colId xmlns="" xmlns:a16="http://schemas.microsoft.com/office/drawing/2014/main" val="20001"/>
                    </a:ext>
                  </a:extLst>
                </a:gridCol>
                <a:gridCol w="2169083">
                  <a:extLst>
                    <a:ext uri="{9D8B030D-6E8A-4147-A177-3AD203B41FA5}">
                      <a16:colId xmlns="" xmlns:a16="http://schemas.microsoft.com/office/drawing/2014/main" val="20002"/>
                    </a:ext>
                  </a:extLst>
                </a:gridCol>
                <a:gridCol w="2169083">
                  <a:extLst>
                    <a:ext uri="{9D8B030D-6E8A-4147-A177-3AD203B41FA5}">
                      <a16:colId xmlns="" xmlns:a16="http://schemas.microsoft.com/office/drawing/2014/main" val="20003"/>
                    </a:ext>
                  </a:extLst>
                </a:gridCol>
              </a:tblGrid>
              <a:tr h="370840">
                <a:tc>
                  <a:txBody>
                    <a:bodyPr/>
                    <a:lstStyle/>
                    <a:p>
                      <a:r>
                        <a:rPr lang="en-US" dirty="0"/>
                        <a:t>Output Type</a:t>
                      </a:r>
                    </a:p>
                  </a:txBody>
                  <a:tcPr/>
                </a:tc>
                <a:tc>
                  <a:txBody>
                    <a:bodyPr/>
                    <a:lstStyle/>
                    <a:p>
                      <a:r>
                        <a:rPr lang="en-US" dirty="0"/>
                        <a:t>Output Distribution</a:t>
                      </a:r>
                    </a:p>
                  </a:txBody>
                  <a:tcPr/>
                </a:tc>
                <a:tc>
                  <a:txBody>
                    <a:bodyPr/>
                    <a:lstStyle/>
                    <a:p>
                      <a:r>
                        <a:rPr lang="en-US" dirty="0"/>
                        <a:t>Output</a:t>
                      </a:r>
                      <a:r>
                        <a:rPr lang="en-US" baseline="0" dirty="0"/>
                        <a:t> layer</a:t>
                      </a:r>
                      <a:endParaRPr lang="en-US" dirty="0"/>
                    </a:p>
                  </a:txBody>
                  <a:tcPr/>
                </a:tc>
                <a:tc>
                  <a:txBody>
                    <a:bodyPr/>
                    <a:lstStyle/>
                    <a:p>
                      <a:r>
                        <a:rPr lang="en-US" dirty="0"/>
                        <a:t>Cost</a:t>
                      </a:r>
                      <a:r>
                        <a:rPr lang="en-US" baseline="0" dirty="0"/>
                        <a:t> Function</a:t>
                      </a:r>
                      <a:endParaRPr lang="en-US" dirty="0"/>
                    </a:p>
                  </a:txBody>
                  <a:tcPr/>
                </a:tc>
                <a:extLst>
                  <a:ext uri="{0D108BD9-81ED-4DB2-BD59-A6C34878D82A}">
                    <a16:rowId xmlns="" xmlns:a16="http://schemas.microsoft.com/office/drawing/2014/main" val="10000"/>
                  </a:ext>
                </a:extLst>
              </a:tr>
              <a:tr h="370840">
                <a:tc>
                  <a:txBody>
                    <a:bodyPr/>
                    <a:lstStyle/>
                    <a:p>
                      <a:r>
                        <a:rPr lang="en-US" dirty="0"/>
                        <a:t>Binary</a:t>
                      </a:r>
                    </a:p>
                  </a:txBody>
                  <a:tcPr/>
                </a:tc>
                <a:tc>
                  <a:txBody>
                    <a:bodyPr/>
                    <a:lstStyle/>
                    <a:p>
                      <a:r>
                        <a:rPr lang="en-US" dirty="0"/>
                        <a:t>Bernoulli</a:t>
                      </a:r>
                    </a:p>
                  </a:txBody>
                  <a:tcPr/>
                </a:tc>
                <a:tc>
                  <a:txBody>
                    <a:bodyPr/>
                    <a:lstStyle/>
                    <a:p>
                      <a:r>
                        <a:rPr lang="en-US" dirty="0"/>
                        <a:t>Sigmoid</a:t>
                      </a:r>
                    </a:p>
                  </a:txBody>
                  <a:tcPr/>
                </a:tc>
                <a:tc>
                  <a:txBody>
                    <a:bodyPr/>
                    <a:lstStyle/>
                    <a:p>
                      <a:r>
                        <a:rPr lang="en-US" dirty="0"/>
                        <a:t>Binary</a:t>
                      </a:r>
                      <a:r>
                        <a:rPr lang="en-US" baseline="0" dirty="0"/>
                        <a:t> Cross Entropy</a:t>
                      </a:r>
                      <a:endParaRPr lang="en-US" dirty="0"/>
                    </a:p>
                  </a:txBody>
                  <a:tcPr/>
                </a:tc>
                <a:extLst>
                  <a:ext uri="{0D108BD9-81ED-4DB2-BD59-A6C34878D82A}">
                    <a16:rowId xmlns="" xmlns:a16="http://schemas.microsoft.com/office/drawing/2014/main" val="10001"/>
                  </a:ext>
                </a:extLst>
              </a:tr>
              <a:tr h="370840">
                <a:tc>
                  <a:txBody>
                    <a:bodyPr/>
                    <a:lstStyle/>
                    <a:p>
                      <a:r>
                        <a:rPr lang="en-US" dirty="0"/>
                        <a:t>Discrete</a:t>
                      </a:r>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 xmlns:a16="http://schemas.microsoft.com/office/drawing/2014/main" val="10002"/>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10003"/>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9800040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 function multi-class problem</a:t>
            </a:r>
          </a:p>
        </p:txBody>
      </p:sp>
      <p:grpSp>
        <p:nvGrpSpPr>
          <p:cNvPr id="16" name="Group 15"/>
          <p:cNvGrpSpPr/>
          <p:nvPr/>
        </p:nvGrpSpPr>
        <p:grpSpPr>
          <a:xfrm>
            <a:off x="3869918" y="2266280"/>
            <a:ext cx="4426038" cy="1365070"/>
            <a:chOff x="2873754" y="2266407"/>
            <a:chExt cx="5945568" cy="1828800"/>
          </a:xfrm>
        </p:grpSpPr>
        <p:sp>
          <p:nvSpPr>
            <p:cNvPr id="4" name="Oval 3"/>
            <p:cNvSpPr>
              <a:spLocks noChangeAspect="1"/>
            </p:cNvSpPr>
            <p:nvPr/>
          </p:nvSpPr>
          <p:spPr>
            <a:xfrm>
              <a:off x="5009320" y="2266407"/>
              <a:ext cx="1828800" cy="1828800"/>
            </a:xfrm>
            <a:prstGeom prst="ellipse">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3326295" y="3167744"/>
              <a:ext cx="1563756" cy="0"/>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6977269" y="3167744"/>
              <a:ext cx="1563756" cy="0"/>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873754" y="2761347"/>
              <a:ext cx="278296" cy="584775"/>
            </a:xfrm>
            <a:prstGeom prst="rect">
              <a:avLst/>
            </a:prstGeom>
            <a:noFill/>
          </p:spPr>
          <p:txBody>
            <a:bodyPr wrap="square" rtlCol="0">
              <a:spAutoFit/>
            </a:bodyPr>
            <a:lstStyle/>
            <a:p>
              <a:r>
                <a:rPr lang="en-US" sz="3200" dirty="0">
                  <a:latin typeface="Cambria Math" charset="0"/>
                  <a:ea typeface="Cambria Math" charset="0"/>
                  <a:cs typeface="Cambria Math" charset="0"/>
                </a:rPr>
                <a:t>X</a:t>
              </a:r>
            </a:p>
          </p:txBody>
        </p:sp>
        <p:sp>
          <p:nvSpPr>
            <p:cNvPr id="8" name="TextBox 7"/>
            <p:cNvSpPr txBox="1"/>
            <p:nvPr/>
          </p:nvSpPr>
          <p:spPr>
            <a:xfrm>
              <a:off x="8541026" y="2787852"/>
              <a:ext cx="278296" cy="584775"/>
            </a:xfrm>
            <a:prstGeom prst="rect">
              <a:avLst/>
            </a:prstGeom>
            <a:noFill/>
          </p:spPr>
          <p:txBody>
            <a:bodyPr wrap="square" rtlCol="0">
              <a:spAutoFit/>
            </a:bodyPr>
            <a:lstStyle/>
            <a:p>
              <a:r>
                <a:rPr lang="en-US" sz="3200" dirty="0">
                  <a:latin typeface="Cambria Math" charset="0"/>
                  <a:ea typeface="Cambria Math" charset="0"/>
                  <a:cs typeface="Cambria Math" charset="0"/>
                </a:rPr>
                <a:t>Y</a:t>
              </a:r>
            </a:p>
          </p:txBody>
        </p:sp>
      </p:grpSp>
      <p:grpSp>
        <p:nvGrpSpPr>
          <p:cNvPr id="17" name="Group 16"/>
          <p:cNvGrpSpPr/>
          <p:nvPr/>
        </p:nvGrpSpPr>
        <p:grpSpPr>
          <a:xfrm>
            <a:off x="1993782" y="4365533"/>
            <a:ext cx="4426038" cy="1365070"/>
            <a:chOff x="2873754" y="2266407"/>
            <a:chExt cx="5945568" cy="1828800"/>
          </a:xfrm>
        </p:grpSpPr>
        <p:sp>
          <p:nvSpPr>
            <p:cNvPr id="18" name="Oval 17"/>
            <p:cNvSpPr>
              <a:spLocks noChangeAspect="1"/>
            </p:cNvSpPr>
            <p:nvPr/>
          </p:nvSpPr>
          <p:spPr>
            <a:xfrm>
              <a:off x="5009320" y="2266407"/>
              <a:ext cx="1828800" cy="1828800"/>
            </a:xfrm>
            <a:prstGeom prst="ellipse">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a:off x="3326295" y="3167744"/>
              <a:ext cx="1563756" cy="0"/>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6977269" y="3167744"/>
              <a:ext cx="1563756" cy="0"/>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873754" y="2761347"/>
              <a:ext cx="278296" cy="584775"/>
            </a:xfrm>
            <a:prstGeom prst="rect">
              <a:avLst/>
            </a:prstGeom>
            <a:noFill/>
          </p:spPr>
          <p:txBody>
            <a:bodyPr wrap="square" rtlCol="0">
              <a:spAutoFit/>
            </a:bodyPr>
            <a:lstStyle/>
            <a:p>
              <a:r>
                <a:rPr lang="en-US" sz="3200" dirty="0">
                  <a:latin typeface="Cambria Math" charset="0"/>
                  <a:ea typeface="Cambria Math" charset="0"/>
                  <a:cs typeface="Cambria Math" charset="0"/>
                </a:rPr>
                <a:t>X</a:t>
              </a:r>
            </a:p>
          </p:txBody>
        </p:sp>
        <p:sp>
          <p:nvSpPr>
            <p:cNvPr id="22" name="TextBox 21"/>
            <p:cNvSpPr txBox="1"/>
            <p:nvPr/>
          </p:nvSpPr>
          <p:spPr>
            <a:xfrm>
              <a:off x="8541026" y="2787852"/>
              <a:ext cx="278296" cy="783430"/>
            </a:xfrm>
            <a:prstGeom prst="rect">
              <a:avLst/>
            </a:prstGeom>
            <a:noFill/>
          </p:spPr>
          <p:txBody>
            <a:bodyPr wrap="square" rtlCol="0">
              <a:spAutoFit/>
            </a:bodyPr>
            <a:lstStyle/>
            <a:p>
              <a:endParaRPr lang="en-US" sz="3200" dirty="0">
                <a:latin typeface="Cambria Math" charset="0"/>
                <a:ea typeface="Cambria Math" charset="0"/>
                <a:cs typeface="Cambria Math" charset="0"/>
              </a:endParaRPr>
            </a:p>
          </p:txBody>
        </p:sp>
      </p:grpSp>
      <mc:AlternateContent xmlns:mc="http://schemas.openxmlformats.org/markup-compatibility/2006" xmlns:a14="http://schemas.microsoft.com/office/drawing/2010/main">
        <mc:Choice Requires="a14">
          <p:sp>
            <p:nvSpPr>
              <p:cNvPr id="23" name="Rectangle 22"/>
              <p:cNvSpPr/>
              <p:nvPr/>
            </p:nvSpPr>
            <p:spPr>
              <a:xfrm>
                <a:off x="3829506" y="4754755"/>
                <a:ext cx="932948" cy="512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400" b="0" i="1" smtClean="0">
                              <a:latin typeface="Cambria Math" charset="0"/>
                            </a:rPr>
                          </m:ctrlPr>
                        </m:accPr>
                        <m:e>
                          <m:r>
                            <a:rPr lang="en-US" sz="2400" b="0" i="1" smtClean="0">
                              <a:latin typeface="Cambria Math" charset="0"/>
                            </a:rPr>
                            <m:t>𝜙</m:t>
                          </m:r>
                        </m:e>
                      </m:acc>
                      <m:r>
                        <a:rPr lang="en-US" sz="2400" b="0" i="1" smtClean="0">
                          <a:latin typeface="Cambria Math" charset="0"/>
                        </a:rPr>
                        <m:t>(</m:t>
                      </m:r>
                      <m:r>
                        <a:rPr lang="en-US" sz="2400" b="0" i="1" smtClean="0">
                          <a:latin typeface="Cambria Math" charset="0"/>
                        </a:rPr>
                        <m:t>𝑋</m:t>
                      </m:r>
                      <m:r>
                        <a:rPr lang="en-US" sz="2400" b="0" i="1" smtClean="0">
                          <a:latin typeface="Cambria Math" charset="0"/>
                        </a:rPr>
                        <m:t>)</m:t>
                      </m:r>
                    </m:oMath>
                  </m:oMathPara>
                </a14:m>
                <a:endParaRPr lang="en-US" sz="2400" dirty="0"/>
              </a:p>
            </p:txBody>
          </p:sp>
        </mc:Choice>
        <mc:Fallback xmlns="">
          <p:sp>
            <p:nvSpPr>
              <p:cNvPr id="23" name="Rectangle 22"/>
              <p:cNvSpPr>
                <a:spLocks noRot="1" noChangeAspect="1" noMove="1" noResize="1" noEditPoints="1" noAdjustHandles="1" noChangeArrowheads="1" noChangeShapeType="1" noTextEdit="1"/>
              </p:cNvSpPr>
              <p:nvPr/>
            </p:nvSpPr>
            <p:spPr>
              <a:xfrm>
                <a:off x="3829506" y="4754755"/>
                <a:ext cx="932948" cy="512000"/>
              </a:xfrm>
              <a:prstGeom prst="rect">
                <a:avLst/>
              </a:prstGeom>
              <a:blipFill rotWithShape="0">
                <a:blip r:embed="rId3"/>
                <a:stretch>
                  <a:fillRect/>
                </a:stretch>
              </a:blipFill>
            </p:spPr>
            <p:txBody>
              <a:bodyPr/>
              <a:lstStyle/>
              <a:p>
                <a:r>
                  <a:rPr lang="en-US">
                    <a:noFill/>
                  </a:rPr>
                  <a:t> </a:t>
                </a:r>
              </a:p>
            </p:txBody>
          </p:sp>
        </mc:Fallback>
      </mc:AlternateContent>
      <p:sp>
        <p:nvSpPr>
          <p:cNvPr id="25" name="Oval 24"/>
          <p:cNvSpPr>
            <a:spLocks noChangeAspect="1"/>
          </p:cNvSpPr>
          <p:nvPr/>
        </p:nvSpPr>
        <p:spPr>
          <a:xfrm>
            <a:off x="6327562" y="4355782"/>
            <a:ext cx="1361407" cy="1365070"/>
          </a:xfrm>
          <a:prstGeom prst="ellipse">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a:off x="7907468" y="5020973"/>
            <a:ext cx="1164101" cy="0"/>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6011873" y="3858215"/>
            <a:ext cx="1992784" cy="369332"/>
          </a:xfrm>
          <a:prstGeom prst="rect">
            <a:avLst/>
          </a:prstGeom>
          <a:solidFill>
            <a:schemeClr val="accent1">
              <a:lumMod val="20000"/>
              <a:lumOff val="80000"/>
            </a:schemeClr>
          </a:solidFill>
        </p:spPr>
        <p:txBody>
          <a:bodyPr wrap="square" rtlCol="0">
            <a:spAutoFit/>
          </a:bodyPr>
          <a:lstStyle/>
          <a:p>
            <a:pPr algn="ctr"/>
            <a:r>
              <a:rPr lang="en-US" dirty="0">
                <a:latin typeface="Karla" charset="0"/>
                <a:ea typeface="Karla" charset="0"/>
                <a:cs typeface="Karla" charset="0"/>
              </a:rPr>
              <a:t>OUTPUT UNIT</a:t>
            </a:r>
          </a:p>
        </p:txBody>
      </p:sp>
      <mc:AlternateContent xmlns:mc="http://schemas.openxmlformats.org/markup-compatibility/2006" xmlns:a14="http://schemas.microsoft.com/office/drawing/2010/main">
        <mc:Choice Requires="a14">
          <p:sp>
            <p:nvSpPr>
              <p:cNvPr id="30" name="Rectangle 29"/>
              <p:cNvSpPr/>
              <p:nvPr/>
            </p:nvSpPr>
            <p:spPr>
              <a:xfrm>
                <a:off x="6331343" y="4754755"/>
                <a:ext cx="131798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charset="0"/>
                        </a:rPr>
                        <m:t>SoftMax</m:t>
                      </m:r>
                    </m:oMath>
                  </m:oMathPara>
                </a14:m>
                <a:endParaRPr lang="en-US" sz="2400" dirty="0"/>
              </a:p>
            </p:txBody>
          </p:sp>
        </mc:Choice>
        <mc:Fallback xmlns="">
          <p:sp>
            <p:nvSpPr>
              <p:cNvPr id="30" name="Rectangle 29"/>
              <p:cNvSpPr>
                <a:spLocks noRot="1" noChangeAspect="1" noMove="1" noResize="1" noEditPoints="1" noAdjustHandles="1" noChangeArrowheads="1" noChangeShapeType="1" noTextEdit="1"/>
              </p:cNvSpPr>
              <p:nvPr/>
            </p:nvSpPr>
            <p:spPr>
              <a:xfrm>
                <a:off x="6331343" y="4754755"/>
                <a:ext cx="1317989" cy="461665"/>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9116381" y="4408634"/>
                <a:ext cx="2864351" cy="115390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charset="0"/>
                        </a:rPr>
                        <m:t>𝑌</m:t>
                      </m:r>
                      <m:r>
                        <a:rPr lang="en-US" sz="3200" b="0" i="1" smtClean="0">
                          <a:latin typeface="Cambria Math" charset="0"/>
                        </a:rPr>
                        <m:t>=</m:t>
                      </m:r>
                      <m:f>
                        <m:fPr>
                          <m:ctrlPr>
                            <a:rPr lang="en-US" sz="3200" b="0" i="1" smtClean="0">
                              <a:latin typeface="Cambria Math" charset="0"/>
                            </a:rPr>
                          </m:ctrlPr>
                        </m:fPr>
                        <m:num>
                          <m:sSup>
                            <m:sSupPr>
                              <m:ctrlPr>
                                <a:rPr lang="en-US" sz="3200" b="0" i="1" smtClean="0">
                                  <a:latin typeface="Cambria Math" charset="0"/>
                                </a:rPr>
                              </m:ctrlPr>
                            </m:sSupPr>
                            <m:e>
                              <m:r>
                                <a:rPr lang="en-US" sz="3200" b="0" i="1" smtClean="0">
                                  <a:latin typeface="Cambria Math" charset="0"/>
                                </a:rPr>
                                <m:t>𝑒</m:t>
                              </m:r>
                            </m:e>
                            <m:sup>
                              <m:sSub>
                                <m:sSubPr>
                                  <m:ctrlPr>
                                    <a:rPr lang="en-US" sz="3200" b="0" i="1" smtClean="0">
                                      <a:latin typeface="Cambria Math" charset="0"/>
                                    </a:rPr>
                                  </m:ctrlPr>
                                </m:sSubPr>
                                <m:e>
                                  <m:r>
                                    <a:rPr lang="en-US" sz="3200" b="0" i="1" smtClean="0">
                                      <a:latin typeface="Cambria Math" charset="0"/>
                                    </a:rPr>
                                    <m:t>𝜙</m:t>
                                  </m:r>
                                </m:e>
                                <m:sub>
                                  <m:r>
                                    <a:rPr lang="en-US" sz="3200" b="0" i="1" smtClean="0">
                                      <a:latin typeface="Cambria Math" charset="0"/>
                                    </a:rPr>
                                    <m:t>𝑘</m:t>
                                  </m:r>
                                </m:sub>
                              </m:sSub>
                              <m:d>
                                <m:dPr>
                                  <m:ctrlPr>
                                    <a:rPr lang="en-US" sz="3200" b="0" i="1" smtClean="0">
                                      <a:latin typeface="Cambria Math" charset="0"/>
                                    </a:rPr>
                                  </m:ctrlPr>
                                </m:dPr>
                                <m:e>
                                  <m:r>
                                    <a:rPr lang="en-US" sz="3200" b="0" i="1" smtClean="0">
                                      <a:latin typeface="Cambria Math" charset="0"/>
                                    </a:rPr>
                                    <m:t>𝑋</m:t>
                                  </m:r>
                                </m:e>
                              </m:d>
                            </m:sup>
                          </m:sSup>
                        </m:num>
                        <m:den>
                          <m:nary>
                            <m:naryPr>
                              <m:chr m:val="∑"/>
                              <m:ctrlPr>
                                <a:rPr lang="is-IS" sz="3200" b="0" i="1" smtClean="0">
                                  <a:latin typeface="Cambria Math" charset="0"/>
                                </a:rPr>
                              </m:ctrlPr>
                            </m:naryPr>
                            <m:sub>
                              <m:r>
                                <m:rPr>
                                  <m:brk m:alnAt="23"/>
                                </m:rPr>
                                <a:rPr lang="en-US" sz="3200" b="0" i="1" smtClean="0">
                                  <a:latin typeface="Cambria Math" charset="0"/>
                                </a:rPr>
                                <m:t>𝑘</m:t>
                              </m:r>
                              <m:r>
                                <a:rPr lang="en-US" sz="3200" b="0" i="1" smtClean="0">
                                  <a:latin typeface="Cambria Math" charset="0"/>
                                </a:rPr>
                                <m:t>=1</m:t>
                              </m:r>
                            </m:sub>
                            <m:sup>
                              <m:r>
                                <a:rPr lang="en-US" sz="3200" b="0" i="1" smtClean="0">
                                  <a:latin typeface="Cambria Math" charset="0"/>
                                </a:rPr>
                                <m:t>𝐾</m:t>
                              </m:r>
                            </m:sup>
                            <m:e>
                              <m:sSup>
                                <m:sSupPr>
                                  <m:ctrlPr>
                                    <a:rPr lang="en-US" sz="3200" b="0" i="1" smtClean="0">
                                      <a:latin typeface="Cambria Math" charset="0"/>
                                    </a:rPr>
                                  </m:ctrlPr>
                                </m:sSupPr>
                                <m:e>
                                  <m:r>
                                    <a:rPr lang="en-US" sz="3200" i="1">
                                      <a:latin typeface="Cambria Math" charset="0"/>
                                    </a:rPr>
                                    <m:t>𝑒</m:t>
                                  </m:r>
                                </m:e>
                                <m:sup>
                                  <m:sSub>
                                    <m:sSubPr>
                                      <m:ctrlPr>
                                        <a:rPr lang="en-US" sz="3200" i="1">
                                          <a:latin typeface="Cambria Math" charset="0"/>
                                        </a:rPr>
                                      </m:ctrlPr>
                                    </m:sSubPr>
                                    <m:e>
                                      <m:r>
                                        <a:rPr lang="en-US" sz="3200" i="1">
                                          <a:latin typeface="Cambria Math" charset="0"/>
                                        </a:rPr>
                                        <m:t>𝜙</m:t>
                                      </m:r>
                                    </m:e>
                                    <m:sub>
                                      <m:r>
                                        <a:rPr lang="en-US" sz="3200" i="1">
                                          <a:latin typeface="Cambria Math" charset="0"/>
                                        </a:rPr>
                                        <m:t>𝑘</m:t>
                                      </m:r>
                                    </m:sub>
                                  </m:sSub>
                                  <m:d>
                                    <m:dPr>
                                      <m:ctrlPr>
                                        <a:rPr lang="en-US" sz="3200" i="1">
                                          <a:latin typeface="Cambria Math" charset="0"/>
                                        </a:rPr>
                                      </m:ctrlPr>
                                    </m:dPr>
                                    <m:e>
                                      <m:r>
                                        <a:rPr lang="en-US" sz="3200" i="1">
                                          <a:latin typeface="Cambria Math" charset="0"/>
                                        </a:rPr>
                                        <m:t>𝑋</m:t>
                                      </m:r>
                                    </m:e>
                                  </m:d>
                                </m:sup>
                              </m:sSup>
                            </m:e>
                          </m:nary>
                        </m:den>
                      </m:f>
                    </m:oMath>
                  </m:oMathPara>
                </a14:m>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9116381" y="4408634"/>
                <a:ext cx="2864351" cy="1153906"/>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22281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833415" y="983807"/>
            <a:ext cx="10327008" cy="2111143"/>
          </a:xfrm>
        </p:spPr>
        <p:txBody>
          <a:bodyPr/>
          <a:lstStyle/>
          <a:p>
            <a:pPr>
              <a:spcAft>
                <a:spcPts val="1200"/>
              </a:spcAft>
            </a:pPr>
            <a:r>
              <a:rPr lang="en-US" dirty="0"/>
              <a:t>Anatomy of a </a:t>
            </a:r>
            <a:r>
              <a:rPr lang="en-US" dirty="0" smtClean="0"/>
              <a:t>NN</a:t>
            </a:r>
          </a:p>
          <a:p>
            <a:pPr>
              <a:spcAft>
                <a:spcPts val="1200"/>
              </a:spcAft>
            </a:pPr>
            <a:r>
              <a:rPr lang="en-US" dirty="0"/>
              <a:t>Design </a:t>
            </a:r>
            <a:r>
              <a:rPr lang="en-US" dirty="0" smtClean="0"/>
              <a:t>choices</a:t>
            </a:r>
          </a:p>
          <a:p>
            <a:pPr>
              <a:spcAft>
                <a:spcPts val="1200"/>
              </a:spcAft>
            </a:pPr>
            <a:r>
              <a:rPr lang="en-US" dirty="0" smtClean="0"/>
              <a:t>Learning</a:t>
            </a:r>
            <a:endParaRPr lang="en-US" dirty="0"/>
          </a:p>
          <a:p>
            <a:pPr>
              <a:spcAft>
                <a:spcPts val="1200"/>
              </a:spcAft>
            </a:pPr>
            <a:endParaRPr lang="en-US" dirty="0" smtClean="0"/>
          </a:p>
          <a:p>
            <a:pPr>
              <a:spcAft>
                <a:spcPts val="1200"/>
              </a:spcAft>
            </a:pPr>
            <a:endParaRPr lang="en-US" dirty="0"/>
          </a:p>
        </p:txBody>
      </p:sp>
      <p:sp>
        <p:nvSpPr>
          <p:cNvPr id="4" name="Slide Number Placeholder 3"/>
          <p:cNvSpPr>
            <a:spLocks noGrp="1"/>
          </p:cNvSpPr>
          <p:nvPr>
            <p:ph type="sldNum" sz="quarter" idx="12"/>
          </p:nvPr>
        </p:nvSpPr>
        <p:spPr/>
        <p:txBody>
          <a:bodyPr/>
          <a:lstStyle/>
          <a:p>
            <a:fld id="{74FD6AAA-7C75-FB4B-8EA1-06B22787237D}" type="slidenum">
              <a:rPr lang="en-US" smtClean="0"/>
              <a:t>3</a:t>
            </a:fld>
            <a:endParaRPr lang="en-US"/>
          </a:p>
        </p:txBody>
      </p:sp>
    </p:spTree>
    <p:extLst>
      <p:ext uri="{BB962C8B-B14F-4D97-AF65-F5344CB8AC3E}">
        <p14:creationId xmlns:p14="http://schemas.microsoft.com/office/powerpoint/2010/main" val="95614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Output Units</a:t>
            </a:r>
          </a:p>
        </p:txBody>
      </p:sp>
      <p:graphicFrame>
        <p:nvGraphicFramePr>
          <p:cNvPr id="3" name="Table 2"/>
          <p:cNvGraphicFramePr>
            <a:graphicFrameLocks noGrp="1"/>
          </p:cNvGraphicFramePr>
          <p:nvPr/>
        </p:nvGraphicFramePr>
        <p:xfrm>
          <a:off x="1746035" y="2316480"/>
          <a:ext cx="8743438" cy="1854200"/>
        </p:xfrm>
        <a:graphic>
          <a:graphicData uri="http://schemas.openxmlformats.org/drawingml/2006/table">
            <a:tbl>
              <a:tblPr firstRow="1" bandRow="1">
                <a:tableStyleId>{073A0DAA-6AF3-43AB-8588-CEC1D06C72B9}</a:tableStyleId>
              </a:tblPr>
              <a:tblGrid>
                <a:gridCol w="2169083">
                  <a:extLst>
                    <a:ext uri="{9D8B030D-6E8A-4147-A177-3AD203B41FA5}">
                      <a16:colId xmlns="" xmlns:a16="http://schemas.microsoft.com/office/drawing/2014/main" val="20000"/>
                    </a:ext>
                  </a:extLst>
                </a:gridCol>
                <a:gridCol w="2236189">
                  <a:extLst>
                    <a:ext uri="{9D8B030D-6E8A-4147-A177-3AD203B41FA5}">
                      <a16:colId xmlns="" xmlns:a16="http://schemas.microsoft.com/office/drawing/2014/main" val="20001"/>
                    </a:ext>
                  </a:extLst>
                </a:gridCol>
                <a:gridCol w="2169083">
                  <a:extLst>
                    <a:ext uri="{9D8B030D-6E8A-4147-A177-3AD203B41FA5}">
                      <a16:colId xmlns="" xmlns:a16="http://schemas.microsoft.com/office/drawing/2014/main" val="20002"/>
                    </a:ext>
                  </a:extLst>
                </a:gridCol>
                <a:gridCol w="2169083">
                  <a:extLst>
                    <a:ext uri="{9D8B030D-6E8A-4147-A177-3AD203B41FA5}">
                      <a16:colId xmlns="" xmlns:a16="http://schemas.microsoft.com/office/drawing/2014/main" val="20003"/>
                    </a:ext>
                  </a:extLst>
                </a:gridCol>
              </a:tblGrid>
              <a:tr h="370840">
                <a:tc>
                  <a:txBody>
                    <a:bodyPr/>
                    <a:lstStyle/>
                    <a:p>
                      <a:r>
                        <a:rPr lang="en-US" dirty="0"/>
                        <a:t>Output Type</a:t>
                      </a:r>
                    </a:p>
                  </a:txBody>
                  <a:tcPr/>
                </a:tc>
                <a:tc>
                  <a:txBody>
                    <a:bodyPr/>
                    <a:lstStyle/>
                    <a:p>
                      <a:r>
                        <a:rPr lang="en-US" dirty="0"/>
                        <a:t>Output Distribution</a:t>
                      </a:r>
                    </a:p>
                  </a:txBody>
                  <a:tcPr/>
                </a:tc>
                <a:tc>
                  <a:txBody>
                    <a:bodyPr/>
                    <a:lstStyle/>
                    <a:p>
                      <a:r>
                        <a:rPr lang="en-US" dirty="0"/>
                        <a:t>Output</a:t>
                      </a:r>
                      <a:r>
                        <a:rPr lang="en-US" baseline="0" dirty="0"/>
                        <a:t> layer</a:t>
                      </a:r>
                      <a:endParaRPr lang="en-US" dirty="0"/>
                    </a:p>
                  </a:txBody>
                  <a:tcPr/>
                </a:tc>
                <a:tc>
                  <a:txBody>
                    <a:bodyPr/>
                    <a:lstStyle/>
                    <a:p>
                      <a:r>
                        <a:rPr lang="en-US" dirty="0"/>
                        <a:t>Cost</a:t>
                      </a:r>
                      <a:r>
                        <a:rPr lang="en-US" baseline="0" dirty="0"/>
                        <a:t> Function</a:t>
                      </a:r>
                      <a:endParaRPr lang="en-US" dirty="0"/>
                    </a:p>
                  </a:txBody>
                  <a:tcPr/>
                </a:tc>
                <a:extLst>
                  <a:ext uri="{0D108BD9-81ED-4DB2-BD59-A6C34878D82A}">
                    <a16:rowId xmlns="" xmlns:a16="http://schemas.microsoft.com/office/drawing/2014/main" val="10000"/>
                  </a:ext>
                </a:extLst>
              </a:tr>
              <a:tr h="370840">
                <a:tc>
                  <a:txBody>
                    <a:bodyPr/>
                    <a:lstStyle/>
                    <a:p>
                      <a:r>
                        <a:rPr lang="en-US" dirty="0"/>
                        <a:t>Binary</a:t>
                      </a:r>
                    </a:p>
                  </a:txBody>
                  <a:tcPr/>
                </a:tc>
                <a:tc>
                  <a:txBody>
                    <a:bodyPr/>
                    <a:lstStyle/>
                    <a:p>
                      <a:r>
                        <a:rPr lang="en-US" dirty="0"/>
                        <a:t>Bernoulli</a:t>
                      </a:r>
                    </a:p>
                  </a:txBody>
                  <a:tcPr/>
                </a:tc>
                <a:tc>
                  <a:txBody>
                    <a:bodyPr/>
                    <a:lstStyle/>
                    <a:p>
                      <a:r>
                        <a:rPr lang="en-US" dirty="0"/>
                        <a:t>Sigmoid</a:t>
                      </a:r>
                    </a:p>
                  </a:txBody>
                  <a:tcPr/>
                </a:tc>
                <a:tc>
                  <a:txBody>
                    <a:bodyPr/>
                    <a:lstStyle/>
                    <a:p>
                      <a:r>
                        <a:rPr lang="en-US" dirty="0"/>
                        <a:t>Binary</a:t>
                      </a:r>
                      <a:r>
                        <a:rPr lang="en-US" baseline="0" dirty="0"/>
                        <a:t> Cross Entropy</a:t>
                      </a:r>
                      <a:endParaRPr lang="en-US" dirty="0"/>
                    </a:p>
                  </a:txBody>
                  <a:tcPr/>
                </a:tc>
                <a:extLst>
                  <a:ext uri="{0D108BD9-81ED-4DB2-BD59-A6C34878D82A}">
                    <a16:rowId xmlns="" xmlns:a16="http://schemas.microsoft.com/office/drawing/2014/main" val="10001"/>
                  </a:ext>
                </a:extLst>
              </a:tr>
              <a:tr h="370840">
                <a:tc>
                  <a:txBody>
                    <a:bodyPr/>
                    <a:lstStyle/>
                    <a:p>
                      <a:r>
                        <a:rPr lang="en-US" dirty="0"/>
                        <a:t>Discrete</a:t>
                      </a:r>
                    </a:p>
                  </a:txBody>
                  <a:tcPr/>
                </a:tc>
                <a:tc>
                  <a:txBody>
                    <a:bodyPr/>
                    <a:lstStyle/>
                    <a:p>
                      <a:r>
                        <a:rPr lang="en-US" dirty="0" err="1"/>
                        <a:t>Multinoulli</a:t>
                      </a:r>
                      <a:endParaRPr lang="en-US" dirty="0"/>
                    </a:p>
                  </a:txBody>
                  <a:tcPr/>
                </a:tc>
                <a:tc>
                  <a:txBody>
                    <a:bodyPr/>
                    <a:lstStyle/>
                    <a:p>
                      <a:r>
                        <a:rPr lang="en-US" dirty="0" err="1"/>
                        <a:t>Softmax</a:t>
                      </a:r>
                      <a:endParaRPr lang="en-US" dirty="0"/>
                    </a:p>
                  </a:txBody>
                  <a:tcPr/>
                </a:tc>
                <a:tc>
                  <a:txBody>
                    <a:bodyPr/>
                    <a:lstStyle/>
                    <a:p>
                      <a:r>
                        <a:rPr lang="en-US" dirty="0"/>
                        <a:t>Cross Entropy</a:t>
                      </a:r>
                    </a:p>
                  </a:txBody>
                  <a:tcPr/>
                </a:tc>
                <a:extLst>
                  <a:ext uri="{0D108BD9-81ED-4DB2-BD59-A6C34878D82A}">
                    <a16:rowId xmlns="" xmlns:a16="http://schemas.microsoft.com/office/drawing/2014/main" val="10002"/>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10003"/>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2140261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Output Units</a:t>
            </a:r>
          </a:p>
        </p:txBody>
      </p:sp>
      <p:graphicFrame>
        <p:nvGraphicFramePr>
          <p:cNvPr id="3" name="Table 2"/>
          <p:cNvGraphicFramePr>
            <a:graphicFrameLocks noGrp="1"/>
          </p:cNvGraphicFramePr>
          <p:nvPr/>
        </p:nvGraphicFramePr>
        <p:xfrm>
          <a:off x="1746035" y="2316480"/>
          <a:ext cx="8743438" cy="1854200"/>
        </p:xfrm>
        <a:graphic>
          <a:graphicData uri="http://schemas.openxmlformats.org/drawingml/2006/table">
            <a:tbl>
              <a:tblPr firstRow="1" bandRow="1">
                <a:tableStyleId>{073A0DAA-6AF3-43AB-8588-CEC1D06C72B9}</a:tableStyleId>
              </a:tblPr>
              <a:tblGrid>
                <a:gridCol w="2169083">
                  <a:extLst>
                    <a:ext uri="{9D8B030D-6E8A-4147-A177-3AD203B41FA5}">
                      <a16:colId xmlns="" xmlns:a16="http://schemas.microsoft.com/office/drawing/2014/main" val="20000"/>
                    </a:ext>
                  </a:extLst>
                </a:gridCol>
                <a:gridCol w="2236189">
                  <a:extLst>
                    <a:ext uri="{9D8B030D-6E8A-4147-A177-3AD203B41FA5}">
                      <a16:colId xmlns="" xmlns:a16="http://schemas.microsoft.com/office/drawing/2014/main" val="20001"/>
                    </a:ext>
                  </a:extLst>
                </a:gridCol>
                <a:gridCol w="2169083">
                  <a:extLst>
                    <a:ext uri="{9D8B030D-6E8A-4147-A177-3AD203B41FA5}">
                      <a16:colId xmlns="" xmlns:a16="http://schemas.microsoft.com/office/drawing/2014/main" val="20002"/>
                    </a:ext>
                  </a:extLst>
                </a:gridCol>
                <a:gridCol w="2169083">
                  <a:extLst>
                    <a:ext uri="{9D8B030D-6E8A-4147-A177-3AD203B41FA5}">
                      <a16:colId xmlns="" xmlns:a16="http://schemas.microsoft.com/office/drawing/2014/main" val="20003"/>
                    </a:ext>
                  </a:extLst>
                </a:gridCol>
              </a:tblGrid>
              <a:tr h="370840">
                <a:tc>
                  <a:txBody>
                    <a:bodyPr/>
                    <a:lstStyle/>
                    <a:p>
                      <a:r>
                        <a:rPr lang="en-US" dirty="0"/>
                        <a:t>Output Type</a:t>
                      </a:r>
                    </a:p>
                  </a:txBody>
                  <a:tcPr/>
                </a:tc>
                <a:tc>
                  <a:txBody>
                    <a:bodyPr/>
                    <a:lstStyle/>
                    <a:p>
                      <a:r>
                        <a:rPr lang="en-US" dirty="0"/>
                        <a:t>Output Distribution</a:t>
                      </a:r>
                    </a:p>
                  </a:txBody>
                  <a:tcPr/>
                </a:tc>
                <a:tc>
                  <a:txBody>
                    <a:bodyPr/>
                    <a:lstStyle/>
                    <a:p>
                      <a:r>
                        <a:rPr lang="en-US" dirty="0"/>
                        <a:t>Output</a:t>
                      </a:r>
                      <a:r>
                        <a:rPr lang="en-US" baseline="0" dirty="0"/>
                        <a:t> layer</a:t>
                      </a:r>
                      <a:endParaRPr lang="en-US" dirty="0"/>
                    </a:p>
                  </a:txBody>
                  <a:tcPr/>
                </a:tc>
                <a:tc>
                  <a:txBody>
                    <a:bodyPr/>
                    <a:lstStyle/>
                    <a:p>
                      <a:r>
                        <a:rPr lang="en-US" dirty="0"/>
                        <a:t>Cost</a:t>
                      </a:r>
                      <a:r>
                        <a:rPr lang="en-US" baseline="0" dirty="0"/>
                        <a:t> Function</a:t>
                      </a:r>
                      <a:endParaRPr lang="en-US" dirty="0"/>
                    </a:p>
                  </a:txBody>
                  <a:tcPr/>
                </a:tc>
                <a:extLst>
                  <a:ext uri="{0D108BD9-81ED-4DB2-BD59-A6C34878D82A}">
                    <a16:rowId xmlns="" xmlns:a16="http://schemas.microsoft.com/office/drawing/2014/main" val="10000"/>
                  </a:ext>
                </a:extLst>
              </a:tr>
              <a:tr h="370840">
                <a:tc>
                  <a:txBody>
                    <a:bodyPr/>
                    <a:lstStyle/>
                    <a:p>
                      <a:r>
                        <a:rPr lang="en-US" dirty="0"/>
                        <a:t>Binary</a:t>
                      </a:r>
                    </a:p>
                  </a:txBody>
                  <a:tcPr/>
                </a:tc>
                <a:tc>
                  <a:txBody>
                    <a:bodyPr/>
                    <a:lstStyle/>
                    <a:p>
                      <a:r>
                        <a:rPr lang="en-US" dirty="0"/>
                        <a:t>Bernoulli</a:t>
                      </a:r>
                    </a:p>
                  </a:txBody>
                  <a:tcPr/>
                </a:tc>
                <a:tc>
                  <a:txBody>
                    <a:bodyPr/>
                    <a:lstStyle/>
                    <a:p>
                      <a:r>
                        <a:rPr lang="en-US" dirty="0"/>
                        <a:t>Sigmoid</a:t>
                      </a:r>
                    </a:p>
                  </a:txBody>
                  <a:tcPr/>
                </a:tc>
                <a:tc>
                  <a:txBody>
                    <a:bodyPr/>
                    <a:lstStyle/>
                    <a:p>
                      <a:r>
                        <a:rPr lang="en-US" dirty="0"/>
                        <a:t>Binary</a:t>
                      </a:r>
                      <a:r>
                        <a:rPr lang="en-US" baseline="0" dirty="0"/>
                        <a:t> Cross Entropy</a:t>
                      </a:r>
                      <a:endParaRPr lang="en-US" dirty="0"/>
                    </a:p>
                  </a:txBody>
                  <a:tcPr/>
                </a:tc>
                <a:extLst>
                  <a:ext uri="{0D108BD9-81ED-4DB2-BD59-A6C34878D82A}">
                    <a16:rowId xmlns="" xmlns:a16="http://schemas.microsoft.com/office/drawing/2014/main" val="10001"/>
                  </a:ext>
                </a:extLst>
              </a:tr>
              <a:tr h="370840">
                <a:tc>
                  <a:txBody>
                    <a:bodyPr/>
                    <a:lstStyle/>
                    <a:p>
                      <a:r>
                        <a:rPr lang="en-US" dirty="0"/>
                        <a:t>Discrete</a:t>
                      </a:r>
                    </a:p>
                  </a:txBody>
                  <a:tcPr/>
                </a:tc>
                <a:tc>
                  <a:txBody>
                    <a:bodyPr/>
                    <a:lstStyle/>
                    <a:p>
                      <a:r>
                        <a:rPr lang="en-US" dirty="0" err="1"/>
                        <a:t>Multinoulli</a:t>
                      </a:r>
                      <a:endParaRPr lang="en-US" dirty="0"/>
                    </a:p>
                  </a:txBody>
                  <a:tcPr/>
                </a:tc>
                <a:tc>
                  <a:txBody>
                    <a:bodyPr/>
                    <a:lstStyle/>
                    <a:p>
                      <a:r>
                        <a:rPr lang="en-US" dirty="0" err="1"/>
                        <a:t>Softmax</a:t>
                      </a:r>
                      <a:endParaRPr lang="en-US" dirty="0"/>
                    </a:p>
                  </a:txBody>
                  <a:tcPr/>
                </a:tc>
                <a:tc>
                  <a:txBody>
                    <a:bodyPr/>
                    <a:lstStyle/>
                    <a:p>
                      <a:r>
                        <a:rPr lang="en-US" dirty="0"/>
                        <a:t>Cross Entropy</a:t>
                      </a:r>
                    </a:p>
                  </a:txBody>
                  <a:tcPr/>
                </a:tc>
                <a:extLst>
                  <a:ext uri="{0D108BD9-81ED-4DB2-BD59-A6C34878D82A}">
                    <a16:rowId xmlns="" xmlns:a16="http://schemas.microsoft.com/office/drawing/2014/main" val="10002"/>
                  </a:ext>
                </a:extLst>
              </a:tr>
              <a:tr h="370840">
                <a:tc>
                  <a:txBody>
                    <a:bodyPr/>
                    <a:lstStyle/>
                    <a:p>
                      <a:r>
                        <a:rPr lang="en-US" dirty="0"/>
                        <a:t>Continuous</a:t>
                      </a:r>
                    </a:p>
                  </a:txBody>
                  <a:tcPr/>
                </a:tc>
                <a:tc>
                  <a:txBody>
                    <a:bodyPr/>
                    <a:lstStyle/>
                    <a:p>
                      <a:r>
                        <a:rPr lang="en-US" dirty="0"/>
                        <a:t>Gaussian</a:t>
                      </a:r>
                    </a:p>
                  </a:txBody>
                  <a:tcPr/>
                </a:tc>
                <a:tc>
                  <a:txBody>
                    <a:bodyPr/>
                    <a:lstStyle/>
                    <a:p>
                      <a:r>
                        <a:rPr lang="en-US" dirty="0"/>
                        <a:t>Linear</a:t>
                      </a:r>
                    </a:p>
                  </a:txBody>
                  <a:tcPr/>
                </a:tc>
                <a:tc>
                  <a:txBody>
                    <a:bodyPr/>
                    <a:lstStyle/>
                    <a:p>
                      <a:r>
                        <a:rPr lang="en-US" dirty="0"/>
                        <a:t>MSE</a:t>
                      </a:r>
                    </a:p>
                  </a:txBody>
                  <a:tcPr/>
                </a:tc>
                <a:extLst>
                  <a:ext uri="{0D108BD9-81ED-4DB2-BD59-A6C34878D82A}">
                    <a16:rowId xmlns="" xmlns:a16="http://schemas.microsoft.com/office/drawing/2014/main" val="10003"/>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8950199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Output Units</a:t>
            </a:r>
          </a:p>
        </p:txBody>
      </p:sp>
      <p:graphicFrame>
        <p:nvGraphicFramePr>
          <p:cNvPr id="3" name="Table 2"/>
          <p:cNvGraphicFramePr>
            <a:graphicFrameLocks noGrp="1"/>
          </p:cNvGraphicFramePr>
          <p:nvPr/>
        </p:nvGraphicFramePr>
        <p:xfrm>
          <a:off x="1746035" y="2316480"/>
          <a:ext cx="8743438" cy="1854200"/>
        </p:xfrm>
        <a:graphic>
          <a:graphicData uri="http://schemas.openxmlformats.org/drawingml/2006/table">
            <a:tbl>
              <a:tblPr firstRow="1" bandRow="1">
                <a:tableStyleId>{073A0DAA-6AF3-43AB-8588-CEC1D06C72B9}</a:tableStyleId>
              </a:tblPr>
              <a:tblGrid>
                <a:gridCol w="2169083">
                  <a:extLst>
                    <a:ext uri="{9D8B030D-6E8A-4147-A177-3AD203B41FA5}">
                      <a16:colId xmlns="" xmlns:a16="http://schemas.microsoft.com/office/drawing/2014/main" val="20000"/>
                    </a:ext>
                  </a:extLst>
                </a:gridCol>
                <a:gridCol w="2236189">
                  <a:extLst>
                    <a:ext uri="{9D8B030D-6E8A-4147-A177-3AD203B41FA5}">
                      <a16:colId xmlns="" xmlns:a16="http://schemas.microsoft.com/office/drawing/2014/main" val="20001"/>
                    </a:ext>
                  </a:extLst>
                </a:gridCol>
                <a:gridCol w="2169083">
                  <a:extLst>
                    <a:ext uri="{9D8B030D-6E8A-4147-A177-3AD203B41FA5}">
                      <a16:colId xmlns="" xmlns:a16="http://schemas.microsoft.com/office/drawing/2014/main" val="20002"/>
                    </a:ext>
                  </a:extLst>
                </a:gridCol>
                <a:gridCol w="2169083">
                  <a:extLst>
                    <a:ext uri="{9D8B030D-6E8A-4147-A177-3AD203B41FA5}">
                      <a16:colId xmlns="" xmlns:a16="http://schemas.microsoft.com/office/drawing/2014/main" val="20003"/>
                    </a:ext>
                  </a:extLst>
                </a:gridCol>
              </a:tblGrid>
              <a:tr h="370840">
                <a:tc>
                  <a:txBody>
                    <a:bodyPr/>
                    <a:lstStyle/>
                    <a:p>
                      <a:r>
                        <a:rPr lang="en-US" dirty="0"/>
                        <a:t>Output Type</a:t>
                      </a:r>
                    </a:p>
                  </a:txBody>
                  <a:tcPr/>
                </a:tc>
                <a:tc>
                  <a:txBody>
                    <a:bodyPr/>
                    <a:lstStyle/>
                    <a:p>
                      <a:r>
                        <a:rPr lang="en-US" dirty="0"/>
                        <a:t>Output Distribution</a:t>
                      </a:r>
                    </a:p>
                  </a:txBody>
                  <a:tcPr/>
                </a:tc>
                <a:tc>
                  <a:txBody>
                    <a:bodyPr/>
                    <a:lstStyle/>
                    <a:p>
                      <a:r>
                        <a:rPr lang="en-US" dirty="0"/>
                        <a:t>Output</a:t>
                      </a:r>
                      <a:r>
                        <a:rPr lang="en-US" baseline="0" dirty="0"/>
                        <a:t> layer</a:t>
                      </a:r>
                      <a:endParaRPr lang="en-US" dirty="0"/>
                    </a:p>
                  </a:txBody>
                  <a:tcPr/>
                </a:tc>
                <a:tc>
                  <a:txBody>
                    <a:bodyPr/>
                    <a:lstStyle/>
                    <a:p>
                      <a:r>
                        <a:rPr lang="en-US" dirty="0"/>
                        <a:t>Cost</a:t>
                      </a:r>
                      <a:r>
                        <a:rPr lang="en-US" baseline="0" dirty="0"/>
                        <a:t> Function</a:t>
                      </a:r>
                      <a:endParaRPr lang="en-US" dirty="0"/>
                    </a:p>
                  </a:txBody>
                  <a:tcPr/>
                </a:tc>
                <a:extLst>
                  <a:ext uri="{0D108BD9-81ED-4DB2-BD59-A6C34878D82A}">
                    <a16:rowId xmlns="" xmlns:a16="http://schemas.microsoft.com/office/drawing/2014/main" val="10000"/>
                  </a:ext>
                </a:extLst>
              </a:tr>
              <a:tr h="370840">
                <a:tc>
                  <a:txBody>
                    <a:bodyPr/>
                    <a:lstStyle/>
                    <a:p>
                      <a:r>
                        <a:rPr lang="en-US" dirty="0"/>
                        <a:t>Binary</a:t>
                      </a:r>
                    </a:p>
                  </a:txBody>
                  <a:tcPr/>
                </a:tc>
                <a:tc>
                  <a:txBody>
                    <a:bodyPr/>
                    <a:lstStyle/>
                    <a:p>
                      <a:r>
                        <a:rPr lang="en-US" dirty="0"/>
                        <a:t>Bernoulli</a:t>
                      </a:r>
                    </a:p>
                  </a:txBody>
                  <a:tcPr/>
                </a:tc>
                <a:tc>
                  <a:txBody>
                    <a:bodyPr/>
                    <a:lstStyle/>
                    <a:p>
                      <a:r>
                        <a:rPr lang="en-US" dirty="0"/>
                        <a:t>Sigmoid</a:t>
                      </a:r>
                    </a:p>
                  </a:txBody>
                  <a:tcPr/>
                </a:tc>
                <a:tc>
                  <a:txBody>
                    <a:bodyPr/>
                    <a:lstStyle/>
                    <a:p>
                      <a:r>
                        <a:rPr lang="en-US" dirty="0"/>
                        <a:t>Binary</a:t>
                      </a:r>
                      <a:r>
                        <a:rPr lang="en-US" baseline="0" dirty="0"/>
                        <a:t> Cross Entropy</a:t>
                      </a:r>
                      <a:endParaRPr lang="en-US" dirty="0"/>
                    </a:p>
                  </a:txBody>
                  <a:tcPr/>
                </a:tc>
                <a:extLst>
                  <a:ext uri="{0D108BD9-81ED-4DB2-BD59-A6C34878D82A}">
                    <a16:rowId xmlns="" xmlns:a16="http://schemas.microsoft.com/office/drawing/2014/main" val="10001"/>
                  </a:ext>
                </a:extLst>
              </a:tr>
              <a:tr h="370840">
                <a:tc>
                  <a:txBody>
                    <a:bodyPr/>
                    <a:lstStyle/>
                    <a:p>
                      <a:r>
                        <a:rPr lang="en-US" dirty="0"/>
                        <a:t>Discrete</a:t>
                      </a:r>
                    </a:p>
                  </a:txBody>
                  <a:tcPr/>
                </a:tc>
                <a:tc>
                  <a:txBody>
                    <a:bodyPr/>
                    <a:lstStyle/>
                    <a:p>
                      <a:r>
                        <a:rPr lang="en-US" dirty="0" err="1"/>
                        <a:t>Multinoulli</a:t>
                      </a:r>
                      <a:endParaRPr lang="en-US" dirty="0"/>
                    </a:p>
                  </a:txBody>
                  <a:tcPr/>
                </a:tc>
                <a:tc>
                  <a:txBody>
                    <a:bodyPr/>
                    <a:lstStyle/>
                    <a:p>
                      <a:r>
                        <a:rPr lang="en-US" dirty="0" err="1"/>
                        <a:t>Softmax</a:t>
                      </a:r>
                      <a:endParaRPr lang="en-US" dirty="0"/>
                    </a:p>
                  </a:txBody>
                  <a:tcPr/>
                </a:tc>
                <a:tc>
                  <a:txBody>
                    <a:bodyPr/>
                    <a:lstStyle/>
                    <a:p>
                      <a:r>
                        <a:rPr lang="en-US" dirty="0"/>
                        <a:t>Cross Entropy</a:t>
                      </a:r>
                    </a:p>
                  </a:txBody>
                  <a:tcPr/>
                </a:tc>
                <a:extLst>
                  <a:ext uri="{0D108BD9-81ED-4DB2-BD59-A6C34878D82A}">
                    <a16:rowId xmlns="" xmlns:a16="http://schemas.microsoft.com/office/drawing/2014/main" val="10002"/>
                  </a:ext>
                </a:extLst>
              </a:tr>
              <a:tr h="370840">
                <a:tc>
                  <a:txBody>
                    <a:bodyPr/>
                    <a:lstStyle/>
                    <a:p>
                      <a:r>
                        <a:rPr lang="en-US" dirty="0"/>
                        <a:t>Continuous</a:t>
                      </a:r>
                    </a:p>
                  </a:txBody>
                  <a:tcPr/>
                </a:tc>
                <a:tc>
                  <a:txBody>
                    <a:bodyPr/>
                    <a:lstStyle/>
                    <a:p>
                      <a:r>
                        <a:rPr lang="en-US" dirty="0"/>
                        <a:t>Gaussian</a:t>
                      </a:r>
                    </a:p>
                  </a:txBody>
                  <a:tcPr/>
                </a:tc>
                <a:tc>
                  <a:txBody>
                    <a:bodyPr/>
                    <a:lstStyle/>
                    <a:p>
                      <a:r>
                        <a:rPr lang="en-US" dirty="0"/>
                        <a:t>Linear</a:t>
                      </a:r>
                    </a:p>
                  </a:txBody>
                  <a:tcPr/>
                </a:tc>
                <a:tc>
                  <a:txBody>
                    <a:bodyPr/>
                    <a:lstStyle/>
                    <a:p>
                      <a:r>
                        <a:rPr lang="en-US" dirty="0"/>
                        <a:t>MSE</a:t>
                      </a:r>
                    </a:p>
                  </a:txBody>
                  <a:tcPr/>
                </a:tc>
                <a:extLst>
                  <a:ext uri="{0D108BD9-81ED-4DB2-BD59-A6C34878D82A}">
                    <a16:rowId xmlns="" xmlns:a16="http://schemas.microsoft.com/office/drawing/2014/main" val="10003"/>
                  </a:ext>
                </a:extLst>
              </a:tr>
              <a:tr h="370840">
                <a:tc>
                  <a:txBody>
                    <a:bodyPr/>
                    <a:lstStyle/>
                    <a:p>
                      <a:r>
                        <a:rPr lang="en-US" dirty="0"/>
                        <a:t>Continuous</a:t>
                      </a:r>
                    </a:p>
                  </a:txBody>
                  <a:tcPr/>
                </a:tc>
                <a:tc>
                  <a:txBody>
                    <a:bodyPr/>
                    <a:lstStyle/>
                    <a:p>
                      <a:r>
                        <a:rPr lang="en-US" dirty="0"/>
                        <a:t>Arbitrary</a:t>
                      </a:r>
                    </a:p>
                  </a:txBody>
                  <a:tcPr/>
                </a:tc>
                <a:tc>
                  <a:txBody>
                    <a:bodyPr/>
                    <a:lstStyle/>
                    <a:p>
                      <a:r>
                        <a:rPr lang="en-US" dirty="0"/>
                        <a:t>   - </a:t>
                      </a:r>
                    </a:p>
                  </a:txBody>
                  <a:tcPr/>
                </a:tc>
                <a:tc>
                  <a:txBody>
                    <a:bodyPr/>
                    <a:lstStyle/>
                    <a:p>
                      <a:r>
                        <a:rPr lang="en-US" dirty="0"/>
                        <a:t> GANS</a:t>
                      </a:r>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6249369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Feed Forward Artificial Neural Networks				</a:t>
            </a:r>
          </a:p>
        </p:txBody>
      </p:sp>
      <p:sp>
        <p:nvSpPr>
          <p:cNvPr id="3" name="Content Placeholder 2"/>
          <p:cNvSpPr>
            <a:spLocks noGrp="1"/>
          </p:cNvSpPr>
          <p:nvPr>
            <p:ph idx="1"/>
          </p:nvPr>
        </p:nvSpPr>
        <p:spPr>
          <a:xfrm>
            <a:off x="1068546" y="983807"/>
            <a:ext cx="10327008" cy="2111143"/>
          </a:xfrm>
        </p:spPr>
        <p:txBody>
          <a:bodyPr/>
          <a:lstStyle/>
          <a:p>
            <a:pPr>
              <a:spcAft>
                <a:spcPts val="1200"/>
              </a:spcAft>
            </a:pPr>
            <a:r>
              <a:rPr lang="en-US" sz="2800" dirty="0"/>
              <a:t>Anatomy of a NN</a:t>
            </a:r>
          </a:p>
          <a:p>
            <a:pPr>
              <a:spcAft>
                <a:spcPts val="1200"/>
              </a:spcAft>
            </a:pPr>
            <a:r>
              <a:rPr lang="en-US" sz="2800" b="1" dirty="0"/>
              <a:t>Design choices </a:t>
            </a:r>
          </a:p>
          <a:p>
            <a:pPr lvl="1">
              <a:spcAft>
                <a:spcPts val="1200"/>
              </a:spcAft>
              <a:buFont typeface="Arial" charset="0"/>
              <a:buChar char="•"/>
            </a:pPr>
            <a:r>
              <a:rPr lang="en-US" sz="2400" dirty="0"/>
              <a:t>Activation function</a:t>
            </a:r>
            <a:endParaRPr lang="en-US" sz="2400" dirty="0">
              <a:solidFill>
                <a:srgbClr val="0000FF"/>
              </a:solidFill>
            </a:endParaRPr>
          </a:p>
          <a:p>
            <a:pPr lvl="1">
              <a:spcAft>
                <a:spcPts val="1200"/>
              </a:spcAft>
              <a:buFont typeface="Arial" charset="0"/>
              <a:buChar char="•"/>
            </a:pPr>
            <a:r>
              <a:rPr lang="en-US" sz="2400" dirty="0">
                <a:solidFill>
                  <a:schemeClr val="tx1">
                    <a:lumMod val="75000"/>
                    <a:lumOff val="25000"/>
                  </a:schemeClr>
                </a:solidFill>
              </a:rPr>
              <a:t>Loss function</a:t>
            </a:r>
          </a:p>
          <a:p>
            <a:pPr lvl="1">
              <a:spcAft>
                <a:spcPts val="1200"/>
              </a:spcAft>
              <a:buFont typeface="Arial" charset="0"/>
              <a:buChar char="•"/>
            </a:pPr>
            <a:r>
              <a:rPr lang="en-US" sz="2400" dirty="0"/>
              <a:t>Output units</a:t>
            </a:r>
          </a:p>
          <a:p>
            <a:pPr lvl="1">
              <a:spcAft>
                <a:spcPts val="1200"/>
              </a:spcAft>
              <a:buFont typeface="Arial" charset="0"/>
              <a:buChar char="•"/>
            </a:pPr>
            <a:r>
              <a:rPr lang="en-US" sz="2400" b="1" dirty="0" smtClean="0"/>
              <a:t>Architecture</a:t>
            </a:r>
          </a:p>
          <a:p>
            <a:pPr indent="-285738">
              <a:spcAft>
                <a:spcPts val="1200"/>
              </a:spcAft>
            </a:pPr>
            <a:r>
              <a:rPr lang="en-US" dirty="0"/>
              <a:t>Learning</a:t>
            </a:r>
            <a:endParaRPr lang="en-US" sz="2800" dirty="0"/>
          </a:p>
          <a:p>
            <a:pPr>
              <a:spcAft>
                <a:spcPts val="1200"/>
              </a:spcAft>
            </a:pPr>
            <a:endParaRPr lang="en-US" sz="2800" dirty="0"/>
          </a:p>
        </p:txBody>
      </p:sp>
    </p:spTree>
    <p:extLst>
      <p:ext uri="{BB962C8B-B14F-4D97-AF65-F5344CB8AC3E}">
        <p14:creationId xmlns:p14="http://schemas.microsoft.com/office/powerpoint/2010/main" val="19248168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spcAft>
                <a:spcPts val="1200"/>
              </a:spcAft>
            </a:pPr>
            <a:r>
              <a:rPr lang="en-US" sz="3200" kern="1200" dirty="0">
                <a:solidFill>
                  <a:srgbClr val="464646"/>
                </a:solidFill>
                <a:latin typeface="Karla"/>
                <a:ea typeface="+mj-ea"/>
                <a:cs typeface="Karla"/>
              </a:rPr>
              <a:t>Architecture</a:t>
            </a:r>
            <a:endParaRPr lang="en-US" sz="3200" kern="1200" dirty="0">
              <a:solidFill>
                <a:srgbClr val="464646"/>
              </a:solidFill>
              <a:latin typeface="Karla"/>
              <a:ea typeface="+mj-ea"/>
              <a:cs typeface="Karla"/>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1840" y="3200400"/>
            <a:ext cx="5486400" cy="3657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8375" y="402887"/>
            <a:ext cx="6675249" cy="3026113"/>
          </a:xfrm>
          <a:prstGeom prst="rect">
            <a:avLst/>
          </a:prstGeom>
        </p:spPr>
      </p:pic>
    </p:spTree>
    <p:extLst>
      <p:ext uri="{BB962C8B-B14F-4D97-AF65-F5344CB8AC3E}">
        <p14:creationId xmlns:p14="http://schemas.microsoft.com/office/powerpoint/2010/main" val="2985467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a:t>
            </a:r>
            <a:r>
              <a:rPr lang="en-US" dirty="0" err="1" smtClean="0"/>
              <a:t>cont</a:t>
            </a:r>
            <a:r>
              <a:rPr lang="en-US" dirty="0" smtClean="0"/>
              <a:t>)</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1840" y="3200400"/>
            <a:ext cx="5486400" cy="3657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9882" y="216530"/>
            <a:ext cx="6651621" cy="3760383"/>
          </a:xfrm>
          <a:prstGeom prst="rect">
            <a:avLst/>
          </a:prstGeom>
        </p:spPr>
      </p:pic>
    </p:spTree>
    <p:extLst>
      <p:ext uri="{BB962C8B-B14F-4D97-AF65-F5344CB8AC3E}">
        <p14:creationId xmlns:p14="http://schemas.microsoft.com/office/powerpoint/2010/main" val="18166328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a:t>
            </a:r>
            <a:r>
              <a:rPr lang="en-US" dirty="0" err="1" smtClean="0"/>
              <a:t>cont</a:t>
            </a:r>
            <a:r>
              <a:rPr lang="en-US" dirty="0" smtClean="0"/>
              <a:t>)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1840" y="3200400"/>
            <a:ext cx="5486400" cy="3657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1410" y="0"/>
            <a:ext cx="6309179" cy="4273417"/>
          </a:xfrm>
          <a:prstGeom prst="rect">
            <a:avLst/>
          </a:prstGeom>
        </p:spPr>
      </p:pic>
    </p:spTree>
    <p:extLst>
      <p:ext uri="{BB962C8B-B14F-4D97-AF65-F5344CB8AC3E}">
        <p14:creationId xmlns:p14="http://schemas.microsoft.com/office/powerpoint/2010/main" val="10876291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a:t>
            </a:r>
            <a:r>
              <a:rPr lang="en-US" dirty="0" err="1" smtClean="0"/>
              <a:t>cont</a:t>
            </a:r>
            <a:r>
              <a:rPr lang="en-US" dirty="0" smtClean="0"/>
              <a: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1840" y="3200400"/>
            <a:ext cx="5486400" cy="3657600"/>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1410" y="0"/>
            <a:ext cx="6309179" cy="4273417"/>
          </a:xfrm>
          <a:prstGeom prst="rect">
            <a:avLst/>
          </a:prstGeom>
        </p:spPr>
      </p:pic>
      <p:sp>
        <p:nvSpPr>
          <p:cNvPr id="6" name="Rectangle 5"/>
          <p:cNvSpPr/>
          <p:nvPr/>
        </p:nvSpPr>
        <p:spPr>
          <a:xfrm>
            <a:off x="5588001" y="2002973"/>
            <a:ext cx="893364" cy="711198"/>
          </a:xfrm>
          <a:prstGeom prst="rect">
            <a:avLst/>
          </a:prstGeom>
          <a:solidFill>
            <a:srgbClr val="F9F9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rot="16200000">
            <a:off x="5735151" y="2034009"/>
            <a:ext cx="547523" cy="369332"/>
          </a:xfrm>
          <a:prstGeom prst="rect">
            <a:avLst/>
          </a:prstGeom>
          <a:noFill/>
        </p:spPr>
        <p:txBody>
          <a:bodyPr wrap="square" rtlCol="0">
            <a:spAutoFit/>
          </a:bodyPr>
          <a:lstStyle/>
          <a:p>
            <a:r>
              <a:rPr lang="mr-IN"/>
              <a:t>…</a:t>
            </a:r>
            <a:endParaRPr lang="en-US" dirty="0"/>
          </a:p>
        </p:txBody>
      </p:sp>
    </p:spTree>
    <p:extLst>
      <p:ext uri="{BB962C8B-B14F-4D97-AF65-F5344CB8AC3E}">
        <p14:creationId xmlns:p14="http://schemas.microsoft.com/office/powerpoint/2010/main" val="1600058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a:t>
            </a:r>
            <a:r>
              <a:rPr lang="en-US" dirty="0" err="1" smtClean="0"/>
              <a:t>cont</a:t>
            </a:r>
            <a:r>
              <a:rPr lang="en-US" dirty="0" smtClean="0"/>
              <a: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113" y="502724"/>
            <a:ext cx="8451774" cy="292627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1840" y="3200400"/>
            <a:ext cx="5486400" cy="3657600"/>
          </a:xfrm>
          <a:prstGeom prst="rect">
            <a:avLst/>
          </a:prstGeom>
        </p:spPr>
      </p:pic>
    </p:spTree>
    <p:extLst>
      <p:ext uri="{BB962C8B-B14F-4D97-AF65-F5344CB8AC3E}">
        <p14:creationId xmlns:p14="http://schemas.microsoft.com/office/powerpoint/2010/main" val="15338259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a:t>
            </a:r>
            <a:r>
              <a:rPr lang="en-US" dirty="0" err="1" smtClean="0"/>
              <a:t>cont</a:t>
            </a:r>
            <a:r>
              <a:rPr lang="en-US" dirty="0" smtClean="0"/>
              <a:t>)</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370" y="216531"/>
            <a:ext cx="8661059" cy="373960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1840" y="3200400"/>
            <a:ext cx="5486400" cy="3657600"/>
          </a:xfrm>
          <a:prstGeom prst="rect">
            <a:avLst/>
          </a:prstGeom>
        </p:spPr>
      </p:pic>
    </p:spTree>
    <p:extLst>
      <p:ext uri="{BB962C8B-B14F-4D97-AF65-F5344CB8AC3E}">
        <p14:creationId xmlns:p14="http://schemas.microsoft.com/office/powerpoint/2010/main" val="1552066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Feed Forward Artificial Neural Networks</a:t>
            </a:r>
            <a:r>
              <a:rPr lang="en-US" dirty="0"/>
              <a:t>		</a:t>
            </a:r>
          </a:p>
        </p:txBody>
      </p:sp>
      <p:sp>
        <p:nvSpPr>
          <p:cNvPr id="3" name="Content Placeholder 2"/>
          <p:cNvSpPr>
            <a:spLocks noGrp="1"/>
          </p:cNvSpPr>
          <p:nvPr>
            <p:ph idx="1"/>
          </p:nvPr>
        </p:nvSpPr>
        <p:spPr>
          <a:xfrm>
            <a:off x="1068546" y="983807"/>
            <a:ext cx="10327008" cy="2111143"/>
          </a:xfrm>
        </p:spPr>
        <p:txBody>
          <a:bodyPr/>
          <a:lstStyle/>
          <a:p>
            <a:pPr>
              <a:spcAft>
                <a:spcPts val="1200"/>
              </a:spcAft>
            </a:pPr>
            <a:r>
              <a:rPr lang="en-US" sz="2800" dirty="0" smtClean="0"/>
              <a:t>Anatomy </a:t>
            </a:r>
            <a:r>
              <a:rPr lang="en-US" sz="2800" dirty="0"/>
              <a:t>of a NN</a:t>
            </a:r>
          </a:p>
          <a:p>
            <a:pPr>
              <a:spcAft>
                <a:spcPts val="1200"/>
              </a:spcAft>
            </a:pPr>
            <a:r>
              <a:rPr lang="en-US" sz="2800" dirty="0"/>
              <a:t>Design choices </a:t>
            </a:r>
          </a:p>
          <a:p>
            <a:pPr lvl="1">
              <a:spcAft>
                <a:spcPts val="1200"/>
              </a:spcAft>
              <a:buFont typeface="Arial" charset="0"/>
              <a:buChar char=""/>
            </a:pPr>
            <a:r>
              <a:rPr lang="en-US" sz="2400" dirty="0"/>
              <a:t>Activation function</a:t>
            </a:r>
            <a:endParaRPr lang="en-US" sz="2400" dirty="0">
              <a:solidFill>
                <a:srgbClr val="0000FF"/>
              </a:solidFill>
            </a:endParaRPr>
          </a:p>
          <a:p>
            <a:pPr lvl="1">
              <a:spcAft>
                <a:spcPts val="1200"/>
              </a:spcAft>
              <a:buFont typeface="Arial" charset="0"/>
              <a:buChar char=""/>
            </a:pPr>
            <a:r>
              <a:rPr lang="en-US" sz="2400" dirty="0">
                <a:solidFill>
                  <a:schemeClr val="tx1">
                    <a:lumMod val="75000"/>
                    <a:lumOff val="25000"/>
                  </a:schemeClr>
                </a:solidFill>
              </a:rPr>
              <a:t>Loss function</a:t>
            </a:r>
          </a:p>
          <a:p>
            <a:pPr lvl="1">
              <a:spcAft>
                <a:spcPts val="1200"/>
              </a:spcAft>
              <a:buFont typeface="Arial" charset="0"/>
              <a:buChar char=""/>
            </a:pPr>
            <a:r>
              <a:rPr lang="en-US" sz="2400" dirty="0"/>
              <a:t>Output units</a:t>
            </a:r>
          </a:p>
          <a:p>
            <a:pPr lvl="1">
              <a:spcAft>
                <a:spcPts val="1200"/>
              </a:spcAft>
              <a:buFont typeface="Arial" charset="0"/>
              <a:buChar char=""/>
            </a:pPr>
            <a:r>
              <a:rPr lang="en-US" sz="2400" dirty="0"/>
              <a:t>Architecture</a:t>
            </a:r>
          </a:p>
          <a:p>
            <a:pPr indent="-285738">
              <a:spcAft>
                <a:spcPts val="1200"/>
              </a:spcAft>
            </a:pPr>
            <a:r>
              <a:rPr lang="en-US" dirty="0"/>
              <a:t>Learning</a:t>
            </a:r>
            <a:endParaRPr lang="en-US" sz="2800" dirty="0"/>
          </a:p>
          <a:p>
            <a:pPr>
              <a:spcAft>
                <a:spcPts val="1200"/>
              </a:spcAft>
            </a:pPr>
            <a:endParaRPr lang="en-US" sz="2800" dirty="0"/>
          </a:p>
        </p:txBody>
      </p:sp>
    </p:spTree>
    <p:extLst>
      <p:ext uri="{BB962C8B-B14F-4D97-AF65-F5344CB8AC3E}">
        <p14:creationId xmlns:p14="http://schemas.microsoft.com/office/powerpoint/2010/main" val="169503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 (</a:t>
            </a:r>
            <a:r>
              <a:rPr lang="en-US" dirty="0" err="1"/>
              <a:t>cont</a:t>
            </a:r>
            <a:r>
              <a:rPr lang="en-US" dirty="0"/>
              <a: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1531" y="216531"/>
            <a:ext cx="9248938" cy="387023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1840" y="3200400"/>
            <a:ext cx="5486400" cy="3657600"/>
          </a:xfrm>
          <a:prstGeom prst="rect">
            <a:avLst/>
          </a:prstGeom>
        </p:spPr>
      </p:pic>
    </p:spTree>
    <p:extLst>
      <p:ext uri="{BB962C8B-B14F-4D97-AF65-F5344CB8AC3E}">
        <p14:creationId xmlns:p14="http://schemas.microsoft.com/office/powerpoint/2010/main" val="17736353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30145" y="2854035"/>
            <a:ext cx="3006174" cy="3020157"/>
          </a:xfrm>
          <a:prstGeom prst="rect">
            <a:avLst/>
          </a:prstGeom>
        </p:spPr>
      </p:pic>
      <p:sp>
        <p:nvSpPr>
          <p:cNvPr id="2" name="Title 1"/>
          <p:cNvSpPr>
            <a:spLocks noGrp="1"/>
          </p:cNvSpPr>
          <p:nvPr>
            <p:ph type="title"/>
          </p:nvPr>
        </p:nvSpPr>
        <p:spPr/>
        <p:txBody>
          <a:bodyPr/>
          <a:lstStyle/>
          <a:p>
            <a:r>
              <a:rPr lang="en-US" dirty="0"/>
              <a:t>Universal Approximation Theorem</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81270" y="1166018"/>
                <a:ext cx="8262730" cy="4525963"/>
              </a:xfrm>
            </p:spPr>
            <p:txBody>
              <a:bodyPr>
                <a:normAutofit fontScale="77500" lnSpcReduction="20000"/>
              </a:bodyPr>
              <a:lstStyle/>
              <a:p>
                <a:pPr>
                  <a:spcAft>
                    <a:spcPts val="1200"/>
                  </a:spcAft>
                </a:pPr>
                <a:r>
                  <a:rPr lang="en-US" dirty="0"/>
                  <a:t>Think of Neural Network as function approximation. </a:t>
                </a:r>
              </a:p>
              <a:p>
                <a:pPr>
                  <a:spcAft>
                    <a:spcPts val="1200"/>
                  </a:spcAft>
                </a:pPr>
                <a14:m>
                  <m:oMathPara xmlns:m="http://schemas.openxmlformats.org/officeDocument/2006/math">
                    <m:oMathParaPr>
                      <m:jc m:val="centerGroup"/>
                    </m:oMathParaPr>
                    <m:oMath xmlns:m="http://schemas.openxmlformats.org/officeDocument/2006/math">
                      <m:r>
                        <a:rPr lang="en-US" sz="2400" b="0" i="1" smtClean="0">
                          <a:solidFill>
                            <a:srgbClr val="0000FF"/>
                          </a:solidFill>
                          <a:latin typeface="Cambria Math" charset="0"/>
                        </a:rPr>
                        <m:t>𝑌</m:t>
                      </m:r>
                      <m:r>
                        <a:rPr lang="en-US" sz="2400" b="0" i="1" smtClean="0">
                          <a:solidFill>
                            <a:srgbClr val="0000FF"/>
                          </a:solidFill>
                          <a:latin typeface="Cambria Math" charset="0"/>
                        </a:rPr>
                        <m:t>=</m:t>
                      </m:r>
                      <m:r>
                        <a:rPr lang="en-US" sz="2400" b="0" i="1" smtClean="0">
                          <a:solidFill>
                            <a:srgbClr val="0000FF"/>
                          </a:solidFill>
                          <a:latin typeface="Cambria Math" charset="0"/>
                        </a:rPr>
                        <m:t>𝑓</m:t>
                      </m:r>
                      <m:d>
                        <m:dPr>
                          <m:ctrlPr>
                            <a:rPr lang="en-US" sz="2400" b="0" i="1" smtClean="0">
                              <a:solidFill>
                                <a:srgbClr val="0000FF"/>
                              </a:solidFill>
                              <a:latin typeface="Cambria Math" charset="0"/>
                            </a:rPr>
                          </m:ctrlPr>
                        </m:dPr>
                        <m:e>
                          <m:r>
                            <a:rPr lang="en-US" sz="2400" b="0" i="1" smtClean="0">
                              <a:solidFill>
                                <a:srgbClr val="0000FF"/>
                              </a:solidFill>
                              <a:latin typeface="Cambria Math" charset="0"/>
                            </a:rPr>
                            <m:t>𝑥</m:t>
                          </m:r>
                        </m:e>
                      </m:d>
                      <m:r>
                        <a:rPr lang="en-US" sz="2400" b="0" i="0" smtClean="0">
                          <a:solidFill>
                            <a:srgbClr val="0000FF"/>
                          </a:solidFill>
                          <a:latin typeface="Cambria Math" charset="0"/>
                        </a:rPr>
                        <m:t>+</m:t>
                      </m:r>
                      <m:r>
                        <a:rPr lang="en-US" sz="2400" b="0" i="1" smtClean="0">
                          <a:solidFill>
                            <a:srgbClr val="0000FF"/>
                          </a:solidFill>
                          <a:latin typeface="Cambria Math" charset="0"/>
                        </a:rPr>
                        <m:t>𝜖</m:t>
                      </m:r>
                    </m:oMath>
                  </m:oMathPara>
                </a14:m>
                <a:endParaRPr lang="en-US" sz="2400" b="0" dirty="0">
                  <a:solidFill>
                    <a:srgbClr val="0000FF"/>
                  </a:solidFill>
                </a:endParaRPr>
              </a:p>
              <a:p>
                <a:pPr>
                  <a:spcAft>
                    <a:spcPts val="1200"/>
                  </a:spcAft>
                </a:pPr>
                <a14:m>
                  <m:oMathPara xmlns:m="http://schemas.openxmlformats.org/officeDocument/2006/math">
                    <m:oMathParaPr>
                      <m:jc m:val="centerGroup"/>
                    </m:oMathParaPr>
                    <m:oMath xmlns:m="http://schemas.openxmlformats.org/officeDocument/2006/math">
                      <m:r>
                        <a:rPr lang="en-US" i="1">
                          <a:solidFill>
                            <a:srgbClr val="0000FF"/>
                          </a:solidFill>
                          <a:latin typeface="Cambria Math" charset="0"/>
                        </a:rPr>
                        <m:t>𝑌</m:t>
                      </m:r>
                      <m:r>
                        <a:rPr lang="en-US" i="1">
                          <a:solidFill>
                            <a:srgbClr val="0000FF"/>
                          </a:solidFill>
                          <a:latin typeface="Cambria Math" charset="0"/>
                        </a:rPr>
                        <m:t>=</m:t>
                      </m:r>
                      <m:acc>
                        <m:accPr>
                          <m:chr m:val="̂"/>
                          <m:ctrlPr>
                            <a:rPr lang="en-US" b="0" i="1" smtClean="0">
                              <a:solidFill>
                                <a:srgbClr val="0000FF"/>
                              </a:solidFill>
                              <a:latin typeface="Cambria Math" charset="0"/>
                            </a:rPr>
                          </m:ctrlPr>
                        </m:accPr>
                        <m:e>
                          <m:r>
                            <a:rPr lang="en-US" b="0" i="1" smtClean="0">
                              <a:solidFill>
                                <a:srgbClr val="0000FF"/>
                              </a:solidFill>
                              <a:latin typeface="Cambria Math" charset="0"/>
                            </a:rPr>
                            <m:t>𝑓</m:t>
                          </m:r>
                        </m:e>
                      </m:acc>
                      <m:r>
                        <a:rPr lang="en-US" b="0" i="1" smtClean="0">
                          <a:solidFill>
                            <a:srgbClr val="0000FF"/>
                          </a:solidFill>
                          <a:latin typeface="Cambria Math" charset="0"/>
                        </a:rPr>
                        <m:t>(</m:t>
                      </m:r>
                      <m:r>
                        <a:rPr lang="en-US" b="0" i="1" smtClean="0">
                          <a:solidFill>
                            <a:srgbClr val="0000FF"/>
                          </a:solidFill>
                          <a:latin typeface="Cambria Math" charset="0"/>
                        </a:rPr>
                        <m:t>𝑥</m:t>
                      </m:r>
                      <m:r>
                        <a:rPr lang="en-US" b="0" i="1" smtClean="0">
                          <a:solidFill>
                            <a:srgbClr val="0000FF"/>
                          </a:solidFill>
                          <a:latin typeface="Cambria Math" charset="0"/>
                        </a:rPr>
                        <m:t>)</m:t>
                      </m:r>
                      <m:r>
                        <a:rPr lang="en-US">
                          <a:solidFill>
                            <a:srgbClr val="0000FF"/>
                          </a:solidFill>
                          <a:latin typeface="Cambria Math" charset="0"/>
                        </a:rPr>
                        <m:t>+</m:t>
                      </m:r>
                      <m:r>
                        <a:rPr lang="en-US" i="1">
                          <a:solidFill>
                            <a:srgbClr val="0000FF"/>
                          </a:solidFill>
                          <a:latin typeface="Cambria Math" charset="0"/>
                        </a:rPr>
                        <m:t>𝜖</m:t>
                      </m:r>
                    </m:oMath>
                  </m:oMathPara>
                </a14:m>
                <a:endParaRPr lang="en-US" dirty="0">
                  <a:solidFill>
                    <a:srgbClr val="0000FF"/>
                  </a:solidFill>
                </a:endParaRPr>
              </a:p>
              <a:p>
                <a:pPr>
                  <a:spcAft>
                    <a:spcPts val="1200"/>
                  </a:spcAft>
                </a:pPr>
                <a:r>
                  <a:rPr lang="en-US" dirty="0">
                    <a:solidFill>
                      <a:srgbClr val="0000FF"/>
                    </a:solidFill>
                  </a:rPr>
                  <a:t>NN: </a:t>
                </a:r>
                <a14:m>
                  <m:oMath xmlns:m="http://schemas.openxmlformats.org/officeDocument/2006/math">
                    <m:r>
                      <a:rPr lang="en-US" i="1" smtClean="0">
                        <a:solidFill>
                          <a:srgbClr val="0000FF"/>
                        </a:solidFill>
                        <a:latin typeface="Cambria Math" charset="0"/>
                        <a:ea typeface="Cambria Math" charset="0"/>
                        <a:cs typeface="Cambria Math" charset="0"/>
                      </a:rPr>
                      <m:t>⟹</m:t>
                    </m:r>
                    <m:acc>
                      <m:accPr>
                        <m:chr m:val="̂"/>
                        <m:ctrlPr>
                          <a:rPr lang="en-US" i="1">
                            <a:solidFill>
                              <a:srgbClr val="0000FF"/>
                            </a:solidFill>
                            <a:latin typeface="Cambria Math" charset="0"/>
                          </a:rPr>
                        </m:ctrlPr>
                      </m:accPr>
                      <m:e>
                        <m:r>
                          <a:rPr lang="en-US" i="1">
                            <a:solidFill>
                              <a:srgbClr val="0000FF"/>
                            </a:solidFill>
                            <a:latin typeface="Cambria Math" charset="0"/>
                          </a:rPr>
                          <m:t>𝑓</m:t>
                        </m:r>
                      </m:e>
                    </m:acc>
                    <m:r>
                      <a:rPr lang="en-US" b="0" i="1" smtClean="0">
                        <a:solidFill>
                          <a:srgbClr val="0000FF"/>
                        </a:solidFill>
                        <a:latin typeface="Cambria Math" charset="0"/>
                      </a:rPr>
                      <m:t>(</m:t>
                    </m:r>
                    <m:r>
                      <a:rPr lang="en-US" b="0" i="1" smtClean="0">
                        <a:solidFill>
                          <a:srgbClr val="0000FF"/>
                        </a:solidFill>
                        <a:latin typeface="Cambria Math" charset="0"/>
                      </a:rPr>
                      <m:t>𝑥</m:t>
                    </m:r>
                    <m:r>
                      <a:rPr lang="en-US" b="0" i="1" smtClean="0">
                        <a:solidFill>
                          <a:srgbClr val="0000FF"/>
                        </a:solidFill>
                        <a:latin typeface="Cambria Math" charset="0"/>
                      </a:rPr>
                      <m:t>)</m:t>
                    </m:r>
                  </m:oMath>
                </a14:m>
                <a:endParaRPr lang="en-US" dirty="0">
                  <a:solidFill>
                    <a:srgbClr val="0000FF"/>
                  </a:solidFill>
                </a:endParaRPr>
              </a:p>
              <a:p>
                <a:pPr>
                  <a:spcAft>
                    <a:spcPts val="1200"/>
                  </a:spcAft>
                </a:pPr>
                <a:endParaRPr lang="en-US" sz="2400" dirty="0">
                  <a:solidFill>
                    <a:srgbClr val="0000FF"/>
                  </a:solidFill>
                </a:endParaRPr>
              </a:p>
              <a:p>
                <a:pPr>
                  <a:spcAft>
                    <a:spcPts val="1200"/>
                  </a:spcAft>
                </a:pPr>
                <a:r>
                  <a:rPr lang="en-US" sz="2800" b="1" dirty="0">
                    <a:solidFill>
                      <a:srgbClr val="0000FF"/>
                    </a:solidFill>
                  </a:rPr>
                  <a:t>One hidden layer is enough </a:t>
                </a:r>
                <a:r>
                  <a:rPr lang="en-US" sz="2800" b="1" dirty="0"/>
                  <a:t>to </a:t>
                </a:r>
                <a:r>
                  <a:rPr lang="en-US" sz="2800" b="1" i="1" dirty="0"/>
                  <a:t>represent </a:t>
                </a:r>
                <a:r>
                  <a:rPr lang="en-US" sz="2800" b="1" dirty="0"/>
                  <a:t>an approximation of any function to an arbitrary degree of accuracy </a:t>
                </a:r>
              </a:p>
              <a:p>
                <a:pPr>
                  <a:spcAft>
                    <a:spcPts val="1200"/>
                  </a:spcAft>
                </a:pPr>
                <a:r>
                  <a:rPr lang="en-US" sz="2400" dirty="0"/>
                  <a:t>So why deeper?</a:t>
                </a:r>
              </a:p>
              <a:p>
                <a:pPr lvl="1">
                  <a:spcAft>
                    <a:spcPts val="1200"/>
                  </a:spcAft>
                  <a:buFont typeface="Arial" charset="0"/>
                  <a:buChar char="•"/>
                </a:pPr>
                <a:r>
                  <a:rPr lang="en-US" sz="2000" dirty="0"/>
                  <a:t>Shallow net may need </a:t>
                </a:r>
                <a:r>
                  <a:rPr lang="en-US" sz="2000" dirty="0">
                    <a:solidFill>
                      <a:srgbClr val="0000FF"/>
                    </a:solidFill>
                  </a:rPr>
                  <a:t>(exponentially) more width</a:t>
                </a:r>
              </a:p>
              <a:p>
                <a:pPr lvl="1">
                  <a:spcAft>
                    <a:spcPts val="1200"/>
                  </a:spcAft>
                  <a:buFont typeface="Arial" charset="0"/>
                  <a:buChar char="•"/>
                </a:pPr>
                <a:r>
                  <a:rPr lang="en-US" sz="2000" dirty="0"/>
                  <a:t>Shallow net may </a:t>
                </a:r>
                <a:r>
                  <a:rPr lang="en-US" sz="2000" dirty="0" err="1"/>
                  <a:t>overfit</a:t>
                </a:r>
                <a:r>
                  <a:rPr lang="en-US" sz="2000" dirty="0"/>
                  <a:t> more </a:t>
                </a:r>
              </a:p>
              <a:p>
                <a:pPr>
                  <a:spcAft>
                    <a:spcPts val="1200"/>
                  </a:spcAft>
                </a:pPr>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81270" y="1166018"/>
                <a:ext cx="8262730" cy="4525963"/>
              </a:xfrm>
              <a:blipFill rotWithShape="0">
                <a:blip r:embed="rId4"/>
                <a:stretch>
                  <a:fillRect l="-959" t="-2153" r="-590"/>
                </a:stretch>
              </a:blipFill>
            </p:spPr>
            <p:txBody>
              <a:bodyPr/>
              <a:lstStyle/>
              <a:p>
                <a:r>
                  <a:rPr lang="en-US">
                    <a:noFill/>
                  </a:rPr>
                  <a:t> </a:t>
                </a:r>
              </a:p>
            </p:txBody>
          </p:sp>
        </mc:Fallback>
      </mc:AlternateContent>
    </p:spTree>
    <p:extLst>
      <p:ext uri="{BB962C8B-B14F-4D97-AF65-F5344CB8AC3E}">
        <p14:creationId xmlns:p14="http://schemas.microsoft.com/office/powerpoint/2010/main" val="17405556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29F1E6-0A42-6342-8A19-FA364A33AB30}" type="slidenum">
              <a:rPr lang="en-US" smtClean="0"/>
              <a:t>42</a:t>
            </a:fld>
            <a:endParaRPr lang="en-US"/>
          </a:p>
        </p:txBody>
      </p:sp>
      <p:sp>
        <p:nvSpPr>
          <p:cNvPr id="3" name="Rectangle 2"/>
          <p:cNvSpPr/>
          <p:nvPr/>
        </p:nvSpPr>
        <p:spPr>
          <a:xfrm>
            <a:off x="2731821" y="2025135"/>
            <a:ext cx="7109639" cy="523220"/>
          </a:xfrm>
          <a:prstGeom prst="rect">
            <a:avLst/>
          </a:prstGeom>
        </p:spPr>
        <p:txBody>
          <a:bodyPr wrap="none">
            <a:spAutoFit/>
          </a:bodyPr>
          <a:lstStyle/>
          <a:p>
            <a:r>
              <a:rPr lang="en-US" sz="2800" dirty="0">
                <a:solidFill>
                  <a:srgbClr val="3D3D3D"/>
                </a:solidFill>
                <a:latin typeface="Karla" charset="0"/>
                <a:ea typeface="Karla" charset="0"/>
                <a:cs typeface="Karla" charset="0"/>
              </a:rPr>
              <a:t>What does an astronomer blow with gum?</a:t>
            </a:r>
            <a:endParaRPr lang="en-US" sz="2800" dirty="0">
              <a:latin typeface="Karla" charset="0"/>
              <a:ea typeface="Karla" charset="0"/>
              <a:cs typeface="Karla" charset="0"/>
            </a:endParaRPr>
          </a:p>
        </p:txBody>
      </p:sp>
      <p:sp>
        <p:nvSpPr>
          <p:cNvPr id="4" name="Rectangle 3"/>
          <p:cNvSpPr/>
          <p:nvPr/>
        </p:nvSpPr>
        <p:spPr>
          <a:xfrm>
            <a:off x="5597990" y="2800990"/>
            <a:ext cx="1377300" cy="523220"/>
          </a:xfrm>
          <a:prstGeom prst="rect">
            <a:avLst/>
          </a:prstGeom>
        </p:spPr>
        <p:txBody>
          <a:bodyPr wrap="none">
            <a:spAutoFit/>
          </a:bodyPr>
          <a:lstStyle/>
          <a:p>
            <a:r>
              <a:rPr lang="en-US" sz="2800" dirty="0" err="1"/>
              <a:t>Hubbles</a:t>
            </a:r>
            <a:endParaRPr lang="en-US" sz="2800" dirty="0">
              <a:latin typeface="Karla" charset="0"/>
              <a:ea typeface="Karla" charset="0"/>
              <a:cs typeface="Karla" charset="0"/>
            </a:endParaRPr>
          </a:p>
        </p:txBody>
      </p:sp>
    </p:spTree>
    <p:extLst>
      <p:ext uri="{BB962C8B-B14F-4D97-AF65-F5344CB8AC3E}">
        <p14:creationId xmlns:p14="http://schemas.microsoft.com/office/powerpoint/2010/main" val="2703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29F1E6-0A42-6342-8A19-FA364A33AB30}" type="slidenum">
              <a:rPr lang="en-US" smtClean="0"/>
              <a:t>43</a:t>
            </a:fld>
            <a:endParaRPr lang="en-US"/>
          </a:p>
        </p:txBody>
      </p:sp>
      <p:sp>
        <p:nvSpPr>
          <p:cNvPr id="3" name="TextBox 2"/>
          <p:cNvSpPr txBox="1"/>
          <p:nvPr/>
        </p:nvSpPr>
        <p:spPr>
          <a:xfrm>
            <a:off x="2008909" y="1676400"/>
            <a:ext cx="3996607" cy="584775"/>
          </a:xfrm>
          <a:prstGeom prst="rect">
            <a:avLst/>
          </a:prstGeom>
          <a:noFill/>
        </p:spPr>
        <p:txBody>
          <a:bodyPr wrap="none" rtlCol="0">
            <a:spAutoFit/>
          </a:bodyPr>
          <a:lstStyle/>
          <a:p>
            <a:r>
              <a:rPr lang="en-US" sz="3200" dirty="0" smtClean="0">
                <a:solidFill>
                  <a:schemeClr val="tx1">
                    <a:lumMod val="75000"/>
                    <a:lumOff val="25000"/>
                  </a:schemeClr>
                </a:solidFill>
                <a:latin typeface="Karla" charset="0"/>
                <a:ea typeface="Karla" charset="0"/>
                <a:cs typeface="Karla" charset="0"/>
              </a:rPr>
              <a:t>Auditors: Volunteers</a:t>
            </a:r>
            <a:endParaRPr lang="en-US" sz="3200" dirty="0">
              <a:solidFill>
                <a:schemeClr val="tx1">
                  <a:lumMod val="75000"/>
                  <a:lumOff val="25000"/>
                </a:schemeClr>
              </a:solidFill>
              <a:latin typeface="Karla" charset="0"/>
              <a:ea typeface="Karla" charset="0"/>
              <a:cs typeface="Karla" charset="0"/>
            </a:endParaRPr>
          </a:p>
        </p:txBody>
      </p:sp>
    </p:spTree>
    <p:extLst>
      <p:ext uri="{BB962C8B-B14F-4D97-AF65-F5344CB8AC3E}">
        <p14:creationId xmlns:p14="http://schemas.microsoft.com/office/powerpoint/2010/main" val="7825081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AD29F1E6-0A42-6342-8A19-FA364A33AB30}" type="slidenum">
              <a:rPr lang="en-US" smtClean="0"/>
              <a:t>44</a:t>
            </a:fld>
            <a:endParaRPr lang="en-US"/>
          </a:p>
        </p:txBody>
      </p:sp>
      <p:pic>
        <p:nvPicPr>
          <p:cNvPr id="5" name="slide.url=https://harvard-iacs.github.io/2019-CS109B/"/>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12065000" cy="6731000"/>
          </a:xfrm>
          <a:prstGeom prst="rect">
            <a:avLst/>
          </a:prstGeom>
        </p:spPr>
      </p:pic>
    </p:spTree>
    <p:extLst>
      <p:ext uri="{BB962C8B-B14F-4D97-AF65-F5344CB8AC3E}">
        <p14:creationId xmlns:p14="http://schemas.microsoft.com/office/powerpoint/2010/main" val="11905926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Better Generalization with Depth</a:t>
            </a:r>
          </a:p>
        </p:txBody>
      </p:sp>
      <p:pic>
        <p:nvPicPr>
          <p:cNvPr id="6" name="Picture 5"/>
          <p:cNvPicPr>
            <a:picLocks noChangeAspect="1"/>
          </p:cNvPicPr>
          <p:nvPr/>
        </p:nvPicPr>
        <p:blipFill>
          <a:blip r:embed="rId3"/>
          <a:stretch>
            <a:fillRect/>
          </a:stretch>
        </p:blipFill>
        <p:spPr>
          <a:xfrm>
            <a:off x="1391479" y="983807"/>
            <a:ext cx="9144000" cy="4976155"/>
          </a:xfrm>
          <a:prstGeom prst="rect">
            <a:avLst/>
          </a:prstGeom>
        </p:spPr>
      </p:pic>
      <p:sp>
        <p:nvSpPr>
          <p:cNvPr id="3" name="Rectangle 2"/>
          <p:cNvSpPr/>
          <p:nvPr/>
        </p:nvSpPr>
        <p:spPr>
          <a:xfrm>
            <a:off x="1666522" y="5495365"/>
            <a:ext cx="1933154" cy="369332"/>
          </a:xfrm>
          <a:prstGeom prst="rect">
            <a:avLst/>
          </a:prstGeom>
        </p:spPr>
        <p:txBody>
          <a:bodyPr wrap="none">
            <a:spAutoFit/>
          </a:bodyPr>
          <a:lstStyle/>
          <a:p>
            <a:r>
              <a:rPr lang="en-US" dirty="0">
                <a:solidFill>
                  <a:srgbClr val="7F7F7F"/>
                </a:solidFill>
              </a:rPr>
              <a:t>(</a:t>
            </a:r>
            <a:r>
              <a:rPr lang="en-US" dirty="0" err="1">
                <a:solidFill>
                  <a:srgbClr val="7F7F7F"/>
                </a:solidFill>
              </a:rPr>
              <a:t>Goodfellow</a:t>
            </a:r>
            <a:r>
              <a:rPr lang="en-US" dirty="0">
                <a:solidFill>
                  <a:srgbClr val="7F7F7F"/>
                </a:solidFill>
              </a:rPr>
              <a:t> 2017)</a:t>
            </a:r>
          </a:p>
        </p:txBody>
      </p:sp>
    </p:spTree>
    <p:extLst>
      <p:ext uri="{BB962C8B-B14F-4D97-AF65-F5344CB8AC3E}">
        <p14:creationId xmlns:p14="http://schemas.microsoft.com/office/powerpoint/2010/main" val="13544488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Shallow Nets </a:t>
            </a:r>
            <a:r>
              <a:rPr lang="en-US" dirty="0" err="1"/>
              <a:t>Overfit</a:t>
            </a:r>
            <a:r>
              <a:rPr lang="en-US" dirty="0"/>
              <a:t> More</a:t>
            </a:r>
          </a:p>
        </p:txBody>
      </p:sp>
      <p:pic>
        <p:nvPicPr>
          <p:cNvPr id="4" name="Picture 3"/>
          <p:cNvPicPr>
            <a:picLocks noChangeAspect="1"/>
          </p:cNvPicPr>
          <p:nvPr/>
        </p:nvPicPr>
        <p:blipFill>
          <a:blip r:embed="rId3"/>
          <a:stretch>
            <a:fillRect/>
          </a:stretch>
        </p:blipFill>
        <p:spPr>
          <a:xfrm>
            <a:off x="1524000" y="1269221"/>
            <a:ext cx="9144000" cy="4319558"/>
          </a:xfrm>
          <a:prstGeom prst="rect">
            <a:avLst/>
          </a:prstGeom>
        </p:spPr>
      </p:pic>
      <p:sp>
        <p:nvSpPr>
          <p:cNvPr id="5" name="Rectangle 4"/>
          <p:cNvSpPr/>
          <p:nvPr/>
        </p:nvSpPr>
        <p:spPr>
          <a:xfrm>
            <a:off x="1785791" y="5219447"/>
            <a:ext cx="1933154" cy="369332"/>
          </a:xfrm>
          <a:prstGeom prst="rect">
            <a:avLst/>
          </a:prstGeom>
        </p:spPr>
        <p:txBody>
          <a:bodyPr wrap="none">
            <a:spAutoFit/>
          </a:bodyPr>
          <a:lstStyle/>
          <a:p>
            <a:r>
              <a:rPr lang="en-US" dirty="0">
                <a:solidFill>
                  <a:srgbClr val="7F7F7F"/>
                </a:solidFill>
              </a:rPr>
              <a:t>(</a:t>
            </a:r>
            <a:r>
              <a:rPr lang="en-US" dirty="0" err="1">
                <a:solidFill>
                  <a:srgbClr val="7F7F7F"/>
                </a:solidFill>
              </a:rPr>
              <a:t>Goodfellow</a:t>
            </a:r>
            <a:r>
              <a:rPr lang="en-US" dirty="0">
                <a:solidFill>
                  <a:srgbClr val="7F7F7F"/>
                </a:solidFill>
              </a:rPr>
              <a:t> 2017)</a:t>
            </a:r>
          </a:p>
        </p:txBody>
      </p:sp>
    </p:spTree>
    <p:extLst>
      <p:ext uri="{BB962C8B-B14F-4D97-AF65-F5344CB8AC3E}">
        <p14:creationId xmlns:p14="http://schemas.microsoft.com/office/powerpoint/2010/main" val="8943234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layers? Representation</a:t>
            </a:r>
          </a:p>
        </p:txBody>
      </p:sp>
      <p:sp>
        <p:nvSpPr>
          <p:cNvPr id="3" name="Content Placeholder 2"/>
          <p:cNvSpPr>
            <a:spLocks noGrp="1"/>
          </p:cNvSpPr>
          <p:nvPr>
            <p:ph idx="1"/>
          </p:nvPr>
        </p:nvSpPr>
        <p:spPr/>
        <p:txBody>
          <a:bodyPr/>
          <a:lstStyle/>
          <a:p>
            <a:r>
              <a:rPr lang="en-US" sz="2400" dirty="0"/>
              <a:t>Representation Matters</a:t>
            </a:r>
          </a:p>
        </p:txBody>
      </p:sp>
      <p:pic>
        <p:nvPicPr>
          <p:cNvPr id="4" name="Picture 3"/>
          <p:cNvPicPr>
            <a:picLocks noChangeAspect="1"/>
          </p:cNvPicPr>
          <p:nvPr/>
        </p:nvPicPr>
        <p:blipFill>
          <a:blip r:embed="rId3"/>
          <a:stretch>
            <a:fillRect/>
          </a:stretch>
        </p:blipFill>
        <p:spPr>
          <a:xfrm>
            <a:off x="2667000" y="1893298"/>
            <a:ext cx="6858000" cy="3874770"/>
          </a:xfrm>
          <a:prstGeom prst="rect">
            <a:avLst/>
          </a:prstGeom>
        </p:spPr>
      </p:pic>
    </p:spTree>
    <p:extLst>
      <p:ext uri="{BB962C8B-B14F-4D97-AF65-F5344CB8AC3E}">
        <p14:creationId xmlns:p14="http://schemas.microsoft.com/office/powerpoint/2010/main" val="11984831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Multiple Components</a:t>
            </a:r>
          </a:p>
        </p:txBody>
      </p:sp>
      <p:pic>
        <p:nvPicPr>
          <p:cNvPr id="6" name="Immagine 5">
            <a:extLst>
              <a:ext uri="{FF2B5EF4-FFF2-40B4-BE49-F238E27FC236}">
                <a16:creationId xmlns="" xmlns:a16="http://schemas.microsoft.com/office/drawing/2014/main" id="{2B00386C-07CD-46D8-B7BE-543B8BAA0130}"/>
              </a:ext>
            </a:extLst>
          </p:cNvPr>
          <p:cNvPicPr>
            <a:picLocks noChangeAspect="1"/>
          </p:cNvPicPr>
          <p:nvPr/>
        </p:nvPicPr>
        <p:blipFill>
          <a:blip r:embed="rId3"/>
          <a:stretch>
            <a:fillRect/>
          </a:stretch>
        </p:blipFill>
        <p:spPr>
          <a:xfrm>
            <a:off x="1869975" y="1159017"/>
            <a:ext cx="8452049" cy="4988770"/>
          </a:xfrm>
          <a:prstGeom prst="rect">
            <a:avLst/>
          </a:prstGeom>
        </p:spPr>
      </p:pic>
    </p:spTree>
    <p:extLst>
      <p:ext uri="{BB962C8B-B14F-4D97-AF65-F5344CB8AC3E}">
        <p14:creationId xmlns:p14="http://schemas.microsoft.com/office/powerpoint/2010/main" val="16574961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Depth = Repeated Compositions</a:t>
            </a:r>
          </a:p>
        </p:txBody>
      </p:sp>
      <p:pic>
        <p:nvPicPr>
          <p:cNvPr id="9" name="Picture 8"/>
          <p:cNvPicPr>
            <a:picLocks noChangeAspect="1"/>
          </p:cNvPicPr>
          <p:nvPr/>
        </p:nvPicPr>
        <p:blipFill>
          <a:blip r:embed="rId3"/>
          <a:stretch>
            <a:fillRect/>
          </a:stretch>
        </p:blipFill>
        <p:spPr>
          <a:xfrm>
            <a:off x="445844" y="983807"/>
            <a:ext cx="11300311" cy="4697155"/>
          </a:xfrm>
          <a:prstGeom prst="rect">
            <a:avLst/>
          </a:prstGeom>
        </p:spPr>
      </p:pic>
    </p:spTree>
    <p:extLst>
      <p:ext uri="{BB962C8B-B14F-4D97-AF65-F5344CB8AC3E}">
        <p14:creationId xmlns:p14="http://schemas.microsoft.com/office/powerpoint/2010/main" val="380260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Feed Forward Artificial Neural Networks				</a:t>
            </a:r>
          </a:p>
        </p:txBody>
      </p:sp>
      <p:sp>
        <p:nvSpPr>
          <p:cNvPr id="3" name="Content Placeholder 2"/>
          <p:cNvSpPr>
            <a:spLocks noGrp="1"/>
          </p:cNvSpPr>
          <p:nvPr>
            <p:ph idx="1"/>
          </p:nvPr>
        </p:nvSpPr>
        <p:spPr>
          <a:xfrm>
            <a:off x="1068546" y="983807"/>
            <a:ext cx="10327008" cy="2111143"/>
          </a:xfrm>
        </p:spPr>
        <p:txBody>
          <a:bodyPr/>
          <a:lstStyle/>
          <a:p>
            <a:pPr>
              <a:spcAft>
                <a:spcPts val="1200"/>
              </a:spcAft>
            </a:pPr>
            <a:r>
              <a:rPr lang="en-US" sz="2800" b="1" dirty="0"/>
              <a:t>Anatomy of a NN</a:t>
            </a:r>
          </a:p>
          <a:p>
            <a:pPr>
              <a:spcAft>
                <a:spcPts val="1200"/>
              </a:spcAft>
            </a:pPr>
            <a:r>
              <a:rPr lang="en-US" sz="2800" dirty="0"/>
              <a:t>Design choices </a:t>
            </a:r>
          </a:p>
          <a:p>
            <a:pPr lvl="1">
              <a:spcAft>
                <a:spcPts val="1200"/>
              </a:spcAft>
              <a:buFont typeface="Arial" charset="0"/>
              <a:buChar char=""/>
            </a:pPr>
            <a:r>
              <a:rPr lang="en-US" sz="2400" dirty="0"/>
              <a:t>Activation function</a:t>
            </a:r>
            <a:endParaRPr lang="en-US" sz="2400" dirty="0">
              <a:solidFill>
                <a:srgbClr val="0000FF"/>
              </a:solidFill>
            </a:endParaRPr>
          </a:p>
          <a:p>
            <a:pPr lvl="1">
              <a:spcAft>
                <a:spcPts val="1200"/>
              </a:spcAft>
              <a:buFont typeface="Arial" charset="0"/>
              <a:buChar char=""/>
            </a:pPr>
            <a:r>
              <a:rPr lang="en-US" sz="2400" dirty="0">
                <a:solidFill>
                  <a:schemeClr val="tx1">
                    <a:lumMod val="75000"/>
                    <a:lumOff val="25000"/>
                  </a:schemeClr>
                </a:solidFill>
              </a:rPr>
              <a:t>Loss function</a:t>
            </a:r>
          </a:p>
          <a:p>
            <a:pPr lvl="1">
              <a:spcAft>
                <a:spcPts val="1200"/>
              </a:spcAft>
              <a:buFont typeface="Arial" charset="0"/>
              <a:buChar char=""/>
            </a:pPr>
            <a:r>
              <a:rPr lang="en-US" sz="2400" dirty="0"/>
              <a:t>Output units</a:t>
            </a:r>
          </a:p>
          <a:p>
            <a:pPr lvl="1">
              <a:spcAft>
                <a:spcPts val="1200"/>
              </a:spcAft>
              <a:buFont typeface="Arial" charset="0"/>
              <a:buChar char=""/>
            </a:pPr>
            <a:r>
              <a:rPr lang="en-US" sz="2400" dirty="0"/>
              <a:t>Architecture</a:t>
            </a:r>
          </a:p>
          <a:p>
            <a:pPr>
              <a:spcAft>
                <a:spcPts val="1200"/>
              </a:spcAft>
            </a:pPr>
            <a:r>
              <a:rPr lang="en-US" dirty="0"/>
              <a:t>Learning</a:t>
            </a:r>
            <a:endParaRPr lang="en-US" sz="2800" dirty="0"/>
          </a:p>
        </p:txBody>
      </p:sp>
    </p:spTree>
    <p:extLst>
      <p:ext uri="{BB962C8B-B14F-4D97-AF65-F5344CB8AC3E}">
        <p14:creationId xmlns:p14="http://schemas.microsoft.com/office/powerpoint/2010/main" val="8511763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Feed Forward Artificial Neural Networks				</a:t>
            </a:r>
          </a:p>
        </p:txBody>
      </p:sp>
      <p:sp>
        <p:nvSpPr>
          <p:cNvPr id="3" name="Content Placeholder 2"/>
          <p:cNvSpPr>
            <a:spLocks noGrp="1"/>
          </p:cNvSpPr>
          <p:nvPr>
            <p:ph idx="1"/>
          </p:nvPr>
        </p:nvSpPr>
        <p:spPr>
          <a:xfrm>
            <a:off x="1068546" y="983807"/>
            <a:ext cx="10327008" cy="2111143"/>
          </a:xfrm>
        </p:spPr>
        <p:txBody>
          <a:bodyPr/>
          <a:lstStyle/>
          <a:p>
            <a:pPr>
              <a:spcAft>
                <a:spcPts val="1200"/>
              </a:spcAft>
            </a:pPr>
            <a:r>
              <a:rPr lang="en-US" sz="2800" dirty="0"/>
              <a:t>Anatomy of a NN</a:t>
            </a:r>
          </a:p>
          <a:p>
            <a:pPr>
              <a:spcAft>
                <a:spcPts val="1200"/>
              </a:spcAft>
            </a:pPr>
            <a:r>
              <a:rPr lang="en-US" sz="2800" dirty="0"/>
              <a:t>Design choices </a:t>
            </a:r>
          </a:p>
          <a:p>
            <a:pPr lvl="1">
              <a:spcAft>
                <a:spcPts val="1200"/>
              </a:spcAft>
              <a:buFont typeface="Arial" charset="0"/>
              <a:buChar char=""/>
            </a:pPr>
            <a:r>
              <a:rPr lang="en-US" sz="2400" dirty="0"/>
              <a:t>Activation function</a:t>
            </a:r>
            <a:endParaRPr lang="en-US" sz="2400" dirty="0">
              <a:solidFill>
                <a:srgbClr val="0000FF"/>
              </a:solidFill>
            </a:endParaRPr>
          </a:p>
          <a:p>
            <a:pPr lvl="1">
              <a:spcAft>
                <a:spcPts val="1200"/>
              </a:spcAft>
              <a:buFont typeface="Arial" charset="0"/>
              <a:buChar char=""/>
            </a:pPr>
            <a:r>
              <a:rPr lang="en-US" sz="2400" dirty="0">
                <a:solidFill>
                  <a:schemeClr val="tx1">
                    <a:lumMod val="75000"/>
                    <a:lumOff val="25000"/>
                  </a:schemeClr>
                </a:solidFill>
              </a:rPr>
              <a:t>Loss function</a:t>
            </a:r>
          </a:p>
          <a:p>
            <a:pPr lvl="1">
              <a:spcAft>
                <a:spcPts val="1200"/>
              </a:spcAft>
              <a:buFont typeface="Arial" charset="0"/>
              <a:buChar char=""/>
            </a:pPr>
            <a:r>
              <a:rPr lang="en-US" sz="2400" dirty="0"/>
              <a:t>Output units</a:t>
            </a:r>
          </a:p>
          <a:p>
            <a:pPr lvl="1">
              <a:spcAft>
                <a:spcPts val="1200"/>
              </a:spcAft>
              <a:buFont typeface="Arial" charset="0"/>
              <a:buChar char=""/>
            </a:pPr>
            <a:r>
              <a:rPr lang="en-US" sz="2400" dirty="0"/>
              <a:t>Architecture</a:t>
            </a:r>
          </a:p>
          <a:p>
            <a:pPr>
              <a:spcAft>
                <a:spcPts val="1200"/>
              </a:spcAft>
            </a:pPr>
            <a:r>
              <a:rPr lang="en-US" dirty="0"/>
              <a:t>Learning</a:t>
            </a:r>
            <a:endParaRPr lang="en-US" sz="2800" b="1" dirty="0"/>
          </a:p>
          <a:p>
            <a:pPr>
              <a:spcAft>
                <a:spcPts val="1200"/>
              </a:spcAft>
            </a:pPr>
            <a:endParaRPr lang="en-US" sz="2800" dirty="0"/>
          </a:p>
        </p:txBody>
      </p:sp>
    </p:spTree>
    <p:extLst>
      <p:ext uri="{BB962C8B-B14F-4D97-AF65-F5344CB8AC3E}">
        <p14:creationId xmlns:p14="http://schemas.microsoft.com/office/powerpoint/2010/main" val="10032615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Feed Forward Artificial Neural Networks				</a:t>
            </a:r>
          </a:p>
        </p:txBody>
      </p:sp>
      <p:sp>
        <p:nvSpPr>
          <p:cNvPr id="3" name="Content Placeholder 2"/>
          <p:cNvSpPr>
            <a:spLocks noGrp="1"/>
          </p:cNvSpPr>
          <p:nvPr>
            <p:ph idx="1"/>
          </p:nvPr>
        </p:nvSpPr>
        <p:spPr>
          <a:xfrm>
            <a:off x="1068546" y="983807"/>
            <a:ext cx="10327008" cy="2111143"/>
          </a:xfrm>
        </p:spPr>
        <p:txBody>
          <a:bodyPr/>
          <a:lstStyle/>
          <a:p>
            <a:pPr>
              <a:spcAft>
                <a:spcPts val="1200"/>
              </a:spcAft>
            </a:pPr>
            <a:r>
              <a:rPr lang="en-US" sz="2800" dirty="0"/>
              <a:t>Anatomy of a NN</a:t>
            </a:r>
          </a:p>
          <a:p>
            <a:pPr>
              <a:spcAft>
                <a:spcPts val="1200"/>
              </a:spcAft>
            </a:pPr>
            <a:r>
              <a:rPr lang="en-US" sz="2800" dirty="0"/>
              <a:t>Design choices </a:t>
            </a:r>
          </a:p>
          <a:p>
            <a:pPr lvl="1">
              <a:spcAft>
                <a:spcPts val="1200"/>
              </a:spcAft>
              <a:buFont typeface="Arial" charset="0"/>
              <a:buChar char=""/>
            </a:pPr>
            <a:r>
              <a:rPr lang="en-US" sz="2400" dirty="0"/>
              <a:t>Activation function</a:t>
            </a:r>
            <a:endParaRPr lang="en-US" sz="2400" dirty="0">
              <a:solidFill>
                <a:srgbClr val="0000FF"/>
              </a:solidFill>
            </a:endParaRPr>
          </a:p>
          <a:p>
            <a:pPr lvl="1">
              <a:spcAft>
                <a:spcPts val="1200"/>
              </a:spcAft>
              <a:buFont typeface="Arial" charset="0"/>
              <a:buChar char=""/>
            </a:pPr>
            <a:r>
              <a:rPr lang="en-US" sz="2400" dirty="0">
                <a:solidFill>
                  <a:schemeClr val="tx1">
                    <a:lumMod val="75000"/>
                    <a:lumOff val="25000"/>
                  </a:schemeClr>
                </a:solidFill>
              </a:rPr>
              <a:t>Loss function</a:t>
            </a:r>
          </a:p>
          <a:p>
            <a:pPr lvl="1">
              <a:spcAft>
                <a:spcPts val="1200"/>
              </a:spcAft>
              <a:buFont typeface="Arial" charset="0"/>
              <a:buChar char=""/>
            </a:pPr>
            <a:r>
              <a:rPr lang="en-US" sz="2400" dirty="0"/>
              <a:t>Output units</a:t>
            </a:r>
          </a:p>
          <a:p>
            <a:pPr lvl="1">
              <a:spcAft>
                <a:spcPts val="1200"/>
              </a:spcAft>
              <a:buFont typeface="Arial" charset="0"/>
              <a:buChar char=""/>
            </a:pPr>
            <a:r>
              <a:rPr lang="en-US" sz="2400" dirty="0" smtClean="0"/>
              <a:t>Architecture</a:t>
            </a:r>
          </a:p>
          <a:p>
            <a:pPr indent="-285738">
              <a:spcAft>
                <a:spcPts val="1200"/>
              </a:spcAft>
            </a:pPr>
            <a:r>
              <a:rPr lang="en-US" sz="2800" b="1" dirty="0" smtClean="0"/>
              <a:t>Learning(more next lecture) </a:t>
            </a:r>
          </a:p>
          <a:p>
            <a:pPr indent="-285738">
              <a:spcAft>
                <a:spcPts val="1200"/>
              </a:spcAft>
            </a:pPr>
            <a:r>
              <a:rPr lang="en-US" b="1" dirty="0"/>
              <a:t>	</a:t>
            </a:r>
            <a:r>
              <a:rPr lang="en-US" b="1" dirty="0" smtClean="0"/>
              <a:t>Basics ideas of optimizer</a:t>
            </a:r>
            <a:endParaRPr lang="en-US" sz="2800" b="1" dirty="0" smtClean="0"/>
          </a:p>
          <a:p>
            <a:pPr>
              <a:spcAft>
                <a:spcPts val="1200"/>
              </a:spcAft>
            </a:pPr>
            <a:r>
              <a:rPr lang="en-US" dirty="0" smtClean="0"/>
              <a:t>	</a:t>
            </a:r>
            <a:r>
              <a:rPr lang="en-US" dirty="0" err="1" smtClean="0"/>
              <a:t>Backprop</a:t>
            </a:r>
            <a:endParaRPr lang="en-US" dirty="0"/>
          </a:p>
          <a:p>
            <a:pPr lvl="1">
              <a:spcAft>
                <a:spcPts val="1200"/>
              </a:spcAft>
              <a:buFont typeface="Arial" charset="0"/>
              <a:buChar char=""/>
            </a:pPr>
            <a:endParaRPr lang="en-US" sz="2400" b="1" dirty="0"/>
          </a:p>
          <a:p>
            <a:pPr>
              <a:spcAft>
                <a:spcPts val="1200"/>
              </a:spcAft>
            </a:pPr>
            <a:endParaRPr lang="en-US" sz="2800" dirty="0"/>
          </a:p>
        </p:txBody>
      </p:sp>
    </p:spTree>
    <p:extLst>
      <p:ext uri="{BB962C8B-B14F-4D97-AF65-F5344CB8AC3E}">
        <p14:creationId xmlns:p14="http://schemas.microsoft.com/office/powerpoint/2010/main" val="4231543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Heart Data</a:t>
            </a:r>
          </a:p>
        </p:txBody>
      </p:sp>
      <p:graphicFrame>
        <p:nvGraphicFramePr>
          <p:cNvPr id="4" name="Table 3"/>
          <p:cNvGraphicFramePr>
            <a:graphicFrameLocks noGrp="1"/>
          </p:cNvGraphicFramePr>
          <p:nvPr>
            <p:extLst/>
          </p:nvPr>
        </p:nvGraphicFramePr>
        <p:xfrm>
          <a:off x="604767" y="2142643"/>
          <a:ext cx="11384033" cy="3694670"/>
        </p:xfrm>
        <a:graphic>
          <a:graphicData uri="http://schemas.openxmlformats.org/drawingml/2006/table">
            <a:tbl>
              <a:tblPr firstRow="1" bandRow="1">
                <a:tableStyleId>{9D7B26C5-4107-4FEC-AEDC-1716B250A1EF}</a:tableStyleId>
              </a:tblPr>
              <a:tblGrid>
                <a:gridCol w="805837">
                  <a:extLst>
                    <a:ext uri="{9D8B030D-6E8A-4147-A177-3AD203B41FA5}">
                      <a16:colId xmlns="" xmlns:a16="http://schemas.microsoft.com/office/drawing/2014/main" val="20000"/>
                    </a:ext>
                  </a:extLst>
                </a:gridCol>
                <a:gridCol w="805837">
                  <a:extLst>
                    <a:ext uri="{9D8B030D-6E8A-4147-A177-3AD203B41FA5}">
                      <a16:colId xmlns="" xmlns:a16="http://schemas.microsoft.com/office/drawing/2014/main" val="20001"/>
                    </a:ext>
                  </a:extLst>
                </a:gridCol>
                <a:gridCol w="1392301">
                  <a:extLst>
                    <a:ext uri="{9D8B030D-6E8A-4147-A177-3AD203B41FA5}">
                      <a16:colId xmlns="" xmlns:a16="http://schemas.microsoft.com/office/drawing/2014/main" val="20002"/>
                    </a:ext>
                  </a:extLst>
                </a:gridCol>
                <a:gridCol w="812800">
                  <a:extLst>
                    <a:ext uri="{9D8B030D-6E8A-4147-A177-3AD203B41FA5}">
                      <a16:colId xmlns="" xmlns:a16="http://schemas.microsoft.com/office/drawing/2014/main" val="20003"/>
                    </a:ext>
                  </a:extLst>
                </a:gridCol>
                <a:gridCol w="709455">
                  <a:extLst>
                    <a:ext uri="{9D8B030D-6E8A-4147-A177-3AD203B41FA5}">
                      <a16:colId xmlns="" xmlns:a16="http://schemas.microsoft.com/office/drawing/2014/main" val="20004"/>
                    </a:ext>
                  </a:extLst>
                </a:gridCol>
                <a:gridCol w="512255">
                  <a:extLst>
                    <a:ext uri="{9D8B030D-6E8A-4147-A177-3AD203B41FA5}">
                      <a16:colId xmlns="" xmlns:a16="http://schemas.microsoft.com/office/drawing/2014/main" val="20005"/>
                    </a:ext>
                  </a:extLst>
                </a:gridCol>
                <a:gridCol w="922846">
                  <a:extLst>
                    <a:ext uri="{9D8B030D-6E8A-4147-A177-3AD203B41FA5}">
                      <a16:colId xmlns="" xmlns:a16="http://schemas.microsoft.com/office/drawing/2014/main" val="20006"/>
                    </a:ext>
                  </a:extLst>
                </a:gridCol>
                <a:gridCol w="841439">
                  <a:extLst>
                    <a:ext uri="{9D8B030D-6E8A-4147-A177-3AD203B41FA5}">
                      <a16:colId xmlns="" xmlns:a16="http://schemas.microsoft.com/office/drawing/2014/main" val="20007"/>
                    </a:ext>
                  </a:extLst>
                </a:gridCol>
                <a:gridCol w="751205">
                  <a:extLst>
                    <a:ext uri="{9D8B030D-6E8A-4147-A177-3AD203B41FA5}">
                      <a16:colId xmlns="" xmlns:a16="http://schemas.microsoft.com/office/drawing/2014/main" val="20008"/>
                    </a:ext>
                  </a:extLst>
                </a:gridCol>
                <a:gridCol w="933768">
                  <a:extLst>
                    <a:ext uri="{9D8B030D-6E8A-4147-A177-3AD203B41FA5}">
                      <a16:colId xmlns="" xmlns:a16="http://schemas.microsoft.com/office/drawing/2014/main" val="20009"/>
                    </a:ext>
                  </a:extLst>
                </a:gridCol>
                <a:gridCol w="695643">
                  <a:extLst>
                    <a:ext uri="{9D8B030D-6E8A-4147-A177-3AD203B41FA5}">
                      <a16:colId xmlns="" xmlns:a16="http://schemas.microsoft.com/office/drawing/2014/main" val="20010"/>
                    </a:ext>
                  </a:extLst>
                </a:gridCol>
                <a:gridCol w="502212">
                  <a:extLst>
                    <a:ext uri="{9D8B030D-6E8A-4147-A177-3AD203B41FA5}">
                      <a16:colId xmlns="" xmlns:a16="http://schemas.microsoft.com/office/drawing/2014/main" val="20011"/>
                    </a:ext>
                  </a:extLst>
                </a:gridCol>
                <a:gridCol w="1088517">
                  <a:extLst>
                    <a:ext uri="{9D8B030D-6E8A-4147-A177-3AD203B41FA5}">
                      <a16:colId xmlns="" xmlns:a16="http://schemas.microsoft.com/office/drawing/2014/main" val="20012"/>
                    </a:ext>
                  </a:extLst>
                </a:gridCol>
                <a:gridCol w="609918">
                  <a:extLst>
                    <a:ext uri="{9D8B030D-6E8A-4147-A177-3AD203B41FA5}">
                      <a16:colId xmlns="" xmlns:a16="http://schemas.microsoft.com/office/drawing/2014/main" val="20013"/>
                    </a:ext>
                  </a:extLst>
                </a:gridCol>
              </a:tblGrid>
              <a:tr h="494270">
                <a:tc>
                  <a:txBody>
                    <a:bodyPr/>
                    <a:lstStyle/>
                    <a:p>
                      <a:r>
                        <a:rPr sz="1600" dirty="0">
                          <a:solidFill>
                            <a:srgbClr val="002060"/>
                          </a:solidFill>
                        </a:rPr>
                        <a:t>Age</a:t>
                      </a:r>
                    </a:p>
                  </a:txBody>
                  <a:tcPr/>
                </a:tc>
                <a:tc>
                  <a:txBody>
                    <a:bodyPr/>
                    <a:lstStyle/>
                    <a:p>
                      <a:r>
                        <a:rPr sz="1600" dirty="0">
                          <a:solidFill>
                            <a:srgbClr val="002060"/>
                          </a:solidFill>
                        </a:rPr>
                        <a:t>Sex</a:t>
                      </a:r>
                    </a:p>
                  </a:txBody>
                  <a:tcPr/>
                </a:tc>
                <a:tc>
                  <a:txBody>
                    <a:bodyPr/>
                    <a:lstStyle/>
                    <a:p>
                      <a:r>
                        <a:rPr sz="1600" dirty="0">
                          <a:solidFill>
                            <a:srgbClr val="002060"/>
                          </a:solidFill>
                        </a:rPr>
                        <a:t>ChestPain</a:t>
                      </a:r>
                    </a:p>
                  </a:txBody>
                  <a:tcPr/>
                </a:tc>
                <a:tc>
                  <a:txBody>
                    <a:bodyPr/>
                    <a:lstStyle/>
                    <a:p>
                      <a:r>
                        <a:rPr sz="1600" dirty="0">
                          <a:solidFill>
                            <a:srgbClr val="002060"/>
                          </a:solidFill>
                        </a:rPr>
                        <a:t>RestBP</a:t>
                      </a:r>
                    </a:p>
                  </a:txBody>
                  <a:tcPr/>
                </a:tc>
                <a:tc>
                  <a:txBody>
                    <a:bodyPr/>
                    <a:lstStyle/>
                    <a:p>
                      <a:r>
                        <a:rPr sz="1600" dirty="0">
                          <a:solidFill>
                            <a:srgbClr val="002060"/>
                          </a:solidFill>
                        </a:rPr>
                        <a:t>Chol</a:t>
                      </a:r>
                    </a:p>
                  </a:txBody>
                  <a:tcPr/>
                </a:tc>
                <a:tc>
                  <a:txBody>
                    <a:bodyPr/>
                    <a:lstStyle/>
                    <a:p>
                      <a:r>
                        <a:rPr sz="1600">
                          <a:solidFill>
                            <a:srgbClr val="002060"/>
                          </a:solidFill>
                        </a:rPr>
                        <a:t>Fbs</a:t>
                      </a:r>
                    </a:p>
                  </a:txBody>
                  <a:tcPr/>
                </a:tc>
                <a:tc>
                  <a:txBody>
                    <a:bodyPr/>
                    <a:lstStyle/>
                    <a:p>
                      <a:r>
                        <a:rPr sz="1600">
                          <a:solidFill>
                            <a:srgbClr val="002060"/>
                          </a:solidFill>
                        </a:rPr>
                        <a:t>RestECG</a:t>
                      </a:r>
                    </a:p>
                  </a:txBody>
                  <a:tcPr/>
                </a:tc>
                <a:tc>
                  <a:txBody>
                    <a:bodyPr/>
                    <a:lstStyle/>
                    <a:p>
                      <a:r>
                        <a:rPr sz="1600" dirty="0">
                          <a:solidFill>
                            <a:srgbClr val="002060"/>
                          </a:solidFill>
                        </a:rPr>
                        <a:t>MaxHR</a:t>
                      </a:r>
                    </a:p>
                  </a:txBody>
                  <a:tcPr/>
                </a:tc>
                <a:tc>
                  <a:txBody>
                    <a:bodyPr/>
                    <a:lstStyle/>
                    <a:p>
                      <a:r>
                        <a:rPr sz="1600" dirty="0">
                          <a:solidFill>
                            <a:srgbClr val="002060"/>
                          </a:solidFill>
                        </a:rPr>
                        <a:t>ExAng</a:t>
                      </a:r>
                    </a:p>
                  </a:txBody>
                  <a:tcPr/>
                </a:tc>
                <a:tc>
                  <a:txBody>
                    <a:bodyPr/>
                    <a:lstStyle/>
                    <a:p>
                      <a:r>
                        <a:rPr sz="1600" dirty="0">
                          <a:solidFill>
                            <a:srgbClr val="002060"/>
                          </a:solidFill>
                        </a:rPr>
                        <a:t>Oldpeak</a:t>
                      </a:r>
                    </a:p>
                  </a:txBody>
                  <a:tcPr/>
                </a:tc>
                <a:tc>
                  <a:txBody>
                    <a:bodyPr/>
                    <a:lstStyle/>
                    <a:p>
                      <a:r>
                        <a:rPr sz="1600" dirty="0">
                          <a:solidFill>
                            <a:srgbClr val="002060"/>
                          </a:solidFill>
                        </a:rPr>
                        <a:t>Slope</a:t>
                      </a:r>
                    </a:p>
                  </a:txBody>
                  <a:tcPr/>
                </a:tc>
                <a:tc>
                  <a:txBody>
                    <a:bodyPr/>
                    <a:lstStyle/>
                    <a:p>
                      <a:r>
                        <a:rPr sz="1600" dirty="0">
                          <a:solidFill>
                            <a:srgbClr val="002060"/>
                          </a:solidFill>
                        </a:rPr>
                        <a:t>Ca</a:t>
                      </a:r>
                    </a:p>
                  </a:txBody>
                  <a:tcPr/>
                </a:tc>
                <a:tc>
                  <a:txBody>
                    <a:bodyPr/>
                    <a:lstStyle/>
                    <a:p>
                      <a:r>
                        <a:rPr sz="1600" dirty="0">
                          <a:solidFill>
                            <a:srgbClr val="002060"/>
                          </a:solidFill>
                        </a:rPr>
                        <a:t>Thal</a:t>
                      </a:r>
                    </a:p>
                  </a:txBody>
                  <a:tcPr/>
                </a:tc>
                <a:tc>
                  <a:txBody>
                    <a:bodyPr/>
                    <a:lstStyle/>
                    <a:p>
                      <a:r>
                        <a:rPr sz="1600" dirty="0"/>
                        <a:t>AHD</a:t>
                      </a:r>
                    </a:p>
                  </a:txBody>
                  <a:tcPr>
                    <a:solidFill>
                      <a:schemeClr val="accent2">
                        <a:lumMod val="60000"/>
                        <a:lumOff val="40000"/>
                      </a:schemeClr>
                    </a:solidFill>
                  </a:tcPr>
                </a:tc>
                <a:extLst>
                  <a:ext uri="{0D108BD9-81ED-4DB2-BD59-A6C34878D82A}">
                    <a16:rowId xmlns="" xmlns:a16="http://schemas.microsoft.com/office/drawing/2014/main" val="10000"/>
                  </a:ext>
                </a:extLst>
              </a:tr>
              <a:tr h="647129">
                <a:tc>
                  <a:txBody>
                    <a:bodyPr/>
                    <a:lstStyle/>
                    <a:p>
                      <a:r>
                        <a:rPr sz="1800" dirty="0"/>
                        <a:t>63</a:t>
                      </a:r>
                    </a:p>
                  </a:txBody>
                  <a:tcPr/>
                </a:tc>
                <a:tc>
                  <a:txBody>
                    <a:bodyPr/>
                    <a:lstStyle/>
                    <a:p>
                      <a:r>
                        <a:rPr sz="1800"/>
                        <a:t>1</a:t>
                      </a:r>
                    </a:p>
                  </a:txBody>
                  <a:tcPr/>
                </a:tc>
                <a:tc>
                  <a:txBody>
                    <a:bodyPr/>
                    <a:lstStyle/>
                    <a:p>
                      <a:r>
                        <a:rPr sz="1600" dirty="0"/>
                        <a:t>typical</a:t>
                      </a:r>
                    </a:p>
                  </a:txBody>
                  <a:tcPr/>
                </a:tc>
                <a:tc>
                  <a:txBody>
                    <a:bodyPr/>
                    <a:lstStyle/>
                    <a:p>
                      <a:r>
                        <a:rPr sz="1800"/>
                        <a:t>145</a:t>
                      </a:r>
                    </a:p>
                  </a:txBody>
                  <a:tcPr/>
                </a:tc>
                <a:tc>
                  <a:txBody>
                    <a:bodyPr/>
                    <a:lstStyle/>
                    <a:p>
                      <a:r>
                        <a:rPr sz="1800"/>
                        <a:t>233</a:t>
                      </a:r>
                    </a:p>
                  </a:txBody>
                  <a:tcPr/>
                </a:tc>
                <a:tc>
                  <a:txBody>
                    <a:bodyPr/>
                    <a:lstStyle/>
                    <a:p>
                      <a:r>
                        <a:rPr sz="1800"/>
                        <a:t>1</a:t>
                      </a:r>
                    </a:p>
                  </a:txBody>
                  <a:tcPr/>
                </a:tc>
                <a:tc>
                  <a:txBody>
                    <a:bodyPr/>
                    <a:lstStyle/>
                    <a:p>
                      <a:r>
                        <a:rPr sz="1800"/>
                        <a:t>2</a:t>
                      </a:r>
                    </a:p>
                  </a:txBody>
                  <a:tcPr/>
                </a:tc>
                <a:tc>
                  <a:txBody>
                    <a:bodyPr/>
                    <a:lstStyle/>
                    <a:p>
                      <a:r>
                        <a:rPr sz="1800"/>
                        <a:t>150</a:t>
                      </a:r>
                    </a:p>
                  </a:txBody>
                  <a:tcPr/>
                </a:tc>
                <a:tc>
                  <a:txBody>
                    <a:bodyPr/>
                    <a:lstStyle/>
                    <a:p>
                      <a:r>
                        <a:rPr sz="1800" dirty="0"/>
                        <a:t>0</a:t>
                      </a:r>
                    </a:p>
                  </a:txBody>
                  <a:tcPr/>
                </a:tc>
                <a:tc>
                  <a:txBody>
                    <a:bodyPr/>
                    <a:lstStyle/>
                    <a:p>
                      <a:r>
                        <a:rPr sz="1800" dirty="0"/>
                        <a:t>2.3</a:t>
                      </a:r>
                    </a:p>
                  </a:txBody>
                  <a:tcPr/>
                </a:tc>
                <a:tc>
                  <a:txBody>
                    <a:bodyPr/>
                    <a:lstStyle/>
                    <a:p>
                      <a:r>
                        <a:rPr sz="1800" dirty="0"/>
                        <a:t>3</a:t>
                      </a:r>
                    </a:p>
                  </a:txBody>
                  <a:tcPr/>
                </a:tc>
                <a:tc>
                  <a:txBody>
                    <a:bodyPr/>
                    <a:lstStyle/>
                    <a:p>
                      <a:r>
                        <a:rPr sz="1800" dirty="0"/>
                        <a:t>0.0</a:t>
                      </a:r>
                    </a:p>
                  </a:txBody>
                  <a:tcPr/>
                </a:tc>
                <a:tc>
                  <a:txBody>
                    <a:bodyPr/>
                    <a:lstStyle/>
                    <a:p>
                      <a:r>
                        <a:rPr sz="1600" dirty="0"/>
                        <a:t>fixed</a:t>
                      </a:r>
                    </a:p>
                  </a:txBody>
                  <a:tcPr/>
                </a:tc>
                <a:tc>
                  <a:txBody>
                    <a:bodyPr/>
                    <a:lstStyle/>
                    <a:p>
                      <a:r>
                        <a:rPr sz="1800"/>
                        <a:t>No</a:t>
                      </a:r>
                    </a:p>
                  </a:txBody>
                  <a:tcPr>
                    <a:solidFill>
                      <a:schemeClr val="accent2">
                        <a:lumMod val="60000"/>
                        <a:lumOff val="40000"/>
                      </a:schemeClr>
                    </a:solidFill>
                  </a:tcPr>
                </a:tc>
                <a:extLst>
                  <a:ext uri="{0D108BD9-81ED-4DB2-BD59-A6C34878D82A}">
                    <a16:rowId xmlns="" xmlns:a16="http://schemas.microsoft.com/office/drawing/2014/main" val="10001"/>
                  </a:ext>
                </a:extLst>
              </a:tr>
              <a:tr h="699758">
                <a:tc>
                  <a:txBody>
                    <a:bodyPr/>
                    <a:lstStyle/>
                    <a:p>
                      <a:r>
                        <a:rPr sz="1800"/>
                        <a:t>67</a:t>
                      </a:r>
                    </a:p>
                  </a:txBody>
                  <a:tcPr/>
                </a:tc>
                <a:tc>
                  <a:txBody>
                    <a:bodyPr/>
                    <a:lstStyle/>
                    <a:p>
                      <a:r>
                        <a:rPr sz="1800"/>
                        <a:t>1</a:t>
                      </a:r>
                    </a:p>
                  </a:txBody>
                  <a:tcPr/>
                </a:tc>
                <a:tc>
                  <a:txBody>
                    <a:bodyPr/>
                    <a:lstStyle/>
                    <a:p>
                      <a:r>
                        <a:rPr sz="1600"/>
                        <a:t>asymptomatic</a:t>
                      </a:r>
                    </a:p>
                  </a:txBody>
                  <a:tcPr/>
                </a:tc>
                <a:tc>
                  <a:txBody>
                    <a:bodyPr/>
                    <a:lstStyle/>
                    <a:p>
                      <a:r>
                        <a:rPr sz="1800" dirty="0"/>
                        <a:t>160</a:t>
                      </a:r>
                    </a:p>
                  </a:txBody>
                  <a:tcPr/>
                </a:tc>
                <a:tc>
                  <a:txBody>
                    <a:bodyPr/>
                    <a:lstStyle/>
                    <a:p>
                      <a:r>
                        <a:rPr sz="1800" dirty="0"/>
                        <a:t>286</a:t>
                      </a:r>
                    </a:p>
                  </a:txBody>
                  <a:tcPr/>
                </a:tc>
                <a:tc>
                  <a:txBody>
                    <a:bodyPr/>
                    <a:lstStyle/>
                    <a:p>
                      <a:r>
                        <a:rPr sz="1800"/>
                        <a:t>0</a:t>
                      </a:r>
                    </a:p>
                  </a:txBody>
                  <a:tcPr/>
                </a:tc>
                <a:tc>
                  <a:txBody>
                    <a:bodyPr/>
                    <a:lstStyle/>
                    <a:p>
                      <a:r>
                        <a:rPr sz="1800"/>
                        <a:t>2</a:t>
                      </a:r>
                    </a:p>
                  </a:txBody>
                  <a:tcPr/>
                </a:tc>
                <a:tc>
                  <a:txBody>
                    <a:bodyPr/>
                    <a:lstStyle/>
                    <a:p>
                      <a:r>
                        <a:rPr sz="1800"/>
                        <a:t>108</a:t>
                      </a:r>
                    </a:p>
                  </a:txBody>
                  <a:tcPr/>
                </a:tc>
                <a:tc>
                  <a:txBody>
                    <a:bodyPr/>
                    <a:lstStyle/>
                    <a:p>
                      <a:r>
                        <a:rPr sz="1800"/>
                        <a:t>1</a:t>
                      </a:r>
                    </a:p>
                  </a:txBody>
                  <a:tcPr/>
                </a:tc>
                <a:tc>
                  <a:txBody>
                    <a:bodyPr/>
                    <a:lstStyle/>
                    <a:p>
                      <a:r>
                        <a:rPr sz="1800"/>
                        <a:t>1.5</a:t>
                      </a:r>
                    </a:p>
                  </a:txBody>
                  <a:tcPr/>
                </a:tc>
                <a:tc>
                  <a:txBody>
                    <a:bodyPr/>
                    <a:lstStyle/>
                    <a:p>
                      <a:r>
                        <a:rPr sz="1800" dirty="0"/>
                        <a:t>2</a:t>
                      </a:r>
                    </a:p>
                  </a:txBody>
                  <a:tcPr/>
                </a:tc>
                <a:tc>
                  <a:txBody>
                    <a:bodyPr/>
                    <a:lstStyle/>
                    <a:p>
                      <a:r>
                        <a:rPr sz="1800"/>
                        <a:t>3.0</a:t>
                      </a:r>
                    </a:p>
                  </a:txBody>
                  <a:tcPr/>
                </a:tc>
                <a:tc>
                  <a:txBody>
                    <a:bodyPr/>
                    <a:lstStyle/>
                    <a:p>
                      <a:r>
                        <a:rPr sz="1600"/>
                        <a:t>normal</a:t>
                      </a:r>
                    </a:p>
                  </a:txBody>
                  <a:tcPr/>
                </a:tc>
                <a:tc>
                  <a:txBody>
                    <a:bodyPr/>
                    <a:lstStyle/>
                    <a:p>
                      <a:r>
                        <a:rPr sz="1800"/>
                        <a:t>Yes</a:t>
                      </a:r>
                    </a:p>
                  </a:txBody>
                  <a:tcPr>
                    <a:solidFill>
                      <a:schemeClr val="accent2">
                        <a:lumMod val="60000"/>
                        <a:lumOff val="40000"/>
                      </a:schemeClr>
                    </a:solidFill>
                  </a:tcPr>
                </a:tc>
                <a:extLst>
                  <a:ext uri="{0D108BD9-81ED-4DB2-BD59-A6C34878D82A}">
                    <a16:rowId xmlns="" xmlns:a16="http://schemas.microsoft.com/office/drawing/2014/main" val="10002"/>
                  </a:ext>
                </a:extLst>
              </a:tr>
              <a:tr h="642551">
                <a:tc>
                  <a:txBody>
                    <a:bodyPr/>
                    <a:lstStyle/>
                    <a:p>
                      <a:r>
                        <a:rPr sz="1800"/>
                        <a:t>67</a:t>
                      </a:r>
                    </a:p>
                  </a:txBody>
                  <a:tcPr/>
                </a:tc>
                <a:tc>
                  <a:txBody>
                    <a:bodyPr/>
                    <a:lstStyle/>
                    <a:p>
                      <a:r>
                        <a:rPr sz="1800"/>
                        <a:t>1</a:t>
                      </a:r>
                    </a:p>
                  </a:txBody>
                  <a:tcPr/>
                </a:tc>
                <a:tc>
                  <a:txBody>
                    <a:bodyPr/>
                    <a:lstStyle/>
                    <a:p>
                      <a:r>
                        <a:rPr sz="1600"/>
                        <a:t>asymptomatic</a:t>
                      </a:r>
                    </a:p>
                  </a:txBody>
                  <a:tcPr/>
                </a:tc>
                <a:tc>
                  <a:txBody>
                    <a:bodyPr/>
                    <a:lstStyle/>
                    <a:p>
                      <a:r>
                        <a:rPr sz="1800"/>
                        <a:t>120</a:t>
                      </a:r>
                    </a:p>
                  </a:txBody>
                  <a:tcPr/>
                </a:tc>
                <a:tc>
                  <a:txBody>
                    <a:bodyPr/>
                    <a:lstStyle/>
                    <a:p>
                      <a:r>
                        <a:rPr sz="1800"/>
                        <a:t>229</a:t>
                      </a:r>
                    </a:p>
                  </a:txBody>
                  <a:tcPr/>
                </a:tc>
                <a:tc>
                  <a:txBody>
                    <a:bodyPr/>
                    <a:lstStyle/>
                    <a:p>
                      <a:r>
                        <a:rPr sz="1800"/>
                        <a:t>0</a:t>
                      </a:r>
                    </a:p>
                  </a:txBody>
                  <a:tcPr/>
                </a:tc>
                <a:tc>
                  <a:txBody>
                    <a:bodyPr/>
                    <a:lstStyle/>
                    <a:p>
                      <a:r>
                        <a:rPr sz="1800"/>
                        <a:t>2</a:t>
                      </a:r>
                    </a:p>
                  </a:txBody>
                  <a:tcPr/>
                </a:tc>
                <a:tc>
                  <a:txBody>
                    <a:bodyPr/>
                    <a:lstStyle/>
                    <a:p>
                      <a:r>
                        <a:rPr sz="1800"/>
                        <a:t>129</a:t>
                      </a:r>
                    </a:p>
                  </a:txBody>
                  <a:tcPr/>
                </a:tc>
                <a:tc>
                  <a:txBody>
                    <a:bodyPr/>
                    <a:lstStyle/>
                    <a:p>
                      <a:r>
                        <a:rPr sz="1800"/>
                        <a:t>1</a:t>
                      </a:r>
                    </a:p>
                  </a:txBody>
                  <a:tcPr/>
                </a:tc>
                <a:tc>
                  <a:txBody>
                    <a:bodyPr/>
                    <a:lstStyle/>
                    <a:p>
                      <a:r>
                        <a:rPr sz="1800"/>
                        <a:t>2.6</a:t>
                      </a:r>
                    </a:p>
                  </a:txBody>
                  <a:tcPr/>
                </a:tc>
                <a:tc>
                  <a:txBody>
                    <a:bodyPr/>
                    <a:lstStyle/>
                    <a:p>
                      <a:r>
                        <a:rPr sz="1800" dirty="0"/>
                        <a:t>2</a:t>
                      </a:r>
                    </a:p>
                  </a:txBody>
                  <a:tcPr/>
                </a:tc>
                <a:tc>
                  <a:txBody>
                    <a:bodyPr/>
                    <a:lstStyle/>
                    <a:p>
                      <a:r>
                        <a:rPr sz="1800" dirty="0"/>
                        <a:t>2.0</a:t>
                      </a:r>
                    </a:p>
                  </a:txBody>
                  <a:tcPr/>
                </a:tc>
                <a:tc>
                  <a:txBody>
                    <a:bodyPr/>
                    <a:lstStyle/>
                    <a:p>
                      <a:r>
                        <a:rPr sz="1600"/>
                        <a:t>reversable</a:t>
                      </a:r>
                    </a:p>
                  </a:txBody>
                  <a:tcPr/>
                </a:tc>
                <a:tc>
                  <a:txBody>
                    <a:bodyPr/>
                    <a:lstStyle/>
                    <a:p>
                      <a:r>
                        <a:rPr sz="1800"/>
                        <a:t>Yes</a:t>
                      </a:r>
                    </a:p>
                  </a:txBody>
                  <a:tcPr>
                    <a:solidFill>
                      <a:schemeClr val="accent2">
                        <a:lumMod val="60000"/>
                        <a:lumOff val="40000"/>
                      </a:schemeClr>
                    </a:solidFill>
                  </a:tcPr>
                </a:tc>
                <a:extLst>
                  <a:ext uri="{0D108BD9-81ED-4DB2-BD59-A6C34878D82A}">
                    <a16:rowId xmlns="" xmlns:a16="http://schemas.microsoft.com/office/drawing/2014/main" val="10003"/>
                  </a:ext>
                </a:extLst>
              </a:tr>
              <a:tr h="617838">
                <a:tc>
                  <a:txBody>
                    <a:bodyPr/>
                    <a:lstStyle/>
                    <a:p>
                      <a:r>
                        <a:rPr sz="1800"/>
                        <a:t>37</a:t>
                      </a:r>
                    </a:p>
                  </a:txBody>
                  <a:tcPr/>
                </a:tc>
                <a:tc>
                  <a:txBody>
                    <a:bodyPr/>
                    <a:lstStyle/>
                    <a:p>
                      <a:r>
                        <a:rPr sz="1800"/>
                        <a:t>1</a:t>
                      </a:r>
                    </a:p>
                  </a:txBody>
                  <a:tcPr/>
                </a:tc>
                <a:tc>
                  <a:txBody>
                    <a:bodyPr/>
                    <a:lstStyle/>
                    <a:p>
                      <a:r>
                        <a:rPr sz="1600"/>
                        <a:t>nonanginal</a:t>
                      </a:r>
                    </a:p>
                  </a:txBody>
                  <a:tcPr/>
                </a:tc>
                <a:tc>
                  <a:txBody>
                    <a:bodyPr/>
                    <a:lstStyle/>
                    <a:p>
                      <a:r>
                        <a:rPr sz="1800"/>
                        <a:t>130</a:t>
                      </a:r>
                    </a:p>
                  </a:txBody>
                  <a:tcPr/>
                </a:tc>
                <a:tc>
                  <a:txBody>
                    <a:bodyPr/>
                    <a:lstStyle/>
                    <a:p>
                      <a:r>
                        <a:rPr sz="1800"/>
                        <a:t>250</a:t>
                      </a:r>
                    </a:p>
                  </a:txBody>
                  <a:tcPr/>
                </a:tc>
                <a:tc>
                  <a:txBody>
                    <a:bodyPr/>
                    <a:lstStyle/>
                    <a:p>
                      <a:r>
                        <a:rPr sz="1800"/>
                        <a:t>0</a:t>
                      </a:r>
                    </a:p>
                  </a:txBody>
                  <a:tcPr/>
                </a:tc>
                <a:tc>
                  <a:txBody>
                    <a:bodyPr/>
                    <a:lstStyle/>
                    <a:p>
                      <a:r>
                        <a:rPr sz="1800"/>
                        <a:t>0</a:t>
                      </a:r>
                    </a:p>
                  </a:txBody>
                  <a:tcPr/>
                </a:tc>
                <a:tc>
                  <a:txBody>
                    <a:bodyPr/>
                    <a:lstStyle/>
                    <a:p>
                      <a:r>
                        <a:rPr sz="1800"/>
                        <a:t>187</a:t>
                      </a:r>
                    </a:p>
                  </a:txBody>
                  <a:tcPr/>
                </a:tc>
                <a:tc>
                  <a:txBody>
                    <a:bodyPr/>
                    <a:lstStyle/>
                    <a:p>
                      <a:r>
                        <a:rPr sz="1800"/>
                        <a:t>0</a:t>
                      </a:r>
                    </a:p>
                  </a:txBody>
                  <a:tcPr/>
                </a:tc>
                <a:tc>
                  <a:txBody>
                    <a:bodyPr/>
                    <a:lstStyle/>
                    <a:p>
                      <a:r>
                        <a:rPr sz="1800"/>
                        <a:t>3.5</a:t>
                      </a:r>
                    </a:p>
                  </a:txBody>
                  <a:tcPr/>
                </a:tc>
                <a:tc>
                  <a:txBody>
                    <a:bodyPr/>
                    <a:lstStyle/>
                    <a:p>
                      <a:r>
                        <a:rPr sz="1800"/>
                        <a:t>3</a:t>
                      </a:r>
                    </a:p>
                  </a:txBody>
                  <a:tcPr/>
                </a:tc>
                <a:tc>
                  <a:txBody>
                    <a:bodyPr/>
                    <a:lstStyle/>
                    <a:p>
                      <a:r>
                        <a:rPr sz="1800"/>
                        <a:t>0.0</a:t>
                      </a:r>
                    </a:p>
                  </a:txBody>
                  <a:tcPr/>
                </a:tc>
                <a:tc>
                  <a:txBody>
                    <a:bodyPr/>
                    <a:lstStyle/>
                    <a:p>
                      <a:r>
                        <a:rPr sz="1600"/>
                        <a:t>normal</a:t>
                      </a:r>
                    </a:p>
                  </a:txBody>
                  <a:tcPr/>
                </a:tc>
                <a:tc>
                  <a:txBody>
                    <a:bodyPr/>
                    <a:lstStyle/>
                    <a:p>
                      <a:r>
                        <a:rPr sz="1800"/>
                        <a:t>No</a:t>
                      </a:r>
                    </a:p>
                  </a:txBody>
                  <a:tcPr>
                    <a:solidFill>
                      <a:schemeClr val="accent2">
                        <a:lumMod val="60000"/>
                        <a:lumOff val="40000"/>
                      </a:schemeClr>
                    </a:solidFill>
                  </a:tcPr>
                </a:tc>
                <a:extLst>
                  <a:ext uri="{0D108BD9-81ED-4DB2-BD59-A6C34878D82A}">
                    <a16:rowId xmlns="" xmlns:a16="http://schemas.microsoft.com/office/drawing/2014/main" val="10004"/>
                  </a:ext>
                </a:extLst>
              </a:tr>
              <a:tr h="593124">
                <a:tc>
                  <a:txBody>
                    <a:bodyPr/>
                    <a:lstStyle/>
                    <a:p>
                      <a:r>
                        <a:rPr sz="1800" dirty="0"/>
                        <a:t>41</a:t>
                      </a:r>
                    </a:p>
                  </a:txBody>
                  <a:tcPr/>
                </a:tc>
                <a:tc>
                  <a:txBody>
                    <a:bodyPr/>
                    <a:lstStyle/>
                    <a:p>
                      <a:r>
                        <a:rPr sz="1800"/>
                        <a:t>0</a:t>
                      </a:r>
                    </a:p>
                  </a:txBody>
                  <a:tcPr/>
                </a:tc>
                <a:tc>
                  <a:txBody>
                    <a:bodyPr/>
                    <a:lstStyle/>
                    <a:p>
                      <a:r>
                        <a:rPr sz="1600" dirty="0"/>
                        <a:t>nontypical</a:t>
                      </a:r>
                    </a:p>
                  </a:txBody>
                  <a:tcPr/>
                </a:tc>
                <a:tc>
                  <a:txBody>
                    <a:bodyPr/>
                    <a:lstStyle/>
                    <a:p>
                      <a:r>
                        <a:rPr sz="1800"/>
                        <a:t>130</a:t>
                      </a:r>
                    </a:p>
                  </a:txBody>
                  <a:tcPr/>
                </a:tc>
                <a:tc>
                  <a:txBody>
                    <a:bodyPr/>
                    <a:lstStyle/>
                    <a:p>
                      <a:r>
                        <a:rPr sz="1800"/>
                        <a:t>204</a:t>
                      </a:r>
                    </a:p>
                  </a:txBody>
                  <a:tcPr/>
                </a:tc>
                <a:tc>
                  <a:txBody>
                    <a:bodyPr/>
                    <a:lstStyle/>
                    <a:p>
                      <a:r>
                        <a:rPr sz="1800"/>
                        <a:t>0</a:t>
                      </a:r>
                    </a:p>
                  </a:txBody>
                  <a:tcPr/>
                </a:tc>
                <a:tc>
                  <a:txBody>
                    <a:bodyPr/>
                    <a:lstStyle/>
                    <a:p>
                      <a:r>
                        <a:rPr sz="1800"/>
                        <a:t>2</a:t>
                      </a:r>
                    </a:p>
                  </a:txBody>
                  <a:tcPr/>
                </a:tc>
                <a:tc>
                  <a:txBody>
                    <a:bodyPr/>
                    <a:lstStyle/>
                    <a:p>
                      <a:r>
                        <a:rPr sz="1800"/>
                        <a:t>172</a:t>
                      </a:r>
                    </a:p>
                  </a:txBody>
                  <a:tcPr/>
                </a:tc>
                <a:tc>
                  <a:txBody>
                    <a:bodyPr/>
                    <a:lstStyle/>
                    <a:p>
                      <a:r>
                        <a:rPr sz="1800"/>
                        <a:t>0</a:t>
                      </a:r>
                    </a:p>
                  </a:txBody>
                  <a:tcPr/>
                </a:tc>
                <a:tc>
                  <a:txBody>
                    <a:bodyPr/>
                    <a:lstStyle/>
                    <a:p>
                      <a:r>
                        <a:rPr sz="1800"/>
                        <a:t>1.4</a:t>
                      </a:r>
                    </a:p>
                  </a:txBody>
                  <a:tcPr/>
                </a:tc>
                <a:tc>
                  <a:txBody>
                    <a:bodyPr/>
                    <a:lstStyle/>
                    <a:p>
                      <a:r>
                        <a:rPr sz="1800"/>
                        <a:t>1</a:t>
                      </a:r>
                    </a:p>
                  </a:txBody>
                  <a:tcPr/>
                </a:tc>
                <a:tc>
                  <a:txBody>
                    <a:bodyPr/>
                    <a:lstStyle/>
                    <a:p>
                      <a:r>
                        <a:rPr sz="1800" dirty="0"/>
                        <a:t>0.0</a:t>
                      </a:r>
                    </a:p>
                  </a:txBody>
                  <a:tcPr/>
                </a:tc>
                <a:tc>
                  <a:txBody>
                    <a:bodyPr/>
                    <a:lstStyle/>
                    <a:p>
                      <a:r>
                        <a:rPr sz="1600" dirty="0"/>
                        <a:t>normal</a:t>
                      </a:r>
                    </a:p>
                  </a:txBody>
                  <a:tcPr/>
                </a:tc>
                <a:tc>
                  <a:txBody>
                    <a:bodyPr/>
                    <a:lstStyle/>
                    <a:p>
                      <a:r>
                        <a:rPr sz="1800" dirty="0"/>
                        <a:t>No</a:t>
                      </a:r>
                    </a:p>
                  </a:txBody>
                  <a:tcPr>
                    <a:solidFill>
                      <a:schemeClr val="accent2">
                        <a:lumMod val="60000"/>
                        <a:lumOff val="40000"/>
                      </a:schemeClr>
                    </a:solidFill>
                  </a:tcPr>
                </a:tc>
                <a:extLst>
                  <a:ext uri="{0D108BD9-81ED-4DB2-BD59-A6C34878D82A}">
                    <a16:rowId xmlns="" xmlns:a16="http://schemas.microsoft.com/office/drawing/2014/main" val="10005"/>
                  </a:ext>
                </a:extLst>
              </a:tr>
            </a:tbl>
          </a:graphicData>
        </a:graphic>
      </p:graphicFrame>
      <p:sp>
        <p:nvSpPr>
          <p:cNvPr id="5" name="Rounded Rectangular Callout 4"/>
          <p:cNvSpPr/>
          <p:nvPr/>
        </p:nvSpPr>
        <p:spPr>
          <a:xfrm>
            <a:off x="8168135" y="939355"/>
            <a:ext cx="2312895" cy="887219"/>
          </a:xfrm>
          <a:prstGeom prst="wedgeRoundRectCallout">
            <a:avLst>
              <a:gd name="adj1" fmla="val 106090"/>
              <a:gd name="adj2" fmla="val 71835"/>
              <a:gd name="adj3" fmla="val 16667"/>
            </a:avLst>
          </a:prstGeom>
          <a:noFill/>
          <a:ln w="15875" cap="rnd" cmpd="thickThi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8189495" y="779535"/>
            <a:ext cx="2270173" cy="923330"/>
          </a:xfrm>
          <a:prstGeom prst="rect">
            <a:avLst/>
          </a:prstGeom>
          <a:noFill/>
        </p:spPr>
        <p:txBody>
          <a:bodyPr wrap="none" rtlCol="0">
            <a:spAutoFit/>
          </a:bodyPr>
          <a:lstStyle/>
          <a:p>
            <a:pPr algn="ctr"/>
            <a:endParaRPr lang="en-US" b="1" i="1" dirty="0">
              <a:latin typeface="Karla" charset="0"/>
              <a:ea typeface="Karla" charset="0"/>
              <a:cs typeface="Karla" charset="0"/>
            </a:endParaRPr>
          </a:p>
          <a:p>
            <a:pPr algn="ctr"/>
            <a:r>
              <a:rPr lang="en-US" b="1" dirty="0">
                <a:solidFill>
                  <a:srgbClr val="C00000"/>
                </a:solidFill>
                <a:latin typeface="Karla" charset="0"/>
                <a:ea typeface="Karla" charset="0"/>
                <a:cs typeface="Karla" charset="0"/>
              </a:rPr>
              <a:t>response</a:t>
            </a:r>
            <a:r>
              <a:rPr lang="en-US" dirty="0">
                <a:solidFill>
                  <a:srgbClr val="C00000"/>
                </a:solidFill>
                <a:latin typeface="Karla" charset="0"/>
                <a:ea typeface="Karla" charset="0"/>
                <a:cs typeface="Karla" charset="0"/>
              </a:rPr>
              <a:t> </a:t>
            </a:r>
            <a:r>
              <a:rPr lang="en-US" dirty="0">
                <a:latin typeface="Karla" charset="0"/>
                <a:ea typeface="Karla" charset="0"/>
                <a:cs typeface="Karla" charset="0"/>
              </a:rPr>
              <a:t>variable </a:t>
            </a:r>
            <a:r>
              <a:rPr lang="en-US" b="1" i="1" dirty="0">
                <a:latin typeface="Karla" charset="0"/>
                <a:ea typeface="Karla" charset="0"/>
                <a:cs typeface="Karla" charset="0"/>
              </a:rPr>
              <a:t>Y</a:t>
            </a:r>
          </a:p>
          <a:p>
            <a:pPr algn="ctr"/>
            <a:r>
              <a:rPr lang="en-US" dirty="0">
                <a:latin typeface="Karla" charset="0"/>
                <a:ea typeface="Karla" charset="0"/>
                <a:cs typeface="Karla" charset="0"/>
              </a:rPr>
              <a:t>is Yes/No</a:t>
            </a:r>
          </a:p>
        </p:txBody>
      </p:sp>
      <p:sp>
        <p:nvSpPr>
          <p:cNvPr id="3" name="Slide Number Placeholder 2"/>
          <p:cNvSpPr>
            <a:spLocks noGrp="1"/>
          </p:cNvSpPr>
          <p:nvPr>
            <p:ph type="sldNum" sz="quarter" idx="12"/>
          </p:nvPr>
        </p:nvSpPr>
        <p:spPr/>
        <p:txBody>
          <a:bodyPr/>
          <a:lstStyle/>
          <a:p>
            <a:fld id="{74FD6AAA-7C75-FB4B-8EA1-06B22787237D}" type="slidenum">
              <a:rPr lang="en-US" smtClean="0"/>
              <a:t>52</a:t>
            </a:fld>
            <a:endParaRPr lang="en-US"/>
          </a:p>
        </p:txBody>
      </p:sp>
    </p:spTree>
    <p:extLst>
      <p:ext uri="{BB962C8B-B14F-4D97-AF65-F5344CB8AC3E}">
        <p14:creationId xmlns:p14="http://schemas.microsoft.com/office/powerpoint/2010/main" val="685247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idea of learning</a:t>
            </a:r>
            <a:endParaRPr lang="en-US" dirty="0"/>
          </a:p>
        </p:txBody>
      </p:sp>
      <p:sp>
        <p:nvSpPr>
          <p:cNvPr id="4" name="Slide Number Placeholder 3"/>
          <p:cNvSpPr>
            <a:spLocks noGrp="1"/>
          </p:cNvSpPr>
          <p:nvPr>
            <p:ph type="sldNum" sz="quarter" idx="12"/>
          </p:nvPr>
        </p:nvSpPr>
        <p:spPr/>
        <p:txBody>
          <a:bodyPr/>
          <a:lstStyle/>
          <a:p>
            <a:fld id="{74FD6AAA-7C75-FB4B-8EA1-06B22787237D}" type="slidenum">
              <a:rPr lang="en-US" smtClean="0"/>
              <a:t>53</a:t>
            </a:fld>
            <a:endParaRPr lang="en-US"/>
          </a:p>
        </p:txBody>
      </p:sp>
      <p:sp>
        <p:nvSpPr>
          <p:cNvPr id="16" name="TextBox 15"/>
          <p:cNvSpPr txBox="1"/>
          <p:nvPr/>
        </p:nvSpPr>
        <p:spPr>
          <a:xfrm>
            <a:off x="767215" y="1148791"/>
            <a:ext cx="6397905" cy="461665"/>
          </a:xfrm>
          <a:prstGeom prst="rect">
            <a:avLst/>
          </a:prstGeom>
          <a:noFill/>
        </p:spPr>
        <p:txBody>
          <a:bodyPr wrap="none" rtlCol="0">
            <a:spAutoFit/>
          </a:bodyPr>
          <a:lstStyle/>
          <a:p>
            <a:r>
              <a:rPr lang="en-US" sz="2400" dirty="0" smtClean="0">
                <a:solidFill>
                  <a:schemeClr val="tx1">
                    <a:lumMod val="75000"/>
                    <a:lumOff val="25000"/>
                  </a:schemeClr>
                </a:solidFill>
                <a:latin typeface="Karla" charset="0"/>
                <a:ea typeface="Karla" charset="0"/>
                <a:cs typeface="Karla" charset="0"/>
              </a:rPr>
              <a:t>Start with Regression or Logistic Regression</a:t>
            </a:r>
          </a:p>
        </p:txBody>
      </p:sp>
      <mc:AlternateContent xmlns:mc="http://schemas.openxmlformats.org/markup-compatibility/2006" xmlns:a14="http://schemas.microsoft.com/office/drawing/2010/main">
        <mc:Choice Requires="a14">
          <p:sp>
            <p:nvSpPr>
              <p:cNvPr id="18" name="Rectangle 17"/>
              <p:cNvSpPr/>
              <p:nvPr/>
            </p:nvSpPr>
            <p:spPr>
              <a:xfrm>
                <a:off x="4539068" y="4097189"/>
                <a:ext cx="41855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𝑌</m:t>
                      </m:r>
                      <m:r>
                        <a:rPr lang="en-US" b="0" i="1" smtClean="0">
                          <a:latin typeface="Cambria Math" charset="0"/>
                        </a:rPr>
                        <m:t>=</m:t>
                      </m:r>
                      <m:r>
                        <a:rPr lang="en-US" b="0" i="1" smtClean="0">
                          <a:latin typeface="Cambria Math" charset="0"/>
                        </a:rPr>
                        <m:t>𝑓</m:t>
                      </m:r>
                      <m:r>
                        <a:rPr lang="en-US" b="0" i="1" smtClean="0">
                          <a:latin typeface="Cambria Math" charset="0"/>
                          <a:ea typeface="Cambria Math" charset="0"/>
                          <a:cs typeface="Cambria Math" charset="0"/>
                        </a:rPr>
                        <m:t>(</m:t>
                      </m:r>
                      <m:sSub>
                        <m:sSubPr>
                          <m:ctrlPr>
                            <a:rPr lang="en-US" b="0" i="1" smtClean="0">
                              <a:latin typeface="Cambria Math" charset="0"/>
                              <a:ea typeface="Cambria Math" charset="0"/>
                              <a:cs typeface="Cambria Math" charset="0"/>
                            </a:rPr>
                          </m:ctrlPr>
                        </m:sSubPr>
                        <m:e>
                          <m:r>
                            <a:rPr lang="en-US" b="0" i="1" smtClean="0">
                              <a:latin typeface="Cambria Math" charset="0"/>
                              <a:ea typeface="Cambria Math" charset="0"/>
                              <a:cs typeface="Cambria Math" charset="0"/>
                            </a:rPr>
                            <m:t>𝛽</m:t>
                          </m:r>
                        </m:e>
                        <m:sub>
                          <m:r>
                            <a:rPr lang="en-US" b="0" i="1" smtClean="0">
                              <a:latin typeface="Cambria Math" charset="0"/>
                              <a:ea typeface="Cambria Math" charset="0"/>
                              <a:cs typeface="Cambria Math" charset="0"/>
                            </a:rPr>
                            <m:t>0</m:t>
                          </m:r>
                        </m:sub>
                      </m:sSub>
                      <m:r>
                        <a:rPr lang="en-US" b="0" i="1" smtClean="0">
                          <a:latin typeface="Cambria Math" charset="0"/>
                          <a:ea typeface="Cambria Math" charset="0"/>
                          <a:cs typeface="Cambria Math" charset="0"/>
                        </a:rPr>
                        <m:t>+</m:t>
                      </m:r>
                      <m:sSub>
                        <m:sSubPr>
                          <m:ctrlPr>
                            <a:rPr lang="en-US" b="0" i="1" smtClean="0">
                              <a:solidFill>
                                <a:schemeClr val="accent2">
                                  <a:lumMod val="75000"/>
                                </a:schemeClr>
                              </a:solidFill>
                              <a:latin typeface="Cambria Math" charset="0"/>
                              <a:ea typeface="Cambria Math" charset="0"/>
                              <a:cs typeface="Cambria Math" charset="0"/>
                            </a:rPr>
                          </m:ctrlPr>
                        </m:sSubPr>
                        <m:e>
                          <m:r>
                            <a:rPr lang="en-US" b="0" i="1" smtClean="0">
                              <a:solidFill>
                                <a:schemeClr val="accent2">
                                  <a:lumMod val="75000"/>
                                </a:schemeClr>
                              </a:solidFill>
                              <a:latin typeface="Cambria Math" charset="0"/>
                              <a:ea typeface="Cambria Math" charset="0"/>
                              <a:cs typeface="Cambria Math" charset="0"/>
                            </a:rPr>
                            <m:t>𝛽</m:t>
                          </m:r>
                        </m:e>
                        <m:sub>
                          <m:r>
                            <a:rPr lang="en-US" b="0" i="1" smtClean="0">
                              <a:solidFill>
                                <a:schemeClr val="accent2">
                                  <a:lumMod val="75000"/>
                                </a:schemeClr>
                              </a:solidFill>
                              <a:latin typeface="Cambria Math" charset="0"/>
                              <a:ea typeface="Cambria Math" charset="0"/>
                              <a:cs typeface="Cambria Math" charset="0"/>
                            </a:rPr>
                            <m:t>1</m:t>
                          </m:r>
                        </m:sub>
                      </m:sSub>
                      <m:sSub>
                        <m:sSubPr>
                          <m:ctrlPr>
                            <a:rPr lang="en-US" b="0" i="1" smtClean="0">
                              <a:latin typeface="Cambria Math" charset="0"/>
                              <a:ea typeface="Cambria Math" charset="0"/>
                              <a:cs typeface="Cambria Math" charset="0"/>
                            </a:rPr>
                          </m:ctrlPr>
                        </m:sSubPr>
                        <m:e>
                          <m:r>
                            <a:rPr lang="en-US" b="0" i="1" smtClean="0">
                              <a:latin typeface="Cambria Math" charset="0"/>
                              <a:ea typeface="Cambria Math" charset="0"/>
                              <a:cs typeface="Cambria Math" charset="0"/>
                            </a:rPr>
                            <m:t>𝑥</m:t>
                          </m:r>
                        </m:e>
                        <m:sub>
                          <m:r>
                            <a:rPr lang="en-US" b="0" i="1" smtClean="0">
                              <a:latin typeface="Cambria Math" charset="0"/>
                              <a:ea typeface="Cambria Math" charset="0"/>
                              <a:cs typeface="Cambria Math" charset="0"/>
                            </a:rPr>
                            <m:t>1</m:t>
                          </m:r>
                        </m:sub>
                      </m:sSub>
                      <m:r>
                        <a:rPr lang="en-US" b="0" i="1" smtClean="0">
                          <a:latin typeface="Cambria Math" charset="0"/>
                          <a:ea typeface="Cambria Math" charset="0"/>
                          <a:cs typeface="Cambria Math" charset="0"/>
                        </a:rPr>
                        <m:t>+</m:t>
                      </m:r>
                      <m:sSub>
                        <m:sSubPr>
                          <m:ctrlPr>
                            <a:rPr lang="en-US" b="0" i="1" smtClean="0">
                              <a:solidFill>
                                <a:srgbClr val="0070C0"/>
                              </a:solidFill>
                              <a:latin typeface="Cambria Math" charset="0"/>
                              <a:ea typeface="Cambria Math" charset="0"/>
                              <a:cs typeface="Cambria Math" charset="0"/>
                            </a:rPr>
                          </m:ctrlPr>
                        </m:sSubPr>
                        <m:e>
                          <m:r>
                            <a:rPr lang="en-US" b="0" i="1" smtClean="0">
                              <a:solidFill>
                                <a:srgbClr val="0070C0"/>
                              </a:solidFill>
                              <a:latin typeface="Cambria Math" charset="0"/>
                              <a:ea typeface="Cambria Math" charset="0"/>
                              <a:cs typeface="Cambria Math" charset="0"/>
                            </a:rPr>
                            <m:t>𝛽</m:t>
                          </m:r>
                        </m:e>
                        <m:sub>
                          <m:r>
                            <a:rPr lang="en-US" b="0" i="1" smtClean="0">
                              <a:solidFill>
                                <a:srgbClr val="0070C0"/>
                              </a:solidFill>
                              <a:latin typeface="Cambria Math" charset="0"/>
                              <a:ea typeface="Cambria Math" charset="0"/>
                              <a:cs typeface="Cambria Math" charset="0"/>
                            </a:rPr>
                            <m:t>2</m:t>
                          </m:r>
                        </m:sub>
                      </m:sSub>
                      <m:sSub>
                        <m:sSubPr>
                          <m:ctrlPr>
                            <a:rPr lang="en-US" b="0" i="1" smtClean="0">
                              <a:latin typeface="Cambria Math" charset="0"/>
                              <a:ea typeface="Cambria Math" charset="0"/>
                              <a:cs typeface="Cambria Math" charset="0"/>
                            </a:rPr>
                          </m:ctrlPr>
                        </m:sSubPr>
                        <m:e>
                          <m:r>
                            <a:rPr lang="en-US" b="0" i="1" smtClean="0">
                              <a:latin typeface="Cambria Math" charset="0"/>
                              <a:ea typeface="Cambria Math" charset="0"/>
                              <a:cs typeface="Cambria Math" charset="0"/>
                            </a:rPr>
                            <m:t>𝑥</m:t>
                          </m:r>
                        </m:e>
                        <m:sub>
                          <m:r>
                            <a:rPr lang="en-US" b="0" i="1" smtClean="0">
                              <a:latin typeface="Cambria Math" charset="0"/>
                              <a:ea typeface="Cambria Math" charset="0"/>
                              <a:cs typeface="Cambria Math" charset="0"/>
                            </a:rPr>
                            <m:t>2</m:t>
                          </m:r>
                        </m:sub>
                      </m:sSub>
                      <m:r>
                        <a:rPr lang="en-US" b="0" i="1" smtClean="0">
                          <a:latin typeface="Cambria Math" charset="0"/>
                          <a:ea typeface="Cambria Math" charset="0"/>
                          <a:cs typeface="Cambria Math" charset="0"/>
                        </a:rPr>
                        <m:t>+</m:t>
                      </m:r>
                      <m:sSub>
                        <m:sSubPr>
                          <m:ctrlPr>
                            <a:rPr lang="en-US" b="0" i="1" smtClean="0">
                              <a:solidFill>
                                <a:srgbClr val="00B050"/>
                              </a:solidFill>
                              <a:latin typeface="Cambria Math" charset="0"/>
                              <a:ea typeface="Cambria Math" charset="0"/>
                              <a:cs typeface="Cambria Math" charset="0"/>
                            </a:rPr>
                          </m:ctrlPr>
                        </m:sSubPr>
                        <m:e>
                          <m:r>
                            <a:rPr lang="en-US" b="0" i="1" smtClean="0">
                              <a:solidFill>
                                <a:srgbClr val="00B050"/>
                              </a:solidFill>
                              <a:latin typeface="Cambria Math" charset="0"/>
                              <a:ea typeface="Cambria Math" charset="0"/>
                              <a:cs typeface="Cambria Math" charset="0"/>
                            </a:rPr>
                            <m:t>𝛽</m:t>
                          </m:r>
                        </m:e>
                        <m:sub>
                          <m:r>
                            <a:rPr lang="en-US" b="0" i="1" smtClean="0">
                              <a:solidFill>
                                <a:srgbClr val="00B050"/>
                              </a:solidFill>
                              <a:latin typeface="Cambria Math" charset="0"/>
                              <a:ea typeface="Cambria Math" charset="0"/>
                              <a:cs typeface="Cambria Math" charset="0"/>
                            </a:rPr>
                            <m:t>3</m:t>
                          </m:r>
                        </m:sub>
                      </m:sSub>
                      <m:sSub>
                        <m:sSubPr>
                          <m:ctrlPr>
                            <a:rPr lang="en-US" b="0" i="1" smtClean="0">
                              <a:latin typeface="Cambria Math" charset="0"/>
                              <a:ea typeface="Cambria Math" charset="0"/>
                              <a:cs typeface="Cambria Math" charset="0"/>
                            </a:rPr>
                          </m:ctrlPr>
                        </m:sSubPr>
                        <m:e>
                          <m:r>
                            <a:rPr lang="en-US" b="0" i="1" smtClean="0">
                              <a:latin typeface="Cambria Math" charset="0"/>
                              <a:ea typeface="Cambria Math" charset="0"/>
                              <a:cs typeface="Cambria Math" charset="0"/>
                            </a:rPr>
                            <m:t>𝑥</m:t>
                          </m:r>
                        </m:e>
                        <m:sub>
                          <m:r>
                            <a:rPr lang="en-US" b="0" i="1" smtClean="0">
                              <a:latin typeface="Cambria Math" charset="0"/>
                              <a:ea typeface="Cambria Math" charset="0"/>
                              <a:cs typeface="Cambria Math" charset="0"/>
                            </a:rPr>
                            <m:t>3</m:t>
                          </m:r>
                        </m:sub>
                      </m:sSub>
                      <m:r>
                        <a:rPr lang="en-US" b="0" i="1" smtClean="0">
                          <a:latin typeface="Cambria Math" charset="0"/>
                          <a:ea typeface="Cambria Math" charset="0"/>
                          <a:cs typeface="Cambria Math" charset="0"/>
                        </a:rPr>
                        <m:t>+</m:t>
                      </m:r>
                      <m:sSub>
                        <m:sSubPr>
                          <m:ctrlPr>
                            <a:rPr lang="en-US" b="0" i="1" smtClean="0">
                              <a:solidFill>
                                <a:srgbClr val="7030A0"/>
                              </a:solidFill>
                              <a:latin typeface="Cambria Math" charset="0"/>
                              <a:ea typeface="Cambria Math" charset="0"/>
                              <a:cs typeface="Cambria Math" charset="0"/>
                            </a:rPr>
                          </m:ctrlPr>
                        </m:sSubPr>
                        <m:e>
                          <m:r>
                            <a:rPr lang="en-US" b="0" i="1" smtClean="0">
                              <a:solidFill>
                                <a:srgbClr val="7030A0"/>
                              </a:solidFill>
                              <a:latin typeface="Cambria Math" charset="0"/>
                              <a:ea typeface="Cambria Math" charset="0"/>
                              <a:cs typeface="Cambria Math" charset="0"/>
                            </a:rPr>
                            <m:t>𝛽</m:t>
                          </m:r>
                        </m:e>
                        <m:sub>
                          <m:r>
                            <a:rPr lang="en-US" b="0" i="1" smtClean="0">
                              <a:solidFill>
                                <a:srgbClr val="7030A0"/>
                              </a:solidFill>
                              <a:latin typeface="Cambria Math" charset="0"/>
                              <a:ea typeface="Cambria Math" charset="0"/>
                              <a:cs typeface="Cambria Math" charset="0"/>
                            </a:rPr>
                            <m:t>4</m:t>
                          </m:r>
                        </m:sub>
                      </m:sSub>
                      <m:sSub>
                        <m:sSubPr>
                          <m:ctrlPr>
                            <a:rPr lang="en-US" b="0" i="1" smtClean="0">
                              <a:latin typeface="Cambria Math" charset="0"/>
                              <a:ea typeface="Cambria Math" charset="0"/>
                              <a:cs typeface="Cambria Math" charset="0"/>
                            </a:rPr>
                          </m:ctrlPr>
                        </m:sSubPr>
                        <m:e>
                          <m:r>
                            <a:rPr lang="en-US" b="0" i="1" smtClean="0">
                              <a:latin typeface="Cambria Math" charset="0"/>
                              <a:ea typeface="Cambria Math" charset="0"/>
                              <a:cs typeface="Cambria Math" charset="0"/>
                            </a:rPr>
                            <m:t>𝑥</m:t>
                          </m:r>
                        </m:e>
                        <m:sub>
                          <m:r>
                            <a:rPr lang="en-US" b="0" i="1" smtClean="0">
                              <a:latin typeface="Cambria Math" charset="0"/>
                              <a:ea typeface="Cambria Math" charset="0"/>
                              <a:cs typeface="Cambria Math" charset="0"/>
                            </a:rPr>
                            <m:t>4</m:t>
                          </m:r>
                        </m:sub>
                      </m:sSub>
                      <m:r>
                        <a:rPr lang="en-US" b="0" i="1" smtClean="0">
                          <a:latin typeface="Cambria Math" charset="0"/>
                          <a:ea typeface="Cambria Math" charset="0"/>
                          <a:cs typeface="Cambria Math" charset="0"/>
                        </a:rPr>
                        <m:t>)</m:t>
                      </m:r>
                    </m:oMath>
                  </m:oMathPara>
                </a14:m>
                <a:endParaRPr lang="en-US" b="0" dirty="0" smtClean="0">
                  <a:ea typeface="Cambria Math" charset="0"/>
                  <a:cs typeface="Cambria Math"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4539068" y="4097189"/>
                <a:ext cx="4185505" cy="369332"/>
              </a:xfrm>
              <a:prstGeom prst="rect">
                <a:avLst/>
              </a:prstGeom>
              <a:blipFill rotWithShape="0">
                <a:blip r:embed="rId3"/>
                <a:stretch>
                  <a:fillRect b="-13115"/>
                </a:stretch>
              </a:blipFill>
            </p:spPr>
            <p:txBody>
              <a:bodyPr/>
              <a:lstStyle/>
              <a:p>
                <a:r>
                  <a:rPr lang="en-US">
                    <a:noFill/>
                  </a:rPr>
                  <a:t> </a:t>
                </a:r>
              </a:p>
            </p:txBody>
          </p:sp>
        </mc:Fallback>
      </mc:AlternateContent>
      <p:grpSp>
        <p:nvGrpSpPr>
          <p:cNvPr id="9" name="Group 8"/>
          <p:cNvGrpSpPr/>
          <p:nvPr/>
        </p:nvGrpSpPr>
        <p:grpSpPr>
          <a:xfrm>
            <a:off x="1968581" y="2883430"/>
            <a:ext cx="2675280" cy="2640311"/>
            <a:chOff x="2140857" y="2883430"/>
            <a:chExt cx="2675280" cy="2640311"/>
          </a:xfrm>
        </p:grpSpPr>
        <p:grpSp>
          <p:nvGrpSpPr>
            <p:cNvPr id="8" name="Group 7"/>
            <p:cNvGrpSpPr/>
            <p:nvPr/>
          </p:nvGrpSpPr>
          <p:grpSpPr>
            <a:xfrm>
              <a:off x="2140857" y="2883430"/>
              <a:ext cx="2675280" cy="2640311"/>
              <a:chOff x="2140857" y="2883430"/>
              <a:chExt cx="2675280" cy="2640311"/>
            </a:xfrm>
          </p:grpSpPr>
          <p:cxnSp>
            <p:nvCxnSpPr>
              <p:cNvPr id="11" name="Straight Arrow Connector 10"/>
              <p:cNvCxnSpPr/>
              <p:nvPr/>
            </p:nvCxnSpPr>
            <p:spPr>
              <a:xfrm>
                <a:off x="4025257" y="4277639"/>
                <a:ext cx="790880" cy="4999"/>
              </a:xfrm>
              <a:prstGeom prst="straightConnector1">
                <a:avLst/>
              </a:prstGeom>
              <a:ln>
                <a:solidFill>
                  <a:schemeClr val="tx1">
                    <a:lumMod val="75000"/>
                    <a:lumOff val="2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2" name="Oval 31"/>
              <p:cNvSpPr>
                <a:spLocks noChangeAspect="1"/>
              </p:cNvSpPr>
              <p:nvPr/>
            </p:nvSpPr>
            <p:spPr>
              <a:xfrm>
                <a:off x="2601242" y="3047419"/>
                <a:ext cx="260929" cy="307171"/>
              </a:xfrm>
              <a:prstGeom prst="ellipse">
                <a:avLst/>
              </a:prstGeom>
              <a:no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2589268" y="3755254"/>
                <a:ext cx="260929" cy="307171"/>
              </a:xfrm>
              <a:prstGeom prst="ellipse">
                <a:avLst/>
              </a:prstGeom>
              <a:no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2601391" y="4508735"/>
                <a:ext cx="260929" cy="307171"/>
              </a:xfrm>
              <a:prstGeom prst="ellipse">
                <a:avLst/>
              </a:prstGeom>
              <a:no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2601242" y="5216570"/>
                <a:ext cx="260929" cy="307171"/>
              </a:xfrm>
              <a:prstGeom prst="ellipse">
                <a:avLst/>
              </a:prstGeom>
              <a:no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3761750" y="4132059"/>
                <a:ext cx="260929" cy="307171"/>
              </a:xfrm>
              <a:prstGeom prst="ellipse">
                <a:avLst/>
              </a:prstGeom>
              <a:no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Arrow Connector 39"/>
              <p:cNvCxnSpPr>
                <a:stCxn id="32" idx="5"/>
              </p:cNvCxnSpPr>
              <p:nvPr/>
            </p:nvCxnSpPr>
            <p:spPr>
              <a:xfrm>
                <a:off x="2823958" y="3309605"/>
                <a:ext cx="987897" cy="879710"/>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33" idx="6"/>
              </p:cNvCxnSpPr>
              <p:nvPr/>
            </p:nvCxnSpPr>
            <p:spPr>
              <a:xfrm>
                <a:off x="2850197" y="3908839"/>
                <a:ext cx="923526" cy="341988"/>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34" idx="6"/>
              </p:cNvCxnSpPr>
              <p:nvPr/>
            </p:nvCxnSpPr>
            <p:spPr>
              <a:xfrm flipV="1">
                <a:off x="2862320" y="4361341"/>
                <a:ext cx="909676" cy="300980"/>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endCxn id="37" idx="3"/>
              </p:cNvCxnSpPr>
              <p:nvPr/>
            </p:nvCxnSpPr>
            <p:spPr>
              <a:xfrm flipV="1">
                <a:off x="2862320" y="4394245"/>
                <a:ext cx="937642" cy="932837"/>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p:cNvSpPr txBox="1"/>
                  <p:nvPr/>
                </p:nvSpPr>
                <p:spPr>
                  <a:xfrm>
                    <a:off x="2155630" y="2883430"/>
                    <a:ext cx="315147" cy="3722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𝑥</m:t>
                              </m:r>
                            </m:e>
                            <m:sub>
                              <m:r>
                                <a:rPr lang="en-US" b="0" i="1" smtClean="0">
                                  <a:latin typeface="Cambria Math" charset="0"/>
                                </a:rPr>
                                <m:t>1</m:t>
                              </m:r>
                            </m:sub>
                          </m:sSub>
                        </m:oMath>
                      </m:oMathPara>
                    </a14:m>
                    <a:endParaRPr lang="en-US" dirty="0"/>
                  </a:p>
                </p:txBody>
              </p:sp>
            </mc:Choice>
            <mc:Fallback xmlns="">
              <p:sp>
                <p:nvSpPr>
                  <p:cNvPr id="58" name="TextBox 57"/>
                  <p:cNvSpPr txBox="1">
                    <a:spLocks noRot="1" noChangeAspect="1" noMove="1" noResize="1" noEditPoints="1" noAdjustHandles="1" noChangeArrowheads="1" noChangeShapeType="1" noTextEdit="1"/>
                  </p:cNvSpPr>
                  <p:nvPr/>
                </p:nvSpPr>
                <p:spPr>
                  <a:xfrm>
                    <a:off x="2155630" y="2883430"/>
                    <a:ext cx="315147" cy="372205"/>
                  </a:xfrm>
                  <a:prstGeom prst="rect">
                    <a:avLst/>
                  </a:prstGeom>
                  <a:blipFill rotWithShape="0">
                    <a:blip r:embed="rId4"/>
                    <a:stretch>
                      <a:fillRect l="-3922" r="-19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2142111" y="3620964"/>
                    <a:ext cx="321222" cy="3722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𝑥</m:t>
                              </m:r>
                            </m:e>
                            <m:sub>
                              <m:r>
                                <a:rPr lang="en-US" b="0" i="1" smtClean="0">
                                  <a:latin typeface="Cambria Math" charset="0"/>
                                </a:rPr>
                                <m:t>2</m:t>
                              </m:r>
                            </m:sub>
                          </m:sSub>
                        </m:oMath>
                      </m:oMathPara>
                    </a14:m>
                    <a:endParaRPr lang="en-US" dirty="0"/>
                  </a:p>
                </p:txBody>
              </p:sp>
            </mc:Choice>
            <mc:Fallback xmlns="">
              <p:sp>
                <p:nvSpPr>
                  <p:cNvPr id="61" name="TextBox 60"/>
                  <p:cNvSpPr txBox="1">
                    <a:spLocks noRot="1" noChangeAspect="1" noMove="1" noResize="1" noEditPoints="1" noAdjustHandles="1" noChangeArrowheads="1" noChangeShapeType="1" noTextEdit="1"/>
                  </p:cNvSpPr>
                  <p:nvPr/>
                </p:nvSpPr>
                <p:spPr>
                  <a:xfrm>
                    <a:off x="2142111" y="3620964"/>
                    <a:ext cx="321222" cy="372205"/>
                  </a:xfrm>
                  <a:prstGeom prst="rect">
                    <a:avLst/>
                  </a:prstGeom>
                  <a:blipFill rotWithShape="0">
                    <a:blip r:embed="rId5"/>
                    <a:stretch>
                      <a:fillRect l="-1887" r="-18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2140857" y="4420878"/>
                    <a:ext cx="321222" cy="3722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𝑥</m:t>
                              </m:r>
                            </m:e>
                            <m:sub>
                              <m:r>
                                <a:rPr lang="en-US" b="0" i="1" smtClean="0">
                                  <a:latin typeface="Cambria Math" charset="0"/>
                                </a:rPr>
                                <m:t>3</m:t>
                              </m:r>
                            </m:sub>
                          </m:sSub>
                        </m:oMath>
                      </m:oMathPara>
                    </a14:m>
                    <a:endParaRPr lang="en-US" dirty="0"/>
                  </a:p>
                </p:txBody>
              </p:sp>
            </mc:Choice>
            <mc:Fallback xmlns="">
              <p:sp>
                <p:nvSpPr>
                  <p:cNvPr id="62" name="TextBox 61"/>
                  <p:cNvSpPr txBox="1">
                    <a:spLocks noRot="1" noChangeAspect="1" noMove="1" noResize="1" noEditPoints="1" noAdjustHandles="1" noChangeArrowheads="1" noChangeShapeType="1" noTextEdit="1"/>
                  </p:cNvSpPr>
                  <p:nvPr/>
                </p:nvSpPr>
                <p:spPr>
                  <a:xfrm>
                    <a:off x="2140857" y="4420878"/>
                    <a:ext cx="321222" cy="372205"/>
                  </a:xfrm>
                  <a:prstGeom prst="rect">
                    <a:avLst/>
                  </a:prstGeom>
                  <a:blipFill rotWithShape="0">
                    <a:blip r:embed="rId6"/>
                    <a:stretch>
                      <a:fillRect l="-1887" r="-188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3" name="TextBox 62"/>
                <p:cNvSpPr txBox="1"/>
                <p:nvPr/>
              </p:nvSpPr>
              <p:spPr>
                <a:xfrm>
                  <a:off x="2149556" y="5151536"/>
                  <a:ext cx="321222" cy="3722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𝑥</m:t>
                            </m:r>
                          </m:e>
                          <m:sub>
                            <m:r>
                              <a:rPr lang="en-US" b="0" i="1" smtClean="0">
                                <a:latin typeface="Cambria Math" charset="0"/>
                              </a:rPr>
                              <m:t>4</m:t>
                            </m:r>
                          </m:sub>
                        </m:sSub>
                      </m:oMath>
                    </m:oMathPara>
                  </a14:m>
                  <a:endParaRPr lang="en-US" dirty="0"/>
                </a:p>
              </p:txBody>
            </p:sp>
          </mc:Choice>
          <mc:Fallback xmlns="">
            <p:sp>
              <p:nvSpPr>
                <p:cNvPr id="63" name="TextBox 62"/>
                <p:cNvSpPr txBox="1">
                  <a:spLocks noRot="1" noChangeAspect="1" noMove="1" noResize="1" noEditPoints="1" noAdjustHandles="1" noChangeArrowheads="1" noChangeShapeType="1" noTextEdit="1"/>
                </p:cNvSpPr>
                <p:nvPr/>
              </p:nvSpPr>
              <p:spPr>
                <a:xfrm>
                  <a:off x="2149556" y="5151536"/>
                  <a:ext cx="321222" cy="372205"/>
                </a:xfrm>
                <a:prstGeom prst="rect">
                  <a:avLst/>
                </a:prstGeom>
                <a:blipFill rotWithShape="0">
                  <a:blip r:embed="rId7"/>
                  <a:stretch>
                    <a:fillRect l="-3846" r="-1923"/>
                  </a:stretch>
                </a:blipFill>
              </p:spPr>
              <p:txBody>
                <a:bodyPr/>
                <a:lstStyle/>
                <a:p>
                  <a:r>
                    <a:rPr lang="en-US">
                      <a:noFill/>
                    </a:rPr>
                    <a:t> </a:t>
                  </a:r>
                </a:p>
              </p:txBody>
            </p:sp>
          </mc:Fallback>
        </mc:AlternateContent>
      </p:grpSp>
      <p:grpSp>
        <p:nvGrpSpPr>
          <p:cNvPr id="7" name="Group 6"/>
          <p:cNvGrpSpPr/>
          <p:nvPr/>
        </p:nvGrpSpPr>
        <p:grpSpPr>
          <a:xfrm>
            <a:off x="6058227" y="4487568"/>
            <a:ext cx="3565835" cy="1511229"/>
            <a:chOff x="6254496" y="4439230"/>
            <a:chExt cx="3565835" cy="1511229"/>
          </a:xfrm>
        </p:grpSpPr>
        <p:cxnSp>
          <p:nvCxnSpPr>
            <p:cNvPr id="26" name="Straight Arrow Connector 25"/>
            <p:cNvCxnSpPr/>
            <p:nvPr/>
          </p:nvCxnSpPr>
          <p:spPr>
            <a:xfrm flipV="1">
              <a:off x="6888480" y="4439230"/>
              <a:ext cx="36576" cy="887853"/>
            </a:xfrm>
            <a:prstGeom prst="straightConnector1">
              <a:avLst/>
            </a:prstGeom>
            <a:ln>
              <a:solidFill>
                <a:schemeClr val="tx1">
                  <a:lumMod val="75000"/>
                  <a:lumOff val="2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6925056" y="4439230"/>
              <a:ext cx="707136" cy="986210"/>
            </a:xfrm>
            <a:prstGeom prst="straightConnector1">
              <a:avLst/>
            </a:prstGeom>
            <a:ln>
              <a:solidFill>
                <a:schemeClr val="tx1">
                  <a:lumMod val="75000"/>
                  <a:lumOff val="2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7040880" y="4508735"/>
              <a:ext cx="1274064" cy="970749"/>
            </a:xfrm>
            <a:prstGeom prst="straightConnector1">
              <a:avLst/>
            </a:prstGeom>
            <a:ln>
              <a:solidFill>
                <a:schemeClr val="tx1">
                  <a:lumMod val="75000"/>
                  <a:lumOff val="2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6295007" y="5488794"/>
              <a:ext cx="3525324" cy="461665"/>
            </a:xfrm>
            <a:prstGeom prst="rect">
              <a:avLst/>
            </a:prstGeom>
            <a:noFill/>
          </p:spPr>
          <p:txBody>
            <a:bodyPr wrap="none" rtlCol="0">
              <a:spAutoFit/>
            </a:bodyPr>
            <a:lstStyle/>
            <a:p>
              <a:r>
                <a:rPr lang="en-US" sz="2400" dirty="0" smtClean="0">
                  <a:latin typeface="Karla" charset="0"/>
                  <a:ea typeface="Karla" charset="0"/>
                  <a:cs typeface="Karla" charset="0"/>
                </a:rPr>
                <a:t>Coefficients or </a:t>
              </a:r>
              <a:r>
                <a:rPr lang="en-US" sz="2400" b="1" dirty="0" smtClean="0">
                  <a:solidFill>
                    <a:srgbClr val="C00000"/>
                  </a:solidFill>
                  <a:latin typeface="Karla" charset="0"/>
                  <a:ea typeface="Karla" charset="0"/>
                  <a:cs typeface="Karla" charset="0"/>
                </a:rPr>
                <a:t>Weights</a:t>
              </a:r>
            </a:p>
          </p:txBody>
        </p:sp>
        <p:cxnSp>
          <p:nvCxnSpPr>
            <p:cNvPr id="39" name="Straight Arrow Connector 38"/>
            <p:cNvCxnSpPr/>
            <p:nvPr/>
          </p:nvCxnSpPr>
          <p:spPr>
            <a:xfrm flipH="1" flipV="1">
              <a:off x="6254496" y="4513268"/>
              <a:ext cx="548640" cy="916705"/>
            </a:xfrm>
            <a:prstGeom prst="straightConnector1">
              <a:avLst/>
            </a:prstGeom>
            <a:ln>
              <a:solidFill>
                <a:schemeClr val="tx1">
                  <a:lumMod val="75000"/>
                  <a:lumOff val="25000"/>
                </a:schemeClr>
              </a:solidFill>
              <a:tailEnd type="triangle"/>
            </a:ln>
          </p:spPr>
          <p:style>
            <a:lnRef idx="2">
              <a:schemeClr val="accent1"/>
            </a:lnRef>
            <a:fillRef idx="0">
              <a:schemeClr val="accent1"/>
            </a:fillRef>
            <a:effectRef idx="1">
              <a:schemeClr val="accent1"/>
            </a:effectRef>
            <a:fontRef idx="minor">
              <a:schemeClr val="tx1"/>
            </a:fontRef>
          </p:style>
        </p:cxnSp>
      </p:grpSp>
      <p:grpSp>
        <p:nvGrpSpPr>
          <p:cNvPr id="6" name="Group 5"/>
          <p:cNvGrpSpPr/>
          <p:nvPr/>
        </p:nvGrpSpPr>
        <p:grpSpPr>
          <a:xfrm>
            <a:off x="3014486" y="4487568"/>
            <a:ext cx="2611612" cy="1422115"/>
            <a:chOff x="3405140" y="4508736"/>
            <a:chExt cx="2611612" cy="1422115"/>
          </a:xfrm>
        </p:grpSpPr>
        <p:cxnSp>
          <p:nvCxnSpPr>
            <p:cNvPr id="23" name="Straight Arrow Connector 22"/>
            <p:cNvCxnSpPr/>
            <p:nvPr/>
          </p:nvCxnSpPr>
          <p:spPr>
            <a:xfrm flipV="1">
              <a:off x="5084064" y="4508736"/>
              <a:ext cx="670560" cy="970748"/>
            </a:xfrm>
            <a:prstGeom prst="straightConnector1">
              <a:avLst/>
            </a:prstGeom>
            <a:ln>
              <a:solidFill>
                <a:schemeClr val="tx1">
                  <a:lumMod val="75000"/>
                  <a:lumOff val="2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3405140" y="5469186"/>
              <a:ext cx="2611612" cy="461665"/>
            </a:xfrm>
            <a:prstGeom prst="rect">
              <a:avLst/>
            </a:prstGeom>
            <a:noFill/>
          </p:spPr>
          <p:txBody>
            <a:bodyPr wrap="none" rtlCol="0">
              <a:spAutoFit/>
            </a:bodyPr>
            <a:lstStyle/>
            <a:p>
              <a:r>
                <a:rPr lang="en-US" sz="2400" dirty="0" smtClean="0">
                  <a:latin typeface="Karla" charset="0"/>
                  <a:ea typeface="Karla" charset="0"/>
                  <a:cs typeface="Karla" charset="0"/>
                </a:rPr>
                <a:t>Intercept or </a:t>
              </a:r>
              <a:r>
                <a:rPr lang="en-US" sz="2400" b="1" dirty="0" smtClean="0">
                  <a:solidFill>
                    <a:srgbClr val="C00000"/>
                  </a:solidFill>
                  <a:latin typeface="Karla" charset="0"/>
                  <a:ea typeface="Karla" charset="0"/>
                  <a:cs typeface="Karla" charset="0"/>
                </a:rPr>
                <a:t>Bias</a:t>
              </a:r>
            </a:p>
          </p:txBody>
        </p:sp>
      </p:grpSp>
      <p:grpSp>
        <p:nvGrpSpPr>
          <p:cNvPr id="12" name="Group 11"/>
          <p:cNvGrpSpPr/>
          <p:nvPr/>
        </p:nvGrpSpPr>
        <p:grpSpPr>
          <a:xfrm>
            <a:off x="3749056" y="1903092"/>
            <a:ext cx="1786992" cy="2159333"/>
            <a:chOff x="3749056" y="1903092"/>
            <a:chExt cx="1786992" cy="2159333"/>
          </a:xfrm>
        </p:grpSpPr>
        <p:grpSp>
          <p:nvGrpSpPr>
            <p:cNvPr id="5" name="Group 4"/>
            <p:cNvGrpSpPr/>
            <p:nvPr/>
          </p:nvGrpSpPr>
          <p:grpSpPr>
            <a:xfrm>
              <a:off x="3858240" y="2282947"/>
              <a:ext cx="1677808" cy="1779478"/>
              <a:chOff x="3858240" y="2282947"/>
              <a:chExt cx="1677808" cy="1779478"/>
            </a:xfrm>
          </p:grpSpPr>
          <mc:AlternateContent xmlns:mc="http://schemas.openxmlformats.org/markup-compatibility/2006" xmlns:a14="http://schemas.microsoft.com/office/drawing/2010/main">
            <mc:Choice Requires="a14">
              <p:sp>
                <p:nvSpPr>
                  <p:cNvPr id="60" name="TextBox 59"/>
                  <p:cNvSpPr txBox="1"/>
                  <p:nvPr/>
                </p:nvSpPr>
                <p:spPr>
                  <a:xfrm>
                    <a:off x="3858240" y="2282947"/>
                    <a:ext cx="1361655" cy="417487"/>
                  </a:xfrm>
                  <a:prstGeom prst="rect">
                    <a:avLst/>
                  </a:prstGeom>
                  <a:noFill/>
                </p:spPr>
                <p:txBody>
                  <a:bodyPr wrap="none" lIns="0" tIns="0" rIns="0" bIns="0" rtlCol="0">
                    <a:spAutoFit/>
                  </a:bodyPr>
                  <a:lstStyle/>
                  <a:p>
                    <a:r>
                      <a:rPr lang="en-US" b="0" i="1" dirty="0" smtClean="0"/>
                      <a:t>f(X)</a:t>
                    </a:r>
                    <a14:m>
                      <m:oMath xmlns:m="http://schemas.openxmlformats.org/officeDocument/2006/math">
                        <m:r>
                          <a:rPr lang="en-US" b="0" i="1" smtClean="0">
                            <a:latin typeface="Cambria Math" charset="0"/>
                          </a:rPr>
                          <m:t>=</m:t>
                        </m:r>
                        <m:f>
                          <m:fPr>
                            <m:ctrlPr>
                              <a:rPr lang="mr-IN" b="0" i="1" smtClean="0">
                                <a:latin typeface="Cambria Math" charset="0"/>
                              </a:rPr>
                            </m:ctrlPr>
                          </m:fPr>
                          <m:num>
                            <m:r>
                              <a:rPr lang="en-US" b="0" i="1" smtClean="0">
                                <a:latin typeface="Cambria Math" charset="0"/>
                              </a:rPr>
                              <m:t>1</m:t>
                            </m:r>
                          </m:num>
                          <m:den>
                            <m:sSup>
                              <m:sSupPr>
                                <m:ctrlPr>
                                  <a:rPr lang="en-US" b="0" i="1" smtClean="0">
                                    <a:latin typeface="Cambria Math" charset="0"/>
                                  </a:rPr>
                                </m:ctrlPr>
                              </m:sSupPr>
                              <m:e>
                                <m:r>
                                  <a:rPr lang="en-US" b="0" i="1" smtClean="0">
                                    <a:latin typeface="Cambria Math" charset="0"/>
                                  </a:rPr>
                                  <m:t>1+</m:t>
                                </m:r>
                                <m:r>
                                  <a:rPr lang="en-US" b="0" i="1" smtClean="0">
                                    <a:latin typeface="Cambria Math" charset="0"/>
                                  </a:rPr>
                                  <m:t>𝑒</m:t>
                                </m:r>
                              </m:e>
                              <m:sup>
                                <m:r>
                                  <a:rPr lang="en-US" b="0" i="1" smtClean="0">
                                    <a:latin typeface="Cambria Math" charset="0"/>
                                  </a:rPr>
                                  <m:t>−</m:t>
                                </m:r>
                                <m:sSup>
                                  <m:sSupPr>
                                    <m:ctrlPr>
                                      <a:rPr lang="en-US" b="0" i="1" smtClean="0">
                                        <a:latin typeface="Cambria Math" charset="0"/>
                                      </a:rPr>
                                    </m:ctrlPr>
                                  </m:sSupPr>
                                  <m:e>
                                    <m:r>
                                      <a:rPr lang="en-US" b="0" i="1" smtClean="0">
                                        <a:latin typeface="Cambria Math" charset="0"/>
                                      </a:rPr>
                                      <m:t>𝑊</m:t>
                                    </m:r>
                                  </m:e>
                                  <m:sup>
                                    <m:r>
                                      <a:rPr lang="en-US" b="0" i="1" smtClean="0">
                                        <a:latin typeface="Cambria Math" charset="0"/>
                                      </a:rPr>
                                      <m:t>𝑇</m:t>
                                    </m:r>
                                  </m:sup>
                                </m:sSup>
                                <m:r>
                                  <a:rPr lang="en-US" b="0" i="1" smtClean="0">
                                    <a:latin typeface="Cambria Math" charset="0"/>
                                  </a:rPr>
                                  <m:t>𝑋</m:t>
                                </m:r>
                              </m:sup>
                            </m:sSup>
                          </m:den>
                        </m:f>
                      </m:oMath>
                    </a14:m>
                    <a:endParaRPr lang="en-US" dirty="0"/>
                  </a:p>
                </p:txBody>
              </p:sp>
            </mc:Choice>
            <mc:Fallback xmlns="">
              <p:sp>
                <p:nvSpPr>
                  <p:cNvPr id="60" name="TextBox 59"/>
                  <p:cNvSpPr txBox="1">
                    <a:spLocks noRot="1" noChangeAspect="1" noMove="1" noResize="1" noEditPoints="1" noAdjustHandles="1" noChangeArrowheads="1" noChangeShapeType="1" noTextEdit="1"/>
                  </p:cNvSpPr>
                  <p:nvPr/>
                </p:nvSpPr>
                <p:spPr>
                  <a:xfrm>
                    <a:off x="3858240" y="2282947"/>
                    <a:ext cx="1361655" cy="417487"/>
                  </a:xfrm>
                  <a:prstGeom prst="rect">
                    <a:avLst/>
                  </a:prstGeom>
                  <a:blipFill rotWithShape="0">
                    <a:blip r:embed="rId8"/>
                    <a:stretch>
                      <a:fillRect l="-10762" t="-2899" r="-3587" b="-14493"/>
                    </a:stretch>
                  </a:blipFill>
                </p:spPr>
                <p:txBody>
                  <a:bodyPr/>
                  <a:lstStyle/>
                  <a:p>
                    <a:r>
                      <a:rPr lang="en-US">
                        <a:noFill/>
                      </a:rPr>
                      <a:t> </a:t>
                    </a:r>
                  </a:p>
                </p:txBody>
              </p:sp>
            </mc:Fallback>
          </mc:AlternateContent>
          <p:cxnSp>
            <p:nvCxnSpPr>
              <p:cNvPr id="65" name="Straight Arrow Connector 64"/>
              <p:cNvCxnSpPr/>
              <p:nvPr/>
            </p:nvCxnSpPr>
            <p:spPr>
              <a:xfrm flipV="1">
                <a:off x="5536048" y="2760324"/>
                <a:ext cx="0" cy="1302101"/>
              </a:xfrm>
              <a:prstGeom prst="straightConnector1">
                <a:avLst/>
              </a:prstGeom>
              <a:ln>
                <a:solidFill>
                  <a:schemeClr val="tx1">
                    <a:lumMod val="75000"/>
                    <a:lumOff val="25000"/>
                  </a:schemeClr>
                </a:solidFill>
                <a:tailEnd type="triangle"/>
              </a:ln>
            </p:spPr>
            <p:style>
              <a:lnRef idx="2">
                <a:schemeClr val="accent1"/>
              </a:lnRef>
              <a:fillRef idx="0">
                <a:schemeClr val="accent1"/>
              </a:fillRef>
              <a:effectRef idx="1">
                <a:schemeClr val="accent1"/>
              </a:effectRef>
              <a:fontRef idx="minor">
                <a:schemeClr val="tx1"/>
              </a:fontRef>
            </p:style>
          </p:cxnSp>
        </p:grpSp>
        <p:sp>
          <p:nvSpPr>
            <p:cNvPr id="3" name="TextBox 2"/>
            <p:cNvSpPr txBox="1"/>
            <p:nvPr/>
          </p:nvSpPr>
          <p:spPr>
            <a:xfrm>
              <a:off x="3749056" y="1903092"/>
              <a:ext cx="1649811" cy="369332"/>
            </a:xfrm>
            <a:prstGeom prst="rect">
              <a:avLst/>
            </a:prstGeom>
            <a:noFill/>
          </p:spPr>
          <p:txBody>
            <a:bodyPr wrap="none" rtlCol="0">
              <a:spAutoFit/>
            </a:bodyPr>
            <a:lstStyle/>
            <a:p>
              <a:r>
                <a:rPr lang="en-US" dirty="0" smtClean="0">
                  <a:latin typeface="Karla" charset="0"/>
                  <a:ea typeface="Karla" charset="0"/>
                  <a:cs typeface="Karla" charset="0"/>
                </a:rPr>
                <a:t>Classification</a:t>
              </a:r>
              <a:endParaRPr lang="en-US" dirty="0">
                <a:latin typeface="Karla" charset="0"/>
                <a:ea typeface="Karla" charset="0"/>
                <a:cs typeface="Karla" charset="0"/>
              </a:endParaRPr>
            </a:p>
          </p:txBody>
        </p:sp>
      </p:grpSp>
      <p:grpSp>
        <p:nvGrpSpPr>
          <p:cNvPr id="10" name="Group 9"/>
          <p:cNvGrpSpPr/>
          <p:nvPr/>
        </p:nvGrpSpPr>
        <p:grpSpPr>
          <a:xfrm>
            <a:off x="5951986" y="1903092"/>
            <a:ext cx="1359668" cy="720013"/>
            <a:chOff x="5951986" y="1903092"/>
            <a:chExt cx="1359668" cy="720013"/>
          </a:xfrm>
        </p:grpSpPr>
        <mc:AlternateContent xmlns:mc="http://schemas.openxmlformats.org/markup-compatibility/2006" xmlns:a14="http://schemas.microsoft.com/office/drawing/2010/main">
          <mc:Choice Requires="a14">
            <p:sp>
              <p:nvSpPr>
                <p:cNvPr id="42" name="TextBox 41"/>
                <p:cNvSpPr txBox="1"/>
                <p:nvPr/>
              </p:nvSpPr>
              <p:spPr>
                <a:xfrm>
                  <a:off x="6058227" y="2346106"/>
                  <a:ext cx="1225785" cy="276999"/>
                </a:xfrm>
                <a:prstGeom prst="rect">
                  <a:avLst/>
                </a:prstGeom>
                <a:noFill/>
              </p:spPr>
              <p:txBody>
                <a:bodyPr wrap="none" lIns="0" tIns="0" rIns="0" bIns="0" rtlCol="0">
                  <a:spAutoFit/>
                </a:bodyPr>
                <a:lstStyle/>
                <a:p>
                  <a:r>
                    <a:rPr lang="en-US" b="0" dirty="0" smtClean="0"/>
                    <a:t>f</a:t>
                  </a:r>
                  <a14:m>
                    <m:oMath xmlns:m="http://schemas.openxmlformats.org/officeDocument/2006/math">
                      <m:d>
                        <m:dPr>
                          <m:ctrlPr>
                            <a:rPr lang="en-US" b="0" i="1" smtClean="0">
                              <a:latin typeface="Cambria Math" charset="0"/>
                            </a:rPr>
                          </m:ctrlPr>
                        </m:dPr>
                        <m:e>
                          <m:r>
                            <a:rPr lang="en-US" b="0" i="1" smtClean="0">
                              <a:latin typeface="Cambria Math" charset="0"/>
                            </a:rPr>
                            <m:t>𝑋</m:t>
                          </m:r>
                        </m:e>
                      </m:d>
                      <m:r>
                        <a:rPr lang="en-US" b="0" i="1" smtClean="0">
                          <a:latin typeface="Cambria Math" charset="0"/>
                        </a:rPr>
                        <m:t>=</m:t>
                      </m:r>
                      <m:sSup>
                        <m:sSupPr>
                          <m:ctrlPr>
                            <a:rPr lang="en-US" b="0" i="1" smtClean="0">
                              <a:latin typeface="Cambria Math" charset="0"/>
                            </a:rPr>
                          </m:ctrlPr>
                        </m:sSupPr>
                        <m:e>
                          <m:r>
                            <a:rPr lang="en-US" b="0" i="1" smtClean="0">
                              <a:latin typeface="Cambria Math" charset="0"/>
                            </a:rPr>
                            <m:t>𝑊</m:t>
                          </m:r>
                        </m:e>
                        <m:sup>
                          <m:r>
                            <a:rPr lang="en-US" b="0" i="1" smtClean="0">
                              <a:latin typeface="Cambria Math" charset="0"/>
                            </a:rPr>
                            <m:t>𝑇</m:t>
                          </m:r>
                        </m:sup>
                      </m:sSup>
                      <m:r>
                        <a:rPr lang="en-US" b="0" i="1" smtClean="0">
                          <a:latin typeface="Cambria Math" charset="0"/>
                        </a:rPr>
                        <m:t>𝑋</m:t>
                      </m:r>
                    </m:oMath>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6058227" y="2346106"/>
                  <a:ext cx="1225785" cy="276999"/>
                </a:xfrm>
                <a:prstGeom prst="rect">
                  <a:avLst/>
                </a:prstGeom>
                <a:blipFill rotWithShape="0">
                  <a:blip r:embed="rId9"/>
                  <a:stretch>
                    <a:fillRect l="-11940" t="-28889" r="-5970" b="-51111"/>
                  </a:stretch>
                </a:blipFill>
              </p:spPr>
              <p:txBody>
                <a:bodyPr/>
                <a:lstStyle/>
                <a:p>
                  <a:r>
                    <a:rPr lang="en-US">
                      <a:noFill/>
                    </a:rPr>
                    <a:t> </a:t>
                  </a:r>
                </a:p>
              </p:txBody>
            </p:sp>
          </mc:Fallback>
        </mc:AlternateContent>
        <p:sp>
          <p:nvSpPr>
            <p:cNvPr id="44" name="TextBox 43"/>
            <p:cNvSpPr txBox="1"/>
            <p:nvPr/>
          </p:nvSpPr>
          <p:spPr>
            <a:xfrm>
              <a:off x="5951986" y="1903092"/>
              <a:ext cx="1359668" cy="369332"/>
            </a:xfrm>
            <a:prstGeom prst="rect">
              <a:avLst/>
            </a:prstGeom>
            <a:noFill/>
          </p:spPr>
          <p:txBody>
            <a:bodyPr wrap="none" rtlCol="0">
              <a:spAutoFit/>
            </a:bodyPr>
            <a:lstStyle/>
            <a:p>
              <a:r>
                <a:rPr lang="en-US" dirty="0" smtClean="0">
                  <a:latin typeface="Karla" charset="0"/>
                  <a:ea typeface="Karla" charset="0"/>
                  <a:cs typeface="Karla" charset="0"/>
                </a:rPr>
                <a:t>Regression</a:t>
              </a:r>
              <a:endParaRPr lang="en-US" dirty="0">
                <a:latin typeface="Karla" charset="0"/>
                <a:ea typeface="Karla" charset="0"/>
                <a:cs typeface="Karla" charset="0"/>
              </a:endParaRPr>
            </a:p>
          </p:txBody>
        </p:sp>
      </p:grpSp>
      <mc:AlternateContent xmlns:mc="http://schemas.openxmlformats.org/markup-compatibility/2006" xmlns:a14="http://schemas.microsoft.com/office/drawing/2010/main">
        <mc:Choice Requires="a14">
          <p:sp>
            <p:nvSpPr>
              <p:cNvPr id="13" name="TextBox 12"/>
              <p:cNvSpPr txBox="1"/>
              <p:nvPr/>
            </p:nvSpPr>
            <p:spPr>
              <a:xfrm>
                <a:off x="9332757" y="2299939"/>
                <a:ext cx="2433615"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charset="0"/>
                            </a:rPr>
                          </m:ctrlPr>
                        </m:sSupPr>
                        <m:e>
                          <m:r>
                            <a:rPr lang="en-US" b="0" i="1" smtClean="0">
                              <a:latin typeface="Cambria Math" charset="0"/>
                            </a:rPr>
                            <m:t>𝑊</m:t>
                          </m:r>
                        </m:e>
                        <m:sup>
                          <m:r>
                            <a:rPr lang="en-US" b="0" i="1" smtClean="0">
                              <a:latin typeface="Cambria Math" charset="0"/>
                            </a:rPr>
                            <m:t>𝑇</m:t>
                          </m:r>
                        </m:sup>
                      </m:sSup>
                      <m:r>
                        <a:rPr lang="en-US" b="0" i="1" smtClean="0">
                          <a:latin typeface="Cambria Math" charset="0"/>
                        </a:rPr>
                        <m:t>=</m:t>
                      </m:r>
                      <m:d>
                        <m:dPr>
                          <m:begChr m:val="["/>
                          <m:endChr m:val="]"/>
                          <m:ctrlPr>
                            <a:rPr lang="en-US" b="0" i="1" smtClean="0">
                              <a:latin typeface="Cambria Math" charset="0"/>
                            </a:rPr>
                          </m:ctrlPr>
                        </m:dPr>
                        <m:e>
                          <m:sSub>
                            <m:sSubPr>
                              <m:ctrlPr>
                                <a:rPr lang="en-US" b="0" i="1" smtClean="0">
                                  <a:latin typeface="Cambria Math" charset="0"/>
                                </a:rPr>
                              </m:ctrlPr>
                            </m:sSubPr>
                            <m:e>
                              <m:r>
                                <a:rPr lang="en-US" b="0" i="1" smtClean="0">
                                  <a:latin typeface="Cambria Math" charset="0"/>
                                </a:rPr>
                                <m:t>𝑊</m:t>
                              </m:r>
                            </m:e>
                            <m:sub>
                              <m:r>
                                <a:rPr lang="en-US" b="0" i="1" smtClean="0">
                                  <a:latin typeface="Cambria Math" charset="0"/>
                                </a:rPr>
                                <m:t>0</m:t>
                              </m:r>
                            </m:sub>
                          </m:sSub>
                          <m:r>
                            <a:rPr lang="en-US" b="0" i="1" smtClean="0">
                              <a:latin typeface="Cambria Math" charset="0"/>
                            </a:rPr>
                            <m:t>,</m:t>
                          </m:r>
                          <m:sSub>
                            <m:sSubPr>
                              <m:ctrlPr>
                                <a:rPr lang="en-US" b="0" i="1" smtClean="0">
                                  <a:latin typeface="Cambria Math" charset="0"/>
                                </a:rPr>
                              </m:ctrlPr>
                            </m:sSubPr>
                            <m:e>
                              <m:r>
                                <a:rPr lang="en-US" b="0" i="1" smtClean="0">
                                  <a:latin typeface="Cambria Math" charset="0"/>
                                </a:rPr>
                                <m:t>𝑊</m:t>
                              </m:r>
                            </m:e>
                            <m:sub>
                              <m:r>
                                <a:rPr lang="en-US" b="0" i="1" smtClean="0">
                                  <a:latin typeface="Cambria Math" charset="0"/>
                                </a:rPr>
                                <m:t>1</m:t>
                              </m:r>
                            </m:sub>
                          </m:sSub>
                          <m:r>
                            <a:rPr lang="en-US" b="0" i="1" smtClean="0">
                              <a:latin typeface="Cambria Math" charset="0"/>
                            </a:rPr>
                            <m:t>,…, </m:t>
                          </m:r>
                          <m:sSub>
                            <m:sSubPr>
                              <m:ctrlPr>
                                <a:rPr lang="en-US" b="0" i="1" smtClean="0">
                                  <a:latin typeface="Cambria Math" charset="0"/>
                                </a:rPr>
                              </m:ctrlPr>
                            </m:sSubPr>
                            <m:e>
                              <m:r>
                                <a:rPr lang="en-US" b="0" i="1" smtClean="0">
                                  <a:latin typeface="Cambria Math" charset="0"/>
                                </a:rPr>
                                <m:t>𝑊</m:t>
                              </m:r>
                            </m:e>
                            <m:sub>
                              <m:r>
                                <a:rPr lang="en-US" b="0" i="1" smtClean="0">
                                  <a:latin typeface="Cambria Math" charset="0"/>
                                </a:rPr>
                                <m:t>4</m:t>
                              </m:r>
                            </m:sub>
                          </m:sSub>
                        </m:e>
                      </m:d>
                    </m:oMath>
                  </m:oMathPara>
                </a14:m>
                <a:endParaRPr lang="en-US" b="0" i="1" dirty="0" smtClean="0">
                  <a:latin typeface="Cambria Math" charset="0"/>
                </a:endParaRPr>
              </a:p>
              <a:p>
                <a:r>
                  <a:rPr lang="en-US" b="0" dirty="0" smtClean="0"/>
                  <a:t>         </a:t>
                </a:r>
                <a14:m>
                  <m:oMath xmlns:m="http://schemas.openxmlformats.org/officeDocument/2006/math">
                    <m:r>
                      <a:rPr lang="en-US" b="0" i="0" smtClean="0">
                        <a:latin typeface="Cambria Math" charset="0"/>
                      </a:rPr>
                      <m:t>=</m:t>
                    </m:r>
                    <m:r>
                      <a:rPr lang="en-US" b="0" i="1" smtClean="0">
                        <a:latin typeface="Cambria Math" charset="0"/>
                      </a:rPr>
                      <m:t> [</m:t>
                    </m:r>
                    <m:sSub>
                      <m:sSubPr>
                        <m:ctrlPr>
                          <a:rPr lang="en-US" b="0" i="1" smtClean="0">
                            <a:latin typeface="Cambria Math" charset="0"/>
                          </a:rPr>
                        </m:ctrlPr>
                      </m:sSubPr>
                      <m:e>
                        <m:r>
                          <a:rPr lang="en-US" b="0" i="1" smtClean="0">
                            <a:latin typeface="Cambria Math" charset="0"/>
                          </a:rPr>
                          <m:t>𝛽</m:t>
                        </m:r>
                      </m:e>
                      <m:sub>
                        <m:r>
                          <a:rPr lang="en-US" b="0" i="1" smtClean="0">
                            <a:latin typeface="Cambria Math" charset="0"/>
                          </a:rPr>
                          <m:t>0</m:t>
                        </m:r>
                      </m:sub>
                    </m:sSub>
                    <m:r>
                      <a:rPr lang="en-US" b="0" i="1" smtClean="0">
                        <a:latin typeface="Cambria Math" charset="0"/>
                      </a:rPr>
                      <m:t>, </m:t>
                    </m:r>
                    <m:sSub>
                      <m:sSubPr>
                        <m:ctrlPr>
                          <a:rPr lang="en-US" b="0" i="1" smtClean="0">
                            <a:latin typeface="Cambria Math" charset="0"/>
                          </a:rPr>
                        </m:ctrlPr>
                      </m:sSubPr>
                      <m:e>
                        <m:r>
                          <a:rPr lang="en-US" b="0" i="1" smtClean="0">
                            <a:latin typeface="Cambria Math" charset="0"/>
                          </a:rPr>
                          <m:t>𝛽</m:t>
                        </m:r>
                      </m:e>
                      <m:sub>
                        <m:r>
                          <a:rPr lang="en-US" b="0" i="1" smtClean="0">
                            <a:latin typeface="Cambria Math" charset="0"/>
                          </a:rPr>
                          <m:t>1</m:t>
                        </m:r>
                      </m:sub>
                    </m:sSub>
                    <m:r>
                      <a:rPr lang="en-US" b="0" i="1" smtClean="0">
                        <a:latin typeface="Cambria Math" charset="0"/>
                      </a:rPr>
                      <m:t>,…, </m:t>
                    </m:r>
                    <m:sSub>
                      <m:sSubPr>
                        <m:ctrlPr>
                          <a:rPr lang="en-US" b="0" i="1" smtClean="0">
                            <a:latin typeface="Cambria Math" charset="0"/>
                          </a:rPr>
                        </m:ctrlPr>
                      </m:sSubPr>
                      <m:e>
                        <m:r>
                          <a:rPr lang="en-US" b="0" i="1" smtClean="0">
                            <a:latin typeface="Cambria Math" charset="0"/>
                          </a:rPr>
                          <m:t>𝛽</m:t>
                        </m:r>
                      </m:e>
                      <m:sub>
                        <m:r>
                          <a:rPr lang="en-US" b="0" i="1" smtClean="0">
                            <a:latin typeface="Cambria Math" charset="0"/>
                          </a:rPr>
                          <m:t>4</m:t>
                        </m:r>
                      </m:sub>
                    </m:sSub>
                    <m:r>
                      <a:rPr lang="en-US" b="0" i="1" smtClean="0">
                        <a:latin typeface="Cambria Math" charset="0"/>
                      </a:rPr>
                      <m:t>]</m:t>
                    </m:r>
                  </m:oMath>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9332757" y="2299939"/>
                <a:ext cx="2433615" cy="646331"/>
              </a:xfrm>
              <a:prstGeom prst="rect">
                <a:avLst/>
              </a:prstGeom>
              <a:blipFill rotWithShape="0">
                <a:blip r:embed="rId10"/>
                <a:stretch>
                  <a:fillRect t="-12264" b="-68868"/>
                </a:stretch>
              </a:blipFill>
            </p:spPr>
            <p:txBody>
              <a:bodyPr/>
              <a:lstStyle/>
              <a:p>
                <a:r>
                  <a:rPr lang="en-US">
                    <a:noFill/>
                  </a:rPr>
                  <a:t> </a:t>
                </a:r>
              </a:p>
            </p:txBody>
          </p:sp>
        </mc:Fallback>
      </mc:AlternateContent>
    </p:spTree>
    <p:extLst>
      <p:ext uri="{BB962C8B-B14F-4D97-AF65-F5344CB8AC3E}">
        <p14:creationId xmlns:p14="http://schemas.microsoft.com/office/powerpoint/2010/main" val="87145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50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50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what is the idea? </a:t>
            </a:r>
            <a:endParaRPr lang="en-US" dirty="0"/>
          </a:p>
        </p:txBody>
      </p:sp>
      <p:sp>
        <p:nvSpPr>
          <p:cNvPr id="4" name="Slide Number Placeholder 3"/>
          <p:cNvSpPr>
            <a:spLocks noGrp="1"/>
          </p:cNvSpPr>
          <p:nvPr>
            <p:ph type="sldNum" sz="quarter" idx="12"/>
          </p:nvPr>
        </p:nvSpPr>
        <p:spPr/>
        <p:txBody>
          <a:bodyPr/>
          <a:lstStyle/>
          <a:p>
            <a:fld id="{74FD6AAA-7C75-FB4B-8EA1-06B22787237D}" type="slidenum">
              <a:rPr lang="en-US" smtClean="0"/>
              <a:t>54</a:t>
            </a:fld>
            <a:endParaRPr lang="en-US"/>
          </a:p>
        </p:txBody>
      </p:sp>
      <p:sp>
        <p:nvSpPr>
          <p:cNvPr id="16" name="TextBox 15"/>
          <p:cNvSpPr txBox="1"/>
          <p:nvPr/>
        </p:nvSpPr>
        <p:spPr>
          <a:xfrm>
            <a:off x="719176" y="1212259"/>
            <a:ext cx="11123532" cy="830997"/>
          </a:xfrm>
          <a:prstGeom prst="rect">
            <a:avLst/>
          </a:prstGeom>
          <a:noFill/>
        </p:spPr>
        <p:txBody>
          <a:bodyPr wrap="square" rtlCol="0">
            <a:spAutoFit/>
          </a:bodyPr>
          <a:lstStyle/>
          <a:p>
            <a:r>
              <a:rPr lang="en-US" sz="2400" dirty="0" smtClean="0">
                <a:solidFill>
                  <a:schemeClr val="tx1">
                    <a:lumMod val="75000"/>
                    <a:lumOff val="25000"/>
                  </a:schemeClr>
                </a:solidFill>
                <a:latin typeface="Karla" charset="0"/>
                <a:ea typeface="Karla" charset="0"/>
                <a:cs typeface="Karla" charset="0"/>
              </a:rPr>
              <a:t>Start with all randomly selected weights. Most likely it will perform horribly.</a:t>
            </a:r>
          </a:p>
          <a:p>
            <a:r>
              <a:rPr lang="en-US" sz="2400" dirty="0" smtClean="0">
                <a:solidFill>
                  <a:schemeClr val="tx1">
                    <a:lumMod val="75000"/>
                    <a:lumOff val="25000"/>
                  </a:schemeClr>
                </a:solidFill>
                <a:latin typeface="Karla" charset="0"/>
                <a:ea typeface="Karla" charset="0"/>
                <a:cs typeface="Karla" charset="0"/>
              </a:rPr>
              <a:t>For example, in our heart data, the model will be giving us the wrong answer. </a:t>
            </a:r>
          </a:p>
        </p:txBody>
      </p:sp>
      <p:grpSp>
        <p:nvGrpSpPr>
          <p:cNvPr id="3" name="Group 2"/>
          <p:cNvGrpSpPr/>
          <p:nvPr/>
        </p:nvGrpSpPr>
        <p:grpSpPr>
          <a:xfrm>
            <a:off x="868094" y="3047418"/>
            <a:ext cx="5688710" cy="2476322"/>
            <a:chOff x="1623196" y="3272383"/>
            <a:chExt cx="4983886" cy="1842904"/>
          </a:xfrm>
        </p:grpSpPr>
        <p:cxnSp>
          <p:nvCxnSpPr>
            <p:cNvPr id="11" name="Straight Arrow Connector 10"/>
            <p:cNvCxnSpPr/>
            <p:nvPr/>
          </p:nvCxnSpPr>
          <p:spPr>
            <a:xfrm>
              <a:off x="4389191" y="4187925"/>
              <a:ext cx="692891" cy="3720"/>
            </a:xfrm>
            <a:prstGeom prst="straightConnector1">
              <a:avLst/>
            </a:prstGeom>
            <a:ln>
              <a:solidFill>
                <a:schemeClr val="tx1">
                  <a:lumMod val="75000"/>
                  <a:lumOff val="25000"/>
                </a:schemeClr>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8" name="Rectangle 17"/>
                <p:cNvSpPr/>
                <p:nvPr/>
              </p:nvSpPr>
              <p:spPr>
                <a:xfrm>
                  <a:off x="5150839" y="4056452"/>
                  <a:ext cx="1456243" cy="2748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charset="0"/>
                              </a:rPr>
                            </m:ctrlPr>
                          </m:accPr>
                          <m:e>
                            <m:r>
                              <a:rPr lang="en-US" b="0" i="1" smtClean="0">
                                <a:latin typeface="Cambria Math" charset="0"/>
                              </a:rPr>
                              <m:t>𝑝</m:t>
                            </m:r>
                          </m:e>
                        </m:acc>
                        <m:r>
                          <a:rPr lang="en-US" b="0" i="1" smtClean="0">
                            <a:latin typeface="Cambria Math" charset="0"/>
                          </a:rPr>
                          <m:t>=0.9→</m:t>
                        </m:r>
                        <m:r>
                          <a:rPr lang="en-US" b="0" i="1" smtClean="0">
                            <a:latin typeface="Cambria Math" charset="0"/>
                          </a:rPr>
                          <m:t>𝑌𝑒𝑠</m:t>
                        </m:r>
                      </m:oMath>
                    </m:oMathPara>
                  </a14:m>
                  <a:endParaRPr lang="en-US" b="0" dirty="0" smtClean="0">
                    <a:ea typeface="Cambria Math" charset="0"/>
                    <a:cs typeface="Cambria Math"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5150839" y="4056452"/>
                  <a:ext cx="1456243" cy="274861"/>
                </a:xfrm>
                <a:prstGeom prst="rect">
                  <a:avLst/>
                </a:prstGeom>
                <a:blipFill rotWithShape="0">
                  <a:blip r:embed="rId3"/>
                  <a:stretch>
                    <a:fillRect t="-3333" b="-6667"/>
                  </a:stretch>
                </a:blipFill>
              </p:spPr>
              <p:txBody>
                <a:bodyPr/>
                <a:lstStyle/>
                <a:p>
                  <a:r>
                    <a:rPr lang="en-US">
                      <a:noFill/>
                    </a:rPr>
                    <a:t> </a:t>
                  </a:r>
                </a:p>
              </p:txBody>
            </p:sp>
          </mc:Fallback>
        </mc:AlternateContent>
        <p:sp>
          <p:nvSpPr>
            <p:cNvPr id="32" name="Oval 31"/>
            <p:cNvSpPr>
              <a:spLocks noChangeAspect="1"/>
            </p:cNvSpPr>
            <p:nvPr/>
          </p:nvSpPr>
          <p:spPr>
            <a:xfrm>
              <a:off x="3141609" y="3272383"/>
              <a:ext cx="228600" cy="228600"/>
            </a:xfrm>
            <a:prstGeom prst="ellipse">
              <a:avLst/>
            </a:prstGeom>
            <a:no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3131119" y="3799161"/>
              <a:ext cx="228600" cy="228600"/>
            </a:xfrm>
            <a:prstGeom prst="ellipse">
              <a:avLst/>
            </a:prstGeom>
            <a:no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3141740" y="4359909"/>
              <a:ext cx="228600" cy="228600"/>
            </a:xfrm>
            <a:prstGeom prst="ellipse">
              <a:avLst/>
            </a:prstGeom>
            <a:no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3141609" y="4886687"/>
              <a:ext cx="228600" cy="228600"/>
            </a:xfrm>
            <a:prstGeom prst="ellipse">
              <a:avLst/>
            </a:prstGeom>
            <a:no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158332" y="4079583"/>
              <a:ext cx="228600" cy="228600"/>
            </a:xfrm>
            <a:prstGeom prst="ellipse">
              <a:avLst/>
            </a:prstGeom>
            <a:no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Arrow Connector 39"/>
            <p:cNvCxnSpPr>
              <a:stCxn id="32" idx="5"/>
            </p:cNvCxnSpPr>
            <p:nvPr/>
          </p:nvCxnSpPr>
          <p:spPr>
            <a:xfrm>
              <a:off x="3336731" y="3467505"/>
              <a:ext cx="865498" cy="654689"/>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33" idx="6"/>
            </p:cNvCxnSpPr>
            <p:nvPr/>
          </p:nvCxnSpPr>
          <p:spPr>
            <a:xfrm>
              <a:off x="3359719" y="3913461"/>
              <a:ext cx="809103" cy="254511"/>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34" idx="6"/>
            </p:cNvCxnSpPr>
            <p:nvPr/>
          </p:nvCxnSpPr>
          <p:spPr>
            <a:xfrm flipV="1">
              <a:off x="3370340" y="4250217"/>
              <a:ext cx="796969" cy="223992"/>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endCxn id="37" idx="3"/>
            </p:cNvCxnSpPr>
            <p:nvPr/>
          </p:nvCxnSpPr>
          <p:spPr>
            <a:xfrm flipV="1">
              <a:off x="3370340" y="4274705"/>
              <a:ext cx="821470" cy="694227"/>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p:cNvSpPr txBox="1"/>
                <p:nvPr/>
              </p:nvSpPr>
              <p:spPr>
                <a:xfrm>
                  <a:off x="1623196" y="3293384"/>
                  <a:ext cx="1323220" cy="2061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𝑀𝑎𝑥𝐻𝑅</m:t>
                        </m:r>
                        <m:r>
                          <a:rPr lang="en-US" b="0" i="1" smtClean="0">
                            <a:latin typeface="Cambria Math" charset="0"/>
                          </a:rPr>
                          <m:t>=200</m:t>
                        </m:r>
                      </m:oMath>
                    </m:oMathPara>
                  </a14:m>
                  <a:endParaRPr lang="en-US" dirty="0"/>
                </a:p>
              </p:txBody>
            </p:sp>
          </mc:Choice>
          <mc:Fallback xmlns="">
            <p:sp>
              <p:nvSpPr>
                <p:cNvPr id="58" name="TextBox 57"/>
                <p:cNvSpPr txBox="1">
                  <a:spLocks noRot="1" noChangeAspect="1" noMove="1" noResize="1" noEditPoints="1" noAdjustHandles="1" noChangeArrowheads="1" noChangeShapeType="1" noTextEdit="1"/>
                </p:cNvSpPr>
                <p:nvPr/>
              </p:nvSpPr>
              <p:spPr>
                <a:xfrm>
                  <a:off x="1623196" y="3293384"/>
                  <a:ext cx="1323220" cy="206145"/>
                </a:xfrm>
                <a:prstGeom prst="rect">
                  <a:avLst/>
                </a:prstGeom>
                <a:blipFill rotWithShape="0">
                  <a:blip r:embed="rId4"/>
                  <a:stretch>
                    <a:fillRect l="-3226" r="-3629"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2055806" y="3810388"/>
                  <a:ext cx="890610" cy="2061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𝐴𝑔𝑒</m:t>
                        </m:r>
                        <m:r>
                          <a:rPr lang="en-US" b="0" i="1" smtClean="0">
                            <a:latin typeface="Cambria Math" charset="0"/>
                          </a:rPr>
                          <m:t>=52</m:t>
                        </m:r>
                      </m:oMath>
                    </m:oMathPara>
                  </a14:m>
                  <a:endParaRPr lang="en-US" dirty="0"/>
                </a:p>
              </p:txBody>
            </p:sp>
          </mc:Choice>
          <mc:Fallback xmlns="">
            <p:sp>
              <p:nvSpPr>
                <p:cNvPr id="61" name="TextBox 60"/>
                <p:cNvSpPr txBox="1">
                  <a:spLocks noRot="1" noChangeAspect="1" noMove="1" noResize="1" noEditPoints="1" noAdjustHandles="1" noChangeArrowheads="1" noChangeShapeType="1" noTextEdit="1"/>
                </p:cNvSpPr>
                <p:nvPr/>
              </p:nvSpPr>
              <p:spPr>
                <a:xfrm>
                  <a:off x="2055806" y="3810388"/>
                  <a:ext cx="890610" cy="206145"/>
                </a:xfrm>
                <a:prstGeom prst="rect">
                  <a:avLst/>
                </a:prstGeom>
                <a:blipFill rotWithShape="0">
                  <a:blip r:embed="rId5"/>
                  <a:stretch>
                    <a:fillRect l="-7186" r="-5389" b="-32609"/>
                  </a:stretch>
                </a:blipFill>
              </p:spPr>
              <p:txBody>
                <a:bodyPr/>
                <a:lstStyle/>
                <a:p>
                  <a:r>
                    <a:rPr lang="en-US">
                      <a:noFill/>
                    </a:rPr>
                    <a:t> </a:t>
                  </a:r>
                </a:p>
              </p:txBody>
            </p:sp>
          </mc:Fallback>
        </mc:AlternateContent>
        <p:sp>
          <p:nvSpPr>
            <p:cNvPr id="62" name="TextBox 61"/>
            <p:cNvSpPr txBox="1"/>
            <p:nvPr/>
          </p:nvSpPr>
          <p:spPr>
            <a:xfrm>
              <a:off x="2738265" y="4294525"/>
              <a:ext cx="57" cy="206145"/>
            </a:xfrm>
            <a:prstGeom prst="rect">
              <a:avLst/>
            </a:prstGeom>
            <a:noFill/>
          </p:spPr>
          <p:txBody>
            <a:bodyPr wrap="none" lIns="0" tIns="0" rIns="0" bIns="0" rtlCol="0">
              <a:spAutoFit/>
            </a:bodyPr>
            <a:lstStyle/>
            <a:p>
              <a:endParaRPr lang="en-US" dirty="0"/>
            </a:p>
          </p:txBody>
        </p:sp>
      </p:grpSp>
      <mc:AlternateContent xmlns:mc="http://schemas.openxmlformats.org/markup-compatibility/2006" xmlns:a14="http://schemas.microsoft.com/office/drawing/2010/main">
        <mc:Choice Requires="a14">
          <p:sp>
            <p:nvSpPr>
              <p:cNvPr id="31" name="TextBox 30"/>
              <p:cNvSpPr txBox="1"/>
              <p:nvPr/>
            </p:nvSpPr>
            <p:spPr>
              <a:xfrm>
                <a:off x="1139794" y="4548792"/>
                <a:ext cx="123674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𝑆𝑒𝑥</m:t>
                      </m:r>
                      <m:r>
                        <a:rPr lang="en-US" b="0" i="1" smtClean="0">
                          <a:latin typeface="Cambria Math" charset="0"/>
                        </a:rPr>
                        <m:t>=</m:t>
                      </m:r>
                      <m:r>
                        <a:rPr lang="en-US" b="0" i="1" smtClean="0">
                          <a:latin typeface="Cambria Math" charset="0"/>
                        </a:rPr>
                        <m:t>𝑀𝑎𝑙𝑒</m:t>
                      </m:r>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1139794" y="4548792"/>
                <a:ext cx="1236749" cy="276999"/>
              </a:xfrm>
              <a:prstGeom prst="rect">
                <a:avLst/>
              </a:prstGeom>
              <a:blipFill rotWithShape="0">
                <a:blip r:embed="rId6"/>
                <a:stretch>
                  <a:fillRect l="-4433" r="-4433" b="-6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1170485" y="5327082"/>
                <a:ext cx="120795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𝐶h𝑜𝑙</m:t>
                      </m:r>
                      <m:r>
                        <a:rPr lang="en-US" b="0" i="1" smtClean="0">
                          <a:latin typeface="Cambria Math" charset="0"/>
                        </a:rPr>
                        <m:t>=152</m:t>
                      </m:r>
                    </m:oMath>
                  </m:oMathPara>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1170485" y="5327082"/>
                <a:ext cx="1207959" cy="276999"/>
              </a:xfrm>
              <a:prstGeom prst="rect">
                <a:avLst/>
              </a:prstGeom>
              <a:blipFill rotWithShape="0">
                <a:blip r:embed="rId7"/>
                <a:stretch>
                  <a:fillRect l="-4545" r="-4545" b="-8889"/>
                </a:stretch>
              </a:blipFill>
            </p:spPr>
            <p:txBody>
              <a:bodyPr/>
              <a:lstStyle/>
              <a:p>
                <a:r>
                  <a:rPr lang="en-US">
                    <a:noFill/>
                  </a:rPr>
                  <a:t> </a:t>
                </a:r>
              </a:p>
            </p:txBody>
          </p:sp>
        </mc:Fallback>
      </mc:AlternateContent>
      <p:sp>
        <p:nvSpPr>
          <p:cNvPr id="6" name="Oval Callout 5"/>
          <p:cNvSpPr/>
          <p:nvPr/>
        </p:nvSpPr>
        <p:spPr>
          <a:xfrm>
            <a:off x="8098324" y="5209352"/>
            <a:ext cx="2898860" cy="1125777"/>
          </a:xfrm>
          <a:prstGeom prst="wedgeEllipseCallout">
            <a:avLst>
              <a:gd name="adj1" fmla="val -105152"/>
              <a:gd name="adj2" fmla="val -106950"/>
            </a:avLst>
          </a:prstGeom>
          <a:solidFill>
            <a:srgbClr val="F9F9F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lumMod val="75000"/>
                    <a:lumOff val="25000"/>
                  </a:schemeClr>
                </a:solidFill>
              </a:rPr>
              <a:t>Bad Computer</a:t>
            </a:r>
            <a:endParaRPr lang="en-US" sz="2400" dirty="0">
              <a:solidFill>
                <a:schemeClr val="tx1">
                  <a:lumMod val="75000"/>
                  <a:lumOff val="25000"/>
                </a:schemeClr>
              </a:solidFill>
            </a:endParaRPr>
          </a:p>
        </p:txBody>
      </p:sp>
      <p:grpSp>
        <p:nvGrpSpPr>
          <p:cNvPr id="8" name="Group 7"/>
          <p:cNvGrpSpPr/>
          <p:nvPr/>
        </p:nvGrpSpPr>
        <p:grpSpPr>
          <a:xfrm>
            <a:off x="6562688" y="3710501"/>
            <a:ext cx="2767028" cy="769442"/>
            <a:chOff x="6562688" y="3710501"/>
            <a:chExt cx="2767028" cy="769442"/>
          </a:xfrm>
        </p:grpSpPr>
        <p:sp>
          <p:nvSpPr>
            <p:cNvPr id="5" name="TextBox 4"/>
            <p:cNvSpPr txBox="1"/>
            <p:nvPr/>
          </p:nvSpPr>
          <p:spPr>
            <a:xfrm>
              <a:off x="6635284" y="4079833"/>
              <a:ext cx="2694432" cy="400110"/>
            </a:xfrm>
            <a:prstGeom prst="rect">
              <a:avLst/>
            </a:prstGeom>
            <a:noFill/>
          </p:spPr>
          <p:txBody>
            <a:bodyPr wrap="square" rtlCol="0">
              <a:spAutoFit/>
            </a:bodyPr>
            <a:lstStyle/>
            <a:p>
              <a:r>
                <a:rPr lang="en-US" sz="2000" i="1" dirty="0" smtClean="0">
                  <a:solidFill>
                    <a:schemeClr val="tx1">
                      <a:lumMod val="75000"/>
                      <a:lumOff val="25000"/>
                    </a:schemeClr>
                  </a:solidFill>
                </a:rPr>
                <a:t>y=No</a:t>
              </a:r>
              <a:endParaRPr lang="en-US" sz="2000" i="1" dirty="0">
                <a:solidFill>
                  <a:schemeClr val="tx1">
                    <a:lumMod val="75000"/>
                    <a:lumOff val="25000"/>
                  </a:schemeClr>
                </a:solidFill>
              </a:endParaRPr>
            </a:p>
          </p:txBody>
        </p:sp>
        <p:sp>
          <p:nvSpPr>
            <p:cNvPr id="7" name="TextBox 6"/>
            <p:cNvSpPr txBox="1"/>
            <p:nvPr/>
          </p:nvSpPr>
          <p:spPr>
            <a:xfrm>
              <a:off x="6562688" y="3710501"/>
              <a:ext cx="1986746" cy="369332"/>
            </a:xfrm>
            <a:prstGeom prst="rect">
              <a:avLst/>
            </a:prstGeom>
            <a:noFill/>
          </p:spPr>
          <p:txBody>
            <a:bodyPr wrap="square" rtlCol="0">
              <a:spAutoFit/>
            </a:bodyPr>
            <a:lstStyle/>
            <a:p>
              <a:r>
                <a:rPr lang="en-US" smtClean="0">
                  <a:solidFill>
                    <a:srgbClr val="C00000"/>
                  </a:solidFill>
                  <a:latin typeface="Karla" charset="0"/>
                  <a:ea typeface="Karla" charset="0"/>
                  <a:cs typeface="Karla" charset="0"/>
                </a:rPr>
                <a:t>Correct answer</a:t>
              </a:r>
              <a:endParaRPr lang="en-US" dirty="0">
                <a:solidFill>
                  <a:srgbClr val="C00000"/>
                </a:solidFill>
                <a:latin typeface="Karla" charset="0"/>
                <a:ea typeface="Karla" charset="0"/>
                <a:cs typeface="Karla" charset="0"/>
              </a:endParaRPr>
            </a:p>
          </p:txBody>
        </p:sp>
      </p:grpSp>
    </p:spTree>
    <p:extLst>
      <p:ext uri="{BB962C8B-B14F-4D97-AF65-F5344CB8AC3E}">
        <p14:creationId xmlns:p14="http://schemas.microsoft.com/office/powerpoint/2010/main" val="65710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what is the idea? </a:t>
            </a:r>
            <a:endParaRPr lang="en-US" dirty="0"/>
          </a:p>
        </p:txBody>
      </p:sp>
      <p:sp>
        <p:nvSpPr>
          <p:cNvPr id="4" name="Slide Number Placeholder 3"/>
          <p:cNvSpPr>
            <a:spLocks noGrp="1"/>
          </p:cNvSpPr>
          <p:nvPr>
            <p:ph type="sldNum" sz="quarter" idx="12"/>
          </p:nvPr>
        </p:nvSpPr>
        <p:spPr/>
        <p:txBody>
          <a:bodyPr/>
          <a:lstStyle/>
          <a:p>
            <a:fld id="{74FD6AAA-7C75-FB4B-8EA1-06B22787237D}" type="slidenum">
              <a:rPr lang="en-US" smtClean="0"/>
              <a:t>55</a:t>
            </a:fld>
            <a:endParaRPr lang="en-US"/>
          </a:p>
        </p:txBody>
      </p:sp>
      <p:sp>
        <p:nvSpPr>
          <p:cNvPr id="16" name="TextBox 15"/>
          <p:cNvSpPr txBox="1"/>
          <p:nvPr/>
        </p:nvSpPr>
        <p:spPr>
          <a:xfrm>
            <a:off x="719176" y="1212259"/>
            <a:ext cx="11123532" cy="830997"/>
          </a:xfrm>
          <a:prstGeom prst="rect">
            <a:avLst/>
          </a:prstGeom>
          <a:noFill/>
        </p:spPr>
        <p:txBody>
          <a:bodyPr wrap="square" rtlCol="0">
            <a:spAutoFit/>
          </a:bodyPr>
          <a:lstStyle/>
          <a:p>
            <a:r>
              <a:rPr lang="en-US" sz="2400" dirty="0" smtClean="0">
                <a:solidFill>
                  <a:schemeClr val="tx1">
                    <a:lumMod val="75000"/>
                    <a:lumOff val="25000"/>
                  </a:schemeClr>
                </a:solidFill>
                <a:latin typeface="Karla" charset="0"/>
                <a:ea typeface="Karla" charset="0"/>
                <a:cs typeface="Karla" charset="0"/>
              </a:rPr>
              <a:t>Start with all randomly selected weights. Most likely it will perform horribly.</a:t>
            </a:r>
          </a:p>
          <a:p>
            <a:r>
              <a:rPr lang="en-US" sz="2400" dirty="0" smtClean="0">
                <a:solidFill>
                  <a:schemeClr val="tx1">
                    <a:lumMod val="75000"/>
                    <a:lumOff val="25000"/>
                  </a:schemeClr>
                </a:solidFill>
                <a:latin typeface="Karla" charset="0"/>
                <a:ea typeface="Karla" charset="0"/>
                <a:cs typeface="Karla" charset="0"/>
              </a:rPr>
              <a:t>For example, in our heart data, the model will be giving us the wrong answer. </a:t>
            </a:r>
          </a:p>
        </p:txBody>
      </p:sp>
      <p:grpSp>
        <p:nvGrpSpPr>
          <p:cNvPr id="3" name="Group 2"/>
          <p:cNvGrpSpPr/>
          <p:nvPr/>
        </p:nvGrpSpPr>
        <p:grpSpPr>
          <a:xfrm>
            <a:off x="868094" y="3047418"/>
            <a:ext cx="5620103" cy="2476322"/>
            <a:chOff x="1623196" y="3272383"/>
            <a:chExt cx="4923779" cy="1842904"/>
          </a:xfrm>
        </p:grpSpPr>
        <p:cxnSp>
          <p:nvCxnSpPr>
            <p:cNvPr id="11" name="Straight Arrow Connector 10"/>
            <p:cNvCxnSpPr/>
            <p:nvPr/>
          </p:nvCxnSpPr>
          <p:spPr>
            <a:xfrm>
              <a:off x="4389191" y="4187925"/>
              <a:ext cx="692891" cy="3720"/>
            </a:xfrm>
            <a:prstGeom prst="straightConnector1">
              <a:avLst/>
            </a:prstGeom>
            <a:ln>
              <a:solidFill>
                <a:schemeClr val="tx1">
                  <a:lumMod val="75000"/>
                  <a:lumOff val="25000"/>
                </a:schemeClr>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8" name="Rectangle 17"/>
                <p:cNvSpPr/>
                <p:nvPr/>
              </p:nvSpPr>
              <p:spPr>
                <a:xfrm>
                  <a:off x="5150839" y="4056452"/>
                  <a:ext cx="1396136" cy="2748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charset="0"/>
                              </a:rPr>
                            </m:ctrlPr>
                          </m:accPr>
                          <m:e>
                            <m:r>
                              <a:rPr lang="en-US" b="0" i="1" smtClean="0">
                                <a:latin typeface="Cambria Math" charset="0"/>
                              </a:rPr>
                              <m:t>𝑝</m:t>
                            </m:r>
                          </m:e>
                        </m:acc>
                        <m:r>
                          <a:rPr lang="en-US" b="0" i="1" smtClean="0">
                            <a:latin typeface="Cambria Math" charset="0"/>
                          </a:rPr>
                          <m:t>=0.4→</m:t>
                        </m:r>
                        <m:r>
                          <a:rPr lang="en-US" b="0" i="1" smtClean="0">
                            <a:latin typeface="Cambria Math" charset="0"/>
                          </a:rPr>
                          <m:t>𝑁𝑜</m:t>
                        </m:r>
                      </m:oMath>
                    </m:oMathPara>
                  </a14:m>
                  <a:endParaRPr lang="en-US" b="0" dirty="0" smtClean="0">
                    <a:ea typeface="Cambria Math" charset="0"/>
                    <a:cs typeface="Cambria Math"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5150839" y="4056452"/>
                  <a:ext cx="1396136" cy="274861"/>
                </a:xfrm>
                <a:prstGeom prst="rect">
                  <a:avLst/>
                </a:prstGeom>
                <a:blipFill rotWithShape="0">
                  <a:blip r:embed="rId3"/>
                  <a:stretch>
                    <a:fillRect t="-3333" b="-6667"/>
                  </a:stretch>
                </a:blipFill>
              </p:spPr>
              <p:txBody>
                <a:bodyPr/>
                <a:lstStyle/>
                <a:p>
                  <a:r>
                    <a:rPr lang="en-US">
                      <a:noFill/>
                    </a:rPr>
                    <a:t> </a:t>
                  </a:r>
                </a:p>
              </p:txBody>
            </p:sp>
          </mc:Fallback>
        </mc:AlternateContent>
        <p:sp>
          <p:nvSpPr>
            <p:cNvPr id="32" name="Oval 31"/>
            <p:cNvSpPr>
              <a:spLocks noChangeAspect="1"/>
            </p:cNvSpPr>
            <p:nvPr/>
          </p:nvSpPr>
          <p:spPr>
            <a:xfrm>
              <a:off x="3141609" y="3272383"/>
              <a:ext cx="228600" cy="228600"/>
            </a:xfrm>
            <a:prstGeom prst="ellipse">
              <a:avLst/>
            </a:prstGeom>
            <a:no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3131119" y="3799161"/>
              <a:ext cx="228600" cy="228600"/>
            </a:xfrm>
            <a:prstGeom prst="ellipse">
              <a:avLst/>
            </a:prstGeom>
            <a:no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3141740" y="4359909"/>
              <a:ext cx="228600" cy="228600"/>
            </a:xfrm>
            <a:prstGeom prst="ellipse">
              <a:avLst/>
            </a:prstGeom>
            <a:no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3141609" y="4886687"/>
              <a:ext cx="228600" cy="228600"/>
            </a:xfrm>
            <a:prstGeom prst="ellipse">
              <a:avLst/>
            </a:prstGeom>
            <a:no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158332" y="4079583"/>
              <a:ext cx="228600" cy="228600"/>
            </a:xfrm>
            <a:prstGeom prst="ellipse">
              <a:avLst/>
            </a:prstGeom>
            <a:no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Arrow Connector 39"/>
            <p:cNvCxnSpPr>
              <a:stCxn id="32" idx="5"/>
            </p:cNvCxnSpPr>
            <p:nvPr/>
          </p:nvCxnSpPr>
          <p:spPr>
            <a:xfrm>
              <a:off x="3336731" y="3467505"/>
              <a:ext cx="865498" cy="654689"/>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33" idx="6"/>
            </p:cNvCxnSpPr>
            <p:nvPr/>
          </p:nvCxnSpPr>
          <p:spPr>
            <a:xfrm>
              <a:off x="3359719" y="3913461"/>
              <a:ext cx="809103" cy="254511"/>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34" idx="6"/>
            </p:cNvCxnSpPr>
            <p:nvPr/>
          </p:nvCxnSpPr>
          <p:spPr>
            <a:xfrm flipV="1">
              <a:off x="3370340" y="4250217"/>
              <a:ext cx="796969" cy="223992"/>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endCxn id="37" idx="3"/>
            </p:cNvCxnSpPr>
            <p:nvPr/>
          </p:nvCxnSpPr>
          <p:spPr>
            <a:xfrm flipV="1">
              <a:off x="3370340" y="4274705"/>
              <a:ext cx="821470" cy="694227"/>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p:cNvSpPr txBox="1"/>
                <p:nvPr/>
              </p:nvSpPr>
              <p:spPr>
                <a:xfrm>
                  <a:off x="1623196" y="3293384"/>
                  <a:ext cx="1323220" cy="2061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𝑀𝑎𝑥𝐻𝑅</m:t>
                        </m:r>
                        <m:r>
                          <a:rPr lang="en-US" b="0" i="1" smtClean="0">
                            <a:latin typeface="Cambria Math" charset="0"/>
                          </a:rPr>
                          <m:t>=170</m:t>
                        </m:r>
                      </m:oMath>
                    </m:oMathPara>
                  </a14:m>
                  <a:endParaRPr lang="en-US" dirty="0"/>
                </a:p>
              </p:txBody>
            </p:sp>
          </mc:Choice>
          <mc:Fallback xmlns="">
            <p:sp>
              <p:nvSpPr>
                <p:cNvPr id="58" name="TextBox 57"/>
                <p:cNvSpPr txBox="1">
                  <a:spLocks noRot="1" noChangeAspect="1" noMove="1" noResize="1" noEditPoints="1" noAdjustHandles="1" noChangeArrowheads="1" noChangeShapeType="1" noTextEdit="1"/>
                </p:cNvSpPr>
                <p:nvPr/>
              </p:nvSpPr>
              <p:spPr>
                <a:xfrm>
                  <a:off x="1623196" y="3293384"/>
                  <a:ext cx="1323220" cy="206145"/>
                </a:xfrm>
                <a:prstGeom prst="rect">
                  <a:avLst/>
                </a:prstGeom>
                <a:blipFill rotWithShape="0">
                  <a:blip r:embed="rId4"/>
                  <a:stretch>
                    <a:fillRect l="-3226" r="-3629"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2055806" y="3810388"/>
                  <a:ext cx="890609" cy="2061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𝐴𝑔𝑒</m:t>
                        </m:r>
                        <m:r>
                          <a:rPr lang="en-US" b="0" i="1" smtClean="0">
                            <a:latin typeface="Cambria Math" charset="0"/>
                          </a:rPr>
                          <m:t>=42</m:t>
                        </m:r>
                      </m:oMath>
                    </m:oMathPara>
                  </a14:m>
                  <a:endParaRPr lang="en-US" dirty="0"/>
                </a:p>
              </p:txBody>
            </p:sp>
          </mc:Choice>
          <mc:Fallback xmlns="">
            <p:sp>
              <p:nvSpPr>
                <p:cNvPr id="61" name="TextBox 60"/>
                <p:cNvSpPr txBox="1">
                  <a:spLocks noRot="1" noChangeAspect="1" noMove="1" noResize="1" noEditPoints="1" noAdjustHandles="1" noChangeArrowheads="1" noChangeShapeType="1" noTextEdit="1"/>
                </p:cNvSpPr>
                <p:nvPr/>
              </p:nvSpPr>
              <p:spPr>
                <a:xfrm>
                  <a:off x="2055806" y="3810388"/>
                  <a:ext cx="890609" cy="206145"/>
                </a:xfrm>
                <a:prstGeom prst="rect">
                  <a:avLst/>
                </a:prstGeom>
                <a:blipFill rotWithShape="0">
                  <a:blip r:embed="rId5"/>
                  <a:stretch>
                    <a:fillRect l="-7186" r="-5389" b="-32609"/>
                  </a:stretch>
                </a:blipFill>
              </p:spPr>
              <p:txBody>
                <a:bodyPr/>
                <a:lstStyle/>
                <a:p>
                  <a:r>
                    <a:rPr lang="en-US">
                      <a:noFill/>
                    </a:rPr>
                    <a:t> </a:t>
                  </a:r>
                </a:p>
              </p:txBody>
            </p:sp>
          </mc:Fallback>
        </mc:AlternateContent>
        <p:sp>
          <p:nvSpPr>
            <p:cNvPr id="62" name="TextBox 61"/>
            <p:cNvSpPr txBox="1"/>
            <p:nvPr/>
          </p:nvSpPr>
          <p:spPr>
            <a:xfrm>
              <a:off x="2738265" y="4294525"/>
              <a:ext cx="57" cy="206145"/>
            </a:xfrm>
            <a:prstGeom prst="rect">
              <a:avLst/>
            </a:prstGeom>
            <a:noFill/>
          </p:spPr>
          <p:txBody>
            <a:bodyPr wrap="none" lIns="0" tIns="0" rIns="0" bIns="0" rtlCol="0">
              <a:spAutoFit/>
            </a:bodyPr>
            <a:lstStyle/>
            <a:p>
              <a:endParaRPr lang="en-US" dirty="0"/>
            </a:p>
          </p:txBody>
        </p:sp>
      </p:grpSp>
      <mc:AlternateContent xmlns:mc="http://schemas.openxmlformats.org/markup-compatibility/2006" xmlns:a14="http://schemas.microsoft.com/office/drawing/2010/main">
        <mc:Choice Requires="a14">
          <p:sp>
            <p:nvSpPr>
              <p:cNvPr id="31" name="TextBox 30"/>
              <p:cNvSpPr txBox="1"/>
              <p:nvPr/>
            </p:nvSpPr>
            <p:spPr>
              <a:xfrm>
                <a:off x="1139794" y="4548792"/>
                <a:ext cx="123674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𝑆𝑒𝑥</m:t>
                      </m:r>
                      <m:r>
                        <a:rPr lang="en-US" b="0" i="1" smtClean="0">
                          <a:latin typeface="Cambria Math" charset="0"/>
                        </a:rPr>
                        <m:t>=</m:t>
                      </m:r>
                      <m:r>
                        <a:rPr lang="en-US" b="0" i="1" smtClean="0">
                          <a:latin typeface="Cambria Math" charset="0"/>
                        </a:rPr>
                        <m:t>𝑀𝑎𝑙𝑒</m:t>
                      </m:r>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1139794" y="4548792"/>
                <a:ext cx="1236749" cy="276999"/>
              </a:xfrm>
              <a:prstGeom prst="rect">
                <a:avLst/>
              </a:prstGeom>
              <a:blipFill rotWithShape="0">
                <a:blip r:embed="rId6"/>
                <a:stretch>
                  <a:fillRect l="-4433" r="-4433" b="-6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1170485" y="5327082"/>
                <a:ext cx="120795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𝐶h𝑜𝑙</m:t>
                      </m:r>
                      <m:r>
                        <a:rPr lang="en-US" b="0" i="1" smtClean="0">
                          <a:latin typeface="Cambria Math" charset="0"/>
                        </a:rPr>
                        <m:t>=342</m:t>
                      </m:r>
                    </m:oMath>
                  </m:oMathPara>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1170485" y="5327082"/>
                <a:ext cx="1207959" cy="276999"/>
              </a:xfrm>
              <a:prstGeom prst="rect">
                <a:avLst/>
              </a:prstGeom>
              <a:blipFill rotWithShape="0">
                <a:blip r:embed="rId7"/>
                <a:stretch>
                  <a:fillRect l="-4545" r="-4545" b="-8889"/>
                </a:stretch>
              </a:blipFill>
            </p:spPr>
            <p:txBody>
              <a:bodyPr/>
              <a:lstStyle/>
              <a:p>
                <a:r>
                  <a:rPr lang="en-US">
                    <a:noFill/>
                  </a:rPr>
                  <a:t> </a:t>
                </a:r>
              </a:p>
            </p:txBody>
          </p:sp>
        </mc:Fallback>
      </mc:AlternateContent>
      <p:sp>
        <p:nvSpPr>
          <p:cNvPr id="5" name="TextBox 4"/>
          <p:cNvSpPr txBox="1"/>
          <p:nvPr/>
        </p:nvSpPr>
        <p:spPr>
          <a:xfrm>
            <a:off x="6635284" y="4079833"/>
            <a:ext cx="2694432" cy="400110"/>
          </a:xfrm>
          <a:prstGeom prst="rect">
            <a:avLst/>
          </a:prstGeom>
          <a:noFill/>
        </p:spPr>
        <p:txBody>
          <a:bodyPr wrap="square" rtlCol="0">
            <a:spAutoFit/>
          </a:bodyPr>
          <a:lstStyle/>
          <a:p>
            <a:r>
              <a:rPr lang="en-US" sz="2000" i="1" dirty="0" smtClean="0">
                <a:solidFill>
                  <a:schemeClr val="tx1">
                    <a:lumMod val="75000"/>
                    <a:lumOff val="25000"/>
                  </a:schemeClr>
                </a:solidFill>
              </a:rPr>
              <a:t>y=Yes</a:t>
            </a:r>
            <a:endParaRPr lang="en-US" sz="2000" i="1" dirty="0">
              <a:solidFill>
                <a:schemeClr val="tx1">
                  <a:lumMod val="75000"/>
                  <a:lumOff val="25000"/>
                </a:schemeClr>
              </a:solidFill>
            </a:endParaRPr>
          </a:p>
        </p:txBody>
      </p:sp>
      <p:sp>
        <p:nvSpPr>
          <p:cNvPr id="24" name="Oval Callout 23"/>
          <p:cNvSpPr/>
          <p:nvPr/>
        </p:nvSpPr>
        <p:spPr>
          <a:xfrm>
            <a:off x="8098324" y="5209352"/>
            <a:ext cx="2898860" cy="1125777"/>
          </a:xfrm>
          <a:prstGeom prst="wedgeEllipseCallout">
            <a:avLst>
              <a:gd name="adj1" fmla="val -105152"/>
              <a:gd name="adj2" fmla="val -106950"/>
            </a:avLst>
          </a:prstGeom>
          <a:solidFill>
            <a:srgbClr val="F9F9F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lumMod val="75000"/>
                    <a:lumOff val="25000"/>
                  </a:schemeClr>
                </a:solidFill>
              </a:rPr>
              <a:t>Bad Computer</a:t>
            </a:r>
            <a:endParaRPr lang="en-US" sz="2400" dirty="0">
              <a:solidFill>
                <a:schemeClr val="tx1">
                  <a:lumMod val="75000"/>
                  <a:lumOff val="25000"/>
                </a:schemeClr>
              </a:solidFill>
            </a:endParaRPr>
          </a:p>
        </p:txBody>
      </p:sp>
      <p:sp>
        <p:nvSpPr>
          <p:cNvPr id="25" name="TextBox 24"/>
          <p:cNvSpPr txBox="1"/>
          <p:nvPr/>
        </p:nvSpPr>
        <p:spPr>
          <a:xfrm>
            <a:off x="6635284" y="3693092"/>
            <a:ext cx="2158196" cy="369332"/>
          </a:xfrm>
          <a:prstGeom prst="rect">
            <a:avLst/>
          </a:prstGeom>
          <a:noFill/>
        </p:spPr>
        <p:txBody>
          <a:bodyPr wrap="square" rtlCol="0">
            <a:spAutoFit/>
          </a:bodyPr>
          <a:lstStyle/>
          <a:p>
            <a:r>
              <a:rPr lang="en-US" smtClean="0">
                <a:solidFill>
                  <a:srgbClr val="C00000"/>
                </a:solidFill>
                <a:latin typeface="Karla" charset="0"/>
                <a:ea typeface="Karla" charset="0"/>
                <a:cs typeface="Karla" charset="0"/>
              </a:rPr>
              <a:t>Correct answer </a:t>
            </a:r>
            <a:endParaRPr lang="en-US" dirty="0">
              <a:solidFill>
                <a:srgbClr val="C00000"/>
              </a:solidFill>
              <a:latin typeface="Karla" charset="0"/>
              <a:ea typeface="Karla" charset="0"/>
              <a:cs typeface="Karla" charset="0"/>
            </a:endParaRPr>
          </a:p>
        </p:txBody>
      </p:sp>
    </p:spTree>
    <p:extLst>
      <p:ext uri="{BB962C8B-B14F-4D97-AF65-F5344CB8AC3E}">
        <p14:creationId xmlns:p14="http://schemas.microsoft.com/office/powerpoint/2010/main" val="162998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what is the idea? </a:t>
            </a:r>
            <a:endParaRPr lang="en-US" dirty="0"/>
          </a:p>
        </p:txBody>
      </p:sp>
      <p:sp>
        <p:nvSpPr>
          <p:cNvPr id="4" name="Slide Number Placeholder 3"/>
          <p:cNvSpPr>
            <a:spLocks noGrp="1"/>
          </p:cNvSpPr>
          <p:nvPr>
            <p:ph type="sldNum" sz="quarter" idx="12"/>
          </p:nvPr>
        </p:nvSpPr>
        <p:spPr/>
        <p:txBody>
          <a:bodyPr/>
          <a:lstStyle/>
          <a:p>
            <a:fld id="{74FD6AAA-7C75-FB4B-8EA1-06B22787237D}" type="slidenum">
              <a:rPr lang="en-US" smtClean="0"/>
              <a:t>56</a:t>
            </a:fld>
            <a:endParaRPr lang="en-US"/>
          </a:p>
        </p:txBody>
      </p:sp>
      <p:sp>
        <p:nvSpPr>
          <p:cNvPr id="16" name="TextBox 15"/>
          <p:cNvSpPr txBox="1"/>
          <p:nvPr/>
        </p:nvSpPr>
        <p:spPr>
          <a:xfrm>
            <a:off x="755752" y="1219200"/>
            <a:ext cx="10904075" cy="2031325"/>
          </a:xfrm>
          <a:prstGeom prst="rect">
            <a:avLst/>
          </a:prstGeom>
          <a:noFill/>
        </p:spPr>
        <p:txBody>
          <a:bodyPr wrap="square" rtlCol="0">
            <a:spAutoFit/>
          </a:bodyPr>
          <a:lstStyle/>
          <a:p>
            <a:pPr marL="342900" indent="-342900">
              <a:spcAft>
                <a:spcPts val="1800"/>
              </a:spcAft>
              <a:buFont typeface="Arial" charset="0"/>
              <a:buChar char="•"/>
            </a:pPr>
            <a:r>
              <a:rPr lang="en-US" sz="2400" b="1" dirty="0" smtClean="0">
                <a:solidFill>
                  <a:schemeClr val="tx1">
                    <a:lumMod val="75000"/>
                    <a:lumOff val="25000"/>
                  </a:schemeClr>
                </a:solidFill>
              </a:rPr>
              <a:t>Loss Function: </a:t>
            </a:r>
            <a:r>
              <a:rPr lang="en-US" sz="2400" dirty="0" smtClean="0">
                <a:solidFill>
                  <a:schemeClr val="tx1">
                    <a:lumMod val="75000"/>
                    <a:lumOff val="25000"/>
                  </a:schemeClr>
                </a:solidFill>
              </a:rPr>
              <a:t>Takes all of these results and averages them and tells us how bad or good the computer or those weights  are. </a:t>
            </a:r>
          </a:p>
          <a:p>
            <a:pPr marL="342900" indent="-342900">
              <a:spcAft>
                <a:spcPts val="1800"/>
              </a:spcAft>
              <a:buFont typeface="Arial" charset="0"/>
              <a:buChar char="•"/>
            </a:pPr>
            <a:r>
              <a:rPr lang="en-US" sz="2400" dirty="0" smtClean="0">
                <a:solidFill>
                  <a:schemeClr val="tx1">
                    <a:lumMod val="75000"/>
                    <a:lumOff val="25000"/>
                  </a:schemeClr>
                </a:solidFill>
                <a:latin typeface="Karla" charset="0"/>
                <a:ea typeface="Karla" charset="0"/>
                <a:cs typeface="Karla" charset="0"/>
              </a:rPr>
              <a:t>Telling the computer how </a:t>
            </a:r>
            <a:r>
              <a:rPr lang="en-US" sz="2400" b="1" dirty="0" smtClean="0">
                <a:solidFill>
                  <a:srgbClr val="FF0000"/>
                </a:solidFill>
                <a:latin typeface="Karla" charset="0"/>
                <a:ea typeface="Karla" charset="0"/>
                <a:cs typeface="Karla" charset="0"/>
              </a:rPr>
              <a:t>bad</a:t>
            </a:r>
            <a:r>
              <a:rPr lang="en-US" sz="2400" dirty="0" smtClean="0">
                <a:solidFill>
                  <a:schemeClr val="tx1">
                    <a:lumMod val="75000"/>
                    <a:lumOff val="25000"/>
                  </a:schemeClr>
                </a:solidFill>
                <a:latin typeface="Karla" charset="0"/>
                <a:ea typeface="Karla" charset="0"/>
                <a:cs typeface="Karla" charset="0"/>
              </a:rPr>
              <a:t> or </a:t>
            </a:r>
            <a:r>
              <a:rPr lang="en-US" sz="2400" b="1" dirty="0" smtClean="0">
                <a:solidFill>
                  <a:srgbClr val="00B050"/>
                </a:solidFill>
                <a:latin typeface="Karla" charset="0"/>
                <a:ea typeface="Karla" charset="0"/>
                <a:cs typeface="Karla" charset="0"/>
              </a:rPr>
              <a:t>good</a:t>
            </a:r>
            <a:r>
              <a:rPr lang="en-US" sz="2400" dirty="0" smtClean="0">
                <a:solidFill>
                  <a:schemeClr val="tx1">
                    <a:lumMod val="75000"/>
                    <a:lumOff val="25000"/>
                  </a:schemeClr>
                </a:solidFill>
                <a:latin typeface="Karla" charset="0"/>
                <a:ea typeface="Karla" charset="0"/>
                <a:cs typeface="Karla" charset="0"/>
              </a:rPr>
              <a:t> is, does not help.</a:t>
            </a:r>
          </a:p>
          <a:p>
            <a:pPr marL="342900" indent="-342900">
              <a:spcAft>
                <a:spcPts val="1800"/>
              </a:spcAft>
              <a:buFont typeface="Arial" charset="0"/>
              <a:buChar char="•"/>
            </a:pPr>
            <a:r>
              <a:rPr lang="en-US" sz="2400" dirty="0" smtClean="0">
                <a:solidFill>
                  <a:schemeClr val="tx1">
                    <a:lumMod val="75000"/>
                    <a:lumOff val="25000"/>
                  </a:schemeClr>
                </a:solidFill>
                <a:latin typeface="Karla" charset="0"/>
                <a:ea typeface="Karla" charset="0"/>
                <a:cs typeface="Karla" charset="0"/>
              </a:rPr>
              <a:t> You want to tell it how to change those weights so it gets better.  </a:t>
            </a:r>
          </a:p>
        </p:txBody>
      </p:sp>
      <mc:AlternateContent xmlns:mc="http://schemas.openxmlformats.org/markup-compatibility/2006" xmlns:a14="http://schemas.microsoft.com/office/drawing/2010/main">
        <mc:Choice Requires="a14">
          <p:sp>
            <p:nvSpPr>
              <p:cNvPr id="6" name="TextBox 5"/>
              <p:cNvSpPr txBox="1"/>
              <p:nvPr/>
            </p:nvSpPr>
            <p:spPr>
              <a:xfrm>
                <a:off x="926592" y="4391953"/>
                <a:ext cx="9387840" cy="1107996"/>
              </a:xfrm>
              <a:prstGeom prst="rect">
                <a:avLst/>
              </a:prstGeom>
              <a:noFill/>
            </p:spPr>
            <p:txBody>
              <a:bodyPr wrap="square" lIns="0" tIns="0" rIns="0" bIns="0" rtlCol="0">
                <a:spAutoFit/>
              </a:bodyPr>
              <a:lstStyle/>
              <a:p>
                <a:r>
                  <a:rPr lang="en-US" sz="2400" dirty="0" smtClean="0">
                    <a:solidFill>
                      <a:schemeClr val="tx1">
                        <a:lumMod val="75000"/>
                        <a:lumOff val="25000"/>
                      </a:schemeClr>
                    </a:solidFill>
                    <a:latin typeface="Karla" charset="0"/>
                    <a:ea typeface="Karla" charset="0"/>
                    <a:cs typeface="Karla" charset="0"/>
                  </a:rPr>
                  <a:t>Loss function: </a:t>
                </a:r>
                <a14:m>
                  <m:oMath xmlns:m="http://schemas.openxmlformats.org/officeDocument/2006/math">
                    <m:r>
                      <a:rPr lang="en-US" sz="2400" i="1" smtClean="0">
                        <a:latin typeface="Cambria Math" charset="0"/>
                        <a:ea typeface="Karla" charset="0"/>
                        <a:cs typeface="Karla" charset="0"/>
                      </a:rPr>
                      <m:t>ℒ</m:t>
                    </m:r>
                    <m:d>
                      <m:dPr>
                        <m:ctrlPr>
                          <a:rPr lang="en-US" sz="2400" b="0" i="1" smtClean="0">
                            <a:latin typeface="Cambria Math" charset="0"/>
                            <a:ea typeface="Karla" charset="0"/>
                            <a:cs typeface="Karla" charset="0"/>
                          </a:rPr>
                        </m:ctrlPr>
                      </m:dPr>
                      <m:e>
                        <m:sSub>
                          <m:sSubPr>
                            <m:ctrlPr>
                              <a:rPr lang="en-US" sz="2400" b="0" i="1" smtClean="0">
                                <a:latin typeface="Cambria Math" charset="0"/>
                                <a:ea typeface="Karla" charset="0"/>
                                <a:cs typeface="Karla" charset="0"/>
                              </a:rPr>
                            </m:ctrlPr>
                          </m:sSubPr>
                          <m:e>
                            <m:r>
                              <a:rPr lang="en-US" sz="2400" b="0" i="1" smtClean="0">
                                <a:latin typeface="Cambria Math" charset="0"/>
                                <a:ea typeface="Karla" charset="0"/>
                                <a:cs typeface="Karla" charset="0"/>
                              </a:rPr>
                              <m:t>𝑤</m:t>
                            </m:r>
                          </m:e>
                          <m:sub>
                            <m:r>
                              <a:rPr lang="en-US" sz="2400" b="0" i="1" smtClean="0">
                                <a:latin typeface="Cambria Math" charset="0"/>
                                <a:ea typeface="Karla" charset="0"/>
                                <a:cs typeface="Karla" charset="0"/>
                              </a:rPr>
                              <m:t>0</m:t>
                            </m:r>
                          </m:sub>
                        </m:sSub>
                        <m:r>
                          <a:rPr lang="en-US" sz="2400" b="0" i="1" smtClean="0">
                            <a:latin typeface="Cambria Math" charset="0"/>
                            <a:ea typeface="Karla" charset="0"/>
                            <a:cs typeface="Karla" charset="0"/>
                          </a:rPr>
                          <m:t>,</m:t>
                        </m:r>
                        <m:sSub>
                          <m:sSubPr>
                            <m:ctrlPr>
                              <a:rPr lang="en-US" sz="2400" b="0" i="1" smtClean="0">
                                <a:latin typeface="Cambria Math" charset="0"/>
                                <a:ea typeface="Karla" charset="0"/>
                                <a:cs typeface="Karla" charset="0"/>
                              </a:rPr>
                            </m:ctrlPr>
                          </m:sSubPr>
                          <m:e>
                            <m:r>
                              <a:rPr lang="en-US" sz="2400" b="0" i="1" smtClean="0">
                                <a:latin typeface="Cambria Math" charset="0"/>
                                <a:ea typeface="Karla" charset="0"/>
                                <a:cs typeface="Karla" charset="0"/>
                              </a:rPr>
                              <m:t>𝑤</m:t>
                            </m:r>
                          </m:e>
                          <m:sub>
                            <m:r>
                              <a:rPr lang="en-US" sz="2400" b="0" i="1" smtClean="0">
                                <a:latin typeface="Cambria Math" charset="0"/>
                                <a:ea typeface="Karla" charset="0"/>
                                <a:cs typeface="Karla" charset="0"/>
                              </a:rPr>
                              <m:t>1</m:t>
                            </m:r>
                          </m:sub>
                        </m:sSub>
                        <m:r>
                          <a:rPr lang="en-US" sz="2400" b="0" i="1" smtClean="0">
                            <a:latin typeface="Cambria Math" charset="0"/>
                            <a:ea typeface="Karla" charset="0"/>
                            <a:cs typeface="Karla" charset="0"/>
                          </a:rPr>
                          <m:t>,</m:t>
                        </m:r>
                        <m:sSub>
                          <m:sSubPr>
                            <m:ctrlPr>
                              <a:rPr lang="en-US" sz="2400" b="0" i="1" smtClean="0">
                                <a:latin typeface="Cambria Math" charset="0"/>
                                <a:ea typeface="Karla" charset="0"/>
                                <a:cs typeface="Karla" charset="0"/>
                              </a:rPr>
                            </m:ctrlPr>
                          </m:sSubPr>
                          <m:e>
                            <m:r>
                              <a:rPr lang="en-US" sz="2400" b="0" i="1" smtClean="0">
                                <a:latin typeface="Cambria Math" charset="0"/>
                                <a:ea typeface="Karla" charset="0"/>
                                <a:cs typeface="Karla" charset="0"/>
                              </a:rPr>
                              <m:t>𝑤</m:t>
                            </m:r>
                          </m:e>
                          <m:sub>
                            <m:r>
                              <a:rPr lang="en-US" sz="2400" b="0" i="1" smtClean="0">
                                <a:latin typeface="Cambria Math" charset="0"/>
                                <a:ea typeface="Karla" charset="0"/>
                                <a:cs typeface="Karla" charset="0"/>
                              </a:rPr>
                              <m:t>2</m:t>
                            </m:r>
                          </m:sub>
                        </m:sSub>
                        <m:r>
                          <a:rPr lang="en-US" sz="2400" b="0" i="1" smtClean="0">
                            <a:latin typeface="Cambria Math" charset="0"/>
                            <a:ea typeface="Karla" charset="0"/>
                            <a:cs typeface="Karla" charset="0"/>
                          </a:rPr>
                          <m:t>,</m:t>
                        </m:r>
                        <m:sSub>
                          <m:sSubPr>
                            <m:ctrlPr>
                              <a:rPr lang="en-US" sz="2400" b="0" i="1" smtClean="0">
                                <a:latin typeface="Cambria Math" charset="0"/>
                                <a:ea typeface="Karla" charset="0"/>
                                <a:cs typeface="Karla" charset="0"/>
                              </a:rPr>
                            </m:ctrlPr>
                          </m:sSubPr>
                          <m:e>
                            <m:r>
                              <a:rPr lang="en-US" sz="2400" b="0" i="1" smtClean="0">
                                <a:latin typeface="Cambria Math" charset="0"/>
                                <a:ea typeface="Karla" charset="0"/>
                                <a:cs typeface="Karla" charset="0"/>
                              </a:rPr>
                              <m:t>𝑤</m:t>
                            </m:r>
                          </m:e>
                          <m:sub>
                            <m:r>
                              <a:rPr lang="en-US" sz="2400" b="0" i="1" smtClean="0">
                                <a:latin typeface="Cambria Math" charset="0"/>
                                <a:ea typeface="Karla" charset="0"/>
                                <a:cs typeface="Karla" charset="0"/>
                              </a:rPr>
                              <m:t>3</m:t>
                            </m:r>
                          </m:sub>
                        </m:sSub>
                        <m:r>
                          <a:rPr lang="en-US" sz="2400" b="0" i="1" smtClean="0">
                            <a:latin typeface="Cambria Math" charset="0"/>
                            <a:ea typeface="Karla" charset="0"/>
                            <a:cs typeface="Karla" charset="0"/>
                          </a:rPr>
                          <m:t>,</m:t>
                        </m:r>
                        <m:sSub>
                          <m:sSubPr>
                            <m:ctrlPr>
                              <a:rPr lang="en-US" sz="2400" b="0" i="1" smtClean="0">
                                <a:latin typeface="Cambria Math" charset="0"/>
                                <a:ea typeface="Karla" charset="0"/>
                                <a:cs typeface="Karla" charset="0"/>
                              </a:rPr>
                            </m:ctrlPr>
                          </m:sSubPr>
                          <m:e>
                            <m:r>
                              <a:rPr lang="en-US" sz="2400" b="0" i="1" smtClean="0">
                                <a:latin typeface="Cambria Math" charset="0"/>
                                <a:ea typeface="Karla" charset="0"/>
                                <a:cs typeface="Karla" charset="0"/>
                              </a:rPr>
                              <m:t>𝑤</m:t>
                            </m:r>
                          </m:e>
                          <m:sub>
                            <m:r>
                              <a:rPr lang="en-US" sz="2400" b="0" i="1" smtClean="0">
                                <a:latin typeface="Cambria Math" charset="0"/>
                                <a:ea typeface="Karla" charset="0"/>
                                <a:cs typeface="Karla" charset="0"/>
                              </a:rPr>
                              <m:t>4</m:t>
                            </m:r>
                          </m:sub>
                        </m:sSub>
                      </m:e>
                    </m:d>
                  </m:oMath>
                </a14:m>
                <a:endParaRPr lang="en-US" sz="2400" b="0" dirty="0" smtClean="0">
                  <a:latin typeface="Karla" charset="0"/>
                  <a:ea typeface="Karla" charset="0"/>
                  <a:cs typeface="Karla" charset="0"/>
                </a:endParaRPr>
              </a:p>
              <a:p>
                <a:endParaRPr lang="en-US" sz="2400" dirty="0" smtClean="0">
                  <a:solidFill>
                    <a:schemeClr val="tx1">
                      <a:lumMod val="75000"/>
                      <a:lumOff val="25000"/>
                    </a:schemeClr>
                  </a:solidFill>
                  <a:latin typeface="Karla" charset="0"/>
                  <a:ea typeface="Karla" charset="0"/>
                  <a:cs typeface="Karla" charset="0"/>
                </a:endParaRPr>
              </a:p>
              <a:p>
                <a:r>
                  <a:rPr lang="en-US" sz="2400" dirty="0" smtClean="0">
                    <a:solidFill>
                      <a:schemeClr val="tx1">
                        <a:lumMod val="75000"/>
                        <a:lumOff val="25000"/>
                      </a:schemeClr>
                    </a:solidFill>
                    <a:latin typeface="Karla" charset="0"/>
                    <a:ea typeface="Karla" charset="0"/>
                    <a:cs typeface="Karla" charset="0"/>
                  </a:rPr>
                  <a:t>For now let’s only consider one weight, </a:t>
                </a:r>
                <a14:m>
                  <m:oMath xmlns:m="http://schemas.openxmlformats.org/officeDocument/2006/math">
                    <m:r>
                      <a:rPr lang="en-US" sz="2400" i="1" smtClean="0">
                        <a:latin typeface="Cambria Math" charset="0"/>
                        <a:ea typeface="Karla" charset="0"/>
                        <a:cs typeface="Karla" charset="0"/>
                      </a:rPr>
                      <m:t>ℒ</m:t>
                    </m:r>
                    <m:d>
                      <m:dPr>
                        <m:ctrlPr>
                          <a:rPr lang="en-US" sz="2400" b="0" i="1" smtClean="0">
                            <a:latin typeface="Cambria Math" charset="0"/>
                            <a:ea typeface="Karla" charset="0"/>
                            <a:cs typeface="Karla" charset="0"/>
                          </a:rPr>
                        </m:ctrlPr>
                      </m:dPr>
                      <m:e>
                        <m:sSub>
                          <m:sSubPr>
                            <m:ctrlPr>
                              <a:rPr lang="en-US" sz="2400" b="0" i="1" smtClean="0">
                                <a:latin typeface="Cambria Math" charset="0"/>
                                <a:ea typeface="Karla" charset="0"/>
                                <a:cs typeface="Karla" charset="0"/>
                              </a:rPr>
                            </m:ctrlPr>
                          </m:sSubPr>
                          <m:e>
                            <m:r>
                              <a:rPr lang="en-US" sz="2400" b="0" i="1" smtClean="0">
                                <a:latin typeface="Cambria Math" charset="0"/>
                                <a:ea typeface="Karla" charset="0"/>
                                <a:cs typeface="Karla" charset="0"/>
                              </a:rPr>
                              <m:t>𝑤</m:t>
                            </m:r>
                          </m:e>
                          <m:sub>
                            <m:r>
                              <a:rPr lang="en-US" sz="2400" b="0" i="1" smtClean="0">
                                <a:latin typeface="Cambria Math" charset="0"/>
                                <a:ea typeface="Karla" charset="0"/>
                                <a:cs typeface="Karla" charset="0"/>
                              </a:rPr>
                              <m:t>1</m:t>
                            </m:r>
                          </m:sub>
                        </m:sSub>
                      </m:e>
                    </m:d>
                  </m:oMath>
                </a14:m>
                <a:r>
                  <a:rPr lang="en-US" sz="2400" dirty="0" smtClean="0">
                    <a:latin typeface="Karla" charset="0"/>
                    <a:ea typeface="Karla" charset="0"/>
                    <a:cs typeface="Karla" charset="0"/>
                  </a:rPr>
                  <a:t> </a:t>
                </a:r>
                <a:endParaRPr lang="en-US" sz="2400" dirty="0">
                  <a:latin typeface="Karla" charset="0"/>
                  <a:ea typeface="Karla" charset="0"/>
                  <a:cs typeface="Karla"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26592" y="4391953"/>
                <a:ext cx="9387840" cy="1107996"/>
              </a:xfrm>
              <a:prstGeom prst="rect">
                <a:avLst/>
              </a:prstGeom>
              <a:blipFill rotWithShape="0">
                <a:blip r:embed="rId3"/>
                <a:stretch>
                  <a:fillRect l="-1948" t="-8242" b="-15934"/>
                </a:stretch>
              </a:blipFill>
            </p:spPr>
            <p:txBody>
              <a:bodyPr/>
              <a:lstStyle/>
              <a:p>
                <a:r>
                  <a:rPr lang="en-US">
                    <a:noFill/>
                  </a:rPr>
                  <a:t> </a:t>
                </a:r>
              </a:p>
            </p:txBody>
          </p:sp>
        </mc:Fallback>
      </mc:AlternateContent>
    </p:spTree>
    <p:extLst>
      <p:ext uri="{BB962C8B-B14F-4D97-AF65-F5344CB8AC3E}">
        <p14:creationId xmlns:p14="http://schemas.microsoft.com/office/powerpoint/2010/main" val="181007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what is the idea? </a:t>
            </a:r>
            <a:endParaRPr lang="en-US" dirty="0"/>
          </a:p>
        </p:txBody>
      </p:sp>
      <p:sp>
        <p:nvSpPr>
          <p:cNvPr id="4" name="Slide Number Placeholder 3"/>
          <p:cNvSpPr>
            <a:spLocks noGrp="1"/>
          </p:cNvSpPr>
          <p:nvPr>
            <p:ph type="sldNum" sz="quarter" idx="12"/>
          </p:nvPr>
        </p:nvSpPr>
        <p:spPr/>
        <p:txBody>
          <a:bodyPr/>
          <a:lstStyle/>
          <a:p>
            <a:fld id="{74FD6AAA-7C75-FB4B-8EA1-06B22787237D}" type="slidenum">
              <a:rPr lang="en-US" smtClean="0"/>
              <a:t>57</a:t>
            </a:fld>
            <a:endParaRPr lang="en-US"/>
          </a:p>
        </p:txBody>
      </p:sp>
      <p:sp>
        <p:nvSpPr>
          <p:cNvPr id="16" name="TextBox 15"/>
          <p:cNvSpPr txBox="1"/>
          <p:nvPr/>
        </p:nvSpPr>
        <p:spPr>
          <a:xfrm>
            <a:off x="755752" y="1219200"/>
            <a:ext cx="10904075" cy="2031325"/>
          </a:xfrm>
          <a:prstGeom prst="rect">
            <a:avLst/>
          </a:prstGeom>
          <a:noFill/>
        </p:spPr>
        <p:txBody>
          <a:bodyPr wrap="square" rtlCol="0">
            <a:spAutoFit/>
          </a:bodyPr>
          <a:lstStyle/>
          <a:p>
            <a:pPr>
              <a:spcAft>
                <a:spcPts val="1800"/>
              </a:spcAft>
            </a:pPr>
            <a:r>
              <a:rPr lang="en-US" sz="2400" dirty="0" smtClean="0">
                <a:solidFill>
                  <a:schemeClr val="tx1">
                    <a:lumMod val="75000"/>
                    <a:lumOff val="25000"/>
                  </a:schemeClr>
                </a:solidFill>
                <a:latin typeface="Karla" charset="0"/>
                <a:ea typeface="Karla" charset="0"/>
                <a:cs typeface="Karla" charset="0"/>
              </a:rPr>
              <a:t>Trial and error:</a:t>
            </a:r>
          </a:p>
          <a:p>
            <a:pPr marL="342900" indent="-342900">
              <a:spcAft>
                <a:spcPts val="1800"/>
              </a:spcAft>
              <a:buFont typeface="Arial" charset="0"/>
              <a:buChar char="•"/>
            </a:pPr>
            <a:r>
              <a:rPr lang="en-US" sz="2400" dirty="0" smtClean="0">
                <a:solidFill>
                  <a:schemeClr val="tx1">
                    <a:lumMod val="75000"/>
                    <a:lumOff val="25000"/>
                  </a:schemeClr>
                </a:solidFill>
                <a:latin typeface="Karla" charset="0"/>
                <a:ea typeface="Karla" charset="0"/>
                <a:cs typeface="Karla" charset="0"/>
              </a:rPr>
              <a:t>Change the weights and see the effect.</a:t>
            </a:r>
          </a:p>
          <a:p>
            <a:pPr marL="342900" indent="-342900">
              <a:spcAft>
                <a:spcPts val="1800"/>
              </a:spcAft>
              <a:buFont typeface="Arial" charset="0"/>
              <a:buChar char="•"/>
            </a:pPr>
            <a:r>
              <a:rPr lang="en-US" sz="2400" dirty="0" smtClean="0">
                <a:solidFill>
                  <a:schemeClr val="tx1">
                    <a:lumMod val="75000"/>
                    <a:lumOff val="25000"/>
                  </a:schemeClr>
                </a:solidFill>
                <a:latin typeface="Karla" charset="0"/>
                <a:ea typeface="Karla" charset="0"/>
                <a:cs typeface="Karla" charset="0"/>
              </a:rPr>
              <a:t>This can take long long time especially in NN where we have millions of weights to adjust.</a:t>
            </a:r>
            <a:r>
              <a:rPr lang="en-US" sz="2400" dirty="0" smtClean="0">
                <a:solidFill>
                  <a:schemeClr val="tx1">
                    <a:lumMod val="75000"/>
                    <a:lumOff val="25000"/>
                  </a:schemeClr>
                </a:solidFill>
                <a:latin typeface="Karla" charset="0"/>
                <a:ea typeface="Karla" charset="0"/>
                <a:cs typeface="Karla" charset="0"/>
              </a:rPr>
              <a:t> </a:t>
            </a:r>
            <a:endParaRPr lang="en-US" sz="2400" dirty="0" smtClean="0">
              <a:solidFill>
                <a:schemeClr val="tx1">
                  <a:lumMod val="75000"/>
                  <a:lumOff val="25000"/>
                </a:schemeClr>
              </a:solidFill>
              <a:latin typeface="Karla" charset="0"/>
              <a:ea typeface="Karla" charset="0"/>
              <a:cs typeface="Karla" charset="0"/>
            </a:endParaRPr>
          </a:p>
        </p:txBody>
      </p:sp>
    </p:spTree>
    <p:extLst>
      <p:ext uri="{BB962C8B-B14F-4D97-AF65-F5344CB8AC3E}">
        <p14:creationId xmlns:p14="http://schemas.microsoft.com/office/powerpoint/2010/main" val="108504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Minimizing the Loss function</a:t>
            </a:r>
            <a:endParaRPr lang="en-US" dirty="0"/>
          </a:p>
        </p:txBody>
      </p:sp>
      <p:pic>
        <p:nvPicPr>
          <p:cNvPr id="12"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34955" y="1376243"/>
            <a:ext cx="4094645" cy="2729764"/>
          </a:xfrm>
        </p:spPr>
      </p:pic>
      <p:sp>
        <p:nvSpPr>
          <p:cNvPr id="4" name="Slide Number Placeholder 3"/>
          <p:cNvSpPr>
            <a:spLocks noGrp="1"/>
          </p:cNvSpPr>
          <p:nvPr>
            <p:ph type="sldNum" sz="quarter" idx="12"/>
          </p:nvPr>
        </p:nvSpPr>
        <p:spPr/>
        <p:txBody>
          <a:bodyPr/>
          <a:lstStyle/>
          <a:p>
            <a:fld id="{74FD6AAA-7C75-FB4B-8EA1-06B22787237D}" type="slidenum">
              <a:rPr lang="en-US" smtClean="0"/>
              <a:t>58</a:t>
            </a:fld>
            <a:endParaRPr lang="en-US"/>
          </a:p>
        </p:txBody>
      </p:sp>
      <mc:AlternateContent xmlns:mc="http://schemas.openxmlformats.org/markup-compatibility/2006" xmlns:a14="http://schemas.microsoft.com/office/drawing/2010/main">
        <mc:Choice Requires="a14">
          <p:sp>
            <p:nvSpPr>
              <p:cNvPr id="8" name="Rectangle 7"/>
              <p:cNvSpPr/>
              <p:nvPr/>
            </p:nvSpPr>
            <p:spPr>
              <a:xfrm>
                <a:off x="731520" y="3931948"/>
                <a:ext cx="10582656" cy="2308324"/>
              </a:xfrm>
              <a:prstGeom prst="rect">
                <a:avLst/>
              </a:prstGeom>
            </p:spPr>
            <p:txBody>
              <a:bodyPr wrap="square">
                <a:spAutoFit/>
              </a:bodyPr>
              <a:lstStyle/>
              <a:p>
                <a:r>
                  <a:rPr lang="en-US" sz="2400" dirty="0" smtClean="0">
                    <a:solidFill>
                      <a:schemeClr val="tx1">
                        <a:lumMod val="75000"/>
                        <a:lumOff val="25000"/>
                      </a:schemeClr>
                    </a:solidFill>
                    <a:latin typeface="Karla" charset="0"/>
                    <a:ea typeface="Karla" charset="0"/>
                    <a:cs typeface="Karla" charset="0"/>
                  </a:rPr>
                  <a:t>To find the optimal point of a function </a:t>
                </a:r>
                <a14:m>
                  <m:oMath xmlns:m="http://schemas.openxmlformats.org/officeDocument/2006/math">
                    <m:r>
                      <a:rPr lang="en-US" sz="2400" b="0" i="1" smtClean="0">
                        <a:solidFill>
                          <a:schemeClr val="tx1">
                            <a:lumMod val="75000"/>
                            <a:lumOff val="25000"/>
                          </a:schemeClr>
                        </a:solidFill>
                        <a:latin typeface="Cambria Math" charset="0"/>
                        <a:ea typeface="Cambria Math" charset="0"/>
                        <a:cs typeface="Cambria Math" charset="0"/>
                      </a:rPr>
                      <m:t>ℒ</m:t>
                    </m:r>
                    <m:d>
                      <m:dPr>
                        <m:ctrlPr>
                          <a:rPr lang="en-US" sz="2400" b="0" i="1" smtClean="0">
                            <a:solidFill>
                              <a:schemeClr val="tx1">
                                <a:lumMod val="75000"/>
                                <a:lumOff val="25000"/>
                              </a:schemeClr>
                            </a:solidFill>
                            <a:latin typeface="Cambria Math" charset="0"/>
                            <a:ea typeface="Karla" charset="0"/>
                            <a:cs typeface="Karla" charset="0"/>
                          </a:rPr>
                        </m:ctrlPr>
                      </m:dPr>
                      <m:e>
                        <m:r>
                          <a:rPr lang="en-US" sz="2400" b="0" i="1" smtClean="0">
                            <a:solidFill>
                              <a:schemeClr val="tx1">
                                <a:lumMod val="75000"/>
                                <a:lumOff val="25000"/>
                              </a:schemeClr>
                            </a:solidFill>
                            <a:latin typeface="Cambria Math" charset="0"/>
                            <a:ea typeface="Karla" charset="0"/>
                            <a:cs typeface="Karla" charset="0"/>
                          </a:rPr>
                          <m:t>𝑊</m:t>
                        </m:r>
                      </m:e>
                    </m:d>
                  </m:oMath>
                </a14:m>
                <a:endParaRPr lang="en-US" sz="2400" b="0" dirty="0" smtClean="0">
                  <a:solidFill>
                    <a:schemeClr val="tx1">
                      <a:lumMod val="75000"/>
                      <a:lumOff val="25000"/>
                    </a:schemeClr>
                  </a:solidFill>
                  <a:latin typeface="Karla" charset="0"/>
                  <a:ea typeface="Karla" charset="0"/>
                  <a:cs typeface="Karla" charset="0"/>
                </a:endParaRPr>
              </a:p>
              <a:p>
                <a:endParaRPr lang="en-US" sz="2400" dirty="0" smtClean="0">
                  <a:solidFill>
                    <a:schemeClr val="tx1">
                      <a:lumMod val="75000"/>
                      <a:lumOff val="25000"/>
                    </a:schemeClr>
                  </a:solidFill>
                  <a:latin typeface="Karla" charset="0"/>
                  <a:ea typeface="Karla" charset="0"/>
                  <a:cs typeface="Karla" charset="0"/>
                </a:endParaRPr>
              </a:p>
              <a:p>
                <a:endParaRPr lang="en-US" sz="2400" dirty="0">
                  <a:solidFill>
                    <a:schemeClr val="tx1">
                      <a:lumMod val="75000"/>
                      <a:lumOff val="25000"/>
                    </a:schemeClr>
                  </a:solidFill>
                  <a:latin typeface="Karla" charset="0"/>
                  <a:ea typeface="Karla" charset="0"/>
                  <a:cs typeface="Karla" charset="0"/>
                </a:endParaRPr>
              </a:p>
              <a:p>
                <a:endParaRPr lang="en-US" sz="2400" dirty="0" smtClean="0">
                  <a:solidFill>
                    <a:schemeClr val="tx1">
                      <a:lumMod val="75000"/>
                      <a:lumOff val="25000"/>
                    </a:schemeClr>
                  </a:solidFill>
                  <a:latin typeface="Karla" charset="0"/>
                  <a:ea typeface="Karla" charset="0"/>
                  <a:cs typeface="Karla" charset="0"/>
                </a:endParaRPr>
              </a:p>
              <a:p>
                <a:r>
                  <a:rPr lang="en-US" sz="2400" dirty="0" smtClean="0">
                    <a:solidFill>
                      <a:schemeClr val="tx1">
                        <a:lumMod val="75000"/>
                        <a:lumOff val="25000"/>
                      </a:schemeClr>
                    </a:solidFill>
                    <a:latin typeface="Karla" charset="0"/>
                    <a:ea typeface="Karla" charset="0"/>
                    <a:cs typeface="Karla" charset="0"/>
                  </a:rPr>
                  <a:t>And find the </a:t>
                </a:r>
                <a14:m>
                  <m:oMath xmlns:m="http://schemas.openxmlformats.org/officeDocument/2006/math">
                    <m:r>
                      <a:rPr lang="en-US" sz="2400" b="0" i="1" smtClean="0">
                        <a:solidFill>
                          <a:schemeClr val="tx1">
                            <a:lumMod val="75000"/>
                            <a:lumOff val="25000"/>
                          </a:schemeClr>
                        </a:solidFill>
                        <a:latin typeface="Cambria Math" charset="0"/>
                        <a:ea typeface="Karla" charset="0"/>
                        <a:cs typeface="Karla" charset="0"/>
                      </a:rPr>
                      <m:t>𝑊</m:t>
                    </m:r>
                  </m:oMath>
                </a14:m>
                <a:r>
                  <a:rPr lang="en-US" sz="2400" dirty="0" smtClean="0">
                    <a:solidFill>
                      <a:schemeClr val="tx1">
                        <a:lumMod val="75000"/>
                        <a:lumOff val="25000"/>
                      </a:schemeClr>
                    </a:solidFill>
                    <a:latin typeface="Karla" charset="0"/>
                    <a:ea typeface="Karla" charset="0"/>
                    <a:cs typeface="Karla" charset="0"/>
                  </a:rPr>
                  <a:t> that satisfies that equation. Sometimes there is no explicit solution for that.  </a:t>
                </a:r>
              </a:p>
            </p:txBody>
          </p:sp>
        </mc:Choice>
        <mc:Fallback xmlns="">
          <p:sp>
            <p:nvSpPr>
              <p:cNvPr id="8" name="Rectangle 7"/>
              <p:cNvSpPr>
                <a:spLocks noRot="1" noChangeAspect="1" noMove="1" noResize="1" noEditPoints="1" noAdjustHandles="1" noChangeArrowheads="1" noChangeShapeType="1" noTextEdit="1"/>
              </p:cNvSpPr>
              <p:nvPr/>
            </p:nvSpPr>
            <p:spPr>
              <a:xfrm>
                <a:off x="731520" y="3931948"/>
                <a:ext cx="10582656" cy="2308324"/>
              </a:xfrm>
              <a:prstGeom prst="rect">
                <a:avLst/>
              </a:prstGeom>
              <a:blipFill rotWithShape="0">
                <a:blip r:embed="rId4"/>
                <a:stretch>
                  <a:fillRect l="-864" t="-2111" r="-1325" b="-50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731520" y="1100959"/>
                <a:ext cx="10582656" cy="461665"/>
              </a:xfrm>
              <a:prstGeom prst="rect">
                <a:avLst/>
              </a:prstGeom>
            </p:spPr>
            <p:txBody>
              <a:bodyPr wrap="square">
                <a:spAutoFit/>
              </a:bodyPr>
              <a:lstStyle/>
              <a:p>
                <a:r>
                  <a:rPr lang="en-US" sz="2400" dirty="0" smtClean="0">
                    <a:solidFill>
                      <a:schemeClr val="tx1">
                        <a:lumMod val="75000"/>
                        <a:lumOff val="25000"/>
                      </a:schemeClr>
                    </a:solidFill>
                    <a:latin typeface="Karla" charset="0"/>
                    <a:ea typeface="Karla" charset="0"/>
                    <a:cs typeface="Karla" charset="0"/>
                  </a:rPr>
                  <a:t>Ideally we want to know the value of  </a:t>
                </a:r>
                <a14:m>
                  <m:oMath xmlns:m="http://schemas.openxmlformats.org/officeDocument/2006/math">
                    <m:sSub>
                      <m:sSubPr>
                        <m:ctrlPr>
                          <a:rPr lang="en-US" sz="2400" i="1">
                            <a:latin typeface="Cambria Math" charset="0"/>
                            <a:ea typeface="Karla" charset="0"/>
                            <a:cs typeface="Karla" charset="0"/>
                          </a:rPr>
                        </m:ctrlPr>
                      </m:sSubPr>
                      <m:e>
                        <m:r>
                          <a:rPr lang="en-US" sz="2400" i="1">
                            <a:latin typeface="Cambria Math" charset="0"/>
                            <a:ea typeface="Karla" charset="0"/>
                            <a:cs typeface="Karla" charset="0"/>
                          </a:rPr>
                          <m:t>𝑤</m:t>
                        </m:r>
                      </m:e>
                      <m:sub>
                        <m:r>
                          <a:rPr lang="en-US" sz="2400" i="1">
                            <a:latin typeface="Cambria Math" charset="0"/>
                            <a:ea typeface="Karla" charset="0"/>
                            <a:cs typeface="Karla" charset="0"/>
                          </a:rPr>
                          <m:t>1</m:t>
                        </m:r>
                      </m:sub>
                    </m:sSub>
                  </m:oMath>
                </a14:m>
                <a:r>
                  <a:rPr lang="en-US" sz="2400" dirty="0" smtClean="0">
                    <a:solidFill>
                      <a:schemeClr val="tx1">
                        <a:lumMod val="75000"/>
                        <a:lumOff val="25000"/>
                      </a:schemeClr>
                    </a:solidFill>
                    <a:latin typeface="Karla" charset="0"/>
                    <a:ea typeface="Karla" charset="0"/>
                    <a:cs typeface="Karla" charset="0"/>
                  </a:rPr>
                  <a:t> that gives the minimul </a:t>
                </a:r>
                <a14:m>
                  <m:oMath xmlns:m="http://schemas.openxmlformats.org/officeDocument/2006/math">
                    <m:r>
                      <a:rPr lang="en-US" sz="2400" b="0" i="1" smtClean="0">
                        <a:solidFill>
                          <a:schemeClr val="tx1">
                            <a:lumMod val="75000"/>
                            <a:lumOff val="25000"/>
                          </a:schemeClr>
                        </a:solidFill>
                        <a:latin typeface="Cambria Math" charset="0"/>
                        <a:ea typeface="Cambria Math" charset="0"/>
                        <a:cs typeface="Cambria Math" charset="0"/>
                      </a:rPr>
                      <m:t>ℒ</m:t>
                    </m:r>
                    <m:d>
                      <m:dPr>
                        <m:ctrlPr>
                          <a:rPr lang="en-US" sz="2400" b="0" i="1" smtClean="0">
                            <a:solidFill>
                              <a:schemeClr val="tx1">
                                <a:lumMod val="75000"/>
                                <a:lumOff val="25000"/>
                              </a:schemeClr>
                            </a:solidFill>
                            <a:latin typeface="Cambria Math" charset="0"/>
                            <a:ea typeface="Karla" charset="0"/>
                            <a:cs typeface="Karla" charset="0"/>
                          </a:rPr>
                        </m:ctrlPr>
                      </m:dPr>
                      <m:e>
                        <m:r>
                          <a:rPr lang="en-US" sz="2400" b="0" i="1" smtClean="0">
                            <a:solidFill>
                              <a:schemeClr val="tx1">
                                <a:lumMod val="75000"/>
                                <a:lumOff val="25000"/>
                              </a:schemeClr>
                            </a:solidFill>
                            <a:latin typeface="Cambria Math" charset="0"/>
                            <a:ea typeface="Karla" charset="0"/>
                            <a:cs typeface="Karla" charset="0"/>
                          </a:rPr>
                          <m:t>𝑊</m:t>
                        </m:r>
                      </m:e>
                    </m:d>
                  </m:oMath>
                </a14:m>
                <a:endParaRPr lang="en-US" sz="2400" b="0" dirty="0" smtClean="0">
                  <a:solidFill>
                    <a:schemeClr val="tx1">
                      <a:lumMod val="75000"/>
                      <a:lumOff val="25000"/>
                    </a:schemeClr>
                  </a:solidFill>
                  <a:latin typeface="Karla" charset="0"/>
                  <a:ea typeface="Karla" charset="0"/>
                  <a:cs typeface="Karla"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731520" y="1100959"/>
                <a:ext cx="10582656" cy="461665"/>
              </a:xfrm>
              <a:prstGeom prst="rect">
                <a:avLst/>
              </a:prstGeom>
              <a:blipFill rotWithShape="0">
                <a:blip r:embed="rId5"/>
                <a:stretch>
                  <a:fillRect l="-864" t="-10667" b="-30667"/>
                </a:stretch>
              </a:blipFill>
            </p:spPr>
            <p:txBody>
              <a:bodyPr/>
              <a:lstStyle/>
              <a:p>
                <a:r>
                  <a:rPr lang="en-US">
                    <a:noFill/>
                  </a:rPr>
                  <a:t> </a:t>
                </a:r>
              </a:p>
            </p:txBody>
          </p:sp>
        </mc:Fallback>
      </mc:AlternateContent>
      <p:cxnSp>
        <p:nvCxnSpPr>
          <p:cNvPr id="7" name="Straight Connector 6"/>
          <p:cNvCxnSpPr/>
          <p:nvPr/>
        </p:nvCxnSpPr>
        <p:spPr>
          <a:xfrm flipH="1" flipV="1">
            <a:off x="6347012" y="1721224"/>
            <a:ext cx="26894" cy="1801905"/>
          </a:xfrm>
          <a:prstGeom prst="line">
            <a:avLst/>
          </a:prstGeom>
          <a:ln>
            <a:solidFill>
              <a:srgbClr val="C00000"/>
            </a:solidFill>
            <a:prstDash val="sysDot"/>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p:cNvSpPr txBox="1"/>
              <p:nvPr/>
            </p:nvSpPr>
            <p:spPr>
              <a:xfrm>
                <a:off x="5589845" y="4501254"/>
                <a:ext cx="1568122" cy="7034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mr-IN" sz="2400" i="1" smtClean="0">
                              <a:latin typeface="Cambria Math" charset="0"/>
                            </a:rPr>
                          </m:ctrlPr>
                        </m:fPr>
                        <m:num>
                          <m:r>
                            <a:rPr lang="en-US" sz="2400" b="0" i="1" smtClean="0">
                              <a:latin typeface="Cambria Math" charset="0"/>
                            </a:rPr>
                            <m:t>𝑑</m:t>
                          </m:r>
                          <m:r>
                            <a:rPr lang="en-US" sz="2400" b="0" i="1" smtClean="0">
                              <a:latin typeface="Cambria Math" charset="0"/>
                            </a:rPr>
                            <m:t>ℒ</m:t>
                          </m:r>
                          <m:r>
                            <a:rPr lang="en-US" sz="2400" b="0" i="1" smtClean="0">
                              <a:latin typeface="Cambria Math" charset="0"/>
                            </a:rPr>
                            <m:t>(</m:t>
                          </m:r>
                          <m:r>
                            <a:rPr lang="en-US" sz="2400" b="0" i="1" smtClean="0">
                              <a:latin typeface="Cambria Math" charset="0"/>
                            </a:rPr>
                            <m:t>𝑊</m:t>
                          </m:r>
                          <m:r>
                            <a:rPr lang="en-US" sz="2400" b="0" i="1" smtClean="0">
                              <a:latin typeface="Cambria Math" charset="0"/>
                            </a:rPr>
                            <m:t>)</m:t>
                          </m:r>
                        </m:num>
                        <m:den>
                          <m:r>
                            <a:rPr lang="en-US" sz="2400" b="0" i="1" smtClean="0">
                              <a:latin typeface="Cambria Math" charset="0"/>
                            </a:rPr>
                            <m:t>𝑑𝑊</m:t>
                          </m:r>
                        </m:den>
                      </m:f>
                      <m:r>
                        <a:rPr lang="en-US" sz="2400" b="0" i="1" smtClean="0">
                          <a:latin typeface="Cambria Math" charset="0"/>
                        </a:rPr>
                        <m:t>=0</m:t>
                      </m:r>
                    </m:oMath>
                  </m:oMathPara>
                </a14:m>
                <a:endParaRPr lang="en-US" sz="2000" dirty="0"/>
              </a:p>
            </p:txBody>
          </p:sp>
        </mc:Choice>
        <mc:Fallback xmlns="">
          <p:sp>
            <p:nvSpPr>
              <p:cNvPr id="3" name="TextBox 2"/>
              <p:cNvSpPr txBox="1">
                <a:spLocks noRot="1" noChangeAspect="1" noMove="1" noResize="1" noEditPoints="1" noAdjustHandles="1" noChangeArrowheads="1" noChangeShapeType="1" noTextEdit="1"/>
              </p:cNvSpPr>
              <p:nvPr/>
            </p:nvSpPr>
            <p:spPr>
              <a:xfrm>
                <a:off x="5589845" y="4501254"/>
                <a:ext cx="1568122" cy="703462"/>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4245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5886" y="600169"/>
            <a:ext cx="5181121" cy="3454081"/>
          </a:xfrm>
          <a:prstGeom prst="rect">
            <a:avLst/>
          </a:prstGeom>
          <a:ln>
            <a:noFill/>
          </a:ln>
        </p:spPr>
      </p:pic>
      <p:sp>
        <p:nvSpPr>
          <p:cNvPr id="2" name="Title 1"/>
          <p:cNvSpPr>
            <a:spLocks noGrp="1"/>
          </p:cNvSpPr>
          <p:nvPr>
            <p:ph type="title"/>
          </p:nvPr>
        </p:nvSpPr>
        <p:spPr/>
        <p:txBody>
          <a:bodyPr/>
          <a:lstStyle/>
          <a:p>
            <a:r>
              <a:rPr lang="en-US" dirty="0" smtClean="0"/>
              <a:t>Minimizing the Loss function</a:t>
            </a:r>
            <a:endParaRPr lang="en-US" dirty="0"/>
          </a:p>
        </p:txBody>
      </p:sp>
      <p:sp>
        <p:nvSpPr>
          <p:cNvPr id="4" name="Slide Number Placeholder 3"/>
          <p:cNvSpPr>
            <a:spLocks noGrp="1"/>
          </p:cNvSpPr>
          <p:nvPr>
            <p:ph type="sldNum" sz="quarter" idx="12"/>
          </p:nvPr>
        </p:nvSpPr>
        <p:spPr/>
        <p:txBody>
          <a:bodyPr/>
          <a:lstStyle/>
          <a:p>
            <a:fld id="{74FD6AAA-7C75-FB4B-8EA1-06B22787237D}" type="slidenum">
              <a:rPr lang="en-US" smtClean="0"/>
              <a:t>59</a:t>
            </a:fld>
            <a:endParaRPr lang="en-US"/>
          </a:p>
        </p:txBody>
      </p:sp>
      <p:sp>
        <p:nvSpPr>
          <p:cNvPr id="8" name="Rectangle 7"/>
          <p:cNvSpPr/>
          <p:nvPr/>
        </p:nvSpPr>
        <p:spPr>
          <a:xfrm>
            <a:off x="602691" y="3599117"/>
            <a:ext cx="10862299" cy="2508379"/>
          </a:xfrm>
          <a:prstGeom prst="rect">
            <a:avLst/>
          </a:prstGeom>
        </p:spPr>
        <p:txBody>
          <a:bodyPr wrap="square">
            <a:spAutoFit/>
          </a:bodyPr>
          <a:lstStyle/>
          <a:p>
            <a:pPr>
              <a:spcAft>
                <a:spcPts val="600"/>
              </a:spcAft>
            </a:pPr>
            <a:r>
              <a:rPr lang="en-US" sz="2400" dirty="0" smtClean="0">
                <a:solidFill>
                  <a:schemeClr val="tx1">
                    <a:lumMod val="75000"/>
                    <a:lumOff val="25000"/>
                  </a:schemeClr>
                </a:solidFill>
                <a:latin typeface="Karla" charset="0"/>
                <a:ea typeface="Karla" charset="0"/>
                <a:cs typeface="Karla" charset="0"/>
              </a:rPr>
              <a:t>A more flexible method is</a:t>
            </a:r>
          </a:p>
          <a:p>
            <a:pPr marL="342900" indent="-342900">
              <a:spcAft>
                <a:spcPts val="600"/>
              </a:spcAft>
              <a:buFont typeface="Arial" charset="0"/>
              <a:buChar char="•"/>
            </a:pPr>
            <a:r>
              <a:rPr lang="en-US" sz="2400" dirty="0" smtClean="0">
                <a:solidFill>
                  <a:schemeClr val="tx1">
                    <a:lumMod val="75000"/>
                    <a:lumOff val="25000"/>
                  </a:schemeClr>
                </a:solidFill>
                <a:latin typeface="Karla" charset="0"/>
                <a:ea typeface="Karla" charset="0"/>
                <a:cs typeface="Karla" charset="0"/>
              </a:rPr>
              <a:t>Start from any point</a:t>
            </a:r>
          </a:p>
          <a:p>
            <a:pPr marL="800100" lvl="1" indent="-342900">
              <a:spcAft>
                <a:spcPts val="600"/>
              </a:spcAft>
              <a:buFont typeface="Arial" charset="0"/>
              <a:buChar char="•"/>
            </a:pPr>
            <a:r>
              <a:rPr lang="en-US" sz="2000" dirty="0" smtClean="0">
                <a:solidFill>
                  <a:schemeClr val="tx1">
                    <a:lumMod val="75000"/>
                    <a:lumOff val="25000"/>
                  </a:schemeClr>
                </a:solidFill>
                <a:latin typeface="Karla" charset="0"/>
                <a:ea typeface="Karla" charset="0"/>
                <a:cs typeface="Karla" charset="0"/>
              </a:rPr>
              <a:t>Determine which direction to go to reduce the loss (left or right)</a:t>
            </a:r>
          </a:p>
          <a:p>
            <a:pPr marL="800100" lvl="1" indent="-342900">
              <a:spcAft>
                <a:spcPts val="600"/>
              </a:spcAft>
              <a:buFont typeface="Arial" charset="0"/>
              <a:buChar char="•"/>
            </a:pPr>
            <a:r>
              <a:rPr lang="en-US" sz="2000" dirty="0" smtClean="0">
                <a:solidFill>
                  <a:schemeClr val="tx1">
                    <a:lumMod val="75000"/>
                    <a:lumOff val="25000"/>
                  </a:schemeClr>
                </a:solidFill>
                <a:latin typeface="Karla" charset="0"/>
                <a:ea typeface="Karla" charset="0"/>
                <a:cs typeface="Karla" charset="0"/>
              </a:rPr>
              <a:t>Specifically,  we can calculate the slope of the function at this point</a:t>
            </a:r>
          </a:p>
          <a:p>
            <a:pPr marL="800100" lvl="1" indent="-342900">
              <a:spcAft>
                <a:spcPts val="600"/>
              </a:spcAft>
              <a:buFont typeface="Arial" charset="0"/>
              <a:buChar char="•"/>
            </a:pPr>
            <a:r>
              <a:rPr lang="en-US" sz="2000" dirty="0" smtClean="0">
                <a:solidFill>
                  <a:schemeClr val="tx1">
                    <a:lumMod val="75000"/>
                    <a:lumOff val="25000"/>
                  </a:schemeClr>
                </a:solidFill>
                <a:latin typeface="Karla" charset="0"/>
                <a:ea typeface="Karla" charset="0"/>
                <a:cs typeface="Karla" charset="0"/>
              </a:rPr>
              <a:t>Shift to the right if slope is negative or shift to the left if slope is positive</a:t>
            </a:r>
          </a:p>
          <a:p>
            <a:pPr marL="342900" indent="-342900">
              <a:spcAft>
                <a:spcPts val="600"/>
              </a:spcAft>
              <a:buFont typeface="Arial" charset="0"/>
              <a:buChar char="•"/>
            </a:pPr>
            <a:r>
              <a:rPr lang="en-US" sz="2400" dirty="0" smtClean="0">
                <a:solidFill>
                  <a:schemeClr val="tx1">
                    <a:lumMod val="75000"/>
                    <a:lumOff val="25000"/>
                  </a:schemeClr>
                </a:solidFill>
                <a:latin typeface="Karla" charset="0"/>
                <a:ea typeface="Karla" charset="0"/>
                <a:cs typeface="Karla" charset="0"/>
              </a:rPr>
              <a:t>Repeat</a:t>
            </a:r>
          </a:p>
        </p:txBody>
      </p:sp>
      <p:sp>
        <p:nvSpPr>
          <p:cNvPr id="3" name="Oval 2"/>
          <p:cNvSpPr/>
          <p:nvPr/>
        </p:nvSpPr>
        <p:spPr>
          <a:xfrm>
            <a:off x="5644896" y="2121408"/>
            <a:ext cx="91440" cy="9144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p:cNvGrpSpPr/>
          <p:nvPr/>
        </p:nvGrpSpPr>
        <p:grpSpPr>
          <a:xfrm>
            <a:off x="5370576" y="2157984"/>
            <a:ext cx="663265" cy="12192"/>
            <a:chOff x="5370576" y="2157984"/>
            <a:chExt cx="663265" cy="12192"/>
          </a:xfrm>
        </p:grpSpPr>
        <p:cxnSp>
          <p:nvCxnSpPr>
            <p:cNvPr id="7" name="Straight Arrow Connector 6"/>
            <p:cNvCxnSpPr/>
            <p:nvPr/>
          </p:nvCxnSpPr>
          <p:spPr>
            <a:xfrm flipV="1">
              <a:off x="5759521" y="2157984"/>
              <a:ext cx="274320" cy="11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5370576" y="2170176"/>
              <a:ext cx="27432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cxnSp>
        <p:nvCxnSpPr>
          <p:cNvPr id="16" name="Straight Connector 15"/>
          <p:cNvCxnSpPr/>
          <p:nvPr/>
        </p:nvCxnSpPr>
        <p:spPr>
          <a:xfrm flipH="1" flipV="1">
            <a:off x="4986528" y="1048512"/>
            <a:ext cx="1499616" cy="2267712"/>
          </a:xfrm>
          <a:prstGeom prst="line">
            <a:avLst/>
          </a:prstGeom>
          <a:ln>
            <a:solidFill>
              <a:schemeClr val="accent2">
                <a:alpha val="72000"/>
              </a:schemeClr>
            </a:solidFill>
          </a:ln>
        </p:spPr>
        <p:style>
          <a:lnRef idx="2">
            <a:schemeClr val="accent1"/>
          </a:lnRef>
          <a:fillRef idx="0">
            <a:schemeClr val="accent1"/>
          </a:fillRef>
          <a:effectRef idx="1">
            <a:schemeClr val="accent1"/>
          </a:effectRef>
          <a:fontRef idx="minor">
            <a:schemeClr val="tx1"/>
          </a:fontRef>
        </p:style>
      </p:cxnSp>
      <p:sp>
        <p:nvSpPr>
          <p:cNvPr id="5" name="Striped Right Arrow 4"/>
          <p:cNvSpPr/>
          <p:nvPr/>
        </p:nvSpPr>
        <p:spPr>
          <a:xfrm>
            <a:off x="5702046" y="2075688"/>
            <a:ext cx="355854" cy="187452"/>
          </a:xfrm>
          <a:prstGeom prst="striped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47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par>
                                <p:cTn id="25" presetID="1" presetClass="entr" presetSubtype="0" fill="hold" grpId="0" nodeType="withEffect">
                                  <p:stCondLst>
                                    <p:cond delay="50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6"/>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4"/>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5"/>
                                        </p:tgtEl>
                                        <p:attrNameLst>
                                          <p:attrName>style.visibility</p:attrName>
                                        </p:attrNameLst>
                                      </p:cBhvr>
                                      <p:to>
                                        <p:strVal val="hidden"/>
                                      </p:to>
                                    </p:set>
                                  </p:childTnLst>
                                </p:cTn>
                              </p:par>
                              <p:par>
                                <p:cTn id="35" presetID="0" presetClass="path" presetSubtype="0" accel="50000" decel="50000" fill="hold" grpId="1" nodeType="withEffect">
                                  <p:stCondLst>
                                    <p:cond delay="500"/>
                                  </p:stCondLst>
                                  <p:childTnLst>
                                    <p:animMotion origin="layout" path="M 3.33333E-6 -2.22222E-6 L 0.03021 0.08496 " pathEditMode="relative" rAng="0" ptsTypes="AA">
                                      <p:cBhvr>
                                        <p:cTn id="36" dur="2000" fill="hold"/>
                                        <p:tgtEl>
                                          <p:spTgt spid="3"/>
                                        </p:tgtEl>
                                        <p:attrNameLst>
                                          <p:attrName>ppt_x</p:attrName>
                                          <p:attrName>ppt_y</p:attrName>
                                        </p:attrNameLst>
                                      </p:cBhvr>
                                      <p:rCtr x="1510" y="4236"/>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0" presetClass="path" presetSubtype="0" accel="50000" decel="50000" fill="hold" grpId="2" nodeType="clickEffect">
                                  <p:stCondLst>
                                    <p:cond delay="0"/>
                                  </p:stCondLst>
                                  <p:childTnLst>
                                    <p:animMotion origin="layout" path="M 0.03021 0.08495 C 0.03034 0.08611 0.0306 0.08912 0.03099 0.09028 L 0.03203 0.09329 C 0.03229 0.09375 0.03242 0.09445 0.03268 0.09468 L 0.03346 0.09583 L 0.03398 0.09884 C 0.03411 0.09931 0.03411 0.09977 0.03424 0.10023 L 0.03593 0.10463 C 0.03619 0.10509 0.03633 0.10579 0.03659 0.10625 L 0.03737 0.10764 C 0.0375 0.10857 0.0375 0.10995 0.03789 0.11065 C 0.03815 0.11111 0.03854 0.11157 0.0388 0.11204 C 0.03893 0.1125 0.03906 0.1132 0.03932 0.11366 C 0.03958 0.11412 0.03984 0.11435 0.0401 0.11458 C 0.04205 0.11991 0.03906 0.11181 0.04153 0.11759 C 0.04192 0.11852 0.04218 0.11968 0.04258 0.1206 C 0.04297 0.12107 0.04323 0.12153 0.04349 0.12199 C 0.04362 0.12245 0.04375 0.12315 0.04401 0.12361 C 0.04427 0.12407 0.04453 0.12454 0.04479 0.125 C 0.04505 0.12546 0.04518 0.12616 0.04544 0.12662 C 0.047 0.12963 0.04557 0.12431 0.04791 0.13056 C 0.04922 0.13403 0.04843 0.13287 0.04987 0.13449 C 0.05 0.13495 0.05013 0.13565 0.05039 0.13588 C 0.05065 0.13634 0.05104 0.13657 0.05117 0.13704 C 0.05143 0.1375 0.0513 0.1382 0.05156 0.13843 C 0.05195 0.13935 0.05312 0.14051 0.05312 0.14074 C 0.05351 0.14236 0.05338 0.14144 0.05338 0.14306 " pathEditMode="relative" rAng="0" ptsTypes="AAAAAAAAAAAAAAAAAAAAAAAAAAA">
                                      <p:cBhvr>
                                        <p:cTn id="44" dur="2000" fill="hold"/>
                                        <p:tgtEl>
                                          <p:spTgt spid="3"/>
                                        </p:tgtEl>
                                        <p:attrNameLst>
                                          <p:attrName>ppt_x</p:attrName>
                                          <p:attrName>ppt_y</p:attrName>
                                        </p:attrNameLst>
                                      </p:cBhvr>
                                      <p:rCtr x="1159" y="2894"/>
                                    </p:animMotion>
                                  </p:childTnLst>
                                </p:cTn>
                              </p:par>
                            </p:childTnLst>
                          </p:cTn>
                        </p:par>
                      </p:childTnLst>
                    </p:cTn>
                  </p:par>
                  <p:par>
                    <p:cTn id="45" fill="hold">
                      <p:stCondLst>
                        <p:cond delay="indefinite"/>
                      </p:stCondLst>
                      <p:childTnLst>
                        <p:par>
                          <p:cTn id="46" fill="hold">
                            <p:stCondLst>
                              <p:cond delay="0"/>
                            </p:stCondLst>
                            <p:childTnLst>
                              <p:par>
                                <p:cTn id="47" presetID="0" presetClass="path" presetSubtype="0" accel="50000" decel="50000" fill="hold" grpId="3" nodeType="clickEffect">
                                  <p:stCondLst>
                                    <p:cond delay="0"/>
                                  </p:stCondLst>
                                  <p:childTnLst>
                                    <p:animMotion origin="layout" path="M 0.05338 0.14306 C 0.05364 0.14352 0.05377 0.14421 0.05416 0.14491 C 0.05469 0.14583 0.05521 0.14606 0.05586 0.1463 C 0.05612 0.14676 0.05638 0.14699 0.05664 0.14745 C 0.0569 0.14769 0.05729 0.14745 0.05755 0.14792 C 0.05781 0.14815 0.05781 0.14884 0.05807 0.14931 C 0.05833 0.14977 0.05859 0.15 0.05885 0.15023 C 0.05976 0.15278 0.05911 0.15139 0.06107 0.1537 C 0.06146 0.15394 0.06159 0.1544 0.06198 0.15463 L 0.06367 0.15579 C 0.06562 0.15556 0.06771 0.15556 0.06979 0.15509 C 0.07096 0.15509 0.07096 0.15347 0.07174 0.15185 C 0.07187 0.15116 0.072 0.15069 0.07226 0.15023 L 0.07305 0.14931 C 0.07344 0.14838 0.0737 0.14699 0.07422 0.1463 C 0.07526 0.14514 0.07487 0.14583 0.07539 0.14444 " pathEditMode="relative" rAng="0" ptsTypes="AAAAAAAAAAAAAAAA">
                                      <p:cBhvr>
                                        <p:cTn id="48" dur="2000" fill="hold"/>
                                        <p:tgtEl>
                                          <p:spTgt spid="3"/>
                                        </p:tgtEl>
                                        <p:attrNameLst>
                                          <p:attrName>ppt_x</p:attrName>
                                          <p:attrName>ppt_y</p:attrName>
                                        </p:attrNameLst>
                                      </p:cBhvr>
                                      <p:rCtr x="1094" y="625"/>
                                    </p:animMotion>
                                  </p:childTnLst>
                                </p:cTn>
                              </p:par>
                            </p:childTnLst>
                          </p:cTn>
                        </p:par>
                      </p:childTnLst>
                    </p:cTn>
                  </p:par>
                  <p:par>
                    <p:cTn id="49" fill="hold">
                      <p:stCondLst>
                        <p:cond delay="indefinite"/>
                      </p:stCondLst>
                      <p:childTnLst>
                        <p:par>
                          <p:cTn id="50" fill="hold">
                            <p:stCondLst>
                              <p:cond delay="0"/>
                            </p:stCondLst>
                            <p:childTnLst>
                              <p:par>
                                <p:cTn id="51" presetID="0" presetClass="path" presetSubtype="0" accel="50000" decel="50000" fill="hold" grpId="4" nodeType="clickEffect">
                                  <p:stCondLst>
                                    <p:cond delay="0"/>
                                  </p:stCondLst>
                                  <p:childTnLst>
                                    <p:animMotion origin="layout" path="M 0.07539 0.14444 C 0.07513 0.14491 0.075 0.14583 0.07474 0.1463 C 0.07435 0.14699 0.0737 0.14768 0.07305 0.14815 L 0.07149 0.15023 C 0.07123 0.15046 0.07097 0.15092 0.07058 0.15116 L 0.06888 0.15208 L 0.06732 0.15301 L 0.06641 0.1537 C 0.0655 0.15347 0.06459 0.15347 0.06368 0.15301 C 0.06302 0.15301 0.0625 0.15255 0.06198 0.15208 L 0.0612 0.15162 C 0.06094 0.15116 0.06068 0.15069 0.06029 0.15023 C 0.06003 0.14977 0.05977 0.14954 0.05951 0.1493 C 0.0586 0.14768 0.05938 0.14768 0.05873 0.14768 " pathEditMode="relative" rAng="0" ptsTypes="AAAAAAAAAAAAAA">
                                      <p:cBhvr>
                                        <p:cTn id="52" dur="2000" fill="hold"/>
                                        <p:tgtEl>
                                          <p:spTgt spid="3"/>
                                        </p:tgtEl>
                                        <p:attrNameLst>
                                          <p:attrName>ppt_x</p:attrName>
                                          <p:attrName>ppt_y</p:attrName>
                                        </p:attrNameLst>
                                      </p:cBhvr>
                                      <p:rCtr x="-833" y="4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3" grpId="3" animBg="1"/>
      <p:bldP spid="3" grpId="4" animBg="1"/>
      <p:bldP spid="5" grpId="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 of artificial neural network (ANN)</a:t>
            </a:r>
          </a:p>
        </p:txBody>
      </p:sp>
      <p:sp>
        <p:nvSpPr>
          <p:cNvPr id="4" name="Oval 3"/>
          <p:cNvSpPr>
            <a:spLocks noChangeAspect="1"/>
          </p:cNvSpPr>
          <p:nvPr/>
        </p:nvSpPr>
        <p:spPr>
          <a:xfrm>
            <a:off x="5009320" y="2514600"/>
            <a:ext cx="1828800" cy="1828800"/>
          </a:xfrm>
          <a:prstGeom prst="ellipse">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3326295" y="3429000"/>
            <a:ext cx="1563756" cy="0"/>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6977269" y="3429000"/>
            <a:ext cx="1563756" cy="0"/>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510831" y="1269181"/>
            <a:ext cx="1074333" cy="523220"/>
          </a:xfrm>
          <a:prstGeom prst="rect">
            <a:avLst/>
          </a:prstGeom>
          <a:noFill/>
        </p:spPr>
        <p:txBody>
          <a:bodyPr wrap="none" rtlCol="0">
            <a:spAutoFit/>
          </a:bodyPr>
          <a:lstStyle/>
          <a:p>
            <a:r>
              <a:rPr lang="en-US" sz="2800" dirty="0">
                <a:latin typeface="Karla" charset="0"/>
                <a:ea typeface="Karla" charset="0"/>
                <a:cs typeface="Karla" charset="0"/>
              </a:rPr>
              <a:t>input</a:t>
            </a:r>
          </a:p>
        </p:txBody>
      </p:sp>
      <p:sp>
        <p:nvSpPr>
          <p:cNvPr id="13" name="TextBox 12"/>
          <p:cNvSpPr txBox="1"/>
          <p:nvPr/>
        </p:nvSpPr>
        <p:spPr>
          <a:xfrm>
            <a:off x="5247894" y="1053737"/>
            <a:ext cx="1351652" cy="954107"/>
          </a:xfrm>
          <a:prstGeom prst="rect">
            <a:avLst/>
          </a:prstGeom>
          <a:noFill/>
        </p:spPr>
        <p:txBody>
          <a:bodyPr wrap="none" rtlCol="0">
            <a:spAutoFit/>
          </a:bodyPr>
          <a:lstStyle/>
          <a:p>
            <a:pPr algn="ctr"/>
            <a:r>
              <a:rPr lang="en-US" sz="2800" dirty="0">
                <a:latin typeface="Karla" charset="0"/>
                <a:ea typeface="Karla" charset="0"/>
                <a:cs typeface="Karla" charset="0"/>
              </a:rPr>
              <a:t>neuron</a:t>
            </a:r>
          </a:p>
          <a:p>
            <a:pPr algn="ctr"/>
            <a:r>
              <a:rPr lang="en-US" sz="2800" dirty="0">
                <a:latin typeface="Karla" charset="0"/>
                <a:ea typeface="Karla" charset="0"/>
                <a:cs typeface="Karla" charset="0"/>
              </a:rPr>
              <a:t>node</a:t>
            </a:r>
          </a:p>
        </p:txBody>
      </p:sp>
      <p:sp>
        <p:nvSpPr>
          <p:cNvPr id="14" name="TextBox 13"/>
          <p:cNvSpPr txBox="1"/>
          <p:nvPr/>
        </p:nvSpPr>
        <p:spPr>
          <a:xfrm>
            <a:off x="7891648" y="1269180"/>
            <a:ext cx="1298753" cy="523220"/>
          </a:xfrm>
          <a:prstGeom prst="rect">
            <a:avLst/>
          </a:prstGeom>
          <a:noFill/>
        </p:spPr>
        <p:txBody>
          <a:bodyPr wrap="none" rtlCol="0">
            <a:spAutoFit/>
          </a:bodyPr>
          <a:lstStyle/>
          <a:p>
            <a:r>
              <a:rPr lang="en-US" sz="2800">
                <a:latin typeface="Karla" charset="0"/>
                <a:ea typeface="Karla" charset="0"/>
                <a:cs typeface="Karla" charset="0"/>
              </a:rPr>
              <a:t>output</a:t>
            </a:r>
            <a:endParaRPr lang="en-US" sz="2800" dirty="0">
              <a:latin typeface="Karla" charset="0"/>
              <a:ea typeface="Karla" charset="0"/>
              <a:cs typeface="Karla" charset="0"/>
            </a:endParaRPr>
          </a:p>
        </p:txBody>
      </p:sp>
      <p:sp>
        <p:nvSpPr>
          <p:cNvPr id="16" name="TextBox 15"/>
          <p:cNvSpPr txBox="1"/>
          <p:nvPr/>
        </p:nvSpPr>
        <p:spPr>
          <a:xfrm>
            <a:off x="2908850" y="3174403"/>
            <a:ext cx="278296" cy="461665"/>
          </a:xfrm>
          <a:prstGeom prst="rect">
            <a:avLst/>
          </a:prstGeom>
          <a:noFill/>
        </p:spPr>
        <p:txBody>
          <a:bodyPr wrap="square" rtlCol="0">
            <a:spAutoFit/>
          </a:bodyPr>
          <a:lstStyle/>
          <a:p>
            <a:r>
              <a:rPr lang="en-US" sz="2400" dirty="0">
                <a:latin typeface="Cambria Math" charset="0"/>
                <a:ea typeface="Cambria Math" charset="0"/>
                <a:cs typeface="Cambria Math" charset="0"/>
              </a:rPr>
              <a:t>X</a:t>
            </a:r>
            <a:endParaRPr lang="en-US" sz="3200" dirty="0">
              <a:latin typeface="Cambria Math" charset="0"/>
              <a:ea typeface="Cambria Math" charset="0"/>
              <a:cs typeface="Cambria Math" charset="0"/>
            </a:endParaRPr>
          </a:p>
        </p:txBody>
      </p:sp>
      <p:sp>
        <p:nvSpPr>
          <p:cNvPr id="17" name="TextBox 16"/>
          <p:cNvSpPr txBox="1"/>
          <p:nvPr/>
        </p:nvSpPr>
        <p:spPr>
          <a:xfrm>
            <a:off x="8541026" y="3158044"/>
            <a:ext cx="278296" cy="461665"/>
          </a:xfrm>
          <a:prstGeom prst="rect">
            <a:avLst/>
          </a:prstGeom>
          <a:noFill/>
        </p:spPr>
        <p:txBody>
          <a:bodyPr wrap="square" rtlCol="0">
            <a:spAutoFit/>
          </a:bodyPr>
          <a:lstStyle/>
          <a:p>
            <a:r>
              <a:rPr lang="en-US" sz="2400" dirty="0">
                <a:latin typeface="Cambria Math" charset="0"/>
                <a:ea typeface="Cambria Math" charset="0"/>
                <a:cs typeface="Cambria Math" charset="0"/>
              </a:rPr>
              <a:t>Y</a:t>
            </a:r>
            <a:endParaRPr lang="en-US" sz="2800" dirty="0">
              <a:latin typeface="Cambria Math" charset="0"/>
              <a:ea typeface="Cambria Math" charset="0"/>
              <a:cs typeface="Cambria Math" charset="0"/>
            </a:endParaRPr>
          </a:p>
        </p:txBody>
      </p:sp>
    </p:spTree>
    <p:extLst>
      <p:ext uri="{BB962C8B-B14F-4D97-AF65-F5344CB8AC3E}">
        <p14:creationId xmlns:p14="http://schemas.microsoft.com/office/powerpoint/2010/main" val="38382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Minimization of the Loss Function	</a:t>
            </a:r>
            <a:endParaRPr lang="en-US" dirty="0"/>
          </a:p>
        </p:txBody>
      </p:sp>
      <p:sp>
        <p:nvSpPr>
          <p:cNvPr id="3" name="Content Placeholder 2"/>
          <p:cNvSpPr>
            <a:spLocks noGrp="1"/>
          </p:cNvSpPr>
          <p:nvPr>
            <p:ph idx="1"/>
          </p:nvPr>
        </p:nvSpPr>
        <p:spPr>
          <a:xfrm>
            <a:off x="833415" y="1177758"/>
            <a:ext cx="11494052" cy="2111143"/>
          </a:xfrm>
        </p:spPr>
        <p:txBody>
          <a:bodyPr/>
          <a:lstStyle/>
          <a:p>
            <a:r>
              <a:rPr lang="en-US" sz="2400" dirty="0" smtClean="0"/>
              <a:t>If the step is proportional to the slope then </a:t>
            </a:r>
            <a:r>
              <a:rPr lang="en-US" sz="2400" dirty="0" smtClean="0"/>
              <a:t>we can avoid </a:t>
            </a:r>
            <a:r>
              <a:rPr lang="en-US" sz="2400" dirty="0" smtClean="0"/>
              <a:t>overshooting the minimum. </a:t>
            </a:r>
          </a:p>
          <a:p>
            <a:endParaRPr lang="en-US" sz="2400" dirty="0" smtClean="0"/>
          </a:p>
          <a:p>
            <a:r>
              <a:rPr lang="en-US" sz="2400" b="1" dirty="0" smtClean="0"/>
              <a:t>Question</a:t>
            </a:r>
            <a:r>
              <a:rPr lang="en-US" sz="2400" dirty="0" smtClean="0"/>
              <a:t>: What is the mathematical function that describes the slope? </a:t>
            </a:r>
            <a:br>
              <a:rPr lang="en-US" sz="2400" dirty="0" smtClean="0"/>
            </a:br>
            <a:endParaRPr lang="en-US" sz="2400" dirty="0" smtClean="0"/>
          </a:p>
          <a:p>
            <a:r>
              <a:rPr lang="en-US" sz="2400" b="1" dirty="0" smtClean="0"/>
              <a:t>Question</a:t>
            </a:r>
            <a:r>
              <a:rPr lang="en-US" sz="2400" dirty="0" smtClean="0"/>
              <a:t>: How do we generalize this to more than one predictor?</a:t>
            </a:r>
          </a:p>
          <a:p>
            <a:endParaRPr lang="en-US" sz="2400" b="1" dirty="0" smtClean="0"/>
          </a:p>
          <a:p>
            <a:endParaRPr lang="en-US" b="1" dirty="0"/>
          </a:p>
          <a:p>
            <a:r>
              <a:rPr lang="en-US" sz="2400" b="1" dirty="0" smtClean="0"/>
              <a:t>Question: </a:t>
            </a:r>
            <a:r>
              <a:rPr lang="en-US" sz="2400" b="1" dirty="0"/>
              <a:t> </a:t>
            </a:r>
            <a:r>
              <a:rPr lang="en-US" sz="2400" dirty="0" smtClean="0"/>
              <a:t>What do you think it is a good approach for telling the model how to change (what is the step size) to become better? </a:t>
            </a:r>
          </a:p>
        </p:txBody>
      </p:sp>
      <p:sp>
        <p:nvSpPr>
          <p:cNvPr id="4" name="Slide Number Placeholder 3"/>
          <p:cNvSpPr>
            <a:spLocks noGrp="1"/>
          </p:cNvSpPr>
          <p:nvPr>
            <p:ph type="sldNum" sz="quarter" idx="12"/>
          </p:nvPr>
        </p:nvSpPr>
        <p:spPr/>
        <p:txBody>
          <a:bodyPr/>
          <a:lstStyle/>
          <a:p>
            <a:fld id="{74FD6AAA-7C75-FB4B-8EA1-06B22787237D}" type="slidenum">
              <a:rPr lang="en-US" smtClean="0"/>
              <a:t>60</a:t>
            </a:fld>
            <a:endParaRPr lang="en-US"/>
          </a:p>
        </p:txBody>
      </p:sp>
    </p:spTree>
    <p:extLst>
      <p:ext uri="{BB962C8B-B14F-4D97-AF65-F5344CB8AC3E}">
        <p14:creationId xmlns:p14="http://schemas.microsoft.com/office/powerpoint/2010/main" val="105565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Minimization of the Loss Function	</a:t>
            </a:r>
            <a:endParaRPr lang="en-US" dirty="0"/>
          </a:p>
        </p:txBody>
      </p:sp>
      <p:sp>
        <p:nvSpPr>
          <p:cNvPr id="3" name="Content Placeholder 2"/>
          <p:cNvSpPr>
            <a:spLocks noGrp="1"/>
          </p:cNvSpPr>
          <p:nvPr>
            <p:ph idx="1"/>
          </p:nvPr>
        </p:nvSpPr>
        <p:spPr>
          <a:xfrm>
            <a:off x="833415" y="1177758"/>
            <a:ext cx="11494052" cy="2111143"/>
          </a:xfrm>
        </p:spPr>
        <p:txBody>
          <a:bodyPr/>
          <a:lstStyle/>
          <a:p>
            <a:r>
              <a:rPr lang="en-US" sz="2400" dirty="0" smtClean="0"/>
              <a:t>If the step is proportional to the slope then you avoid overshooting the minimum. </a:t>
            </a:r>
          </a:p>
          <a:p>
            <a:endParaRPr lang="en-US" sz="2400" dirty="0" smtClean="0"/>
          </a:p>
          <a:p>
            <a:r>
              <a:rPr lang="en-US" sz="2400" b="1" dirty="0" smtClean="0"/>
              <a:t>Question</a:t>
            </a:r>
            <a:r>
              <a:rPr lang="en-US" sz="2400" dirty="0" smtClean="0"/>
              <a:t>: What is the mathematical function that describes the slope? </a:t>
            </a:r>
            <a:r>
              <a:rPr lang="en-US" sz="2400" b="1" dirty="0" smtClean="0">
                <a:solidFill>
                  <a:srgbClr val="C00000"/>
                </a:solidFill>
              </a:rPr>
              <a:t>Derivative</a:t>
            </a:r>
            <a:endParaRPr lang="en-US" sz="2400" dirty="0"/>
          </a:p>
          <a:p>
            <a:r>
              <a:rPr lang="en-US" sz="2400" b="1" dirty="0" smtClean="0"/>
              <a:t>Question</a:t>
            </a:r>
            <a:r>
              <a:rPr lang="en-US" sz="2400" dirty="0" smtClean="0"/>
              <a:t>: How do we generalize this to more than one predictor?</a:t>
            </a:r>
          </a:p>
          <a:p>
            <a:r>
              <a:rPr lang="en-US" sz="2400" b="1" dirty="0" smtClean="0">
                <a:solidFill>
                  <a:srgbClr val="C00000"/>
                </a:solidFill>
              </a:rPr>
              <a:t>Take the derivative with respect to each coefficient and do the same sequentially</a:t>
            </a:r>
          </a:p>
          <a:p>
            <a:r>
              <a:rPr lang="en-US" sz="2400" b="1" dirty="0" smtClean="0"/>
              <a:t>Question: </a:t>
            </a:r>
            <a:r>
              <a:rPr lang="en-US" sz="2400" b="1" dirty="0"/>
              <a:t> </a:t>
            </a:r>
            <a:r>
              <a:rPr lang="en-US" sz="2400" dirty="0" smtClean="0"/>
              <a:t>What do you think it is a good approach for telling the model how to change (what is the step size) to become better? </a:t>
            </a:r>
          </a:p>
          <a:p>
            <a:r>
              <a:rPr lang="en-US" sz="2400" b="1" dirty="0" smtClean="0">
                <a:solidFill>
                  <a:srgbClr val="C00000"/>
                </a:solidFill>
              </a:rPr>
              <a:t>More on this later</a:t>
            </a:r>
          </a:p>
        </p:txBody>
      </p:sp>
      <p:sp>
        <p:nvSpPr>
          <p:cNvPr id="4" name="Slide Number Placeholder 3"/>
          <p:cNvSpPr>
            <a:spLocks noGrp="1"/>
          </p:cNvSpPr>
          <p:nvPr>
            <p:ph type="sldNum" sz="quarter" idx="12"/>
          </p:nvPr>
        </p:nvSpPr>
        <p:spPr/>
        <p:txBody>
          <a:bodyPr/>
          <a:lstStyle/>
          <a:p>
            <a:fld id="{74FD6AAA-7C75-FB4B-8EA1-06B22787237D}" type="slidenum">
              <a:rPr lang="en-US" smtClean="0"/>
              <a:t>61</a:t>
            </a:fld>
            <a:endParaRPr lang="en-US"/>
          </a:p>
        </p:txBody>
      </p:sp>
    </p:spTree>
    <p:extLst>
      <p:ext uri="{BB962C8B-B14F-4D97-AF65-F5344CB8AC3E}">
        <p14:creationId xmlns:p14="http://schemas.microsoft.com/office/powerpoint/2010/main" val="10742977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play the Pavlos game</a:t>
            </a:r>
            <a:endParaRPr lang="en-US" dirty="0"/>
          </a:p>
        </p:txBody>
      </p:sp>
      <p:sp>
        <p:nvSpPr>
          <p:cNvPr id="3" name="Content Placeholder 2"/>
          <p:cNvSpPr>
            <a:spLocks noGrp="1"/>
          </p:cNvSpPr>
          <p:nvPr>
            <p:ph idx="1"/>
          </p:nvPr>
        </p:nvSpPr>
        <p:spPr>
          <a:xfrm>
            <a:off x="833415" y="1177758"/>
            <a:ext cx="10596585" cy="1379175"/>
          </a:xfrm>
        </p:spPr>
        <p:txBody>
          <a:bodyPr/>
          <a:lstStyle/>
          <a:p>
            <a:r>
              <a:rPr lang="en-US" sz="2400" dirty="0" smtClean="0"/>
              <a:t>We know that we want to go in the opposite direction of the derivative and we know we want to be making a step proportionally to the derivative. </a:t>
            </a:r>
          </a:p>
          <a:p>
            <a:endParaRPr lang="en-US" sz="2400" dirty="0"/>
          </a:p>
          <a:p>
            <a:r>
              <a:rPr lang="en-US" sz="2400" dirty="0" smtClean="0"/>
              <a:t>Making a step means:</a:t>
            </a:r>
          </a:p>
          <a:p>
            <a:endParaRPr lang="en-US" sz="2400" dirty="0"/>
          </a:p>
          <a:p>
            <a:endParaRPr lang="en-US" sz="2400" dirty="0" smtClean="0"/>
          </a:p>
          <a:p>
            <a:endParaRPr lang="en-US" sz="2400" dirty="0" smtClean="0"/>
          </a:p>
        </p:txBody>
      </p:sp>
      <p:sp>
        <p:nvSpPr>
          <p:cNvPr id="4" name="Slide Number Placeholder 3"/>
          <p:cNvSpPr>
            <a:spLocks noGrp="1"/>
          </p:cNvSpPr>
          <p:nvPr>
            <p:ph type="sldNum" sz="quarter" idx="12"/>
          </p:nvPr>
        </p:nvSpPr>
        <p:spPr/>
        <p:txBody>
          <a:bodyPr/>
          <a:lstStyle/>
          <a:p>
            <a:fld id="{74FD6AAA-7C75-FB4B-8EA1-06B22787237D}" type="slidenum">
              <a:rPr lang="en-US" smtClean="0"/>
              <a:t>62</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5078789" y="2899124"/>
                <a:ext cx="2766335" cy="375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charset="0"/>
                            </a:rPr>
                          </m:ctrlPr>
                        </m:sSupPr>
                        <m:e>
                          <m:sSup>
                            <m:sSupPr>
                              <m:ctrlPr>
                                <a:rPr lang="en-US" sz="2400" b="0" i="1" smtClean="0">
                                  <a:latin typeface="Cambria Math" charset="0"/>
                                </a:rPr>
                              </m:ctrlPr>
                            </m:sSupPr>
                            <m:e>
                              <m:r>
                                <a:rPr lang="en-US" sz="2400" b="0" i="1" smtClean="0">
                                  <a:latin typeface="Cambria Math" charset="0"/>
                                </a:rPr>
                                <m:t>𝑤</m:t>
                              </m:r>
                            </m:e>
                            <m:sup>
                              <m:r>
                                <a:rPr lang="en-US" sz="2400" b="0" i="1" smtClean="0">
                                  <a:latin typeface="Cambria Math" charset="0"/>
                                </a:rPr>
                                <m:t>𝑛𝑒𝑤</m:t>
                              </m:r>
                            </m:sup>
                          </m:sSup>
                          <m:r>
                            <a:rPr lang="en-US" sz="2400" b="0" i="1" smtClean="0">
                              <a:latin typeface="Cambria Math" charset="0"/>
                            </a:rPr>
                            <m:t>=</m:t>
                          </m:r>
                          <m:r>
                            <a:rPr lang="en-US" sz="2400" b="0" i="1" smtClean="0">
                              <a:latin typeface="Cambria Math" charset="0"/>
                            </a:rPr>
                            <m:t>𝑤</m:t>
                          </m:r>
                        </m:e>
                        <m:sup>
                          <m:r>
                            <a:rPr lang="en-US" sz="2400" b="0" i="1" smtClean="0">
                              <a:latin typeface="Cambria Math" charset="0"/>
                            </a:rPr>
                            <m:t>𝑜𝑙𝑑</m:t>
                          </m:r>
                        </m:sup>
                      </m:sSup>
                      <m:r>
                        <a:rPr lang="en-US" sz="2400" b="0" i="1" smtClean="0">
                          <a:latin typeface="Cambria Math" charset="0"/>
                        </a:rPr>
                        <m:t>+</m:t>
                      </m:r>
                      <m:r>
                        <a:rPr lang="en-US" sz="2400" b="0" i="1" smtClean="0">
                          <a:latin typeface="Cambria Math" charset="0"/>
                        </a:rPr>
                        <m:t>𝑠𝑡𝑒𝑝</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5078789" y="2899124"/>
                <a:ext cx="2766335" cy="375872"/>
              </a:xfrm>
              <a:prstGeom prst="rect">
                <a:avLst/>
              </a:prstGeom>
              <a:blipFill rotWithShape="0">
                <a:blip r:embed="rId3"/>
                <a:stretch>
                  <a:fillRect l="-881" t="-3279" r="-2643" b="-27869"/>
                </a:stretch>
              </a:blipFill>
            </p:spPr>
            <p:txBody>
              <a:bodyPr/>
              <a:lstStyle/>
              <a:p>
                <a:r>
                  <a:rPr lang="en-US">
                    <a:noFill/>
                  </a:rPr>
                  <a:t> </a:t>
                </a:r>
              </a:p>
            </p:txBody>
          </p:sp>
        </mc:Fallback>
      </mc:AlternateContent>
      <p:grpSp>
        <p:nvGrpSpPr>
          <p:cNvPr id="8" name="Group 7"/>
          <p:cNvGrpSpPr/>
          <p:nvPr/>
        </p:nvGrpSpPr>
        <p:grpSpPr>
          <a:xfrm>
            <a:off x="833415" y="3649313"/>
            <a:ext cx="10596585" cy="1379175"/>
            <a:chOff x="833415" y="3649313"/>
            <a:chExt cx="10596585" cy="1379175"/>
          </a:xfrm>
        </p:grpSpPr>
        <p:sp>
          <p:nvSpPr>
            <p:cNvPr id="6" name="Content Placeholder 2"/>
            <p:cNvSpPr txBox="1">
              <a:spLocks/>
            </p:cNvSpPr>
            <p:nvPr/>
          </p:nvSpPr>
          <p:spPr>
            <a:xfrm>
              <a:off x="833415" y="3649313"/>
              <a:ext cx="10596585" cy="1379175"/>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Karla"/>
                  <a:ea typeface="+mn-ea"/>
                  <a:cs typeface="Karla"/>
                </a:defRPr>
              </a:lvl1pPr>
              <a:lvl2pPr marL="742920" indent="-285738" algn="l" defTabSz="457182" rtl="0" eaLnBrk="1" latinLnBrk="0" hangingPunct="1">
                <a:spcBef>
                  <a:spcPct val="20000"/>
                </a:spcBef>
                <a:buFont typeface="Arial"/>
                <a:buChar char="–"/>
                <a:defRPr sz="2400" kern="1200">
                  <a:solidFill>
                    <a:srgbClr val="464646"/>
                  </a:solidFill>
                  <a:latin typeface="Karla"/>
                  <a:ea typeface="+mn-ea"/>
                  <a:cs typeface="Karla"/>
                </a:defRPr>
              </a:lvl2pPr>
              <a:lvl3pPr marL="1142954" indent="-228590" algn="l" defTabSz="457182" rtl="0" eaLnBrk="1" latinLnBrk="0" hangingPunct="1">
                <a:spcBef>
                  <a:spcPct val="20000"/>
                </a:spcBef>
                <a:buFont typeface="Arial"/>
                <a:buChar char="•"/>
                <a:defRPr sz="2000" kern="1200">
                  <a:solidFill>
                    <a:srgbClr val="464646"/>
                  </a:solidFill>
                  <a:latin typeface="Karla"/>
                  <a:ea typeface="+mn-ea"/>
                  <a:cs typeface="Karla"/>
                </a:defRPr>
              </a:lvl3pPr>
              <a:lvl4pPr marL="1600136" indent="-228590" algn="l" defTabSz="457182" rtl="0" eaLnBrk="1" latinLnBrk="0" hangingPunct="1">
                <a:spcBef>
                  <a:spcPct val="20000"/>
                </a:spcBef>
                <a:buFont typeface="Arial"/>
                <a:buChar char="–"/>
                <a:defRPr sz="1800" kern="1200">
                  <a:solidFill>
                    <a:srgbClr val="464646"/>
                  </a:solidFill>
                  <a:latin typeface="Karla"/>
                  <a:ea typeface="+mn-ea"/>
                  <a:cs typeface="Karla"/>
                </a:defRPr>
              </a:lvl4pPr>
              <a:lvl5pPr marL="2057317" indent="-228590" algn="l" defTabSz="457182" rtl="0" eaLnBrk="1" latinLnBrk="0" hangingPunct="1">
                <a:spcBef>
                  <a:spcPct val="20000"/>
                </a:spcBef>
                <a:buFont typeface="Arial"/>
                <a:buChar char="»"/>
                <a:defRPr sz="1800" kern="1200">
                  <a:solidFill>
                    <a:srgbClr val="464646"/>
                  </a:solidFill>
                  <a:latin typeface="Karla"/>
                  <a:ea typeface="+mn-ea"/>
                  <a:cs typeface="Karla"/>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Opposite direction of the derivative means:   </a:t>
              </a:r>
            </a:p>
            <a:p>
              <a:endParaRPr lang="en-US" sz="2400" dirty="0" smtClean="0"/>
            </a:p>
            <a:p>
              <a:endParaRPr lang="en-US" sz="2400" dirty="0" smtClean="0"/>
            </a:p>
            <a:p>
              <a:endParaRPr lang="en-US" sz="2400" dirty="0" smtClean="0"/>
            </a:p>
          </p:txBody>
        </p:sp>
        <mc:AlternateContent xmlns:mc="http://schemas.openxmlformats.org/markup-compatibility/2006" xmlns:a14="http://schemas.microsoft.com/office/drawing/2010/main">
          <mc:Choice Requires="a14">
            <p:sp>
              <p:nvSpPr>
                <p:cNvPr id="7" name="TextBox 6"/>
                <p:cNvSpPr txBox="1"/>
                <p:nvPr/>
              </p:nvSpPr>
              <p:spPr>
                <a:xfrm>
                  <a:off x="4848189" y="4139556"/>
                  <a:ext cx="2804101" cy="7012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charset="0"/>
                              </a:rPr>
                            </m:ctrlPr>
                          </m:sSupPr>
                          <m:e>
                            <m:sSup>
                              <m:sSupPr>
                                <m:ctrlPr>
                                  <a:rPr lang="en-US" sz="2400" b="0" i="1" smtClean="0">
                                    <a:latin typeface="Cambria Math" charset="0"/>
                                  </a:rPr>
                                </m:ctrlPr>
                              </m:sSupPr>
                              <m:e>
                                <m:r>
                                  <a:rPr lang="en-US" sz="2400" b="0" i="1" smtClean="0">
                                    <a:latin typeface="Cambria Math" charset="0"/>
                                  </a:rPr>
                                  <m:t>𝑤</m:t>
                                </m:r>
                              </m:e>
                              <m:sup>
                                <m:r>
                                  <a:rPr lang="en-US" sz="2400" b="0" i="1" smtClean="0">
                                    <a:latin typeface="Cambria Math" charset="0"/>
                                  </a:rPr>
                                  <m:t>𝑛𝑒𝑤</m:t>
                                </m:r>
                              </m:sup>
                            </m:sSup>
                            <m:r>
                              <a:rPr lang="en-US" sz="2400" b="0" i="1" smtClean="0">
                                <a:latin typeface="Cambria Math" charset="0"/>
                              </a:rPr>
                              <m:t>=</m:t>
                            </m:r>
                            <m:r>
                              <a:rPr lang="en-US" sz="2400" b="0" i="1" smtClean="0">
                                <a:latin typeface="Cambria Math" charset="0"/>
                              </a:rPr>
                              <m:t>𝑤</m:t>
                            </m:r>
                          </m:e>
                          <m:sup>
                            <m:r>
                              <a:rPr lang="en-US" sz="2400" b="0" i="1" smtClean="0">
                                <a:latin typeface="Cambria Math" charset="0"/>
                              </a:rPr>
                              <m:t>𝑜𝑙𝑑</m:t>
                            </m:r>
                          </m:sup>
                        </m:sSup>
                        <m:r>
                          <a:rPr lang="en-US" sz="2400" b="0" i="1" smtClean="0">
                            <a:latin typeface="Cambria Math" charset="0"/>
                          </a:rPr>
                          <m:t>−</m:t>
                        </m:r>
                        <m:r>
                          <a:rPr lang="en-US" sz="2400" b="0" i="1" smtClean="0">
                            <a:latin typeface="Cambria Math" charset="0"/>
                          </a:rPr>
                          <m:t>𝜆</m:t>
                        </m:r>
                        <m:f>
                          <m:fPr>
                            <m:ctrlPr>
                              <a:rPr lang="mr-IN" sz="2400" b="0" i="1" smtClean="0">
                                <a:latin typeface="Cambria Math" charset="0"/>
                              </a:rPr>
                            </m:ctrlPr>
                          </m:fPr>
                          <m:num>
                            <m:r>
                              <a:rPr lang="en-US" sz="2400" b="0" i="1" smtClean="0">
                                <a:latin typeface="Cambria Math" charset="0"/>
                              </a:rPr>
                              <m:t>𝑑</m:t>
                            </m:r>
                            <m:r>
                              <a:rPr lang="en-US" sz="2400" b="0" i="1" smtClean="0">
                                <a:latin typeface="Cambria Math" charset="0"/>
                                <a:ea typeface="Cambria Math" charset="0"/>
                                <a:cs typeface="Cambria Math" charset="0"/>
                              </a:rPr>
                              <m:t>ℒ</m:t>
                            </m:r>
                          </m:num>
                          <m:den>
                            <m:r>
                              <a:rPr lang="en-US" sz="2400" b="0" i="1" smtClean="0">
                                <a:latin typeface="Cambria Math" charset="0"/>
                              </a:rPr>
                              <m:t>𝑑𝑤</m:t>
                            </m:r>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4848189" y="4139556"/>
                  <a:ext cx="2804101" cy="701218"/>
                </a:xfrm>
                <a:prstGeom prst="rect">
                  <a:avLst/>
                </a:prstGeom>
                <a:blipFill rotWithShape="0">
                  <a:blip r:embed="rId4"/>
                  <a:stretch>
                    <a:fillRect/>
                  </a:stretch>
                </a:blipFill>
              </p:spPr>
              <p:txBody>
                <a:bodyPr/>
                <a:lstStyle/>
                <a:p>
                  <a:r>
                    <a:rPr lang="en-US">
                      <a:noFill/>
                    </a:rPr>
                    <a:t> </a:t>
                  </a:r>
                </a:p>
              </p:txBody>
            </p:sp>
          </mc:Fallback>
        </mc:AlternateContent>
      </p:grpSp>
      <p:sp>
        <p:nvSpPr>
          <p:cNvPr id="38" name="Content Placeholder 2"/>
          <p:cNvSpPr txBox="1">
            <a:spLocks/>
          </p:cNvSpPr>
          <p:nvPr/>
        </p:nvSpPr>
        <p:spPr>
          <a:xfrm>
            <a:off x="951946" y="5133502"/>
            <a:ext cx="10596585" cy="1379175"/>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Karla"/>
                <a:ea typeface="+mn-ea"/>
                <a:cs typeface="Karla"/>
              </a:defRPr>
            </a:lvl1pPr>
            <a:lvl2pPr marL="742920" indent="-285738" algn="l" defTabSz="457182" rtl="0" eaLnBrk="1" latinLnBrk="0" hangingPunct="1">
              <a:spcBef>
                <a:spcPct val="20000"/>
              </a:spcBef>
              <a:buFont typeface="Arial"/>
              <a:buChar char="–"/>
              <a:defRPr sz="2400" kern="1200">
                <a:solidFill>
                  <a:srgbClr val="464646"/>
                </a:solidFill>
                <a:latin typeface="Karla"/>
                <a:ea typeface="+mn-ea"/>
                <a:cs typeface="Karla"/>
              </a:defRPr>
            </a:lvl2pPr>
            <a:lvl3pPr marL="1142954" indent="-228590" algn="l" defTabSz="457182" rtl="0" eaLnBrk="1" latinLnBrk="0" hangingPunct="1">
              <a:spcBef>
                <a:spcPct val="20000"/>
              </a:spcBef>
              <a:buFont typeface="Arial"/>
              <a:buChar char="•"/>
              <a:defRPr sz="2000" kern="1200">
                <a:solidFill>
                  <a:srgbClr val="464646"/>
                </a:solidFill>
                <a:latin typeface="Karla"/>
                <a:ea typeface="+mn-ea"/>
                <a:cs typeface="Karla"/>
              </a:defRPr>
            </a:lvl3pPr>
            <a:lvl4pPr marL="1600136" indent="-228590" algn="l" defTabSz="457182" rtl="0" eaLnBrk="1" latinLnBrk="0" hangingPunct="1">
              <a:spcBef>
                <a:spcPct val="20000"/>
              </a:spcBef>
              <a:buFont typeface="Arial"/>
              <a:buChar char="–"/>
              <a:defRPr sz="1800" kern="1200">
                <a:solidFill>
                  <a:srgbClr val="464646"/>
                </a:solidFill>
                <a:latin typeface="Karla"/>
                <a:ea typeface="+mn-ea"/>
                <a:cs typeface="Karla"/>
              </a:defRPr>
            </a:lvl4pPr>
            <a:lvl5pPr marL="2057317" indent="-228590" algn="l" defTabSz="457182" rtl="0" eaLnBrk="1" latinLnBrk="0" hangingPunct="1">
              <a:spcBef>
                <a:spcPct val="20000"/>
              </a:spcBef>
              <a:buFont typeface="Arial"/>
              <a:buChar char="»"/>
              <a:defRPr sz="1800" kern="1200">
                <a:solidFill>
                  <a:srgbClr val="464646"/>
                </a:solidFill>
                <a:latin typeface="Karla"/>
                <a:ea typeface="+mn-ea"/>
                <a:cs typeface="Karla"/>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Change to more conventional notation:</a:t>
            </a:r>
          </a:p>
        </p:txBody>
      </p:sp>
      <mc:AlternateContent xmlns:mc="http://schemas.openxmlformats.org/markup-compatibility/2006" xmlns:a14="http://schemas.microsoft.com/office/drawing/2010/main">
        <mc:Choice Requires="a14">
          <p:sp>
            <p:nvSpPr>
              <p:cNvPr id="39" name="TextBox 38"/>
              <p:cNvSpPr txBox="1"/>
              <p:nvPr/>
            </p:nvSpPr>
            <p:spPr>
              <a:xfrm>
                <a:off x="4839691" y="5713065"/>
                <a:ext cx="2821093" cy="7012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charset="0"/>
                            </a:rPr>
                          </m:ctrlPr>
                        </m:sSupPr>
                        <m:e>
                          <m:sSup>
                            <m:sSupPr>
                              <m:ctrlPr>
                                <a:rPr lang="en-US" sz="2400" b="0" i="1" smtClean="0">
                                  <a:latin typeface="Cambria Math" charset="0"/>
                                </a:rPr>
                              </m:ctrlPr>
                            </m:sSupPr>
                            <m:e>
                              <m:r>
                                <a:rPr lang="en-US" sz="2400" b="0" i="1" smtClean="0">
                                  <a:latin typeface="Cambria Math" charset="0"/>
                                </a:rPr>
                                <m:t>𝑤</m:t>
                              </m:r>
                            </m:e>
                            <m:sup>
                              <m:r>
                                <a:rPr lang="en-US" sz="2400" b="0" i="1" smtClean="0">
                                  <a:latin typeface="Cambria Math" charset="0"/>
                                </a:rPr>
                                <m:t>(</m:t>
                              </m:r>
                              <m:r>
                                <a:rPr lang="en-US" sz="2400" b="0" i="1" smtClean="0">
                                  <a:latin typeface="Cambria Math" charset="0"/>
                                </a:rPr>
                                <m:t>𝑖</m:t>
                              </m:r>
                              <m:r>
                                <a:rPr lang="en-US" sz="2400" b="0" i="1" smtClean="0">
                                  <a:latin typeface="Cambria Math" charset="0"/>
                                </a:rPr>
                                <m:t>+1)</m:t>
                              </m:r>
                            </m:sup>
                          </m:sSup>
                          <m:r>
                            <a:rPr lang="en-US" sz="2400" b="0" i="1" smtClean="0">
                              <a:latin typeface="Cambria Math" charset="0"/>
                            </a:rPr>
                            <m:t>=</m:t>
                          </m:r>
                          <m:r>
                            <a:rPr lang="en-US" sz="2400" b="0" i="1" smtClean="0">
                              <a:latin typeface="Cambria Math" charset="0"/>
                            </a:rPr>
                            <m:t>𝑤</m:t>
                          </m:r>
                        </m:e>
                        <m:sup>
                          <m:r>
                            <a:rPr lang="en-US" sz="2400" b="0" i="1" smtClean="0">
                              <a:latin typeface="Cambria Math" charset="0"/>
                            </a:rPr>
                            <m:t>(</m:t>
                          </m:r>
                          <m:r>
                            <a:rPr lang="en-US" sz="2400" b="0" i="1" smtClean="0">
                              <a:latin typeface="Cambria Math" charset="0"/>
                            </a:rPr>
                            <m:t>𝑖</m:t>
                          </m:r>
                          <m:r>
                            <a:rPr lang="en-US" sz="2400" b="0" i="1" smtClean="0">
                              <a:latin typeface="Cambria Math" charset="0"/>
                            </a:rPr>
                            <m:t>)</m:t>
                          </m:r>
                        </m:sup>
                      </m:sSup>
                      <m:r>
                        <a:rPr lang="en-US" sz="2400" b="0" i="1" smtClean="0">
                          <a:latin typeface="Cambria Math" charset="0"/>
                        </a:rPr>
                        <m:t>−</m:t>
                      </m:r>
                      <m:r>
                        <a:rPr lang="en-US" sz="2400" b="0" i="1" smtClean="0">
                          <a:latin typeface="Cambria Math" charset="0"/>
                        </a:rPr>
                        <m:t>𝜆</m:t>
                      </m:r>
                      <m:f>
                        <m:fPr>
                          <m:ctrlPr>
                            <a:rPr lang="mr-IN" sz="2400" b="0" i="1" smtClean="0">
                              <a:latin typeface="Cambria Math" charset="0"/>
                            </a:rPr>
                          </m:ctrlPr>
                        </m:fPr>
                        <m:num>
                          <m:r>
                            <a:rPr lang="en-US" sz="2400" b="0" i="1" smtClean="0">
                              <a:latin typeface="Cambria Math" charset="0"/>
                            </a:rPr>
                            <m:t>𝑑</m:t>
                          </m:r>
                          <m:r>
                            <a:rPr lang="en-US" sz="2400" b="0" i="1" smtClean="0">
                              <a:latin typeface="Cambria Math" charset="0"/>
                              <a:ea typeface="Cambria Math" charset="0"/>
                              <a:cs typeface="Cambria Math" charset="0"/>
                            </a:rPr>
                            <m:t>ℒ</m:t>
                          </m:r>
                        </m:num>
                        <m:den>
                          <m:r>
                            <a:rPr lang="en-US" sz="2400" b="0" i="1" smtClean="0">
                              <a:latin typeface="Cambria Math" charset="0"/>
                            </a:rPr>
                            <m:t>𝑑𝑤</m:t>
                          </m:r>
                        </m:den>
                      </m:f>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4839691" y="5713065"/>
                <a:ext cx="2821093" cy="701218"/>
              </a:xfrm>
              <a:prstGeom prst="rect">
                <a:avLst/>
              </a:prstGeom>
              <a:blipFill rotWithShape="0">
                <a:blip r:embed="rId5"/>
                <a:stretch>
                  <a:fillRect/>
                </a:stretch>
              </a:blipFill>
            </p:spPr>
            <p:txBody>
              <a:bodyPr/>
              <a:lstStyle/>
              <a:p>
                <a:r>
                  <a:rPr lang="en-US">
                    <a:noFill/>
                  </a:rPr>
                  <a:t> </a:t>
                </a:r>
              </a:p>
            </p:txBody>
          </p:sp>
        </mc:Fallback>
      </mc:AlternateContent>
      <p:sp>
        <p:nvSpPr>
          <p:cNvPr id="40" name="Oval Callout 39"/>
          <p:cNvSpPr/>
          <p:nvPr/>
        </p:nvSpPr>
        <p:spPr>
          <a:xfrm>
            <a:off x="8229600" y="2442112"/>
            <a:ext cx="1828800" cy="1403105"/>
          </a:xfrm>
          <a:prstGeom prst="wedgeEllipseCallout">
            <a:avLst>
              <a:gd name="adj1" fmla="val -111921"/>
              <a:gd name="adj2" fmla="val 84827"/>
            </a:avLst>
          </a:prstGeom>
          <a:no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lumMod val="75000"/>
                    <a:lumOff val="25000"/>
                  </a:schemeClr>
                </a:solidFill>
              </a:rPr>
              <a:t>Learning Rate</a:t>
            </a:r>
            <a:endParaRPr lang="en-US" dirty="0">
              <a:solidFill>
                <a:schemeClr val="tx1">
                  <a:lumMod val="75000"/>
                  <a:lumOff val="25000"/>
                </a:schemeClr>
              </a:solidFill>
            </a:endParaRPr>
          </a:p>
        </p:txBody>
      </p:sp>
    </p:spTree>
    <p:extLst>
      <p:ext uri="{BB962C8B-B14F-4D97-AF65-F5344CB8AC3E}">
        <p14:creationId xmlns:p14="http://schemas.microsoft.com/office/powerpoint/2010/main" val="116945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38" grpId="0"/>
      <p:bldP spid="39" grpId="0"/>
      <p:bldP spid="4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Gradient</a:t>
            </a:r>
            <a:r>
              <a:rPr lang="en-US" dirty="0" smtClean="0"/>
              <a:t> Descent </a:t>
            </a:r>
            <a:endParaRPr lang="en-US" dirty="0"/>
          </a:p>
        </p:txBody>
      </p:sp>
      <mc:AlternateContent xmlns:mc="http://schemas.openxmlformats.org/markup-compatibility/2006" xmlns:a14="http://schemas.microsoft.com/office/drawing/2010/main">
        <mc:Choice Requires="a14">
          <p:sp>
            <p:nvSpPr>
              <p:cNvPr id="10" name="Google Shape;479;p43"/>
              <p:cNvSpPr txBox="1">
                <a:spLocks noGrp="1"/>
              </p:cNvSpPr>
              <p:nvPr>
                <p:ph idx="1"/>
              </p:nvPr>
            </p:nvSpPr>
            <p:spPr>
              <a:xfrm>
                <a:off x="584528" y="1381799"/>
                <a:ext cx="5622771" cy="4082654"/>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charset="0"/>
                  <a:buChar char="•"/>
                </a:pPr>
                <a:r>
                  <a:rPr lang="en-US" sz="2400" dirty="0" smtClean="0"/>
                  <a:t>Algorithm for optimization of first order to finding a minimum of a function. </a:t>
                </a:r>
              </a:p>
              <a:p>
                <a:pPr marL="457200" lvl="0" indent="-342900" rtl="0">
                  <a:spcBef>
                    <a:spcPts val="1000"/>
                  </a:spcBef>
                  <a:spcAft>
                    <a:spcPts val="0"/>
                  </a:spcAft>
                  <a:buSzPts val="1800"/>
                  <a:buFont typeface="Arial" charset="0"/>
                  <a:buChar char="•"/>
                </a:pPr>
                <a:r>
                  <a:rPr lang="en-US" sz="2400" dirty="0" smtClean="0"/>
                  <a:t>It is an iterative method.</a:t>
                </a:r>
              </a:p>
              <a:p>
                <a:pPr marL="457200" lvl="0" indent="-342900" rtl="0">
                  <a:spcBef>
                    <a:spcPts val="1000"/>
                  </a:spcBef>
                  <a:spcAft>
                    <a:spcPts val="0"/>
                  </a:spcAft>
                  <a:buSzPts val="1800"/>
                  <a:buFont typeface="Arial" charset="0"/>
                  <a:buChar char="•"/>
                </a:pPr>
                <a:r>
                  <a:rPr lang="en-US" sz="2400" i="1" dirty="0" smtClean="0"/>
                  <a:t>L</a:t>
                </a:r>
                <a:r>
                  <a:rPr lang="en-US" sz="2400" dirty="0" smtClean="0"/>
                  <a:t> is decreasing in the direction of the negative derivative. </a:t>
                </a:r>
              </a:p>
              <a:p>
                <a:pPr marL="457200" lvl="0" indent="-342900" rtl="0">
                  <a:spcBef>
                    <a:spcPts val="1000"/>
                  </a:spcBef>
                  <a:spcAft>
                    <a:spcPts val="0"/>
                  </a:spcAft>
                  <a:buSzPts val="1800"/>
                  <a:buFont typeface="Arial" charset="0"/>
                  <a:buChar char="•"/>
                </a:pPr>
                <a:r>
                  <a:rPr lang="en-US" sz="2400" dirty="0" smtClean="0"/>
                  <a:t>The learning rate is controlled by the magnitude of </a:t>
                </a:r>
                <a14:m>
                  <m:oMath xmlns:m="http://schemas.openxmlformats.org/officeDocument/2006/math">
                    <m:r>
                      <a:rPr lang="en-US" sz="2400" b="0" i="1" smtClean="0">
                        <a:latin typeface="Cambria Math" charset="0"/>
                      </a:rPr>
                      <m:t>𝜆</m:t>
                    </m:r>
                  </m:oMath>
                </a14:m>
                <a:r>
                  <a:rPr lang="en-US" sz="2400" dirty="0" smtClean="0"/>
                  <a:t>.</a:t>
                </a:r>
                <a:endParaRPr lang="en-US" sz="2400" dirty="0"/>
              </a:p>
              <a:p>
                <a:pPr marL="0" lvl="0" indent="0" rtl="0">
                  <a:spcBef>
                    <a:spcPts val="1000"/>
                  </a:spcBef>
                  <a:spcAft>
                    <a:spcPts val="0"/>
                  </a:spcAft>
                  <a:buNone/>
                </a:pPr>
                <a:endParaRPr lang="en-US" sz="2400" dirty="0"/>
              </a:p>
              <a:p>
                <a:pPr marL="0" lvl="0" indent="0" rtl="0">
                  <a:spcBef>
                    <a:spcPts val="1000"/>
                  </a:spcBef>
                  <a:spcAft>
                    <a:spcPts val="0"/>
                  </a:spcAft>
                  <a:buNone/>
                </a:pPr>
                <a:endParaRPr lang="en-US" sz="2400" b="1" dirty="0"/>
              </a:p>
              <a:p>
                <a:pPr marL="0" marR="0" lvl="0" indent="0" algn="l" rtl="0">
                  <a:lnSpc>
                    <a:spcPct val="115000"/>
                  </a:lnSpc>
                  <a:spcBef>
                    <a:spcPts val="1600"/>
                  </a:spcBef>
                  <a:spcAft>
                    <a:spcPts val="1600"/>
                  </a:spcAft>
                  <a:buNone/>
                </a:pPr>
                <a:endParaRPr sz="2400" dirty="0"/>
              </a:p>
            </p:txBody>
          </p:sp>
        </mc:Choice>
        <mc:Fallback xmlns="">
          <p:sp>
            <p:nvSpPr>
              <p:cNvPr id="10" name="Google Shape;479;p43"/>
              <p:cNvSpPr txBox="1">
                <a:spLocks noGrp="1" noRot="1" noChangeAspect="1" noMove="1" noResize="1" noEditPoints="1" noAdjustHandles="1" noChangeArrowheads="1" noChangeShapeType="1" noTextEdit="1"/>
              </p:cNvSpPr>
              <p:nvPr>
                <p:ph idx="1"/>
              </p:nvPr>
            </p:nvSpPr>
            <p:spPr>
              <a:xfrm>
                <a:off x="584528" y="1381799"/>
                <a:ext cx="5622771" cy="4082654"/>
              </a:xfrm>
              <a:prstGeom prst="rect">
                <a:avLst/>
              </a:prstGeom>
              <a:blipFill rotWithShape="0">
                <a:blip r:embed="rId3"/>
                <a:stretch>
                  <a:fillRect/>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74FD6AAA-7C75-FB4B-8EA1-06B22787237D}" type="slidenum">
              <a:rPr lang="en-US" smtClean="0"/>
              <a:t>63</a:t>
            </a:fld>
            <a:endParaRPr lang="en-US"/>
          </a:p>
        </p:txBody>
      </p:sp>
      <p:sp>
        <p:nvSpPr>
          <p:cNvPr id="7" name="Google Shape;473;p43"/>
          <p:cNvSpPr/>
          <p:nvPr/>
        </p:nvSpPr>
        <p:spPr>
          <a:xfrm>
            <a:off x="7575175" y="3337478"/>
            <a:ext cx="2813250" cy="1495125"/>
          </a:xfrm>
          <a:custGeom>
            <a:avLst/>
            <a:gdLst/>
            <a:ahLst/>
            <a:cxnLst/>
            <a:rect l="0" t="0" r="0" b="0"/>
            <a:pathLst>
              <a:path w="112530" h="59805" extrusionOk="0">
                <a:moveTo>
                  <a:pt x="0" y="8746"/>
                </a:moveTo>
                <a:cubicBezTo>
                  <a:pt x="5016" y="20037"/>
                  <a:pt x="9747" y="35054"/>
                  <a:pt x="21468" y="38961"/>
                </a:cubicBezTo>
                <a:cubicBezTo>
                  <a:pt x="25008" y="40141"/>
                  <a:pt x="29495" y="39839"/>
                  <a:pt x="32600" y="37769"/>
                </a:cubicBezTo>
                <a:cubicBezTo>
                  <a:pt x="36791" y="34974"/>
                  <a:pt x="37317" y="28467"/>
                  <a:pt x="41347" y="25444"/>
                </a:cubicBezTo>
                <a:cubicBezTo>
                  <a:pt x="43701" y="23679"/>
                  <a:pt x="47427" y="25393"/>
                  <a:pt x="50093" y="26637"/>
                </a:cubicBezTo>
                <a:cubicBezTo>
                  <a:pt x="60686" y="31580"/>
                  <a:pt x="60912" y="47790"/>
                  <a:pt x="69176" y="56057"/>
                </a:cubicBezTo>
                <a:cubicBezTo>
                  <a:pt x="70815" y="57697"/>
                  <a:pt x="72924" y="60317"/>
                  <a:pt x="75140" y="59635"/>
                </a:cubicBezTo>
                <a:cubicBezTo>
                  <a:pt x="86327" y="56193"/>
                  <a:pt x="87008" y="39457"/>
                  <a:pt x="93030" y="29420"/>
                </a:cubicBezTo>
                <a:cubicBezTo>
                  <a:pt x="99043" y="19396"/>
                  <a:pt x="114951" y="11339"/>
                  <a:pt x="112113" y="0"/>
                </a:cubicBezTo>
              </a:path>
            </a:pathLst>
          </a:custGeom>
          <a:noFill/>
          <a:ln w="28575" cap="flat" cmpd="sng">
            <a:solidFill>
              <a:schemeClr val="dk2"/>
            </a:solidFill>
            <a:prstDash val="solid"/>
            <a:round/>
            <a:headEnd type="none" w="med" len="med"/>
            <a:tailEnd type="none" w="med" len="med"/>
          </a:ln>
        </p:spPr>
      </p:sp>
      <p:cxnSp>
        <p:nvCxnSpPr>
          <p:cNvPr id="8" name="Google Shape;474;p43"/>
          <p:cNvCxnSpPr/>
          <p:nvPr/>
        </p:nvCxnSpPr>
        <p:spPr>
          <a:xfrm flipH="1">
            <a:off x="9613725" y="3699353"/>
            <a:ext cx="366900" cy="635400"/>
          </a:xfrm>
          <a:prstGeom prst="straightConnector1">
            <a:avLst/>
          </a:prstGeom>
          <a:noFill/>
          <a:ln w="19050" cap="flat" cmpd="sng">
            <a:solidFill>
              <a:srgbClr val="CC0000"/>
            </a:solidFill>
            <a:prstDash val="dash"/>
            <a:round/>
            <a:headEnd type="none" w="med" len="med"/>
            <a:tailEnd type="none" w="med" len="med"/>
          </a:ln>
        </p:spPr>
      </p:cxnSp>
      <p:cxnSp>
        <p:nvCxnSpPr>
          <p:cNvPr id="9" name="Google Shape;475;p43"/>
          <p:cNvCxnSpPr/>
          <p:nvPr/>
        </p:nvCxnSpPr>
        <p:spPr>
          <a:xfrm flipH="1">
            <a:off x="8288575" y="3677753"/>
            <a:ext cx="366900" cy="635400"/>
          </a:xfrm>
          <a:prstGeom prst="straightConnector1">
            <a:avLst/>
          </a:prstGeom>
          <a:noFill/>
          <a:ln w="19050" cap="flat" cmpd="sng">
            <a:solidFill>
              <a:srgbClr val="CC0000"/>
            </a:solidFill>
            <a:prstDash val="dash"/>
            <a:round/>
            <a:headEnd type="none" w="med" len="med"/>
            <a:tailEnd type="none" w="med" len="med"/>
          </a:ln>
        </p:spPr>
      </p:cxnSp>
      <p:cxnSp>
        <p:nvCxnSpPr>
          <p:cNvPr id="11" name="Google Shape;476;p43"/>
          <p:cNvCxnSpPr/>
          <p:nvPr/>
        </p:nvCxnSpPr>
        <p:spPr>
          <a:xfrm>
            <a:off x="9042875" y="4134853"/>
            <a:ext cx="366900" cy="635400"/>
          </a:xfrm>
          <a:prstGeom prst="straightConnector1">
            <a:avLst/>
          </a:prstGeom>
          <a:noFill/>
          <a:ln w="19050" cap="flat" cmpd="sng">
            <a:solidFill>
              <a:srgbClr val="CC0000"/>
            </a:solidFill>
            <a:prstDash val="dash"/>
            <a:round/>
            <a:headEnd type="none" w="med" len="med"/>
            <a:tailEnd type="none" w="med" len="med"/>
          </a:ln>
        </p:spPr>
      </p:cxnSp>
      <p:cxnSp>
        <p:nvCxnSpPr>
          <p:cNvPr id="12" name="Google Shape;477;p43"/>
          <p:cNvCxnSpPr/>
          <p:nvPr/>
        </p:nvCxnSpPr>
        <p:spPr>
          <a:xfrm>
            <a:off x="7527650" y="3283603"/>
            <a:ext cx="366900" cy="635400"/>
          </a:xfrm>
          <a:prstGeom prst="straightConnector1">
            <a:avLst/>
          </a:prstGeom>
          <a:noFill/>
          <a:ln w="19050" cap="flat" cmpd="sng">
            <a:solidFill>
              <a:srgbClr val="CC0000"/>
            </a:solidFill>
            <a:prstDash val="dash"/>
            <a:round/>
            <a:headEnd type="none" w="med" len="med"/>
            <a:tailEnd type="none" w="med" len="med"/>
          </a:ln>
        </p:spPr>
      </p:cxnSp>
      <p:cxnSp>
        <p:nvCxnSpPr>
          <p:cNvPr id="13" name="Google Shape;480;p43"/>
          <p:cNvCxnSpPr/>
          <p:nvPr/>
        </p:nvCxnSpPr>
        <p:spPr>
          <a:xfrm>
            <a:off x="7377500" y="2916253"/>
            <a:ext cx="0" cy="2548200"/>
          </a:xfrm>
          <a:prstGeom prst="straightConnector1">
            <a:avLst/>
          </a:prstGeom>
          <a:noFill/>
          <a:ln w="28575" cap="flat" cmpd="sng">
            <a:solidFill>
              <a:schemeClr val="dk2"/>
            </a:solidFill>
            <a:prstDash val="dash"/>
            <a:round/>
            <a:headEnd type="none" w="med" len="med"/>
            <a:tailEnd type="none" w="med" len="med"/>
          </a:ln>
        </p:spPr>
      </p:cxnSp>
      <p:cxnSp>
        <p:nvCxnSpPr>
          <p:cNvPr id="14" name="Google Shape;481;p43"/>
          <p:cNvCxnSpPr/>
          <p:nvPr/>
        </p:nvCxnSpPr>
        <p:spPr>
          <a:xfrm>
            <a:off x="6874450" y="5231078"/>
            <a:ext cx="3485400" cy="0"/>
          </a:xfrm>
          <a:prstGeom prst="straightConnector1">
            <a:avLst/>
          </a:prstGeom>
          <a:noFill/>
          <a:ln w="28575" cap="flat" cmpd="sng">
            <a:solidFill>
              <a:schemeClr val="dk2"/>
            </a:solidFill>
            <a:prstDash val="dash"/>
            <a:round/>
            <a:headEnd type="none" w="med" len="med"/>
            <a:tailEnd type="none" w="med" len="med"/>
          </a:ln>
        </p:spPr>
      </p:cxnSp>
      <p:sp>
        <p:nvSpPr>
          <p:cNvPr id="15" name="Google Shape;483;p43"/>
          <p:cNvSpPr txBox="1"/>
          <p:nvPr/>
        </p:nvSpPr>
        <p:spPr>
          <a:xfrm>
            <a:off x="6964500" y="2877828"/>
            <a:ext cx="413100" cy="432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b="1"/>
              <a:t>L</a:t>
            </a:r>
            <a:endParaRPr sz="1800" b="1"/>
          </a:p>
        </p:txBody>
      </p:sp>
      <p:sp>
        <p:nvSpPr>
          <p:cNvPr id="16" name="Google Shape;482;p43"/>
          <p:cNvSpPr txBox="1"/>
          <p:nvPr/>
        </p:nvSpPr>
        <p:spPr>
          <a:xfrm>
            <a:off x="10153300" y="5248303"/>
            <a:ext cx="413100" cy="43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800" dirty="0" smtClean="0"/>
              <a:t>w</a:t>
            </a:r>
            <a:endParaRPr sz="1800" dirty="0"/>
          </a:p>
        </p:txBody>
      </p:sp>
      <p:sp>
        <p:nvSpPr>
          <p:cNvPr id="17" name="Google Shape;484;p43"/>
          <p:cNvSpPr/>
          <p:nvPr/>
        </p:nvSpPr>
        <p:spPr>
          <a:xfrm>
            <a:off x="7619900" y="3510103"/>
            <a:ext cx="182400" cy="182400"/>
          </a:xfrm>
          <a:prstGeom prst="ellipse">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18" name="Google Shape;485;p43"/>
          <p:cNvCxnSpPr/>
          <p:nvPr/>
        </p:nvCxnSpPr>
        <p:spPr>
          <a:xfrm>
            <a:off x="7802300" y="3601303"/>
            <a:ext cx="334500" cy="0"/>
          </a:xfrm>
          <a:prstGeom prst="straightConnector1">
            <a:avLst/>
          </a:prstGeom>
          <a:noFill/>
          <a:ln w="19050" cap="flat" cmpd="sng">
            <a:solidFill>
              <a:srgbClr val="CC0000"/>
            </a:solidFill>
            <a:prstDash val="solid"/>
            <a:round/>
            <a:headEnd type="none" w="med" len="med"/>
            <a:tailEnd type="triangle" w="med" len="med"/>
          </a:ln>
        </p:spPr>
      </p:cxnSp>
      <p:sp>
        <p:nvSpPr>
          <p:cNvPr id="19" name="Google Shape;486;p43"/>
          <p:cNvSpPr/>
          <p:nvPr/>
        </p:nvSpPr>
        <p:spPr>
          <a:xfrm>
            <a:off x="9705971" y="3919072"/>
            <a:ext cx="182400" cy="182400"/>
          </a:xfrm>
          <a:prstGeom prst="ellipse">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20" name="Google Shape;487;p43"/>
          <p:cNvCxnSpPr/>
          <p:nvPr/>
        </p:nvCxnSpPr>
        <p:spPr>
          <a:xfrm rot="10800000">
            <a:off x="9428771" y="4010272"/>
            <a:ext cx="277200" cy="0"/>
          </a:xfrm>
          <a:prstGeom prst="straightConnector1">
            <a:avLst/>
          </a:prstGeom>
          <a:noFill/>
          <a:ln w="19050" cap="flat" cmpd="sng">
            <a:solidFill>
              <a:srgbClr val="CC0000"/>
            </a:solidFill>
            <a:prstDash val="solid"/>
            <a:round/>
            <a:headEnd type="none" w="med" len="med"/>
            <a:tailEnd type="triangle" w="med" len="med"/>
          </a:ln>
        </p:spPr>
      </p:cxnSp>
      <p:sp>
        <p:nvSpPr>
          <p:cNvPr id="21" name="Google Shape;488;p43"/>
          <p:cNvSpPr/>
          <p:nvPr/>
        </p:nvSpPr>
        <p:spPr>
          <a:xfrm rot="4578386">
            <a:off x="8363975" y="3904201"/>
            <a:ext cx="182487" cy="182487"/>
          </a:xfrm>
          <a:prstGeom prst="ellipse">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22" name="Google Shape;489;p43"/>
          <p:cNvCxnSpPr/>
          <p:nvPr/>
        </p:nvCxnSpPr>
        <p:spPr>
          <a:xfrm rot="10800000">
            <a:off x="8131669" y="4017045"/>
            <a:ext cx="234900" cy="0"/>
          </a:xfrm>
          <a:prstGeom prst="straightConnector1">
            <a:avLst/>
          </a:prstGeom>
          <a:noFill/>
          <a:ln w="19050" cap="flat" cmpd="sng">
            <a:solidFill>
              <a:srgbClr val="CC0000"/>
            </a:solidFill>
            <a:prstDash val="solid"/>
            <a:round/>
            <a:headEnd type="none" w="med" len="med"/>
            <a:tailEnd type="triangle" w="med" len="med"/>
          </a:ln>
        </p:spPr>
      </p:cxnSp>
      <p:sp>
        <p:nvSpPr>
          <p:cNvPr id="23" name="Google Shape;490;p43"/>
          <p:cNvSpPr/>
          <p:nvPr/>
        </p:nvSpPr>
        <p:spPr>
          <a:xfrm>
            <a:off x="9141744" y="4356762"/>
            <a:ext cx="182400" cy="182400"/>
          </a:xfrm>
          <a:prstGeom prst="ellipse">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24" name="Google Shape;491;p43"/>
          <p:cNvCxnSpPr/>
          <p:nvPr/>
        </p:nvCxnSpPr>
        <p:spPr>
          <a:xfrm>
            <a:off x="9324144" y="4447962"/>
            <a:ext cx="223800" cy="0"/>
          </a:xfrm>
          <a:prstGeom prst="straightConnector1">
            <a:avLst/>
          </a:prstGeom>
          <a:noFill/>
          <a:ln w="19050" cap="flat" cmpd="sng">
            <a:solidFill>
              <a:srgbClr val="CC0000"/>
            </a:solidFill>
            <a:prstDash val="solid"/>
            <a:round/>
            <a:headEnd type="none" w="med" len="med"/>
            <a:tailEnd type="triangle" w="med" len="med"/>
          </a:ln>
        </p:spPr>
      </p:cxnSp>
      <p:sp>
        <p:nvSpPr>
          <p:cNvPr id="25" name="Google Shape;492;p43"/>
          <p:cNvSpPr/>
          <p:nvPr/>
        </p:nvSpPr>
        <p:spPr>
          <a:xfrm>
            <a:off x="8780472" y="3130224"/>
            <a:ext cx="182400" cy="182400"/>
          </a:xfrm>
          <a:prstGeom prst="ellipse">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26" name="Google Shape;493;p43"/>
          <p:cNvCxnSpPr/>
          <p:nvPr/>
        </p:nvCxnSpPr>
        <p:spPr>
          <a:xfrm>
            <a:off x="8962872" y="3221424"/>
            <a:ext cx="287100" cy="0"/>
          </a:xfrm>
          <a:prstGeom prst="straightConnector1">
            <a:avLst/>
          </a:prstGeom>
          <a:noFill/>
          <a:ln w="19050" cap="flat" cmpd="sng">
            <a:solidFill>
              <a:srgbClr val="CC0000"/>
            </a:solidFill>
            <a:prstDash val="solid"/>
            <a:round/>
            <a:headEnd type="none" w="med" len="med"/>
            <a:tailEnd type="triangle" w="med" len="med"/>
          </a:ln>
        </p:spPr>
      </p:cxnSp>
      <p:cxnSp>
        <p:nvCxnSpPr>
          <p:cNvPr id="27" name="Google Shape;494;p43"/>
          <p:cNvCxnSpPr/>
          <p:nvPr/>
        </p:nvCxnSpPr>
        <p:spPr>
          <a:xfrm rot="10800000">
            <a:off x="8474772" y="3221424"/>
            <a:ext cx="305700" cy="0"/>
          </a:xfrm>
          <a:prstGeom prst="straightConnector1">
            <a:avLst/>
          </a:prstGeom>
          <a:noFill/>
          <a:ln w="19050" cap="flat" cmpd="sng">
            <a:solidFill>
              <a:srgbClr val="CC0000"/>
            </a:solidFill>
            <a:prstDash val="solid"/>
            <a:round/>
            <a:headEnd type="none" w="med" len="med"/>
            <a:tailEnd type="triangle" w="med" len="med"/>
          </a:ln>
        </p:spPr>
      </p:cxnSp>
      <p:sp>
        <p:nvSpPr>
          <p:cNvPr id="28" name="Google Shape;495;p43"/>
          <p:cNvSpPr txBox="1"/>
          <p:nvPr/>
        </p:nvSpPr>
        <p:spPr>
          <a:xfrm>
            <a:off x="8415025" y="2814003"/>
            <a:ext cx="238200" cy="238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000"/>
              <a:t>-</a:t>
            </a:r>
            <a:endParaRPr sz="2000"/>
          </a:p>
        </p:txBody>
      </p:sp>
      <p:sp>
        <p:nvSpPr>
          <p:cNvPr id="29" name="Google Shape;496;p43"/>
          <p:cNvSpPr txBox="1"/>
          <p:nvPr/>
        </p:nvSpPr>
        <p:spPr>
          <a:xfrm>
            <a:off x="9024625" y="2814003"/>
            <a:ext cx="238200" cy="238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000"/>
              <a:t>+</a:t>
            </a:r>
            <a:endParaRPr sz="2000"/>
          </a:p>
        </p:txBody>
      </p:sp>
      <p:cxnSp>
        <p:nvCxnSpPr>
          <p:cNvPr id="30" name="Google Shape;497;p43"/>
          <p:cNvCxnSpPr/>
          <p:nvPr/>
        </p:nvCxnSpPr>
        <p:spPr>
          <a:xfrm>
            <a:off x="7711100" y="3692503"/>
            <a:ext cx="0" cy="1520100"/>
          </a:xfrm>
          <a:prstGeom prst="straightConnector1">
            <a:avLst/>
          </a:prstGeom>
          <a:noFill/>
          <a:ln w="19050" cap="flat" cmpd="sng">
            <a:solidFill>
              <a:srgbClr val="CC0000"/>
            </a:solidFill>
            <a:prstDash val="dash"/>
            <a:round/>
            <a:headEnd type="none" w="med" len="med"/>
            <a:tailEnd type="none" w="med" len="med"/>
          </a:ln>
        </p:spPr>
      </p:cxnSp>
      <p:cxnSp>
        <p:nvCxnSpPr>
          <p:cNvPr id="31" name="Google Shape;498;p43"/>
          <p:cNvCxnSpPr/>
          <p:nvPr/>
        </p:nvCxnSpPr>
        <p:spPr>
          <a:xfrm>
            <a:off x="8476819" y="4084095"/>
            <a:ext cx="0" cy="1168200"/>
          </a:xfrm>
          <a:prstGeom prst="straightConnector1">
            <a:avLst/>
          </a:prstGeom>
          <a:noFill/>
          <a:ln w="19050" cap="flat" cmpd="sng">
            <a:solidFill>
              <a:srgbClr val="CC0000"/>
            </a:solidFill>
            <a:prstDash val="dash"/>
            <a:round/>
            <a:headEnd type="none" w="med" len="med"/>
            <a:tailEnd type="none" w="med" len="med"/>
          </a:ln>
        </p:spPr>
      </p:cxnSp>
      <p:cxnSp>
        <p:nvCxnSpPr>
          <p:cNvPr id="32" name="Google Shape;499;p43"/>
          <p:cNvCxnSpPr/>
          <p:nvPr/>
        </p:nvCxnSpPr>
        <p:spPr>
          <a:xfrm>
            <a:off x="9797171" y="4101472"/>
            <a:ext cx="0" cy="1101300"/>
          </a:xfrm>
          <a:prstGeom prst="straightConnector1">
            <a:avLst/>
          </a:prstGeom>
          <a:noFill/>
          <a:ln w="19050" cap="flat" cmpd="sng">
            <a:solidFill>
              <a:srgbClr val="CC0000"/>
            </a:solidFill>
            <a:prstDash val="dash"/>
            <a:round/>
            <a:headEnd type="none" w="med" len="med"/>
            <a:tailEnd type="none" w="med" len="med"/>
          </a:ln>
        </p:spPr>
      </p:cxnSp>
      <p:cxnSp>
        <p:nvCxnSpPr>
          <p:cNvPr id="33" name="Google Shape;500;p43"/>
          <p:cNvCxnSpPr/>
          <p:nvPr/>
        </p:nvCxnSpPr>
        <p:spPr>
          <a:xfrm>
            <a:off x="9232944" y="4539162"/>
            <a:ext cx="0" cy="668400"/>
          </a:xfrm>
          <a:prstGeom prst="straightConnector1">
            <a:avLst/>
          </a:prstGeom>
          <a:noFill/>
          <a:ln w="19050" cap="flat" cmpd="sng">
            <a:solidFill>
              <a:srgbClr val="CC0000"/>
            </a:solidFill>
            <a:prstDash val="dash"/>
            <a:round/>
            <a:headEnd type="none" w="med" len="med"/>
            <a:tailEnd type="none" w="med" len="med"/>
          </a:ln>
        </p:spPr>
      </p:cxnSp>
      <mc:AlternateContent xmlns:mc="http://schemas.openxmlformats.org/markup-compatibility/2006" xmlns:a14="http://schemas.microsoft.com/office/drawing/2010/main">
        <mc:Choice Requires="a14">
          <p:sp>
            <p:nvSpPr>
              <p:cNvPr id="35" name="TextBox 34"/>
              <p:cNvSpPr txBox="1"/>
              <p:nvPr/>
            </p:nvSpPr>
            <p:spPr>
              <a:xfrm>
                <a:off x="7067278" y="1382564"/>
                <a:ext cx="2821093" cy="7012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charset="0"/>
                            </a:rPr>
                          </m:ctrlPr>
                        </m:sSupPr>
                        <m:e>
                          <m:sSup>
                            <m:sSupPr>
                              <m:ctrlPr>
                                <a:rPr lang="en-US" sz="2400" b="0" i="1" smtClean="0">
                                  <a:latin typeface="Cambria Math" charset="0"/>
                                </a:rPr>
                              </m:ctrlPr>
                            </m:sSupPr>
                            <m:e>
                              <m:r>
                                <a:rPr lang="en-US" sz="2400" b="0" i="1" smtClean="0">
                                  <a:latin typeface="Cambria Math" charset="0"/>
                                </a:rPr>
                                <m:t>𝑤</m:t>
                              </m:r>
                            </m:e>
                            <m:sup>
                              <m:r>
                                <a:rPr lang="en-US" sz="2400" b="0" i="1" smtClean="0">
                                  <a:latin typeface="Cambria Math" charset="0"/>
                                </a:rPr>
                                <m:t>(</m:t>
                              </m:r>
                              <m:r>
                                <a:rPr lang="en-US" sz="2400" b="0" i="1" smtClean="0">
                                  <a:latin typeface="Cambria Math" charset="0"/>
                                </a:rPr>
                                <m:t>𝑖</m:t>
                              </m:r>
                              <m:r>
                                <a:rPr lang="en-US" sz="2400" b="0" i="1" smtClean="0">
                                  <a:latin typeface="Cambria Math" charset="0"/>
                                </a:rPr>
                                <m:t>+1)</m:t>
                              </m:r>
                            </m:sup>
                          </m:sSup>
                          <m:r>
                            <a:rPr lang="en-US" sz="2400" b="0" i="1" smtClean="0">
                              <a:latin typeface="Cambria Math" charset="0"/>
                            </a:rPr>
                            <m:t>=</m:t>
                          </m:r>
                          <m:r>
                            <a:rPr lang="en-US" sz="2400" b="0" i="1" smtClean="0">
                              <a:latin typeface="Cambria Math" charset="0"/>
                            </a:rPr>
                            <m:t>𝑤</m:t>
                          </m:r>
                        </m:e>
                        <m:sup>
                          <m:r>
                            <a:rPr lang="en-US" sz="2400" b="0" i="1" smtClean="0">
                              <a:latin typeface="Cambria Math" charset="0"/>
                            </a:rPr>
                            <m:t>(</m:t>
                          </m:r>
                          <m:r>
                            <a:rPr lang="en-US" sz="2400" b="0" i="1" smtClean="0">
                              <a:latin typeface="Cambria Math" charset="0"/>
                            </a:rPr>
                            <m:t>𝑖</m:t>
                          </m:r>
                          <m:r>
                            <a:rPr lang="en-US" sz="2400" b="0" i="1" smtClean="0">
                              <a:latin typeface="Cambria Math" charset="0"/>
                            </a:rPr>
                            <m:t>)</m:t>
                          </m:r>
                        </m:sup>
                      </m:sSup>
                      <m:r>
                        <a:rPr lang="en-US" sz="2400" b="0" i="1" smtClean="0">
                          <a:latin typeface="Cambria Math" charset="0"/>
                        </a:rPr>
                        <m:t>−</m:t>
                      </m:r>
                      <m:r>
                        <a:rPr lang="en-US" sz="2400" b="0" i="1" smtClean="0">
                          <a:latin typeface="Cambria Math" charset="0"/>
                        </a:rPr>
                        <m:t>𝜆</m:t>
                      </m:r>
                      <m:f>
                        <m:fPr>
                          <m:ctrlPr>
                            <a:rPr lang="mr-IN" sz="2400" b="0" i="1" smtClean="0">
                              <a:latin typeface="Cambria Math" charset="0"/>
                            </a:rPr>
                          </m:ctrlPr>
                        </m:fPr>
                        <m:num>
                          <m:r>
                            <a:rPr lang="en-US" sz="2400" b="0" i="1" smtClean="0">
                              <a:latin typeface="Cambria Math" charset="0"/>
                            </a:rPr>
                            <m:t>𝑑</m:t>
                          </m:r>
                          <m:r>
                            <a:rPr lang="en-US" sz="2400" b="0" i="1" smtClean="0">
                              <a:latin typeface="Cambria Math" charset="0"/>
                              <a:ea typeface="Cambria Math" charset="0"/>
                              <a:cs typeface="Cambria Math" charset="0"/>
                            </a:rPr>
                            <m:t>ℒ</m:t>
                          </m:r>
                        </m:num>
                        <m:den>
                          <m:r>
                            <a:rPr lang="en-US" sz="2400" b="0" i="1" smtClean="0">
                              <a:latin typeface="Cambria Math" charset="0"/>
                            </a:rPr>
                            <m:t>𝑑𝑤</m:t>
                          </m:r>
                        </m:den>
                      </m:f>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7067278" y="1382564"/>
                <a:ext cx="2821093" cy="701218"/>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9545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3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a:t>
            </a:r>
            <a:endParaRPr lang="en-US" dirty="0"/>
          </a:p>
        </p:txBody>
      </p:sp>
      <p:sp>
        <p:nvSpPr>
          <p:cNvPr id="3" name="Content Placeholder 2"/>
          <p:cNvSpPr>
            <a:spLocks noGrp="1"/>
          </p:cNvSpPr>
          <p:nvPr>
            <p:ph idx="1"/>
          </p:nvPr>
        </p:nvSpPr>
        <p:spPr>
          <a:xfrm>
            <a:off x="731815" y="1581160"/>
            <a:ext cx="10327008" cy="2111143"/>
          </a:xfrm>
        </p:spPr>
        <p:txBody>
          <a:bodyPr/>
          <a:lstStyle/>
          <a:p>
            <a:pPr marL="342900" indent="-342900">
              <a:spcAft>
                <a:spcPts val="2400"/>
              </a:spcAft>
              <a:buFont typeface="Arial" charset="0"/>
              <a:buChar char="•"/>
            </a:pPr>
            <a:r>
              <a:rPr lang="en-US" dirty="0" smtClean="0">
                <a:latin typeface="Karla" charset="0"/>
                <a:ea typeface="Karla" charset="0"/>
                <a:cs typeface="Karla" charset="0"/>
              </a:rPr>
              <a:t>We still need to derive the derivatives.</a:t>
            </a:r>
          </a:p>
          <a:p>
            <a:pPr marL="342900" indent="-342900">
              <a:spcAft>
                <a:spcPts val="2400"/>
              </a:spcAft>
              <a:buFont typeface="Arial" charset="0"/>
              <a:buChar char="•"/>
            </a:pPr>
            <a:r>
              <a:rPr lang="en-US" dirty="0">
                <a:latin typeface="Karla" charset="0"/>
                <a:ea typeface="Karla" charset="0"/>
                <a:cs typeface="Karla" charset="0"/>
              </a:rPr>
              <a:t>We need to know what is the learning </a:t>
            </a:r>
            <a:r>
              <a:rPr lang="en-US" dirty="0" smtClean="0">
                <a:latin typeface="Karla" charset="0"/>
                <a:ea typeface="Karla" charset="0"/>
                <a:cs typeface="Karla" charset="0"/>
              </a:rPr>
              <a:t>rate or how to set it. </a:t>
            </a:r>
          </a:p>
          <a:p>
            <a:pPr marL="342900" indent="-342900">
              <a:spcAft>
                <a:spcPts val="2400"/>
              </a:spcAft>
              <a:buFont typeface="Arial" charset="0"/>
              <a:buChar char="•"/>
            </a:pPr>
            <a:r>
              <a:rPr lang="en-US" dirty="0" smtClean="0">
                <a:latin typeface="Karla" charset="0"/>
                <a:ea typeface="Karla" charset="0"/>
                <a:cs typeface="Karla" charset="0"/>
              </a:rPr>
              <a:t>We need to avoid local minima.</a:t>
            </a:r>
            <a:endParaRPr lang="en-US" dirty="0">
              <a:latin typeface="Karla" charset="0"/>
              <a:ea typeface="Karla" charset="0"/>
              <a:cs typeface="Karla" charset="0"/>
            </a:endParaRPr>
          </a:p>
          <a:p>
            <a:pPr marL="342900" indent="-342900">
              <a:spcAft>
                <a:spcPts val="2400"/>
              </a:spcAft>
              <a:buFont typeface="Arial" charset="0"/>
              <a:buChar char="•"/>
            </a:pPr>
            <a:r>
              <a:rPr lang="en-US" dirty="0" smtClean="0">
                <a:latin typeface="Karla" charset="0"/>
                <a:ea typeface="Karla" charset="0"/>
                <a:cs typeface="Karla" charset="0"/>
              </a:rPr>
              <a:t>Finally, the full likelihood function includes summing up all individual ‘</a:t>
            </a:r>
            <a:r>
              <a:rPr lang="en-US" i="1" dirty="0" smtClean="0">
                <a:latin typeface="Karla" charset="0"/>
                <a:ea typeface="Karla" charset="0"/>
                <a:cs typeface="Karla" charset="0"/>
              </a:rPr>
              <a:t>errors’. </a:t>
            </a:r>
            <a:r>
              <a:rPr lang="en-US" dirty="0" smtClean="0">
                <a:latin typeface="Karla" charset="0"/>
                <a:ea typeface="Karla" charset="0"/>
                <a:cs typeface="Karla" charset="0"/>
              </a:rPr>
              <a:t>Unless you are a statistician, this can be hundreds of thousands of examples. </a:t>
            </a:r>
            <a:endParaRPr lang="en-US" i="1" dirty="0" smtClean="0">
              <a:latin typeface="Karla" charset="0"/>
              <a:ea typeface="Karla" charset="0"/>
              <a:cs typeface="Karla" charset="0"/>
            </a:endParaRPr>
          </a:p>
        </p:txBody>
      </p:sp>
      <p:sp>
        <p:nvSpPr>
          <p:cNvPr id="4" name="Slide Number Placeholder 3"/>
          <p:cNvSpPr>
            <a:spLocks noGrp="1"/>
          </p:cNvSpPr>
          <p:nvPr>
            <p:ph type="sldNum" sz="quarter" idx="12"/>
          </p:nvPr>
        </p:nvSpPr>
        <p:spPr/>
        <p:txBody>
          <a:bodyPr/>
          <a:lstStyle/>
          <a:p>
            <a:fld id="{74FD6AAA-7C75-FB4B-8EA1-06B22787237D}" type="slidenum">
              <a:rPr lang="en-US" smtClean="0"/>
              <a:t>64</a:t>
            </a:fld>
            <a:endParaRPr lang="en-US"/>
          </a:p>
        </p:txBody>
      </p:sp>
    </p:spTree>
    <p:extLst>
      <p:ext uri="{BB962C8B-B14F-4D97-AF65-F5344CB8AC3E}">
        <p14:creationId xmlns:p14="http://schemas.microsoft.com/office/powerpoint/2010/main" val="77600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vs Global Minima</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4FD6AAA-7C75-FB4B-8EA1-06B22787237D}" type="slidenum">
              <a:rPr lang="en-US" smtClean="0"/>
              <a:t>65</a:t>
            </a:fld>
            <a:endParaRPr lang="en-US"/>
          </a:p>
        </p:txBody>
      </p:sp>
      <p:grpSp>
        <p:nvGrpSpPr>
          <p:cNvPr id="6" name="Group 5"/>
          <p:cNvGrpSpPr>
            <a:grpSpLocks noChangeAspect="1"/>
          </p:cNvGrpSpPr>
          <p:nvPr/>
        </p:nvGrpSpPr>
        <p:grpSpPr>
          <a:xfrm>
            <a:off x="3367710" y="1930559"/>
            <a:ext cx="4886405" cy="4114800"/>
            <a:chOff x="4750900" y="3555775"/>
            <a:chExt cx="3691950" cy="2785550"/>
          </a:xfrm>
        </p:grpSpPr>
        <p:cxnSp>
          <p:nvCxnSpPr>
            <p:cNvPr id="7" name="Google Shape;608;p50"/>
            <p:cNvCxnSpPr/>
            <p:nvPr/>
          </p:nvCxnSpPr>
          <p:spPr>
            <a:xfrm>
              <a:off x="5253950" y="3594200"/>
              <a:ext cx="0" cy="2548200"/>
            </a:xfrm>
            <a:prstGeom prst="straightConnector1">
              <a:avLst/>
            </a:prstGeom>
            <a:noFill/>
            <a:ln w="28575" cap="flat" cmpd="sng">
              <a:solidFill>
                <a:schemeClr val="dk2"/>
              </a:solidFill>
              <a:prstDash val="dash"/>
              <a:round/>
              <a:headEnd type="none" w="med" len="med"/>
              <a:tailEnd type="none" w="med" len="med"/>
            </a:ln>
          </p:spPr>
        </p:cxnSp>
        <p:cxnSp>
          <p:nvCxnSpPr>
            <p:cNvPr id="8" name="Google Shape;609;p50"/>
            <p:cNvCxnSpPr/>
            <p:nvPr/>
          </p:nvCxnSpPr>
          <p:spPr>
            <a:xfrm>
              <a:off x="4750900" y="5909025"/>
              <a:ext cx="3485400" cy="0"/>
            </a:xfrm>
            <a:prstGeom prst="straightConnector1">
              <a:avLst/>
            </a:prstGeom>
            <a:noFill/>
            <a:ln w="28575" cap="flat" cmpd="sng">
              <a:solidFill>
                <a:schemeClr val="dk2"/>
              </a:solidFill>
              <a:prstDash val="dash"/>
              <a:round/>
              <a:headEnd type="none" w="med" len="med"/>
              <a:tailEnd type="none" w="med" len="med"/>
            </a:ln>
          </p:spPr>
        </p:cxnSp>
        <p:sp>
          <p:nvSpPr>
            <p:cNvPr id="9" name="Google Shape;611;p50"/>
            <p:cNvSpPr txBox="1"/>
            <p:nvPr/>
          </p:nvSpPr>
          <p:spPr>
            <a:xfrm>
              <a:off x="4840950" y="3555775"/>
              <a:ext cx="413100" cy="43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a:t>L</a:t>
              </a:r>
              <a:endParaRPr sz="1800" b="1"/>
            </a:p>
          </p:txBody>
        </p:sp>
        <p:sp>
          <p:nvSpPr>
            <p:cNvPr id="10" name="Google Shape;610;p50"/>
            <p:cNvSpPr txBox="1"/>
            <p:nvPr/>
          </p:nvSpPr>
          <p:spPr>
            <a:xfrm>
              <a:off x="8029750" y="5909025"/>
              <a:ext cx="413100" cy="43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𝛉</a:t>
              </a:r>
              <a:endParaRPr sz="1800"/>
            </a:p>
          </p:txBody>
        </p:sp>
        <p:sp>
          <p:nvSpPr>
            <p:cNvPr id="11" name="Google Shape;612;p50"/>
            <p:cNvSpPr/>
            <p:nvPr/>
          </p:nvSpPr>
          <p:spPr>
            <a:xfrm>
              <a:off x="5469650" y="4193025"/>
              <a:ext cx="182400" cy="182400"/>
            </a:xfrm>
            <a:prstGeom prst="ellipse">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Google Shape;613;p50"/>
            <p:cNvSpPr/>
            <p:nvPr/>
          </p:nvSpPr>
          <p:spPr>
            <a:xfrm>
              <a:off x="5446650" y="4045225"/>
              <a:ext cx="2813250" cy="1495125"/>
            </a:xfrm>
            <a:custGeom>
              <a:avLst/>
              <a:gdLst/>
              <a:ahLst/>
              <a:cxnLst/>
              <a:rect l="0" t="0" r="0" b="0"/>
              <a:pathLst>
                <a:path w="112530" h="59805" extrusionOk="0">
                  <a:moveTo>
                    <a:pt x="0" y="8746"/>
                  </a:moveTo>
                  <a:cubicBezTo>
                    <a:pt x="5016" y="20037"/>
                    <a:pt x="9747" y="35054"/>
                    <a:pt x="21468" y="38961"/>
                  </a:cubicBezTo>
                  <a:cubicBezTo>
                    <a:pt x="25008" y="40141"/>
                    <a:pt x="29495" y="39839"/>
                    <a:pt x="32600" y="37769"/>
                  </a:cubicBezTo>
                  <a:cubicBezTo>
                    <a:pt x="36791" y="34974"/>
                    <a:pt x="37317" y="28467"/>
                    <a:pt x="41347" y="25444"/>
                  </a:cubicBezTo>
                  <a:cubicBezTo>
                    <a:pt x="43701" y="23679"/>
                    <a:pt x="47427" y="25393"/>
                    <a:pt x="50093" y="26637"/>
                  </a:cubicBezTo>
                  <a:cubicBezTo>
                    <a:pt x="60686" y="31580"/>
                    <a:pt x="60912" y="47790"/>
                    <a:pt x="69176" y="56057"/>
                  </a:cubicBezTo>
                  <a:cubicBezTo>
                    <a:pt x="70815" y="57697"/>
                    <a:pt x="72924" y="60317"/>
                    <a:pt x="75140" y="59635"/>
                  </a:cubicBezTo>
                  <a:cubicBezTo>
                    <a:pt x="86327" y="56193"/>
                    <a:pt x="87008" y="39457"/>
                    <a:pt x="93030" y="29420"/>
                  </a:cubicBezTo>
                  <a:cubicBezTo>
                    <a:pt x="99043" y="19396"/>
                    <a:pt x="114951" y="11339"/>
                    <a:pt x="112113" y="0"/>
                  </a:cubicBezTo>
                </a:path>
              </a:pathLst>
            </a:custGeom>
            <a:noFill/>
            <a:ln w="28575" cap="flat" cmpd="sng">
              <a:solidFill>
                <a:schemeClr val="dk2"/>
              </a:solidFill>
              <a:prstDash val="solid"/>
              <a:round/>
              <a:headEnd type="none" w="med" len="med"/>
              <a:tailEnd type="none" w="med" len="med"/>
            </a:ln>
          </p:spPr>
        </p:sp>
        <p:sp>
          <p:nvSpPr>
            <p:cNvPr id="13" name="Google Shape;614;p50"/>
            <p:cNvSpPr/>
            <p:nvPr/>
          </p:nvSpPr>
          <p:spPr>
            <a:xfrm>
              <a:off x="5773413" y="4736300"/>
              <a:ext cx="182400" cy="182400"/>
            </a:xfrm>
            <a:prstGeom prst="ellipse">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Google Shape;615;p50"/>
            <p:cNvSpPr/>
            <p:nvPr/>
          </p:nvSpPr>
          <p:spPr>
            <a:xfrm>
              <a:off x="6020476" y="4860349"/>
              <a:ext cx="182400" cy="182400"/>
            </a:xfrm>
            <a:prstGeom prst="ellipse">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19" name="Google Shape;622;p50"/>
            <p:cNvCxnSpPr/>
            <p:nvPr/>
          </p:nvCxnSpPr>
          <p:spPr>
            <a:xfrm>
              <a:off x="5625338" y="4348713"/>
              <a:ext cx="174900" cy="414300"/>
            </a:xfrm>
            <a:prstGeom prst="straightConnector1">
              <a:avLst/>
            </a:prstGeom>
            <a:noFill/>
            <a:ln w="19050" cap="flat" cmpd="sng">
              <a:solidFill>
                <a:srgbClr val="CC0000"/>
              </a:solidFill>
              <a:prstDash val="solid"/>
              <a:round/>
              <a:headEnd type="none" w="med" len="med"/>
              <a:tailEnd type="triangle" w="med" len="med"/>
            </a:ln>
          </p:spPr>
        </p:cxnSp>
        <p:cxnSp>
          <p:nvCxnSpPr>
            <p:cNvPr id="20" name="Google Shape;623;p50"/>
            <p:cNvCxnSpPr>
              <a:stCxn id="13" idx="5"/>
            </p:cNvCxnSpPr>
            <p:nvPr/>
          </p:nvCxnSpPr>
          <p:spPr>
            <a:xfrm>
              <a:off x="5929101" y="4891988"/>
              <a:ext cx="91292" cy="83613"/>
            </a:xfrm>
            <a:prstGeom prst="straightConnector1">
              <a:avLst/>
            </a:prstGeom>
            <a:noFill/>
            <a:ln w="19050" cap="flat" cmpd="sng">
              <a:solidFill>
                <a:srgbClr val="CC0000"/>
              </a:solidFill>
              <a:prstDash val="solid"/>
              <a:round/>
              <a:headEnd type="none" w="med" len="med"/>
              <a:tailEnd type="triangle" w="med" len="med"/>
            </a:ln>
          </p:spPr>
        </p:cxnSp>
      </p:grpSp>
    </p:spTree>
    <p:extLst>
      <p:ext uri="{BB962C8B-B14F-4D97-AF65-F5344CB8AC3E}">
        <p14:creationId xmlns:p14="http://schemas.microsoft.com/office/powerpoint/2010/main" val="15777741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vs Global Minima</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74FD6AAA-7C75-FB4B-8EA1-06B22787237D}" type="slidenum">
              <a:rPr lang="en-US" smtClean="0"/>
              <a:t>66</a:t>
            </a:fld>
            <a:endParaRPr lang="en-US"/>
          </a:p>
        </p:txBody>
      </p:sp>
      <p:grpSp>
        <p:nvGrpSpPr>
          <p:cNvPr id="16" name="Group 15"/>
          <p:cNvGrpSpPr>
            <a:grpSpLocks noChangeAspect="1"/>
          </p:cNvGrpSpPr>
          <p:nvPr/>
        </p:nvGrpSpPr>
        <p:grpSpPr>
          <a:xfrm>
            <a:off x="3364992" y="1929384"/>
            <a:ext cx="4886404" cy="4114800"/>
            <a:chOff x="4750900" y="3555775"/>
            <a:chExt cx="3691950" cy="2785550"/>
          </a:xfrm>
        </p:grpSpPr>
        <p:cxnSp>
          <p:nvCxnSpPr>
            <p:cNvPr id="17" name="Google Shape;608;p50"/>
            <p:cNvCxnSpPr/>
            <p:nvPr/>
          </p:nvCxnSpPr>
          <p:spPr>
            <a:xfrm>
              <a:off x="5253950" y="3594200"/>
              <a:ext cx="0" cy="2551176"/>
            </a:xfrm>
            <a:prstGeom prst="straightConnector1">
              <a:avLst/>
            </a:prstGeom>
            <a:noFill/>
            <a:ln w="28575" cap="flat" cmpd="sng">
              <a:solidFill>
                <a:schemeClr val="dk2"/>
              </a:solidFill>
              <a:prstDash val="dash"/>
              <a:round/>
              <a:headEnd type="none" w="med" len="med"/>
              <a:tailEnd type="none" w="med" len="med"/>
            </a:ln>
          </p:spPr>
        </p:cxnSp>
        <p:cxnSp>
          <p:nvCxnSpPr>
            <p:cNvPr id="18" name="Google Shape;609;p50"/>
            <p:cNvCxnSpPr/>
            <p:nvPr/>
          </p:nvCxnSpPr>
          <p:spPr>
            <a:xfrm>
              <a:off x="4750900" y="5909025"/>
              <a:ext cx="3485400" cy="0"/>
            </a:xfrm>
            <a:prstGeom prst="straightConnector1">
              <a:avLst/>
            </a:prstGeom>
            <a:noFill/>
            <a:ln w="28575" cap="flat" cmpd="sng">
              <a:solidFill>
                <a:schemeClr val="dk2"/>
              </a:solidFill>
              <a:prstDash val="dash"/>
              <a:round/>
              <a:headEnd type="none" w="med" len="med"/>
              <a:tailEnd type="none" w="med" len="med"/>
            </a:ln>
          </p:spPr>
        </p:cxnSp>
        <p:sp>
          <p:nvSpPr>
            <p:cNvPr id="21" name="Google Shape;611;p50"/>
            <p:cNvSpPr txBox="1"/>
            <p:nvPr/>
          </p:nvSpPr>
          <p:spPr>
            <a:xfrm>
              <a:off x="4840950" y="3555775"/>
              <a:ext cx="413100" cy="43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a:t>L</a:t>
              </a:r>
              <a:endParaRPr sz="1800" b="1"/>
            </a:p>
          </p:txBody>
        </p:sp>
        <p:sp>
          <p:nvSpPr>
            <p:cNvPr id="22" name="Google Shape;610;p50"/>
            <p:cNvSpPr txBox="1"/>
            <p:nvPr/>
          </p:nvSpPr>
          <p:spPr>
            <a:xfrm>
              <a:off x="8029750" y="5909025"/>
              <a:ext cx="413100" cy="43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𝛉</a:t>
              </a:r>
              <a:endParaRPr sz="1800"/>
            </a:p>
          </p:txBody>
        </p:sp>
        <p:sp>
          <p:nvSpPr>
            <p:cNvPr id="24" name="Google Shape;613;p50"/>
            <p:cNvSpPr/>
            <p:nvPr/>
          </p:nvSpPr>
          <p:spPr>
            <a:xfrm>
              <a:off x="5446650" y="4045225"/>
              <a:ext cx="2813250" cy="1495125"/>
            </a:xfrm>
            <a:custGeom>
              <a:avLst/>
              <a:gdLst/>
              <a:ahLst/>
              <a:cxnLst/>
              <a:rect l="0" t="0" r="0" b="0"/>
              <a:pathLst>
                <a:path w="112530" h="59805" extrusionOk="0">
                  <a:moveTo>
                    <a:pt x="0" y="8746"/>
                  </a:moveTo>
                  <a:cubicBezTo>
                    <a:pt x="5016" y="20037"/>
                    <a:pt x="9747" y="35054"/>
                    <a:pt x="21468" y="38961"/>
                  </a:cubicBezTo>
                  <a:cubicBezTo>
                    <a:pt x="25008" y="40141"/>
                    <a:pt x="29495" y="39839"/>
                    <a:pt x="32600" y="37769"/>
                  </a:cubicBezTo>
                  <a:cubicBezTo>
                    <a:pt x="36791" y="34974"/>
                    <a:pt x="37317" y="28467"/>
                    <a:pt x="41347" y="25444"/>
                  </a:cubicBezTo>
                  <a:cubicBezTo>
                    <a:pt x="43701" y="23679"/>
                    <a:pt x="47427" y="25393"/>
                    <a:pt x="50093" y="26637"/>
                  </a:cubicBezTo>
                  <a:cubicBezTo>
                    <a:pt x="60686" y="31580"/>
                    <a:pt x="60912" y="47790"/>
                    <a:pt x="69176" y="56057"/>
                  </a:cubicBezTo>
                  <a:cubicBezTo>
                    <a:pt x="70815" y="57697"/>
                    <a:pt x="72924" y="60317"/>
                    <a:pt x="75140" y="59635"/>
                  </a:cubicBezTo>
                  <a:cubicBezTo>
                    <a:pt x="86327" y="56193"/>
                    <a:pt x="87008" y="39457"/>
                    <a:pt x="93030" y="29420"/>
                  </a:cubicBezTo>
                  <a:cubicBezTo>
                    <a:pt x="99043" y="19396"/>
                    <a:pt x="114951" y="11339"/>
                    <a:pt x="112113" y="0"/>
                  </a:cubicBezTo>
                </a:path>
              </a:pathLst>
            </a:custGeom>
            <a:noFill/>
            <a:ln w="28575" cap="flat" cmpd="sng">
              <a:solidFill>
                <a:schemeClr val="dk2"/>
              </a:solidFill>
              <a:prstDash val="solid"/>
              <a:round/>
              <a:headEnd type="none" w="med" len="med"/>
              <a:tailEnd type="none" w="med" len="med"/>
            </a:ln>
          </p:spPr>
        </p:sp>
        <p:sp>
          <p:nvSpPr>
            <p:cNvPr id="27" name="Google Shape;616;p50"/>
            <p:cNvSpPr/>
            <p:nvPr/>
          </p:nvSpPr>
          <p:spPr>
            <a:xfrm>
              <a:off x="6486950" y="4464675"/>
              <a:ext cx="182400" cy="182400"/>
            </a:xfrm>
            <a:prstGeom prst="ellipse">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Google Shape;617;p50"/>
            <p:cNvSpPr/>
            <p:nvPr/>
          </p:nvSpPr>
          <p:spPr>
            <a:xfrm>
              <a:off x="6824950" y="4645250"/>
              <a:ext cx="182400" cy="182400"/>
            </a:xfrm>
            <a:prstGeom prst="ellipse">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Google Shape;618;p50"/>
            <p:cNvSpPr/>
            <p:nvPr/>
          </p:nvSpPr>
          <p:spPr>
            <a:xfrm>
              <a:off x="7007350" y="5042750"/>
              <a:ext cx="182400" cy="182400"/>
            </a:xfrm>
            <a:prstGeom prst="ellipse">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Google Shape;619;p50"/>
            <p:cNvSpPr/>
            <p:nvPr/>
          </p:nvSpPr>
          <p:spPr>
            <a:xfrm>
              <a:off x="7219050" y="5328125"/>
              <a:ext cx="182400" cy="182400"/>
            </a:xfrm>
            <a:prstGeom prst="ellipse">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34" name="Google Shape;625;p50"/>
            <p:cNvCxnSpPr/>
            <p:nvPr/>
          </p:nvCxnSpPr>
          <p:spPr>
            <a:xfrm>
              <a:off x="6669350" y="4555875"/>
              <a:ext cx="182400" cy="116100"/>
            </a:xfrm>
            <a:prstGeom prst="straightConnector1">
              <a:avLst/>
            </a:prstGeom>
            <a:noFill/>
            <a:ln w="19050" cap="flat" cmpd="sng">
              <a:solidFill>
                <a:srgbClr val="CC0000"/>
              </a:solidFill>
              <a:prstDash val="solid"/>
              <a:round/>
              <a:headEnd type="none" w="med" len="med"/>
              <a:tailEnd type="triangle" w="med" len="med"/>
            </a:ln>
          </p:spPr>
        </p:cxnSp>
        <p:cxnSp>
          <p:nvCxnSpPr>
            <p:cNvPr id="35" name="Google Shape;626;p50"/>
            <p:cNvCxnSpPr/>
            <p:nvPr/>
          </p:nvCxnSpPr>
          <p:spPr>
            <a:xfrm>
              <a:off x="6980638" y="4800938"/>
              <a:ext cx="117900" cy="241800"/>
            </a:xfrm>
            <a:prstGeom prst="straightConnector1">
              <a:avLst/>
            </a:prstGeom>
            <a:noFill/>
            <a:ln w="19050" cap="flat" cmpd="sng">
              <a:solidFill>
                <a:srgbClr val="CC0000"/>
              </a:solidFill>
              <a:prstDash val="solid"/>
              <a:round/>
              <a:headEnd type="none" w="med" len="med"/>
              <a:tailEnd type="triangle" w="med" len="med"/>
            </a:ln>
          </p:spPr>
        </p:cxnSp>
        <p:cxnSp>
          <p:nvCxnSpPr>
            <p:cNvPr id="36" name="Google Shape;627;p50"/>
            <p:cNvCxnSpPr/>
            <p:nvPr/>
          </p:nvCxnSpPr>
          <p:spPr>
            <a:xfrm>
              <a:off x="7163038" y="5198438"/>
              <a:ext cx="82800" cy="156300"/>
            </a:xfrm>
            <a:prstGeom prst="straightConnector1">
              <a:avLst/>
            </a:prstGeom>
            <a:noFill/>
            <a:ln w="19050" cap="flat" cmpd="sng">
              <a:solidFill>
                <a:srgbClr val="CC0000"/>
              </a:solidFill>
              <a:prstDash val="solid"/>
              <a:round/>
              <a:headEnd type="none" w="med" len="med"/>
              <a:tailEnd type="triangle" w="med" len="med"/>
            </a:ln>
          </p:spPr>
        </p:cxnSp>
      </p:grpSp>
    </p:spTree>
    <p:extLst>
      <p:ext uri="{BB962C8B-B14F-4D97-AF65-F5344CB8AC3E}">
        <p14:creationId xmlns:p14="http://schemas.microsoft.com/office/powerpoint/2010/main" val="12679934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vs Global Minima</a:t>
            </a:r>
          </a:p>
        </p:txBody>
      </p:sp>
      <p:sp>
        <p:nvSpPr>
          <p:cNvPr id="3" name="Content Placeholder 2"/>
          <p:cNvSpPr>
            <a:spLocks noGrp="1"/>
          </p:cNvSpPr>
          <p:nvPr>
            <p:ph idx="1"/>
          </p:nvPr>
        </p:nvSpPr>
        <p:spPr/>
        <p:txBody>
          <a:bodyPr/>
          <a:lstStyle/>
          <a:p>
            <a:r>
              <a:rPr lang="en-US" dirty="0" smtClean="0"/>
              <a:t>No guarantee that we get the global minimum.</a:t>
            </a:r>
          </a:p>
          <a:p>
            <a:endParaRPr lang="en-US" dirty="0"/>
          </a:p>
          <a:p>
            <a:r>
              <a:rPr lang="en-US" b="1" dirty="0" smtClean="0"/>
              <a:t>Question: </a:t>
            </a:r>
            <a:r>
              <a:rPr lang="en-US" dirty="0" smtClean="0"/>
              <a:t>What would be a good strategy? </a:t>
            </a:r>
            <a:endParaRPr lang="en-US" dirty="0"/>
          </a:p>
        </p:txBody>
      </p:sp>
      <p:sp>
        <p:nvSpPr>
          <p:cNvPr id="4" name="Slide Number Placeholder 3"/>
          <p:cNvSpPr>
            <a:spLocks noGrp="1"/>
          </p:cNvSpPr>
          <p:nvPr>
            <p:ph type="sldNum" sz="quarter" idx="12"/>
          </p:nvPr>
        </p:nvSpPr>
        <p:spPr/>
        <p:txBody>
          <a:bodyPr/>
          <a:lstStyle/>
          <a:p>
            <a:fld id="{74FD6AAA-7C75-FB4B-8EA1-06B22787237D}" type="slidenum">
              <a:rPr lang="en-US" smtClean="0"/>
              <a:t>67</a:t>
            </a:fld>
            <a:endParaRPr lang="en-US"/>
          </a:p>
        </p:txBody>
      </p:sp>
    </p:spTree>
    <p:extLst>
      <p:ext uri="{BB962C8B-B14F-4D97-AF65-F5344CB8AC3E}">
        <p14:creationId xmlns:p14="http://schemas.microsoft.com/office/powerpoint/2010/main" val="168494546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data</a:t>
            </a:r>
            <a:endParaRPr lang="en-US" dirty="0"/>
          </a:p>
        </p:txBody>
      </p:sp>
      <p:sp>
        <p:nvSpPr>
          <p:cNvPr id="3" name="Slide Number Placeholder 2"/>
          <p:cNvSpPr>
            <a:spLocks noGrp="1"/>
          </p:cNvSpPr>
          <p:nvPr>
            <p:ph type="sldNum" sz="quarter" idx="12"/>
          </p:nvPr>
        </p:nvSpPr>
        <p:spPr/>
        <p:txBody>
          <a:bodyPr/>
          <a:lstStyle/>
          <a:p>
            <a:fld id="{74FD6AAA-7C75-FB4B-8EA1-06B22787237D}" type="slidenum">
              <a:rPr lang="en-US" smtClean="0"/>
              <a:t>68</a:t>
            </a:fld>
            <a:endParaRPr lang="en-US"/>
          </a:p>
        </p:txBody>
      </p:sp>
    </p:spTree>
    <p:extLst>
      <p:ext uri="{BB962C8B-B14F-4D97-AF65-F5344CB8AC3E}">
        <p14:creationId xmlns:p14="http://schemas.microsoft.com/office/powerpoint/2010/main" val="54397986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Batch and Stochastic Gradient </a:t>
            </a:r>
            <a:r>
              <a:rPr lang="en-US" dirty="0"/>
              <a:t>D</a:t>
            </a:r>
            <a:r>
              <a:rPr lang="en-US" dirty="0" smtClean="0"/>
              <a:t>escent</a:t>
            </a:r>
            <a:endParaRPr lang="en-US" dirty="0"/>
          </a:p>
        </p:txBody>
      </p:sp>
      <p:sp>
        <p:nvSpPr>
          <p:cNvPr id="3" name="Content Placeholder 2"/>
          <p:cNvSpPr>
            <a:spLocks noGrp="1"/>
          </p:cNvSpPr>
          <p:nvPr>
            <p:ph idx="1"/>
          </p:nvPr>
        </p:nvSpPr>
        <p:spPr>
          <a:xfrm>
            <a:off x="1088132" y="2285778"/>
            <a:ext cx="10327008" cy="2111143"/>
          </a:xfrm>
        </p:spPr>
        <p:txBody>
          <a:bodyPr/>
          <a:lstStyle/>
          <a:p>
            <a:pPr lvl="0"/>
            <a:r>
              <a:rPr lang="en-US" dirty="0" smtClean="0"/>
              <a:t>Instead of using  all the examples</a:t>
            </a:r>
            <a:r>
              <a:rPr lang="en-US" dirty="0"/>
              <a:t> </a:t>
            </a:r>
            <a:r>
              <a:rPr lang="en-US" dirty="0" smtClean="0"/>
              <a:t>for every step, use a subset of them (batch).</a:t>
            </a:r>
          </a:p>
          <a:p>
            <a:pPr lvl="0"/>
            <a:r>
              <a:rPr lang="en-US" dirty="0" smtClean="0"/>
              <a:t>For each iteration </a:t>
            </a:r>
            <a:r>
              <a:rPr lang="en-US" i="1" dirty="0" smtClean="0"/>
              <a:t>k, </a:t>
            </a:r>
            <a:r>
              <a:rPr lang="en-US" dirty="0" smtClean="0"/>
              <a:t> use the following loss function to derive the derivatives: </a:t>
            </a:r>
          </a:p>
          <a:p>
            <a:pPr lvl="0"/>
            <a:endParaRPr lang="en-US" dirty="0"/>
          </a:p>
          <a:p>
            <a:pPr lvl="0"/>
            <a:endParaRPr lang="en-US" dirty="0" smtClean="0"/>
          </a:p>
          <a:p>
            <a:pPr lvl="0"/>
            <a:endParaRPr lang="en-US" dirty="0"/>
          </a:p>
          <a:p>
            <a:pPr lvl="0"/>
            <a:r>
              <a:rPr lang="en-US" dirty="0"/>
              <a:t>w</a:t>
            </a:r>
            <a:r>
              <a:rPr lang="en-US" dirty="0" smtClean="0"/>
              <a:t>hich is an </a:t>
            </a:r>
            <a:r>
              <a:rPr lang="en-US" b="1" dirty="0" smtClean="0">
                <a:solidFill>
                  <a:srgbClr val="C00000"/>
                </a:solidFill>
              </a:rPr>
              <a:t>approximation</a:t>
            </a:r>
            <a:r>
              <a:rPr lang="en-US" dirty="0" smtClean="0"/>
              <a:t> to the full Loss function. </a:t>
            </a:r>
          </a:p>
          <a:p>
            <a:pPr lvl="0"/>
            <a:r>
              <a:rPr lang="en-US" dirty="0" smtClean="0"/>
              <a:t> </a:t>
            </a:r>
          </a:p>
          <a:p>
            <a:pPr lvl="0"/>
            <a:endParaRPr lang="en-US" i="1" dirty="0"/>
          </a:p>
          <a:p>
            <a:pPr lvl="0"/>
            <a:endParaRPr lang="en-US" i="1" dirty="0" smtClean="0"/>
          </a:p>
          <a:p>
            <a:pPr lvl="0"/>
            <a:endParaRPr lang="en-US" dirty="0"/>
          </a:p>
          <a:p>
            <a:pPr lvl="0"/>
            <a:endParaRPr lang="en-US" dirty="0" smtClean="0"/>
          </a:p>
          <a:p>
            <a:pPr lvl="0"/>
            <a:endParaRPr lang="en-US" dirty="0"/>
          </a:p>
          <a:p>
            <a:pPr lvl="0"/>
            <a:endParaRPr lang="en-US" dirty="0"/>
          </a:p>
        </p:txBody>
      </p:sp>
      <p:sp>
        <p:nvSpPr>
          <p:cNvPr id="4" name="Slide Number Placeholder 3"/>
          <p:cNvSpPr>
            <a:spLocks noGrp="1"/>
          </p:cNvSpPr>
          <p:nvPr>
            <p:ph type="sldNum" sz="quarter" idx="12"/>
          </p:nvPr>
        </p:nvSpPr>
        <p:spPr/>
        <p:txBody>
          <a:bodyPr/>
          <a:lstStyle/>
          <a:p>
            <a:fld id="{74FD6AAA-7C75-FB4B-8EA1-06B22787237D}" type="slidenum">
              <a:rPr lang="en-US" smtClean="0"/>
              <a:t>69</a:t>
            </a:fld>
            <a:endParaRPr lang="en-US"/>
          </a:p>
        </p:txBody>
      </p:sp>
      <mc:AlternateContent xmlns:mc="http://schemas.openxmlformats.org/markup-compatibility/2006" xmlns:a14="http://schemas.microsoft.com/office/drawing/2010/main">
        <mc:Choice Requires="a14">
          <p:sp>
            <p:nvSpPr>
              <p:cNvPr id="5" name="Rectangle 4"/>
              <p:cNvSpPr/>
              <p:nvPr/>
            </p:nvSpPr>
            <p:spPr>
              <a:xfrm>
                <a:off x="1088132" y="1157538"/>
                <a:ext cx="5694123"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lumMod val="65000"/>
                              <a:lumOff val="35000"/>
                            </a:schemeClr>
                          </a:solidFill>
                          <a:latin typeface="Cambria Math" charset="0"/>
                        </a:rPr>
                        <m:t>ℒ</m:t>
                      </m:r>
                      <m:r>
                        <a:rPr lang="en-US" sz="2400" b="0" i="1" smtClean="0">
                          <a:solidFill>
                            <a:schemeClr val="tx1">
                              <a:lumMod val="65000"/>
                              <a:lumOff val="35000"/>
                            </a:schemeClr>
                          </a:solidFill>
                          <a:latin typeface="Cambria Math" charset="0"/>
                        </a:rPr>
                        <m:t>=−</m:t>
                      </m:r>
                      <m:nary>
                        <m:naryPr>
                          <m:chr m:val="∑"/>
                          <m:supHide m:val="on"/>
                          <m:ctrlPr>
                            <a:rPr lang="en-US" sz="2400" i="1">
                              <a:solidFill>
                                <a:schemeClr val="tx1">
                                  <a:lumMod val="65000"/>
                                  <a:lumOff val="35000"/>
                                </a:schemeClr>
                              </a:solidFill>
                              <a:latin typeface="Cambria Math" charset="0"/>
                            </a:rPr>
                          </m:ctrlPr>
                        </m:naryPr>
                        <m:sub>
                          <m:r>
                            <a:rPr lang="en-US" sz="2400" i="1">
                              <a:solidFill>
                                <a:schemeClr val="tx1">
                                  <a:lumMod val="65000"/>
                                  <a:lumOff val="35000"/>
                                </a:schemeClr>
                              </a:solidFill>
                              <a:latin typeface="Cambria Math" charset="0"/>
                            </a:rPr>
                            <m:t>𝑖</m:t>
                          </m:r>
                        </m:sub>
                        <m:sup/>
                        <m:e>
                          <m:r>
                            <a:rPr lang="en-US" sz="2400" i="1">
                              <a:solidFill>
                                <a:schemeClr val="tx1">
                                  <a:lumMod val="65000"/>
                                  <a:lumOff val="35000"/>
                                </a:schemeClr>
                              </a:solidFill>
                              <a:latin typeface="Cambria Math" charset="0"/>
                            </a:rPr>
                            <m:t>[</m:t>
                          </m:r>
                          <m:sSub>
                            <m:sSubPr>
                              <m:ctrlPr>
                                <a:rPr lang="en-US" sz="2400" i="1">
                                  <a:solidFill>
                                    <a:schemeClr val="tx1">
                                      <a:lumMod val="65000"/>
                                      <a:lumOff val="35000"/>
                                    </a:schemeClr>
                                  </a:solidFill>
                                  <a:latin typeface="Cambria Math" charset="0"/>
                                </a:rPr>
                              </m:ctrlPr>
                            </m:sSubPr>
                            <m:e>
                              <m:r>
                                <a:rPr lang="en-US" sz="2400" i="1">
                                  <a:solidFill>
                                    <a:schemeClr val="tx1">
                                      <a:lumMod val="65000"/>
                                      <a:lumOff val="35000"/>
                                    </a:schemeClr>
                                  </a:solidFill>
                                  <a:latin typeface="Cambria Math" charset="0"/>
                                </a:rPr>
                                <m:t>𝑦</m:t>
                              </m:r>
                            </m:e>
                            <m:sub>
                              <m:r>
                                <a:rPr lang="en-US" sz="2400" i="1">
                                  <a:solidFill>
                                    <a:schemeClr val="tx1">
                                      <a:lumMod val="65000"/>
                                      <a:lumOff val="35000"/>
                                    </a:schemeClr>
                                  </a:solidFill>
                                  <a:latin typeface="Cambria Math" charset="0"/>
                                </a:rPr>
                                <m:t>𝑖</m:t>
                              </m:r>
                            </m:sub>
                          </m:sSub>
                          <m:func>
                            <m:funcPr>
                              <m:ctrlPr>
                                <a:rPr lang="en-US" sz="2400" i="1">
                                  <a:solidFill>
                                    <a:schemeClr val="tx1">
                                      <a:lumMod val="65000"/>
                                      <a:lumOff val="35000"/>
                                    </a:schemeClr>
                                  </a:solidFill>
                                  <a:latin typeface="Cambria Math" charset="0"/>
                                </a:rPr>
                              </m:ctrlPr>
                            </m:funcPr>
                            <m:fName>
                              <m:r>
                                <m:rPr>
                                  <m:sty m:val="p"/>
                                </m:rPr>
                                <a:rPr lang="en-US" sz="2400">
                                  <a:solidFill>
                                    <a:schemeClr val="tx1">
                                      <a:lumMod val="65000"/>
                                      <a:lumOff val="35000"/>
                                    </a:schemeClr>
                                  </a:solidFill>
                                  <a:latin typeface="Cambria Math" charset="0"/>
                                </a:rPr>
                                <m:t>log</m:t>
                              </m:r>
                            </m:fName>
                            <m:e>
                              <m:sSub>
                                <m:sSubPr>
                                  <m:ctrlPr>
                                    <a:rPr lang="en-US" sz="2400" i="1">
                                      <a:solidFill>
                                        <a:schemeClr val="tx1">
                                          <a:lumMod val="65000"/>
                                          <a:lumOff val="35000"/>
                                        </a:schemeClr>
                                      </a:solidFill>
                                      <a:latin typeface="Cambria Math" charset="0"/>
                                    </a:rPr>
                                  </m:ctrlPr>
                                </m:sSubPr>
                                <m:e>
                                  <m:r>
                                    <a:rPr lang="en-US" sz="2400" i="1">
                                      <a:solidFill>
                                        <a:schemeClr val="tx1">
                                          <a:lumMod val="65000"/>
                                          <a:lumOff val="35000"/>
                                        </a:schemeClr>
                                      </a:solidFill>
                                      <a:latin typeface="Cambria Math" charset="0"/>
                                    </a:rPr>
                                    <m:t>𝑝</m:t>
                                  </m:r>
                                </m:e>
                                <m:sub>
                                  <m:r>
                                    <a:rPr lang="en-US" sz="2400" i="1">
                                      <a:solidFill>
                                        <a:schemeClr val="tx1">
                                          <a:lumMod val="65000"/>
                                          <a:lumOff val="35000"/>
                                        </a:schemeClr>
                                      </a:solidFill>
                                      <a:latin typeface="Cambria Math" charset="0"/>
                                    </a:rPr>
                                    <m:t>𝑖</m:t>
                                  </m:r>
                                </m:sub>
                              </m:sSub>
                              <m:r>
                                <a:rPr lang="en-US" sz="2400" i="1">
                                  <a:solidFill>
                                    <a:schemeClr val="tx1">
                                      <a:lumMod val="65000"/>
                                      <a:lumOff val="35000"/>
                                    </a:schemeClr>
                                  </a:solidFill>
                                  <a:latin typeface="Cambria Math" charset="0"/>
                                </a:rPr>
                                <m:t>+</m:t>
                              </m:r>
                              <m:d>
                                <m:dPr>
                                  <m:ctrlPr>
                                    <a:rPr lang="en-US" sz="2400" i="1">
                                      <a:solidFill>
                                        <a:schemeClr val="tx1">
                                          <a:lumMod val="65000"/>
                                          <a:lumOff val="35000"/>
                                        </a:schemeClr>
                                      </a:solidFill>
                                      <a:latin typeface="Cambria Math" charset="0"/>
                                    </a:rPr>
                                  </m:ctrlPr>
                                </m:dPr>
                                <m:e>
                                  <m:r>
                                    <a:rPr lang="en-US" sz="2400" i="1">
                                      <a:solidFill>
                                        <a:schemeClr val="tx1">
                                          <a:lumMod val="65000"/>
                                          <a:lumOff val="35000"/>
                                        </a:schemeClr>
                                      </a:solidFill>
                                      <a:latin typeface="Cambria Math" charset="0"/>
                                    </a:rPr>
                                    <m:t>1−</m:t>
                                  </m:r>
                                  <m:sSub>
                                    <m:sSubPr>
                                      <m:ctrlPr>
                                        <a:rPr lang="en-US" sz="2400" i="1">
                                          <a:solidFill>
                                            <a:schemeClr val="tx1">
                                              <a:lumMod val="65000"/>
                                              <a:lumOff val="35000"/>
                                            </a:schemeClr>
                                          </a:solidFill>
                                          <a:latin typeface="Cambria Math" charset="0"/>
                                        </a:rPr>
                                      </m:ctrlPr>
                                    </m:sSubPr>
                                    <m:e>
                                      <m:r>
                                        <a:rPr lang="en-US" sz="2400" i="1">
                                          <a:solidFill>
                                            <a:schemeClr val="tx1">
                                              <a:lumMod val="65000"/>
                                              <a:lumOff val="35000"/>
                                            </a:schemeClr>
                                          </a:solidFill>
                                          <a:latin typeface="Cambria Math" charset="0"/>
                                        </a:rPr>
                                        <m:t>𝑦</m:t>
                                      </m:r>
                                    </m:e>
                                    <m:sub>
                                      <m:r>
                                        <a:rPr lang="en-US" sz="2400" i="1">
                                          <a:solidFill>
                                            <a:schemeClr val="tx1">
                                              <a:lumMod val="65000"/>
                                              <a:lumOff val="35000"/>
                                            </a:schemeClr>
                                          </a:solidFill>
                                          <a:latin typeface="Cambria Math" charset="0"/>
                                        </a:rPr>
                                        <m:t>𝑖</m:t>
                                      </m:r>
                                    </m:sub>
                                  </m:sSub>
                                </m:e>
                              </m:d>
                              <m:func>
                                <m:funcPr>
                                  <m:ctrlPr>
                                    <a:rPr lang="en-US" sz="2400" i="1">
                                      <a:solidFill>
                                        <a:schemeClr val="tx1">
                                          <a:lumMod val="65000"/>
                                          <a:lumOff val="35000"/>
                                        </a:schemeClr>
                                      </a:solidFill>
                                      <a:latin typeface="Cambria Math" charset="0"/>
                                    </a:rPr>
                                  </m:ctrlPr>
                                </m:funcPr>
                                <m:fName>
                                  <m:r>
                                    <m:rPr>
                                      <m:sty m:val="p"/>
                                    </m:rPr>
                                    <a:rPr lang="en-US" sz="2400">
                                      <a:solidFill>
                                        <a:schemeClr val="tx1">
                                          <a:lumMod val="65000"/>
                                          <a:lumOff val="35000"/>
                                        </a:schemeClr>
                                      </a:solidFill>
                                      <a:latin typeface="Cambria Math" charset="0"/>
                                    </a:rPr>
                                    <m:t>log</m:t>
                                  </m:r>
                                </m:fName>
                                <m:e>
                                  <m:r>
                                    <a:rPr lang="en-US" sz="2400" i="1">
                                      <a:solidFill>
                                        <a:schemeClr val="tx1">
                                          <a:lumMod val="65000"/>
                                          <a:lumOff val="35000"/>
                                        </a:schemeClr>
                                      </a:solidFill>
                                      <a:latin typeface="Cambria Math" charset="0"/>
                                    </a:rPr>
                                    <m:t>(1−</m:t>
                                  </m:r>
                                  <m:sSub>
                                    <m:sSubPr>
                                      <m:ctrlPr>
                                        <a:rPr lang="en-US" sz="2400" i="1">
                                          <a:solidFill>
                                            <a:schemeClr val="tx1">
                                              <a:lumMod val="65000"/>
                                              <a:lumOff val="35000"/>
                                            </a:schemeClr>
                                          </a:solidFill>
                                          <a:latin typeface="Cambria Math" charset="0"/>
                                        </a:rPr>
                                      </m:ctrlPr>
                                    </m:sSubPr>
                                    <m:e>
                                      <m:r>
                                        <a:rPr lang="en-US" sz="2400" i="1">
                                          <a:solidFill>
                                            <a:schemeClr val="tx1">
                                              <a:lumMod val="65000"/>
                                              <a:lumOff val="35000"/>
                                            </a:schemeClr>
                                          </a:solidFill>
                                          <a:latin typeface="Cambria Math" charset="0"/>
                                        </a:rPr>
                                        <m:t>𝑝</m:t>
                                      </m:r>
                                    </m:e>
                                    <m:sub>
                                      <m:r>
                                        <a:rPr lang="en-US" sz="2400" i="1">
                                          <a:solidFill>
                                            <a:schemeClr val="tx1">
                                              <a:lumMod val="65000"/>
                                              <a:lumOff val="35000"/>
                                            </a:schemeClr>
                                          </a:solidFill>
                                          <a:latin typeface="Cambria Math" charset="0"/>
                                        </a:rPr>
                                        <m:t>𝑖</m:t>
                                      </m:r>
                                    </m:sub>
                                  </m:sSub>
                                  <m:r>
                                    <a:rPr lang="en-US" sz="2400" i="1">
                                      <a:solidFill>
                                        <a:schemeClr val="tx1">
                                          <a:lumMod val="65000"/>
                                          <a:lumOff val="35000"/>
                                        </a:schemeClr>
                                      </a:solidFill>
                                      <a:latin typeface="Cambria Math" charset="0"/>
                                    </a:rPr>
                                    <m:t>)]</m:t>
                                  </m:r>
                                </m:e>
                              </m:func>
                            </m:e>
                          </m:func>
                        </m:e>
                      </m:nary>
                    </m:oMath>
                  </m:oMathPara>
                </a14:m>
                <a:endParaRPr lang="en-US" sz="2400" dirty="0">
                  <a:solidFill>
                    <a:schemeClr val="tx1">
                      <a:lumMod val="65000"/>
                      <a:lumOff val="35000"/>
                    </a:schemeClr>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1088132" y="1157538"/>
                <a:ext cx="5694123" cy="98854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088132" y="4026802"/>
                <a:ext cx="6077946" cy="10196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solidFill>
                                <a:schemeClr val="tx1">
                                  <a:lumMod val="65000"/>
                                  <a:lumOff val="35000"/>
                                </a:schemeClr>
                              </a:solidFill>
                              <a:latin typeface="Cambria Math" charset="0"/>
                            </a:rPr>
                          </m:ctrlPr>
                        </m:sSupPr>
                        <m:e>
                          <m:r>
                            <a:rPr lang="en-US" sz="2400" b="0" i="1" smtClean="0">
                              <a:solidFill>
                                <a:schemeClr val="tx1">
                                  <a:lumMod val="65000"/>
                                  <a:lumOff val="35000"/>
                                </a:schemeClr>
                              </a:solidFill>
                              <a:latin typeface="Cambria Math" charset="0"/>
                            </a:rPr>
                            <m:t>ℒ</m:t>
                          </m:r>
                        </m:e>
                        <m:sup>
                          <m:r>
                            <a:rPr lang="en-US" sz="2400" b="0" i="1" smtClean="0">
                              <a:solidFill>
                                <a:schemeClr val="tx1">
                                  <a:lumMod val="65000"/>
                                  <a:lumOff val="35000"/>
                                </a:schemeClr>
                              </a:solidFill>
                              <a:latin typeface="Cambria Math" charset="0"/>
                            </a:rPr>
                            <m:t>𝑘</m:t>
                          </m:r>
                        </m:sup>
                      </m:sSup>
                      <m:r>
                        <a:rPr lang="en-US" sz="2400" b="0" i="1" smtClean="0">
                          <a:solidFill>
                            <a:schemeClr val="tx1">
                              <a:lumMod val="65000"/>
                              <a:lumOff val="35000"/>
                            </a:schemeClr>
                          </a:solidFill>
                          <a:latin typeface="Cambria Math" charset="0"/>
                        </a:rPr>
                        <m:t>=</m:t>
                      </m:r>
                      <m:r>
                        <a:rPr lang="en-US" sz="2400" i="1">
                          <a:solidFill>
                            <a:schemeClr val="tx1">
                              <a:lumMod val="65000"/>
                              <a:lumOff val="35000"/>
                            </a:schemeClr>
                          </a:solidFill>
                          <a:latin typeface="Cambria Math" charset="0"/>
                        </a:rPr>
                        <m:t>−</m:t>
                      </m:r>
                      <m:nary>
                        <m:naryPr>
                          <m:chr m:val="∑"/>
                          <m:supHide m:val="on"/>
                          <m:ctrlPr>
                            <a:rPr lang="en-US" sz="2400" i="1">
                              <a:solidFill>
                                <a:schemeClr val="tx1">
                                  <a:lumMod val="65000"/>
                                  <a:lumOff val="35000"/>
                                </a:schemeClr>
                              </a:solidFill>
                              <a:latin typeface="Cambria Math" charset="0"/>
                            </a:rPr>
                          </m:ctrlPr>
                        </m:naryPr>
                        <m:sub>
                          <m:r>
                            <a:rPr lang="en-US" sz="2400" b="0" i="1" smtClean="0">
                              <a:solidFill>
                                <a:schemeClr val="tx1">
                                  <a:lumMod val="65000"/>
                                  <a:lumOff val="35000"/>
                                </a:schemeClr>
                              </a:solidFill>
                              <a:latin typeface="Cambria Math" charset="0"/>
                            </a:rPr>
                            <m:t>𝑖</m:t>
                          </m:r>
                          <m:r>
                            <a:rPr lang="en-US" sz="2400" b="0" i="1" smtClean="0">
                              <a:solidFill>
                                <a:schemeClr val="tx1">
                                  <a:lumMod val="65000"/>
                                  <a:lumOff val="35000"/>
                                </a:schemeClr>
                              </a:solidFill>
                              <a:latin typeface="Cambria Math" charset="0"/>
                            </a:rPr>
                            <m:t>∈</m:t>
                          </m:r>
                          <m:sSup>
                            <m:sSupPr>
                              <m:ctrlPr>
                                <a:rPr lang="en-US" sz="2400" b="0" i="1" smtClean="0">
                                  <a:solidFill>
                                    <a:schemeClr val="tx1">
                                      <a:lumMod val="65000"/>
                                      <a:lumOff val="35000"/>
                                    </a:schemeClr>
                                  </a:solidFill>
                                  <a:latin typeface="Cambria Math" charset="0"/>
                                </a:rPr>
                              </m:ctrlPr>
                            </m:sSupPr>
                            <m:e>
                              <m:r>
                                <a:rPr lang="en-US" sz="2400" b="0" i="1" smtClean="0">
                                  <a:solidFill>
                                    <a:schemeClr val="tx1">
                                      <a:lumMod val="65000"/>
                                      <a:lumOff val="35000"/>
                                    </a:schemeClr>
                                  </a:solidFill>
                                  <a:latin typeface="Cambria Math" charset="0"/>
                                </a:rPr>
                                <m:t>𝑏</m:t>
                              </m:r>
                            </m:e>
                            <m:sup>
                              <m:r>
                                <a:rPr lang="en-US" sz="2400" b="0" i="1" smtClean="0">
                                  <a:solidFill>
                                    <a:schemeClr val="tx1">
                                      <a:lumMod val="65000"/>
                                      <a:lumOff val="35000"/>
                                    </a:schemeClr>
                                  </a:solidFill>
                                  <a:latin typeface="Cambria Math" charset="0"/>
                                </a:rPr>
                                <m:t>𝑘</m:t>
                              </m:r>
                            </m:sup>
                          </m:sSup>
                        </m:sub>
                        <m:sup/>
                        <m:e>
                          <m:r>
                            <a:rPr lang="en-US" sz="2400" i="1">
                              <a:solidFill>
                                <a:schemeClr val="tx1">
                                  <a:lumMod val="65000"/>
                                  <a:lumOff val="35000"/>
                                </a:schemeClr>
                              </a:solidFill>
                              <a:latin typeface="Cambria Math" charset="0"/>
                            </a:rPr>
                            <m:t>[</m:t>
                          </m:r>
                          <m:sSub>
                            <m:sSubPr>
                              <m:ctrlPr>
                                <a:rPr lang="en-US" sz="2400" i="1">
                                  <a:solidFill>
                                    <a:schemeClr val="tx1">
                                      <a:lumMod val="65000"/>
                                      <a:lumOff val="35000"/>
                                    </a:schemeClr>
                                  </a:solidFill>
                                  <a:latin typeface="Cambria Math" charset="0"/>
                                </a:rPr>
                              </m:ctrlPr>
                            </m:sSubPr>
                            <m:e>
                              <m:r>
                                <a:rPr lang="en-US" sz="2400" i="1">
                                  <a:solidFill>
                                    <a:schemeClr val="tx1">
                                      <a:lumMod val="65000"/>
                                      <a:lumOff val="35000"/>
                                    </a:schemeClr>
                                  </a:solidFill>
                                  <a:latin typeface="Cambria Math" charset="0"/>
                                </a:rPr>
                                <m:t>𝑦</m:t>
                              </m:r>
                            </m:e>
                            <m:sub>
                              <m:r>
                                <a:rPr lang="en-US" sz="2400" i="1">
                                  <a:solidFill>
                                    <a:schemeClr val="tx1">
                                      <a:lumMod val="65000"/>
                                      <a:lumOff val="35000"/>
                                    </a:schemeClr>
                                  </a:solidFill>
                                  <a:latin typeface="Cambria Math" charset="0"/>
                                </a:rPr>
                                <m:t>𝑖</m:t>
                              </m:r>
                            </m:sub>
                          </m:sSub>
                          <m:func>
                            <m:funcPr>
                              <m:ctrlPr>
                                <a:rPr lang="en-US" sz="2400" i="1">
                                  <a:solidFill>
                                    <a:schemeClr val="tx1">
                                      <a:lumMod val="65000"/>
                                      <a:lumOff val="35000"/>
                                    </a:schemeClr>
                                  </a:solidFill>
                                  <a:latin typeface="Cambria Math" charset="0"/>
                                </a:rPr>
                              </m:ctrlPr>
                            </m:funcPr>
                            <m:fName>
                              <m:r>
                                <m:rPr>
                                  <m:sty m:val="p"/>
                                </m:rPr>
                                <a:rPr lang="en-US" sz="2400">
                                  <a:solidFill>
                                    <a:schemeClr val="tx1">
                                      <a:lumMod val="65000"/>
                                      <a:lumOff val="35000"/>
                                    </a:schemeClr>
                                  </a:solidFill>
                                  <a:latin typeface="Cambria Math" charset="0"/>
                                </a:rPr>
                                <m:t>log</m:t>
                              </m:r>
                            </m:fName>
                            <m:e>
                              <m:sSub>
                                <m:sSubPr>
                                  <m:ctrlPr>
                                    <a:rPr lang="en-US" sz="2400" i="1">
                                      <a:solidFill>
                                        <a:schemeClr val="tx1">
                                          <a:lumMod val="65000"/>
                                          <a:lumOff val="35000"/>
                                        </a:schemeClr>
                                      </a:solidFill>
                                      <a:latin typeface="Cambria Math" charset="0"/>
                                    </a:rPr>
                                  </m:ctrlPr>
                                </m:sSubPr>
                                <m:e>
                                  <m:r>
                                    <a:rPr lang="en-US" sz="2400" i="1">
                                      <a:solidFill>
                                        <a:schemeClr val="tx1">
                                          <a:lumMod val="65000"/>
                                          <a:lumOff val="35000"/>
                                        </a:schemeClr>
                                      </a:solidFill>
                                      <a:latin typeface="Cambria Math" charset="0"/>
                                    </a:rPr>
                                    <m:t>𝑝</m:t>
                                  </m:r>
                                </m:e>
                                <m:sub>
                                  <m:r>
                                    <a:rPr lang="en-US" sz="2400" i="1">
                                      <a:solidFill>
                                        <a:schemeClr val="tx1">
                                          <a:lumMod val="65000"/>
                                          <a:lumOff val="35000"/>
                                        </a:schemeClr>
                                      </a:solidFill>
                                      <a:latin typeface="Cambria Math" charset="0"/>
                                    </a:rPr>
                                    <m:t>𝑖</m:t>
                                  </m:r>
                                </m:sub>
                              </m:sSub>
                              <m:r>
                                <a:rPr lang="en-US" sz="2400" i="1">
                                  <a:solidFill>
                                    <a:schemeClr val="tx1">
                                      <a:lumMod val="65000"/>
                                      <a:lumOff val="35000"/>
                                    </a:schemeClr>
                                  </a:solidFill>
                                  <a:latin typeface="Cambria Math" charset="0"/>
                                </a:rPr>
                                <m:t>+</m:t>
                              </m:r>
                              <m:d>
                                <m:dPr>
                                  <m:ctrlPr>
                                    <a:rPr lang="en-US" sz="2400" i="1">
                                      <a:solidFill>
                                        <a:schemeClr val="tx1">
                                          <a:lumMod val="65000"/>
                                          <a:lumOff val="35000"/>
                                        </a:schemeClr>
                                      </a:solidFill>
                                      <a:latin typeface="Cambria Math" charset="0"/>
                                    </a:rPr>
                                  </m:ctrlPr>
                                </m:dPr>
                                <m:e>
                                  <m:r>
                                    <a:rPr lang="en-US" sz="2400" i="1">
                                      <a:solidFill>
                                        <a:schemeClr val="tx1">
                                          <a:lumMod val="65000"/>
                                          <a:lumOff val="35000"/>
                                        </a:schemeClr>
                                      </a:solidFill>
                                      <a:latin typeface="Cambria Math" charset="0"/>
                                    </a:rPr>
                                    <m:t>1−</m:t>
                                  </m:r>
                                  <m:sSub>
                                    <m:sSubPr>
                                      <m:ctrlPr>
                                        <a:rPr lang="en-US" sz="2400" i="1">
                                          <a:solidFill>
                                            <a:schemeClr val="tx1">
                                              <a:lumMod val="65000"/>
                                              <a:lumOff val="35000"/>
                                            </a:schemeClr>
                                          </a:solidFill>
                                          <a:latin typeface="Cambria Math" charset="0"/>
                                        </a:rPr>
                                      </m:ctrlPr>
                                    </m:sSubPr>
                                    <m:e>
                                      <m:r>
                                        <a:rPr lang="en-US" sz="2400" i="1">
                                          <a:solidFill>
                                            <a:schemeClr val="tx1">
                                              <a:lumMod val="65000"/>
                                              <a:lumOff val="35000"/>
                                            </a:schemeClr>
                                          </a:solidFill>
                                          <a:latin typeface="Cambria Math" charset="0"/>
                                        </a:rPr>
                                        <m:t>𝑦</m:t>
                                      </m:r>
                                    </m:e>
                                    <m:sub>
                                      <m:r>
                                        <a:rPr lang="en-US" sz="2400" i="1">
                                          <a:solidFill>
                                            <a:schemeClr val="tx1">
                                              <a:lumMod val="65000"/>
                                              <a:lumOff val="35000"/>
                                            </a:schemeClr>
                                          </a:solidFill>
                                          <a:latin typeface="Cambria Math" charset="0"/>
                                        </a:rPr>
                                        <m:t>𝑖</m:t>
                                      </m:r>
                                    </m:sub>
                                  </m:sSub>
                                </m:e>
                              </m:d>
                              <m:func>
                                <m:funcPr>
                                  <m:ctrlPr>
                                    <a:rPr lang="en-US" sz="2400" i="1">
                                      <a:solidFill>
                                        <a:schemeClr val="tx1">
                                          <a:lumMod val="65000"/>
                                          <a:lumOff val="35000"/>
                                        </a:schemeClr>
                                      </a:solidFill>
                                      <a:latin typeface="Cambria Math" charset="0"/>
                                    </a:rPr>
                                  </m:ctrlPr>
                                </m:funcPr>
                                <m:fName>
                                  <m:r>
                                    <m:rPr>
                                      <m:sty m:val="p"/>
                                    </m:rPr>
                                    <a:rPr lang="en-US" sz="2400">
                                      <a:solidFill>
                                        <a:schemeClr val="tx1">
                                          <a:lumMod val="65000"/>
                                          <a:lumOff val="35000"/>
                                        </a:schemeClr>
                                      </a:solidFill>
                                      <a:latin typeface="Cambria Math" charset="0"/>
                                    </a:rPr>
                                    <m:t>log</m:t>
                                  </m:r>
                                </m:fName>
                                <m:e>
                                  <m:r>
                                    <a:rPr lang="en-US" sz="2400" i="1">
                                      <a:solidFill>
                                        <a:schemeClr val="tx1">
                                          <a:lumMod val="65000"/>
                                          <a:lumOff val="35000"/>
                                        </a:schemeClr>
                                      </a:solidFill>
                                      <a:latin typeface="Cambria Math" charset="0"/>
                                    </a:rPr>
                                    <m:t>(1−</m:t>
                                  </m:r>
                                  <m:sSub>
                                    <m:sSubPr>
                                      <m:ctrlPr>
                                        <a:rPr lang="en-US" sz="2400" i="1">
                                          <a:solidFill>
                                            <a:schemeClr val="tx1">
                                              <a:lumMod val="65000"/>
                                              <a:lumOff val="35000"/>
                                            </a:schemeClr>
                                          </a:solidFill>
                                          <a:latin typeface="Cambria Math" charset="0"/>
                                        </a:rPr>
                                      </m:ctrlPr>
                                    </m:sSubPr>
                                    <m:e>
                                      <m:r>
                                        <a:rPr lang="en-US" sz="2400" i="1">
                                          <a:solidFill>
                                            <a:schemeClr val="tx1">
                                              <a:lumMod val="65000"/>
                                              <a:lumOff val="35000"/>
                                            </a:schemeClr>
                                          </a:solidFill>
                                          <a:latin typeface="Cambria Math" charset="0"/>
                                        </a:rPr>
                                        <m:t>𝑝</m:t>
                                      </m:r>
                                    </m:e>
                                    <m:sub>
                                      <m:r>
                                        <a:rPr lang="en-US" sz="2400" i="1">
                                          <a:solidFill>
                                            <a:schemeClr val="tx1">
                                              <a:lumMod val="65000"/>
                                              <a:lumOff val="35000"/>
                                            </a:schemeClr>
                                          </a:solidFill>
                                          <a:latin typeface="Cambria Math" charset="0"/>
                                        </a:rPr>
                                        <m:t>𝑖</m:t>
                                      </m:r>
                                    </m:sub>
                                  </m:sSub>
                                  <m:r>
                                    <a:rPr lang="en-US" sz="2400" i="1">
                                      <a:solidFill>
                                        <a:schemeClr val="tx1">
                                          <a:lumMod val="65000"/>
                                          <a:lumOff val="35000"/>
                                        </a:schemeClr>
                                      </a:solidFill>
                                      <a:latin typeface="Cambria Math" charset="0"/>
                                    </a:rPr>
                                    <m:t>)]</m:t>
                                  </m:r>
                                </m:e>
                              </m:func>
                            </m:e>
                          </m:func>
                        </m:e>
                      </m:nary>
                    </m:oMath>
                  </m:oMathPara>
                </a14:m>
                <a:endParaRPr lang="en-US" sz="2400" dirty="0">
                  <a:solidFill>
                    <a:schemeClr val="tx1">
                      <a:lumMod val="65000"/>
                      <a:lumOff val="35000"/>
                    </a:schemeClr>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1088132" y="4026802"/>
                <a:ext cx="6077946" cy="1019638"/>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3168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 of artificial neural network (ANN)</a:t>
            </a:r>
          </a:p>
        </p:txBody>
      </p:sp>
      <p:cxnSp>
        <p:nvCxnSpPr>
          <p:cNvPr id="6" name="Straight Arrow Connector 5"/>
          <p:cNvCxnSpPr/>
          <p:nvPr/>
        </p:nvCxnSpPr>
        <p:spPr>
          <a:xfrm>
            <a:off x="3326295" y="3429000"/>
            <a:ext cx="1563756" cy="0"/>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6977269" y="3429000"/>
            <a:ext cx="1563756" cy="0"/>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908850" y="3174403"/>
            <a:ext cx="278296" cy="461665"/>
          </a:xfrm>
          <a:prstGeom prst="rect">
            <a:avLst/>
          </a:prstGeom>
          <a:noFill/>
        </p:spPr>
        <p:txBody>
          <a:bodyPr wrap="square" rtlCol="0">
            <a:spAutoFit/>
          </a:bodyPr>
          <a:lstStyle/>
          <a:p>
            <a:r>
              <a:rPr lang="en-US" sz="2400" dirty="0">
                <a:latin typeface="Cambria Math" charset="0"/>
                <a:ea typeface="Cambria Math" charset="0"/>
                <a:cs typeface="Cambria Math" charset="0"/>
              </a:rPr>
              <a:t>X</a:t>
            </a:r>
            <a:endParaRPr lang="en-US" sz="3200" dirty="0">
              <a:latin typeface="Cambria Math" charset="0"/>
              <a:ea typeface="Cambria Math" charset="0"/>
              <a:cs typeface="Cambria Math" charset="0"/>
            </a:endParaRPr>
          </a:p>
        </p:txBody>
      </p:sp>
      <p:sp>
        <p:nvSpPr>
          <p:cNvPr id="10" name="TextBox 9"/>
          <p:cNvSpPr txBox="1"/>
          <p:nvPr/>
        </p:nvSpPr>
        <p:spPr>
          <a:xfrm>
            <a:off x="8541026" y="3158044"/>
            <a:ext cx="278296" cy="461665"/>
          </a:xfrm>
          <a:prstGeom prst="rect">
            <a:avLst/>
          </a:prstGeom>
          <a:noFill/>
        </p:spPr>
        <p:txBody>
          <a:bodyPr wrap="square" rtlCol="0">
            <a:spAutoFit/>
          </a:bodyPr>
          <a:lstStyle/>
          <a:p>
            <a:r>
              <a:rPr lang="en-US" sz="2400" dirty="0">
                <a:latin typeface="Cambria Math" charset="0"/>
                <a:ea typeface="Cambria Math" charset="0"/>
                <a:cs typeface="Cambria Math" charset="0"/>
              </a:rPr>
              <a:t>Y</a:t>
            </a:r>
            <a:endParaRPr lang="en-US" sz="2800" dirty="0">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3" name="TextBox 2"/>
              <p:cNvSpPr txBox="1"/>
              <p:nvPr/>
            </p:nvSpPr>
            <p:spPr>
              <a:xfrm rot="19045496">
                <a:off x="5159963" y="3540992"/>
                <a:ext cx="961032" cy="307777"/>
              </a:xfrm>
              <a:prstGeom prst="rect">
                <a:avLst/>
              </a:prstGeom>
              <a:noFill/>
            </p:spPr>
            <p:txBody>
              <a:bodyPr wrap="none" lIns="0" tIns="0" rIns="0" bIns="0" rtlCol="0">
                <a:spAutoFit/>
              </a:bodyPr>
              <a:lstStyle/>
              <a:p>
                <a:r>
                  <a:rPr lang="en-US" sz="2000" b="0" dirty="0">
                    <a:solidFill>
                      <a:schemeClr val="tx1">
                        <a:lumMod val="85000"/>
                        <a:lumOff val="15000"/>
                      </a:schemeClr>
                    </a:solidFill>
                  </a:rPr>
                  <a:t>h</a:t>
                </a:r>
                <a14:m>
                  <m:oMath xmlns:m="http://schemas.openxmlformats.org/officeDocument/2006/math">
                    <m:r>
                      <a:rPr lang="en-US" sz="2000" b="0" i="1" smtClean="0">
                        <a:solidFill>
                          <a:schemeClr val="tx1">
                            <a:lumMod val="85000"/>
                            <a:lumOff val="15000"/>
                          </a:schemeClr>
                        </a:solidFill>
                        <a:latin typeface="Cambria Math" charset="0"/>
                      </a:rPr>
                      <m:t>=</m:t>
                    </m:r>
                    <m:sSup>
                      <m:sSupPr>
                        <m:ctrlPr>
                          <a:rPr lang="en-US" sz="2000" b="0" i="1" smtClean="0">
                            <a:solidFill>
                              <a:schemeClr val="tx1">
                                <a:lumMod val="85000"/>
                                <a:lumOff val="15000"/>
                              </a:schemeClr>
                            </a:solidFill>
                            <a:latin typeface="Cambria Math" charset="0"/>
                          </a:rPr>
                        </m:ctrlPr>
                      </m:sSupPr>
                      <m:e>
                        <m:r>
                          <a:rPr lang="en-US" sz="2000" b="0" i="1" smtClean="0">
                            <a:solidFill>
                              <a:schemeClr val="tx1">
                                <a:lumMod val="85000"/>
                                <a:lumOff val="15000"/>
                              </a:schemeClr>
                            </a:solidFill>
                            <a:latin typeface="Cambria Math" charset="0"/>
                          </a:rPr>
                          <m:t>𝑊</m:t>
                        </m:r>
                      </m:e>
                      <m:sup>
                        <m:r>
                          <a:rPr lang="en-US" sz="2000" b="0" i="1" smtClean="0">
                            <a:solidFill>
                              <a:schemeClr val="tx1">
                                <a:lumMod val="85000"/>
                                <a:lumOff val="15000"/>
                              </a:schemeClr>
                            </a:solidFill>
                            <a:latin typeface="Cambria Math" charset="0"/>
                          </a:rPr>
                          <m:t>𝑇</m:t>
                        </m:r>
                      </m:sup>
                    </m:sSup>
                    <m:r>
                      <a:rPr lang="en-US" sz="2000" b="0" i="1" smtClean="0">
                        <a:solidFill>
                          <a:schemeClr val="tx1">
                            <a:lumMod val="85000"/>
                            <a:lumOff val="15000"/>
                          </a:schemeClr>
                        </a:solidFill>
                        <a:latin typeface="Cambria Math" charset="0"/>
                      </a:rPr>
                      <m:t>𝑋</m:t>
                    </m:r>
                  </m:oMath>
                </a14:m>
                <a:endParaRPr lang="en-US" sz="2000" dirty="0">
                  <a:solidFill>
                    <a:schemeClr val="tx1">
                      <a:lumMod val="85000"/>
                      <a:lumOff val="15000"/>
                    </a:schemeClr>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rot="19045496">
                <a:off x="5159963" y="3540992"/>
                <a:ext cx="961032" cy="307777"/>
              </a:xfrm>
              <a:prstGeom prst="rect">
                <a:avLst/>
              </a:prstGeom>
              <a:blipFill rotWithShape="0">
                <a:blip r:embed="rId3"/>
                <a:stretch>
                  <a:fillRect l="-17881" t="-4138" r="-7285" b="-23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555764" y="2677028"/>
                <a:ext cx="105990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1">
                              <a:lumMod val="85000"/>
                              <a:lumOff val="15000"/>
                            </a:schemeClr>
                          </a:solidFill>
                          <a:latin typeface="Cambria Math" charset="0"/>
                        </a:rPr>
                        <m:t>𝑌</m:t>
                      </m:r>
                      <m:r>
                        <a:rPr lang="en-US" sz="2000" b="0" i="1" smtClean="0">
                          <a:solidFill>
                            <a:schemeClr val="tx1">
                              <a:lumMod val="85000"/>
                              <a:lumOff val="15000"/>
                            </a:schemeClr>
                          </a:solidFill>
                          <a:latin typeface="Cambria Math" charset="0"/>
                        </a:rPr>
                        <m:t>=</m:t>
                      </m:r>
                      <m:r>
                        <a:rPr lang="en-US" sz="2000" b="0" i="1" smtClean="0">
                          <a:solidFill>
                            <a:schemeClr val="tx1">
                              <a:lumMod val="85000"/>
                              <a:lumOff val="15000"/>
                            </a:schemeClr>
                          </a:solidFill>
                          <a:latin typeface="Cambria Math" charset="0"/>
                        </a:rPr>
                        <m:t>𝑓</m:t>
                      </m:r>
                      <m:r>
                        <a:rPr lang="en-US" sz="2000" b="0" i="1" smtClean="0">
                          <a:solidFill>
                            <a:schemeClr val="tx1">
                              <a:lumMod val="85000"/>
                              <a:lumOff val="15000"/>
                            </a:schemeClr>
                          </a:solidFill>
                          <a:latin typeface="Cambria Math" charset="0"/>
                        </a:rPr>
                        <m:t>(</m:t>
                      </m:r>
                      <m:r>
                        <a:rPr lang="en-US" sz="2000" b="0" i="1" smtClean="0">
                          <a:solidFill>
                            <a:schemeClr val="tx1">
                              <a:lumMod val="85000"/>
                              <a:lumOff val="15000"/>
                            </a:schemeClr>
                          </a:solidFill>
                          <a:latin typeface="Cambria Math" charset="0"/>
                        </a:rPr>
                        <m:t>h</m:t>
                      </m:r>
                      <m:r>
                        <a:rPr lang="en-US" sz="2000" b="0" i="1" smtClean="0">
                          <a:solidFill>
                            <a:schemeClr val="tx1">
                              <a:lumMod val="85000"/>
                              <a:lumOff val="15000"/>
                            </a:schemeClr>
                          </a:solidFill>
                          <a:latin typeface="Cambria Math" charset="0"/>
                        </a:rPr>
                        <m:t>)</m:t>
                      </m:r>
                    </m:oMath>
                  </m:oMathPara>
                </a14:m>
                <a:endParaRPr lang="en-US" sz="2400" dirty="0">
                  <a:solidFill>
                    <a:schemeClr val="tx1">
                      <a:lumMod val="85000"/>
                      <a:lumOff val="15000"/>
                    </a:schemeClr>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6555764" y="2677028"/>
                <a:ext cx="1059906" cy="307777"/>
              </a:xfrm>
              <a:prstGeom prst="rect">
                <a:avLst/>
              </a:prstGeom>
              <a:blipFill rotWithShape="0">
                <a:blip r:embed="rId4"/>
                <a:stretch>
                  <a:fillRect l="-5172" t="-1961" r="-8046" b="-35294"/>
                </a:stretch>
              </a:blipFill>
            </p:spPr>
            <p:txBody>
              <a:bodyPr/>
              <a:lstStyle/>
              <a:p>
                <a:r>
                  <a:rPr lang="en-US">
                    <a:noFill/>
                  </a:rPr>
                  <a:t> </a:t>
                </a:r>
              </a:p>
            </p:txBody>
          </p:sp>
        </mc:Fallback>
      </mc:AlternateContent>
      <p:sp>
        <p:nvSpPr>
          <p:cNvPr id="11" name="Pie 10"/>
          <p:cNvSpPr>
            <a:spLocks noChangeAspect="1"/>
          </p:cNvSpPr>
          <p:nvPr/>
        </p:nvSpPr>
        <p:spPr>
          <a:xfrm>
            <a:off x="5009319" y="2514600"/>
            <a:ext cx="1828800" cy="1809135"/>
          </a:xfrm>
          <a:prstGeom prst="pie">
            <a:avLst/>
          </a:prstGeom>
          <a:solidFill>
            <a:srgbClr val="F9F9F9"/>
          </a:solid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Oval 13"/>
          <p:cNvSpPr>
            <a:spLocks noChangeAspect="1"/>
          </p:cNvSpPr>
          <p:nvPr/>
        </p:nvSpPr>
        <p:spPr>
          <a:xfrm>
            <a:off x="5009320" y="2514600"/>
            <a:ext cx="1828800" cy="1828800"/>
          </a:xfrm>
          <a:prstGeom prst="ellipse">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2510831" y="1266910"/>
            <a:ext cx="1074333" cy="523220"/>
          </a:xfrm>
          <a:prstGeom prst="rect">
            <a:avLst/>
          </a:prstGeom>
          <a:noFill/>
        </p:spPr>
        <p:txBody>
          <a:bodyPr wrap="none" rtlCol="0">
            <a:spAutoFit/>
          </a:bodyPr>
          <a:lstStyle/>
          <a:p>
            <a:r>
              <a:rPr lang="en-US" sz="2800" dirty="0">
                <a:latin typeface="Karla" charset="0"/>
                <a:ea typeface="Karla" charset="0"/>
                <a:cs typeface="Karla" charset="0"/>
              </a:rPr>
              <a:t>input</a:t>
            </a:r>
          </a:p>
        </p:txBody>
      </p:sp>
      <p:sp>
        <p:nvSpPr>
          <p:cNvPr id="16" name="TextBox 15"/>
          <p:cNvSpPr txBox="1"/>
          <p:nvPr/>
        </p:nvSpPr>
        <p:spPr>
          <a:xfrm>
            <a:off x="5247894" y="1051466"/>
            <a:ext cx="1351652" cy="954107"/>
          </a:xfrm>
          <a:prstGeom prst="rect">
            <a:avLst/>
          </a:prstGeom>
          <a:noFill/>
        </p:spPr>
        <p:txBody>
          <a:bodyPr wrap="none" rtlCol="0">
            <a:spAutoFit/>
          </a:bodyPr>
          <a:lstStyle/>
          <a:p>
            <a:pPr algn="ctr"/>
            <a:r>
              <a:rPr lang="en-US" sz="2800" dirty="0">
                <a:latin typeface="Karla" charset="0"/>
                <a:ea typeface="Karla" charset="0"/>
                <a:cs typeface="Karla" charset="0"/>
              </a:rPr>
              <a:t>neuron</a:t>
            </a:r>
          </a:p>
          <a:p>
            <a:pPr algn="ctr"/>
            <a:r>
              <a:rPr lang="en-US" sz="2800" dirty="0">
                <a:latin typeface="Karla" charset="0"/>
                <a:ea typeface="Karla" charset="0"/>
                <a:cs typeface="Karla" charset="0"/>
              </a:rPr>
              <a:t>node</a:t>
            </a:r>
          </a:p>
        </p:txBody>
      </p:sp>
      <p:sp>
        <p:nvSpPr>
          <p:cNvPr id="17" name="TextBox 16"/>
          <p:cNvSpPr txBox="1"/>
          <p:nvPr/>
        </p:nvSpPr>
        <p:spPr>
          <a:xfrm>
            <a:off x="7891648" y="1266909"/>
            <a:ext cx="1298753" cy="523220"/>
          </a:xfrm>
          <a:prstGeom prst="rect">
            <a:avLst/>
          </a:prstGeom>
          <a:noFill/>
        </p:spPr>
        <p:txBody>
          <a:bodyPr wrap="none" rtlCol="0">
            <a:spAutoFit/>
          </a:bodyPr>
          <a:lstStyle/>
          <a:p>
            <a:r>
              <a:rPr lang="en-US" sz="2800">
                <a:latin typeface="Karla" charset="0"/>
                <a:ea typeface="Karla" charset="0"/>
                <a:cs typeface="Karla" charset="0"/>
              </a:rPr>
              <a:t>output</a:t>
            </a:r>
            <a:endParaRPr lang="en-US" sz="2800" dirty="0">
              <a:latin typeface="Karla" charset="0"/>
              <a:ea typeface="Karla" charset="0"/>
              <a:cs typeface="Karla" charset="0"/>
            </a:endParaRPr>
          </a:p>
        </p:txBody>
      </p:sp>
      <p:sp>
        <p:nvSpPr>
          <p:cNvPr id="18" name="TextBox 17"/>
          <p:cNvSpPr txBox="1"/>
          <p:nvPr/>
        </p:nvSpPr>
        <p:spPr>
          <a:xfrm>
            <a:off x="7767803" y="2235085"/>
            <a:ext cx="3249608" cy="461665"/>
          </a:xfrm>
          <a:prstGeom prst="rect">
            <a:avLst/>
          </a:prstGeom>
          <a:noFill/>
        </p:spPr>
        <p:txBody>
          <a:bodyPr wrap="none" rtlCol="0">
            <a:spAutoFit/>
          </a:bodyPr>
          <a:lstStyle/>
          <a:p>
            <a:r>
              <a:rPr lang="en-US" sz="2400" dirty="0">
                <a:solidFill>
                  <a:schemeClr val="tx1">
                    <a:lumMod val="75000"/>
                    <a:lumOff val="25000"/>
                  </a:schemeClr>
                </a:solidFill>
                <a:latin typeface="Karla" charset="0"/>
                <a:ea typeface="Karla" charset="0"/>
                <a:cs typeface="Karla" charset="0"/>
              </a:rPr>
              <a:t>Affine transformation</a:t>
            </a:r>
          </a:p>
        </p:txBody>
      </p:sp>
      <p:sp>
        <p:nvSpPr>
          <p:cNvPr id="19" name="TextBox 18"/>
          <p:cNvSpPr txBox="1"/>
          <p:nvPr/>
        </p:nvSpPr>
        <p:spPr>
          <a:xfrm>
            <a:off x="1130466" y="4886328"/>
            <a:ext cx="10012151" cy="461665"/>
          </a:xfrm>
          <a:prstGeom prst="rect">
            <a:avLst/>
          </a:prstGeom>
          <a:noFill/>
        </p:spPr>
        <p:txBody>
          <a:bodyPr wrap="square" rtlCol="0">
            <a:spAutoFit/>
          </a:bodyPr>
          <a:lstStyle/>
          <a:p>
            <a:r>
              <a:rPr lang="en-US" sz="2400" dirty="0">
                <a:solidFill>
                  <a:schemeClr val="tx1">
                    <a:lumMod val="75000"/>
                    <a:lumOff val="25000"/>
                  </a:schemeClr>
                </a:solidFill>
                <a:latin typeface="Karla" charset="0"/>
                <a:ea typeface="Karla" charset="0"/>
                <a:cs typeface="Karla" charset="0"/>
              </a:rPr>
              <a:t>We will talk later about the choice of activation function. </a:t>
            </a:r>
            <a:endParaRPr lang="en-US" sz="2800" dirty="0">
              <a:solidFill>
                <a:schemeClr val="tx1">
                  <a:lumMod val="75000"/>
                  <a:lumOff val="25000"/>
                </a:schemeClr>
              </a:solidFill>
              <a:latin typeface="Karla" charset="0"/>
              <a:ea typeface="Karla" charset="0"/>
              <a:cs typeface="Karla" charset="0"/>
            </a:endParaRPr>
          </a:p>
        </p:txBody>
      </p:sp>
      <p:sp>
        <p:nvSpPr>
          <p:cNvPr id="20" name="TextBox 19"/>
          <p:cNvSpPr txBox="1"/>
          <p:nvPr/>
        </p:nvSpPr>
        <p:spPr>
          <a:xfrm>
            <a:off x="7776459" y="2634491"/>
            <a:ext cx="1616148" cy="461665"/>
          </a:xfrm>
          <a:prstGeom prst="rect">
            <a:avLst/>
          </a:prstGeom>
          <a:solidFill>
            <a:schemeClr val="tx2">
              <a:lumMod val="20000"/>
              <a:lumOff val="80000"/>
            </a:schemeClr>
          </a:solidFill>
        </p:spPr>
        <p:txBody>
          <a:bodyPr wrap="none" rtlCol="0">
            <a:spAutoFit/>
          </a:bodyPr>
          <a:lstStyle/>
          <a:p>
            <a:r>
              <a:rPr lang="en-US" sz="2400" dirty="0">
                <a:solidFill>
                  <a:schemeClr val="tx1">
                    <a:lumMod val="75000"/>
                    <a:lumOff val="25000"/>
                  </a:schemeClr>
                </a:solidFill>
                <a:latin typeface="Karla" charset="0"/>
                <a:ea typeface="Karla" charset="0"/>
                <a:cs typeface="Karla" charset="0"/>
              </a:rPr>
              <a:t>Activation</a:t>
            </a:r>
            <a:endParaRPr lang="en-US" sz="2800" dirty="0">
              <a:solidFill>
                <a:schemeClr val="tx1">
                  <a:lumMod val="75000"/>
                  <a:lumOff val="25000"/>
                </a:schemeClr>
              </a:solidFill>
              <a:latin typeface="Karla" charset="0"/>
              <a:ea typeface="Karla" charset="0"/>
              <a:cs typeface="Karla" charset="0"/>
            </a:endParaRPr>
          </a:p>
        </p:txBody>
      </p:sp>
    </p:spTree>
    <p:extLst>
      <p:ext uri="{BB962C8B-B14F-4D97-AF65-F5344CB8AC3E}">
        <p14:creationId xmlns:p14="http://schemas.microsoft.com/office/powerpoint/2010/main" val="144464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42" presetClass="path" presetSubtype="0" accel="50000" decel="50000" fill="hold" grpId="2" nodeType="withEffect">
                                  <p:stCondLst>
                                    <p:cond delay="0"/>
                                  </p:stCondLst>
                                  <p:childTnLst>
                                    <p:animMotion origin="layout" path="M 3.75E-6 2.59259E-6 L 0.11679 -0.17547 " pathEditMode="relative" rAng="0" ptsTypes="AA">
                                      <p:cBhvr>
                                        <p:cTn id="12" dur="1000" fill="hold"/>
                                        <p:tgtEl>
                                          <p:spTgt spid="3"/>
                                        </p:tgtEl>
                                        <p:attrNameLst>
                                          <p:attrName>ppt_x</p:attrName>
                                          <p:attrName>ppt_y</p:attrName>
                                        </p:attrNameLst>
                                      </p:cBhvr>
                                      <p:rCtr x="5833" y="-8773"/>
                                    </p:animMotion>
                                  </p:childTnLst>
                                </p:cTn>
                              </p:par>
                              <p:par>
                                <p:cTn id="13" presetID="8" presetClass="emph" presetSubtype="0" fill="hold" grpId="0" nodeType="withEffect">
                                  <p:stCondLst>
                                    <p:cond delay="0"/>
                                  </p:stCondLst>
                                  <p:childTnLst>
                                    <p:animRot by="2520000">
                                      <p:cBhvr>
                                        <p:cTn id="14" dur="1000" fill="hold"/>
                                        <p:tgtEl>
                                          <p:spTgt spid="3"/>
                                        </p:tgtEl>
                                        <p:attrNameLst>
                                          <p:attrName>r</p:attrName>
                                        </p:attrNameLst>
                                      </p:cBhvr>
                                    </p:animRot>
                                  </p:childTnLst>
                                </p:cTn>
                              </p:par>
                              <p:par>
                                <p:cTn id="15" presetID="1" presetClass="entr" presetSubtype="0" fill="hold" grpId="0" nodeType="withEffect">
                                  <p:stCondLst>
                                    <p:cond delay="100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5" presetClass="emph" presetSubtype="0" fill="hold" grpId="0" nodeType="clickEffect">
                                  <p:stCondLst>
                                    <p:cond delay="0"/>
                                  </p:stCondLst>
                                  <p:childTnLst>
                                    <p:animClr clrSpc="hsl" dir="cw">
                                      <p:cBhvr override="childStyle">
                                        <p:cTn id="20" dur="500" fill="hold"/>
                                        <p:tgtEl>
                                          <p:spTgt spid="14"/>
                                        </p:tgtEl>
                                        <p:attrNameLst>
                                          <p:attrName>style.color</p:attrName>
                                        </p:attrNameLst>
                                      </p:cBhvr>
                                      <p:by>
                                        <p:hsl h="0" s="-70588" l="0"/>
                                      </p:by>
                                    </p:animClr>
                                    <p:animClr clrSpc="hsl" dir="cw">
                                      <p:cBhvr>
                                        <p:cTn id="21" dur="500" fill="hold"/>
                                        <p:tgtEl>
                                          <p:spTgt spid="14"/>
                                        </p:tgtEl>
                                        <p:attrNameLst>
                                          <p:attrName>fillcolor</p:attrName>
                                        </p:attrNameLst>
                                      </p:cBhvr>
                                      <p:by>
                                        <p:hsl h="0" s="-70588" l="0"/>
                                      </p:by>
                                    </p:animClr>
                                    <p:animClr clrSpc="hsl" dir="cw">
                                      <p:cBhvr>
                                        <p:cTn id="22" dur="500" fill="hold"/>
                                        <p:tgtEl>
                                          <p:spTgt spid="14"/>
                                        </p:tgtEl>
                                        <p:attrNameLst>
                                          <p:attrName>stroke.color</p:attrName>
                                        </p:attrNameLst>
                                      </p:cBhvr>
                                      <p:by>
                                        <p:hsl h="0" s="-70588" l="0"/>
                                      </p:by>
                                    </p:animClr>
                                    <p:set>
                                      <p:cBhvr>
                                        <p:cTn id="23" dur="500" fill="hold"/>
                                        <p:tgtEl>
                                          <p:spTgt spid="14"/>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13" grpId="0"/>
      <p:bldP spid="11" grpId="0" animBg="1"/>
      <p:bldP spid="14" grpId="0" animBg="1"/>
      <p:bldP spid="14" grpId="1" animBg="1"/>
      <p:bldP spid="18" grpId="0"/>
      <p:bldP spid="19" grpId="0"/>
      <p:bldP spid="2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Batch and Stochastic Gradient </a:t>
            </a:r>
            <a:r>
              <a:rPr lang="en-US" dirty="0"/>
              <a:t>D</a:t>
            </a:r>
            <a:r>
              <a:rPr lang="en-US" dirty="0" smtClean="0"/>
              <a:t>escent</a:t>
            </a:r>
            <a:endParaRPr lang="en-US" dirty="0"/>
          </a:p>
        </p:txBody>
      </p:sp>
      <p:sp>
        <p:nvSpPr>
          <p:cNvPr id="4" name="Slide Number Placeholder 3"/>
          <p:cNvSpPr>
            <a:spLocks noGrp="1"/>
          </p:cNvSpPr>
          <p:nvPr>
            <p:ph type="sldNum" sz="quarter" idx="12"/>
          </p:nvPr>
        </p:nvSpPr>
        <p:spPr/>
        <p:txBody>
          <a:bodyPr/>
          <a:lstStyle/>
          <a:p>
            <a:fld id="{74FD6AAA-7C75-FB4B-8EA1-06B22787237D}" type="slidenum">
              <a:rPr lang="en-US" smtClean="0"/>
              <a:t>70</a:t>
            </a:fld>
            <a:endParaRPr lang="en-US"/>
          </a:p>
        </p:txBody>
      </p:sp>
      <p:grpSp>
        <p:nvGrpSpPr>
          <p:cNvPr id="8" name="Group 7"/>
          <p:cNvGrpSpPr>
            <a:grpSpLocks noChangeAspect="1"/>
          </p:cNvGrpSpPr>
          <p:nvPr/>
        </p:nvGrpSpPr>
        <p:grpSpPr>
          <a:xfrm>
            <a:off x="3431878" y="1634903"/>
            <a:ext cx="4886405" cy="4114800"/>
            <a:chOff x="4750900" y="3555775"/>
            <a:chExt cx="3691950" cy="2785550"/>
          </a:xfrm>
        </p:grpSpPr>
        <p:cxnSp>
          <p:nvCxnSpPr>
            <p:cNvPr id="9" name="Google Shape;608;p50"/>
            <p:cNvCxnSpPr/>
            <p:nvPr/>
          </p:nvCxnSpPr>
          <p:spPr>
            <a:xfrm>
              <a:off x="5253950" y="3594200"/>
              <a:ext cx="0" cy="2548200"/>
            </a:xfrm>
            <a:prstGeom prst="straightConnector1">
              <a:avLst/>
            </a:prstGeom>
            <a:noFill/>
            <a:ln w="28575" cap="flat" cmpd="sng">
              <a:solidFill>
                <a:schemeClr val="dk2"/>
              </a:solidFill>
              <a:prstDash val="dash"/>
              <a:round/>
              <a:headEnd type="none" w="med" len="med"/>
              <a:tailEnd type="none" w="med" len="med"/>
            </a:ln>
          </p:spPr>
        </p:cxnSp>
        <p:cxnSp>
          <p:nvCxnSpPr>
            <p:cNvPr id="10" name="Google Shape;609;p50"/>
            <p:cNvCxnSpPr/>
            <p:nvPr/>
          </p:nvCxnSpPr>
          <p:spPr>
            <a:xfrm>
              <a:off x="4750900" y="5909025"/>
              <a:ext cx="3485400" cy="0"/>
            </a:xfrm>
            <a:prstGeom prst="straightConnector1">
              <a:avLst/>
            </a:prstGeom>
            <a:noFill/>
            <a:ln w="28575" cap="flat" cmpd="sng">
              <a:solidFill>
                <a:schemeClr val="dk2"/>
              </a:solidFill>
              <a:prstDash val="dash"/>
              <a:round/>
              <a:headEnd type="none" w="med" len="med"/>
              <a:tailEnd type="none" w="med" len="med"/>
            </a:ln>
          </p:spPr>
        </p:cxnSp>
        <p:sp>
          <p:nvSpPr>
            <p:cNvPr id="11" name="Google Shape;611;p50"/>
            <p:cNvSpPr txBox="1"/>
            <p:nvPr/>
          </p:nvSpPr>
          <p:spPr>
            <a:xfrm>
              <a:off x="4840950" y="3555775"/>
              <a:ext cx="413100" cy="43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a:t>L</a:t>
              </a:r>
              <a:endParaRPr sz="1800" b="1"/>
            </a:p>
          </p:txBody>
        </p:sp>
        <p:sp>
          <p:nvSpPr>
            <p:cNvPr id="12" name="Google Shape;610;p50"/>
            <p:cNvSpPr txBox="1"/>
            <p:nvPr/>
          </p:nvSpPr>
          <p:spPr>
            <a:xfrm>
              <a:off x="8029750" y="5909025"/>
              <a:ext cx="413100" cy="43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𝛉</a:t>
              </a:r>
              <a:endParaRPr sz="1800"/>
            </a:p>
          </p:txBody>
        </p:sp>
        <p:sp>
          <p:nvSpPr>
            <p:cNvPr id="13" name="Google Shape;612;p50"/>
            <p:cNvSpPr/>
            <p:nvPr/>
          </p:nvSpPr>
          <p:spPr>
            <a:xfrm>
              <a:off x="5469650" y="4193025"/>
              <a:ext cx="182400" cy="182400"/>
            </a:xfrm>
            <a:prstGeom prst="ellipse">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9" name="Google Shape;613;p50"/>
          <p:cNvSpPr/>
          <p:nvPr/>
        </p:nvSpPr>
        <p:spPr>
          <a:xfrm>
            <a:off x="4505124" y="3064014"/>
            <a:ext cx="3539784" cy="1654893"/>
          </a:xfrm>
          <a:custGeom>
            <a:avLst/>
            <a:gdLst/>
            <a:ahLst/>
            <a:cxnLst/>
            <a:rect l="0" t="0" r="0" b="0"/>
            <a:pathLst>
              <a:path w="112530" h="59805" extrusionOk="0">
                <a:moveTo>
                  <a:pt x="0" y="8746"/>
                </a:moveTo>
                <a:cubicBezTo>
                  <a:pt x="5016" y="20037"/>
                  <a:pt x="9747" y="35054"/>
                  <a:pt x="21468" y="38961"/>
                </a:cubicBezTo>
                <a:cubicBezTo>
                  <a:pt x="25008" y="40141"/>
                  <a:pt x="29495" y="39839"/>
                  <a:pt x="32600" y="37769"/>
                </a:cubicBezTo>
                <a:cubicBezTo>
                  <a:pt x="36791" y="34974"/>
                  <a:pt x="37317" y="28467"/>
                  <a:pt x="41347" y="25444"/>
                </a:cubicBezTo>
                <a:cubicBezTo>
                  <a:pt x="43701" y="23679"/>
                  <a:pt x="47427" y="25393"/>
                  <a:pt x="50093" y="26637"/>
                </a:cubicBezTo>
                <a:cubicBezTo>
                  <a:pt x="60686" y="31580"/>
                  <a:pt x="60912" y="47790"/>
                  <a:pt x="69176" y="56057"/>
                </a:cubicBezTo>
                <a:cubicBezTo>
                  <a:pt x="70815" y="57697"/>
                  <a:pt x="72924" y="60317"/>
                  <a:pt x="75140" y="59635"/>
                </a:cubicBezTo>
                <a:cubicBezTo>
                  <a:pt x="86327" y="56193"/>
                  <a:pt x="87008" y="39457"/>
                  <a:pt x="93030" y="29420"/>
                </a:cubicBezTo>
                <a:cubicBezTo>
                  <a:pt x="99043" y="19396"/>
                  <a:pt x="114951" y="11339"/>
                  <a:pt x="112113" y="0"/>
                </a:cubicBezTo>
              </a:path>
            </a:pathLst>
          </a:custGeom>
          <a:noFill/>
          <a:ln w="28575" cap="flat" cmpd="sng">
            <a:solidFill>
              <a:schemeClr val="dk2"/>
            </a:solidFill>
            <a:prstDash val="solid"/>
            <a:round/>
            <a:headEnd type="none" w="med" len="med"/>
            <a:tailEnd type="none" w="med" len="med"/>
          </a:ln>
        </p:spPr>
      </p:sp>
      <p:grpSp>
        <p:nvGrpSpPr>
          <p:cNvPr id="25" name="Group 24"/>
          <p:cNvGrpSpPr/>
          <p:nvPr/>
        </p:nvGrpSpPr>
        <p:grpSpPr>
          <a:xfrm>
            <a:off x="9144000" y="1322332"/>
            <a:ext cx="2618065" cy="773523"/>
            <a:chOff x="9144000" y="1322332"/>
            <a:chExt cx="2618065" cy="773523"/>
          </a:xfrm>
        </p:grpSpPr>
        <p:sp>
          <p:nvSpPr>
            <p:cNvPr id="20" name="TextBox 19"/>
            <p:cNvSpPr txBox="1"/>
            <p:nvPr/>
          </p:nvSpPr>
          <p:spPr>
            <a:xfrm>
              <a:off x="9144000" y="1322332"/>
              <a:ext cx="1822935" cy="369332"/>
            </a:xfrm>
            <a:prstGeom prst="rect">
              <a:avLst/>
            </a:prstGeom>
            <a:noFill/>
          </p:spPr>
          <p:txBody>
            <a:bodyPr wrap="none" rtlCol="0">
              <a:spAutoFit/>
            </a:bodyPr>
            <a:lstStyle/>
            <a:p>
              <a:r>
                <a:rPr lang="en-US" smtClean="0">
                  <a:latin typeface="Karla" charset="0"/>
                  <a:ea typeface="Karla" charset="0"/>
                  <a:cs typeface="Karla" charset="0"/>
                </a:rPr>
                <a:t>Full Likelihood: </a:t>
              </a:r>
              <a:endParaRPr lang="en-US" dirty="0">
                <a:latin typeface="Karla" charset="0"/>
                <a:ea typeface="Karla" charset="0"/>
                <a:cs typeface="Karla" charset="0"/>
              </a:endParaRPr>
            </a:p>
          </p:txBody>
        </p:sp>
        <p:cxnSp>
          <p:nvCxnSpPr>
            <p:cNvPr id="22" name="Straight Connector 21"/>
            <p:cNvCxnSpPr/>
            <p:nvPr/>
          </p:nvCxnSpPr>
          <p:spPr>
            <a:xfrm flipH="1">
              <a:off x="11199608" y="1506998"/>
              <a:ext cx="53008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9178211" y="1726523"/>
              <a:ext cx="2053767" cy="369332"/>
            </a:xfrm>
            <a:prstGeom prst="rect">
              <a:avLst/>
            </a:prstGeom>
            <a:noFill/>
          </p:spPr>
          <p:txBody>
            <a:bodyPr wrap="none" rtlCol="0">
              <a:spAutoFit/>
            </a:bodyPr>
            <a:lstStyle/>
            <a:p>
              <a:r>
                <a:rPr lang="en-US" dirty="0" smtClean="0">
                  <a:latin typeface="Karla" charset="0"/>
                  <a:ea typeface="Karla" charset="0"/>
                  <a:cs typeface="Karla" charset="0"/>
                </a:rPr>
                <a:t>Batch Likelihood: </a:t>
              </a:r>
              <a:endParaRPr lang="en-US" dirty="0">
                <a:latin typeface="Karla" charset="0"/>
                <a:ea typeface="Karla" charset="0"/>
                <a:cs typeface="Karla" charset="0"/>
              </a:endParaRPr>
            </a:p>
          </p:txBody>
        </p:sp>
        <p:cxnSp>
          <p:nvCxnSpPr>
            <p:cNvPr id="24" name="Straight Connector 23"/>
            <p:cNvCxnSpPr/>
            <p:nvPr/>
          </p:nvCxnSpPr>
          <p:spPr>
            <a:xfrm flipH="1">
              <a:off x="11231978" y="1911189"/>
              <a:ext cx="530087" cy="0"/>
            </a:xfrm>
            <a:prstGeom prst="line">
              <a:avLst/>
            </a:prstGeom>
            <a:ln>
              <a:prstDash val="sysDot"/>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544366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Batch and Stochastic Gradient </a:t>
            </a:r>
            <a:r>
              <a:rPr lang="en-US" dirty="0"/>
              <a:t>D</a:t>
            </a:r>
            <a:r>
              <a:rPr lang="en-US" dirty="0" smtClean="0"/>
              <a:t>escent</a:t>
            </a:r>
            <a:endParaRPr lang="en-US" dirty="0"/>
          </a:p>
        </p:txBody>
      </p:sp>
      <p:sp>
        <p:nvSpPr>
          <p:cNvPr id="4" name="Slide Number Placeholder 3"/>
          <p:cNvSpPr>
            <a:spLocks noGrp="1"/>
          </p:cNvSpPr>
          <p:nvPr>
            <p:ph type="sldNum" sz="quarter" idx="12"/>
          </p:nvPr>
        </p:nvSpPr>
        <p:spPr/>
        <p:txBody>
          <a:bodyPr/>
          <a:lstStyle/>
          <a:p>
            <a:fld id="{74FD6AAA-7C75-FB4B-8EA1-06B22787237D}" type="slidenum">
              <a:rPr lang="en-US" smtClean="0"/>
              <a:t>71</a:t>
            </a:fld>
            <a:endParaRPr lang="en-US"/>
          </a:p>
        </p:txBody>
      </p:sp>
      <p:grpSp>
        <p:nvGrpSpPr>
          <p:cNvPr id="8" name="Group 7"/>
          <p:cNvGrpSpPr>
            <a:grpSpLocks noChangeAspect="1"/>
          </p:cNvGrpSpPr>
          <p:nvPr/>
        </p:nvGrpSpPr>
        <p:grpSpPr>
          <a:xfrm>
            <a:off x="3431878" y="1634903"/>
            <a:ext cx="4886405" cy="4114800"/>
            <a:chOff x="4750900" y="3555775"/>
            <a:chExt cx="3691950" cy="2785550"/>
          </a:xfrm>
        </p:grpSpPr>
        <p:cxnSp>
          <p:nvCxnSpPr>
            <p:cNvPr id="9" name="Google Shape;608;p50"/>
            <p:cNvCxnSpPr/>
            <p:nvPr/>
          </p:nvCxnSpPr>
          <p:spPr>
            <a:xfrm>
              <a:off x="5253950" y="3594200"/>
              <a:ext cx="0" cy="2548200"/>
            </a:xfrm>
            <a:prstGeom prst="straightConnector1">
              <a:avLst/>
            </a:prstGeom>
            <a:noFill/>
            <a:ln w="28575" cap="flat" cmpd="sng">
              <a:solidFill>
                <a:schemeClr val="dk2"/>
              </a:solidFill>
              <a:prstDash val="dash"/>
              <a:round/>
              <a:headEnd type="none" w="med" len="med"/>
              <a:tailEnd type="none" w="med" len="med"/>
            </a:ln>
          </p:spPr>
        </p:cxnSp>
        <p:cxnSp>
          <p:nvCxnSpPr>
            <p:cNvPr id="10" name="Google Shape;609;p50"/>
            <p:cNvCxnSpPr/>
            <p:nvPr/>
          </p:nvCxnSpPr>
          <p:spPr>
            <a:xfrm>
              <a:off x="4750900" y="5909025"/>
              <a:ext cx="3485400" cy="0"/>
            </a:xfrm>
            <a:prstGeom prst="straightConnector1">
              <a:avLst/>
            </a:prstGeom>
            <a:noFill/>
            <a:ln w="28575" cap="flat" cmpd="sng">
              <a:solidFill>
                <a:schemeClr val="dk2"/>
              </a:solidFill>
              <a:prstDash val="dash"/>
              <a:round/>
              <a:headEnd type="none" w="med" len="med"/>
              <a:tailEnd type="none" w="med" len="med"/>
            </a:ln>
          </p:spPr>
        </p:cxnSp>
        <p:sp>
          <p:nvSpPr>
            <p:cNvPr id="11" name="Google Shape;611;p50"/>
            <p:cNvSpPr txBox="1"/>
            <p:nvPr/>
          </p:nvSpPr>
          <p:spPr>
            <a:xfrm>
              <a:off x="4840950" y="3555775"/>
              <a:ext cx="413100" cy="43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a:t>L</a:t>
              </a:r>
              <a:endParaRPr sz="1800" b="1"/>
            </a:p>
          </p:txBody>
        </p:sp>
        <p:sp>
          <p:nvSpPr>
            <p:cNvPr id="12" name="Google Shape;610;p50"/>
            <p:cNvSpPr txBox="1"/>
            <p:nvPr/>
          </p:nvSpPr>
          <p:spPr>
            <a:xfrm>
              <a:off x="8029750" y="5909025"/>
              <a:ext cx="413100" cy="43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𝛉</a:t>
              </a:r>
              <a:endParaRPr sz="1800"/>
            </a:p>
          </p:txBody>
        </p:sp>
        <p:sp>
          <p:nvSpPr>
            <p:cNvPr id="13" name="Google Shape;612;p50"/>
            <p:cNvSpPr/>
            <p:nvPr/>
          </p:nvSpPr>
          <p:spPr>
            <a:xfrm>
              <a:off x="5469650" y="4193025"/>
              <a:ext cx="182400" cy="182400"/>
            </a:xfrm>
            <a:prstGeom prst="ellipse">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Google Shape;613;p50"/>
            <p:cNvSpPr/>
            <p:nvPr/>
          </p:nvSpPr>
          <p:spPr>
            <a:xfrm>
              <a:off x="5446650" y="4045225"/>
              <a:ext cx="2813250" cy="1495125"/>
            </a:xfrm>
            <a:custGeom>
              <a:avLst/>
              <a:gdLst/>
              <a:ahLst/>
              <a:cxnLst/>
              <a:rect l="0" t="0" r="0" b="0"/>
              <a:pathLst>
                <a:path w="112530" h="59805" extrusionOk="0">
                  <a:moveTo>
                    <a:pt x="0" y="8746"/>
                  </a:moveTo>
                  <a:cubicBezTo>
                    <a:pt x="5016" y="20037"/>
                    <a:pt x="9747" y="35054"/>
                    <a:pt x="21468" y="38961"/>
                  </a:cubicBezTo>
                  <a:cubicBezTo>
                    <a:pt x="25008" y="40141"/>
                    <a:pt x="29495" y="39839"/>
                    <a:pt x="32600" y="37769"/>
                  </a:cubicBezTo>
                  <a:cubicBezTo>
                    <a:pt x="36791" y="34974"/>
                    <a:pt x="37317" y="28467"/>
                    <a:pt x="41347" y="25444"/>
                  </a:cubicBezTo>
                  <a:cubicBezTo>
                    <a:pt x="43701" y="23679"/>
                    <a:pt x="47427" y="25393"/>
                    <a:pt x="50093" y="26637"/>
                  </a:cubicBezTo>
                  <a:cubicBezTo>
                    <a:pt x="60686" y="31580"/>
                    <a:pt x="60912" y="47790"/>
                    <a:pt x="69176" y="56057"/>
                  </a:cubicBezTo>
                  <a:cubicBezTo>
                    <a:pt x="70815" y="57697"/>
                    <a:pt x="72924" y="60317"/>
                    <a:pt x="75140" y="59635"/>
                  </a:cubicBezTo>
                  <a:cubicBezTo>
                    <a:pt x="86327" y="56193"/>
                    <a:pt x="87008" y="39457"/>
                    <a:pt x="93030" y="29420"/>
                  </a:cubicBezTo>
                  <a:cubicBezTo>
                    <a:pt x="99043" y="19396"/>
                    <a:pt x="114951" y="11339"/>
                    <a:pt x="112113" y="0"/>
                  </a:cubicBezTo>
                </a:path>
              </a:pathLst>
            </a:custGeom>
            <a:noFill/>
            <a:ln w="28575" cap="flat" cmpd="sng">
              <a:solidFill>
                <a:schemeClr val="dk2"/>
              </a:solidFill>
              <a:prstDash val="sysDot"/>
              <a:round/>
              <a:headEnd type="none" w="med" len="med"/>
              <a:tailEnd type="none" w="med" len="med"/>
            </a:ln>
          </p:spPr>
        </p:sp>
      </p:grpSp>
      <p:sp>
        <p:nvSpPr>
          <p:cNvPr id="19" name="Google Shape;613;p50"/>
          <p:cNvSpPr/>
          <p:nvPr/>
        </p:nvSpPr>
        <p:spPr>
          <a:xfrm>
            <a:off x="4505124" y="3064014"/>
            <a:ext cx="3539784" cy="1654893"/>
          </a:xfrm>
          <a:custGeom>
            <a:avLst/>
            <a:gdLst/>
            <a:ahLst/>
            <a:cxnLst/>
            <a:rect l="0" t="0" r="0" b="0"/>
            <a:pathLst>
              <a:path w="112530" h="59805" extrusionOk="0">
                <a:moveTo>
                  <a:pt x="0" y="8746"/>
                </a:moveTo>
                <a:cubicBezTo>
                  <a:pt x="5016" y="20037"/>
                  <a:pt x="9747" y="35054"/>
                  <a:pt x="21468" y="38961"/>
                </a:cubicBezTo>
                <a:cubicBezTo>
                  <a:pt x="25008" y="40141"/>
                  <a:pt x="29495" y="39839"/>
                  <a:pt x="32600" y="37769"/>
                </a:cubicBezTo>
                <a:cubicBezTo>
                  <a:pt x="36791" y="34974"/>
                  <a:pt x="37317" y="28467"/>
                  <a:pt x="41347" y="25444"/>
                </a:cubicBezTo>
                <a:cubicBezTo>
                  <a:pt x="43701" y="23679"/>
                  <a:pt x="47427" y="25393"/>
                  <a:pt x="50093" y="26637"/>
                </a:cubicBezTo>
                <a:cubicBezTo>
                  <a:pt x="60686" y="31580"/>
                  <a:pt x="60912" y="47790"/>
                  <a:pt x="69176" y="56057"/>
                </a:cubicBezTo>
                <a:cubicBezTo>
                  <a:pt x="70815" y="57697"/>
                  <a:pt x="72924" y="60317"/>
                  <a:pt x="75140" y="59635"/>
                </a:cubicBezTo>
                <a:cubicBezTo>
                  <a:pt x="86327" y="56193"/>
                  <a:pt x="87008" y="39457"/>
                  <a:pt x="93030" y="29420"/>
                </a:cubicBezTo>
                <a:cubicBezTo>
                  <a:pt x="99043" y="19396"/>
                  <a:pt x="114951" y="11339"/>
                  <a:pt x="112113" y="0"/>
                </a:cubicBezTo>
              </a:path>
            </a:pathLst>
          </a:custGeom>
          <a:noFill/>
          <a:ln w="28575" cap="flat" cmpd="sng">
            <a:solidFill>
              <a:schemeClr val="dk2"/>
            </a:solidFill>
            <a:prstDash val="solid"/>
            <a:round/>
            <a:headEnd type="none" w="med" len="med"/>
            <a:tailEnd type="none" w="med" len="med"/>
          </a:ln>
        </p:spPr>
      </p:sp>
      <p:grpSp>
        <p:nvGrpSpPr>
          <p:cNvPr id="25" name="Group 24"/>
          <p:cNvGrpSpPr/>
          <p:nvPr/>
        </p:nvGrpSpPr>
        <p:grpSpPr>
          <a:xfrm>
            <a:off x="9144000" y="1322332"/>
            <a:ext cx="2618065" cy="773523"/>
            <a:chOff x="9144000" y="1322332"/>
            <a:chExt cx="2618065" cy="773523"/>
          </a:xfrm>
        </p:grpSpPr>
        <p:sp>
          <p:nvSpPr>
            <p:cNvPr id="20" name="TextBox 19"/>
            <p:cNvSpPr txBox="1"/>
            <p:nvPr/>
          </p:nvSpPr>
          <p:spPr>
            <a:xfrm>
              <a:off x="9144000" y="1322332"/>
              <a:ext cx="1822935" cy="369332"/>
            </a:xfrm>
            <a:prstGeom prst="rect">
              <a:avLst/>
            </a:prstGeom>
            <a:noFill/>
          </p:spPr>
          <p:txBody>
            <a:bodyPr wrap="none" rtlCol="0">
              <a:spAutoFit/>
            </a:bodyPr>
            <a:lstStyle/>
            <a:p>
              <a:r>
                <a:rPr lang="en-US" smtClean="0">
                  <a:latin typeface="Karla" charset="0"/>
                  <a:ea typeface="Karla" charset="0"/>
                  <a:cs typeface="Karla" charset="0"/>
                </a:rPr>
                <a:t>Full Likelihood: </a:t>
              </a:r>
              <a:endParaRPr lang="en-US" dirty="0">
                <a:latin typeface="Karla" charset="0"/>
                <a:ea typeface="Karla" charset="0"/>
                <a:cs typeface="Karla" charset="0"/>
              </a:endParaRPr>
            </a:p>
          </p:txBody>
        </p:sp>
        <p:cxnSp>
          <p:nvCxnSpPr>
            <p:cNvPr id="22" name="Straight Connector 21"/>
            <p:cNvCxnSpPr/>
            <p:nvPr/>
          </p:nvCxnSpPr>
          <p:spPr>
            <a:xfrm flipH="1">
              <a:off x="11199608" y="1506998"/>
              <a:ext cx="53008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9178211" y="1726523"/>
              <a:ext cx="2053767" cy="369332"/>
            </a:xfrm>
            <a:prstGeom prst="rect">
              <a:avLst/>
            </a:prstGeom>
            <a:noFill/>
          </p:spPr>
          <p:txBody>
            <a:bodyPr wrap="none" rtlCol="0">
              <a:spAutoFit/>
            </a:bodyPr>
            <a:lstStyle/>
            <a:p>
              <a:r>
                <a:rPr lang="en-US" dirty="0" smtClean="0">
                  <a:latin typeface="Karla" charset="0"/>
                  <a:ea typeface="Karla" charset="0"/>
                  <a:cs typeface="Karla" charset="0"/>
                </a:rPr>
                <a:t>Batch Likelihood: </a:t>
              </a:r>
              <a:endParaRPr lang="en-US" dirty="0">
                <a:latin typeface="Karla" charset="0"/>
                <a:ea typeface="Karla" charset="0"/>
                <a:cs typeface="Karla" charset="0"/>
              </a:endParaRPr>
            </a:p>
          </p:txBody>
        </p:sp>
        <p:cxnSp>
          <p:nvCxnSpPr>
            <p:cNvPr id="24" name="Straight Connector 23"/>
            <p:cNvCxnSpPr/>
            <p:nvPr/>
          </p:nvCxnSpPr>
          <p:spPr>
            <a:xfrm flipH="1">
              <a:off x="11231978" y="1911189"/>
              <a:ext cx="530087" cy="0"/>
            </a:xfrm>
            <a:prstGeom prst="line">
              <a:avLst/>
            </a:prstGeom>
            <a:ln>
              <a:prstDash val="sysDot"/>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7044031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Batch and Stochastic Gradient </a:t>
            </a:r>
            <a:r>
              <a:rPr lang="en-US" dirty="0"/>
              <a:t>D</a:t>
            </a:r>
            <a:r>
              <a:rPr lang="en-US" dirty="0" smtClean="0"/>
              <a:t>escent</a:t>
            </a:r>
            <a:endParaRPr lang="en-US" dirty="0"/>
          </a:p>
        </p:txBody>
      </p:sp>
      <p:sp>
        <p:nvSpPr>
          <p:cNvPr id="4" name="Slide Number Placeholder 3"/>
          <p:cNvSpPr>
            <a:spLocks noGrp="1"/>
          </p:cNvSpPr>
          <p:nvPr>
            <p:ph type="sldNum" sz="quarter" idx="12"/>
          </p:nvPr>
        </p:nvSpPr>
        <p:spPr/>
        <p:txBody>
          <a:bodyPr/>
          <a:lstStyle/>
          <a:p>
            <a:fld id="{74FD6AAA-7C75-FB4B-8EA1-06B22787237D}" type="slidenum">
              <a:rPr lang="en-US" smtClean="0"/>
              <a:t>72</a:t>
            </a:fld>
            <a:endParaRPr lang="en-US"/>
          </a:p>
        </p:txBody>
      </p:sp>
      <p:grpSp>
        <p:nvGrpSpPr>
          <p:cNvPr id="8" name="Group 7"/>
          <p:cNvGrpSpPr>
            <a:grpSpLocks noChangeAspect="1"/>
          </p:cNvGrpSpPr>
          <p:nvPr/>
        </p:nvGrpSpPr>
        <p:grpSpPr>
          <a:xfrm>
            <a:off x="3431878" y="1649771"/>
            <a:ext cx="4886405" cy="4114800"/>
            <a:chOff x="4750900" y="3555775"/>
            <a:chExt cx="3691950" cy="2785550"/>
          </a:xfrm>
        </p:grpSpPr>
        <p:cxnSp>
          <p:nvCxnSpPr>
            <p:cNvPr id="9" name="Google Shape;608;p50"/>
            <p:cNvCxnSpPr/>
            <p:nvPr/>
          </p:nvCxnSpPr>
          <p:spPr>
            <a:xfrm>
              <a:off x="5253950" y="3594200"/>
              <a:ext cx="0" cy="2548200"/>
            </a:xfrm>
            <a:prstGeom prst="straightConnector1">
              <a:avLst/>
            </a:prstGeom>
            <a:noFill/>
            <a:ln w="28575" cap="flat" cmpd="sng">
              <a:solidFill>
                <a:schemeClr val="dk2"/>
              </a:solidFill>
              <a:prstDash val="dash"/>
              <a:round/>
              <a:headEnd type="none" w="med" len="med"/>
              <a:tailEnd type="none" w="med" len="med"/>
            </a:ln>
          </p:spPr>
        </p:cxnSp>
        <p:cxnSp>
          <p:nvCxnSpPr>
            <p:cNvPr id="10" name="Google Shape;609;p50"/>
            <p:cNvCxnSpPr/>
            <p:nvPr/>
          </p:nvCxnSpPr>
          <p:spPr>
            <a:xfrm>
              <a:off x="4750900" y="5909025"/>
              <a:ext cx="3485400" cy="0"/>
            </a:xfrm>
            <a:prstGeom prst="straightConnector1">
              <a:avLst/>
            </a:prstGeom>
            <a:noFill/>
            <a:ln w="28575" cap="flat" cmpd="sng">
              <a:solidFill>
                <a:schemeClr val="dk2"/>
              </a:solidFill>
              <a:prstDash val="dash"/>
              <a:round/>
              <a:headEnd type="none" w="med" len="med"/>
              <a:tailEnd type="none" w="med" len="med"/>
            </a:ln>
          </p:spPr>
        </p:cxnSp>
        <p:sp>
          <p:nvSpPr>
            <p:cNvPr id="11" name="Google Shape;611;p50"/>
            <p:cNvSpPr txBox="1"/>
            <p:nvPr/>
          </p:nvSpPr>
          <p:spPr>
            <a:xfrm>
              <a:off x="4840950" y="3555775"/>
              <a:ext cx="413100" cy="43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a:t>L</a:t>
              </a:r>
              <a:endParaRPr sz="1800" b="1"/>
            </a:p>
          </p:txBody>
        </p:sp>
        <p:sp>
          <p:nvSpPr>
            <p:cNvPr id="12" name="Google Shape;610;p50"/>
            <p:cNvSpPr txBox="1"/>
            <p:nvPr/>
          </p:nvSpPr>
          <p:spPr>
            <a:xfrm>
              <a:off x="8029750" y="5909025"/>
              <a:ext cx="413100" cy="43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𝛉</a:t>
              </a:r>
              <a:endParaRPr sz="1800"/>
            </a:p>
          </p:txBody>
        </p:sp>
        <p:sp>
          <p:nvSpPr>
            <p:cNvPr id="13" name="Google Shape;612;p50"/>
            <p:cNvSpPr/>
            <p:nvPr/>
          </p:nvSpPr>
          <p:spPr>
            <a:xfrm>
              <a:off x="5469650" y="4193025"/>
              <a:ext cx="182400" cy="182400"/>
            </a:xfrm>
            <a:prstGeom prst="ellipse">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Google Shape;613;p50"/>
            <p:cNvSpPr/>
            <p:nvPr/>
          </p:nvSpPr>
          <p:spPr>
            <a:xfrm>
              <a:off x="5446650" y="4045225"/>
              <a:ext cx="2813250" cy="1495125"/>
            </a:xfrm>
            <a:custGeom>
              <a:avLst/>
              <a:gdLst/>
              <a:ahLst/>
              <a:cxnLst/>
              <a:rect l="0" t="0" r="0" b="0"/>
              <a:pathLst>
                <a:path w="112530" h="59805" extrusionOk="0">
                  <a:moveTo>
                    <a:pt x="0" y="8746"/>
                  </a:moveTo>
                  <a:cubicBezTo>
                    <a:pt x="5016" y="20037"/>
                    <a:pt x="9747" y="35054"/>
                    <a:pt x="21468" y="38961"/>
                  </a:cubicBezTo>
                  <a:cubicBezTo>
                    <a:pt x="25008" y="40141"/>
                    <a:pt x="29495" y="39839"/>
                    <a:pt x="32600" y="37769"/>
                  </a:cubicBezTo>
                  <a:cubicBezTo>
                    <a:pt x="36791" y="34974"/>
                    <a:pt x="37317" y="28467"/>
                    <a:pt x="41347" y="25444"/>
                  </a:cubicBezTo>
                  <a:cubicBezTo>
                    <a:pt x="43701" y="23679"/>
                    <a:pt x="47427" y="25393"/>
                    <a:pt x="50093" y="26637"/>
                  </a:cubicBezTo>
                  <a:cubicBezTo>
                    <a:pt x="60686" y="31580"/>
                    <a:pt x="60912" y="47790"/>
                    <a:pt x="69176" y="56057"/>
                  </a:cubicBezTo>
                  <a:cubicBezTo>
                    <a:pt x="70815" y="57697"/>
                    <a:pt x="72924" y="60317"/>
                    <a:pt x="75140" y="59635"/>
                  </a:cubicBezTo>
                  <a:cubicBezTo>
                    <a:pt x="86327" y="56193"/>
                    <a:pt x="87008" y="39457"/>
                    <a:pt x="93030" y="29420"/>
                  </a:cubicBezTo>
                  <a:cubicBezTo>
                    <a:pt x="99043" y="19396"/>
                    <a:pt x="114951" y="11339"/>
                    <a:pt x="112113" y="0"/>
                  </a:cubicBezTo>
                </a:path>
              </a:pathLst>
            </a:custGeom>
            <a:noFill/>
            <a:ln w="28575" cap="flat" cmpd="sng">
              <a:solidFill>
                <a:schemeClr val="dk2"/>
              </a:solidFill>
              <a:prstDash val="sysDot"/>
              <a:round/>
              <a:headEnd type="none" w="med" len="med"/>
              <a:tailEnd type="none" w="med" len="med"/>
            </a:ln>
          </p:spPr>
        </p:sp>
      </p:grpSp>
      <p:sp>
        <p:nvSpPr>
          <p:cNvPr id="19" name="Google Shape;613;p50"/>
          <p:cNvSpPr/>
          <p:nvPr/>
        </p:nvSpPr>
        <p:spPr>
          <a:xfrm>
            <a:off x="4505124" y="3064014"/>
            <a:ext cx="3539784" cy="1654893"/>
          </a:xfrm>
          <a:custGeom>
            <a:avLst/>
            <a:gdLst/>
            <a:ahLst/>
            <a:cxnLst/>
            <a:rect l="0" t="0" r="0" b="0"/>
            <a:pathLst>
              <a:path w="112530" h="59805" extrusionOk="0">
                <a:moveTo>
                  <a:pt x="0" y="8746"/>
                </a:moveTo>
                <a:cubicBezTo>
                  <a:pt x="5016" y="20037"/>
                  <a:pt x="9747" y="35054"/>
                  <a:pt x="21468" y="38961"/>
                </a:cubicBezTo>
                <a:cubicBezTo>
                  <a:pt x="25008" y="40141"/>
                  <a:pt x="29495" y="39839"/>
                  <a:pt x="32600" y="37769"/>
                </a:cubicBezTo>
                <a:cubicBezTo>
                  <a:pt x="36791" y="34974"/>
                  <a:pt x="37317" y="28467"/>
                  <a:pt x="41347" y="25444"/>
                </a:cubicBezTo>
                <a:cubicBezTo>
                  <a:pt x="43701" y="23679"/>
                  <a:pt x="47427" y="25393"/>
                  <a:pt x="50093" y="26637"/>
                </a:cubicBezTo>
                <a:cubicBezTo>
                  <a:pt x="60686" y="31580"/>
                  <a:pt x="60912" y="47790"/>
                  <a:pt x="69176" y="56057"/>
                </a:cubicBezTo>
                <a:cubicBezTo>
                  <a:pt x="70815" y="57697"/>
                  <a:pt x="72924" y="60317"/>
                  <a:pt x="75140" y="59635"/>
                </a:cubicBezTo>
                <a:cubicBezTo>
                  <a:pt x="86327" y="56193"/>
                  <a:pt x="87008" y="39457"/>
                  <a:pt x="93030" y="29420"/>
                </a:cubicBezTo>
                <a:cubicBezTo>
                  <a:pt x="99043" y="19396"/>
                  <a:pt x="114951" y="11339"/>
                  <a:pt x="112113" y="0"/>
                </a:cubicBezTo>
              </a:path>
            </a:pathLst>
          </a:custGeom>
          <a:noFill/>
          <a:ln w="28575" cap="flat" cmpd="sng">
            <a:solidFill>
              <a:schemeClr val="dk2"/>
            </a:solidFill>
            <a:prstDash val="solid"/>
            <a:round/>
            <a:headEnd type="none" w="med" len="med"/>
            <a:tailEnd type="none" w="med" len="med"/>
          </a:ln>
        </p:spPr>
      </p:sp>
      <p:cxnSp>
        <p:nvCxnSpPr>
          <p:cNvPr id="15" name="Google Shape;622;p50"/>
          <p:cNvCxnSpPr/>
          <p:nvPr/>
        </p:nvCxnSpPr>
        <p:spPr>
          <a:xfrm>
            <a:off x="4572000" y="2854712"/>
            <a:ext cx="327102" cy="713678"/>
          </a:xfrm>
          <a:prstGeom prst="straightConnector1">
            <a:avLst/>
          </a:prstGeom>
          <a:noFill/>
          <a:ln w="19050" cap="flat" cmpd="sng">
            <a:solidFill>
              <a:srgbClr val="CC0000"/>
            </a:solidFill>
            <a:prstDash val="solid"/>
            <a:round/>
            <a:headEnd type="none" w="med" len="med"/>
            <a:tailEnd type="triangle" w="med" len="med"/>
          </a:ln>
        </p:spPr>
      </p:cxnSp>
      <p:sp>
        <p:nvSpPr>
          <p:cNvPr id="18" name="Google Shape;612;p50"/>
          <p:cNvSpPr/>
          <p:nvPr/>
        </p:nvSpPr>
        <p:spPr>
          <a:xfrm>
            <a:off x="4899102" y="3473476"/>
            <a:ext cx="241412" cy="269440"/>
          </a:xfrm>
          <a:prstGeom prst="ellipse">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0" name="Group 19"/>
          <p:cNvGrpSpPr/>
          <p:nvPr/>
        </p:nvGrpSpPr>
        <p:grpSpPr>
          <a:xfrm>
            <a:off x="9144000" y="1322332"/>
            <a:ext cx="2618065" cy="773523"/>
            <a:chOff x="9144000" y="1322332"/>
            <a:chExt cx="2618065" cy="773523"/>
          </a:xfrm>
        </p:grpSpPr>
        <p:sp>
          <p:nvSpPr>
            <p:cNvPr id="21" name="TextBox 20"/>
            <p:cNvSpPr txBox="1"/>
            <p:nvPr/>
          </p:nvSpPr>
          <p:spPr>
            <a:xfrm>
              <a:off x="9144000" y="1322332"/>
              <a:ext cx="1822935" cy="369332"/>
            </a:xfrm>
            <a:prstGeom prst="rect">
              <a:avLst/>
            </a:prstGeom>
            <a:noFill/>
          </p:spPr>
          <p:txBody>
            <a:bodyPr wrap="none" rtlCol="0">
              <a:spAutoFit/>
            </a:bodyPr>
            <a:lstStyle/>
            <a:p>
              <a:r>
                <a:rPr lang="en-US" smtClean="0">
                  <a:latin typeface="Karla" charset="0"/>
                  <a:ea typeface="Karla" charset="0"/>
                  <a:cs typeface="Karla" charset="0"/>
                </a:rPr>
                <a:t>Full Likelihood: </a:t>
              </a:r>
              <a:endParaRPr lang="en-US" dirty="0">
                <a:latin typeface="Karla" charset="0"/>
                <a:ea typeface="Karla" charset="0"/>
                <a:cs typeface="Karla" charset="0"/>
              </a:endParaRPr>
            </a:p>
          </p:txBody>
        </p:sp>
        <p:cxnSp>
          <p:nvCxnSpPr>
            <p:cNvPr id="22" name="Straight Connector 21"/>
            <p:cNvCxnSpPr/>
            <p:nvPr/>
          </p:nvCxnSpPr>
          <p:spPr>
            <a:xfrm flipH="1">
              <a:off x="11199608" y="1506998"/>
              <a:ext cx="53008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9178211" y="1726523"/>
              <a:ext cx="2053767" cy="369332"/>
            </a:xfrm>
            <a:prstGeom prst="rect">
              <a:avLst/>
            </a:prstGeom>
            <a:noFill/>
          </p:spPr>
          <p:txBody>
            <a:bodyPr wrap="none" rtlCol="0">
              <a:spAutoFit/>
            </a:bodyPr>
            <a:lstStyle/>
            <a:p>
              <a:r>
                <a:rPr lang="en-US" dirty="0" smtClean="0">
                  <a:latin typeface="Karla" charset="0"/>
                  <a:ea typeface="Karla" charset="0"/>
                  <a:cs typeface="Karla" charset="0"/>
                </a:rPr>
                <a:t>Batch Likelihood: </a:t>
              </a:r>
              <a:endParaRPr lang="en-US" dirty="0">
                <a:latin typeface="Karla" charset="0"/>
                <a:ea typeface="Karla" charset="0"/>
                <a:cs typeface="Karla" charset="0"/>
              </a:endParaRPr>
            </a:p>
          </p:txBody>
        </p:sp>
        <p:cxnSp>
          <p:nvCxnSpPr>
            <p:cNvPr id="24" name="Straight Connector 23"/>
            <p:cNvCxnSpPr/>
            <p:nvPr/>
          </p:nvCxnSpPr>
          <p:spPr>
            <a:xfrm flipH="1">
              <a:off x="11231978" y="1911189"/>
              <a:ext cx="530087" cy="0"/>
            </a:xfrm>
            <a:prstGeom prst="line">
              <a:avLst/>
            </a:prstGeom>
            <a:ln>
              <a:prstDash val="sysDot"/>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3172042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Batch and Stochastic Gradient </a:t>
            </a:r>
            <a:r>
              <a:rPr lang="en-US" dirty="0"/>
              <a:t>D</a:t>
            </a:r>
            <a:r>
              <a:rPr lang="en-US" dirty="0" smtClean="0"/>
              <a:t>escent</a:t>
            </a:r>
            <a:endParaRPr lang="en-US" dirty="0"/>
          </a:p>
        </p:txBody>
      </p:sp>
      <p:sp>
        <p:nvSpPr>
          <p:cNvPr id="4" name="Slide Number Placeholder 3"/>
          <p:cNvSpPr>
            <a:spLocks noGrp="1"/>
          </p:cNvSpPr>
          <p:nvPr>
            <p:ph type="sldNum" sz="quarter" idx="12"/>
          </p:nvPr>
        </p:nvSpPr>
        <p:spPr/>
        <p:txBody>
          <a:bodyPr/>
          <a:lstStyle/>
          <a:p>
            <a:fld id="{74FD6AAA-7C75-FB4B-8EA1-06B22787237D}" type="slidenum">
              <a:rPr lang="en-US" smtClean="0"/>
              <a:t>73</a:t>
            </a:fld>
            <a:endParaRPr lang="en-US"/>
          </a:p>
        </p:txBody>
      </p:sp>
      <p:grpSp>
        <p:nvGrpSpPr>
          <p:cNvPr id="8" name="Group 7"/>
          <p:cNvGrpSpPr>
            <a:grpSpLocks noChangeAspect="1"/>
          </p:cNvGrpSpPr>
          <p:nvPr/>
        </p:nvGrpSpPr>
        <p:grpSpPr>
          <a:xfrm>
            <a:off x="3431878" y="1649771"/>
            <a:ext cx="4886405" cy="4114800"/>
            <a:chOff x="4750900" y="3555775"/>
            <a:chExt cx="3691950" cy="2785550"/>
          </a:xfrm>
        </p:grpSpPr>
        <p:cxnSp>
          <p:nvCxnSpPr>
            <p:cNvPr id="9" name="Google Shape;608;p50"/>
            <p:cNvCxnSpPr/>
            <p:nvPr/>
          </p:nvCxnSpPr>
          <p:spPr>
            <a:xfrm>
              <a:off x="5253950" y="3594200"/>
              <a:ext cx="0" cy="2548200"/>
            </a:xfrm>
            <a:prstGeom prst="straightConnector1">
              <a:avLst/>
            </a:prstGeom>
            <a:noFill/>
            <a:ln w="28575" cap="flat" cmpd="sng">
              <a:solidFill>
                <a:schemeClr val="dk2"/>
              </a:solidFill>
              <a:prstDash val="dash"/>
              <a:round/>
              <a:headEnd type="none" w="med" len="med"/>
              <a:tailEnd type="none" w="med" len="med"/>
            </a:ln>
          </p:spPr>
        </p:cxnSp>
        <p:cxnSp>
          <p:nvCxnSpPr>
            <p:cNvPr id="10" name="Google Shape;609;p50"/>
            <p:cNvCxnSpPr/>
            <p:nvPr/>
          </p:nvCxnSpPr>
          <p:spPr>
            <a:xfrm>
              <a:off x="4750900" y="5909025"/>
              <a:ext cx="3485400" cy="0"/>
            </a:xfrm>
            <a:prstGeom prst="straightConnector1">
              <a:avLst/>
            </a:prstGeom>
            <a:noFill/>
            <a:ln w="28575" cap="flat" cmpd="sng">
              <a:solidFill>
                <a:schemeClr val="dk2"/>
              </a:solidFill>
              <a:prstDash val="dash"/>
              <a:round/>
              <a:headEnd type="none" w="med" len="med"/>
              <a:tailEnd type="none" w="med" len="med"/>
            </a:ln>
          </p:spPr>
        </p:cxnSp>
        <p:sp>
          <p:nvSpPr>
            <p:cNvPr id="11" name="Google Shape;611;p50"/>
            <p:cNvSpPr txBox="1"/>
            <p:nvPr/>
          </p:nvSpPr>
          <p:spPr>
            <a:xfrm>
              <a:off x="4840950" y="3555775"/>
              <a:ext cx="413100" cy="43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a:t>L</a:t>
              </a:r>
              <a:endParaRPr sz="1800" b="1"/>
            </a:p>
          </p:txBody>
        </p:sp>
        <p:sp>
          <p:nvSpPr>
            <p:cNvPr id="12" name="Google Shape;610;p50"/>
            <p:cNvSpPr txBox="1"/>
            <p:nvPr/>
          </p:nvSpPr>
          <p:spPr>
            <a:xfrm>
              <a:off x="8029750" y="5909025"/>
              <a:ext cx="413100" cy="43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𝛉</a:t>
              </a:r>
              <a:endParaRPr sz="1800"/>
            </a:p>
          </p:txBody>
        </p:sp>
        <p:sp>
          <p:nvSpPr>
            <p:cNvPr id="14" name="Google Shape;613;p50"/>
            <p:cNvSpPr/>
            <p:nvPr/>
          </p:nvSpPr>
          <p:spPr>
            <a:xfrm>
              <a:off x="5617942" y="4713688"/>
              <a:ext cx="2641958" cy="826662"/>
            </a:xfrm>
            <a:custGeom>
              <a:avLst/>
              <a:gdLst/>
              <a:ahLst/>
              <a:cxnLst/>
              <a:rect l="0" t="0" r="0" b="0"/>
              <a:pathLst>
                <a:path w="112530" h="59805" extrusionOk="0">
                  <a:moveTo>
                    <a:pt x="0" y="8746"/>
                  </a:moveTo>
                  <a:cubicBezTo>
                    <a:pt x="5016" y="20037"/>
                    <a:pt x="9747" y="35054"/>
                    <a:pt x="21468" y="38961"/>
                  </a:cubicBezTo>
                  <a:cubicBezTo>
                    <a:pt x="25008" y="40141"/>
                    <a:pt x="29495" y="39839"/>
                    <a:pt x="32600" y="37769"/>
                  </a:cubicBezTo>
                  <a:cubicBezTo>
                    <a:pt x="36791" y="34974"/>
                    <a:pt x="37317" y="28467"/>
                    <a:pt x="41347" y="25444"/>
                  </a:cubicBezTo>
                  <a:cubicBezTo>
                    <a:pt x="43701" y="23679"/>
                    <a:pt x="47427" y="25393"/>
                    <a:pt x="50093" y="26637"/>
                  </a:cubicBezTo>
                  <a:cubicBezTo>
                    <a:pt x="60686" y="31580"/>
                    <a:pt x="60912" y="47790"/>
                    <a:pt x="69176" y="56057"/>
                  </a:cubicBezTo>
                  <a:cubicBezTo>
                    <a:pt x="70815" y="57697"/>
                    <a:pt x="72924" y="60317"/>
                    <a:pt x="75140" y="59635"/>
                  </a:cubicBezTo>
                  <a:cubicBezTo>
                    <a:pt x="86327" y="56193"/>
                    <a:pt x="87008" y="39457"/>
                    <a:pt x="93030" y="29420"/>
                  </a:cubicBezTo>
                  <a:cubicBezTo>
                    <a:pt x="99043" y="19396"/>
                    <a:pt x="114951" y="11339"/>
                    <a:pt x="112113" y="0"/>
                  </a:cubicBezTo>
                </a:path>
              </a:pathLst>
            </a:custGeom>
            <a:noFill/>
            <a:ln w="28575" cap="flat" cmpd="sng">
              <a:solidFill>
                <a:schemeClr val="dk2"/>
              </a:solidFill>
              <a:prstDash val="sysDot"/>
              <a:round/>
              <a:headEnd type="none" w="med" len="med"/>
              <a:tailEnd type="none" w="med" len="med"/>
            </a:ln>
          </p:spPr>
        </p:sp>
      </p:grpSp>
      <p:sp>
        <p:nvSpPr>
          <p:cNvPr id="19" name="Google Shape;613;p50"/>
          <p:cNvSpPr/>
          <p:nvPr/>
        </p:nvSpPr>
        <p:spPr>
          <a:xfrm>
            <a:off x="4505124" y="3064014"/>
            <a:ext cx="3539784" cy="1654893"/>
          </a:xfrm>
          <a:custGeom>
            <a:avLst/>
            <a:gdLst/>
            <a:ahLst/>
            <a:cxnLst/>
            <a:rect l="0" t="0" r="0" b="0"/>
            <a:pathLst>
              <a:path w="112530" h="59805" extrusionOk="0">
                <a:moveTo>
                  <a:pt x="0" y="8746"/>
                </a:moveTo>
                <a:cubicBezTo>
                  <a:pt x="5016" y="20037"/>
                  <a:pt x="9747" y="35054"/>
                  <a:pt x="21468" y="38961"/>
                </a:cubicBezTo>
                <a:cubicBezTo>
                  <a:pt x="25008" y="40141"/>
                  <a:pt x="29495" y="39839"/>
                  <a:pt x="32600" y="37769"/>
                </a:cubicBezTo>
                <a:cubicBezTo>
                  <a:pt x="36791" y="34974"/>
                  <a:pt x="37317" y="28467"/>
                  <a:pt x="41347" y="25444"/>
                </a:cubicBezTo>
                <a:cubicBezTo>
                  <a:pt x="43701" y="23679"/>
                  <a:pt x="47427" y="25393"/>
                  <a:pt x="50093" y="26637"/>
                </a:cubicBezTo>
                <a:cubicBezTo>
                  <a:pt x="60686" y="31580"/>
                  <a:pt x="60912" y="47790"/>
                  <a:pt x="69176" y="56057"/>
                </a:cubicBezTo>
                <a:cubicBezTo>
                  <a:pt x="70815" y="57697"/>
                  <a:pt x="72924" y="60317"/>
                  <a:pt x="75140" y="59635"/>
                </a:cubicBezTo>
                <a:cubicBezTo>
                  <a:pt x="86327" y="56193"/>
                  <a:pt x="87008" y="39457"/>
                  <a:pt x="93030" y="29420"/>
                </a:cubicBezTo>
                <a:cubicBezTo>
                  <a:pt x="99043" y="19396"/>
                  <a:pt x="114951" y="11339"/>
                  <a:pt x="112113" y="0"/>
                </a:cubicBezTo>
              </a:path>
            </a:pathLst>
          </a:custGeom>
          <a:noFill/>
          <a:ln w="28575" cap="flat" cmpd="sng">
            <a:solidFill>
              <a:schemeClr val="dk2"/>
            </a:solidFill>
            <a:prstDash val="solid"/>
            <a:round/>
            <a:headEnd type="none" w="med" len="med"/>
            <a:tailEnd type="none" w="med" len="med"/>
          </a:ln>
        </p:spPr>
      </p:sp>
      <p:sp>
        <p:nvSpPr>
          <p:cNvPr id="18" name="Google Shape;612;p50"/>
          <p:cNvSpPr/>
          <p:nvPr/>
        </p:nvSpPr>
        <p:spPr>
          <a:xfrm>
            <a:off x="4899102" y="3882354"/>
            <a:ext cx="241412" cy="269440"/>
          </a:xfrm>
          <a:prstGeom prst="ellipse">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6" name="Group 15"/>
          <p:cNvGrpSpPr/>
          <p:nvPr/>
        </p:nvGrpSpPr>
        <p:grpSpPr>
          <a:xfrm>
            <a:off x="9144000" y="1322332"/>
            <a:ext cx="2618065" cy="773523"/>
            <a:chOff x="9144000" y="1322332"/>
            <a:chExt cx="2618065" cy="773523"/>
          </a:xfrm>
        </p:grpSpPr>
        <p:sp>
          <p:nvSpPr>
            <p:cNvPr id="17" name="TextBox 16"/>
            <p:cNvSpPr txBox="1"/>
            <p:nvPr/>
          </p:nvSpPr>
          <p:spPr>
            <a:xfrm>
              <a:off x="9144000" y="1322332"/>
              <a:ext cx="1822935" cy="369332"/>
            </a:xfrm>
            <a:prstGeom prst="rect">
              <a:avLst/>
            </a:prstGeom>
            <a:noFill/>
          </p:spPr>
          <p:txBody>
            <a:bodyPr wrap="none" rtlCol="0">
              <a:spAutoFit/>
            </a:bodyPr>
            <a:lstStyle/>
            <a:p>
              <a:r>
                <a:rPr lang="en-US" smtClean="0">
                  <a:latin typeface="Karla" charset="0"/>
                  <a:ea typeface="Karla" charset="0"/>
                  <a:cs typeface="Karla" charset="0"/>
                </a:rPr>
                <a:t>Full Likelihood: </a:t>
              </a:r>
              <a:endParaRPr lang="en-US" dirty="0">
                <a:latin typeface="Karla" charset="0"/>
                <a:ea typeface="Karla" charset="0"/>
                <a:cs typeface="Karla" charset="0"/>
              </a:endParaRPr>
            </a:p>
          </p:txBody>
        </p:sp>
        <p:cxnSp>
          <p:nvCxnSpPr>
            <p:cNvPr id="20" name="Straight Connector 19"/>
            <p:cNvCxnSpPr/>
            <p:nvPr/>
          </p:nvCxnSpPr>
          <p:spPr>
            <a:xfrm flipH="1">
              <a:off x="11199608" y="1506998"/>
              <a:ext cx="53008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9178211" y="1726523"/>
              <a:ext cx="2053767" cy="369332"/>
            </a:xfrm>
            <a:prstGeom prst="rect">
              <a:avLst/>
            </a:prstGeom>
            <a:noFill/>
          </p:spPr>
          <p:txBody>
            <a:bodyPr wrap="none" rtlCol="0">
              <a:spAutoFit/>
            </a:bodyPr>
            <a:lstStyle/>
            <a:p>
              <a:r>
                <a:rPr lang="en-US" dirty="0" smtClean="0">
                  <a:latin typeface="Karla" charset="0"/>
                  <a:ea typeface="Karla" charset="0"/>
                  <a:cs typeface="Karla" charset="0"/>
                </a:rPr>
                <a:t>Batch Likelihood: </a:t>
              </a:r>
              <a:endParaRPr lang="en-US" dirty="0">
                <a:latin typeface="Karla" charset="0"/>
                <a:ea typeface="Karla" charset="0"/>
                <a:cs typeface="Karla" charset="0"/>
              </a:endParaRPr>
            </a:p>
          </p:txBody>
        </p:sp>
        <p:cxnSp>
          <p:nvCxnSpPr>
            <p:cNvPr id="22" name="Straight Connector 21"/>
            <p:cNvCxnSpPr/>
            <p:nvPr/>
          </p:nvCxnSpPr>
          <p:spPr>
            <a:xfrm flipH="1">
              <a:off x="11231978" y="1911189"/>
              <a:ext cx="530087" cy="0"/>
            </a:xfrm>
            <a:prstGeom prst="line">
              <a:avLst/>
            </a:prstGeom>
            <a:ln>
              <a:prstDash val="sysDot"/>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5404061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Batch and Stochastic Gradient </a:t>
            </a:r>
            <a:r>
              <a:rPr lang="en-US" dirty="0"/>
              <a:t>D</a:t>
            </a:r>
            <a:r>
              <a:rPr lang="en-US" dirty="0" smtClean="0"/>
              <a:t>escent</a:t>
            </a:r>
            <a:endParaRPr lang="en-US" dirty="0"/>
          </a:p>
        </p:txBody>
      </p:sp>
      <p:sp>
        <p:nvSpPr>
          <p:cNvPr id="4" name="Slide Number Placeholder 3"/>
          <p:cNvSpPr>
            <a:spLocks noGrp="1"/>
          </p:cNvSpPr>
          <p:nvPr>
            <p:ph type="sldNum" sz="quarter" idx="12"/>
          </p:nvPr>
        </p:nvSpPr>
        <p:spPr/>
        <p:txBody>
          <a:bodyPr/>
          <a:lstStyle/>
          <a:p>
            <a:fld id="{74FD6AAA-7C75-FB4B-8EA1-06B22787237D}" type="slidenum">
              <a:rPr lang="en-US" smtClean="0"/>
              <a:t>74</a:t>
            </a:fld>
            <a:endParaRPr lang="en-US"/>
          </a:p>
        </p:txBody>
      </p:sp>
      <p:grpSp>
        <p:nvGrpSpPr>
          <p:cNvPr id="8" name="Group 7"/>
          <p:cNvGrpSpPr>
            <a:grpSpLocks noChangeAspect="1"/>
          </p:cNvGrpSpPr>
          <p:nvPr/>
        </p:nvGrpSpPr>
        <p:grpSpPr>
          <a:xfrm>
            <a:off x="3431878" y="1649771"/>
            <a:ext cx="4886405" cy="4114800"/>
            <a:chOff x="4750900" y="3555775"/>
            <a:chExt cx="3691950" cy="2785550"/>
          </a:xfrm>
        </p:grpSpPr>
        <p:cxnSp>
          <p:nvCxnSpPr>
            <p:cNvPr id="9" name="Google Shape;608;p50"/>
            <p:cNvCxnSpPr/>
            <p:nvPr/>
          </p:nvCxnSpPr>
          <p:spPr>
            <a:xfrm>
              <a:off x="5253950" y="3594200"/>
              <a:ext cx="0" cy="2548200"/>
            </a:xfrm>
            <a:prstGeom prst="straightConnector1">
              <a:avLst/>
            </a:prstGeom>
            <a:noFill/>
            <a:ln w="28575" cap="flat" cmpd="sng">
              <a:solidFill>
                <a:schemeClr val="dk2"/>
              </a:solidFill>
              <a:prstDash val="dash"/>
              <a:round/>
              <a:headEnd type="none" w="med" len="med"/>
              <a:tailEnd type="none" w="med" len="med"/>
            </a:ln>
          </p:spPr>
        </p:cxnSp>
        <p:cxnSp>
          <p:nvCxnSpPr>
            <p:cNvPr id="10" name="Google Shape;609;p50"/>
            <p:cNvCxnSpPr/>
            <p:nvPr/>
          </p:nvCxnSpPr>
          <p:spPr>
            <a:xfrm>
              <a:off x="4750900" y="5909025"/>
              <a:ext cx="3485400" cy="0"/>
            </a:xfrm>
            <a:prstGeom prst="straightConnector1">
              <a:avLst/>
            </a:prstGeom>
            <a:noFill/>
            <a:ln w="28575" cap="flat" cmpd="sng">
              <a:solidFill>
                <a:schemeClr val="dk2"/>
              </a:solidFill>
              <a:prstDash val="dash"/>
              <a:round/>
              <a:headEnd type="none" w="med" len="med"/>
              <a:tailEnd type="none" w="med" len="med"/>
            </a:ln>
          </p:spPr>
        </p:cxnSp>
        <p:sp>
          <p:nvSpPr>
            <p:cNvPr id="11" name="Google Shape;611;p50"/>
            <p:cNvSpPr txBox="1"/>
            <p:nvPr/>
          </p:nvSpPr>
          <p:spPr>
            <a:xfrm>
              <a:off x="4840950" y="3555775"/>
              <a:ext cx="413100" cy="43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a:t>L</a:t>
              </a:r>
              <a:endParaRPr sz="1800" b="1"/>
            </a:p>
          </p:txBody>
        </p:sp>
        <p:sp>
          <p:nvSpPr>
            <p:cNvPr id="12" name="Google Shape;610;p50"/>
            <p:cNvSpPr txBox="1"/>
            <p:nvPr/>
          </p:nvSpPr>
          <p:spPr>
            <a:xfrm>
              <a:off x="8029750" y="5909025"/>
              <a:ext cx="413100" cy="43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𝛉</a:t>
              </a:r>
              <a:endParaRPr sz="1800"/>
            </a:p>
          </p:txBody>
        </p:sp>
        <p:sp>
          <p:nvSpPr>
            <p:cNvPr id="14" name="Google Shape;613;p50"/>
            <p:cNvSpPr/>
            <p:nvPr/>
          </p:nvSpPr>
          <p:spPr>
            <a:xfrm>
              <a:off x="5617942" y="4713688"/>
              <a:ext cx="2641958" cy="826662"/>
            </a:xfrm>
            <a:custGeom>
              <a:avLst/>
              <a:gdLst/>
              <a:ahLst/>
              <a:cxnLst/>
              <a:rect l="0" t="0" r="0" b="0"/>
              <a:pathLst>
                <a:path w="112530" h="59805" extrusionOk="0">
                  <a:moveTo>
                    <a:pt x="0" y="8746"/>
                  </a:moveTo>
                  <a:cubicBezTo>
                    <a:pt x="5016" y="20037"/>
                    <a:pt x="9747" y="35054"/>
                    <a:pt x="21468" y="38961"/>
                  </a:cubicBezTo>
                  <a:cubicBezTo>
                    <a:pt x="25008" y="40141"/>
                    <a:pt x="29495" y="39839"/>
                    <a:pt x="32600" y="37769"/>
                  </a:cubicBezTo>
                  <a:cubicBezTo>
                    <a:pt x="36791" y="34974"/>
                    <a:pt x="37317" y="28467"/>
                    <a:pt x="41347" y="25444"/>
                  </a:cubicBezTo>
                  <a:cubicBezTo>
                    <a:pt x="43701" y="23679"/>
                    <a:pt x="47427" y="25393"/>
                    <a:pt x="50093" y="26637"/>
                  </a:cubicBezTo>
                  <a:cubicBezTo>
                    <a:pt x="60686" y="31580"/>
                    <a:pt x="60912" y="47790"/>
                    <a:pt x="69176" y="56057"/>
                  </a:cubicBezTo>
                  <a:cubicBezTo>
                    <a:pt x="70815" y="57697"/>
                    <a:pt x="72924" y="60317"/>
                    <a:pt x="75140" y="59635"/>
                  </a:cubicBezTo>
                  <a:cubicBezTo>
                    <a:pt x="86327" y="56193"/>
                    <a:pt x="87008" y="39457"/>
                    <a:pt x="93030" y="29420"/>
                  </a:cubicBezTo>
                  <a:cubicBezTo>
                    <a:pt x="99043" y="19396"/>
                    <a:pt x="114951" y="11339"/>
                    <a:pt x="112113" y="0"/>
                  </a:cubicBezTo>
                </a:path>
              </a:pathLst>
            </a:custGeom>
            <a:noFill/>
            <a:ln w="28575" cap="flat" cmpd="sng">
              <a:solidFill>
                <a:schemeClr val="dk2"/>
              </a:solidFill>
              <a:prstDash val="sysDot"/>
              <a:round/>
              <a:headEnd type="none" w="med" len="med"/>
              <a:tailEnd type="none" w="med" len="med"/>
            </a:ln>
          </p:spPr>
        </p:sp>
      </p:grpSp>
      <p:sp>
        <p:nvSpPr>
          <p:cNvPr id="19" name="Google Shape;613;p50"/>
          <p:cNvSpPr/>
          <p:nvPr/>
        </p:nvSpPr>
        <p:spPr>
          <a:xfrm>
            <a:off x="4505124" y="3064014"/>
            <a:ext cx="3539784" cy="1654893"/>
          </a:xfrm>
          <a:custGeom>
            <a:avLst/>
            <a:gdLst/>
            <a:ahLst/>
            <a:cxnLst/>
            <a:rect l="0" t="0" r="0" b="0"/>
            <a:pathLst>
              <a:path w="112530" h="59805" extrusionOk="0">
                <a:moveTo>
                  <a:pt x="0" y="8746"/>
                </a:moveTo>
                <a:cubicBezTo>
                  <a:pt x="5016" y="20037"/>
                  <a:pt x="9747" y="35054"/>
                  <a:pt x="21468" y="38961"/>
                </a:cubicBezTo>
                <a:cubicBezTo>
                  <a:pt x="25008" y="40141"/>
                  <a:pt x="29495" y="39839"/>
                  <a:pt x="32600" y="37769"/>
                </a:cubicBezTo>
                <a:cubicBezTo>
                  <a:pt x="36791" y="34974"/>
                  <a:pt x="37317" y="28467"/>
                  <a:pt x="41347" y="25444"/>
                </a:cubicBezTo>
                <a:cubicBezTo>
                  <a:pt x="43701" y="23679"/>
                  <a:pt x="47427" y="25393"/>
                  <a:pt x="50093" y="26637"/>
                </a:cubicBezTo>
                <a:cubicBezTo>
                  <a:pt x="60686" y="31580"/>
                  <a:pt x="60912" y="47790"/>
                  <a:pt x="69176" y="56057"/>
                </a:cubicBezTo>
                <a:cubicBezTo>
                  <a:pt x="70815" y="57697"/>
                  <a:pt x="72924" y="60317"/>
                  <a:pt x="75140" y="59635"/>
                </a:cubicBezTo>
                <a:cubicBezTo>
                  <a:pt x="86327" y="56193"/>
                  <a:pt x="87008" y="39457"/>
                  <a:pt x="93030" y="29420"/>
                </a:cubicBezTo>
                <a:cubicBezTo>
                  <a:pt x="99043" y="19396"/>
                  <a:pt x="114951" y="11339"/>
                  <a:pt x="112113" y="0"/>
                </a:cubicBezTo>
              </a:path>
            </a:pathLst>
          </a:custGeom>
          <a:noFill/>
          <a:ln w="28575" cap="flat" cmpd="sng">
            <a:solidFill>
              <a:schemeClr val="dk2"/>
            </a:solidFill>
            <a:prstDash val="solid"/>
            <a:round/>
            <a:headEnd type="none" w="med" len="med"/>
            <a:tailEnd type="none" w="med" len="med"/>
          </a:ln>
        </p:spPr>
      </p:sp>
      <p:sp>
        <p:nvSpPr>
          <p:cNvPr id="18" name="Google Shape;612;p50"/>
          <p:cNvSpPr/>
          <p:nvPr/>
        </p:nvSpPr>
        <p:spPr>
          <a:xfrm>
            <a:off x="4899102" y="3882354"/>
            <a:ext cx="241412" cy="269440"/>
          </a:xfrm>
          <a:prstGeom prst="ellipse">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13" name="Google Shape;622;p50"/>
          <p:cNvCxnSpPr>
            <a:stCxn id="18" idx="6"/>
          </p:cNvCxnSpPr>
          <p:nvPr/>
        </p:nvCxnSpPr>
        <p:spPr>
          <a:xfrm>
            <a:off x="5140514" y="4017074"/>
            <a:ext cx="78256" cy="47355"/>
          </a:xfrm>
          <a:prstGeom prst="straightConnector1">
            <a:avLst/>
          </a:prstGeom>
          <a:noFill/>
          <a:ln w="19050" cap="flat" cmpd="sng">
            <a:solidFill>
              <a:srgbClr val="CC0000"/>
            </a:solidFill>
            <a:prstDash val="solid"/>
            <a:round/>
            <a:headEnd type="none" w="med" len="med"/>
            <a:tailEnd type="triangle" w="med" len="med"/>
          </a:ln>
        </p:spPr>
      </p:cxnSp>
      <p:sp>
        <p:nvSpPr>
          <p:cNvPr id="15" name="Google Shape;612;p50"/>
          <p:cNvSpPr/>
          <p:nvPr/>
        </p:nvSpPr>
        <p:spPr>
          <a:xfrm>
            <a:off x="5218770" y="3969515"/>
            <a:ext cx="241412" cy="269440"/>
          </a:xfrm>
          <a:prstGeom prst="ellipse">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6" name="Group 15"/>
          <p:cNvGrpSpPr/>
          <p:nvPr/>
        </p:nvGrpSpPr>
        <p:grpSpPr>
          <a:xfrm>
            <a:off x="9144000" y="1322332"/>
            <a:ext cx="2618065" cy="773523"/>
            <a:chOff x="9144000" y="1322332"/>
            <a:chExt cx="2618065" cy="773523"/>
          </a:xfrm>
        </p:grpSpPr>
        <p:sp>
          <p:nvSpPr>
            <p:cNvPr id="17" name="TextBox 16"/>
            <p:cNvSpPr txBox="1"/>
            <p:nvPr/>
          </p:nvSpPr>
          <p:spPr>
            <a:xfrm>
              <a:off x="9144000" y="1322332"/>
              <a:ext cx="1822935" cy="369332"/>
            </a:xfrm>
            <a:prstGeom prst="rect">
              <a:avLst/>
            </a:prstGeom>
            <a:noFill/>
          </p:spPr>
          <p:txBody>
            <a:bodyPr wrap="none" rtlCol="0">
              <a:spAutoFit/>
            </a:bodyPr>
            <a:lstStyle/>
            <a:p>
              <a:r>
                <a:rPr lang="en-US" smtClean="0">
                  <a:latin typeface="Karla" charset="0"/>
                  <a:ea typeface="Karla" charset="0"/>
                  <a:cs typeface="Karla" charset="0"/>
                </a:rPr>
                <a:t>Full Likelihood: </a:t>
              </a:r>
              <a:endParaRPr lang="en-US" dirty="0">
                <a:latin typeface="Karla" charset="0"/>
                <a:ea typeface="Karla" charset="0"/>
                <a:cs typeface="Karla" charset="0"/>
              </a:endParaRPr>
            </a:p>
          </p:txBody>
        </p:sp>
        <p:cxnSp>
          <p:nvCxnSpPr>
            <p:cNvPr id="20" name="Straight Connector 19"/>
            <p:cNvCxnSpPr/>
            <p:nvPr/>
          </p:nvCxnSpPr>
          <p:spPr>
            <a:xfrm flipH="1">
              <a:off x="11199608" y="1506998"/>
              <a:ext cx="53008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9178211" y="1726523"/>
              <a:ext cx="2053767" cy="369332"/>
            </a:xfrm>
            <a:prstGeom prst="rect">
              <a:avLst/>
            </a:prstGeom>
            <a:noFill/>
          </p:spPr>
          <p:txBody>
            <a:bodyPr wrap="none" rtlCol="0">
              <a:spAutoFit/>
            </a:bodyPr>
            <a:lstStyle/>
            <a:p>
              <a:r>
                <a:rPr lang="en-US" dirty="0" smtClean="0">
                  <a:latin typeface="Karla" charset="0"/>
                  <a:ea typeface="Karla" charset="0"/>
                  <a:cs typeface="Karla" charset="0"/>
                </a:rPr>
                <a:t>Batch Likelihood: </a:t>
              </a:r>
              <a:endParaRPr lang="en-US" dirty="0">
                <a:latin typeface="Karla" charset="0"/>
                <a:ea typeface="Karla" charset="0"/>
                <a:cs typeface="Karla" charset="0"/>
              </a:endParaRPr>
            </a:p>
          </p:txBody>
        </p:sp>
        <p:cxnSp>
          <p:nvCxnSpPr>
            <p:cNvPr id="22" name="Straight Connector 21"/>
            <p:cNvCxnSpPr/>
            <p:nvPr/>
          </p:nvCxnSpPr>
          <p:spPr>
            <a:xfrm flipH="1">
              <a:off x="11231978" y="1911189"/>
              <a:ext cx="530087" cy="0"/>
            </a:xfrm>
            <a:prstGeom prst="line">
              <a:avLst/>
            </a:prstGeom>
            <a:ln>
              <a:prstDash val="sysDot"/>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5964897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Batch and Stochastic Gradient </a:t>
            </a:r>
            <a:r>
              <a:rPr lang="en-US" dirty="0"/>
              <a:t>D</a:t>
            </a:r>
            <a:r>
              <a:rPr lang="en-US" dirty="0" smtClean="0"/>
              <a:t>escent</a:t>
            </a:r>
            <a:endParaRPr lang="en-US" dirty="0"/>
          </a:p>
        </p:txBody>
      </p:sp>
      <p:sp>
        <p:nvSpPr>
          <p:cNvPr id="4" name="Slide Number Placeholder 3"/>
          <p:cNvSpPr>
            <a:spLocks noGrp="1"/>
          </p:cNvSpPr>
          <p:nvPr>
            <p:ph type="sldNum" sz="quarter" idx="12"/>
          </p:nvPr>
        </p:nvSpPr>
        <p:spPr/>
        <p:txBody>
          <a:bodyPr/>
          <a:lstStyle/>
          <a:p>
            <a:fld id="{74FD6AAA-7C75-FB4B-8EA1-06B22787237D}" type="slidenum">
              <a:rPr lang="en-US" smtClean="0"/>
              <a:t>75</a:t>
            </a:fld>
            <a:endParaRPr lang="en-US"/>
          </a:p>
        </p:txBody>
      </p:sp>
      <p:grpSp>
        <p:nvGrpSpPr>
          <p:cNvPr id="8" name="Group 7"/>
          <p:cNvGrpSpPr>
            <a:grpSpLocks noChangeAspect="1"/>
          </p:cNvGrpSpPr>
          <p:nvPr/>
        </p:nvGrpSpPr>
        <p:grpSpPr>
          <a:xfrm>
            <a:off x="3431878" y="1649771"/>
            <a:ext cx="4886405" cy="4114800"/>
            <a:chOff x="4750900" y="3555775"/>
            <a:chExt cx="3691950" cy="2785550"/>
          </a:xfrm>
        </p:grpSpPr>
        <p:cxnSp>
          <p:nvCxnSpPr>
            <p:cNvPr id="9" name="Google Shape;608;p50"/>
            <p:cNvCxnSpPr/>
            <p:nvPr/>
          </p:nvCxnSpPr>
          <p:spPr>
            <a:xfrm>
              <a:off x="5253950" y="3594200"/>
              <a:ext cx="0" cy="2548200"/>
            </a:xfrm>
            <a:prstGeom prst="straightConnector1">
              <a:avLst/>
            </a:prstGeom>
            <a:noFill/>
            <a:ln w="28575" cap="flat" cmpd="sng">
              <a:solidFill>
                <a:schemeClr val="dk2"/>
              </a:solidFill>
              <a:prstDash val="dash"/>
              <a:round/>
              <a:headEnd type="none" w="med" len="med"/>
              <a:tailEnd type="none" w="med" len="med"/>
            </a:ln>
          </p:spPr>
        </p:cxnSp>
        <p:cxnSp>
          <p:nvCxnSpPr>
            <p:cNvPr id="10" name="Google Shape;609;p50"/>
            <p:cNvCxnSpPr/>
            <p:nvPr/>
          </p:nvCxnSpPr>
          <p:spPr>
            <a:xfrm>
              <a:off x="4750900" y="5909025"/>
              <a:ext cx="3485400" cy="0"/>
            </a:xfrm>
            <a:prstGeom prst="straightConnector1">
              <a:avLst/>
            </a:prstGeom>
            <a:noFill/>
            <a:ln w="28575" cap="flat" cmpd="sng">
              <a:solidFill>
                <a:schemeClr val="dk2"/>
              </a:solidFill>
              <a:prstDash val="dash"/>
              <a:round/>
              <a:headEnd type="none" w="med" len="med"/>
              <a:tailEnd type="none" w="med" len="med"/>
            </a:ln>
          </p:spPr>
        </p:cxnSp>
        <p:sp>
          <p:nvSpPr>
            <p:cNvPr id="11" name="Google Shape;611;p50"/>
            <p:cNvSpPr txBox="1"/>
            <p:nvPr/>
          </p:nvSpPr>
          <p:spPr>
            <a:xfrm>
              <a:off x="4840950" y="3555775"/>
              <a:ext cx="413100" cy="43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a:t>L</a:t>
              </a:r>
              <a:endParaRPr sz="1800" b="1"/>
            </a:p>
          </p:txBody>
        </p:sp>
        <p:sp>
          <p:nvSpPr>
            <p:cNvPr id="12" name="Google Shape;610;p50"/>
            <p:cNvSpPr txBox="1"/>
            <p:nvPr/>
          </p:nvSpPr>
          <p:spPr>
            <a:xfrm>
              <a:off x="8029750" y="5909025"/>
              <a:ext cx="413100" cy="43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𝛉</a:t>
              </a:r>
              <a:endParaRPr sz="1800"/>
            </a:p>
          </p:txBody>
        </p:sp>
        <p:sp>
          <p:nvSpPr>
            <p:cNvPr id="14" name="Google Shape;613;p50"/>
            <p:cNvSpPr/>
            <p:nvPr/>
          </p:nvSpPr>
          <p:spPr>
            <a:xfrm flipV="1">
              <a:off x="5561797" y="5126146"/>
              <a:ext cx="2641958" cy="381183"/>
            </a:xfrm>
            <a:custGeom>
              <a:avLst/>
              <a:gdLst/>
              <a:ahLst/>
              <a:cxnLst/>
              <a:rect l="0" t="0" r="0" b="0"/>
              <a:pathLst>
                <a:path w="112530" h="59805" extrusionOk="0">
                  <a:moveTo>
                    <a:pt x="0" y="8746"/>
                  </a:moveTo>
                  <a:cubicBezTo>
                    <a:pt x="5016" y="20037"/>
                    <a:pt x="9747" y="35054"/>
                    <a:pt x="21468" y="38961"/>
                  </a:cubicBezTo>
                  <a:cubicBezTo>
                    <a:pt x="25008" y="40141"/>
                    <a:pt x="29495" y="39839"/>
                    <a:pt x="32600" y="37769"/>
                  </a:cubicBezTo>
                  <a:cubicBezTo>
                    <a:pt x="36791" y="34974"/>
                    <a:pt x="37317" y="28467"/>
                    <a:pt x="41347" y="25444"/>
                  </a:cubicBezTo>
                  <a:cubicBezTo>
                    <a:pt x="43701" y="23679"/>
                    <a:pt x="47427" y="25393"/>
                    <a:pt x="50093" y="26637"/>
                  </a:cubicBezTo>
                  <a:cubicBezTo>
                    <a:pt x="60686" y="31580"/>
                    <a:pt x="60912" y="47790"/>
                    <a:pt x="69176" y="56057"/>
                  </a:cubicBezTo>
                  <a:cubicBezTo>
                    <a:pt x="70815" y="57697"/>
                    <a:pt x="72924" y="60317"/>
                    <a:pt x="75140" y="59635"/>
                  </a:cubicBezTo>
                  <a:cubicBezTo>
                    <a:pt x="86327" y="56193"/>
                    <a:pt x="87008" y="39457"/>
                    <a:pt x="93030" y="29420"/>
                  </a:cubicBezTo>
                  <a:cubicBezTo>
                    <a:pt x="99043" y="19396"/>
                    <a:pt x="114951" y="11339"/>
                    <a:pt x="112113" y="0"/>
                  </a:cubicBezTo>
                </a:path>
              </a:pathLst>
            </a:custGeom>
            <a:noFill/>
            <a:ln w="28575" cap="flat" cmpd="sng">
              <a:solidFill>
                <a:schemeClr val="dk2"/>
              </a:solidFill>
              <a:prstDash val="sysDot"/>
              <a:round/>
              <a:headEnd type="none" w="med" len="med"/>
              <a:tailEnd type="none" w="med" len="med"/>
            </a:ln>
          </p:spPr>
        </p:sp>
      </p:grpSp>
      <p:sp>
        <p:nvSpPr>
          <p:cNvPr id="19" name="Google Shape;613;p50"/>
          <p:cNvSpPr/>
          <p:nvPr/>
        </p:nvSpPr>
        <p:spPr>
          <a:xfrm>
            <a:off x="4505124" y="3064014"/>
            <a:ext cx="3539784" cy="1654893"/>
          </a:xfrm>
          <a:custGeom>
            <a:avLst/>
            <a:gdLst/>
            <a:ahLst/>
            <a:cxnLst/>
            <a:rect l="0" t="0" r="0" b="0"/>
            <a:pathLst>
              <a:path w="112530" h="59805" extrusionOk="0">
                <a:moveTo>
                  <a:pt x="0" y="8746"/>
                </a:moveTo>
                <a:cubicBezTo>
                  <a:pt x="5016" y="20037"/>
                  <a:pt x="9747" y="35054"/>
                  <a:pt x="21468" y="38961"/>
                </a:cubicBezTo>
                <a:cubicBezTo>
                  <a:pt x="25008" y="40141"/>
                  <a:pt x="29495" y="39839"/>
                  <a:pt x="32600" y="37769"/>
                </a:cubicBezTo>
                <a:cubicBezTo>
                  <a:pt x="36791" y="34974"/>
                  <a:pt x="37317" y="28467"/>
                  <a:pt x="41347" y="25444"/>
                </a:cubicBezTo>
                <a:cubicBezTo>
                  <a:pt x="43701" y="23679"/>
                  <a:pt x="47427" y="25393"/>
                  <a:pt x="50093" y="26637"/>
                </a:cubicBezTo>
                <a:cubicBezTo>
                  <a:pt x="60686" y="31580"/>
                  <a:pt x="60912" y="47790"/>
                  <a:pt x="69176" y="56057"/>
                </a:cubicBezTo>
                <a:cubicBezTo>
                  <a:pt x="70815" y="57697"/>
                  <a:pt x="72924" y="60317"/>
                  <a:pt x="75140" y="59635"/>
                </a:cubicBezTo>
                <a:cubicBezTo>
                  <a:pt x="86327" y="56193"/>
                  <a:pt x="87008" y="39457"/>
                  <a:pt x="93030" y="29420"/>
                </a:cubicBezTo>
                <a:cubicBezTo>
                  <a:pt x="99043" y="19396"/>
                  <a:pt x="114951" y="11339"/>
                  <a:pt x="112113" y="0"/>
                </a:cubicBezTo>
              </a:path>
            </a:pathLst>
          </a:custGeom>
          <a:noFill/>
          <a:ln w="28575" cap="flat" cmpd="sng">
            <a:solidFill>
              <a:schemeClr val="dk2"/>
            </a:solidFill>
            <a:prstDash val="solid"/>
            <a:round/>
            <a:headEnd type="none" w="med" len="med"/>
            <a:tailEnd type="none" w="med" len="med"/>
          </a:ln>
        </p:spPr>
      </p:sp>
      <p:sp>
        <p:nvSpPr>
          <p:cNvPr id="15" name="Google Shape;612;p50"/>
          <p:cNvSpPr/>
          <p:nvPr/>
        </p:nvSpPr>
        <p:spPr>
          <a:xfrm>
            <a:off x="5218770" y="3969515"/>
            <a:ext cx="241412" cy="269440"/>
          </a:xfrm>
          <a:prstGeom prst="ellipse">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6" name="Group 15"/>
          <p:cNvGrpSpPr/>
          <p:nvPr/>
        </p:nvGrpSpPr>
        <p:grpSpPr>
          <a:xfrm>
            <a:off x="9144000" y="1322332"/>
            <a:ext cx="2618065" cy="773523"/>
            <a:chOff x="9144000" y="1322332"/>
            <a:chExt cx="2618065" cy="773523"/>
          </a:xfrm>
        </p:grpSpPr>
        <p:sp>
          <p:nvSpPr>
            <p:cNvPr id="17" name="TextBox 16"/>
            <p:cNvSpPr txBox="1"/>
            <p:nvPr/>
          </p:nvSpPr>
          <p:spPr>
            <a:xfrm>
              <a:off x="9144000" y="1322332"/>
              <a:ext cx="1822935" cy="369332"/>
            </a:xfrm>
            <a:prstGeom prst="rect">
              <a:avLst/>
            </a:prstGeom>
            <a:noFill/>
          </p:spPr>
          <p:txBody>
            <a:bodyPr wrap="none" rtlCol="0">
              <a:spAutoFit/>
            </a:bodyPr>
            <a:lstStyle/>
            <a:p>
              <a:r>
                <a:rPr lang="en-US" smtClean="0">
                  <a:latin typeface="Karla" charset="0"/>
                  <a:ea typeface="Karla" charset="0"/>
                  <a:cs typeface="Karla" charset="0"/>
                </a:rPr>
                <a:t>Full Likelihood: </a:t>
              </a:r>
              <a:endParaRPr lang="en-US" dirty="0">
                <a:latin typeface="Karla" charset="0"/>
                <a:ea typeface="Karla" charset="0"/>
                <a:cs typeface="Karla" charset="0"/>
              </a:endParaRPr>
            </a:p>
          </p:txBody>
        </p:sp>
        <p:cxnSp>
          <p:nvCxnSpPr>
            <p:cNvPr id="20" name="Straight Connector 19"/>
            <p:cNvCxnSpPr/>
            <p:nvPr/>
          </p:nvCxnSpPr>
          <p:spPr>
            <a:xfrm flipH="1">
              <a:off x="11199608" y="1506998"/>
              <a:ext cx="53008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9178211" y="1726523"/>
              <a:ext cx="2053767" cy="369332"/>
            </a:xfrm>
            <a:prstGeom prst="rect">
              <a:avLst/>
            </a:prstGeom>
            <a:noFill/>
          </p:spPr>
          <p:txBody>
            <a:bodyPr wrap="none" rtlCol="0">
              <a:spAutoFit/>
            </a:bodyPr>
            <a:lstStyle/>
            <a:p>
              <a:r>
                <a:rPr lang="en-US" dirty="0" smtClean="0">
                  <a:latin typeface="Karla" charset="0"/>
                  <a:ea typeface="Karla" charset="0"/>
                  <a:cs typeface="Karla" charset="0"/>
                </a:rPr>
                <a:t>Batch Likelihood: </a:t>
              </a:r>
              <a:endParaRPr lang="en-US" dirty="0">
                <a:latin typeface="Karla" charset="0"/>
                <a:ea typeface="Karla" charset="0"/>
                <a:cs typeface="Karla" charset="0"/>
              </a:endParaRPr>
            </a:p>
          </p:txBody>
        </p:sp>
        <p:cxnSp>
          <p:nvCxnSpPr>
            <p:cNvPr id="22" name="Straight Connector 21"/>
            <p:cNvCxnSpPr/>
            <p:nvPr/>
          </p:nvCxnSpPr>
          <p:spPr>
            <a:xfrm flipH="1">
              <a:off x="11231978" y="1911189"/>
              <a:ext cx="530087" cy="0"/>
            </a:xfrm>
            <a:prstGeom prst="line">
              <a:avLst/>
            </a:prstGeom>
            <a:ln>
              <a:prstDash val="sysDot"/>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9777903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Batch and Stochastic Gradient </a:t>
            </a:r>
            <a:r>
              <a:rPr lang="en-US" dirty="0"/>
              <a:t>D</a:t>
            </a:r>
            <a:r>
              <a:rPr lang="en-US" dirty="0" smtClean="0"/>
              <a:t>escent</a:t>
            </a:r>
            <a:endParaRPr lang="en-US" dirty="0"/>
          </a:p>
        </p:txBody>
      </p:sp>
      <p:sp>
        <p:nvSpPr>
          <p:cNvPr id="4" name="Slide Number Placeholder 3"/>
          <p:cNvSpPr>
            <a:spLocks noGrp="1"/>
          </p:cNvSpPr>
          <p:nvPr>
            <p:ph type="sldNum" sz="quarter" idx="12"/>
          </p:nvPr>
        </p:nvSpPr>
        <p:spPr/>
        <p:txBody>
          <a:bodyPr/>
          <a:lstStyle/>
          <a:p>
            <a:fld id="{74FD6AAA-7C75-FB4B-8EA1-06B22787237D}" type="slidenum">
              <a:rPr lang="en-US" smtClean="0"/>
              <a:t>76</a:t>
            </a:fld>
            <a:endParaRPr lang="en-US"/>
          </a:p>
        </p:txBody>
      </p:sp>
      <p:grpSp>
        <p:nvGrpSpPr>
          <p:cNvPr id="8" name="Group 7"/>
          <p:cNvGrpSpPr>
            <a:grpSpLocks noChangeAspect="1"/>
          </p:cNvGrpSpPr>
          <p:nvPr/>
        </p:nvGrpSpPr>
        <p:grpSpPr>
          <a:xfrm>
            <a:off x="3431878" y="1649771"/>
            <a:ext cx="4886405" cy="4114800"/>
            <a:chOff x="4750900" y="3555775"/>
            <a:chExt cx="3691950" cy="2785550"/>
          </a:xfrm>
        </p:grpSpPr>
        <p:cxnSp>
          <p:nvCxnSpPr>
            <p:cNvPr id="9" name="Google Shape;608;p50"/>
            <p:cNvCxnSpPr/>
            <p:nvPr/>
          </p:nvCxnSpPr>
          <p:spPr>
            <a:xfrm>
              <a:off x="5253950" y="3594200"/>
              <a:ext cx="0" cy="2548200"/>
            </a:xfrm>
            <a:prstGeom prst="straightConnector1">
              <a:avLst/>
            </a:prstGeom>
            <a:noFill/>
            <a:ln w="28575" cap="flat" cmpd="sng">
              <a:solidFill>
                <a:schemeClr val="dk2"/>
              </a:solidFill>
              <a:prstDash val="dash"/>
              <a:round/>
              <a:headEnd type="none" w="med" len="med"/>
              <a:tailEnd type="none" w="med" len="med"/>
            </a:ln>
          </p:spPr>
        </p:cxnSp>
        <p:cxnSp>
          <p:nvCxnSpPr>
            <p:cNvPr id="10" name="Google Shape;609;p50"/>
            <p:cNvCxnSpPr/>
            <p:nvPr/>
          </p:nvCxnSpPr>
          <p:spPr>
            <a:xfrm>
              <a:off x="4750900" y="5909025"/>
              <a:ext cx="3485400" cy="0"/>
            </a:xfrm>
            <a:prstGeom prst="straightConnector1">
              <a:avLst/>
            </a:prstGeom>
            <a:noFill/>
            <a:ln w="28575" cap="flat" cmpd="sng">
              <a:solidFill>
                <a:schemeClr val="dk2"/>
              </a:solidFill>
              <a:prstDash val="dash"/>
              <a:round/>
              <a:headEnd type="none" w="med" len="med"/>
              <a:tailEnd type="none" w="med" len="med"/>
            </a:ln>
          </p:spPr>
        </p:cxnSp>
        <p:sp>
          <p:nvSpPr>
            <p:cNvPr id="11" name="Google Shape;611;p50"/>
            <p:cNvSpPr txBox="1"/>
            <p:nvPr/>
          </p:nvSpPr>
          <p:spPr>
            <a:xfrm>
              <a:off x="4840950" y="3555775"/>
              <a:ext cx="413100" cy="43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a:t>L</a:t>
              </a:r>
              <a:endParaRPr sz="1800" b="1"/>
            </a:p>
          </p:txBody>
        </p:sp>
        <p:sp>
          <p:nvSpPr>
            <p:cNvPr id="12" name="Google Shape;610;p50"/>
            <p:cNvSpPr txBox="1"/>
            <p:nvPr/>
          </p:nvSpPr>
          <p:spPr>
            <a:xfrm>
              <a:off x="8029750" y="5909025"/>
              <a:ext cx="413100" cy="43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𝛉</a:t>
              </a:r>
              <a:endParaRPr sz="1800"/>
            </a:p>
          </p:txBody>
        </p:sp>
        <p:sp>
          <p:nvSpPr>
            <p:cNvPr id="14" name="Google Shape;613;p50"/>
            <p:cNvSpPr/>
            <p:nvPr/>
          </p:nvSpPr>
          <p:spPr>
            <a:xfrm flipV="1">
              <a:off x="5561797" y="5126146"/>
              <a:ext cx="2641958" cy="381183"/>
            </a:xfrm>
            <a:custGeom>
              <a:avLst/>
              <a:gdLst/>
              <a:ahLst/>
              <a:cxnLst/>
              <a:rect l="0" t="0" r="0" b="0"/>
              <a:pathLst>
                <a:path w="112530" h="59805" extrusionOk="0">
                  <a:moveTo>
                    <a:pt x="0" y="8746"/>
                  </a:moveTo>
                  <a:cubicBezTo>
                    <a:pt x="5016" y="20037"/>
                    <a:pt x="9747" y="35054"/>
                    <a:pt x="21468" y="38961"/>
                  </a:cubicBezTo>
                  <a:cubicBezTo>
                    <a:pt x="25008" y="40141"/>
                    <a:pt x="29495" y="39839"/>
                    <a:pt x="32600" y="37769"/>
                  </a:cubicBezTo>
                  <a:cubicBezTo>
                    <a:pt x="36791" y="34974"/>
                    <a:pt x="37317" y="28467"/>
                    <a:pt x="41347" y="25444"/>
                  </a:cubicBezTo>
                  <a:cubicBezTo>
                    <a:pt x="43701" y="23679"/>
                    <a:pt x="47427" y="25393"/>
                    <a:pt x="50093" y="26637"/>
                  </a:cubicBezTo>
                  <a:cubicBezTo>
                    <a:pt x="60686" y="31580"/>
                    <a:pt x="60912" y="47790"/>
                    <a:pt x="69176" y="56057"/>
                  </a:cubicBezTo>
                  <a:cubicBezTo>
                    <a:pt x="70815" y="57697"/>
                    <a:pt x="72924" y="60317"/>
                    <a:pt x="75140" y="59635"/>
                  </a:cubicBezTo>
                  <a:cubicBezTo>
                    <a:pt x="86327" y="56193"/>
                    <a:pt x="87008" y="39457"/>
                    <a:pt x="93030" y="29420"/>
                  </a:cubicBezTo>
                  <a:cubicBezTo>
                    <a:pt x="99043" y="19396"/>
                    <a:pt x="114951" y="11339"/>
                    <a:pt x="112113" y="0"/>
                  </a:cubicBezTo>
                </a:path>
              </a:pathLst>
            </a:custGeom>
            <a:noFill/>
            <a:ln w="28575" cap="flat" cmpd="sng">
              <a:solidFill>
                <a:schemeClr val="dk2"/>
              </a:solidFill>
              <a:prstDash val="sysDot"/>
              <a:round/>
              <a:headEnd type="none" w="med" len="med"/>
              <a:tailEnd type="none" w="med" len="med"/>
            </a:ln>
          </p:spPr>
        </p:sp>
      </p:grpSp>
      <p:sp>
        <p:nvSpPr>
          <p:cNvPr id="19" name="Google Shape;613;p50"/>
          <p:cNvSpPr/>
          <p:nvPr/>
        </p:nvSpPr>
        <p:spPr>
          <a:xfrm>
            <a:off x="4505124" y="3064014"/>
            <a:ext cx="3539784" cy="1654893"/>
          </a:xfrm>
          <a:custGeom>
            <a:avLst/>
            <a:gdLst/>
            <a:ahLst/>
            <a:cxnLst/>
            <a:rect l="0" t="0" r="0" b="0"/>
            <a:pathLst>
              <a:path w="112530" h="59805" extrusionOk="0">
                <a:moveTo>
                  <a:pt x="0" y="8746"/>
                </a:moveTo>
                <a:cubicBezTo>
                  <a:pt x="5016" y="20037"/>
                  <a:pt x="9747" y="35054"/>
                  <a:pt x="21468" y="38961"/>
                </a:cubicBezTo>
                <a:cubicBezTo>
                  <a:pt x="25008" y="40141"/>
                  <a:pt x="29495" y="39839"/>
                  <a:pt x="32600" y="37769"/>
                </a:cubicBezTo>
                <a:cubicBezTo>
                  <a:pt x="36791" y="34974"/>
                  <a:pt x="37317" y="28467"/>
                  <a:pt x="41347" y="25444"/>
                </a:cubicBezTo>
                <a:cubicBezTo>
                  <a:pt x="43701" y="23679"/>
                  <a:pt x="47427" y="25393"/>
                  <a:pt x="50093" y="26637"/>
                </a:cubicBezTo>
                <a:cubicBezTo>
                  <a:pt x="60686" y="31580"/>
                  <a:pt x="60912" y="47790"/>
                  <a:pt x="69176" y="56057"/>
                </a:cubicBezTo>
                <a:cubicBezTo>
                  <a:pt x="70815" y="57697"/>
                  <a:pt x="72924" y="60317"/>
                  <a:pt x="75140" y="59635"/>
                </a:cubicBezTo>
                <a:cubicBezTo>
                  <a:pt x="86327" y="56193"/>
                  <a:pt x="87008" y="39457"/>
                  <a:pt x="93030" y="29420"/>
                </a:cubicBezTo>
                <a:cubicBezTo>
                  <a:pt x="99043" y="19396"/>
                  <a:pt x="114951" y="11339"/>
                  <a:pt x="112113" y="0"/>
                </a:cubicBezTo>
              </a:path>
            </a:pathLst>
          </a:custGeom>
          <a:noFill/>
          <a:ln w="28575" cap="flat" cmpd="sng">
            <a:solidFill>
              <a:schemeClr val="dk2"/>
            </a:solidFill>
            <a:prstDash val="solid"/>
            <a:round/>
            <a:headEnd type="none" w="med" len="med"/>
            <a:tailEnd type="none" w="med" len="med"/>
          </a:ln>
        </p:spPr>
      </p:sp>
      <p:sp>
        <p:nvSpPr>
          <p:cNvPr id="15" name="Google Shape;612;p50"/>
          <p:cNvSpPr/>
          <p:nvPr/>
        </p:nvSpPr>
        <p:spPr>
          <a:xfrm>
            <a:off x="5218770" y="3969515"/>
            <a:ext cx="241412" cy="269440"/>
          </a:xfrm>
          <a:prstGeom prst="ellipse">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13" name="Google Shape;622;p50"/>
          <p:cNvCxnSpPr/>
          <p:nvPr/>
        </p:nvCxnSpPr>
        <p:spPr>
          <a:xfrm>
            <a:off x="5460182" y="4103649"/>
            <a:ext cx="330572" cy="32199"/>
          </a:xfrm>
          <a:prstGeom prst="straightConnector1">
            <a:avLst/>
          </a:prstGeom>
          <a:noFill/>
          <a:ln w="19050" cap="flat" cmpd="sng">
            <a:solidFill>
              <a:srgbClr val="CC0000"/>
            </a:solidFill>
            <a:prstDash val="solid"/>
            <a:round/>
            <a:headEnd type="none" w="med" len="med"/>
            <a:tailEnd type="triangle" w="med" len="med"/>
          </a:ln>
        </p:spPr>
      </p:cxnSp>
      <p:sp>
        <p:nvSpPr>
          <p:cNvPr id="16" name="Google Shape;612;p50"/>
          <p:cNvSpPr/>
          <p:nvPr/>
        </p:nvSpPr>
        <p:spPr>
          <a:xfrm>
            <a:off x="5790754" y="4040933"/>
            <a:ext cx="241412" cy="269440"/>
          </a:xfrm>
          <a:prstGeom prst="ellipse">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7" name="Group 16"/>
          <p:cNvGrpSpPr/>
          <p:nvPr/>
        </p:nvGrpSpPr>
        <p:grpSpPr>
          <a:xfrm>
            <a:off x="9144000" y="1322332"/>
            <a:ext cx="2618065" cy="773523"/>
            <a:chOff x="9144000" y="1322332"/>
            <a:chExt cx="2618065" cy="773523"/>
          </a:xfrm>
        </p:grpSpPr>
        <p:sp>
          <p:nvSpPr>
            <p:cNvPr id="18" name="TextBox 17"/>
            <p:cNvSpPr txBox="1"/>
            <p:nvPr/>
          </p:nvSpPr>
          <p:spPr>
            <a:xfrm>
              <a:off x="9144000" y="1322332"/>
              <a:ext cx="1822935" cy="369332"/>
            </a:xfrm>
            <a:prstGeom prst="rect">
              <a:avLst/>
            </a:prstGeom>
            <a:noFill/>
          </p:spPr>
          <p:txBody>
            <a:bodyPr wrap="none" rtlCol="0">
              <a:spAutoFit/>
            </a:bodyPr>
            <a:lstStyle/>
            <a:p>
              <a:r>
                <a:rPr lang="en-US" smtClean="0">
                  <a:latin typeface="Karla" charset="0"/>
                  <a:ea typeface="Karla" charset="0"/>
                  <a:cs typeface="Karla" charset="0"/>
                </a:rPr>
                <a:t>Full Likelihood: </a:t>
              </a:r>
              <a:endParaRPr lang="en-US" dirty="0">
                <a:latin typeface="Karla" charset="0"/>
                <a:ea typeface="Karla" charset="0"/>
                <a:cs typeface="Karla" charset="0"/>
              </a:endParaRPr>
            </a:p>
          </p:txBody>
        </p:sp>
        <p:cxnSp>
          <p:nvCxnSpPr>
            <p:cNvPr id="20" name="Straight Connector 19"/>
            <p:cNvCxnSpPr/>
            <p:nvPr/>
          </p:nvCxnSpPr>
          <p:spPr>
            <a:xfrm flipH="1">
              <a:off x="11199608" y="1506998"/>
              <a:ext cx="53008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9178211" y="1726523"/>
              <a:ext cx="2053767" cy="369332"/>
            </a:xfrm>
            <a:prstGeom prst="rect">
              <a:avLst/>
            </a:prstGeom>
            <a:noFill/>
          </p:spPr>
          <p:txBody>
            <a:bodyPr wrap="none" rtlCol="0">
              <a:spAutoFit/>
            </a:bodyPr>
            <a:lstStyle/>
            <a:p>
              <a:r>
                <a:rPr lang="en-US" dirty="0" smtClean="0">
                  <a:latin typeface="Karla" charset="0"/>
                  <a:ea typeface="Karla" charset="0"/>
                  <a:cs typeface="Karla" charset="0"/>
                </a:rPr>
                <a:t>Batch Likelihood: </a:t>
              </a:r>
              <a:endParaRPr lang="en-US" dirty="0">
                <a:latin typeface="Karla" charset="0"/>
                <a:ea typeface="Karla" charset="0"/>
                <a:cs typeface="Karla" charset="0"/>
              </a:endParaRPr>
            </a:p>
          </p:txBody>
        </p:sp>
        <p:cxnSp>
          <p:nvCxnSpPr>
            <p:cNvPr id="22" name="Straight Connector 21"/>
            <p:cNvCxnSpPr/>
            <p:nvPr/>
          </p:nvCxnSpPr>
          <p:spPr>
            <a:xfrm flipH="1">
              <a:off x="11231978" y="1911189"/>
              <a:ext cx="530087" cy="0"/>
            </a:xfrm>
            <a:prstGeom prst="line">
              <a:avLst/>
            </a:prstGeom>
            <a:ln>
              <a:prstDash val="sysDot"/>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6542040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Batch and Stochastic Gradient </a:t>
            </a:r>
            <a:r>
              <a:rPr lang="en-US" dirty="0"/>
              <a:t>D</a:t>
            </a:r>
            <a:r>
              <a:rPr lang="en-US" dirty="0" smtClean="0"/>
              <a:t>escent</a:t>
            </a:r>
            <a:endParaRPr lang="en-US" dirty="0"/>
          </a:p>
        </p:txBody>
      </p:sp>
      <p:sp>
        <p:nvSpPr>
          <p:cNvPr id="4" name="Slide Number Placeholder 3"/>
          <p:cNvSpPr>
            <a:spLocks noGrp="1"/>
          </p:cNvSpPr>
          <p:nvPr>
            <p:ph type="sldNum" sz="quarter" idx="12"/>
          </p:nvPr>
        </p:nvSpPr>
        <p:spPr/>
        <p:txBody>
          <a:bodyPr/>
          <a:lstStyle/>
          <a:p>
            <a:fld id="{74FD6AAA-7C75-FB4B-8EA1-06B22787237D}" type="slidenum">
              <a:rPr lang="en-US" smtClean="0"/>
              <a:t>77</a:t>
            </a:fld>
            <a:endParaRPr lang="en-US"/>
          </a:p>
        </p:txBody>
      </p:sp>
      <p:grpSp>
        <p:nvGrpSpPr>
          <p:cNvPr id="8" name="Group 7"/>
          <p:cNvGrpSpPr>
            <a:grpSpLocks noChangeAspect="1"/>
          </p:cNvGrpSpPr>
          <p:nvPr/>
        </p:nvGrpSpPr>
        <p:grpSpPr>
          <a:xfrm>
            <a:off x="3431878" y="1649771"/>
            <a:ext cx="4886405" cy="4114800"/>
            <a:chOff x="4750900" y="3555775"/>
            <a:chExt cx="3691950" cy="2785550"/>
          </a:xfrm>
        </p:grpSpPr>
        <p:cxnSp>
          <p:nvCxnSpPr>
            <p:cNvPr id="9" name="Google Shape;608;p50"/>
            <p:cNvCxnSpPr/>
            <p:nvPr/>
          </p:nvCxnSpPr>
          <p:spPr>
            <a:xfrm>
              <a:off x="5253950" y="3594200"/>
              <a:ext cx="0" cy="2548200"/>
            </a:xfrm>
            <a:prstGeom prst="straightConnector1">
              <a:avLst/>
            </a:prstGeom>
            <a:noFill/>
            <a:ln w="28575" cap="flat" cmpd="sng">
              <a:solidFill>
                <a:schemeClr val="dk2"/>
              </a:solidFill>
              <a:prstDash val="dash"/>
              <a:round/>
              <a:headEnd type="none" w="med" len="med"/>
              <a:tailEnd type="none" w="med" len="med"/>
            </a:ln>
          </p:spPr>
        </p:cxnSp>
        <p:cxnSp>
          <p:nvCxnSpPr>
            <p:cNvPr id="10" name="Google Shape;609;p50"/>
            <p:cNvCxnSpPr/>
            <p:nvPr/>
          </p:nvCxnSpPr>
          <p:spPr>
            <a:xfrm>
              <a:off x="4750900" y="5909025"/>
              <a:ext cx="3485400" cy="0"/>
            </a:xfrm>
            <a:prstGeom prst="straightConnector1">
              <a:avLst/>
            </a:prstGeom>
            <a:noFill/>
            <a:ln w="28575" cap="flat" cmpd="sng">
              <a:solidFill>
                <a:schemeClr val="dk2"/>
              </a:solidFill>
              <a:prstDash val="dash"/>
              <a:round/>
              <a:headEnd type="none" w="med" len="med"/>
              <a:tailEnd type="none" w="med" len="med"/>
            </a:ln>
          </p:spPr>
        </p:cxnSp>
        <p:sp>
          <p:nvSpPr>
            <p:cNvPr id="11" name="Google Shape;611;p50"/>
            <p:cNvSpPr txBox="1"/>
            <p:nvPr/>
          </p:nvSpPr>
          <p:spPr>
            <a:xfrm>
              <a:off x="4840950" y="3555775"/>
              <a:ext cx="413100" cy="43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a:t>L</a:t>
              </a:r>
              <a:endParaRPr sz="1800" b="1"/>
            </a:p>
          </p:txBody>
        </p:sp>
        <p:sp>
          <p:nvSpPr>
            <p:cNvPr id="12" name="Google Shape;610;p50"/>
            <p:cNvSpPr txBox="1"/>
            <p:nvPr/>
          </p:nvSpPr>
          <p:spPr>
            <a:xfrm>
              <a:off x="8029750" y="5909025"/>
              <a:ext cx="413100" cy="43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𝛉</a:t>
              </a:r>
              <a:endParaRPr sz="1800"/>
            </a:p>
          </p:txBody>
        </p:sp>
        <p:sp>
          <p:nvSpPr>
            <p:cNvPr id="14" name="Google Shape;613;p50"/>
            <p:cNvSpPr/>
            <p:nvPr/>
          </p:nvSpPr>
          <p:spPr>
            <a:xfrm flipV="1">
              <a:off x="5561797" y="5126146"/>
              <a:ext cx="2641958" cy="381183"/>
            </a:xfrm>
            <a:custGeom>
              <a:avLst/>
              <a:gdLst/>
              <a:ahLst/>
              <a:cxnLst/>
              <a:rect l="0" t="0" r="0" b="0"/>
              <a:pathLst>
                <a:path w="112530" h="59805" extrusionOk="0">
                  <a:moveTo>
                    <a:pt x="0" y="8746"/>
                  </a:moveTo>
                  <a:cubicBezTo>
                    <a:pt x="5016" y="20037"/>
                    <a:pt x="9747" y="35054"/>
                    <a:pt x="21468" y="38961"/>
                  </a:cubicBezTo>
                  <a:cubicBezTo>
                    <a:pt x="25008" y="40141"/>
                    <a:pt x="29495" y="39839"/>
                    <a:pt x="32600" y="37769"/>
                  </a:cubicBezTo>
                  <a:cubicBezTo>
                    <a:pt x="36791" y="34974"/>
                    <a:pt x="37317" y="28467"/>
                    <a:pt x="41347" y="25444"/>
                  </a:cubicBezTo>
                  <a:cubicBezTo>
                    <a:pt x="43701" y="23679"/>
                    <a:pt x="47427" y="25393"/>
                    <a:pt x="50093" y="26637"/>
                  </a:cubicBezTo>
                  <a:cubicBezTo>
                    <a:pt x="60686" y="31580"/>
                    <a:pt x="60912" y="47790"/>
                    <a:pt x="69176" y="56057"/>
                  </a:cubicBezTo>
                  <a:cubicBezTo>
                    <a:pt x="70815" y="57697"/>
                    <a:pt x="72924" y="60317"/>
                    <a:pt x="75140" y="59635"/>
                  </a:cubicBezTo>
                  <a:cubicBezTo>
                    <a:pt x="86327" y="56193"/>
                    <a:pt x="87008" y="39457"/>
                    <a:pt x="93030" y="29420"/>
                  </a:cubicBezTo>
                  <a:cubicBezTo>
                    <a:pt x="99043" y="19396"/>
                    <a:pt x="114951" y="11339"/>
                    <a:pt x="112113" y="0"/>
                  </a:cubicBezTo>
                </a:path>
              </a:pathLst>
            </a:custGeom>
            <a:noFill/>
            <a:ln w="28575" cap="flat" cmpd="sng">
              <a:solidFill>
                <a:schemeClr val="dk2"/>
              </a:solidFill>
              <a:prstDash val="sysDot"/>
              <a:round/>
              <a:headEnd type="none" w="med" len="med"/>
              <a:tailEnd type="none" w="med" len="med"/>
            </a:ln>
          </p:spPr>
        </p:sp>
      </p:grpSp>
      <p:sp>
        <p:nvSpPr>
          <p:cNvPr id="19" name="Google Shape;613;p50"/>
          <p:cNvSpPr/>
          <p:nvPr/>
        </p:nvSpPr>
        <p:spPr>
          <a:xfrm>
            <a:off x="4505124" y="3064014"/>
            <a:ext cx="3539784" cy="1654893"/>
          </a:xfrm>
          <a:custGeom>
            <a:avLst/>
            <a:gdLst/>
            <a:ahLst/>
            <a:cxnLst/>
            <a:rect l="0" t="0" r="0" b="0"/>
            <a:pathLst>
              <a:path w="112530" h="59805" extrusionOk="0">
                <a:moveTo>
                  <a:pt x="0" y="8746"/>
                </a:moveTo>
                <a:cubicBezTo>
                  <a:pt x="5016" y="20037"/>
                  <a:pt x="9747" y="35054"/>
                  <a:pt x="21468" y="38961"/>
                </a:cubicBezTo>
                <a:cubicBezTo>
                  <a:pt x="25008" y="40141"/>
                  <a:pt x="29495" y="39839"/>
                  <a:pt x="32600" y="37769"/>
                </a:cubicBezTo>
                <a:cubicBezTo>
                  <a:pt x="36791" y="34974"/>
                  <a:pt x="37317" y="28467"/>
                  <a:pt x="41347" y="25444"/>
                </a:cubicBezTo>
                <a:cubicBezTo>
                  <a:pt x="43701" y="23679"/>
                  <a:pt x="47427" y="25393"/>
                  <a:pt x="50093" y="26637"/>
                </a:cubicBezTo>
                <a:cubicBezTo>
                  <a:pt x="60686" y="31580"/>
                  <a:pt x="60912" y="47790"/>
                  <a:pt x="69176" y="56057"/>
                </a:cubicBezTo>
                <a:cubicBezTo>
                  <a:pt x="70815" y="57697"/>
                  <a:pt x="72924" y="60317"/>
                  <a:pt x="75140" y="59635"/>
                </a:cubicBezTo>
                <a:cubicBezTo>
                  <a:pt x="86327" y="56193"/>
                  <a:pt x="87008" y="39457"/>
                  <a:pt x="93030" y="29420"/>
                </a:cubicBezTo>
                <a:cubicBezTo>
                  <a:pt x="99043" y="19396"/>
                  <a:pt x="114951" y="11339"/>
                  <a:pt x="112113" y="0"/>
                </a:cubicBezTo>
              </a:path>
            </a:pathLst>
          </a:custGeom>
          <a:noFill/>
          <a:ln w="28575" cap="flat" cmpd="sng">
            <a:solidFill>
              <a:schemeClr val="dk2"/>
            </a:solidFill>
            <a:prstDash val="solid"/>
            <a:round/>
            <a:headEnd type="none" w="med" len="med"/>
            <a:tailEnd type="none" w="med" len="med"/>
          </a:ln>
        </p:spPr>
      </p:sp>
      <p:sp>
        <p:nvSpPr>
          <p:cNvPr id="16" name="Google Shape;612;p50"/>
          <p:cNvSpPr/>
          <p:nvPr/>
        </p:nvSpPr>
        <p:spPr>
          <a:xfrm>
            <a:off x="5790754" y="4040933"/>
            <a:ext cx="241412" cy="269440"/>
          </a:xfrm>
          <a:prstGeom prst="ellipse">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7" name="Group 16"/>
          <p:cNvGrpSpPr/>
          <p:nvPr/>
        </p:nvGrpSpPr>
        <p:grpSpPr>
          <a:xfrm>
            <a:off x="9144000" y="1322332"/>
            <a:ext cx="2618065" cy="773523"/>
            <a:chOff x="9144000" y="1322332"/>
            <a:chExt cx="2618065" cy="773523"/>
          </a:xfrm>
        </p:grpSpPr>
        <p:sp>
          <p:nvSpPr>
            <p:cNvPr id="18" name="TextBox 17"/>
            <p:cNvSpPr txBox="1"/>
            <p:nvPr/>
          </p:nvSpPr>
          <p:spPr>
            <a:xfrm>
              <a:off x="9144000" y="1322332"/>
              <a:ext cx="1822935" cy="369332"/>
            </a:xfrm>
            <a:prstGeom prst="rect">
              <a:avLst/>
            </a:prstGeom>
            <a:noFill/>
          </p:spPr>
          <p:txBody>
            <a:bodyPr wrap="none" rtlCol="0">
              <a:spAutoFit/>
            </a:bodyPr>
            <a:lstStyle/>
            <a:p>
              <a:r>
                <a:rPr lang="en-US" smtClean="0">
                  <a:latin typeface="Karla" charset="0"/>
                  <a:ea typeface="Karla" charset="0"/>
                  <a:cs typeface="Karla" charset="0"/>
                </a:rPr>
                <a:t>Full Likelihood: </a:t>
              </a:r>
              <a:endParaRPr lang="en-US" dirty="0">
                <a:latin typeface="Karla" charset="0"/>
                <a:ea typeface="Karla" charset="0"/>
                <a:cs typeface="Karla" charset="0"/>
              </a:endParaRPr>
            </a:p>
          </p:txBody>
        </p:sp>
        <p:cxnSp>
          <p:nvCxnSpPr>
            <p:cNvPr id="20" name="Straight Connector 19"/>
            <p:cNvCxnSpPr/>
            <p:nvPr/>
          </p:nvCxnSpPr>
          <p:spPr>
            <a:xfrm flipH="1">
              <a:off x="11199608" y="1506998"/>
              <a:ext cx="53008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9178211" y="1726523"/>
              <a:ext cx="2053767" cy="369332"/>
            </a:xfrm>
            <a:prstGeom prst="rect">
              <a:avLst/>
            </a:prstGeom>
            <a:noFill/>
          </p:spPr>
          <p:txBody>
            <a:bodyPr wrap="none" rtlCol="0">
              <a:spAutoFit/>
            </a:bodyPr>
            <a:lstStyle/>
            <a:p>
              <a:r>
                <a:rPr lang="en-US" dirty="0" smtClean="0">
                  <a:latin typeface="Karla" charset="0"/>
                  <a:ea typeface="Karla" charset="0"/>
                  <a:cs typeface="Karla" charset="0"/>
                </a:rPr>
                <a:t>Batch Likelihood: </a:t>
              </a:r>
              <a:endParaRPr lang="en-US" dirty="0">
                <a:latin typeface="Karla" charset="0"/>
                <a:ea typeface="Karla" charset="0"/>
                <a:cs typeface="Karla" charset="0"/>
              </a:endParaRPr>
            </a:p>
          </p:txBody>
        </p:sp>
        <p:cxnSp>
          <p:nvCxnSpPr>
            <p:cNvPr id="22" name="Straight Connector 21"/>
            <p:cNvCxnSpPr/>
            <p:nvPr/>
          </p:nvCxnSpPr>
          <p:spPr>
            <a:xfrm flipH="1">
              <a:off x="11231978" y="1911189"/>
              <a:ext cx="530087" cy="0"/>
            </a:xfrm>
            <a:prstGeom prst="line">
              <a:avLst/>
            </a:prstGeom>
            <a:ln>
              <a:prstDash val="sysDot"/>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9261781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Batch and Stochastic Gradient </a:t>
            </a:r>
            <a:r>
              <a:rPr lang="en-US" dirty="0"/>
              <a:t>D</a:t>
            </a:r>
            <a:r>
              <a:rPr lang="en-US" dirty="0" smtClean="0"/>
              <a:t>escent</a:t>
            </a:r>
            <a:endParaRPr lang="en-US" dirty="0"/>
          </a:p>
        </p:txBody>
      </p:sp>
      <p:sp>
        <p:nvSpPr>
          <p:cNvPr id="4" name="Slide Number Placeholder 3"/>
          <p:cNvSpPr>
            <a:spLocks noGrp="1"/>
          </p:cNvSpPr>
          <p:nvPr>
            <p:ph type="sldNum" sz="quarter" idx="12"/>
          </p:nvPr>
        </p:nvSpPr>
        <p:spPr/>
        <p:txBody>
          <a:bodyPr/>
          <a:lstStyle/>
          <a:p>
            <a:fld id="{74FD6AAA-7C75-FB4B-8EA1-06B22787237D}" type="slidenum">
              <a:rPr lang="en-US" smtClean="0"/>
              <a:t>78</a:t>
            </a:fld>
            <a:endParaRPr lang="en-US"/>
          </a:p>
        </p:txBody>
      </p:sp>
      <p:grpSp>
        <p:nvGrpSpPr>
          <p:cNvPr id="8" name="Group 7"/>
          <p:cNvGrpSpPr>
            <a:grpSpLocks noChangeAspect="1"/>
          </p:cNvGrpSpPr>
          <p:nvPr/>
        </p:nvGrpSpPr>
        <p:grpSpPr>
          <a:xfrm>
            <a:off x="3431878" y="1649771"/>
            <a:ext cx="4886405" cy="4114800"/>
            <a:chOff x="4750900" y="3555775"/>
            <a:chExt cx="3691950" cy="2785550"/>
          </a:xfrm>
        </p:grpSpPr>
        <p:cxnSp>
          <p:nvCxnSpPr>
            <p:cNvPr id="9" name="Google Shape;608;p50"/>
            <p:cNvCxnSpPr/>
            <p:nvPr/>
          </p:nvCxnSpPr>
          <p:spPr>
            <a:xfrm>
              <a:off x="5253950" y="3594200"/>
              <a:ext cx="0" cy="2548200"/>
            </a:xfrm>
            <a:prstGeom prst="straightConnector1">
              <a:avLst/>
            </a:prstGeom>
            <a:noFill/>
            <a:ln w="28575" cap="flat" cmpd="sng">
              <a:solidFill>
                <a:schemeClr val="dk2"/>
              </a:solidFill>
              <a:prstDash val="dash"/>
              <a:round/>
              <a:headEnd type="none" w="med" len="med"/>
              <a:tailEnd type="none" w="med" len="med"/>
            </a:ln>
          </p:spPr>
        </p:cxnSp>
        <p:cxnSp>
          <p:nvCxnSpPr>
            <p:cNvPr id="10" name="Google Shape;609;p50"/>
            <p:cNvCxnSpPr/>
            <p:nvPr/>
          </p:nvCxnSpPr>
          <p:spPr>
            <a:xfrm>
              <a:off x="4750900" y="5909025"/>
              <a:ext cx="3485400" cy="0"/>
            </a:xfrm>
            <a:prstGeom prst="straightConnector1">
              <a:avLst/>
            </a:prstGeom>
            <a:noFill/>
            <a:ln w="28575" cap="flat" cmpd="sng">
              <a:solidFill>
                <a:schemeClr val="dk2"/>
              </a:solidFill>
              <a:prstDash val="dash"/>
              <a:round/>
              <a:headEnd type="none" w="med" len="med"/>
              <a:tailEnd type="none" w="med" len="med"/>
            </a:ln>
          </p:spPr>
        </p:cxnSp>
        <p:sp>
          <p:nvSpPr>
            <p:cNvPr id="11" name="Google Shape;611;p50"/>
            <p:cNvSpPr txBox="1"/>
            <p:nvPr/>
          </p:nvSpPr>
          <p:spPr>
            <a:xfrm>
              <a:off x="4840950" y="3555775"/>
              <a:ext cx="413100" cy="43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a:t>L</a:t>
              </a:r>
              <a:endParaRPr sz="1800" b="1"/>
            </a:p>
          </p:txBody>
        </p:sp>
        <p:sp>
          <p:nvSpPr>
            <p:cNvPr id="12" name="Google Shape;610;p50"/>
            <p:cNvSpPr txBox="1"/>
            <p:nvPr/>
          </p:nvSpPr>
          <p:spPr>
            <a:xfrm>
              <a:off x="8029750" y="5909025"/>
              <a:ext cx="413100" cy="43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𝛉</a:t>
              </a:r>
              <a:endParaRPr sz="1800"/>
            </a:p>
          </p:txBody>
        </p:sp>
        <p:sp>
          <p:nvSpPr>
            <p:cNvPr id="14" name="Google Shape;613;p50"/>
            <p:cNvSpPr/>
            <p:nvPr/>
          </p:nvSpPr>
          <p:spPr>
            <a:xfrm>
              <a:off x="5511245" y="5025895"/>
              <a:ext cx="2641958" cy="784871"/>
            </a:xfrm>
            <a:custGeom>
              <a:avLst/>
              <a:gdLst/>
              <a:ahLst/>
              <a:cxnLst/>
              <a:rect l="0" t="0" r="0" b="0"/>
              <a:pathLst>
                <a:path w="112530" h="59805" extrusionOk="0">
                  <a:moveTo>
                    <a:pt x="0" y="8746"/>
                  </a:moveTo>
                  <a:cubicBezTo>
                    <a:pt x="5016" y="20037"/>
                    <a:pt x="9747" y="35054"/>
                    <a:pt x="21468" y="38961"/>
                  </a:cubicBezTo>
                  <a:cubicBezTo>
                    <a:pt x="25008" y="40141"/>
                    <a:pt x="29495" y="39839"/>
                    <a:pt x="32600" y="37769"/>
                  </a:cubicBezTo>
                  <a:cubicBezTo>
                    <a:pt x="36791" y="34974"/>
                    <a:pt x="37317" y="28467"/>
                    <a:pt x="41347" y="25444"/>
                  </a:cubicBezTo>
                  <a:cubicBezTo>
                    <a:pt x="43701" y="23679"/>
                    <a:pt x="47427" y="25393"/>
                    <a:pt x="50093" y="26637"/>
                  </a:cubicBezTo>
                  <a:cubicBezTo>
                    <a:pt x="60686" y="31580"/>
                    <a:pt x="60912" y="47790"/>
                    <a:pt x="69176" y="56057"/>
                  </a:cubicBezTo>
                  <a:cubicBezTo>
                    <a:pt x="70815" y="57697"/>
                    <a:pt x="72924" y="60317"/>
                    <a:pt x="75140" y="59635"/>
                  </a:cubicBezTo>
                  <a:cubicBezTo>
                    <a:pt x="86327" y="56193"/>
                    <a:pt x="87008" y="39457"/>
                    <a:pt x="93030" y="29420"/>
                  </a:cubicBezTo>
                  <a:cubicBezTo>
                    <a:pt x="99043" y="19396"/>
                    <a:pt x="114951" y="11339"/>
                    <a:pt x="112113" y="0"/>
                  </a:cubicBezTo>
                </a:path>
              </a:pathLst>
            </a:custGeom>
            <a:noFill/>
            <a:ln w="28575" cap="flat" cmpd="sng">
              <a:solidFill>
                <a:schemeClr val="dk2"/>
              </a:solidFill>
              <a:prstDash val="sysDot"/>
              <a:round/>
              <a:headEnd type="none" w="med" len="med"/>
              <a:tailEnd type="none" w="med" len="med"/>
            </a:ln>
          </p:spPr>
        </p:sp>
      </p:grpSp>
      <p:sp>
        <p:nvSpPr>
          <p:cNvPr id="19" name="Google Shape;613;p50"/>
          <p:cNvSpPr/>
          <p:nvPr/>
        </p:nvSpPr>
        <p:spPr>
          <a:xfrm>
            <a:off x="4505124" y="3064014"/>
            <a:ext cx="3539784" cy="1654893"/>
          </a:xfrm>
          <a:custGeom>
            <a:avLst/>
            <a:gdLst/>
            <a:ahLst/>
            <a:cxnLst/>
            <a:rect l="0" t="0" r="0" b="0"/>
            <a:pathLst>
              <a:path w="112530" h="59805" extrusionOk="0">
                <a:moveTo>
                  <a:pt x="0" y="8746"/>
                </a:moveTo>
                <a:cubicBezTo>
                  <a:pt x="5016" y="20037"/>
                  <a:pt x="9747" y="35054"/>
                  <a:pt x="21468" y="38961"/>
                </a:cubicBezTo>
                <a:cubicBezTo>
                  <a:pt x="25008" y="40141"/>
                  <a:pt x="29495" y="39839"/>
                  <a:pt x="32600" y="37769"/>
                </a:cubicBezTo>
                <a:cubicBezTo>
                  <a:pt x="36791" y="34974"/>
                  <a:pt x="37317" y="28467"/>
                  <a:pt x="41347" y="25444"/>
                </a:cubicBezTo>
                <a:cubicBezTo>
                  <a:pt x="43701" y="23679"/>
                  <a:pt x="47427" y="25393"/>
                  <a:pt x="50093" y="26637"/>
                </a:cubicBezTo>
                <a:cubicBezTo>
                  <a:pt x="60686" y="31580"/>
                  <a:pt x="60912" y="47790"/>
                  <a:pt x="69176" y="56057"/>
                </a:cubicBezTo>
                <a:cubicBezTo>
                  <a:pt x="70815" y="57697"/>
                  <a:pt x="72924" y="60317"/>
                  <a:pt x="75140" y="59635"/>
                </a:cubicBezTo>
                <a:cubicBezTo>
                  <a:pt x="86327" y="56193"/>
                  <a:pt x="87008" y="39457"/>
                  <a:pt x="93030" y="29420"/>
                </a:cubicBezTo>
                <a:cubicBezTo>
                  <a:pt x="99043" y="19396"/>
                  <a:pt x="114951" y="11339"/>
                  <a:pt x="112113" y="0"/>
                </a:cubicBezTo>
              </a:path>
            </a:pathLst>
          </a:custGeom>
          <a:noFill/>
          <a:ln w="28575" cap="flat" cmpd="sng">
            <a:solidFill>
              <a:schemeClr val="dk2"/>
            </a:solidFill>
            <a:prstDash val="solid"/>
            <a:round/>
            <a:headEnd type="none" w="med" len="med"/>
            <a:tailEnd type="none" w="med" len="med"/>
          </a:ln>
        </p:spPr>
      </p:sp>
      <p:sp>
        <p:nvSpPr>
          <p:cNvPr id="16" name="Google Shape;612;p50"/>
          <p:cNvSpPr/>
          <p:nvPr/>
        </p:nvSpPr>
        <p:spPr>
          <a:xfrm>
            <a:off x="5790754" y="4040933"/>
            <a:ext cx="241412" cy="269440"/>
          </a:xfrm>
          <a:prstGeom prst="ellipse">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13" name="Google Shape;622;p50"/>
          <p:cNvCxnSpPr/>
          <p:nvPr/>
        </p:nvCxnSpPr>
        <p:spPr>
          <a:xfrm>
            <a:off x="6032166" y="4244898"/>
            <a:ext cx="313212" cy="282895"/>
          </a:xfrm>
          <a:prstGeom prst="straightConnector1">
            <a:avLst/>
          </a:prstGeom>
          <a:noFill/>
          <a:ln w="19050" cap="flat" cmpd="sng">
            <a:solidFill>
              <a:srgbClr val="CC0000"/>
            </a:solidFill>
            <a:prstDash val="solid"/>
            <a:round/>
            <a:headEnd type="none" w="med" len="med"/>
            <a:tailEnd type="triangle" w="med" len="med"/>
          </a:ln>
        </p:spPr>
      </p:cxnSp>
      <p:sp>
        <p:nvSpPr>
          <p:cNvPr id="15" name="Google Shape;612;p50"/>
          <p:cNvSpPr/>
          <p:nvPr/>
        </p:nvSpPr>
        <p:spPr>
          <a:xfrm>
            <a:off x="6345378" y="4432878"/>
            <a:ext cx="241412" cy="269440"/>
          </a:xfrm>
          <a:prstGeom prst="ellipse">
            <a:avLst/>
          </a:prstGeom>
          <a:solidFill>
            <a:srgbClr val="CC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7" name="Group 16"/>
          <p:cNvGrpSpPr/>
          <p:nvPr/>
        </p:nvGrpSpPr>
        <p:grpSpPr>
          <a:xfrm>
            <a:off x="9144000" y="1322332"/>
            <a:ext cx="2618065" cy="773523"/>
            <a:chOff x="9144000" y="1322332"/>
            <a:chExt cx="2618065" cy="773523"/>
          </a:xfrm>
        </p:grpSpPr>
        <p:sp>
          <p:nvSpPr>
            <p:cNvPr id="18" name="TextBox 17"/>
            <p:cNvSpPr txBox="1"/>
            <p:nvPr/>
          </p:nvSpPr>
          <p:spPr>
            <a:xfrm>
              <a:off x="9144000" y="1322332"/>
              <a:ext cx="1822935" cy="369332"/>
            </a:xfrm>
            <a:prstGeom prst="rect">
              <a:avLst/>
            </a:prstGeom>
            <a:noFill/>
          </p:spPr>
          <p:txBody>
            <a:bodyPr wrap="none" rtlCol="0">
              <a:spAutoFit/>
            </a:bodyPr>
            <a:lstStyle/>
            <a:p>
              <a:r>
                <a:rPr lang="en-US" smtClean="0">
                  <a:latin typeface="Karla" charset="0"/>
                  <a:ea typeface="Karla" charset="0"/>
                  <a:cs typeface="Karla" charset="0"/>
                </a:rPr>
                <a:t>Full Likelihood: </a:t>
              </a:r>
              <a:endParaRPr lang="en-US" dirty="0">
                <a:latin typeface="Karla" charset="0"/>
                <a:ea typeface="Karla" charset="0"/>
                <a:cs typeface="Karla" charset="0"/>
              </a:endParaRPr>
            </a:p>
          </p:txBody>
        </p:sp>
        <p:cxnSp>
          <p:nvCxnSpPr>
            <p:cNvPr id="20" name="Straight Connector 19"/>
            <p:cNvCxnSpPr/>
            <p:nvPr/>
          </p:nvCxnSpPr>
          <p:spPr>
            <a:xfrm flipH="1">
              <a:off x="11199608" y="1506998"/>
              <a:ext cx="53008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9178211" y="1726523"/>
              <a:ext cx="2053767" cy="369332"/>
            </a:xfrm>
            <a:prstGeom prst="rect">
              <a:avLst/>
            </a:prstGeom>
            <a:noFill/>
          </p:spPr>
          <p:txBody>
            <a:bodyPr wrap="none" rtlCol="0">
              <a:spAutoFit/>
            </a:bodyPr>
            <a:lstStyle/>
            <a:p>
              <a:r>
                <a:rPr lang="en-US" dirty="0" smtClean="0">
                  <a:latin typeface="Karla" charset="0"/>
                  <a:ea typeface="Karla" charset="0"/>
                  <a:cs typeface="Karla" charset="0"/>
                </a:rPr>
                <a:t>Batch Likelihood: </a:t>
              </a:r>
              <a:endParaRPr lang="en-US" dirty="0">
                <a:latin typeface="Karla" charset="0"/>
                <a:ea typeface="Karla" charset="0"/>
                <a:cs typeface="Karla" charset="0"/>
              </a:endParaRPr>
            </a:p>
          </p:txBody>
        </p:sp>
        <p:cxnSp>
          <p:nvCxnSpPr>
            <p:cNvPr id="22" name="Straight Connector 21"/>
            <p:cNvCxnSpPr/>
            <p:nvPr/>
          </p:nvCxnSpPr>
          <p:spPr>
            <a:xfrm flipH="1">
              <a:off x="11231978" y="1911189"/>
              <a:ext cx="530087" cy="0"/>
            </a:xfrm>
            <a:prstGeom prst="line">
              <a:avLst/>
            </a:prstGeom>
            <a:ln>
              <a:prstDash val="sysDot"/>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5439283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Rate</a:t>
            </a:r>
            <a:endParaRPr lang="en-US" dirty="0"/>
          </a:p>
        </p:txBody>
      </p:sp>
      <p:sp>
        <p:nvSpPr>
          <p:cNvPr id="3" name="Content Placeholder 2"/>
          <p:cNvSpPr>
            <a:spLocks noGrp="1"/>
          </p:cNvSpPr>
          <p:nvPr>
            <p:ph idx="1"/>
          </p:nvPr>
        </p:nvSpPr>
        <p:spPr/>
        <p:txBody>
          <a:bodyPr/>
          <a:lstStyle/>
          <a:p>
            <a:endParaRPr lang="en-US" dirty="0"/>
          </a:p>
          <a:p>
            <a:r>
              <a:rPr lang="en-US" dirty="0" smtClean="0"/>
              <a:t>There are many alternative methods which address how to set or adjust the learning rate, using the derivative or second derivatives and or the momentum. To be discussed in the next lectures on NN. </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74FD6AAA-7C75-FB4B-8EA1-06B22787237D}" type="slidenum">
              <a:rPr lang="en-US" smtClean="0"/>
              <a:t>79</a:t>
            </a:fld>
            <a:endParaRPr lang="en-US"/>
          </a:p>
        </p:txBody>
      </p:sp>
      <p:grpSp>
        <p:nvGrpSpPr>
          <p:cNvPr id="8" name="Group 7"/>
          <p:cNvGrpSpPr/>
          <p:nvPr/>
        </p:nvGrpSpPr>
        <p:grpSpPr>
          <a:xfrm>
            <a:off x="2089701" y="3588525"/>
            <a:ext cx="8701418" cy="2593600"/>
            <a:chOff x="2089701" y="3588525"/>
            <a:chExt cx="8701418" cy="2593600"/>
          </a:xfrm>
        </p:grpSpPr>
        <p:sp>
          <p:nvSpPr>
            <p:cNvPr id="6" name="Google Shape;635;p51"/>
            <p:cNvSpPr txBox="1"/>
            <p:nvPr/>
          </p:nvSpPr>
          <p:spPr>
            <a:xfrm>
              <a:off x="2089701" y="4890025"/>
              <a:ext cx="6983700" cy="1292100"/>
            </a:xfrm>
            <a:prstGeom prst="rect">
              <a:avLst/>
            </a:prstGeom>
            <a:noFill/>
            <a:ln>
              <a:noFill/>
            </a:ln>
          </p:spPr>
          <p:txBody>
            <a:bodyPr spcFirstLastPara="1" wrap="square" lIns="91425" tIns="91425" rIns="91425" bIns="91425" anchor="t" anchorCtr="0">
              <a:noAutofit/>
            </a:bodyPr>
            <a:lstStyle/>
            <a:p>
              <a:pPr marL="457200" lvl="0" indent="-330200" rtl="0">
                <a:lnSpc>
                  <a:spcPct val="115000"/>
                </a:lnSpc>
                <a:spcBef>
                  <a:spcPts val="1000"/>
                </a:spcBef>
                <a:spcAft>
                  <a:spcPts val="0"/>
                </a:spcAft>
                <a:buClr>
                  <a:schemeClr val="dk2"/>
                </a:buClr>
                <a:buSzPts val="1600"/>
                <a:buFont typeface="Open Sans"/>
                <a:buChar char="∗"/>
              </a:pPr>
              <a:r>
                <a:rPr lang="en" sz="1600" dirty="0">
                  <a:solidFill>
                    <a:schemeClr val="dk2"/>
                  </a:solidFill>
                  <a:latin typeface="Open Sans"/>
                  <a:ea typeface="Open Sans"/>
                  <a:cs typeface="Open Sans"/>
                  <a:sym typeface="Open Sans"/>
                </a:rPr>
                <a:t>J. </a:t>
              </a:r>
              <a:r>
                <a:rPr lang="en" sz="1600" dirty="0" err="1">
                  <a:solidFill>
                    <a:schemeClr val="dk2"/>
                  </a:solidFill>
                  <a:latin typeface="Open Sans"/>
                  <a:ea typeface="Open Sans"/>
                  <a:cs typeface="Open Sans"/>
                  <a:sym typeface="Open Sans"/>
                </a:rPr>
                <a:t>Nocedal</a:t>
              </a:r>
              <a:r>
                <a:rPr lang="en" sz="1600" dirty="0">
                  <a:solidFill>
                    <a:schemeClr val="dk2"/>
                  </a:solidFill>
                  <a:latin typeface="Open Sans"/>
                  <a:ea typeface="Open Sans"/>
                  <a:cs typeface="Open Sans"/>
                  <a:sym typeface="Open Sans"/>
                </a:rPr>
                <a:t> y S. Wright, “Numerical optimization”, Springer, 1999 </a:t>
              </a:r>
              <a:r>
                <a:rPr lang="en" sz="1600" dirty="0">
                  <a:solidFill>
                    <a:schemeClr val="hlink"/>
                  </a:solidFill>
                  <a:uFill>
                    <a:noFill/>
                  </a:uFill>
                  <a:latin typeface="Open Sans"/>
                  <a:ea typeface="Open Sans"/>
                  <a:cs typeface="Open Sans"/>
                  <a:sym typeface="Open Sans"/>
                  <a:hlinkClick r:id="rId3"/>
                </a:rPr>
                <a:t>🔗</a:t>
              </a:r>
              <a:r>
                <a:rPr lang="en" sz="1600" dirty="0">
                  <a:solidFill>
                    <a:schemeClr val="dk2"/>
                  </a:solidFill>
                  <a:latin typeface="Open Sans"/>
                  <a:ea typeface="Open Sans"/>
                  <a:cs typeface="Open Sans"/>
                  <a:sym typeface="Open Sans"/>
                </a:rPr>
                <a:t> </a:t>
              </a:r>
              <a:endParaRPr sz="1600" dirty="0">
                <a:solidFill>
                  <a:schemeClr val="dk2"/>
                </a:solidFill>
                <a:latin typeface="Open Sans"/>
                <a:ea typeface="Open Sans"/>
                <a:cs typeface="Open Sans"/>
                <a:sym typeface="Open Sans"/>
              </a:endParaRPr>
            </a:p>
            <a:p>
              <a:pPr marL="457200" lvl="0" indent="-330200" rtl="0">
                <a:lnSpc>
                  <a:spcPct val="115000"/>
                </a:lnSpc>
                <a:spcBef>
                  <a:spcPts val="0"/>
                </a:spcBef>
                <a:spcAft>
                  <a:spcPts val="0"/>
                </a:spcAft>
                <a:buClr>
                  <a:schemeClr val="dk2"/>
                </a:buClr>
                <a:buSzPts val="1600"/>
                <a:buFont typeface="Open Sans"/>
                <a:buChar char="∗"/>
              </a:pPr>
              <a:r>
                <a:rPr lang="en" sz="1600" i="1" dirty="0">
                  <a:solidFill>
                    <a:schemeClr val="dk2"/>
                  </a:solidFill>
                  <a:latin typeface="Open Sans"/>
                  <a:ea typeface="Open Sans"/>
                  <a:cs typeface="Open Sans"/>
                  <a:sym typeface="Open Sans"/>
                </a:rPr>
                <a:t>TLDR</a:t>
              </a:r>
              <a:r>
                <a:rPr lang="en" sz="1600" dirty="0">
                  <a:solidFill>
                    <a:schemeClr val="dk2"/>
                  </a:solidFill>
                  <a:latin typeface="Open Sans"/>
                  <a:ea typeface="Open Sans"/>
                  <a:cs typeface="Open Sans"/>
                  <a:sym typeface="Open Sans"/>
                </a:rPr>
                <a:t>: J. </a:t>
              </a:r>
              <a:r>
                <a:rPr lang="en" sz="1600" dirty="0" err="1">
                  <a:solidFill>
                    <a:schemeClr val="dk2"/>
                  </a:solidFill>
                  <a:latin typeface="Open Sans"/>
                  <a:ea typeface="Open Sans"/>
                  <a:cs typeface="Open Sans"/>
                  <a:sym typeface="Open Sans"/>
                </a:rPr>
                <a:t>Bullinaria</a:t>
              </a:r>
              <a:r>
                <a:rPr lang="en" sz="1600" dirty="0">
                  <a:solidFill>
                    <a:schemeClr val="dk2"/>
                  </a:solidFill>
                  <a:latin typeface="Open Sans"/>
                  <a:ea typeface="Open Sans"/>
                  <a:cs typeface="Open Sans"/>
                  <a:sym typeface="Open Sans"/>
                </a:rPr>
                <a:t>, “Learning with Momentum, Conjugate Gradient Learning”, 2015 </a:t>
              </a:r>
              <a:r>
                <a:rPr lang="en" sz="1600" dirty="0">
                  <a:solidFill>
                    <a:schemeClr val="accent5"/>
                  </a:solidFill>
                  <a:uFill>
                    <a:noFill/>
                  </a:uFill>
                  <a:latin typeface="Open Sans"/>
                  <a:ea typeface="Open Sans"/>
                  <a:cs typeface="Open Sans"/>
                  <a:sym typeface="Open Sans"/>
                  <a:hlinkClick r:id="rId4"/>
                </a:rPr>
                <a:t>🔗</a:t>
              </a:r>
              <a:r>
                <a:rPr lang="en" sz="1600" dirty="0">
                  <a:solidFill>
                    <a:schemeClr val="dk2"/>
                  </a:solidFill>
                  <a:latin typeface="Open Sans"/>
                  <a:ea typeface="Open Sans"/>
                  <a:cs typeface="Open Sans"/>
                  <a:sym typeface="Open Sans"/>
                </a:rPr>
                <a:t> </a:t>
              </a:r>
              <a:endParaRPr sz="1600" dirty="0">
                <a:solidFill>
                  <a:schemeClr val="dk2"/>
                </a:solidFill>
                <a:latin typeface="Open Sans"/>
                <a:ea typeface="Open Sans"/>
                <a:cs typeface="Open Sans"/>
                <a:sym typeface="Open Sans"/>
              </a:endParaRPr>
            </a:p>
          </p:txBody>
        </p:sp>
        <p:pic>
          <p:nvPicPr>
            <p:cNvPr id="7" name="Google Shape;634;p51"/>
            <p:cNvPicPr preferRelativeResize="0"/>
            <p:nvPr/>
          </p:nvPicPr>
          <p:blipFill>
            <a:blip r:embed="rId5">
              <a:alphaModFix/>
            </a:blip>
            <a:stretch>
              <a:fillRect/>
            </a:stretch>
          </p:blipFill>
          <p:spPr>
            <a:xfrm>
              <a:off x="9427819" y="3588525"/>
              <a:ext cx="1363300" cy="1947550"/>
            </a:xfrm>
            <a:prstGeom prst="rect">
              <a:avLst/>
            </a:prstGeom>
            <a:noFill/>
            <a:ln>
              <a:noFill/>
            </a:ln>
          </p:spPr>
        </p:pic>
      </p:grpSp>
      <p:sp>
        <p:nvSpPr>
          <p:cNvPr id="9" name="TextBox 8"/>
          <p:cNvSpPr txBox="1"/>
          <p:nvPr/>
        </p:nvSpPr>
        <p:spPr>
          <a:xfrm>
            <a:off x="3325091" y="4087091"/>
            <a:ext cx="4059381" cy="707886"/>
          </a:xfrm>
          <a:prstGeom prst="rect">
            <a:avLst/>
          </a:prstGeom>
          <a:noFill/>
        </p:spPr>
        <p:txBody>
          <a:bodyPr wrap="square" rtlCol="0">
            <a:spAutoFit/>
          </a:bodyPr>
          <a:lstStyle/>
          <a:p>
            <a:pPr algn="ctr"/>
            <a:r>
              <a:rPr lang="en-US" sz="4000" b="1" dirty="0" smtClean="0">
                <a:solidFill>
                  <a:srgbClr val="C00000"/>
                </a:solidFill>
              </a:rPr>
              <a:t>NEXT LECTURE</a:t>
            </a:r>
            <a:endParaRPr lang="en-US" sz="4000" b="1" dirty="0">
              <a:solidFill>
                <a:srgbClr val="C00000"/>
              </a:solidFill>
            </a:endParaRPr>
          </a:p>
        </p:txBody>
      </p:sp>
    </p:spTree>
    <p:extLst>
      <p:ext uri="{BB962C8B-B14F-4D97-AF65-F5344CB8AC3E}">
        <p14:creationId xmlns:p14="http://schemas.microsoft.com/office/powerpoint/2010/main" val="164727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 of artificial neural network (ANN)</a:t>
            </a:r>
          </a:p>
        </p:txBody>
      </p:sp>
      <p:grpSp>
        <p:nvGrpSpPr>
          <p:cNvPr id="9" name="Group 8"/>
          <p:cNvGrpSpPr/>
          <p:nvPr/>
        </p:nvGrpSpPr>
        <p:grpSpPr>
          <a:xfrm>
            <a:off x="1722506" y="2129589"/>
            <a:ext cx="2576623" cy="1179095"/>
            <a:chOff x="3312867" y="1299411"/>
            <a:chExt cx="3996394" cy="1828800"/>
          </a:xfrm>
        </p:grpSpPr>
        <p:sp>
          <p:nvSpPr>
            <p:cNvPr id="4" name="Oval 3"/>
            <p:cNvSpPr>
              <a:spLocks noChangeAspect="1"/>
            </p:cNvSpPr>
            <p:nvPr/>
          </p:nvSpPr>
          <p:spPr>
            <a:xfrm>
              <a:off x="3312867" y="1299411"/>
              <a:ext cx="1828800" cy="1828800"/>
            </a:xfrm>
            <a:prstGeom prst="ellipse">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a:stCxn id="4" idx="6"/>
              <a:endCxn id="14" idx="2"/>
            </p:cNvCxnSpPr>
            <p:nvPr/>
          </p:nvCxnSpPr>
          <p:spPr>
            <a:xfrm flipV="1">
              <a:off x="5141667" y="2213810"/>
              <a:ext cx="2167594" cy="2"/>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p:nvGrpSpPr>
        <p:grpSpPr>
          <a:xfrm>
            <a:off x="1743771" y="4110789"/>
            <a:ext cx="2555358" cy="1179095"/>
            <a:chOff x="3312867" y="1299411"/>
            <a:chExt cx="3963412" cy="1828800"/>
          </a:xfrm>
        </p:grpSpPr>
        <p:sp>
          <p:nvSpPr>
            <p:cNvPr id="11" name="Oval 10"/>
            <p:cNvSpPr>
              <a:spLocks noChangeAspect="1"/>
            </p:cNvSpPr>
            <p:nvPr/>
          </p:nvSpPr>
          <p:spPr>
            <a:xfrm>
              <a:off x="3312867" y="1299411"/>
              <a:ext cx="1828800" cy="1828800"/>
            </a:xfrm>
            <a:prstGeom prst="ellipse">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a:stCxn id="11" idx="6"/>
              <a:endCxn id="17" idx="2"/>
            </p:cNvCxnSpPr>
            <p:nvPr/>
          </p:nvCxnSpPr>
          <p:spPr>
            <a:xfrm flipV="1">
              <a:off x="5141667" y="2213810"/>
              <a:ext cx="2134612" cy="2"/>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grpSp>
      <p:grpSp>
        <p:nvGrpSpPr>
          <p:cNvPr id="13" name="Group 12"/>
          <p:cNvGrpSpPr/>
          <p:nvPr/>
        </p:nvGrpSpPr>
        <p:grpSpPr>
          <a:xfrm>
            <a:off x="4299129" y="2129588"/>
            <a:ext cx="2576623" cy="1458341"/>
            <a:chOff x="3312867" y="1299411"/>
            <a:chExt cx="3996394" cy="2261916"/>
          </a:xfrm>
        </p:grpSpPr>
        <p:sp>
          <p:nvSpPr>
            <p:cNvPr id="14" name="Oval 13"/>
            <p:cNvSpPr>
              <a:spLocks noChangeAspect="1"/>
            </p:cNvSpPr>
            <p:nvPr/>
          </p:nvSpPr>
          <p:spPr>
            <a:xfrm>
              <a:off x="3312867" y="1299411"/>
              <a:ext cx="1828800" cy="1828800"/>
            </a:xfrm>
            <a:prstGeom prst="ellipse">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a:stCxn id="14" idx="6"/>
              <a:endCxn id="26" idx="2"/>
            </p:cNvCxnSpPr>
            <p:nvPr/>
          </p:nvCxnSpPr>
          <p:spPr>
            <a:xfrm>
              <a:off x="5141667" y="2213812"/>
              <a:ext cx="2167594" cy="1347515"/>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a:off x="4299129" y="3587929"/>
            <a:ext cx="2576623" cy="1701954"/>
            <a:chOff x="3312867" y="488446"/>
            <a:chExt cx="3996394" cy="2639765"/>
          </a:xfrm>
        </p:grpSpPr>
        <p:sp>
          <p:nvSpPr>
            <p:cNvPr id="17" name="Oval 16"/>
            <p:cNvSpPr>
              <a:spLocks noChangeAspect="1"/>
            </p:cNvSpPr>
            <p:nvPr/>
          </p:nvSpPr>
          <p:spPr>
            <a:xfrm>
              <a:off x="3312867" y="1299411"/>
              <a:ext cx="1828800" cy="1828800"/>
            </a:xfrm>
            <a:prstGeom prst="ellipse">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p:cNvCxnSpPr>
              <a:stCxn id="17" idx="6"/>
              <a:endCxn id="26" idx="2"/>
            </p:cNvCxnSpPr>
            <p:nvPr/>
          </p:nvCxnSpPr>
          <p:spPr>
            <a:xfrm flipV="1">
              <a:off x="5141667" y="488446"/>
              <a:ext cx="2167594" cy="1725366"/>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grpSp>
      <p:cxnSp>
        <p:nvCxnSpPr>
          <p:cNvPr id="19" name="Straight Arrow Connector 18"/>
          <p:cNvCxnSpPr>
            <a:stCxn id="4" idx="6"/>
            <a:endCxn id="17" idx="2"/>
          </p:cNvCxnSpPr>
          <p:nvPr/>
        </p:nvCxnSpPr>
        <p:spPr>
          <a:xfrm>
            <a:off x="2901601" y="2719137"/>
            <a:ext cx="1397528" cy="1981199"/>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1" idx="6"/>
            <a:endCxn id="14" idx="2"/>
          </p:cNvCxnSpPr>
          <p:nvPr/>
        </p:nvCxnSpPr>
        <p:spPr>
          <a:xfrm flipV="1">
            <a:off x="2922866" y="2719136"/>
            <a:ext cx="1376263" cy="1981201"/>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sp>
        <p:nvSpPr>
          <p:cNvPr id="26" name="Oval 25"/>
          <p:cNvSpPr>
            <a:spLocks noChangeAspect="1"/>
          </p:cNvSpPr>
          <p:nvPr/>
        </p:nvSpPr>
        <p:spPr>
          <a:xfrm>
            <a:off x="6875752" y="2998381"/>
            <a:ext cx="1179095" cy="1179095"/>
          </a:xfrm>
          <a:prstGeom prst="ellipse">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p:cNvSpPr txBox="1"/>
              <p:nvPr/>
            </p:nvSpPr>
            <p:spPr>
              <a:xfrm>
                <a:off x="1985387" y="2544425"/>
                <a:ext cx="69586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𝑋</m:t>
                          </m:r>
                        </m:e>
                        <m:sub>
                          <m:r>
                            <a:rPr lang="en-US" b="0" i="1" smtClean="0">
                              <a:latin typeface="Cambria Math" charset="0"/>
                            </a:rPr>
                            <m:t>1</m:t>
                          </m:r>
                        </m:sub>
                      </m:sSub>
                    </m:oMath>
                  </m:oMathPara>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1985387" y="2544425"/>
                <a:ext cx="695861" cy="276999"/>
              </a:xfrm>
              <a:prstGeom prst="rect">
                <a:avLst/>
              </a:prstGeom>
              <a:blipFill rotWithShape="0">
                <a:blip r:embed="rId3"/>
                <a:stretch>
                  <a:fillRect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755677" y="4561835"/>
                <a:ext cx="1134018"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𝑋</m:t>
                          </m:r>
                        </m:e>
                        <m:sub>
                          <m:r>
                            <a:rPr lang="en-US" b="0" i="1" smtClean="0">
                              <a:latin typeface="Cambria Math" charset="0"/>
                            </a:rPr>
                            <m:t>2</m:t>
                          </m:r>
                        </m:sub>
                      </m:sSub>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1755677" y="4561835"/>
                <a:ext cx="1134018" cy="276999"/>
              </a:xfrm>
              <a:prstGeom prst="rect">
                <a:avLst/>
              </a:prstGeom>
              <a:blipFill rotWithShape="0">
                <a:blip r:embed="rId4"/>
                <a:stretch>
                  <a:fillRect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7122253" y="3409635"/>
                <a:ext cx="686092" cy="28475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charset="0"/>
                            </a:rPr>
                          </m:ctrlPr>
                        </m:accPr>
                        <m:e>
                          <m:r>
                            <a:rPr lang="en-US" b="0" i="1" smtClean="0">
                              <a:latin typeface="Cambria Math" charset="0"/>
                            </a:rPr>
                            <m:t>𝑌</m:t>
                          </m:r>
                        </m:e>
                      </m:acc>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7122253" y="3409635"/>
                <a:ext cx="686092" cy="284758"/>
              </a:xfrm>
              <a:prstGeom prst="rect">
                <a:avLst/>
              </a:prstGeom>
              <a:blipFill rotWithShape="0">
                <a:blip r:embed="rId5"/>
                <a:stretch>
                  <a:fillRect t="-23404" r="-8850" b="-63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4519482" y="2580635"/>
                <a:ext cx="69586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𝑊</m:t>
                          </m:r>
                        </m:e>
                        <m:sub>
                          <m:r>
                            <a:rPr lang="en-US" b="0" i="1" smtClean="0">
                              <a:latin typeface="Cambria Math" charset="0"/>
                            </a:rPr>
                            <m:t>1</m:t>
                          </m:r>
                        </m:sub>
                      </m:sSub>
                    </m:oMath>
                  </m:oMathPara>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4519482" y="2580635"/>
                <a:ext cx="695861" cy="276999"/>
              </a:xfrm>
              <a:prstGeom prst="rect">
                <a:avLst/>
              </a:prstGeom>
              <a:blipFill rotWithShape="0">
                <a:blip r:embed="rId6"/>
                <a:stretch>
                  <a:fillRect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4540746" y="4553810"/>
                <a:ext cx="69586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𝑊</m:t>
                          </m:r>
                        </m:e>
                        <m:sub>
                          <m:r>
                            <a:rPr lang="en-US" b="0" i="1" smtClean="0">
                              <a:latin typeface="Cambria Math" charset="0"/>
                            </a:rPr>
                            <m:t>2</m:t>
                          </m:r>
                        </m:sub>
                      </m:sSub>
                    </m:oMath>
                  </m:oMathPara>
                </a14:m>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4540746" y="4553810"/>
                <a:ext cx="695861" cy="276999"/>
              </a:xfrm>
              <a:prstGeom prst="rect">
                <a:avLst/>
              </a:prstGeom>
              <a:blipFill rotWithShape="0">
                <a:blip r:embed="rId7"/>
                <a:stretch>
                  <a:fillRect b="-17778"/>
                </a:stretch>
              </a:blipFill>
            </p:spPr>
            <p:txBody>
              <a:bodyPr/>
              <a:lstStyle/>
              <a:p>
                <a:r>
                  <a:rPr lang="en-US">
                    <a:noFill/>
                  </a:rPr>
                  <a:t> </a:t>
                </a:r>
              </a:p>
            </p:txBody>
          </p:sp>
        </mc:Fallback>
      </mc:AlternateContent>
      <p:sp>
        <p:nvSpPr>
          <p:cNvPr id="44" name="TextBox 43"/>
          <p:cNvSpPr txBox="1"/>
          <p:nvPr/>
        </p:nvSpPr>
        <p:spPr>
          <a:xfrm>
            <a:off x="1522530" y="1327484"/>
            <a:ext cx="1621574" cy="369332"/>
          </a:xfrm>
          <a:prstGeom prst="rect">
            <a:avLst/>
          </a:prstGeom>
          <a:noFill/>
        </p:spPr>
        <p:txBody>
          <a:bodyPr wrap="square" lIns="0" tIns="0" rIns="0" bIns="0" rtlCol="0">
            <a:spAutoFit/>
          </a:bodyPr>
          <a:lstStyle/>
          <a:p>
            <a:r>
              <a:rPr lang="en-US" sz="2400" dirty="0">
                <a:latin typeface="Karla" charset="0"/>
                <a:ea typeface="Karla" charset="0"/>
                <a:cs typeface="Karla" charset="0"/>
              </a:rPr>
              <a:t>Input layer </a:t>
            </a:r>
          </a:p>
        </p:txBody>
      </p:sp>
      <p:sp>
        <p:nvSpPr>
          <p:cNvPr id="45" name="TextBox 44"/>
          <p:cNvSpPr txBox="1"/>
          <p:nvPr/>
        </p:nvSpPr>
        <p:spPr>
          <a:xfrm>
            <a:off x="3925600" y="1369426"/>
            <a:ext cx="1926152" cy="369332"/>
          </a:xfrm>
          <a:prstGeom prst="rect">
            <a:avLst/>
          </a:prstGeom>
          <a:noFill/>
        </p:spPr>
        <p:txBody>
          <a:bodyPr wrap="square" lIns="0" tIns="0" rIns="0" bIns="0" rtlCol="0">
            <a:spAutoFit/>
          </a:bodyPr>
          <a:lstStyle/>
          <a:p>
            <a:r>
              <a:rPr lang="en-US" sz="2400" dirty="0">
                <a:latin typeface="Karla" charset="0"/>
                <a:ea typeface="Karla" charset="0"/>
                <a:cs typeface="Karla" charset="0"/>
              </a:rPr>
              <a:t>hidden layer </a:t>
            </a:r>
          </a:p>
        </p:txBody>
      </p:sp>
      <p:sp>
        <p:nvSpPr>
          <p:cNvPr id="46" name="TextBox 45"/>
          <p:cNvSpPr txBox="1"/>
          <p:nvPr/>
        </p:nvSpPr>
        <p:spPr>
          <a:xfrm>
            <a:off x="6633248" y="1369426"/>
            <a:ext cx="1966961" cy="369332"/>
          </a:xfrm>
          <a:prstGeom prst="rect">
            <a:avLst/>
          </a:prstGeom>
          <a:noFill/>
        </p:spPr>
        <p:txBody>
          <a:bodyPr wrap="square" lIns="0" tIns="0" rIns="0" bIns="0" rtlCol="0">
            <a:spAutoFit/>
          </a:bodyPr>
          <a:lstStyle/>
          <a:p>
            <a:r>
              <a:rPr lang="en-US" sz="2400" dirty="0">
                <a:latin typeface="Karla" charset="0"/>
                <a:ea typeface="Karla" charset="0"/>
                <a:cs typeface="Karla" charset="0"/>
              </a:rPr>
              <a:t>output layer </a:t>
            </a:r>
          </a:p>
        </p:txBody>
      </p:sp>
      <mc:AlternateContent xmlns:mc="http://schemas.openxmlformats.org/markup-compatibility/2006" xmlns:a14="http://schemas.microsoft.com/office/drawing/2010/main">
        <mc:Choice Requires="a14">
          <p:sp>
            <p:nvSpPr>
              <p:cNvPr id="47" name="TextBox 46"/>
              <p:cNvSpPr txBox="1"/>
              <p:nvPr/>
            </p:nvSpPr>
            <p:spPr>
              <a:xfrm>
                <a:off x="5478224" y="2085741"/>
                <a:ext cx="3711554" cy="557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𝑧</m:t>
                          </m:r>
                        </m:e>
                        <m:sub>
                          <m:r>
                            <a:rPr lang="en-US" b="0" i="1" smtClean="0">
                              <a:latin typeface="Cambria Math" charset="0"/>
                            </a:rPr>
                            <m:t>1</m:t>
                          </m:r>
                        </m:sub>
                      </m:sSub>
                      <m:r>
                        <a:rPr lang="en-US" b="0" i="1" smtClean="0">
                          <a:latin typeface="Cambria Math" charset="0"/>
                        </a:rPr>
                        <m:t>=</m:t>
                      </m:r>
                      <m:sSubSup>
                        <m:sSubSupPr>
                          <m:ctrlPr>
                            <a:rPr lang="en-US" b="0" i="1" smtClean="0">
                              <a:latin typeface="Cambria Math" charset="0"/>
                            </a:rPr>
                          </m:ctrlPr>
                        </m:sSubSupPr>
                        <m:e>
                          <m:r>
                            <a:rPr lang="en-US" b="0" i="1" smtClean="0">
                              <a:latin typeface="Cambria Math" charset="0"/>
                            </a:rPr>
                            <m:t>𝑊</m:t>
                          </m:r>
                        </m:e>
                        <m:sub>
                          <m:r>
                            <a:rPr lang="en-US" b="0" i="1" smtClean="0">
                              <a:latin typeface="Cambria Math" charset="0"/>
                            </a:rPr>
                            <m:t>1</m:t>
                          </m:r>
                        </m:sub>
                        <m:sup>
                          <m:r>
                            <a:rPr lang="en-US" b="0" i="1" smtClean="0">
                              <a:latin typeface="Cambria Math" charset="0"/>
                            </a:rPr>
                            <m:t>𝑇</m:t>
                          </m:r>
                        </m:sup>
                      </m:sSubSup>
                      <m:r>
                        <a:rPr lang="en-US" b="0" i="1" smtClean="0">
                          <a:latin typeface="Cambria Math" charset="0"/>
                        </a:rPr>
                        <m:t>𝑋</m:t>
                      </m:r>
                      <m:r>
                        <a:rPr lang="en-US" b="0" i="1" smtClean="0">
                          <a:latin typeface="Cambria Math" charset="0"/>
                        </a:rPr>
                        <m:t>=</m:t>
                      </m:r>
                      <m:sSub>
                        <m:sSubPr>
                          <m:ctrlPr>
                            <a:rPr lang="en-US" b="0" i="1" smtClean="0">
                              <a:latin typeface="Cambria Math" charset="0"/>
                            </a:rPr>
                          </m:ctrlPr>
                        </m:sSubPr>
                        <m:e>
                          <m:r>
                            <a:rPr lang="en-US" b="0" i="1" smtClean="0">
                              <a:latin typeface="Cambria Math" charset="0"/>
                            </a:rPr>
                            <m:t>𝑊</m:t>
                          </m:r>
                        </m:e>
                        <m:sub>
                          <m:r>
                            <a:rPr lang="en-US" b="0" i="1" smtClean="0">
                              <a:latin typeface="Cambria Math" charset="0"/>
                            </a:rPr>
                            <m:t>11</m:t>
                          </m:r>
                        </m:sub>
                      </m:sSub>
                      <m:sSub>
                        <m:sSubPr>
                          <m:ctrlPr>
                            <a:rPr lang="en-US" b="0" i="1" smtClean="0">
                              <a:latin typeface="Cambria Math" charset="0"/>
                            </a:rPr>
                          </m:ctrlPr>
                        </m:sSubPr>
                        <m:e>
                          <m:r>
                            <a:rPr lang="en-US" b="0" i="1" smtClean="0">
                              <a:latin typeface="Cambria Math" charset="0"/>
                            </a:rPr>
                            <m:t>𝑋</m:t>
                          </m:r>
                        </m:e>
                        <m:sub>
                          <m:r>
                            <a:rPr lang="en-US" b="0" i="1" smtClean="0">
                              <a:latin typeface="Cambria Math" charset="0"/>
                            </a:rPr>
                            <m:t>1</m:t>
                          </m:r>
                        </m:sub>
                      </m:sSub>
                      <m:r>
                        <a:rPr lang="en-US" b="0" i="1" smtClean="0">
                          <a:latin typeface="Cambria Math" charset="0"/>
                        </a:rPr>
                        <m:t>+</m:t>
                      </m:r>
                      <m:sSub>
                        <m:sSubPr>
                          <m:ctrlPr>
                            <a:rPr lang="en-US" b="0" i="1" smtClean="0">
                              <a:latin typeface="Cambria Math" charset="0"/>
                            </a:rPr>
                          </m:ctrlPr>
                        </m:sSubPr>
                        <m:e>
                          <m:r>
                            <a:rPr lang="en-US" b="0" i="1" smtClean="0">
                              <a:latin typeface="Cambria Math" charset="0"/>
                            </a:rPr>
                            <m:t>𝑊</m:t>
                          </m:r>
                        </m:e>
                        <m:sub>
                          <m:r>
                            <a:rPr lang="en-US" b="0" i="1" smtClean="0">
                              <a:latin typeface="Cambria Math" charset="0"/>
                            </a:rPr>
                            <m:t>12</m:t>
                          </m:r>
                        </m:sub>
                      </m:sSub>
                      <m:sSub>
                        <m:sSubPr>
                          <m:ctrlPr>
                            <a:rPr lang="en-US" b="0" i="1" smtClean="0">
                              <a:latin typeface="Cambria Math" charset="0"/>
                            </a:rPr>
                          </m:ctrlPr>
                        </m:sSubPr>
                        <m:e>
                          <m:r>
                            <a:rPr lang="en-US" b="0" i="1" smtClean="0">
                              <a:latin typeface="Cambria Math" charset="0"/>
                            </a:rPr>
                            <m:t>𝑋</m:t>
                          </m:r>
                        </m:e>
                        <m:sub>
                          <m:r>
                            <a:rPr lang="en-US" b="0" i="1" smtClean="0">
                              <a:latin typeface="Cambria Math" charset="0"/>
                            </a:rPr>
                            <m:t>2</m:t>
                          </m:r>
                        </m:sub>
                      </m:sSub>
                      <m:r>
                        <a:rPr lang="en-US" b="0" i="1" smtClean="0">
                          <a:latin typeface="Cambria Math" charset="0"/>
                        </a:rPr>
                        <m:t>+</m:t>
                      </m:r>
                      <m:sSub>
                        <m:sSubPr>
                          <m:ctrlPr>
                            <a:rPr lang="en-US" b="0" i="1" smtClean="0">
                              <a:latin typeface="Cambria Math" charset="0"/>
                            </a:rPr>
                          </m:ctrlPr>
                        </m:sSubPr>
                        <m:e>
                          <m:r>
                            <a:rPr lang="en-US" b="0" i="1" smtClean="0">
                              <a:latin typeface="Cambria Math" charset="0"/>
                            </a:rPr>
                            <m:t>𝑊</m:t>
                          </m:r>
                        </m:e>
                        <m:sub>
                          <m:r>
                            <a:rPr lang="en-US" b="0" i="1" smtClean="0">
                              <a:latin typeface="Cambria Math" charset="0"/>
                            </a:rPr>
                            <m:t>10</m:t>
                          </m:r>
                        </m:sub>
                      </m:sSub>
                    </m:oMath>
                    <m:oMath xmlns:m="http://schemas.openxmlformats.org/officeDocument/2006/math">
                      <m:sSub>
                        <m:sSubPr>
                          <m:ctrlPr>
                            <a:rPr lang="en-US" b="0" i="1" smtClean="0">
                              <a:latin typeface="Cambria Math" charset="0"/>
                            </a:rPr>
                          </m:ctrlPr>
                        </m:sSubPr>
                        <m:e>
                          <m:r>
                            <a:rPr lang="en-US" b="0" i="1" smtClean="0">
                              <a:latin typeface="Cambria Math" charset="0"/>
                            </a:rPr>
                            <m:t>h</m:t>
                          </m:r>
                        </m:e>
                        <m:sub>
                          <m:r>
                            <a:rPr lang="en-US" b="0" i="1" smtClean="0">
                              <a:latin typeface="Cambria Math" charset="0"/>
                            </a:rPr>
                            <m:t>1</m:t>
                          </m:r>
                        </m:sub>
                      </m:sSub>
                      <m:r>
                        <a:rPr lang="en-US" b="0" i="1" smtClean="0">
                          <a:latin typeface="Cambria Math" charset="0"/>
                        </a:rPr>
                        <m:t>=</m:t>
                      </m:r>
                      <m:r>
                        <a:rPr lang="en-US" b="0" i="1" smtClean="0">
                          <a:latin typeface="Cambria Math" charset="0"/>
                        </a:rPr>
                        <m:t>𝑓</m:t>
                      </m:r>
                      <m:r>
                        <a:rPr lang="en-US" b="0" i="1" smtClean="0">
                          <a:latin typeface="Cambria Math" charset="0"/>
                        </a:rPr>
                        <m:t>(</m:t>
                      </m:r>
                      <m:sSub>
                        <m:sSubPr>
                          <m:ctrlPr>
                            <a:rPr lang="en-US" b="0" i="1" smtClean="0">
                              <a:latin typeface="Cambria Math" charset="0"/>
                            </a:rPr>
                          </m:ctrlPr>
                        </m:sSubPr>
                        <m:e>
                          <m:r>
                            <a:rPr lang="en-US" b="0" i="1" smtClean="0">
                              <a:latin typeface="Cambria Math" charset="0"/>
                            </a:rPr>
                            <m:t>𝑧</m:t>
                          </m:r>
                        </m:e>
                        <m:sub>
                          <m:r>
                            <a:rPr lang="en-US" b="0" i="1" smtClean="0">
                              <a:latin typeface="Cambria Math" charset="0"/>
                            </a:rPr>
                            <m:t>1</m:t>
                          </m:r>
                        </m:sub>
                      </m:sSub>
                      <m:r>
                        <a:rPr lang="en-US" b="0" i="1" smtClean="0">
                          <a:latin typeface="Cambria Math" charset="0"/>
                        </a:rPr>
                        <m:t>)</m:t>
                      </m:r>
                    </m:oMath>
                  </m:oMathPara>
                </a14:m>
                <a:endParaRPr lang="en-US" dirty="0"/>
              </a:p>
            </p:txBody>
          </p:sp>
        </mc:Choice>
        <mc:Fallback xmlns="">
          <p:sp>
            <p:nvSpPr>
              <p:cNvPr id="47" name="TextBox 46"/>
              <p:cNvSpPr txBox="1">
                <a:spLocks noRot="1" noChangeAspect="1" noMove="1" noResize="1" noEditPoints="1" noAdjustHandles="1" noChangeArrowheads="1" noChangeShapeType="1" noTextEdit="1"/>
              </p:cNvSpPr>
              <p:nvPr/>
            </p:nvSpPr>
            <p:spPr>
              <a:xfrm>
                <a:off x="5478224" y="2085741"/>
                <a:ext cx="3711554" cy="557332"/>
              </a:xfrm>
              <a:prstGeom prst="rect">
                <a:avLst/>
              </a:prstGeom>
              <a:blipFill rotWithShape="0">
                <a:blip r:embed="rId8"/>
                <a:stretch>
                  <a:fillRect b="-163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5478224" y="4978955"/>
                <a:ext cx="3711554" cy="8348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𝑧</m:t>
                          </m:r>
                        </m:e>
                        <m:sub>
                          <m:r>
                            <a:rPr lang="en-US" b="0" i="1" smtClean="0">
                              <a:latin typeface="Cambria Math" charset="0"/>
                            </a:rPr>
                            <m:t>2</m:t>
                          </m:r>
                        </m:sub>
                      </m:sSub>
                      <m:r>
                        <a:rPr lang="en-US" b="0" i="1" smtClean="0">
                          <a:latin typeface="Cambria Math" charset="0"/>
                        </a:rPr>
                        <m:t>=</m:t>
                      </m:r>
                      <m:sSubSup>
                        <m:sSubSupPr>
                          <m:ctrlPr>
                            <a:rPr lang="en-US" b="0" i="1" smtClean="0">
                              <a:latin typeface="Cambria Math" charset="0"/>
                            </a:rPr>
                          </m:ctrlPr>
                        </m:sSubSupPr>
                        <m:e>
                          <m:r>
                            <a:rPr lang="en-US" b="0" i="1" smtClean="0">
                              <a:latin typeface="Cambria Math" charset="0"/>
                            </a:rPr>
                            <m:t>𝑊</m:t>
                          </m:r>
                        </m:e>
                        <m:sub>
                          <m:r>
                            <a:rPr lang="en-US" b="0" i="1" smtClean="0">
                              <a:latin typeface="Cambria Math" charset="0"/>
                            </a:rPr>
                            <m:t>2</m:t>
                          </m:r>
                        </m:sub>
                        <m:sup>
                          <m:r>
                            <a:rPr lang="en-US" b="0" i="1" smtClean="0">
                              <a:latin typeface="Cambria Math" charset="0"/>
                            </a:rPr>
                            <m:t>𝑇</m:t>
                          </m:r>
                        </m:sup>
                      </m:sSubSup>
                      <m:r>
                        <a:rPr lang="en-US" b="0" i="1" smtClean="0">
                          <a:latin typeface="Cambria Math" charset="0"/>
                        </a:rPr>
                        <m:t>𝑋</m:t>
                      </m:r>
                      <m:r>
                        <a:rPr lang="en-US" b="0" i="1" smtClean="0">
                          <a:latin typeface="Cambria Math" charset="0"/>
                        </a:rPr>
                        <m:t>=</m:t>
                      </m:r>
                      <m:sSub>
                        <m:sSubPr>
                          <m:ctrlPr>
                            <a:rPr lang="en-US" b="0" i="1" smtClean="0">
                              <a:latin typeface="Cambria Math" charset="0"/>
                            </a:rPr>
                          </m:ctrlPr>
                        </m:sSubPr>
                        <m:e>
                          <m:r>
                            <a:rPr lang="en-US" b="0" i="1" smtClean="0">
                              <a:latin typeface="Cambria Math" charset="0"/>
                            </a:rPr>
                            <m:t>𝑊</m:t>
                          </m:r>
                        </m:e>
                        <m:sub>
                          <m:r>
                            <a:rPr lang="en-US" b="0" i="1" smtClean="0">
                              <a:latin typeface="Cambria Math" charset="0"/>
                            </a:rPr>
                            <m:t>21</m:t>
                          </m:r>
                        </m:sub>
                      </m:sSub>
                      <m:sSub>
                        <m:sSubPr>
                          <m:ctrlPr>
                            <a:rPr lang="en-US" b="0" i="1" smtClean="0">
                              <a:latin typeface="Cambria Math" charset="0"/>
                            </a:rPr>
                          </m:ctrlPr>
                        </m:sSubPr>
                        <m:e>
                          <m:r>
                            <a:rPr lang="en-US" b="0" i="1" smtClean="0">
                              <a:latin typeface="Cambria Math" charset="0"/>
                            </a:rPr>
                            <m:t>𝑋</m:t>
                          </m:r>
                        </m:e>
                        <m:sub>
                          <m:r>
                            <a:rPr lang="en-US" b="0" i="1" smtClean="0">
                              <a:latin typeface="Cambria Math" charset="0"/>
                            </a:rPr>
                            <m:t>1</m:t>
                          </m:r>
                        </m:sub>
                      </m:sSub>
                      <m:r>
                        <a:rPr lang="en-US" b="0" i="1" smtClean="0">
                          <a:latin typeface="Cambria Math" charset="0"/>
                        </a:rPr>
                        <m:t>+</m:t>
                      </m:r>
                      <m:sSub>
                        <m:sSubPr>
                          <m:ctrlPr>
                            <a:rPr lang="en-US" b="0" i="1" smtClean="0">
                              <a:latin typeface="Cambria Math" charset="0"/>
                            </a:rPr>
                          </m:ctrlPr>
                        </m:sSubPr>
                        <m:e>
                          <m:r>
                            <a:rPr lang="en-US" b="0" i="1" smtClean="0">
                              <a:latin typeface="Cambria Math" charset="0"/>
                            </a:rPr>
                            <m:t>𝑊</m:t>
                          </m:r>
                        </m:e>
                        <m:sub>
                          <m:r>
                            <a:rPr lang="en-US" b="0" i="1" smtClean="0">
                              <a:latin typeface="Cambria Math" charset="0"/>
                            </a:rPr>
                            <m:t>22</m:t>
                          </m:r>
                        </m:sub>
                      </m:sSub>
                      <m:sSub>
                        <m:sSubPr>
                          <m:ctrlPr>
                            <a:rPr lang="en-US" b="0" i="1" smtClean="0">
                              <a:latin typeface="Cambria Math" charset="0"/>
                            </a:rPr>
                          </m:ctrlPr>
                        </m:sSubPr>
                        <m:e>
                          <m:r>
                            <a:rPr lang="en-US" b="0" i="1" smtClean="0">
                              <a:latin typeface="Cambria Math" charset="0"/>
                            </a:rPr>
                            <m:t>𝑋</m:t>
                          </m:r>
                        </m:e>
                        <m:sub>
                          <m:r>
                            <a:rPr lang="en-US" b="0" i="1" smtClean="0">
                              <a:latin typeface="Cambria Math" charset="0"/>
                            </a:rPr>
                            <m:t>2</m:t>
                          </m:r>
                        </m:sub>
                      </m:sSub>
                      <m:r>
                        <a:rPr lang="en-US" b="0" i="1" smtClean="0">
                          <a:latin typeface="Cambria Math" charset="0"/>
                        </a:rPr>
                        <m:t>+</m:t>
                      </m:r>
                      <m:sSub>
                        <m:sSubPr>
                          <m:ctrlPr>
                            <a:rPr lang="en-US" b="0" i="1" smtClean="0">
                              <a:latin typeface="Cambria Math" charset="0"/>
                            </a:rPr>
                          </m:ctrlPr>
                        </m:sSubPr>
                        <m:e>
                          <m:r>
                            <a:rPr lang="en-US" b="0" i="1" smtClean="0">
                              <a:latin typeface="Cambria Math" charset="0"/>
                            </a:rPr>
                            <m:t>𝑊</m:t>
                          </m:r>
                        </m:e>
                        <m:sub>
                          <m:r>
                            <a:rPr lang="en-US" b="0" i="1" smtClean="0">
                              <a:latin typeface="Cambria Math" charset="0"/>
                            </a:rPr>
                            <m:t>20</m:t>
                          </m:r>
                        </m:sub>
                      </m:sSub>
                    </m:oMath>
                  </m:oMathPara>
                </a14:m>
                <a:endParaRPr lang="en-US" dirty="0"/>
              </a:p>
              <a:p>
                <a:pPr/>
                <a14:m>
                  <m:oMathPara xmlns:m="http://schemas.openxmlformats.org/officeDocument/2006/math">
                    <m:oMathParaPr>
                      <m:jc m:val="left"/>
                    </m:oMathParaPr>
                    <m:oMath xmlns:m="http://schemas.openxmlformats.org/officeDocument/2006/math">
                      <m:sSub>
                        <m:sSubPr>
                          <m:ctrlPr>
                            <a:rPr lang="en-US" b="0" i="1" smtClean="0">
                              <a:latin typeface="Cambria Math" charset="0"/>
                            </a:rPr>
                          </m:ctrlPr>
                        </m:sSubPr>
                        <m:e>
                          <m:r>
                            <a:rPr lang="en-US" b="0" i="1" smtClean="0">
                              <a:latin typeface="Cambria Math" charset="0"/>
                            </a:rPr>
                            <m:t>  </m:t>
                          </m:r>
                          <m:r>
                            <m:rPr>
                              <m:sty m:val="p"/>
                            </m:rPr>
                            <a:rPr lang="en-US" i="1" smtClean="0">
                              <a:latin typeface="Cambria Math" charset="0"/>
                            </a:rPr>
                            <m:t>h</m:t>
                          </m:r>
                        </m:e>
                        <m:sub>
                          <m:r>
                            <a:rPr lang="en-US" b="0" i="1" smtClean="0">
                              <a:latin typeface="Cambria Math" charset="0"/>
                            </a:rPr>
                            <m:t>2</m:t>
                          </m:r>
                        </m:sub>
                      </m:sSub>
                      <m:r>
                        <a:rPr lang="en-US" i="1">
                          <a:latin typeface="Cambria Math" charset="0"/>
                        </a:rPr>
                        <m:t>=</m:t>
                      </m:r>
                      <m:r>
                        <a:rPr lang="en-US" i="1">
                          <a:latin typeface="Cambria Math" charset="0"/>
                        </a:rPr>
                        <m:t>𝑓</m:t>
                      </m:r>
                      <m:r>
                        <a:rPr lang="en-US" i="1">
                          <a:latin typeface="Cambria Math" charset="0"/>
                        </a:rPr>
                        <m:t>(</m:t>
                      </m:r>
                      <m:sSub>
                        <m:sSubPr>
                          <m:ctrlPr>
                            <a:rPr lang="en-US" i="1">
                              <a:latin typeface="Cambria Math" charset="0"/>
                            </a:rPr>
                          </m:ctrlPr>
                        </m:sSubPr>
                        <m:e>
                          <m:r>
                            <a:rPr lang="en-US" i="1">
                              <a:latin typeface="Cambria Math" charset="0"/>
                            </a:rPr>
                            <m:t>𝑧</m:t>
                          </m:r>
                        </m:e>
                        <m:sub>
                          <m:r>
                            <a:rPr lang="en-US" b="0" i="1" smtClean="0">
                              <a:latin typeface="Cambria Math" charset="0"/>
                            </a:rPr>
                            <m:t>2</m:t>
                          </m:r>
                        </m:sub>
                      </m:sSub>
                      <m:r>
                        <a:rPr lang="en-US" i="1">
                          <a:latin typeface="Cambria Math" charset="0"/>
                        </a:rPr>
                        <m:t>)</m:t>
                      </m:r>
                    </m:oMath>
                  </m:oMathPara>
                </a14:m>
                <a:endParaRPr lang="en-US" dirty="0"/>
              </a:p>
              <a:p>
                <a:endParaRPr lang="en-US" dirty="0"/>
              </a:p>
            </p:txBody>
          </p:sp>
        </mc:Choice>
        <mc:Fallback xmlns="">
          <p:sp>
            <p:nvSpPr>
              <p:cNvPr id="49" name="TextBox 48"/>
              <p:cNvSpPr txBox="1">
                <a:spLocks noRot="1" noChangeAspect="1" noMove="1" noResize="1" noEditPoints="1" noAdjustHandles="1" noChangeArrowheads="1" noChangeShapeType="1" noTextEdit="1"/>
              </p:cNvSpPr>
              <p:nvPr/>
            </p:nvSpPr>
            <p:spPr>
              <a:xfrm>
                <a:off x="5478224" y="4978955"/>
                <a:ext cx="3711554" cy="834844"/>
              </a:xfrm>
              <a:prstGeom prst="rect">
                <a:avLst/>
              </a:prstGeom>
              <a:blipFill rotWithShape="0">
                <a:blip r:embed="rId9"/>
                <a:stretch>
                  <a:fillRect l="-3284" t="-14599" b="-255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8257163" y="3386157"/>
                <a:ext cx="1500780" cy="2844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charset="0"/>
                            </a:rPr>
                          </m:ctrlPr>
                        </m:accPr>
                        <m:e>
                          <m:r>
                            <a:rPr lang="en-US" b="0" i="1" smtClean="0">
                              <a:latin typeface="Cambria Math" charset="0"/>
                            </a:rPr>
                            <m:t>𝑌</m:t>
                          </m:r>
                        </m:e>
                      </m:acc>
                      <m:r>
                        <a:rPr lang="en-US" b="0" i="1" smtClean="0">
                          <a:latin typeface="Cambria Math" charset="0"/>
                        </a:rPr>
                        <m:t>=</m:t>
                      </m:r>
                      <m:r>
                        <a:rPr lang="en-US" b="0" i="1" smtClean="0">
                          <a:latin typeface="Cambria Math" charset="0"/>
                        </a:rPr>
                        <m:t>𝑔</m:t>
                      </m:r>
                      <m:r>
                        <a:rPr lang="en-US" b="0" i="1" smtClean="0">
                          <a:latin typeface="Cambria Math" charset="0"/>
                        </a:rPr>
                        <m:t>(</m:t>
                      </m:r>
                      <m:sSub>
                        <m:sSubPr>
                          <m:ctrlPr>
                            <a:rPr lang="en-US" b="0" i="1" smtClean="0">
                              <a:latin typeface="Cambria Math" charset="0"/>
                            </a:rPr>
                          </m:ctrlPr>
                        </m:sSubPr>
                        <m:e>
                          <m:r>
                            <a:rPr lang="en-US" b="0" i="1" smtClean="0">
                              <a:latin typeface="Cambria Math" charset="0"/>
                            </a:rPr>
                            <m:t>h</m:t>
                          </m:r>
                        </m:e>
                        <m:sub>
                          <m:r>
                            <a:rPr lang="en-US" b="0" i="1" smtClean="0">
                              <a:latin typeface="Cambria Math" charset="0"/>
                            </a:rPr>
                            <m:t>1</m:t>
                          </m:r>
                        </m:sub>
                      </m:sSub>
                      <m:r>
                        <a:rPr lang="en-US" b="0" i="1" smtClean="0">
                          <a:latin typeface="Cambria Math" charset="0"/>
                        </a:rPr>
                        <m:t>,</m:t>
                      </m:r>
                      <m:sSub>
                        <m:sSubPr>
                          <m:ctrlPr>
                            <a:rPr lang="en-US" b="0" i="1" smtClean="0">
                              <a:latin typeface="Cambria Math" charset="0"/>
                            </a:rPr>
                          </m:ctrlPr>
                        </m:sSubPr>
                        <m:e>
                          <m:r>
                            <a:rPr lang="en-US" b="0" i="1" smtClean="0">
                              <a:latin typeface="Cambria Math" charset="0"/>
                            </a:rPr>
                            <m:t>h</m:t>
                          </m:r>
                        </m:e>
                        <m:sub>
                          <m:r>
                            <a:rPr lang="en-US" b="0" i="1" smtClean="0">
                              <a:latin typeface="Cambria Math" charset="0"/>
                            </a:rPr>
                            <m:t>2</m:t>
                          </m:r>
                        </m:sub>
                      </m:sSub>
                      <m:r>
                        <a:rPr lang="en-US" b="0" i="1" smtClean="0">
                          <a:latin typeface="Cambria Math" charset="0"/>
                        </a:rPr>
                        <m:t>)</m:t>
                      </m:r>
                    </m:oMath>
                  </m:oMathPara>
                </a14:m>
                <a:endParaRPr lang="en-US" dirty="0"/>
              </a:p>
            </p:txBody>
          </p:sp>
        </mc:Choice>
        <mc:Fallback xmlns="">
          <p:sp>
            <p:nvSpPr>
              <p:cNvPr id="50" name="TextBox 49"/>
              <p:cNvSpPr txBox="1">
                <a:spLocks noRot="1" noChangeAspect="1" noMove="1" noResize="1" noEditPoints="1" noAdjustHandles="1" noChangeArrowheads="1" noChangeShapeType="1" noTextEdit="1"/>
              </p:cNvSpPr>
              <p:nvPr/>
            </p:nvSpPr>
            <p:spPr>
              <a:xfrm>
                <a:off x="8257163" y="3386157"/>
                <a:ext cx="1500780" cy="284437"/>
              </a:xfrm>
              <a:prstGeom prst="rect">
                <a:avLst/>
              </a:prstGeom>
              <a:blipFill rotWithShape="0">
                <a:blip r:embed="rId10"/>
                <a:stretch>
                  <a:fillRect t="-23404" r="-2033" b="-34043"/>
                </a:stretch>
              </a:blipFill>
            </p:spPr>
            <p:txBody>
              <a:bodyPr/>
              <a:lstStyle/>
              <a:p>
                <a:r>
                  <a:rPr lang="en-US">
                    <a:noFill/>
                  </a:rPr>
                  <a:t> </a:t>
                </a:r>
              </a:p>
            </p:txBody>
          </p:sp>
        </mc:Fallback>
      </mc:AlternateContent>
      <p:sp>
        <p:nvSpPr>
          <p:cNvPr id="51" name="TextBox 50"/>
          <p:cNvSpPr txBox="1"/>
          <p:nvPr/>
        </p:nvSpPr>
        <p:spPr>
          <a:xfrm>
            <a:off x="8160205" y="4095303"/>
            <a:ext cx="1694695" cy="369332"/>
          </a:xfrm>
          <a:prstGeom prst="rect">
            <a:avLst/>
          </a:prstGeom>
          <a:solidFill>
            <a:schemeClr val="accent1">
              <a:lumMod val="40000"/>
              <a:lumOff val="60000"/>
            </a:schemeClr>
          </a:solidFill>
        </p:spPr>
        <p:txBody>
          <a:bodyPr wrap="none" rtlCol="0">
            <a:spAutoFit/>
          </a:bodyPr>
          <a:lstStyle/>
          <a:p>
            <a:r>
              <a:rPr lang="en-US" dirty="0"/>
              <a:t>Output function</a:t>
            </a:r>
          </a:p>
        </p:txBody>
      </p:sp>
      <p:cxnSp>
        <p:nvCxnSpPr>
          <p:cNvPr id="53" name="Straight Arrow Connector 52"/>
          <p:cNvCxnSpPr/>
          <p:nvPr/>
        </p:nvCxnSpPr>
        <p:spPr>
          <a:xfrm flipH="1" flipV="1">
            <a:off x="8843543" y="3744479"/>
            <a:ext cx="0" cy="350825"/>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p:cNvSpPr txBox="1"/>
              <p:nvPr/>
            </p:nvSpPr>
            <p:spPr>
              <a:xfrm>
                <a:off x="10215154" y="3375907"/>
                <a:ext cx="1500780" cy="2844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𝐽</m:t>
                      </m:r>
                      <m:r>
                        <a:rPr lang="en-US" b="0" i="1" smtClean="0">
                          <a:latin typeface="Cambria Math" charset="0"/>
                        </a:rPr>
                        <m:t>=</m:t>
                      </m:r>
                      <m:r>
                        <a:rPr lang="en-US" b="0" i="1" smtClean="0">
                          <a:latin typeface="Cambria Math" charset="0"/>
                        </a:rPr>
                        <m:t>ℒ</m:t>
                      </m:r>
                      <m:r>
                        <a:rPr lang="en-US" b="0" i="1" smtClean="0">
                          <a:latin typeface="Cambria Math" charset="0"/>
                        </a:rPr>
                        <m:t>(</m:t>
                      </m:r>
                      <m:acc>
                        <m:accPr>
                          <m:chr m:val="̂"/>
                          <m:ctrlPr>
                            <a:rPr lang="en-US" i="1">
                              <a:latin typeface="Cambria Math" charset="0"/>
                            </a:rPr>
                          </m:ctrlPr>
                        </m:accPr>
                        <m:e>
                          <m:r>
                            <a:rPr lang="en-US" i="1">
                              <a:latin typeface="Cambria Math" charset="0"/>
                            </a:rPr>
                            <m:t>𝑌</m:t>
                          </m:r>
                        </m:e>
                      </m:acc>
                      <m:r>
                        <a:rPr lang="en-US" b="0" i="0" smtClean="0">
                          <a:latin typeface="Cambria Math" charset="0"/>
                        </a:rPr>
                        <m:t>,</m:t>
                      </m:r>
                      <m:r>
                        <a:rPr lang="en-US" b="0" i="1" smtClean="0">
                          <a:latin typeface="Cambria Math" charset="0"/>
                        </a:rPr>
                        <m:t>𝑌</m:t>
                      </m:r>
                      <m:r>
                        <a:rPr lang="en-US" b="0" i="0" smtClean="0">
                          <a:latin typeface="Cambria Math" charset="0"/>
                        </a:rPr>
                        <m:t>)</m:t>
                      </m:r>
                    </m:oMath>
                  </m:oMathPara>
                </a14:m>
                <a:endParaRPr lang="en-US" dirty="0"/>
              </a:p>
            </p:txBody>
          </p:sp>
        </mc:Choice>
        <mc:Fallback xmlns="">
          <p:sp>
            <p:nvSpPr>
              <p:cNvPr id="55" name="TextBox 54"/>
              <p:cNvSpPr txBox="1">
                <a:spLocks noRot="1" noChangeAspect="1" noMove="1" noResize="1" noEditPoints="1" noAdjustHandles="1" noChangeArrowheads="1" noChangeShapeType="1" noTextEdit="1"/>
              </p:cNvSpPr>
              <p:nvPr/>
            </p:nvSpPr>
            <p:spPr>
              <a:xfrm>
                <a:off x="10215154" y="3375907"/>
                <a:ext cx="1500780" cy="284437"/>
              </a:xfrm>
              <a:prstGeom prst="rect">
                <a:avLst/>
              </a:prstGeom>
              <a:blipFill rotWithShape="0">
                <a:blip r:embed="rId11"/>
                <a:stretch>
                  <a:fillRect t="-26087" b="-36957"/>
                </a:stretch>
              </a:blipFill>
            </p:spPr>
            <p:txBody>
              <a:bodyPr/>
              <a:lstStyle/>
              <a:p>
                <a:r>
                  <a:rPr lang="en-US">
                    <a:noFill/>
                  </a:rPr>
                  <a:t> </a:t>
                </a:r>
              </a:p>
            </p:txBody>
          </p:sp>
        </mc:Fallback>
      </mc:AlternateContent>
      <p:cxnSp>
        <p:nvCxnSpPr>
          <p:cNvPr id="56" name="Straight Arrow Connector 55"/>
          <p:cNvCxnSpPr/>
          <p:nvPr/>
        </p:nvCxnSpPr>
        <p:spPr>
          <a:xfrm flipV="1">
            <a:off x="9797132" y="3528375"/>
            <a:ext cx="457211" cy="1"/>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9993485" y="4090880"/>
            <a:ext cx="1422184" cy="369332"/>
          </a:xfrm>
          <a:prstGeom prst="rect">
            <a:avLst/>
          </a:prstGeom>
          <a:solidFill>
            <a:schemeClr val="accent1">
              <a:lumMod val="40000"/>
              <a:lumOff val="60000"/>
            </a:schemeClr>
          </a:solidFill>
        </p:spPr>
        <p:txBody>
          <a:bodyPr wrap="none" rtlCol="0">
            <a:spAutoFit/>
          </a:bodyPr>
          <a:lstStyle/>
          <a:p>
            <a:r>
              <a:rPr lang="en-US"/>
              <a:t>Loss function</a:t>
            </a:r>
            <a:endParaRPr lang="en-US" dirty="0"/>
          </a:p>
        </p:txBody>
      </p:sp>
      <p:cxnSp>
        <p:nvCxnSpPr>
          <p:cNvPr id="63" name="Straight Arrow Connector 62"/>
          <p:cNvCxnSpPr/>
          <p:nvPr/>
        </p:nvCxnSpPr>
        <p:spPr>
          <a:xfrm flipH="1" flipV="1">
            <a:off x="10704577" y="3740055"/>
            <a:ext cx="0" cy="350825"/>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1755677" y="5812742"/>
            <a:ext cx="10012151" cy="830997"/>
          </a:xfrm>
          <a:prstGeom prst="rect">
            <a:avLst/>
          </a:prstGeom>
          <a:noFill/>
        </p:spPr>
        <p:txBody>
          <a:bodyPr wrap="square" rtlCol="0">
            <a:spAutoFit/>
          </a:bodyPr>
          <a:lstStyle/>
          <a:p>
            <a:r>
              <a:rPr lang="en-US" sz="2400" dirty="0">
                <a:solidFill>
                  <a:schemeClr val="tx1">
                    <a:lumMod val="75000"/>
                    <a:lumOff val="25000"/>
                  </a:schemeClr>
                </a:solidFill>
                <a:latin typeface="Karla" charset="0"/>
                <a:ea typeface="Karla" charset="0"/>
                <a:cs typeface="Karla" charset="0"/>
              </a:rPr>
              <a:t>We will talk later about the choice of the output layer and the loss function. </a:t>
            </a:r>
            <a:endParaRPr lang="en-US" sz="2800" dirty="0">
              <a:solidFill>
                <a:schemeClr val="tx1">
                  <a:lumMod val="75000"/>
                  <a:lumOff val="25000"/>
                </a:schemeClr>
              </a:solidFill>
              <a:latin typeface="Karla" charset="0"/>
              <a:ea typeface="Karla" charset="0"/>
              <a:cs typeface="Karla" charset="0"/>
            </a:endParaRPr>
          </a:p>
        </p:txBody>
      </p:sp>
    </p:spTree>
    <p:extLst>
      <p:ext uri="{BB962C8B-B14F-4D97-AF65-F5344CB8AC3E}">
        <p14:creationId xmlns:p14="http://schemas.microsoft.com/office/powerpoint/2010/main" val="60784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9" grpId="0"/>
      <p:bldP spid="50" grpId="0"/>
      <p:bldP spid="51" grpId="0" animBg="1"/>
      <p:bldP spid="55" grpId="0"/>
      <p:bldP spid="62" grpId="0" animBg="1"/>
      <p:bldP spid="6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a:t>
            </a:r>
            <a:endParaRPr lang="en-US" dirty="0"/>
          </a:p>
        </p:txBody>
      </p:sp>
      <p:sp>
        <p:nvSpPr>
          <p:cNvPr id="3" name="Content Placeholder 2"/>
          <p:cNvSpPr>
            <a:spLocks noGrp="1"/>
          </p:cNvSpPr>
          <p:nvPr>
            <p:ph idx="1"/>
          </p:nvPr>
        </p:nvSpPr>
        <p:spPr>
          <a:xfrm>
            <a:off x="731815" y="1581160"/>
            <a:ext cx="10327008" cy="2111143"/>
          </a:xfrm>
        </p:spPr>
        <p:txBody>
          <a:bodyPr/>
          <a:lstStyle/>
          <a:p>
            <a:pPr marL="342900" indent="-342900">
              <a:spcAft>
                <a:spcPts val="2400"/>
              </a:spcAft>
              <a:buFont typeface="Arial" charset="0"/>
              <a:buChar char="•"/>
            </a:pPr>
            <a:r>
              <a:rPr lang="en-US" dirty="0" smtClean="0">
                <a:latin typeface="Karla" charset="0"/>
                <a:ea typeface="Karla" charset="0"/>
                <a:cs typeface="Karla" charset="0"/>
              </a:rPr>
              <a:t>We still need to derive the derivatives.</a:t>
            </a:r>
          </a:p>
          <a:p>
            <a:pPr marL="342900" indent="-342900">
              <a:spcAft>
                <a:spcPts val="2400"/>
              </a:spcAft>
              <a:buFont typeface="Arial" charset="0"/>
              <a:buChar char="•"/>
            </a:pPr>
            <a:r>
              <a:rPr lang="en-US" strike="sngStrike" dirty="0">
                <a:latin typeface="Karla" charset="0"/>
                <a:ea typeface="Karla" charset="0"/>
                <a:cs typeface="Karla" charset="0"/>
              </a:rPr>
              <a:t>We need to know what is the learning </a:t>
            </a:r>
            <a:r>
              <a:rPr lang="en-US" strike="sngStrike" dirty="0" smtClean="0">
                <a:latin typeface="Karla" charset="0"/>
                <a:ea typeface="Karla" charset="0"/>
                <a:cs typeface="Karla" charset="0"/>
              </a:rPr>
              <a:t>rate or how to set it. </a:t>
            </a:r>
          </a:p>
          <a:p>
            <a:pPr marL="342900" indent="-342900">
              <a:spcAft>
                <a:spcPts val="2400"/>
              </a:spcAft>
              <a:buFont typeface="Arial" charset="0"/>
              <a:buChar char="•"/>
            </a:pPr>
            <a:r>
              <a:rPr lang="en-US" strike="sngStrike" dirty="0" smtClean="0">
                <a:latin typeface="Karla" charset="0"/>
                <a:ea typeface="Karla" charset="0"/>
                <a:cs typeface="Karla" charset="0"/>
              </a:rPr>
              <a:t>We need to avoid local minima.</a:t>
            </a:r>
            <a:endParaRPr lang="en-US" strike="sngStrike" dirty="0">
              <a:latin typeface="Karla" charset="0"/>
              <a:ea typeface="Karla" charset="0"/>
              <a:cs typeface="Karla" charset="0"/>
            </a:endParaRPr>
          </a:p>
          <a:p>
            <a:pPr marL="342900" indent="-342900">
              <a:spcAft>
                <a:spcPts val="2400"/>
              </a:spcAft>
              <a:buFont typeface="Arial" charset="0"/>
              <a:buChar char="•"/>
            </a:pPr>
            <a:r>
              <a:rPr lang="en-US" strike="sngStrike" dirty="0" smtClean="0">
                <a:latin typeface="Karla" charset="0"/>
                <a:ea typeface="Karla" charset="0"/>
                <a:cs typeface="Karla" charset="0"/>
              </a:rPr>
              <a:t>Finally, the full likelihood function includes summing up all individual ‘</a:t>
            </a:r>
            <a:r>
              <a:rPr lang="en-US" i="1" strike="sngStrike" dirty="0" smtClean="0">
                <a:latin typeface="Karla" charset="0"/>
                <a:ea typeface="Karla" charset="0"/>
                <a:cs typeface="Karla" charset="0"/>
              </a:rPr>
              <a:t>errors’. </a:t>
            </a:r>
            <a:r>
              <a:rPr lang="en-US" strike="sngStrike" dirty="0" smtClean="0">
                <a:latin typeface="Karla" charset="0"/>
                <a:ea typeface="Karla" charset="0"/>
                <a:cs typeface="Karla" charset="0"/>
              </a:rPr>
              <a:t>Unless you are a statistician, this can be hundreds of thousands of examples. </a:t>
            </a:r>
            <a:endParaRPr lang="en-US" i="1" strike="sngStrike" dirty="0" smtClean="0">
              <a:latin typeface="Karla" charset="0"/>
              <a:ea typeface="Karla" charset="0"/>
              <a:cs typeface="Karla" charset="0"/>
            </a:endParaRPr>
          </a:p>
        </p:txBody>
      </p:sp>
      <p:sp>
        <p:nvSpPr>
          <p:cNvPr id="4" name="Slide Number Placeholder 3"/>
          <p:cNvSpPr>
            <a:spLocks noGrp="1"/>
          </p:cNvSpPr>
          <p:nvPr>
            <p:ph type="sldNum" sz="quarter" idx="12"/>
          </p:nvPr>
        </p:nvSpPr>
        <p:spPr/>
        <p:txBody>
          <a:bodyPr/>
          <a:lstStyle/>
          <a:p>
            <a:fld id="{74FD6AAA-7C75-FB4B-8EA1-06B22787237D}" type="slidenum">
              <a:rPr lang="en-US" smtClean="0"/>
              <a:t>80</a:t>
            </a:fld>
            <a:endParaRPr lang="en-US"/>
          </a:p>
        </p:txBody>
      </p:sp>
    </p:spTree>
    <p:extLst>
      <p:ext uri="{BB962C8B-B14F-4D97-AF65-F5344CB8AC3E}">
        <p14:creationId xmlns:p14="http://schemas.microsoft.com/office/powerpoint/2010/main" val="58858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a:t>
            </a:r>
            <a:endParaRPr lang="en-US" dirty="0"/>
          </a:p>
        </p:txBody>
      </p:sp>
      <p:sp>
        <p:nvSpPr>
          <p:cNvPr id="3" name="Content Placeholder 2"/>
          <p:cNvSpPr>
            <a:spLocks noGrp="1"/>
          </p:cNvSpPr>
          <p:nvPr>
            <p:ph idx="1"/>
          </p:nvPr>
        </p:nvSpPr>
        <p:spPr>
          <a:xfrm>
            <a:off x="731815" y="1581160"/>
            <a:ext cx="10327008" cy="2111143"/>
          </a:xfrm>
        </p:spPr>
        <p:txBody>
          <a:bodyPr/>
          <a:lstStyle/>
          <a:p>
            <a:pPr marL="342900" indent="-342900">
              <a:spcAft>
                <a:spcPts val="2400"/>
              </a:spcAft>
              <a:buFont typeface="Arial" charset="0"/>
              <a:buChar char="•"/>
            </a:pPr>
            <a:r>
              <a:rPr lang="en-US" b="1" dirty="0" smtClean="0">
                <a:latin typeface="Karla" charset="0"/>
                <a:ea typeface="Karla" charset="0"/>
                <a:cs typeface="Karla" charset="0"/>
              </a:rPr>
              <a:t>We still need to derive the derivatives.</a:t>
            </a:r>
          </a:p>
          <a:p>
            <a:pPr marL="342900" indent="-342900">
              <a:spcAft>
                <a:spcPts val="2400"/>
              </a:spcAft>
              <a:buFont typeface="Arial" charset="0"/>
              <a:buChar char="•"/>
            </a:pPr>
            <a:r>
              <a:rPr lang="en-US" strike="sngStrike" dirty="0">
                <a:latin typeface="Karla" charset="0"/>
                <a:ea typeface="Karla" charset="0"/>
                <a:cs typeface="Karla" charset="0"/>
              </a:rPr>
              <a:t>We need to know what is the learning </a:t>
            </a:r>
            <a:r>
              <a:rPr lang="en-US" strike="sngStrike" dirty="0" smtClean="0">
                <a:latin typeface="Karla" charset="0"/>
                <a:ea typeface="Karla" charset="0"/>
                <a:cs typeface="Karla" charset="0"/>
              </a:rPr>
              <a:t>rate or how to set it. </a:t>
            </a:r>
          </a:p>
          <a:p>
            <a:pPr marL="342900" indent="-342900">
              <a:spcAft>
                <a:spcPts val="2400"/>
              </a:spcAft>
              <a:buFont typeface="Arial" charset="0"/>
              <a:buChar char="•"/>
            </a:pPr>
            <a:r>
              <a:rPr lang="en-US" strike="sngStrike" dirty="0" smtClean="0">
                <a:latin typeface="Karla" charset="0"/>
                <a:ea typeface="Karla" charset="0"/>
                <a:cs typeface="Karla" charset="0"/>
              </a:rPr>
              <a:t>We need to avoid local minima.</a:t>
            </a:r>
            <a:endParaRPr lang="en-US" strike="sngStrike" dirty="0">
              <a:latin typeface="Karla" charset="0"/>
              <a:ea typeface="Karla" charset="0"/>
              <a:cs typeface="Karla" charset="0"/>
            </a:endParaRPr>
          </a:p>
          <a:p>
            <a:pPr marL="342900" indent="-342900">
              <a:spcAft>
                <a:spcPts val="2400"/>
              </a:spcAft>
              <a:buFont typeface="Arial" charset="0"/>
              <a:buChar char="•"/>
            </a:pPr>
            <a:r>
              <a:rPr lang="en-US" strike="sngStrike" dirty="0" smtClean="0">
                <a:latin typeface="Karla" charset="0"/>
                <a:ea typeface="Karla" charset="0"/>
                <a:cs typeface="Karla" charset="0"/>
              </a:rPr>
              <a:t>Finally, the full likelihood function includes summing up all individual ‘</a:t>
            </a:r>
            <a:r>
              <a:rPr lang="en-US" i="1" strike="sngStrike" dirty="0" smtClean="0">
                <a:latin typeface="Karla" charset="0"/>
                <a:ea typeface="Karla" charset="0"/>
                <a:cs typeface="Karla" charset="0"/>
              </a:rPr>
              <a:t>errors’. </a:t>
            </a:r>
            <a:r>
              <a:rPr lang="en-US" strike="sngStrike" dirty="0" smtClean="0">
                <a:latin typeface="Karla" charset="0"/>
                <a:ea typeface="Karla" charset="0"/>
                <a:cs typeface="Karla" charset="0"/>
              </a:rPr>
              <a:t>Unless you are a statistician, this can be hundreds of thousands of examples. </a:t>
            </a:r>
            <a:endParaRPr lang="en-US" i="1" strike="sngStrike" dirty="0" smtClean="0">
              <a:latin typeface="Karla" charset="0"/>
              <a:ea typeface="Karla" charset="0"/>
              <a:cs typeface="Karla" charset="0"/>
            </a:endParaRPr>
          </a:p>
        </p:txBody>
      </p:sp>
      <p:sp>
        <p:nvSpPr>
          <p:cNvPr id="4" name="Slide Number Placeholder 3"/>
          <p:cNvSpPr>
            <a:spLocks noGrp="1"/>
          </p:cNvSpPr>
          <p:nvPr>
            <p:ph type="sldNum" sz="quarter" idx="12"/>
          </p:nvPr>
        </p:nvSpPr>
        <p:spPr/>
        <p:txBody>
          <a:bodyPr/>
          <a:lstStyle/>
          <a:p>
            <a:fld id="{74FD6AAA-7C75-FB4B-8EA1-06B22787237D}" type="slidenum">
              <a:rPr lang="en-US" smtClean="0"/>
              <a:t>81</a:t>
            </a:fld>
            <a:endParaRPr lang="en-US"/>
          </a:p>
        </p:txBody>
      </p:sp>
    </p:spTree>
    <p:extLst>
      <p:ext uri="{BB962C8B-B14F-4D97-AF65-F5344CB8AC3E}">
        <p14:creationId xmlns:p14="http://schemas.microsoft.com/office/powerpoint/2010/main" val="37960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Feed Forward Artificial Neural Networks				</a:t>
            </a:r>
          </a:p>
        </p:txBody>
      </p:sp>
      <p:sp>
        <p:nvSpPr>
          <p:cNvPr id="3" name="Content Placeholder 2"/>
          <p:cNvSpPr>
            <a:spLocks noGrp="1"/>
          </p:cNvSpPr>
          <p:nvPr>
            <p:ph idx="1"/>
          </p:nvPr>
        </p:nvSpPr>
        <p:spPr>
          <a:xfrm>
            <a:off x="1068546" y="983807"/>
            <a:ext cx="10327008" cy="2111143"/>
          </a:xfrm>
        </p:spPr>
        <p:txBody>
          <a:bodyPr/>
          <a:lstStyle/>
          <a:p>
            <a:pPr>
              <a:spcAft>
                <a:spcPts val="1200"/>
              </a:spcAft>
            </a:pPr>
            <a:r>
              <a:rPr lang="en-US" sz="2800" dirty="0"/>
              <a:t>Anatomy of a NN</a:t>
            </a:r>
          </a:p>
          <a:p>
            <a:pPr>
              <a:spcAft>
                <a:spcPts val="1200"/>
              </a:spcAft>
            </a:pPr>
            <a:r>
              <a:rPr lang="en-US" sz="2800" dirty="0"/>
              <a:t>Design choices </a:t>
            </a:r>
          </a:p>
          <a:p>
            <a:pPr lvl="1">
              <a:spcAft>
                <a:spcPts val="1200"/>
              </a:spcAft>
              <a:buFont typeface="Arial" charset="0"/>
              <a:buChar char=""/>
            </a:pPr>
            <a:r>
              <a:rPr lang="en-US" sz="2400" dirty="0"/>
              <a:t>Activation function</a:t>
            </a:r>
            <a:endParaRPr lang="en-US" sz="2400" dirty="0">
              <a:solidFill>
                <a:srgbClr val="0000FF"/>
              </a:solidFill>
            </a:endParaRPr>
          </a:p>
          <a:p>
            <a:pPr lvl="1">
              <a:spcAft>
                <a:spcPts val="1200"/>
              </a:spcAft>
              <a:buFont typeface="Arial" charset="0"/>
              <a:buChar char=""/>
            </a:pPr>
            <a:r>
              <a:rPr lang="en-US" sz="2400" dirty="0">
                <a:solidFill>
                  <a:schemeClr val="tx1">
                    <a:lumMod val="75000"/>
                    <a:lumOff val="25000"/>
                  </a:schemeClr>
                </a:solidFill>
              </a:rPr>
              <a:t>Loss function</a:t>
            </a:r>
          </a:p>
          <a:p>
            <a:pPr lvl="1">
              <a:spcAft>
                <a:spcPts val="1200"/>
              </a:spcAft>
              <a:buFont typeface="Arial" charset="0"/>
              <a:buChar char=""/>
            </a:pPr>
            <a:r>
              <a:rPr lang="en-US" sz="2400" dirty="0"/>
              <a:t>Output units</a:t>
            </a:r>
          </a:p>
          <a:p>
            <a:pPr lvl="1">
              <a:spcAft>
                <a:spcPts val="1200"/>
              </a:spcAft>
              <a:buFont typeface="Arial" charset="0"/>
              <a:buChar char=""/>
            </a:pPr>
            <a:r>
              <a:rPr lang="en-US" sz="2400" dirty="0" smtClean="0"/>
              <a:t>Architecture</a:t>
            </a:r>
          </a:p>
          <a:p>
            <a:pPr indent="-285738">
              <a:spcAft>
                <a:spcPts val="1200"/>
              </a:spcAft>
            </a:pPr>
            <a:r>
              <a:rPr lang="en-US" sz="2800" b="1" dirty="0" smtClean="0"/>
              <a:t>Learning (more next lecture) </a:t>
            </a:r>
          </a:p>
          <a:p>
            <a:pPr indent="-285738">
              <a:spcAft>
                <a:spcPts val="1200"/>
              </a:spcAft>
            </a:pPr>
            <a:r>
              <a:rPr lang="en-US" b="1" dirty="0"/>
              <a:t>	</a:t>
            </a:r>
            <a:r>
              <a:rPr lang="en-US" dirty="0" smtClean="0"/>
              <a:t>Basics ideas of optimizer</a:t>
            </a:r>
            <a:endParaRPr lang="en-US" sz="2800" dirty="0" smtClean="0"/>
          </a:p>
          <a:p>
            <a:pPr>
              <a:spcAft>
                <a:spcPts val="1200"/>
              </a:spcAft>
            </a:pPr>
            <a:r>
              <a:rPr lang="en-US" dirty="0" smtClean="0"/>
              <a:t>	</a:t>
            </a:r>
            <a:r>
              <a:rPr lang="en-US" b="1" dirty="0" err="1" smtClean="0"/>
              <a:t>Backprop</a:t>
            </a:r>
            <a:endParaRPr lang="en-US" b="1" dirty="0"/>
          </a:p>
          <a:p>
            <a:pPr lvl="1">
              <a:spcAft>
                <a:spcPts val="1200"/>
              </a:spcAft>
              <a:buFont typeface="Arial" charset="0"/>
              <a:buChar char=""/>
            </a:pPr>
            <a:endParaRPr lang="en-US" sz="2400" b="1" dirty="0"/>
          </a:p>
          <a:p>
            <a:pPr>
              <a:spcAft>
                <a:spcPts val="1200"/>
              </a:spcAft>
            </a:pPr>
            <a:endParaRPr lang="en-US" sz="2800" dirty="0"/>
          </a:p>
        </p:txBody>
      </p:sp>
    </p:spTree>
    <p:extLst>
      <p:ext uri="{BB962C8B-B14F-4D97-AF65-F5344CB8AC3E}">
        <p14:creationId xmlns:p14="http://schemas.microsoft.com/office/powerpoint/2010/main" val="73598543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Derivatives: Linear </a:t>
            </a:r>
            <a:r>
              <a:rPr lang="en-US" dirty="0"/>
              <a:t>Regression</a:t>
            </a:r>
          </a:p>
        </p:txBody>
      </p:sp>
      <p:sp>
        <p:nvSpPr>
          <p:cNvPr id="9" name="Slide Number Placeholder 8"/>
          <p:cNvSpPr>
            <a:spLocks noGrp="1"/>
          </p:cNvSpPr>
          <p:nvPr>
            <p:ph type="sldNum" sz="quarter" idx="12"/>
          </p:nvPr>
        </p:nvSpPr>
        <p:spPr/>
        <p:txBody>
          <a:bodyPr/>
          <a:lstStyle/>
          <a:p>
            <a:fld id="{74FD6AAA-7C75-FB4B-8EA1-06B22787237D}" type="slidenum">
              <a:rPr lang="en-US" smtClean="0"/>
              <a:t>83</a:t>
            </a:fld>
            <a:endParaRPr lang="en-US"/>
          </a:p>
        </p:txBody>
      </p:sp>
      <p:pic>
        <p:nvPicPr>
          <p:cNvPr id="12" name="Picture 11"/>
          <p:cNvPicPr>
            <a:picLocks noChangeAspect="1"/>
          </p:cNvPicPr>
          <p:nvPr/>
        </p:nvPicPr>
        <p:blipFill>
          <a:blip r:embed="rId3"/>
          <a:stretch>
            <a:fillRect/>
          </a:stretch>
        </p:blipFill>
        <p:spPr>
          <a:xfrm>
            <a:off x="7175869" y="1596803"/>
            <a:ext cx="4292600" cy="2095500"/>
          </a:xfrm>
          <a:prstGeom prst="rect">
            <a:avLst/>
          </a:prstGeom>
        </p:spPr>
      </p:pic>
      <p:pic>
        <p:nvPicPr>
          <p:cNvPr id="15" name="Picture 14"/>
          <p:cNvPicPr>
            <a:picLocks noChangeAspect="1"/>
          </p:cNvPicPr>
          <p:nvPr/>
        </p:nvPicPr>
        <p:blipFill>
          <a:blip r:embed="rId4"/>
          <a:stretch>
            <a:fillRect/>
          </a:stretch>
        </p:blipFill>
        <p:spPr>
          <a:xfrm>
            <a:off x="880718" y="1518084"/>
            <a:ext cx="5016500" cy="1625600"/>
          </a:xfrm>
          <a:prstGeom prst="rect">
            <a:avLst/>
          </a:prstGeom>
        </p:spPr>
      </p:pic>
      <p:pic>
        <p:nvPicPr>
          <p:cNvPr id="18" name="Picture 17"/>
          <p:cNvPicPr>
            <a:picLocks noChangeAspect="1"/>
          </p:cNvPicPr>
          <p:nvPr/>
        </p:nvPicPr>
        <p:blipFill>
          <a:blip r:embed="rId5"/>
          <a:stretch>
            <a:fillRect/>
          </a:stretch>
        </p:blipFill>
        <p:spPr>
          <a:xfrm>
            <a:off x="1623484" y="3289734"/>
            <a:ext cx="5892800" cy="3454400"/>
          </a:xfrm>
          <a:prstGeom prst="rect">
            <a:avLst/>
          </a:prstGeom>
        </p:spPr>
      </p:pic>
      <p:pic>
        <p:nvPicPr>
          <p:cNvPr id="19" name="Picture 18"/>
          <p:cNvPicPr>
            <a:picLocks noChangeAspect="1"/>
          </p:cNvPicPr>
          <p:nvPr/>
        </p:nvPicPr>
        <p:blipFill>
          <a:blip r:embed="rId6"/>
          <a:stretch>
            <a:fillRect/>
          </a:stretch>
        </p:blipFill>
        <p:spPr>
          <a:xfrm>
            <a:off x="4017434" y="983807"/>
            <a:ext cx="3251200" cy="673100"/>
          </a:xfrm>
          <a:prstGeom prst="rect">
            <a:avLst/>
          </a:prstGeom>
        </p:spPr>
      </p:pic>
    </p:spTree>
    <p:extLst>
      <p:ext uri="{BB962C8B-B14F-4D97-AF65-F5344CB8AC3E}">
        <p14:creationId xmlns:p14="http://schemas.microsoft.com/office/powerpoint/2010/main" val="63350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Derivatives: Logistic </a:t>
            </a:r>
            <a:r>
              <a:rPr lang="en-US" dirty="0"/>
              <a:t>Regression</a:t>
            </a:r>
            <a:endParaRPr lang="en-US" dirty="0"/>
          </a:p>
        </p:txBody>
      </p:sp>
      <p:sp>
        <p:nvSpPr>
          <p:cNvPr id="9" name="Slide Number Placeholder 8"/>
          <p:cNvSpPr>
            <a:spLocks noGrp="1"/>
          </p:cNvSpPr>
          <p:nvPr>
            <p:ph type="sldNum" sz="quarter" idx="12"/>
          </p:nvPr>
        </p:nvSpPr>
        <p:spPr/>
        <p:txBody>
          <a:bodyPr/>
          <a:lstStyle/>
          <a:p>
            <a:fld id="{74FD6AAA-7C75-FB4B-8EA1-06B22787237D}" type="slidenum">
              <a:rPr lang="en-US" smtClean="0"/>
              <a:t>84</a:t>
            </a:fld>
            <a:endParaRPr lang="en-US"/>
          </a:p>
        </p:txBody>
      </p:sp>
      <p:sp>
        <p:nvSpPr>
          <p:cNvPr id="4" name="TextBox 3"/>
          <p:cNvSpPr txBox="1"/>
          <p:nvPr/>
        </p:nvSpPr>
        <p:spPr>
          <a:xfrm>
            <a:off x="990600" y="1219200"/>
            <a:ext cx="10378162" cy="2246769"/>
          </a:xfrm>
          <a:prstGeom prst="rect">
            <a:avLst/>
          </a:prstGeom>
          <a:noFill/>
        </p:spPr>
        <p:txBody>
          <a:bodyPr wrap="none" rtlCol="0">
            <a:spAutoFit/>
          </a:bodyPr>
          <a:lstStyle/>
          <a:p>
            <a:r>
              <a:rPr lang="en-US" sz="2800" dirty="0" smtClean="0">
                <a:solidFill>
                  <a:schemeClr val="tx1">
                    <a:lumMod val="75000"/>
                    <a:lumOff val="25000"/>
                  </a:schemeClr>
                </a:solidFill>
                <a:latin typeface="Karla" charset="0"/>
                <a:ea typeface="Karla" charset="0"/>
                <a:cs typeface="Karla" charset="0"/>
              </a:rPr>
              <a:t>Can we do it?</a:t>
            </a:r>
          </a:p>
          <a:p>
            <a:endParaRPr lang="en-US" sz="2800" dirty="0">
              <a:solidFill>
                <a:schemeClr val="tx1">
                  <a:lumMod val="75000"/>
                  <a:lumOff val="25000"/>
                </a:schemeClr>
              </a:solidFill>
              <a:latin typeface="Karla" charset="0"/>
              <a:ea typeface="Karla" charset="0"/>
              <a:cs typeface="Karla" charset="0"/>
            </a:endParaRPr>
          </a:p>
          <a:p>
            <a:r>
              <a:rPr lang="en-US" sz="2800" dirty="0" smtClean="0">
                <a:solidFill>
                  <a:schemeClr val="tx1">
                    <a:lumMod val="75000"/>
                    <a:lumOff val="25000"/>
                  </a:schemeClr>
                </a:solidFill>
                <a:latin typeface="Karla" charset="0"/>
                <a:ea typeface="Karla" charset="0"/>
                <a:cs typeface="Karla" charset="0"/>
              </a:rPr>
              <a:t>Wolfram Alpha can do it for us! </a:t>
            </a:r>
          </a:p>
          <a:p>
            <a:endParaRPr lang="en-US" sz="2800" dirty="0">
              <a:solidFill>
                <a:schemeClr val="tx1">
                  <a:lumMod val="75000"/>
                  <a:lumOff val="25000"/>
                </a:schemeClr>
              </a:solidFill>
              <a:latin typeface="Karla" charset="0"/>
              <a:ea typeface="Karla" charset="0"/>
              <a:cs typeface="Karla" charset="0"/>
            </a:endParaRPr>
          </a:p>
          <a:p>
            <a:r>
              <a:rPr lang="en-US" sz="2800" b="1" dirty="0" smtClean="0">
                <a:solidFill>
                  <a:schemeClr val="tx1">
                    <a:lumMod val="75000"/>
                    <a:lumOff val="25000"/>
                  </a:schemeClr>
                </a:solidFill>
                <a:latin typeface="Karla" charset="0"/>
                <a:ea typeface="Karla" charset="0"/>
                <a:cs typeface="Karla" charset="0"/>
              </a:rPr>
              <a:t>We need a </a:t>
            </a:r>
            <a:r>
              <a:rPr lang="en-US" sz="2800" b="1" dirty="0" smtClean="0">
                <a:solidFill>
                  <a:schemeClr val="tx1">
                    <a:lumMod val="75000"/>
                    <a:lumOff val="25000"/>
                  </a:schemeClr>
                </a:solidFill>
                <a:latin typeface="Karla" charset="0"/>
                <a:ea typeface="Karla" charset="0"/>
                <a:cs typeface="Karla" charset="0"/>
              </a:rPr>
              <a:t>general formalism </a:t>
            </a:r>
            <a:r>
              <a:rPr lang="en-US" sz="2800" b="1" dirty="0" smtClean="0">
                <a:solidFill>
                  <a:schemeClr val="tx1">
                    <a:lumMod val="75000"/>
                    <a:lumOff val="25000"/>
                  </a:schemeClr>
                </a:solidFill>
                <a:latin typeface="Karla" charset="0"/>
                <a:ea typeface="Karla" charset="0"/>
                <a:cs typeface="Karla" charset="0"/>
              </a:rPr>
              <a:t>to deal with these derivatives</a:t>
            </a:r>
            <a:r>
              <a:rPr lang="en-US" sz="2800" dirty="0" smtClean="0">
                <a:solidFill>
                  <a:schemeClr val="tx1">
                    <a:lumMod val="75000"/>
                    <a:lumOff val="25000"/>
                  </a:schemeClr>
                </a:solidFill>
                <a:latin typeface="Karla" charset="0"/>
                <a:ea typeface="Karla" charset="0"/>
                <a:cs typeface="Karla" charset="0"/>
              </a:rPr>
              <a:t>. </a:t>
            </a:r>
            <a:endParaRPr lang="en-US" sz="2800" dirty="0">
              <a:solidFill>
                <a:schemeClr val="tx1">
                  <a:lumMod val="75000"/>
                  <a:lumOff val="25000"/>
                </a:schemeClr>
              </a:solidFill>
              <a:latin typeface="Karla" charset="0"/>
              <a:ea typeface="Karla" charset="0"/>
              <a:cs typeface="Karla" charset="0"/>
            </a:endParaRPr>
          </a:p>
        </p:txBody>
      </p:sp>
      <p:pic>
        <p:nvPicPr>
          <p:cNvPr id="5" name="Picture 4"/>
          <p:cNvPicPr>
            <a:picLocks noChangeAspect="1"/>
          </p:cNvPicPr>
          <p:nvPr/>
        </p:nvPicPr>
        <p:blipFill>
          <a:blip r:embed="rId3"/>
          <a:stretch>
            <a:fillRect/>
          </a:stretch>
        </p:blipFill>
        <p:spPr>
          <a:xfrm>
            <a:off x="5176910" y="1781633"/>
            <a:ext cx="2032684" cy="792402"/>
          </a:xfrm>
          <a:prstGeom prst="rect">
            <a:avLst/>
          </a:prstGeom>
        </p:spPr>
      </p:pic>
    </p:spTree>
    <p:extLst>
      <p:ext uri="{BB962C8B-B14F-4D97-AF65-F5344CB8AC3E}">
        <p14:creationId xmlns:p14="http://schemas.microsoft.com/office/powerpoint/2010/main" val="167099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xit" presetSubtype="0" fill="hold" nodeType="withEffect">
                                  <p:stCondLst>
                                    <p:cond delay="50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nodeType="withEffect">
                                  <p:stCondLst>
                                    <p:cond delay="100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Backprop</a:t>
            </a:r>
            <a:r>
              <a:rPr lang="en-US" dirty="0" smtClean="0"/>
              <a:t>: Chain </a:t>
            </a:r>
            <a:r>
              <a:rPr lang="en-US" dirty="0" smtClean="0"/>
              <a:t>Rule</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845290" y="1416544"/>
                <a:ext cx="10327008" cy="573621"/>
              </a:xfrm>
            </p:spPr>
            <p:txBody>
              <a:bodyPr/>
              <a:lstStyle/>
              <a:p>
                <a:pPr marL="342900" indent="-342900">
                  <a:buFont typeface="Arial" charset="0"/>
                  <a:buChar char="•"/>
                </a:pPr>
                <a:r>
                  <a:rPr lang="en-US" sz="2400" dirty="0" smtClean="0">
                    <a:latin typeface="Karla" charset="0"/>
                    <a:ea typeface="Karla" charset="0"/>
                    <a:cs typeface="Karla" charset="0"/>
                  </a:rPr>
                  <a:t>Chain rule </a:t>
                </a:r>
                <a:r>
                  <a:rPr lang="en-US" sz="2400" dirty="0">
                    <a:latin typeface="Karla" charset="0"/>
                    <a:ea typeface="Karla" charset="0"/>
                    <a:cs typeface="Karla" charset="0"/>
                  </a:rPr>
                  <a:t>for </a:t>
                </a:r>
                <a:r>
                  <a:rPr lang="en-US" sz="2400" dirty="0" smtClean="0">
                    <a:latin typeface="Karla" charset="0"/>
                    <a:ea typeface="Karla" charset="0"/>
                    <a:cs typeface="Karla" charset="0"/>
                  </a:rPr>
                  <a:t>computing gradients: </a:t>
                </a:r>
              </a:p>
              <a:p>
                <a:pPr marL="342900" indent="-342900">
                  <a:buFont typeface="Arial" charset="0"/>
                  <a:buChar char="•"/>
                </a:pPr>
                <a:endParaRPr lang="en-US" sz="2400" dirty="0">
                  <a:latin typeface="Karla" charset="0"/>
                  <a:ea typeface="Karla" charset="0"/>
                  <a:cs typeface="Karla" charset="0"/>
                </a:endParaRPr>
              </a:p>
              <a:p>
                <a:pPr marL="342900" indent="-342900">
                  <a:buFont typeface="Arial" charset="0"/>
                  <a:buChar char="•"/>
                </a:pPr>
                <a:endParaRPr lang="en-US" sz="2400" dirty="0" smtClean="0">
                  <a:latin typeface="Karla" charset="0"/>
                  <a:ea typeface="Karla" charset="0"/>
                  <a:cs typeface="Karla" charset="0"/>
                </a:endParaRPr>
              </a:p>
              <a:p>
                <a:pPr marL="342900" indent="-342900">
                  <a:buFont typeface="Arial" charset="0"/>
                  <a:buChar char="•"/>
                </a:pPr>
                <a14:m>
                  <m:oMath xmlns:m="http://schemas.openxmlformats.org/officeDocument/2006/math">
                    <m:r>
                      <a:rPr lang="en-US" sz="2400" i="1">
                        <a:solidFill>
                          <a:schemeClr val="tx1">
                            <a:lumMod val="75000"/>
                            <a:lumOff val="25000"/>
                          </a:schemeClr>
                        </a:solidFill>
                        <a:latin typeface="Cambria Math" charset="0"/>
                        <a:ea typeface="Karla" charset="0"/>
                        <a:cs typeface="Karla" charset="0"/>
                      </a:rPr>
                      <m:t>𝑦</m:t>
                    </m:r>
                    <m:r>
                      <a:rPr lang="en-US" sz="2400" i="1">
                        <a:solidFill>
                          <a:schemeClr val="tx1">
                            <a:lumMod val="75000"/>
                            <a:lumOff val="25000"/>
                          </a:schemeClr>
                        </a:solidFill>
                        <a:latin typeface="Cambria Math" charset="0"/>
                        <a:ea typeface="Karla" charset="0"/>
                        <a:cs typeface="Karla" charset="0"/>
                      </a:rPr>
                      <m:t>=</m:t>
                    </m:r>
                    <m:r>
                      <a:rPr lang="en-US" sz="2400" i="1">
                        <a:solidFill>
                          <a:schemeClr val="tx1">
                            <a:lumMod val="75000"/>
                            <a:lumOff val="25000"/>
                          </a:schemeClr>
                        </a:solidFill>
                        <a:latin typeface="Cambria Math" charset="0"/>
                        <a:ea typeface="Karla" charset="0"/>
                        <a:cs typeface="Karla" charset="0"/>
                      </a:rPr>
                      <m:t>𝑔</m:t>
                    </m:r>
                    <m:d>
                      <m:dPr>
                        <m:ctrlPr>
                          <a:rPr lang="en-US" sz="2400" i="1">
                            <a:solidFill>
                              <a:schemeClr val="tx1">
                                <a:lumMod val="75000"/>
                                <a:lumOff val="25000"/>
                              </a:schemeClr>
                            </a:solidFill>
                            <a:latin typeface="Cambria Math" charset="0"/>
                            <a:ea typeface="Karla" charset="0"/>
                            <a:cs typeface="Karla" charset="0"/>
                          </a:rPr>
                        </m:ctrlPr>
                      </m:dPr>
                      <m:e>
                        <m:r>
                          <a:rPr lang="en-US" sz="2400" i="1">
                            <a:solidFill>
                              <a:schemeClr val="tx1">
                                <a:lumMod val="75000"/>
                                <a:lumOff val="25000"/>
                              </a:schemeClr>
                            </a:solidFill>
                            <a:latin typeface="Cambria Math" charset="0"/>
                            <a:ea typeface="Karla" charset="0"/>
                            <a:cs typeface="Karla" charset="0"/>
                          </a:rPr>
                          <m:t>𝑥</m:t>
                        </m:r>
                      </m:e>
                    </m:d>
                    <m:r>
                      <a:rPr lang="en-US" sz="2400" i="1">
                        <a:solidFill>
                          <a:schemeClr val="tx1">
                            <a:lumMod val="75000"/>
                            <a:lumOff val="25000"/>
                          </a:schemeClr>
                        </a:solidFill>
                        <a:latin typeface="Cambria Math" charset="0"/>
                        <a:ea typeface="Karla" charset="0"/>
                        <a:cs typeface="Karla" charset="0"/>
                      </a:rPr>
                      <m:t>       </m:t>
                    </m:r>
                    <m:r>
                      <a:rPr lang="en-US" sz="2400" i="1">
                        <a:solidFill>
                          <a:schemeClr val="tx1">
                            <a:lumMod val="75000"/>
                            <a:lumOff val="25000"/>
                          </a:schemeClr>
                        </a:solidFill>
                        <a:latin typeface="Cambria Math" charset="0"/>
                        <a:ea typeface="Karla" charset="0"/>
                        <a:cs typeface="Karla" charset="0"/>
                      </a:rPr>
                      <m:t>𝑧</m:t>
                    </m:r>
                    <m:r>
                      <a:rPr lang="en-US" sz="2400" i="1">
                        <a:solidFill>
                          <a:schemeClr val="tx1">
                            <a:lumMod val="75000"/>
                            <a:lumOff val="25000"/>
                          </a:schemeClr>
                        </a:solidFill>
                        <a:latin typeface="Cambria Math" charset="0"/>
                        <a:ea typeface="Karla" charset="0"/>
                        <a:cs typeface="Karla" charset="0"/>
                      </a:rPr>
                      <m:t>=</m:t>
                    </m:r>
                    <m:r>
                      <a:rPr lang="en-US" sz="2400" i="1">
                        <a:solidFill>
                          <a:schemeClr val="tx1">
                            <a:lumMod val="75000"/>
                            <a:lumOff val="25000"/>
                          </a:schemeClr>
                        </a:solidFill>
                        <a:latin typeface="Cambria Math" charset="0"/>
                        <a:ea typeface="Karla" charset="0"/>
                        <a:cs typeface="Karla" charset="0"/>
                      </a:rPr>
                      <m:t>𝑓</m:t>
                    </m:r>
                    <m:d>
                      <m:dPr>
                        <m:ctrlPr>
                          <a:rPr lang="en-US" sz="2400" i="1">
                            <a:solidFill>
                              <a:schemeClr val="tx1">
                                <a:lumMod val="75000"/>
                                <a:lumOff val="25000"/>
                              </a:schemeClr>
                            </a:solidFill>
                            <a:latin typeface="Cambria Math" charset="0"/>
                            <a:ea typeface="Karla" charset="0"/>
                            <a:cs typeface="Karla" charset="0"/>
                          </a:rPr>
                        </m:ctrlPr>
                      </m:dPr>
                      <m:e>
                        <m:r>
                          <a:rPr lang="en-US" sz="2400" i="1">
                            <a:solidFill>
                              <a:schemeClr val="tx1">
                                <a:lumMod val="75000"/>
                                <a:lumOff val="25000"/>
                              </a:schemeClr>
                            </a:solidFill>
                            <a:latin typeface="Cambria Math" charset="0"/>
                            <a:ea typeface="Karla" charset="0"/>
                            <a:cs typeface="Karla" charset="0"/>
                          </a:rPr>
                          <m:t>𝑦</m:t>
                        </m:r>
                      </m:e>
                    </m:d>
                    <m:r>
                      <a:rPr lang="en-US" sz="2400" i="1">
                        <a:solidFill>
                          <a:schemeClr val="tx1">
                            <a:lumMod val="75000"/>
                            <a:lumOff val="25000"/>
                          </a:schemeClr>
                        </a:solidFill>
                        <a:latin typeface="Cambria Math" charset="0"/>
                        <a:ea typeface="Karla" charset="0"/>
                        <a:cs typeface="Karla" charset="0"/>
                      </a:rPr>
                      <m:t>=</m:t>
                    </m:r>
                    <m:r>
                      <a:rPr lang="en-US" sz="2400" i="1">
                        <a:solidFill>
                          <a:schemeClr val="tx1">
                            <a:lumMod val="75000"/>
                            <a:lumOff val="25000"/>
                          </a:schemeClr>
                        </a:solidFill>
                        <a:latin typeface="Cambria Math" charset="0"/>
                        <a:ea typeface="Karla" charset="0"/>
                        <a:cs typeface="Karla" charset="0"/>
                      </a:rPr>
                      <m:t>𝑓</m:t>
                    </m:r>
                    <m:d>
                      <m:dPr>
                        <m:ctrlPr>
                          <a:rPr lang="en-US" sz="2400" i="1">
                            <a:solidFill>
                              <a:schemeClr val="tx1">
                                <a:lumMod val="75000"/>
                                <a:lumOff val="25000"/>
                              </a:schemeClr>
                            </a:solidFill>
                            <a:latin typeface="Cambria Math" charset="0"/>
                            <a:ea typeface="Karla" charset="0"/>
                            <a:cs typeface="Karla" charset="0"/>
                          </a:rPr>
                        </m:ctrlPr>
                      </m:dPr>
                      <m:e>
                        <m:r>
                          <a:rPr lang="en-US" sz="2400" i="1">
                            <a:solidFill>
                              <a:schemeClr val="tx1">
                                <a:lumMod val="75000"/>
                                <a:lumOff val="25000"/>
                              </a:schemeClr>
                            </a:solidFill>
                            <a:latin typeface="Cambria Math" charset="0"/>
                            <a:ea typeface="Karla" charset="0"/>
                            <a:cs typeface="Karla" charset="0"/>
                          </a:rPr>
                          <m:t>𝑔</m:t>
                        </m:r>
                        <m:d>
                          <m:dPr>
                            <m:ctrlPr>
                              <a:rPr lang="en-US" sz="2400" i="1">
                                <a:solidFill>
                                  <a:schemeClr val="tx1">
                                    <a:lumMod val="75000"/>
                                    <a:lumOff val="25000"/>
                                  </a:schemeClr>
                                </a:solidFill>
                                <a:latin typeface="Cambria Math" charset="0"/>
                                <a:ea typeface="Karla" charset="0"/>
                                <a:cs typeface="Karla" charset="0"/>
                              </a:rPr>
                            </m:ctrlPr>
                          </m:dPr>
                          <m:e>
                            <m:r>
                              <a:rPr lang="en-US" sz="2400" i="1">
                                <a:solidFill>
                                  <a:schemeClr val="tx1">
                                    <a:lumMod val="75000"/>
                                    <a:lumOff val="25000"/>
                                  </a:schemeClr>
                                </a:solidFill>
                                <a:latin typeface="Cambria Math" charset="0"/>
                                <a:ea typeface="Karla" charset="0"/>
                                <a:cs typeface="Karla" charset="0"/>
                              </a:rPr>
                              <m:t>𝑥</m:t>
                            </m:r>
                          </m:e>
                        </m:d>
                      </m:e>
                    </m:d>
                  </m:oMath>
                </a14:m>
                <a:endParaRPr lang="en-US" sz="2400" b="0" dirty="0" smtClean="0">
                  <a:latin typeface="Karla" charset="0"/>
                  <a:ea typeface="Karla" charset="0"/>
                  <a:cs typeface="Karla" charset="0"/>
                </a:endParaRPr>
              </a:p>
              <a:p>
                <a:pPr marL="342900" indent="-342900">
                  <a:buFont typeface="Arial" charset="0"/>
                  <a:buChar char="•"/>
                </a:pPr>
                <a:endParaRPr lang="en-US" sz="2400" b="0" dirty="0" smtClean="0">
                  <a:latin typeface="Karla" charset="0"/>
                  <a:ea typeface="Karla" charset="0"/>
                  <a:cs typeface="Karla" charset="0"/>
                </a:endParaRPr>
              </a:p>
              <a:p>
                <a:pPr marL="342900" indent="-342900">
                  <a:buFont typeface="Arial" charset="0"/>
                  <a:buChar char="•"/>
                </a:pPr>
                <a:endParaRPr lang="en-US" sz="2400" dirty="0">
                  <a:latin typeface="Karla" charset="0"/>
                  <a:ea typeface="Karla" charset="0"/>
                  <a:cs typeface="Karla" charset="0"/>
                </a:endParaRPr>
              </a:p>
              <a:p>
                <a:pPr marL="342900" indent="-342900">
                  <a:buFont typeface="Arial" charset="0"/>
                  <a:buChar char="•"/>
                </a:pPr>
                <a:endParaRPr lang="en-US" sz="2400" dirty="0" smtClean="0">
                  <a:latin typeface="Karla" charset="0"/>
                  <a:ea typeface="Karla" charset="0"/>
                  <a:cs typeface="Karla" charset="0"/>
                </a:endParaRPr>
              </a:p>
              <a:p>
                <a:pPr marL="342900" indent="-342900">
                  <a:buFont typeface="Arial" charset="0"/>
                  <a:buChar char="•"/>
                </a:pPr>
                <a:endParaRPr lang="en-US" sz="2400" dirty="0">
                  <a:latin typeface="Karla" charset="0"/>
                  <a:ea typeface="Karla" charset="0"/>
                  <a:cs typeface="Karla" charset="0"/>
                </a:endParaRPr>
              </a:p>
              <a:p>
                <a:pPr marL="342900" indent="-342900">
                  <a:buFont typeface="Arial" charset="0"/>
                  <a:buChar char="•"/>
                </a:pPr>
                <a:r>
                  <a:rPr lang="en-US" sz="2400" dirty="0" smtClean="0">
                    <a:latin typeface="Karla" charset="0"/>
                    <a:ea typeface="Karla" charset="0"/>
                    <a:cs typeface="Karla" charset="0"/>
                  </a:rPr>
                  <a:t>For longer chains</a:t>
                </a:r>
                <a:endParaRPr lang="en-US" sz="2400" dirty="0">
                  <a:latin typeface="Karla" charset="0"/>
                  <a:ea typeface="Karla" charset="0"/>
                  <a:cs typeface="Karla" charset="0"/>
                </a:endParaRPr>
              </a:p>
              <a:p>
                <a:endParaRPr lang="en-US" sz="2400" dirty="0">
                  <a:latin typeface="Karla" charset="0"/>
                  <a:ea typeface="Karla" charset="0"/>
                  <a:cs typeface="Karla" charset="0"/>
                </a:endParaRP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845290" y="1416544"/>
                <a:ext cx="10327008" cy="573621"/>
              </a:xfrm>
              <a:blipFill rotWithShape="0">
                <a:blip r:embed="rId4"/>
                <a:stretch>
                  <a:fillRect l="-826" t="-8511" b="-626596"/>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74FD6AAA-7C75-FB4B-8EA1-06B22787237D}" type="slidenum">
              <a:rPr lang="en-US" smtClean="0"/>
              <a:t>85</a:t>
            </a:fld>
            <a:endParaRPr lang="en-US"/>
          </a:p>
        </p:txBody>
      </p:sp>
      <mc:AlternateContent xmlns:mc="http://schemas.openxmlformats.org/markup-compatibility/2006" xmlns:a14="http://schemas.microsoft.com/office/drawing/2010/main">
        <mc:Choice Requires="a14">
          <p:sp>
            <p:nvSpPr>
              <p:cNvPr id="9" name="TextBox 8"/>
              <p:cNvSpPr txBox="1"/>
              <p:nvPr/>
            </p:nvSpPr>
            <p:spPr>
              <a:xfrm>
                <a:off x="1296154" y="3459391"/>
                <a:ext cx="1559722" cy="7654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mr-IN" sz="2400" b="0" i="1" smtClean="0">
                              <a:solidFill>
                                <a:schemeClr val="tx1">
                                  <a:lumMod val="75000"/>
                                  <a:lumOff val="25000"/>
                                </a:schemeClr>
                              </a:solidFill>
                              <a:latin typeface="Cambria Math" charset="0"/>
                              <a:ea typeface="Cambria Math" charset="0"/>
                              <a:cs typeface="Cambria Math" charset="0"/>
                            </a:rPr>
                          </m:ctrlPr>
                        </m:fPr>
                        <m:num>
                          <m:r>
                            <a:rPr lang="en-US" sz="2400" b="0" i="1" smtClean="0">
                              <a:solidFill>
                                <a:schemeClr val="tx1">
                                  <a:lumMod val="75000"/>
                                  <a:lumOff val="25000"/>
                                </a:schemeClr>
                              </a:solidFill>
                              <a:latin typeface="Cambria Math" charset="0"/>
                              <a:ea typeface="Cambria Math" charset="0"/>
                              <a:cs typeface="Cambria Math" charset="0"/>
                            </a:rPr>
                            <m:t>𝜕</m:t>
                          </m:r>
                          <m:r>
                            <a:rPr lang="en-US" sz="2400" b="0" i="1" smtClean="0">
                              <a:solidFill>
                                <a:schemeClr val="tx1">
                                  <a:lumMod val="75000"/>
                                  <a:lumOff val="25000"/>
                                </a:schemeClr>
                              </a:solidFill>
                              <a:latin typeface="Cambria Math" charset="0"/>
                              <a:ea typeface="Cambria Math" charset="0"/>
                              <a:cs typeface="Cambria Math" charset="0"/>
                            </a:rPr>
                            <m:t>𝑧</m:t>
                          </m:r>
                        </m:num>
                        <m:den>
                          <m:r>
                            <a:rPr lang="en-US" sz="2400" b="0" i="1" smtClean="0">
                              <a:solidFill>
                                <a:schemeClr val="tx1">
                                  <a:lumMod val="75000"/>
                                  <a:lumOff val="25000"/>
                                </a:schemeClr>
                              </a:solidFill>
                              <a:latin typeface="Cambria Math" charset="0"/>
                              <a:ea typeface="Cambria Math" charset="0"/>
                              <a:cs typeface="Cambria Math" charset="0"/>
                            </a:rPr>
                            <m:t>𝜕</m:t>
                          </m:r>
                          <m:r>
                            <a:rPr lang="en-US" sz="2400" b="0" i="1" smtClean="0">
                              <a:solidFill>
                                <a:schemeClr val="tx1">
                                  <a:lumMod val="75000"/>
                                  <a:lumOff val="25000"/>
                                </a:schemeClr>
                              </a:solidFill>
                              <a:latin typeface="Cambria Math" charset="0"/>
                              <a:ea typeface="Cambria Math" charset="0"/>
                              <a:cs typeface="Cambria Math" charset="0"/>
                            </a:rPr>
                            <m:t>𝑥</m:t>
                          </m:r>
                        </m:den>
                      </m:f>
                      <m:r>
                        <a:rPr lang="en-US" sz="2400" b="0" i="1" smtClean="0">
                          <a:solidFill>
                            <a:schemeClr val="tx1">
                              <a:lumMod val="75000"/>
                              <a:lumOff val="25000"/>
                            </a:schemeClr>
                          </a:solidFill>
                          <a:latin typeface="Cambria Math" charset="0"/>
                          <a:ea typeface="Cambria Math" charset="0"/>
                          <a:cs typeface="Cambria Math" charset="0"/>
                        </a:rPr>
                        <m:t>=</m:t>
                      </m:r>
                      <m:f>
                        <m:fPr>
                          <m:ctrlPr>
                            <a:rPr lang="mr-IN" sz="2400" b="0" i="1" smtClean="0">
                              <a:solidFill>
                                <a:schemeClr val="tx1">
                                  <a:lumMod val="75000"/>
                                  <a:lumOff val="25000"/>
                                </a:schemeClr>
                              </a:solidFill>
                              <a:latin typeface="Cambria Math" charset="0"/>
                              <a:ea typeface="Cambria Math" charset="0"/>
                              <a:cs typeface="Cambria Math" charset="0"/>
                            </a:rPr>
                          </m:ctrlPr>
                        </m:fPr>
                        <m:num>
                          <m:r>
                            <a:rPr lang="en-US" sz="2400" b="0" i="1" smtClean="0">
                              <a:solidFill>
                                <a:schemeClr val="tx1">
                                  <a:lumMod val="75000"/>
                                  <a:lumOff val="25000"/>
                                </a:schemeClr>
                              </a:solidFill>
                              <a:latin typeface="Cambria Math" charset="0"/>
                              <a:ea typeface="Cambria Math" charset="0"/>
                              <a:cs typeface="Cambria Math" charset="0"/>
                            </a:rPr>
                            <m:t>𝜕</m:t>
                          </m:r>
                          <m:r>
                            <a:rPr lang="en-US" sz="2400" b="0" i="1" smtClean="0">
                              <a:solidFill>
                                <a:schemeClr val="tx1">
                                  <a:lumMod val="75000"/>
                                  <a:lumOff val="25000"/>
                                </a:schemeClr>
                              </a:solidFill>
                              <a:latin typeface="Cambria Math" charset="0"/>
                              <a:ea typeface="Cambria Math" charset="0"/>
                              <a:cs typeface="Cambria Math" charset="0"/>
                            </a:rPr>
                            <m:t>𝑧</m:t>
                          </m:r>
                        </m:num>
                        <m:den>
                          <m:r>
                            <a:rPr lang="en-US" sz="2400" b="0" i="1" smtClean="0">
                              <a:solidFill>
                                <a:schemeClr val="tx1">
                                  <a:lumMod val="75000"/>
                                  <a:lumOff val="25000"/>
                                </a:schemeClr>
                              </a:solidFill>
                              <a:latin typeface="Cambria Math" charset="0"/>
                              <a:ea typeface="Cambria Math" charset="0"/>
                              <a:cs typeface="Cambria Math" charset="0"/>
                            </a:rPr>
                            <m:t>𝜕</m:t>
                          </m:r>
                          <m:r>
                            <a:rPr lang="en-US" sz="2400" b="0" i="1" smtClean="0">
                              <a:solidFill>
                                <a:schemeClr val="tx1">
                                  <a:lumMod val="75000"/>
                                  <a:lumOff val="25000"/>
                                </a:schemeClr>
                              </a:solidFill>
                              <a:latin typeface="Cambria Math" charset="0"/>
                              <a:ea typeface="Cambria Math" charset="0"/>
                              <a:cs typeface="Cambria Math" charset="0"/>
                            </a:rPr>
                            <m:t>𝑦</m:t>
                          </m:r>
                        </m:den>
                      </m:f>
                      <m:f>
                        <m:fPr>
                          <m:ctrlPr>
                            <a:rPr lang="mr-IN" sz="2400" b="0" i="1" smtClean="0">
                              <a:solidFill>
                                <a:schemeClr val="tx1">
                                  <a:lumMod val="75000"/>
                                  <a:lumOff val="25000"/>
                                </a:schemeClr>
                              </a:solidFill>
                              <a:latin typeface="Cambria Math" charset="0"/>
                              <a:ea typeface="Cambria Math" charset="0"/>
                              <a:cs typeface="Cambria Math" charset="0"/>
                            </a:rPr>
                          </m:ctrlPr>
                        </m:fPr>
                        <m:num>
                          <m:r>
                            <a:rPr lang="en-US" sz="2400" b="0" i="1" smtClean="0">
                              <a:solidFill>
                                <a:schemeClr val="tx1">
                                  <a:lumMod val="75000"/>
                                  <a:lumOff val="25000"/>
                                </a:schemeClr>
                              </a:solidFill>
                              <a:latin typeface="Cambria Math" charset="0"/>
                              <a:ea typeface="Cambria Math" charset="0"/>
                              <a:cs typeface="Cambria Math" charset="0"/>
                            </a:rPr>
                            <m:t>𝜕</m:t>
                          </m:r>
                          <m:r>
                            <a:rPr lang="en-US" sz="2400" b="0" i="1" smtClean="0">
                              <a:solidFill>
                                <a:schemeClr val="tx1">
                                  <a:lumMod val="75000"/>
                                  <a:lumOff val="25000"/>
                                </a:schemeClr>
                              </a:solidFill>
                              <a:latin typeface="Cambria Math" charset="0"/>
                              <a:ea typeface="Cambria Math" charset="0"/>
                              <a:cs typeface="Cambria Math" charset="0"/>
                            </a:rPr>
                            <m:t>𝑦</m:t>
                          </m:r>
                        </m:num>
                        <m:den>
                          <m:r>
                            <a:rPr lang="en-US" sz="2400" b="0" i="1" smtClean="0">
                              <a:solidFill>
                                <a:schemeClr val="tx1">
                                  <a:lumMod val="75000"/>
                                  <a:lumOff val="25000"/>
                                </a:schemeClr>
                              </a:solidFill>
                              <a:latin typeface="Cambria Math" charset="0"/>
                              <a:ea typeface="Cambria Math" charset="0"/>
                              <a:cs typeface="Cambria Math" charset="0"/>
                            </a:rPr>
                            <m:t>𝜕</m:t>
                          </m:r>
                          <m:r>
                            <a:rPr lang="en-US" sz="2400" b="0" i="1" smtClean="0">
                              <a:solidFill>
                                <a:schemeClr val="tx1">
                                  <a:lumMod val="75000"/>
                                  <a:lumOff val="25000"/>
                                </a:schemeClr>
                              </a:solidFill>
                              <a:latin typeface="Cambria Math" charset="0"/>
                              <a:ea typeface="Cambria Math" charset="0"/>
                              <a:cs typeface="Cambria Math" charset="0"/>
                            </a:rPr>
                            <m:t>𝑥</m:t>
                          </m:r>
                        </m:den>
                      </m:f>
                    </m:oMath>
                  </m:oMathPara>
                </a14:m>
                <a:endParaRPr lang="en-US" sz="2400" dirty="0">
                  <a:solidFill>
                    <a:schemeClr val="tx1">
                      <a:lumMod val="75000"/>
                      <a:lumOff val="25000"/>
                    </a:schemeClr>
                  </a:solidFill>
                  <a:latin typeface="Cambria Math" charset="0"/>
                  <a:ea typeface="Cambria Math" charset="0"/>
                  <a:cs typeface="Cambria Math"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296154" y="3459391"/>
                <a:ext cx="1559722" cy="76540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6412404" y="2762456"/>
                <a:ext cx="5056641" cy="29261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tx1">
                              <a:lumMod val="75000"/>
                              <a:lumOff val="25000"/>
                            </a:schemeClr>
                          </a:solidFill>
                          <a:latin typeface="Cambria Math" charset="0"/>
                          <a:ea typeface="Karla" charset="0"/>
                          <a:cs typeface="Karla" charset="0"/>
                        </a:rPr>
                        <m:t>𝒚</m:t>
                      </m:r>
                      <m:r>
                        <a:rPr lang="en-US" sz="2400" i="1" smtClean="0">
                          <a:solidFill>
                            <a:schemeClr val="tx1">
                              <a:lumMod val="75000"/>
                              <a:lumOff val="25000"/>
                            </a:schemeClr>
                          </a:solidFill>
                          <a:latin typeface="Cambria Math" charset="0"/>
                          <a:ea typeface="Karla" charset="0"/>
                          <a:cs typeface="Karla" charset="0"/>
                        </a:rPr>
                        <m:t>=</m:t>
                      </m:r>
                      <m:r>
                        <a:rPr lang="en-US" sz="2400" i="1" smtClean="0">
                          <a:solidFill>
                            <a:schemeClr val="tx1">
                              <a:lumMod val="75000"/>
                              <a:lumOff val="25000"/>
                            </a:schemeClr>
                          </a:solidFill>
                          <a:latin typeface="Cambria Math" charset="0"/>
                          <a:ea typeface="Karla" charset="0"/>
                          <a:cs typeface="Karla" charset="0"/>
                        </a:rPr>
                        <m:t>𝑔</m:t>
                      </m:r>
                      <m:d>
                        <m:dPr>
                          <m:ctrlPr>
                            <a:rPr lang="en-US" sz="2400" i="1">
                              <a:solidFill>
                                <a:schemeClr val="tx1">
                                  <a:lumMod val="75000"/>
                                  <a:lumOff val="25000"/>
                                </a:schemeClr>
                              </a:solidFill>
                              <a:latin typeface="Cambria Math" charset="0"/>
                              <a:ea typeface="Karla" charset="0"/>
                              <a:cs typeface="Karla" charset="0"/>
                            </a:rPr>
                          </m:ctrlPr>
                        </m:dPr>
                        <m:e>
                          <m:r>
                            <a:rPr lang="en-US" sz="2400" b="1" i="1" smtClean="0">
                              <a:solidFill>
                                <a:schemeClr val="tx1">
                                  <a:lumMod val="75000"/>
                                  <a:lumOff val="25000"/>
                                </a:schemeClr>
                              </a:solidFill>
                              <a:latin typeface="Cambria Math" charset="0"/>
                              <a:ea typeface="Karla" charset="0"/>
                              <a:cs typeface="Karla" charset="0"/>
                            </a:rPr>
                            <m:t>𝒙</m:t>
                          </m:r>
                          <m:r>
                            <a:rPr lang="en-US" sz="2400" b="0" i="1" smtClean="0">
                              <a:solidFill>
                                <a:schemeClr val="tx1">
                                  <a:lumMod val="75000"/>
                                  <a:lumOff val="25000"/>
                                </a:schemeClr>
                              </a:solidFill>
                              <a:latin typeface="Cambria Math" charset="0"/>
                              <a:ea typeface="Karla" charset="0"/>
                              <a:cs typeface="Karla" charset="0"/>
                            </a:rPr>
                            <m:t> </m:t>
                          </m:r>
                        </m:e>
                      </m:d>
                      <m:r>
                        <a:rPr lang="en-US" sz="2400" i="1">
                          <a:solidFill>
                            <a:schemeClr val="tx1">
                              <a:lumMod val="75000"/>
                              <a:lumOff val="25000"/>
                            </a:schemeClr>
                          </a:solidFill>
                          <a:latin typeface="Cambria Math" charset="0"/>
                          <a:ea typeface="Karla" charset="0"/>
                          <a:cs typeface="Karla" charset="0"/>
                        </a:rPr>
                        <m:t>       </m:t>
                      </m:r>
                      <m:r>
                        <a:rPr lang="en-US" sz="2400" i="1">
                          <a:solidFill>
                            <a:schemeClr val="tx1">
                              <a:lumMod val="75000"/>
                              <a:lumOff val="25000"/>
                            </a:schemeClr>
                          </a:solidFill>
                          <a:latin typeface="Cambria Math" charset="0"/>
                          <a:ea typeface="Karla" charset="0"/>
                          <a:cs typeface="Karla" charset="0"/>
                        </a:rPr>
                        <m:t>𝑧</m:t>
                      </m:r>
                      <m:r>
                        <a:rPr lang="en-US" sz="2400" i="1">
                          <a:solidFill>
                            <a:schemeClr val="tx1">
                              <a:lumMod val="75000"/>
                              <a:lumOff val="25000"/>
                            </a:schemeClr>
                          </a:solidFill>
                          <a:latin typeface="Cambria Math" charset="0"/>
                          <a:ea typeface="Karla" charset="0"/>
                          <a:cs typeface="Karla" charset="0"/>
                        </a:rPr>
                        <m:t>=</m:t>
                      </m:r>
                      <m:r>
                        <a:rPr lang="en-US" sz="2400" i="1">
                          <a:solidFill>
                            <a:schemeClr val="tx1">
                              <a:lumMod val="75000"/>
                              <a:lumOff val="25000"/>
                            </a:schemeClr>
                          </a:solidFill>
                          <a:latin typeface="Cambria Math" charset="0"/>
                          <a:ea typeface="Karla" charset="0"/>
                          <a:cs typeface="Karla" charset="0"/>
                        </a:rPr>
                        <m:t>𝑓</m:t>
                      </m:r>
                      <m:d>
                        <m:dPr>
                          <m:ctrlPr>
                            <a:rPr lang="en-US" sz="2400" i="1">
                              <a:solidFill>
                                <a:schemeClr val="tx1">
                                  <a:lumMod val="75000"/>
                                  <a:lumOff val="25000"/>
                                </a:schemeClr>
                              </a:solidFill>
                              <a:latin typeface="Cambria Math" charset="0"/>
                              <a:ea typeface="Karla" charset="0"/>
                              <a:cs typeface="Karla" charset="0"/>
                            </a:rPr>
                          </m:ctrlPr>
                        </m:dPr>
                        <m:e>
                          <m:r>
                            <a:rPr lang="en-US" sz="2400" b="1" i="1" smtClean="0">
                              <a:solidFill>
                                <a:schemeClr val="tx1">
                                  <a:lumMod val="75000"/>
                                  <a:lumOff val="25000"/>
                                </a:schemeClr>
                              </a:solidFill>
                              <a:latin typeface="Cambria Math" charset="0"/>
                              <a:ea typeface="Karla" charset="0"/>
                              <a:cs typeface="Karla" charset="0"/>
                            </a:rPr>
                            <m:t>𝒚</m:t>
                          </m:r>
                        </m:e>
                      </m:d>
                      <m:r>
                        <a:rPr lang="en-US" sz="2400" i="1">
                          <a:solidFill>
                            <a:schemeClr val="tx1">
                              <a:lumMod val="75000"/>
                              <a:lumOff val="25000"/>
                            </a:schemeClr>
                          </a:solidFill>
                          <a:latin typeface="Cambria Math" charset="0"/>
                          <a:ea typeface="Karla" charset="0"/>
                          <a:cs typeface="Karla" charset="0"/>
                        </a:rPr>
                        <m:t>=</m:t>
                      </m:r>
                      <m:r>
                        <a:rPr lang="en-US" sz="2400" i="1">
                          <a:solidFill>
                            <a:schemeClr val="tx1">
                              <a:lumMod val="75000"/>
                              <a:lumOff val="25000"/>
                            </a:schemeClr>
                          </a:solidFill>
                          <a:latin typeface="Cambria Math" charset="0"/>
                          <a:ea typeface="Karla" charset="0"/>
                          <a:cs typeface="Karla" charset="0"/>
                        </a:rPr>
                        <m:t>𝑓</m:t>
                      </m:r>
                      <m:d>
                        <m:dPr>
                          <m:ctrlPr>
                            <a:rPr lang="en-US" sz="2400" i="1">
                              <a:solidFill>
                                <a:schemeClr val="tx1">
                                  <a:lumMod val="75000"/>
                                  <a:lumOff val="25000"/>
                                </a:schemeClr>
                              </a:solidFill>
                              <a:latin typeface="Cambria Math" charset="0"/>
                              <a:ea typeface="Karla" charset="0"/>
                              <a:cs typeface="Karla" charset="0"/>
                            </a:rPr>
                          </m:ctrlPr>
                        </m:dPr>
                        <m:e>
                          <m:r>
                            <a:rPr lang="en-US" sz="2400" i="1">
                              <a:solidFill>
                                <a:schemeClr val="tx1">
                                  <a:lumMod val="75000"/>
                                  <a:lumOff val="25000"/>
                                </a:schemeClr>
                              </a:solidFill>
                              <a:latin typeface="Cambria Math" charset="0"/>
                              <a:ea typeface="Karla" charset="0"/>
                              <a:cs typeface="Karla" charset="0"/>
                            </a:rPr>
                            <m:t>𝑔</m:t>
                          </m:r>
                          <m:d>
                            <m:dPr>
                              <m:ctrlPr>
                                <a:rPr lang="en-US" sz="2400" i="1">
                                  <a:solidFill>
                                    <a:schemeClr val="tx1">
                                      <a:lumMod val="75000"/>
                                      <a:lumOff val="25000"/>
                                    </a:schemeClr>
                                  </a:solidFill>
                                  <a:latin typeface="Cambria Math" charset="0"/>
                                  <a:ea typeface="Karla" charset="0"/>
                                  <a:cs typeface="Karla" charset="0"/>
                                </a:rPr>
                              </m:ctrlPr>
                            </m:dPr>
                            <m:e>
                              <m:r>
                                <a:rPr lang="en-US" sz="2400" b="1" i="1" smtClean="0">
                                  <a:solidFill>
                                    <a:schemeClr val="tx1">
                                      <a:lumMod val="75000"/>
                                      <a:lumOff val="25000"/>
                                    </a:schemeClr>
                                  </a:solidFill>
                                  <a:latin typeface="Cambria Math" charset="0"/>
                                  <a:ea typeface="Karla" charset="0"/>
                                  <a:cs typeface="Karla" charset="0"/>
                                </a:rPr>
                                <m:t>𝒙</m:t>
                              </m:r>
                              <m:r>
                                <a:rPr lang="en-US" sz="2400" b="0" i="1" smtClean="0">
                                  <a:solidFill>
                                    <a:schemeClr val="tx1">
                                      <a:lumMod val="75000"/>
                                      <a:lumOff val="25000"/>
                                    </a:schemeClr>
                                  </a:solidFill>
                                  <a:latin typeface="Cambria Math" charset="0"/>
                                  <a:ea typeface="Karla" charset="0"/>
                                  <a:cs typeface="Karla" charset="0"/>
                                </a:rPr>
                                <m:t> </m:t>
                              </m:r>
                            </m:e>
                          </m:d>
                        </m:e>
                      </m:d>
                    </m:oMath>
                  </m:oMathPara>
                </a14:m>
                <a:endParaRPr lang="en-US" sz="2400" dirty="0" smtClean="0"/>
              </a:p>
              <a:p>
                <a:endParaRPr lang="en-US" sz="2400" dirty="0"/>
              </a:p>
              <a:p>
                <a:pPr/>
                <a14:m>
                  <m:oMathPara xmlns:m="http://schemas.openxmlformats.org/officeDocument/2006/math">
                    <m:oMathParaPr>
                      <m:jc m:val="centerGroup"/>
                    </m:oMathParaPr>
                    <m:oMath xmlns:m="http://schemas.openxmlformats.org/officeDocument/2006/math">
                      <m:f>
                        <m:fPr>
                          <m:ctrlPr>
                            <a:rPr lang="mr-IN" sz="2400" i="1">
                              <a:solidFill>
                                <a:schemeClr val="tx1">
                                  <a:lumMod val="75000"/>
                                  <a:lumOff val="25000"/>
                                </a:schemeClr>
                              </a:solidFill>
                              <a:latin typeface="Cambria Math" charset="0"/>
                              <a:ea typeface="Cambria Math" charset="0"/>
                              <a:cs typeface="Cambria Math" charset="0"/>
                            </a:rPr>
                          </m:ctrlPr>
                        </m:fPr>
                        <m:num>
                          <m:r>
                            <a:rPr lang="en-US" sz="2400" b="0" i="1" smtClean="0">
                              <a:solidFill>
                                <a:schemeClr val="tx1">
                                  <a:lumMod val="75000"/>
                                  <a:lumOff val="25000"/>
                                </a:schemeClr>
                              </a:solidFill>
                              <a:latin typeface="Cambria Math" charset="0"/>
                              <a:ea typeface="Cambria Math" charset="0"/>
                              <a:cs typeface="Cambria Math" charset="0"/>
                            </a:rPr>
                            <m:t>𝜕</m:t>
                          </m:r>
                          <m:r>
                            <a:rPr lang="en-US" sz="2400" i="1">
                              <a:solidFill>
                                <a:schemeClr val="tx1">
                                  <a:lumMod val="75000"/>
                                  <a:lumOff val="25000"/>
                                </a:schemeClr>
                              </a:solidFill>
                              <a:latin typeface="Cambria Math" charset="0"/>
                              <a:ea typeface="Cambria Math" charset="0"/>
                              <a:cs typeface="Cambria Math" charset="0"/>
                            </a:rPr>
                            <m:t>𝑧</m:t>
                          </m:r>
                        </m:num>
                        <m:den>
                          <m:r>
                            <a:rPr lang="en-US" sz="2400" b="0" i="1" smtClean="0">
                              <a:solidFill>
                                <a:schemeClr val="tx1">
                                  <a:lumMod val="75000"/>
                                  <a:lumOff val="25000"/>
                                </a:schemeClr>
                              </a:solidFill>
                              <a:latin typeface="Cambria Math" charset="0"/>
                              <a:ea typeface="Cambria Math" charset="0"/>
                              <a:cs typeface="Cambria Math" charset="0"/>
                            </a:rPr>
                            <m:t>𝜕</m:t>
                          </m:r>
                          <m:sSub>
                            <m:sSubPr>
                              <m:ctrlPr>
                                <a:rPr lang="en-US" sz="2400" b="0" i="1" smtClean="0">
                                  <a:solidFill>
                                    <a:schemeClr val="tx1">
                                      <a:lumMod val="75000"/>
                                      <a:lumOff val="25000"/>
                                    </a:schemeClr>
                                  </a:solidFill>
                                  <a:latin typeface="Cambria Math" charset="0"/>
                                  <a:ea typeface="Cambria Math" charset="0"/>
                                  <a:cs typeface="Cambria Math" charset="0"/>
                                </a:rPr>
                              </m:ctrlPr>
                            </m:sSubPr>
                            <m:e>
                              <m:r>
                                <a:rPr lang="en-US" sz="2400" i="1">
                                  <a:solidFill>
                                    <a:schemeClr val="tx1">
                                      <a:lumMod val="75000"/>
                                      <a:lumOff val="25000"/>
                                    </a:schemeClr>
                                  </a:solidFill>
                                  <a:latin typeface="Cambria Math" charset="0"/>
                                  <a:ea typeface="Cambria Math" charset="0"/>
                                  <a:cs typeface="Cambria Math" charset="0"/>
                                </a:rPr>
                                <m:t>𝑥</m:t>
                              </m:r>
                            </m:e>
                            <m:sub>
                              <m:r>
                                <a:rPr lang="en-US" sz="2400" b="0" i="1" smtClean="0">
                                  <a:solidFill>
                                    <a:schemeClr val="tx1">
                                      <a:lumMod val="75000"/>
                                      <a:lumOff val="25000"/>
                                    </a:schemeClr>
                                  </a:solidFill>
                                  <a:latin typeface="Cambria Math" charset="0"/>
                                  <a:ea typeface="Cambria Math" charset="0"/>
                                  <a:cs typeface="Cambria Math" charset="0"/>
                                </a:rPr>
                                <m:t>𝑖</m:t>
                              </m:r>
                            </m:sub>
                          </m:sSub>
                        </m:den>
                      </m:f>
                      <m:r>
                        <a:rPr lang="en-US" sz="2400" i="1">
                          <a:solidFill>
                            <a:schemeClr val="tx1">
                              <a:lumMod val="75000"/>
                              <a:lumOff val="25000"/>
                            </a:schemeClr>
                          </a:solidFill>
                          <a:latin typeface="Cambria Math" charset="0"/>
                          <a:ea typeface="Cambria Math" charset="0"/>
                          <a:cs typeface="Cambria Math" charset="0"/>
                        </a:rPr>
                        <m:t>=</m:t>
                      </m:r>
                      <m:nary>
                        <m:naryPr>
                          <m:chr m:val="∑"/>
                          <m:supHide m:val="on"/>
                          <m:ctrlPr>
                            <a:rPr lang="en-US" sz="2400" i="1" smtClean="0">
                              <a:solidFill>
                                <a:schemeClr val="tx1">
                                  <a:lumMod val="75000"/>
                                  <a:lumOff val="25000"/>
                                </a:schemeClr>
                              </a:solidFill>
                              <a:latin typeface="Cambria Math" charset="0"/>
                              <a:ea typeface="Cambria Math" charset="0"/>
                              <a:cs typeface="Cambria Math" charset="0"/>
                            </a:rPr>
                          </m:ctrlPr>
                        </m:naryPr>
                        <m:sub>
                          <m:r>
                            <m:rPr>
                              <m:brk m:alnAt="7"/>
                            </m:rPr>
                            <a:rPr lang="en-US" sz="2400" b="0" i="1" smtClean="0">
                              <a:solidFill>
                                <a:schemeClr val="tx1">
                                  <a:lumMod val="75000"/>
                                  <a:lumOff val="25000"/>
                                </a:schemeClr>
                              </a:solidFill>
                              <a:latin typeface="Cambria Math" charset="0"/>
                              <a:ea typeface="Cambria Math" charset="0"/>
                              <a:cs typeface="Cambria Math" charset="0"/>
                            </a:rPr>
                            <m:t>𝑗</m:t>
                          </m:r>
                        </m:sub>
                        <m:sup/>
                        <m:e>
                          <m:f>
                            <m:fPr>
                              <m:ctrlPr>
                                <a:rPr lang="mr-IN" sz="2400" i="1">
                                  <a:solidFill>
                                    <a:schemeClr val="tx1">
                                      <a:lumMod val="75000"/>
                                      <a:lumOff val="25000"/>
                                    </a:schemeClr>
                                  </a:solidFill>
                                  <a:latin typeface="Cambria Math" charset="0"/>
                                  <a:ea typeface="Cambria Math" charset="0"/>
                                  <a:cs typeface="Cambria Math" charset="0"/>
                                </a:rPr>
                              </m:ctrlPr>
                            </m:fPr>
                            <m:num>
                              <m:r>
                                <a:rPr lang="en-US" sz="2400" b="0" i="1" smtClean="0">
                                  <a:solidFill>
                                    <a:schemeClr val="tx1">
                                      <a:lumMod val="75000"/>
                                      <a:lumOff val="25000"/>
                                    </a:schemeClr>
                                  </a:solidFill>
                                  <a:latin typeface="Cambria Math" charset="0"/>
                                  <a:ea typeface="Cambria Math" charset="0"/>
                                  <a:cs typeface="Cambria Math" charset="0"/>
                                </a:rPr>
                                <m:t>𝜕</m:t>
                              </m:r>
                              <m:r>
                                <a:rPr lang="en-US" sz="2400" i="1">
                                  <a:solidFill>
                                    <a:schemeClr val="tx1">
                                      <a:lumMod val="75000"/>
                                      <a:lumOff val="25000"/>
                                    </a:schemeClr>
                                  </a:solidFill>
                                  <a:latin typeface="Cambria Math" charset="0"/>
                                  <a:ea typeface="Cambria Math" charset="0"/>
                                  <a:cs typeface="Cambria Math" charset="0"/>
                                </a:rPr>
                                <m:t>𝑧</m:t>
                              </m:r>
                            </m:num>
                            <m:den>
                              <m:r>
                                <a:rPr lang="en-US" sz="2400" b="0" i="1" smtClean="0">
                                  <a:solidFill>
                                    <a:schemeClr val="tx1">
                                      <a:lumMod val="75000"/>
                                      <a:lumOff val="25000"/>
                                    </a:schemeClr>
                                  </a:solidFill>
                                  <a:latin typeface="Cambria Math" charset="0"/>
                                  <a:ea typeface="Cambria Math" charset="0"/>
                                  <a:cs typeface="Cambria Math" charset="0"/>
                                </a:rPr>
                                <m:t>𝜕</m:t>
                              </m:r>
                              <m:sSub>
                                <m:sSubPr>
                                  <m:ctrlPr>
                                    <a:rPr lang="en-US" sz="2400" b="0" i="1" smtClean="0">
                                      <a:solidFill>
                                        <a:schemeClr val="tx1">
                                          <a:lumMod val="75000"/>
                                          <a:lumOff val="25000"/>
                                        </a:schemeClr>
                                      </a:solidFill>
                                      <a:latin typeface="Cambria Math" charset="0"/>
                                      <a:ea typeface="Cambria Math" charset="0"/>
                                      <a:cs typeface="Cambria Math" charset="0"/>
                                    </a:rPr>
                                  </m:ctrlPr>
                                </m:sSubPr>
                                <m:e>
                                  <m:r>
                                    <a:rPr lang="en-US" sz="2400" b="0" i="1" smtClean="0">
                                      <a:solidFill>
                                        <a:schemeClr val="tx1">
                                          <a:lumMod val="75000"/>
                                          <a:lumOff val="25000"/>
                                        </a:schemeClr>
                                      </a:solidFill>
                                      <a:latin typeface="Cambria Math" charset="0"/>
                                      <a:ea typeface="Cambria Math" charset="0"/>
                                      <a:cs typeface="Cambria Math" charset="0"/>
                                    </a:rPr>
                                    <m:t>𝑦</m:t>
                                  </m:r>
                                </m:e>
                                <m:sub>
                                  <m:r>
                                    <a:rPr lang="en-US" sz="2400" b="0" i="1" smtClean="0">
                                      <a:solidFill>
                                        <a:schemeClr val="tx1">
                                          <a:lumMod val="75000"/>
                                          <a:lumOff val="25000"/>
                                        </a:schemeClr>
                                      </a:solidFill>
                                      <a:latin typeface="Cambria Math" charset="0"/>
                                      <a:ea typeface="Cambria Math" charset="0"/>
                                      <a:cs typeface="Cambria Math" charset="0"/>
                                    </a:rPr>
                                    <m:t>𝑗</m:t>
                                  </m:r>
                                </m:sub>
                              </m:sSub>
                            </m:den>
                          </m:f>
                          <m:f>
                            <m:fPr>
                              <m:ctrlPr>
                                <a:rPr lang="mr-IN" sz="2400" i="1">
                                  <a:solidFill>
                                    <a:schemeClr val="tx1">
                                      <a:lumMod val="75000"/>
                                      <a:lumOff val="25000"/>
                                    </a:schemeClr>
                                  </a:solidFill>
                                  <a:latin typeface="Cambria Math" charset="0"/>
                                  <a:ea typeface="Cambria Math" charset="0"/>
                                  <a:cs typeface="Cambria Math" charset="0"/>
                                </a:rPr>
                              </m:ctrlPr>
                            </m:fPr>
                            <m:num>
                              <m:r>
                                <a:rPr lang="en-US" sz="2400" b="0" i="1" smtClean="0">
                                  <a:solidFill>
                                    <a:schemeClr val="tx1">
                                      <a:lumMod val="75000"/>
                                      <a:lumOff val="25000"/>
                                    </a:schemeClr>
                                  </a:solidFill>
                                  <a:latin typeface="Cambria Math" charset="0"/>
                                  <a:ea typeface="Cambria Math" charset="0"/>
                                  <a:cs typeface="Cambria Math" charset="0"/>
                                </a:rPr>
                                <m:t>𝜕</m:t>
                              </m:r>
                              <m:sSub>
                                <m:sSubPr>
                                  <m:ctrlPr>
                                    <a:rPr lang="en-US" sz="2400" b="0" i="1" smtClean="0">
                                      <a:solidFill>
                                        <a:schemeClr val="tx1">
                                          <a:lumMod val="75000"/>
                                          <a:lumOff val="25000"/>
                                        </a:schemeClr>
                                      </a:solidFill>
                                      <a:latin typeface="Cambria Math" charset="0"/>
                                      <a:ea typeface="Cambria Math" charset="0"/>
                                      <a:cs typeface="Cambria Math" charset="0"/>
                                    </a:rPr>
                                  </m:ctrlPr>
                                </m:sSubPr>
                                <m:e>
                                  <m:r>
                                    <a:rPr lang="en-US" sz="2400" b="0" i="1" smtClean="0">
                                      <a:solidFill>
                                        <a:schemeClr val="tx1">
                                          <a:lumMod val="75000"/>
                                          <a:lumOff val="25000"/>
                                        </a:schemeClr>
                                      </a:solidFill>
                                      <a:latin typeface="Cambria Math" charset="0"/>
                                      <a:ea typeface="Cambria Math" charset="0"/>
                                      <a:cs typeface="Cambria Math" charset="0"/>
                                    </a:rPr>
                                    <m:t>𝑦</m:t>
                                  </m:r>
                                </m:e>
                                <m:sub>
                                  <m:r>
                                    <a:rPr lang="en-US" sz="2400" b="0" i="1" smtClean="0">
                                      <a:solidFill>
                                        <a:schemeClr val="tx1">
                                          <a:lumMod val="75000"/>
                                          <a:lumOff val="25000"/>
                                        </a:schemeClr>
                                      </a:solidFill>
                                      <a:latin typeface="Cambria Math" charset="0"/>
                                      <a:ea typeface="Cambria Math" charset="0"/>
                                      <a:cs typeface="Cambria Math" charset="0"/>
                                    </a:rPr>
                                    <m:t>𝑗</m:t>
                                  </m:r>
                                </m:sub>
                              </m:sSub>
                            </m:num>
                            <m:den>
                              <m:r>
                                <a:rPr lang="en-US" sz="2400" b="0" i="1" smtClean="0">
                                  <a:solidFill>
                                    <a:schemeClr val="tx1">
                                      <a:lumMod val="75000"/>
                                      <a:lumOff val="25000"/>
                                    </a:schemeClr>
                                  </a:solidFill>
                                  <a:latin typeface="Cambria Math" charset="0"/>
                                  <a:ea typeface="Cambria Math" charset="0"/>
                                  <a:cs typeface="Cambria Math" charset="0"/>
                                </a:rPr>
                                <m:t>𝜕</m:t>
                              </m:r>
                              <m:sSub>
                                <m:sSubPr>
                                  <m:ctrlPr>
                                    <a:rPr lang="en-US" sz="2400" i="1">
                                      <a:solidFill>
                                        <a:schemeClr val="tx1">
                                          <a:lumMod val="75000"/>
                                          <a:lumOff val="25000"/>
                                        </a:schemeClr>
                                      </a:solidFill>
                                      <a:latin typeface="Cambria Math" charset="0"/>
                                      <a:ea typeface="Cambria Math" charset="0"/>
                                      <a:cs typeface="Cambria Math" charset="0"/>
                                    </a:rPr>
                                  </m:ctrlPr>
                                </m:sSubPr>
                                <m:e>
                                  <m:r>
                                    <a:rPr lang="en-US" sz="2400" i="1">
                                      <a:solidFill>
                                        <a:schemeClr val="tx1">
                                          <a:lumMod val="75000"/>
                                          <a:lumOff val="25000"/>
                                        </a:schemeClr>
                                      </a:solidFill>
                                      <a:latin typeface="Cambria Math" charset="0"/>
                                      <a:ea typeface="Cambria Math" charset="0"/>
                                      <a:cs typeface="Cambria Math" charset="0"/>
                                    </a:rPr>
                                    <m:t>𝑥</m:t>
                                  </m:r>
                                </m:e>
                                <m:sub>
                                  <m:r>
                                    <a:rPr lang="en-US" sz="2400" i="1">
                                      <a:solidFill>
                                        <a:schemeClr val="tx1">
                                          <a:lumMod val="75000"/>
                                          <a:lumOff val="25000"/>
                                        </a:schemeClr>
                                      </a:solidFill>
                                      <a:latin typeface="Cambria Math" charset="0"/>
                                      <a:ea typeface="Cambria Math" charset="0"/>
                                      <a:cs typeface="Cambria Math" charset="0"/>
                                    </a:rPr>
                                    <m:t>𝑖</m:t>
                                  </m:r>
                                </m:sub>
                              </m:sSub>
                            </m:den>
                          </m:f>
                        </m:e>
                      </m:nary>
                    </m:oMath>
                  </m:oMathPara>
                </a14:m>
                <a:endParaRPr lang="en-US" sz="2400" dirty="0">
                  <a:solidFill>
                    <a:schemeClr val="tx1">
                      <a:lumMod val="75000"/>
                      <a:lumOff val="25000"/>
                    </a:schemeClr>
                  </a:solidFill>
                  <a:latin typeface="Cambria Math" charset="0"/>
                  <a:ea typeface="Cambria Math" charset="0"/>
                  <a:cs typeface="Cambria Math" charset="0"/>
                </a:endParaRPr>
              </a:p>
              <a:p>
                <a:endParaRPr lang="en-US" sz="2400" dirty="0" smtClean="0"/>
              </a:p>
              <a:p>
                <a:endParaRPr lang="en-US" sz="2400" dirty="0"/>
              </a:p>
              <a:p>
                <a:endParaRPr lang="en-US" sz="2400" dirty="0"/>
              </a:p>
            </p:txBody>
          </p:sp>
        </mc:Choice>
        <mc:Fallback xmlns="">
          <p:sp>
            <p:nvSpPr>
              <p:cNvPr id="3" name="Rectangle 2"/>
              <p:cNvSpPr>
                <a:spLocks noRot="1" noChangeAspect="1" noMove="1" noResize="1" noEditPoints="1" noAdjustHandles="1" noChangeArrowheads="1" noChangeShapeType="1" noTextEdit="1"/>
              </p:cNvSpPr>
              <p:nvPr/>
            </p:nvSpPr>
            <p:spPr>
              <a:xfrm>
                <a:off x="6412404" y="2762456"/>
                <a:ext cx="5056641" cy="2926122"/>
              </a:xfrm>
              <a:prstGeom prst="rect">
                <a:avLst/>
              </a:prstGeom>
              <a:blipFill rotWithShape="0">
                <a:blip r:embed="rId6"/>
                <a:stretch>
                  <a:fillRect/>
                </a:stretch>
              </a:blipFill>
            </p:spPr>
            <p:txBody>
              <a:bodyPr/>
              <a:lstStyle/>
              <a:p>
                <a:r>
                  <a:rPr lang="en-US">
                    <a:noFill/>
                  </a:rPr>
                  <a:t> </a:t>
                </a:r>
              </a:p>
            </p:txBody>
          </p:sp>
        </mc:Fallback>
      </mc:AlternateContent>
      <p:graphicFrame>
        <p:nvGraphicFramePr>
          <p:cNvPr id="10" name="Object 9"/>
          <p:cNvGraphicFramePr>
            <a:graphicFrameLocks noChangeAspect="1"/>
          </p:cNvGraphicFramePr>
          <p:nvPr>
            <p:extLst/>
          </p:nvPr>
        </p:nvGraphicFramePr>
        <p:xfrm>
          <a:off x="4421186" y="4831079"/>
          <a:ext cx="3349625" cy="1031875"/>
        </p:xfrm>
        <a:graphic>
          <a:graphicData uri="http://schemas.openxmlformats.org/presentationml/2006/ole">
            <mc:AlternateContent xmlns:mc="http://schemas.openxmlformats.org/markup-compatibility/2006">
              <mc:Choice xmlns:v="urn:schemas-microsoft-com:vml" Requires="v">
                <p:oleObj spid="_x0000_s8211" name="Equation" r:id="rId7" imgW="1524000" imgH="469900" progId="Equation.3">
                  <p:embed/>
                </p:oleObj>
              </mc:Choice>
              <mc:Fallback>
                <p:oleObj name="Equation" r:id="rId7" imgW="1524000" imgH="469900" progId="Equation.3">
                  <p:embed/>
                  <p:pic>
                    <p:nvPicPr>
                      <p:cNvPr id="0" name=""/>
                      <p:cNvPicPr/>
                      <p:nvPr/>
                    </p:nvPicPr>
                    <p:blipFill>
                      <a:blip r:embed="rId8"/>
                      <a:stretch>
                        <a:fillRect/>
                      </a:stretch>
                    </p:blipFill>
                    <p:spPr>
                      <a:xfrm>
                        <a:off x="4421186" y="4831079"/>
                        <a:ext cx="3349625" cy="1031875"/>
                      </a:xfrm>
                      <a:prstGeom prst="rect">
                        <a:avLst/>
                      </a:prstGeom>
                    </p:spPr>
                  </p:pic>
                </p:oleObj>
              </mc:Fallback>
            </mc:AlternateContent>
          </a:graphicData>
        </a:graphic>
      </p:graphicFrame>
    </p:spTree>
    <p:extLst>
      <p:ext uri="{BB962C8B-B14F-4D97-AF65-F5344CB8AC3E}">
        <p14:creationId xmlns:p14="http://schemas.microsoft.com/office/powerpoint/2010/main" val="68625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 Regression derivatives</a:t>
            </a:r>
            <a:endParaRPr lang="en-US" dirty="0"/>
          </a:p>
        </p:txBody>
      </p:sp>
      <p:sp>
        <p:nvSpPr>
          <p:cNvPr id="9" name="Slide Number Placeholder 8"/>
          <p:cNvSpPr>
            <a:spLocks noGrp="1"/>
          </p:cNvSpPr>
          <p:nvPr>
            <p:ph type="sldNum" sz="quarter" idx="12"/>
          </p:nvPr>
        </p:nvSpPr>
        <p:spPr/>
        <p:txBody>
          <a:bodyPr/>
          <a:lstStyle/>
          <a:p>
            <a:fld id="{74FD6AAA-7C75-FB4B-8EA1-06B22787237D}" type="slidenum">
              <a:rPr lang="en-US" smtClean="0"/>
              <a:t>86</a:t>
            </a:fld>
            <a:endParaRPr lang="en-US"/>
          </a:p>
        </p:txBody>
      </p:sp>
      <mc:AlternateContent xmlns:mc="http://schemas.openxmlformats.org/markup-compatibility/2006" xmlns:a14="http://schemas.microsoft.com/office/drawing/2010/main">
        <mc:Choice Requires="a14">
          <p:sp>
            <p:nvSpPr>
              <p:cNvPr id="8" name="Rectangle 7"/>
              <p:cNvSpPr/>
              <p:nvPr/>
            </p:nvSpPr>
            <p:spPr>
              <a:xfrm>
                <a:off x="959725" y="1652154"/>
                <a:ext cx="8786649" cy="98854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charset="0"/>
                        </a:rPr>
                        <m:t>ℒ</m:t>
                      </m:r>
                      <m:r>
                        <a:rPr lang="en-US" sz="2400" i="1" smtClean="0">
                          <a:latin typeface="Cambria Math" charset="0"/>
                        </a:rPr>
                        <m:t>=</m:t>
                      </m:r>
                      <m:func>
                        <m:funcPr>
                          <m:ctrlPr>
                            <a:rPr lang="en-US" sz="2400" i="1">
                              <a:latin typeface="Cambria Math" charset="0"/>
                            </a:rPr>
                          </m:ctrlPr>
                        </m:funcPr>
                        <m:fName>
                          <m:nary>
                            <m:naryPr>
                              <m:chr m:val="∑"/>
                              <m:supHide m:val="on"/>
                              <m:ctrlPr>
                                <a:rPr lang="en-US" sz="2400" i="1">
                                  <a:latin typeface="Cambria Math" charset="0"/>
                                </a:rPr>
                              </m:ctrlPr>
                            </m:naryPr>
                            <m:sub>
                              <m:r>
                                <a:rPr lang="en-US" sz="2400" b="0" i="1">
                                  <a:latin typeface="Cambria Math" charset="0"/>
                                </a:rPr>
                                <m:t>𝑖</m:t>
                              </m:r>
                            </m:sub>
                            <m:sup/>
                            <m:e>
                              <m:sSub>
                                <m:sSubPr>
                                  <m:ctrlPr>
                                    <a:rPr lang="en-US" sz="2400" i="1">
                                      <a:latin typeface="Cambria Math" charset="0"/>
                                    </a:rPr>
                                  </m:ctrlPr>
                                </m:sSubPr>
                                <m:e>
                                  <m:r>
                                    <a:rPr lang="en-US" sz="2400" b="0" i="1">
                                      <a:latin typeface="Cambria Math" charset="0"/>
                                    </a:rPr>
                                    <m:t>ℒ</m:t>
                                  </m:r>
                                </m:e>
                                <m:sub>
                                  <m:r>
                                    <a:rPr lang="en-US" sz="2400" b="0" i="1">
                                      <a:latin typeface="Cambria Math" charset="0"/>
                                    </a:rPr>
                                    <m:t>𝑖</m:t>
                                  </m:r>
                                </m:sub>
                              </m:sSub>
                            </m:e>
                          </m:nary>
                          <m:r>
                            <a:rPr lang="en-US" sz="2400" b="0" i="1">
                              <a:latin typeface="Cambria Math" charset="0"/>
                            </a:rPr>
                            <m:t>=−</m:t>
                          </m:r>
                          <m:nary>
                            <m:naryPr>
                              <m:chr m:val="∑"/>
                              <m:supHide m:val="on"/>
                              <m:ctrlPr>
                                <a:rPr lang="en-US" sz="2400" i="1">
                                  <a:latin typeface="Cambria Math" charset="0"/>
                                </a:rPr>
                              </m:ctrlPr>
                            </m:naryPr>
                            <m:sub>
                              <m:r>
                                <a:rPr lang="en-US" sz="2400" b="0" i="1">
                                  <a:latin typeface="Cambria Math" charset="0"/>
                                </a:rPr>
                                <m:t>𝑖</m:t>
                              </m:r>
                            </m:sub>
                            <m:sup/>
                            <m:e>
                              <m:func>
                                <m:funcPr>
                                  <m:ctrlPr>
                                    <a:rPr lang="en-US" sz="2400" b="0" i="1" smtClean="0">
                                      <a:latin typeface="Cambria Math" charset="0"/>
                                    </a:rPr>
                                  </m:ctrlPr>
                                </m:funcPr>
                                <m:fName>
                                  <m:r>
                                    <m:rPr>
                                      <m:sty m:val="p"/>
                                    </m:rPr>
                                    <a:rPr lang="en-US" sz="2400" b="0" i="0" smtClean="0">
                                      <a:latin typeface="Cambria Math" charset="0"/>
                                    </a:rPr>
                                    <m:t>log</m:t>
                                  </m:r>
                                </m:fName>
                                <m:e>
                                  <m:sSub>
                                    <m:sSubPr>
                                      <m:ctrlPr>
                                        <a:rPr lang="en-US" sz="2400" b="0" i="1" smtClean="0">
                                          <a:latin typeface="Cambria Math" charset="0"/>
                                        </a:rPr>
                                      </m:ctrlPr>
                                    </m:sSubPr>
                                    <m:e>
                                      <m:r>
                                        <a:rPr lang="en-US" sz="2400" b="0" i="1" smtClean="0">
                                          <a:latin typeface="Cambria Math" charset="0"/>
                                        </a:rPr>
                                        <m:t>𝐿</m:t>
                                      </m:r>
                                    </m:e>
                                    <m:sub>
                                      <m:r>
                                        <a:rPr lang="en-US" sz="2400" b="0" i="1" smtClean="0">
                                          <a:latin typeface="Cambria Math" charset="0"/>
                                        </a:rPr>
                                        <m:t>𝑖</m:t>
                                      </m:r>
                                    </m:sub>
                                  </m:sSub>
                                </m:e>
                              </m:func>
                            </m:e>
                          </m:nary>
                          <m:r>
                            <a:rPr lang="en-US" sz="2400" b="0">
                              <a:latin typeface="Cambria Math" charset="0"/>
                            </a:rPr>
                            <m:t> </m:t>
                          </m:r>
                        </m:fName>
                        <m:e>
                          <m:r>
                            <a:rPr lang="en-US" sz="2400" b="0" i="1">
                              <a:latin typeface="Cambria Math" charset="0"/>
                            </a:rPr>
                            <m:t>=−</m:t>
                          </m:r>
                          <m:nary>
                            <m:naryPr>
                              <m:chr m:val="∑"/>
                              <m:supHide m:val="on"/>
                              <m:ctrlPr>
                                <a:rPr lang="en-US" sz="2400" i="1">
                                  <a:latin typeface="Cambria Math" charset="0"/>
                                </a:rPr>
                              </m:ctrlPr>
                            </m:naryPr>
                            <m:sub>
                              <m:r>
                                <a:rPr lang="en-US" sz="2400" b="0" i="1">
                                  <a:latin typeface="Cambria Math" charset="0"/>
                                </a:rPr>
                                <m:t>𝑖</m:t>
                              </m:r>
                            </m:sub>
                            <m:sup/>
                            <m:e>
                              <m:r>
                                <a:rPr lang="en-US" sz="2400" b="0" i="1" smtClean="0">
                                  <a:latin typeface="Cambria Math" charset="0"/>
                                </a:rPr>
                                <m:t>[</m:t>
                              </m:r>
                              <m:sSub>
                                <m:sSubPr>
                                  <m:ctrlPr>
                                    <a:rPr lang="en-US" sz="2400" i="1">
                                      <a:latin typeface="Cambria Math" charset="0"/>
                                    </a:rPr>
                                  </m:ctrlPr>
                                </m:sSubPr>
                                <m:e>
                                  <m:r>
                                    <a:rPr lang="en-US" sz="2400" b="0" i="1">
                                      <a:latin typeface="Cambria Math" charset="0"/>
                                    </a:rPr>
                                    <m:t>𝑦</m:t>
                                  </m:r>
                                </m:e>
                                <m:sub>
                                  <m:r>
                                    <a:rPr lang="en-US" sz="2400" b="0" i="1">
                                      <a:latin typeface="Cambria Math" charset="0"/>
                                    </a:rPr>
                                    <m:t>𝑖</m:t>
                                  </m:r>
                                </m:sub>
                              </m:sSub>
                              <m:func>
                                <m:funcPr>
                                  <m:ctrlPr>
                                    <a:rPr lang="en-US" sz="2400" i="1">
                                      <a:latin typeface="Cambria Math" charset="0"/>
                                    </a:rPr>
                                  </m:ctrlPr>
                                </m:funcPr>
                                <m:fName>
                                  <m:r>
                                    <m:rPr>
                                      <m:sty m:val="p"/>
                                    </m:rPr>
                                    <a:rPr lang="en-US" sz="2400" b="0" i="0">
                                      <a:latin typeface="Cambria Math" charset="0"/>
                                    </a:rPr>
                                    <m:t>log</m:t>
                                  </m:r>
                                </m:fName>
                                <m:e>
                                  <m:sSub>
                                    <m:sSubPr>
                                      <m:ctrlPr>
                                        <a:rPr lang="en-US" sz="2400" i="1">
                                          <a:latin typeface="Cambria Math" charset="0"/>
                                        </a:rPr>
                                      </m:ctrlPr>
                                    </m:sSubPr>
                                    <m:e>
                                      <m:r>
                                        <a:rPr lang="en-US" sz="2400" b="0" i="1">
                                          <a:latin typeface="Cambria Math" charset="0"/>
                                        </a:rPr>
                                        <m:t>𝑝</m:t>
                                      </m:r>
                                    </m:e>
                                    <m:sub>
                                      <m:r>
                                        <a:rPr lang="en-US" sz="2400" b="0" i="1">
                                          <a:latin typeface="Cambria Math" charset="0"/>
                                        </a:rPr>
                                        <m:t>𝑖</m:t>
                                      </m:r>
                                    </m:sub>
                                  </m:sSub>
                                  <m:r>
                                    <a:rPr lang="en-US" sz="2400" b="0" i="1">
                                      <a:latin typeface="Cambria Math" charset="0"/>
                                    </a:rPr>
                                    <m:t>+</m:t>
                                  </m:r>
                                  <m:d>
                                    <m:dPr>
                                      <m:ctrlPr>
                                        <a:rPr lang="en-US" sz="2400" i="1">
                                          <a:latin typeface="Cambria Math" charset="0"/>
                                        </a:rPr>
                                      </m:ctrlPr>
                                    </m:dPr>
                                    <m:e>
                                      <m:r>
                                        <a:rPr lang="en-US" sz="2400" b="0" i="1">
                                          <a:latin typeface="Cambria Math" charset="0"/>
                                        </a:rPr>
                                        <m:t>1−</m:t>
                                      </m:r>
                                      <m:sSub>
                                        <m:sSubPr>
                                          <m:ctrlPr>
                                            <a:rPr lang="en-US" sz="2400" i="1">
                                              <a:latin typeface="Cambria Math" charset="0"/>
                                            </a:rPr>
                                          </m:ctrlPr>
                                        </m:sSubPr>
                                        <m:e>
                                          <m:r>
                                            <a:rPr lang="en-US" sz="2400" b="0" i="1">
                                              <a:latin typeface="Cambria Math" charset="0"/>
                                            </a:rPr>
                                            <m:t>𝑦</m:t>
                                          </m:r>
                                        </m:e>
                                        <m:sub>
                                          <m:r>
                                            <a:rPr lang="en-US" sz="2400" b="0" i="1">
                                              <a:latin typeface="Cambria Math" charset="0"/>
                                            </a:rPr>
                                            <m:t>𝑖</m:t>
                                          </m:r>
                                        </m:sub>
                                      </m:sSub>
                                    </m:e>
                                  </m:d>
                                  <m:func>
                                    <m:funcPr>
                                      <m:ctrlPr>
                                        <a:rPr lang="en-US" sz="2400" i="1">
                                          <a:latin typeface="Cambria Math" charset="0"/>
                                        </a:rPr>
                                      </m:ctrlPr>
                                    </m:funcPr>
                                    <m:fName>
                                      <m:r>
                                        <m:rPr>
                                          <m:sty m:val="p"/>
                                        </m:rPr>
                                        <a:rPr lang="en-US" sz="2400" b="0" i="0">
                                          <a:latin typeface="Cambria Math" charset="0"/>
                                        </a:rPr>
                                        <m:t>log</m:t>
                                      </m:r>
                                    </m:fName>
                                    <m:e>
                                      <m:r>
                                        <a:rPr lang="en-US" sz="2400" b="0" i="1">
                                          <a:latin typeface="Cambria Math" charset="0"/>
                                        </a:rPr>
                                        <m:t>(1−</m:t>
                                      </m:r>
                                      <m:sSub>
                                        <m:sSubPr>
                                          <m:ctrlPr>
                                            <a:rPr lang="en-US" sz="2400" i="1">
                                              <a:latin typeface="Cambria Math" charset="0"/>
                                            </a:rPr>
                                          </m:ctrlPr>
                                        </m:sSubPr>
                                        <m:e>
                                          <m:r>
                                            <a:rPr lang="en-US" sz="2400" b="0" i="1">
                                              <a:latin typeface="Cambria Math" charset="0"/>
                                            </a:rPr>
                                            <m:t>𝑝</m:t>
                                          </m:r>
                                        </m:e>
                                        <m:sub>
                                          <m:r>
                                            <a:rPr lang="en-US" sz="2400" b="0" i="1">
                                              <a:latin typeface="Cambria Math" charset="0"/>
                                            </a:rPr>
                                            <m:t>𝑖</m:t>
                                          </m:r>
                                        </m:sub>
                                      </m:sSub>
                                      <m:r>
                                        <a:rPr lang="en-US" sz="2400" b="0" i="1">
                                          <a:latin typeface="Cambria Math" charset="0"/>
                                        </a:rPr>
                                        <m:t>)</m:t>
                                      </m:r>
                                      <m:r>
                                        <a:rPr lang="en-US" sz="2400" b="0" i="1" smtClean="0">
                                          <a:latin typeface="Cambria Math" charset="0"/>
                                        </a:rPr>
                                        <m:t>]</m:t>
                                      </m:r>
                                    </m:e>
                                  </m:func>
                                </m:e>
                              </m:func>
                            </m:e>
                          </m:nary>
                        </m:e>
                      </m:func>
                    </m:oMath>
                  </m:oMathPara>
                </a14:m>
                <a:endParaRPr lang="en-US" dirty="0" smtClean="0"/>
              </a:p>
            </p:txBody>
          </p:sp>
        </mc:Choice>
        <mc:Fallback xmlns="">
          <p:sp>
            <p:nvSpPr>
              <p:cNvPr id="8" name="Rectangle 7"/>
              <p:cNvSpPr>
                <a:spLocks noRot="1" noChangeAspect="1" noMove="1" noResize="1" noEditPoints="1" noAdjustHandles="1" noChangeArrowheads="1" noChangeShapeType="1" noTextEdit="1"/>
              </p:cNvSpPr>
              <p:nvPr/>
            </p:nvSpPr>
            <p:spPr>
              <a:xfrm>
                <a:off x="959725" y="1652154"/>
                <a:ext cx="8786649" cy="98854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008768" y="5637992"/>
                <a:ext cx="4561490" cy="611193"/>
              </a:xfrm>
              <a:prstGeom prst="rect">
                <a:avLst/>
              </a:prstGeom>
              <a:noFill/>
            </p:spPr>
            <p:txBody>
              <a:bodyPr wrap="square" lIns="0" tIns="0" rIns="0" bIns="0" rtlCol="0">
                <a:spAutoFit/>
              </a:bodyPr>
              <a:lstStyle/>
              <a:p>
                <a14:m>
                  <m:oMath xmlns:m="http://schemas.openxmlformats.org/officeDocument/2006/math">
                    <m:f>
                      <m:fPr>
                        <m:ctrlPr>
                          <a:rPr lang="mr-IN" sz="2400" i="1" smtClean="0">
                            <a:solidFill>
                              <a:schemeClr val="tx1">
                                <a:lumMod val="75000"/>
                                <a:lumOff val="25000"/>
                              </a:schemeClr>
                            </a:solidFill>
                            <a:latin typeface="Cambria Math" charset="0"/>
                          </a:rPr>
                        </m:ctrlPr>
                      </m:fPr>
                      <m:num>
                        <m:r>
                          <a:rPr lang="en-US" sz="2400" b="0" i="1" smtClean="0">
                            <a:solidFill>
                              <a:schemeClr val="tx1">
                                <a:lumMod val="75000"/>
                                <a:lumOff val="25000"/>
                              </a:schemeClr>
                            </a:solidFill>
                            <a:latin typeface="Cambria Math" charset="0"/>
                          </a:rPr>
                          <m:t>𝜕</m:t>
                        </m:r>
                        <m:r>
                          <a:rPr lang="en-US" sz="2400" b="0" i="1" smtClean="0">
                            <a:solidFill>
                              <a:schemeClr val="tx1">
                                <a:lumMod val="75000"/>
                                <a:lumOff val="25000"/>
                              </a:schemeClr>
                            </a:solidFill>
                            <a:latin typeface="Cambria Math" charset="0"/>
                          </a:rPr>
                          <m:t>ℒ</m:t>
                        </m:r>
                      </m:num>
                      <m:den>
                        <m:r>
                          <a:rPr lang="en-US" sz="2400" b="0" i="1" smtClean="0">
                            <a:solidFill>
                              <a:schemeClr val="tx1">
                                <a:lumMod val="75000"/>
                                <a:lumOff val="25000"/>
                              </a:schemeClr>
                            </a:solidFill>
                            <a:latin typeface="Cambria Math" charset="0"/>
                          </a:rPr>
                          <m:t>𝜕</m:t>
                        </m:r>
                        <m:r>
                          <a:rPr lang="en-US" sz="2400" b="0" i="1" smtClean="0">
                            <a:solidFill>
                              <a:schemeClr val="tx1">
                                <a:lumMod val="75000"/>
                                <a:lumOff val="25000"/>
                              </a:schemeClr>
                            </a:solidFill>
                            <a:latin typeface="Cambria Math" charset="0"/>
                          </a:rPr>
                          <m:t>𝑊</m:t>
                        </m:r>
                      </m:den>
                    </m:f>
                    <m:r>
                      <a:rPr lang="en-US" sz="2400" b="0" i="1" smtClean="0">
                        <a:solidFill>
                          <a:schemeClr val="tx1">
                            <a:lumMod val="75000"/>
                            <a:lumOff val="25000"/>
                          </a:schemeClr>
                        </a:solidFill>
                        <a:latin typeface="Cambria Math" charset="0"/>
                      </a:rPr>
                      <m:t>=</m:t>
                    </m:r>
                    <m:nary>
                      <m:naryPr>
                        <m:chr m:val="∑"/>
                        <m:supHide m:val="on"/>
                        <m:ctrlPr>
                          <a:rPr lang="en-US" sz="2400" i="1" smtClean="0">
                            <a:solidFill>
                              <a:schemeClr val="tx1">
                                <a:lumMod val="75000"/>
                                <a:lumOff val="25000"/>
                              </a:schemeClr>
                            </a:solidFill>
                            <a:latin typeface="Cambria Math" charset="0"/>
                          </a:rPr>
                        </m:ctrlPr>
                      </m:naryPr>
                      <m:sub>
                        <m:r>
                          <a:rPr lang="en-US" sz="2400" b="0" i="1" smtClean="0">
                            <a:solidFill>
                              <a:schemeClr val="tx1">
                                <a:lumMod val="75000"/>
                                <a:lumOff val="25000"/>
                              </a:schemeClr>
                            </a:solidFill>
                            <a:latin typeface="Cambria Math" charset="0"/>
                          </a:rPr>
                          <m:t>𝑖</m:t>
                        </m:r>
                      </m:sub>
                      <m:sup/>
                      <m:e>
                        <m:f>
                          <m:fPr>
                            <m:ctrlPr>
                              <a:rPr lang="mr-IN" sz="2400" i="1" smtClean="0">
                                <a:solidFill>
                                  <a:schemeClr val="tx1">
                                    <a:lumMod val="75000"/>
                                    <a:lumOff val="25000"/>
                                  </a:schemeClr>
                                </a:solidFill>
                                <a:latin typeface="Cambria Math" charset="0"/>
                              </a:rPr>
                            </m:ctrlPr>
                          </m:fPr>
                          <m:num>
                            <m:r>
                              <a:rPr lang="en-US" sz="2400" b="0" i="1" smtClean="0">
                                <a:solidFill>
                                  <a:schemeClr val="tx1">
                                    <a:lumMod val="75000"/>
                                    <a:lumOff val="25000"/>
                                  </a:schemeClr>
                                </a:solidFill>
                                <a:latin typeface="Cambria Math" charset="0"/>
                              </a:rPr>
                              <m:t>𝜕</m:t>
                            </m:r>
                            <m:sSub>
                              <m:sSubPr>
                                <m:ctrlPr>
                                  <a:rPr lang="en-US" sz="2400" i="1" smtClean="0">
                                    <a:solidFill>
                                      <a:schemeClr val="tx1">
                                        <a:lumMod val="75000"/>
                                        <a:lumOff val="25000"/>
                                      </a:schemeClr>
                                    </a:solidFill>
                                    <a:latin typeface="Cambria Math" charset="0"/>
                                  </a:rPr>
                                </m:ctrlPr>
                              </m:sSubPr>
                              <m:e>
                                <m:r>
                                  <a:rPr lang="en-US" sz="2400" b="0" i="1" smtClean="0">
                                    <a:solidFill>
                                      <a:schemeClr val="tx1">
                                        <a:lumMod val="75000"/>
                                        <a:lumOff val="25000"/>
                                      </a:schemeClr>
                                    </a:solidFill>
                                    <a:latin typeface="Cambria Math" charset="0"/>
                                  </a:rPr>
                                  <m:t>ℒ</m:t>
                                </m:r>
                              </m:e>
                              <m:sub>
                                <m:r>
                                  <a:rPr lang="en-US" sz="2400" b="0" i="1" smtClean="0">
                                    <a:solidFill>
                                      <a:schemeClr val="tx1">
                                        <a:lumMod val="75000"/>
                                        <a:lumOff val="25000"/>
                                      </a:schemeClr>
                                    </a:solidFill>
                                    <a:latin typeface="Cambria Math" charset="0"/>
                                  </a:rPr>
                                  <m:t>𝑖</m:t>
                                </m:r>
                              </m:sub>
                            </m:sSub>
                          </m:num>
                          <m:den>
                            <m:r>
                              <a:rPr lang="en-US" sz="2400" b="0" i="1" smtClean="0">
                                <a:solidFill>
                                  <a:schemeClr val="tx1">
                                    <a:lumMod val="75000"/>
                                    <a:lumOff val="25000"/>
                                  </a:schemeClr>
                                </a:solidFill>
                                <a:latin typeface="Cambria Math" charset="0"/>
                              </a:rPr>
                              <m:t>𝜕</m:t>
                            </m:r>
                            <m:r>
                              <a:rPr lang="en-US" sz="2400" b="0" i="1" smtClean="0">
                                <a:solidFill>
                                  <a:schemeClr val="tx1">
                                    <a:lumMod val="75000"/>
                                    <a:lumOff val="25000"/>
                                  </a:schemeClr>
                                </a:solidFill>
                                <a:latin typeface="Cambria Math" charset="0"/>
                              </a:rPr>
                              <m:t>𝑊</m:t>
                            </m:r>
                          </m:den>
                        </m:f>
                      </m:e>
                    </m:nary>
                    <m:r>
                      <a:rPr lang="en-US" sz="2400" b="0" i="1" smtClean="0">
                        <a:solidFill>
                          <a:schemeClr val="tx1">
                            <a:lumMod val="75000"/>
                            <a:lumOff val="25000"/>
                          </a:schemeClr>
                        </a:solidFill>
                        <a:latin typeface="Cambria Math" charset="0"/>
                      </a:rPr>
                      <m:t>=</m:t>
                    </m:r>
                    <m:nary>
                      <m:naryPr>
                        <m:chr m:val="∑"/>
                        <m:supHide m:val="on"/>
                        <m:ctrlPr>
                          <a:rPr lang="en-US" sz="2400" i="1" smtClean="0">
                            <a:solidFill>
                              <a:schemeClr val="tx1">
                                <a:lumMod val="75000"/>
                                <a:lumOff val="25000"/>
                              </a:schemeClr>
                            </a:solidFill>
                            <a:latin typeface="Cambria Math" charset="0"/>
                          </a:rPr>
                        </m:ctrlPr>
                      </m:naryPr>
                      <m:sub>
                        <m:r>
                          <a:rPr lang="en-US" sz="2400" b="0" i="1" smtClean="0">
                            <a:solidFill>
                              <a:schemeClr val="tx1">
                                <a:lumMod val="75000"/>
                                <a:lumOff val="25000"/>
                              </a:schemeClr>
                            </a:solidFill>
                            <a:latin typeface="Cambria Math" charset="0"/>
                          </a:rPr>
                          <m:t>𝑖</m:t>
                        </m:r>
                      </m:sub>
                      <m:sup/>
                      <m:e>
                        <m:r>
                          <a:rPr lang="en-US" sz="2400" b="0" i="1" smtClean="0">
                            <a:solidFill>
                              <a:schemeClr val="tx1">
                                <a:lumMod val="75000"/>
                                <a:lumOff val="25000"/>
                              </a:schemeClr>
                            </a:solidFill>
                            <a:latin typeface="Cambria Math" charset="0"/>
                          </a:rPr>
                          <m:t>(</m:t>
                        </m:r>
                      </m:e>
                    </m:nary>
                    <m:f>
                      <m:fPr>
                        <m:ctrlPr>
                          <a:rPr lang="mr-IN" sz="2400" i="1">
                            <a:solidFill>
                              <a:schemeClr val="tx1">
                                <a:lumMod val="75000"/>
                                <a:lumOff val="25000"/>
                              </a:schemeClr>
                            </a:solidFill>
                            <a:latin typeface="Cambria Math" charset="0"/>
                          </a:rPr>
                        </m:ctrlPr>
                      </m:fPr>
                      <m:num>
                        <m:r>
                          <a:rPr lang="en-US" sz="2400" b="0" i="1" smtClean="0">
                            <a:solidFill>
                              <a:schemeClr val="tx1">
                                <a:lumMod val="75000"/>
                                <a:lumOff val="25000"/>
                              </a:schemeClr>
                            </a:solidFill>
                            <a:latin typeface="Cambria Math" charset="0"/>
                          </a:rPr>
                          <m:t>𝜕</m:t>
                        </m:r>
                        <m:sSubSup>
                          <m:sSubSupPr>
                            <m:ctrlPr>
                              <a:rPr lang="en-US" sz="2400" i="1" smtClean="0">
                                <a:solidFill>
                                  <a:schemeClr val="tx1">
                                    <a:lumMod val="75000"/>
                                    <a:lumOff val="25000"/>
                                  </a:schemeClr>
                                </a:solidFill>
                                <a:latin typeface="Cambria Math" charset="0"/>
                              </a:rPr>
                            </m:ctrlPr>
                          </m:sSubSupPr>
                          <m:e>
                            <m:r>
                              <a:rPr lang="en-US" sz="2400" b="0" i="1">
                                <a:solidFill>
                                  <a:schemeClr val="tx1">
                                    <a:lumMod val="75000"/>
                                    <a:lumOff val="25000"/>
                                  </a:schemeClr>
                                </a:solidFill>
                                <a:latin typeface="Cambria Math" charset="0"/>
                              </a:rPr>
                              <m:t>ℒ</m:t>
                            </m:r>
                          </m:e>
                          <m:sub>
                            <m:r>
                              <a:rPr lang="en-US" sz="2400" b="0" i="1">
                                <a:solidFill>
                                  <a:schemeClr val="tx1">
                                    <a:lumMod val="75000"/>
                                    <a:lumOff val="25000"/>
                                  </a:schemeClr>
                                </a:solidFill>
                                <a:latin typeface="Cambria Math" charset="0"/>
                              </a:rPr>
                              <m:t>𝑖</m:t>
                            </m:r>
                          </m:sub>
                          <m:sup>
                            <m:r>
                              <a:rPr lang="en-US" sz="2400" b="0" i="1" smtClean="0">
                                <a:solidFill>
                                  <a:schemeClr val="tx1">
                                    <a:lumMod val="75000"/>
                                    <a:lumOff val="25000"/>
                                  </a:schemeClr>
                                </a:solidFill>
                                <a:latin typeface="Cambria Math" charset="0"/>
                              </a:rPr>
                              <m:t>𝐴</m:t>
                            </m:r>
                          </m:sup>
                        </m:sSubSup>
                      </m:num>
                      <m:den>
                        <m:r>
                          <a:rPr lang="en-US" sz="2400" b="0" i="1" smtClean="0">
                            <a:solidFill>
                              <a:schemeClr val="tx1">
                                <a:lumMod val="75000"/>
                                <a:lumOff val="25000"/>
                              </a:schemeClr>
                            </a:solidFill>
                            <a:latin typeface="Cambria Math" charset="0"/>
                          </a:rPr>
                          <m:t>𝜕</m:t>
                        </m:r>
                        <m:r>
                          <a:rPr lang="en-US" sz="2400" b="0" i="1">
                            <a:solidFill>
                              <a:schemeClr val="tx1">
                                <a:lumMod val="75000"/>
                                <a:lumOff val="25000"/>
                              </a:schemeClr>
                            </a:solidFill>
                            <a:latin typeface="Cambria Math" charset="0"/>
                          </a:rPr>
                          <m:t>𝑊</m:t>
                        </m:r>
                      </m:den>
                    </m:f>
                  </m:oMath>
                </a14:m>
                <a:r>
                  <a:rPr lang="en-US" sz="2400" dirty="0" smtClean="0">
                    <a:solidFill>
                      <a:schemeClr val="tx1">
                        <a:lumMod val="75000"/>
                        <a:lumOff val="25000"/>
                      </a:schemeClr>
                    </a:solidFill>
                  </a:rPr>
                  <a:t>+</a:t>
                </a:r>
                <a:r>
                  <a:rPr lang="mr-IN" sz="2400" dirty="0">
                    <a:solidFill>
                      <a:schemeClr val="tx1">
                        <a:lumMod val="75000"/>
                        <a:lumOff val="25000"/>
                      </a:schemeClr>
                    </a:solidFill>
                  </a:rPr>
                  <a:t> </a:t>
                </a:r>
                <a14:m>
                  <m:oMath xmlns:m="http://schemas.openxmlformats.org/officeDocument/2006/math">
                    <m:f>
                      <m:fPr>
                        <m:ctrlPr>
                          <a:rPr lang="mr-IN" sz="2400" i="1">
                            <a:solidFill>
                              <a:schemeClr val="tx1">
                                <a:lumMod val="75000"/>
                                <a:lumOff val="25000"/>
                              </a:schemeClr>
                            </a:solidFill>
                            <a:latin typeface="Cambria Math" charset="0"/>
                          </a:rPr>
                        </m:ctrlPr>
                      </m:fPr>
                      <m:num>
                        <m:r>
                          <a:rPr lang="en-US" sz="2400" b="0" i="1" smtClean="0">
                            <a:solidFill>
                              <a:schemeClr val="tx1">
                                <a:lumMod val="75000"/>
                                <a:lumOff val="25000"/>
                              </a:schemeClr>
                            </a:solidFill>
                            <a:latin typeface="Cambria Math" charset="0"/>
                          </a:rPr>
                          <m:t>𝜕</m:t>
                        </m:r>
                        <m:sSubSup>
                          <m:sSubSupPr>
                            <m:ctrlPr>
                              <a:rPr lang="en-US" sz="2400" i="1" smtClean="0">
                                <a:solidFill>
                                  <a:schemeClr val="tx1">
                                    <a:lumMod val="75000"/>
                                    <a:lumOff val="25000"/>
                                  </a:schemeClr>
                                </a:solidFill>
                                <a:latin typeface="Cambria Math" charset="0"/>
                              </a:rPr>
                            </m:ctrlPr>
                          </m:sSubSupPr>
                          <m:e>
                            <m:r>
                              <a:rPr lang="en-US" sz="2400" b="0" i="1">
                                <a:solidFill>
                                  <a:schemeClr val="tx1">
                                    <a:lumMod val="75000"/>
                                    <a:lumOff val="25000"/>
                                  </a:schemeClr>
                                </a:solidFill>
                                <a:latin typeface="Cambria Math" charset="0"/>
                              </a:rPr>
                              <m:t>ℒ</m:t>
                            </m:r>
                          </m:e>
                          <m:sub>
                            <m:r>
                              <a:rPr lang="en-US" sz="2400" b="0" i="1">
                                <a:solidFill>
                                  <a:schemeClr val="tx1">
                                    <a:lumMod val="75000"/>
                                    <a:lumOff val="25000"/>
                                  </a:schemeClr>
                                </a:solidFill>
                                <a:latin typeface="Cambria Math" charset="0"/>
                              </a:rPr>
                              <m:t>𝑖</m:t>
                            </m:r>
                          </m:sub>
                          <m:sup>
                            <m:r>
                              <a:rPr lang="en-US" sz="2400" b="0" i="1" smtClean="0">
                                <a:solidFill>
                                  <a:schemeClr val="tx1">
                                    <a:lumMod val="75000"/>
                                    <a:lumOff val="25000"/>
                                  </a:schemeClr>
                                </a:solidFill>
                                <a:latin typeface="Cambria Math" charset="0"/>
                              </a:rPr>
                              <m:t>𝐵</m:t>
                            </m:r>
                          </m:sup>
                        </m:sSubSup>
                      </m:num>
                      <m:den>
                        <m:r>
                          <a:rPr lang="en-US" sz="2400" b="0" i="1" smtClean="0">
                            <a:solidFill>
                              <a:schemeClr val="tx1">
                                <a:lumMod val="75000"/>
                                <a:lumOff val="25000"/>
                              </a:schemeClr>
                            </a:solidFill>
                            <a:latin typeface="Cambria Math" charset="0"/>
                          </a:rPr>
                          <m:t>𝜕</m:t>
                        </m:r>
                        <m:r>
                          <a:rPr lang="en-US" sz="2400" b="0" i="1">
                            <a:solidFill>
                              <a:schemeClr val="tx1">
                                <a:lumMod val="75000"/>
                                <a:lumOff val="25000"/>
                              </a:schemeClr>
                            </a:solidFill>
                            <a:latin typeface="Cambria Math" charset="0"/>
                          </a:rPr>
                          <m:t>𝑊</m:t>
                        </m:r>
                      </m:den>
                    </m:f>
                  </m:oMath>
                </a14:m>
                <a:r>
                  <a:rPr lang="en-US" sz="2400" dirty="0" smtClean="0">
                    <a:solidFill>
                      <a:schemeClr val="tx1">
                        <a:lumMod val="75000"/>
                        <a:lumOff val="25000"/>
                      </a:schemeClr>
                    </a:solidFill>
                  </a:rPr>
                  <a:t>)</a:t>
                </a:r>
              </a:p>
            </p:txBody>
          </p:sp>
        </mc:Choice>
        <mc:Fallback xmlns="">
          <p:sp>
            <p:nvSpPr>
              <p:cNvPr id="10" name="TextBox 9"/>
              <p:cNvSpPr txBox="1">
                <a:spLocks noRot="1" noChangeAspect="1" noMove="1" noResize="1" noEditPoints="1" noAdjustHandles="1" noChangeArrowheads="1" noChangeShapeType="1" noTextEdit="1"/>
              </p:cNvSpPr>
              <p:nvPr/>
            </p:nvSpPr>
            <p:spPr>
              <a:xfrm>
                <a:off x="4008768" y="5637992"/>
                <a:ext cx="4561490" cy="611193"/>
              </a:xfrm>
              <a:prstGeom prst="rect">
                <a:avLst/>
              </a:prstGeom>
              <a:blipFill rotWithShape="0">
                <a:blip r:embed="rId4"/>
                <a:stretch>
                  <a:fillRect l="-134"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523371" y="2772592"/>
                <a:ext cx="7223003" cy="10152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charset="0"/>
                            </a:rPr>
                          </m:ctrlPr>
                        </m:sSubPr>
                        <m:e>
                          <m:r>
                            <a:rPr lang="en-US" sz="2400" b="0" i="1" smtClean="0">
                              <a:latin typeface="Cambria Math" charset="0"/>
                            </a:rPr>
                            <m:t>ℒ</m:t>
                          </m:r>
                        </m:e>
                        <m:sub>
                          <m:r>
                            <a:rPr lang="en-US" sz="2400" b="0" i="1" smtClean="0">
                              <a:latin typeface="Cambria Math" charset="0"/>
                            </a:rPr>
                            <m:t>𝑖</m:t>
                          </m:r>
                        </m:sub>
                      </m:sSub>
                      <m:r>
                        <a:rPr lang="en-US" sz="2400" b="0" i="1" smtClean="0">
                          <a:latin typeface="Cambria Math" charset="0"/>
                        </a:rPr>
                        <m:t>=</m:t>
                      </m:r>
                      <m:sSub>
                        <m:sSubPr>
                          <m:ctrlPr>
                            <a:rPr lang="en-US" sz="2400" b="0" i="1" smtClean="0">
                              <a:latin typeface="Cambria Math" charset="0"/>
                            </a:rPr>
                          </m:ctrlPr>
                        </m:sSubPr>
                        <m:e>
                          <m:r>
                            <a:rPr lang="en-US" sz="2400" b="0" i="1" smtClean="0">
                              <a:latin typeface="Cambria Math" charset="0"/>
                            </a:rPr>
                            <m:t>−</m:t>
                          </m:r>
                          <m:r>
                            <a:rPr lang="en-US" sz="2400" b="0" i="1" smtClean="0">
                              <a:latin typeface="Cambria Math" charset="0"/>
                            </a:rPr>
                            <m:t>𝑦</m:t>
                          </m:r>
                        </m:e>
                        <m:sub>
                          <m:r>
                            <a:rPr lang="en-US" sz="2400" b="0" i="1" smtClean="0">
                              <a:latin typeface="Cambria Math" charset="0"/>
                            </a:rPr>
                            <m:t>𝑖</m:t>
                          </m:r>
                        </m:sub>
                      </m:sSub>
                      <m:func>
                        <m:funcPr>
                          <m:ctrlPr>
                            <a:rPr lang="en-US" sz="2400" b="0" i="1" smtClean="0">
                              <a:latin typeface="Cambria Math" charset="0"/>
                            </a:rPr>
                          </m:ctrlPr>
                        </m:funcPr>
                        <m:fName>
                          <m:r>
                            <m:rPr>
                              <m:sty m:val="p"/>
                            </m:rPr>
                            <a:rPr lang="en-US" sz="2400" b="0" i="0" smtClean="0">
                              <a:latin typeface="Cambria Math" charset="0"/>
                            </a:rPr>
                            <m:t>log</m:t>
                          </m:r>
                        </m:fName>
                        <m:e>
                          <m:f>
                            <m:fPr>
                              <m:ctrlPr>
                                <a:rPr lang="mr-IN" sz="2400" b="0" i="1" smtClean="0">
                                  <a:latin typeface="Cambria Math" charset="0"/>
                                </a:rPr>
                              </m:ctrlPr>
                            </m:fPr>
                            <m:num>
                              <m:r>
                                <a:rPr lang="en-US" sz="2400" b="0" i="1" smtClean="0">
                                  <a:latin typeface="Cambria Math" charset="0"/>
                                </a:rPr>
                                <m:t>1</m:t>
                              </m:r>
                            </m:num>
                            <m:den>
                              <m:r>
                                <a:rPr lang="en-US" sz="2400" b="0" i="1" smtClean="0">
                                  <a:latin typeface="Cambria Math" charset="0"/>
                                </a:rPr>
                                <m:t>1+</m:t>
                              </m:r>
                              <m:sSup>
                                <m:sSupPr>
                                  <m:ctrlPr>
                                    <a:rPr lang="en-US" sz="2400" b="0" i="1" smtClean="0">
                                      <a:latin typeface="Cambria Math" charset="0"/>
                                    </a:rPr>
                                  </m:ctrlPr>
                                </m:sSupPr>
                                <m:e>
                                  <m:r>
                                    <a:rPr lang="en-US" sz="2400" b="0" i="1" smtClean="0">
                                      <a:latin typeface="Cambria Math" charset="0"/>
                                    </a:rPr>
                                    <m:t>𝑒</m:t>
                                  </m:r>
                                </m:e>
                                <m:sup>
                                  <m:r>
                                    <a:rPr lang="en-US" sz="2400" b="0" i="1" smtClean="0">
                                      <a:latin typeface="Cambria Math" charset="0"/>
                                    </a:rPr>
                                    <m:t>−</m:t>
                                  </m:r>
                                  <m:sSup>
                                    <m:sSupPr>
                                      <m:ctrlPr>
                                        <a:rPr lang="en-US" sz="2400" b="0" i="1" smtClean="0">
                                          <a:latin typeface="Cambria Math" charset="0"/>
                                        </a:rPr>
                                      </m:ctrlPr>
                                    </m:sSupPr>
                                    <m:e>
                                      <m:r>
                                        <a:rPr lang="en-US" sz="2400" b="0" i="1" smtClean="0">
                                          <a:latin typeface="Cambria Math" charset="0"/>
                                        </a:rPr>
                                        <m:t>𝑊</m:t>
                                      </m:r>
                                    </m:e>
                                    <m:sup>
                                      <m:r>
                                        <a:rPr lang="en-US" sz="2400" b="0" i="1" smtClean="0">
                                          <a:latin typeface="Cambria Math" charset="0"/>
                                        </a:rPr>
                                        <m:t>𝑇</m:t>
                                      </m:r>
                                    </m:sup>
                                  </m:sSup>
                                  <m:r>
                                    <a:rPr lang="en-US" sz="2400" b="0" i="1" smtClean="0">
                                      <a:latin typeface="Cambria Math" charset="0"/>
                                    </a:rPr>
                                    <m:t>𝑋</m:t>
                                  </m:r>
                                </m:sup>
                              </m:sSup>
                            </m:den>
                          </m:f>
                          <m:r>
                            <a:rPr lang="en-US" sz="2400" b="0" i="1" smtClean="0">
                              <a:latin typeface="Cambria Math" charset="0"/>
                            </a:rPr>
                            <m:t>−</m:t>
                          </m:r>
                          <m:d>
                            <m:dPr>
                              <m:ctrlPr>
                                <a:rPr lang="en-US" sz="2400" b="0" i="1" smtClean="0">
                                  <a:latin typeface="Cambria Math" charset="0"/>
                                </a:rPr>
                              </m:ctrlPr>
                            </m:dPr>
                            <m:e>
                              <m:r>
                                <a:rPr lang="en-US" sz="2400" b="0" i="1" smtClean="0">
                                  <a:latin typeface="Cambria Math" charset="0"/>
                                </a:rPr>
                                <m:t>1−</m:t>
                              </m:r>
                              <m:sSub>
                                <m:sSubPr>
                                  <m:ctrlPr>
                                    <a:rPr lang="en-US" sz="2400" b="0" i="1" smtClean="0">
                                      <a:latin typeface="Cambria Math" charset="0"/>
                                    </a:rPr>
                                  </m:ctrlPr>
                                </m:sSubPr>
                                <m:e>
                                  <m:r>
                                    <a:rPr lang="en-US" sz="2400" b="0" i="1" smtClean="0">
                                      <a:latin typeface="Cambria Math" charset="0"/>
                                    </a:rPr>
                                    <m:t>𝑦</m:t>
                                  </m:r>
                                </m:e>
                                <m:sub>
                                  <m:r>
                                    <a:rPr lang="en-US" sz="2400" b="0" i="1" smtClean="0">
                                      <a:latin typeface="Cambria Math" charset="0"/>
                                    </a:rPr>
                                    <m:t>𝑖</m:t>
                                  </m:r>
                                </m:sub>
                              </m:sSub>
                            </m:e>
                          </m:d>
                          <m:func>
                            <m:funcPr>
                              <m:ctrlPr>
                                <a:rPr lang="en-US" sz="2400" b="0" i="1" smtClean="0">
                                  <a:latin typeface="Cambria Math" charset="0"/>
                                </a:rPr>
                              </m:ctrlPr>
                            </m:funcPr>
                            <m:fName>
                              <m:r>
                                <m:rPr>
                                  <m:sty m:val="p"/>
                                </m:rPr>
                                <a:rPr lang="en-US" sz="2400" b="0" i="0" smtClean="0">
                                  <a:latin typeface="Cambria Math" charset="0"/>
                                </a:rPr>
                                <m:t>log</m:t>
                              </m:r>
                            </m:fName>
                            <m:e>
                              <m:r>
                                <a:rPr lang="en-US" sz="2400" b="0" i="1" smtClean="0">
                                  <a:latin typeface="Cambria Math" charset="0"/>
                                </a:rPr>
                                <m:t>(1−</m:t>
                              </m:r>
                              <m:f>
                                <m:fPr>
                                  <m:ctrlPr>
                                    <a:rPr lang="mr-IN" sz="2400" i="1">
                                      <a:latin typeface="Cambria Math" charset="0"/>
                                    </a:rPr>
                                  </m:ctrlPr>
                                </m:fPr>
                                <m:num>
                                  <m:r>
                                    <a:rPr lang="en-US" sz="2400" i="1">
                                      <a:latin typeface="Cambria Math" charset="0"/>
                                    </a:rPr>
                                    <m:t>1</m:t>
                                  </m:r>
                                </m:num>
                                <m:den>
                                  <m:r>
                                    <a:rPr lang="en-US" sz="2400" i="1">
                                      <a:latin typeface="Cambria Math" charset="0"/>
                                    </a:rPr>
                                    <m:t>1+</m:t>
                                  </m:r>
                                  <m:sSup>
                                    <m:sSupPr>
                                      <m:ctrlPr>
                                        <a:rPr lang="en-US" sz="2400" i="1">
                                          <a:latin typeface="Cambria Math" charset="0"/>
                                        </a:rPr>
                                      </m:ctrlPr>
                                    </m:sSupPr>
                                    <m:e>
                                      <m:r>
                                        <a:rPr lang="en-US" sz="2400" i="1">
                                          <a:latin typeface="Cambria Math" charset="0"/>
                                        </a:rPr>
                                        <m:t>𝑒</m:t>
                                      </m:r>
                                    </m:e>
                                    <m:sup>
                                      <m:r>
                                        <a:rPr lang="en-US" sz="2400" i="1">
                                          <a:latin typeface="Cambria Math" charset="0"/>
                                        </a:rPr>
                                        <m:t>−</m:t>
                                      </m:r>
                                      <m:sSup>
                                        <m:sSupPr>
                                          <m:ctrlPr>
                                            <a:rPr lang="en-US" sz="2400" i="1">
                                              <a:latin typeface="Cambria Math" charset="0"/>
                                            </a:rPr>
                                          </m:ctrlPr>
                                        </m:sSupPr>
                                        <m:e>
                                          <m:r>
                                            <a:rPr lang="en-US" sz="2400" i="1">
                                              <a:latin typeface="Cambria Math" charset="0"/>
                                            </a:rPr>
                                            <m:t>𝑊</m:t>
                                          </m:r>
                                        </m:e>
                                        <m:sup>
                                          <m:r>
                                            <a:rPr lang="en-US" sz="2400" i="1">
                                              <a:latin typeface="Cambria Math" charset="0"/>
                                            </a:rPr>
                                            <m:t>𝑇</m:t>
                                          </m:r>
                                        </m:sup>
                                      </m:sSup>
                                      <m:r>
                                        <a:rPr lang="en-US" sz="2400" i="1">
                                          <a:latin typeface="Cambria Math" charset="0"/>
                                        </a:rPr>
                                        <m:t>𝑋</m:t>
                                      </m:r>
                                    </m:sup>
                                  </m:sSup>
                                </m:den>
                              </m:f>
                              <m:r>
                                <a:rPr lang="en-US" sz="2400" b="0" i="1" smtClean="0">
                                  <a:latin typeface="Cambria Math" charset="0"/>
                                </a:rPr>
                                <m:t>)</m:t>
                              </m:r>
                            </m:e>
                          </m:func>
                        </m:e>
                      </m:func>
                    </m:oMath>
                  </m:oMathPara>
                </a14:m>
                <a:endParaRPr lang="en-US" dirty="0" smtClean="0"/>
              </a:p>
              <a:p>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2523371" y="2772592"/>
                <a:ext cx="7223003" cy="1015214"/>
              </a:xfrm>
              <a:prstGeom prst="rect">
                <a:avLst/>
              </a:prstGeom>
              <a:blipFill rotWithShape="0">
                <a:blip r:embed="rId5"/>
                <a:stretch>
                  <a:fillRect/>
                </a:stretch>
              </a:blipFill>
            </p:spPr>
            <p:txBody>
              <a:bodyPr/>
              <a:lstStyle/>
              <a:p>
                <a:r>
                  <a:rPr lang="en-US">
                    <a:noFill/>
                  </a:rPr>
                  <a:t> </a:t>
                </a:r>
              </a:p>
            </p:txBody>
          </p:sp>
        </mc:Fallback>
      </mc:AlternateContent>
      <p:sp>
        <p:nvSpPr>
          <p:cNvPr id="3" name="TextBox 2"/>
          <p:cNvSpPr txBox="1"/>
          <p:nvPr/>
        </p:nvSpPr>
        <p:spPr>
          <a:xfrm>
            <a:off x="1238250" y="983807"/>
            <a:ext cx="9257472" cy="461665"/>
          </a:xfrm>
          <a:prstGeom prst="rect">
            <a:avLst/>
          </a:prstGeom>
          <a:noFill/>
        </p:spPr>
        <p:txBody>
          <a:bodyPr wrap="square" rtlCol="0">
            <a:spAutoFit/>
          </a:bodyPr>
          <a:lstStyle/>
          <a:p>
            <a:r>
              <a:rPr lang="en-US" sz="2400" dirty="0" smtClean="0">
                <a:solidFill>
                  <a:schemeClr val="tx1">
                    <a:lumMod val="75000"/>
                    <a:lumOff val="25000"/>
                  </a:schemeClr>
                </a:solidFill>
                <a:latin typeface="Karla" charset="0"/>
                <a:ea typeface="Karla" charset="0"/>
                <a:cs typeface="Karla" charset="0"/>
              </a:rPr>
              <a:t>For logistic regression,  the </a:t>
            </a:r>
            <a:r>
              <a:rPr lang="mr-IN" sz="2400" dirty="0" smtClean="0">
                <a:solidFill>
                  <a:schemeClr val="tx1">
                    <a:lumMod val="75000"/>
                    <a:lumOff val="25000"/>
                  </a:schemeClr>
                </a:solidFill>
                <a:latin typeface="Karla" charset="0"/>
                <a:ea typeface="Karla" charset="0"/>
                <a:cs typeface="Karla" charset="0"/>
              </a:rPr>
              <a:t>–</a:t>
            </a:r>
            <a:r>
              <a:rPr lang="en-US" sz="2400" dirty="0" err="1" smtClean="0">
                <a:solidFill>
                  <a:schemeClr val="tx1">
                    <a:lumMod val="75000"/>
                    <a:lumOff val="25000"/>
                  </a:schemeClr>
                </a:solidFill>
                <a:latin typeface="Karla" charset="0"/>
                <a:ea typeface="Karla" charset="0"/>
                <a:cs typeface="Karla" charset="0"/>
              </a:rPr>
              <a:t>ve</a:t>
            </a:r>
            <a:r>
              <a:rPr lang="en-US" sz="2400" dirty="0" smtClean="0">
                <a:solidFill>
                  <a:schemeClr val="tx1">
                    <a:lumMod val="75000"/>
                    <a:lumOff val="25000"/>
                  </a:schemeClr>
                </a:solidFill>
                <a:latin typeface="Karla" charset="0"/>
                <a:ea typeface="Karla" charset="0"/>
                <a:cs typeface="Karla" charset="0"/>
              </a:rPr>
              <a:t> log of the likelihood is:</a:t>
            </a:r>
            <a:endParaRPr lang="en-US" sz="2400" dirty="0">
              <a:solidFill>
                <a:schemeClr val="tx1">
                  <a:lumMod val="75000"/>
                  <a:lumOff val="25000"/>
                </a:schemeClr>
              </a:solidFill>
              <a:latin typeface="Karla" charset="0"/>
              <a:ea typeface="Karla" charset="0"/>
              <a:cs typeface="Karla" charset="0"/>
            </a:endParaRPr>
          </a:p>
        </p:txBody>
      </p:sp>
      <mc:AlternateContent xmlns:mc="http://schemas.openxmlformats.org/markup-compatibility/2006" xmlns:a14="http://schemas.microsoft.com/office/drawing/2010/main">
        <mc:Choice Requires="a14">
          <p:sp>
            <p:nvSpPr>
              <p:cNvPr id="4" name="Rectangle 3"/>
              <p:cNvSpPr/>
              <p:nvPr/>
            </p:nvSpPr>
            <p:spPr>
              <a:xfrm>
                <a:off x="4878639" y="4427456"/>
                <a:ext cx="2046329" cy="4837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charset="0"/>
                            </a:rPr>
                          </m:ctrlPr>
                        </m:sSubPr>
                        <m:e>
                          <m:r>
                            <a:rPr lang="en-US" sz="2400" i="1">
                              <a:latin typeface="Cambria Math" charset="0"/>
                            </a:rPr>
                            <m:t>ℒ</m:t>
                          </m:r>
                        </m:e>
                        <m:sub>
                          <m:r>
                            <a:rPr lang="en-US" sz="2400" i="1">
                              <a:latin typeface="Cambria Math" charset="0"/>
                            </a:rPr>
                            <m:t>𝑖</m:t>
                          </m:r>
                        </m:sub>
                      </m:sSub>
                      <m:r>
                        <a:rPr lang="en-US" sz="2400" i="1">
                          <a:latin typeface="Cambria Math" charset="0"/>
                        </a:rPr>
                        <m:t>=</m:t>
                      </m:r>
                      <m:sSubSup>
                        <m:sSubSupPr>
                          <m:ctrlPr>
                            <a:rPr lang="en-US" sz="2400" i="1">
                              <a:latin typeface="Cambria Math" charset="0"/>
                            </a:rPr>
                          </m:ctrlPr>
                        </m:sSubSupPr>
                        <m:e>
                          <m:r>
                            <a:rPr lang="en-US" sz="2400" i="1">
                              <a:latin typeface="Cambria Math" charset="0"/>
                            </a:rPr>
                            <m:t>ℒ</m:t>
                          </m:r>
                        </m:e>
                        <m:sub>
                          <m:r>
                            <a:rPr lang="en-US" sz="2400" i="1">
                              <a:latin typeface="Cambria Math" charset="0"/>
                            </a:rPr>
                            <m:t>𝑖</m:t>
                          </m:r>
                        </m:sub>
                        <m:sup>
                          <m:r>
                            <a:rPr lang="en-US" sz="2400" i="1">
                              <a:latin typeface="Cambria Math" charset="0"/>
                            </a:rPr>
                            <m:t>𝐴</m:t>
                          </m:r>
                        </m:sup>
                      </m:sSubSup>
                      <m:r>
                        <a:rPr lang="en-US" sz="2400" i="1">
                          <a:latin typeface="Cambria Math" charset="0"/>
                        </a:rPr>
                        <m:t>+</m:t>
                      </m:r>
                      <m:sSubSup>
                        <m:sSubSupPr>
                          <m:ctrlPr>
                            <a:rPr lang="en-US" sz="2400" i="1">
                              <a:latin typeface="Cambria Math" charset="0"/>
                            </a:rPr>
                          </m:ctrlPr>
                        </m:sSubSupPr>
                        <m:e>
                          <m:r>
                            <a:rPr lang="en-US" sz="2400" i="1">
                              <a:latin typeface="Cambria Math" charset="0"/>
                            </a:rPr>
                            <m:t>ℒ</m:t>
                          </m:r>
                        </m:e>
                        <m:sub>
                          <m:r>
                            <a:rPr lang="en-US" sz="2400" i="1">
                              <a:latin typeface="Cambria Math" charset="0"/>
                            </a:rPr>
                            <m:t>𝑖</m:t>
                          </m:r>
                        </m:sub>
                        <m:sup>
                          <m:r>
                            <a:rPr lang="en-US" sz="2400" i="1">
                              <a:latin typeface="Cambria Math" charset="0"/>
                            </a:rPr>
                            <m:t>𝐵</m:t>
                          </m:r>
                        </m:sup>
                      </m:sSubSup>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4878639" y="4427456"/>
                <a:ext cx="2046329" cy="483722"/>
              </a:xfrm>
              <a:prstGeom prst="rect">
                <a:avLst/>
              </a:prstGeom>
              <a:blipFill rotWithShape="0">
                <a:blip r:embed="rId6"/>
                <a:stretch>
                  <a:fillRect/>
                </a:stretch>
              </a:blipFill>
            </p:spPr>
            <p:txBody>
              <a:bodyPr/>
              <a:lstStyle/>
              <a:p>
                <a:r>
                  <a:rPr lang="en-US">
                    <a:noFill/>
                  </a:rPr>
                  <a:t> </a:t>
                </a:r>
              </a:p>
            </p:txBody>
          </p:sp>
        </mc:Fallback>
      </mc:AlternateContent>
      <p:sp>
        <p:nvSpPr>
          <p:cNvPr id="11" name="TextBox 10"/>
          <p:cNvSpPr txBox="1"/>
          <p:nvPr/>
        </p:nvSpPr>
        <p:spPr>
          <a:xfrm>
            <a:off x="1238250" y="3791802"/>
            <a:ext cx="9257472" cy="461665"/>
          </a:xfrm>
          <a:prstGeom prst="rect">
            <a:avLst/>
          </a:prstGeom>
          <a:noFill/>
        </p:spPr>
        <p:txBody>
          <a:bodyPr wrap="square" rtlCol="0">
            <a:spAutoFit/>
          </a:bodyPr>
          <a:lstStyle/>
          <a:p>
            <a:r>
              <a:rPr lang="en-US" sz="2400" dirty="0" smtClean="0">
                <a:solidFill>
                  <a:schemeClr val="tx1">
                    <a:lumMod val="75000"/>
                    <a:lumOff val="25000"/>
                  </a:schemeClr>
                </a:solidFill>
                <a:latin typeface="Karla" charset="0"/>
                <a:ea typeface="Karla" charset="0"/>
                <a:cs typeface="Karla" charset="0"/>
              </a:rPr>
              <a:t>To simplify the analysis let us split it into two parts, </a:t>
            </a:r>
            <a:endParaRPr lang="en-US" sz="2400" dirty="0">
              <a:solidFill>
                <a:schemeClr val="tx1">
                  <a:lumMod val="75000"/>
                  <a:lumOff val="25000"/>
                </a:schemeClr>
              </a:solidFill>
              <a:latin typeface="Karla" charset="0"/>
              <a:ea typeface="Karla" charset="0"/>
              <a:cs typeface="Karla" charset="0"/>
            </a:endParaRPr>
          </a:p>
        </p:txBody>
      </p:sp>
      <p:sp>
        <p:nvSpPr>
          <p:cNvPr id="12" name="TextBox 11"/>
          <p:cNvSpPr txBox="1"/>
          <p:nvPr/>
        </p:nvSpPr>
        <p:spPr>
          <a:xfrm>
            <a:off x="1273067" y="4980281"/>
            <a:ext cx="9257472" cy="461665"/>
          </a:xfrm>
          <a:prstGeom prst="rect">
            <a:avLst/>
          </a:prstGeom>
          <a:noFill/>
        </p:spPr>
        <p:txBody>
          <a:bodyPr wrap="square" rtlCol="0">
            <a:spAutoFit/>
          </a:bodyPr>
          <a:lstStyle/>
          <a:p>
            <a:r>
              <a:rPr lang="en-US" sz="2400" dirty="0" smtClean="0">
                <a:solidFill>
                  <a:schemeClr val="tx1">
                    <a:lumMod val="75000"/>
                    <a:lumOff val="25000"/>
                  </a:schemeClr>
                </a:solidFill>
                <a:latin typeface="Karla" charset="0"/>
                <a:ea typeface="Karla" charset="0"/>
                <a:cs typeface="Karla" charset="0"/>
              </a:rPr>
              <a:t>So the derivative with respect to </a:t>
            </a:r>
            <a:r>
              <a:rPr lang="en-US" sz="2400" i="1" dirty="0" smtClean="0">
                <a:solidFill>
                  <a:schemeClr val="tx1">
                    <a:lumMod val="75000"/>
                    <a:lumOff val="25000"/>
                  </a:schemeClr>
                </a:solidFill>
                <a:latin typeface="Karla" charset="0"/>
                <a:ea typeface="Karla" charset="0"/>
                <a:cs typeface="Karla" charset="0"/>
              </a:rPr>
              <a:t>W </a:t>
            </a:r>
            <a:r>
              <a:rPr lang="en-US" sz="2400" dirty="0" smtClean="0">
                <a:solidFill>
                  <a:schemeClr val="tx1">
                    <a:lumMod val="75000"/>
                    <a:lumOff val="25000"/>
                  </a:schemeClr>
                </a:solidFill>
                <a:latin typeface="Karla" charset="0"/>
                <a:ea typeface="Karla" charset="0"/>
                <a:cs typeface="Karla" charset="0"/>
              </a:rPr>
              <a:t>is:</a:t>
            </a:r>
            <a:endParaRPr lang="en-US" sz="2400" i="1" dirty="0">
              <a:solidFill>
                <a:schemeClr val="tx1">
                  <a:lumMod val="75000"/>
                  <a:lumOff val="25000"/>
                </a:schemeClr>
              </a:solidFill>
              <a:latin typeface="Karla" charset="0"/>
              <a:ea typeface="Karla" charset="0"/>
              <a:cs typeface="Karla" charset="0"/>
            </a:endParaRPr>
          </a:p>
        </p:txBody>
      </p:sp>
      <p:grpSp>
        <p:nvGrpSpPr>
          <p:cNvPr id="18" name="Group 17"/>
          <p:cNvGrpSpPr/>
          <p:nvPr/>
        </p:nvGrpSpPr>
        <p:grpSpPr>
          <a:xfrm>
            <a:off x="3273287" y="2540198"/>
            <a:ext cx="6599582" cy="2031802"/>
            <a:chOff x="3273287" y="2540198"/>
            <a:chExt cx="6599582" cy="2031802"/>
          </a:xfrm>
        </p:grpSpPr>
        <p:grpSp>
          <p:nvGrpSpPr>
            <p:cNvPr id="13" name="Group 12"/>
            <p:cNvGrpSpPr/>
            <p:nvPr/>
          </p:nvGrpSpPr>
          <p:grpSpPr>
            <a:xfrm>
              <a:off x="3273287" y="2640694"/>
              <a:ext cx="2438400" cy="1931306"/>
              <a:chOff x="3273287" y="2640694"/>
              <a:chExt cx="2438400" cy="1931306"/>
            </a:xfrm>
          </p:grpSpPr>
          <p:sp>
            <p:nvSpPr>
              <p:cNvPr id="5" name="Oval 4"/>
              <p:cNvSpPr/>
              <p:nvPr/>
            </p:nvSpPr>
            <p:spPr>
              <a:xfrm>
                <a:off x="3273287" y="2640694"/>
                <a:ext cx="2438400" cy="1147112"/>
              </a:xfrm>
              <a:prstGeom prst="ellipse">
                <a:avLst/>
              </a:prstGeom>
              <a:noFill/>
              <a:ln w="2222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a:stCxn id="5" idx="4"/>
              </p:cNvCxnSpPr>
              <p:nvPr/>
            </p:nvCxnSpPr>
            <p:spPr>
              <a:xfrm>
                <a:off x="4492487" y="3787806"/>
                <a:ext cx="1219200" cy="784194"/>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5711686" y="2540198"/>
              <a:ext cx="4161183" cy="1887258"/>
              <a:chOff x="3273287" y="2640694"/>
              <a:chExt cx="2438400" cy="1809613"/>
            </a:xfrm>
          </p:grpSpPr>
          <p:sp>
            <p:nvSpPr>
              <p:cNvPr id="16" name="Oval 15"/>
              <p:cNvSpPr/>
              <p:nvPr/>
            </p:nvSpPr>
            <p:spPr>
              <a:xfrm>
                <a:off x="3273287" y="2640694"/>
                <a:ext cx="2438400" cy="1147112"/>
              </a:xfrm>
              <a:prstGeom prst="ellipse">
                <a:avLst/>
              </a:prstGeom>
              <a:noFill/>
              <a:ln w="2222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H="1">
                <a:off x="3879005" y="3787806"/>
                <a:ext cx="613483" cy="662501"/>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76300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50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4" grpId="0"/>
      <p:bldP spid="3" grpId="0"/>
      <p:bldP spid="4" grpId="0"/>
      <p:bldP spid="11" grpId="0"/>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FD6AAA-7C75-FB4B-8EA1-06B22787237D}" type="slidenum">
              <a:rPr lang="en-US" smtClean="0"/>
              <a:t>87</a:t>
            </a:fld>
            <a:endParaRPr lang="en-US"/>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nvPr>
            </p:nvGraphicFramePr>
            <p:xfrm>
              <a:off x="1795004" y="1318608"/>
              <a:ext cx="9053936" cy="4634166"/>
            </p:xfrm>
            <a:graphic>
              <a:graphicData uri="http://schemas.openxmlformats.org/drawingml/2006/table">
                <a:tbl>
                  <a:tblPr firstRow="1" bandRow="1">
                    <a:tableStyleId>{073A0DAA-6AF3-43AB-8588-CEC1D06C72B9}</a:tableStyleId>
                  </a:tblPr>
                  <a:tblGrid>
                    <a:gridCol w="3497494"/>
                    <a:gridCol w="2585545"/>
                    <a:gridCol w="2970897"/>
                  </a:tblGrid>
                  <a:tr h="502122">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dirty="0" smtClean="0"/>
                            <a:t>Variables</a:t>
                          </a:r>
                          <a:endParaRPr lang="en-US" sz="1400" b="0" dirty="0" smtClean="0">
                            <a:latin typeface="Karla" charset="0"/>
                            <a:ea typeface="Karla" charset="0"/>
                            <a:cs typeface="Karla" charset="0"/>
                          </a:endParaRPr>
                        </a:p>
                      </a:txBody>
                      <a:tcPr anchor="ctr"/>
                    </a:tc>
                    <a:tc>
                      <a:txBody>
                        <a:bodyPr/>
                        <a:lstStyle/>
                        <a:p>
                          <a:pPr algn="ctr"/>
                          <a:r>
                            <a:rPr lang="en-US" sz="1400" dirty="0" smtClean="0"/>
                            <a:t>Partial derivatives</a:t>
                          </a:r>
                          <a:endParaRPr lang="en-US" sz="1400" dirty="0">
                            <a:latin typeface="Karla" charset="0"/>
                            <a:ea typeface="Karla" charset="0"/>
                            <a:cs typeface="Karla" charset="0"/>
                          </a:endParaRPr>
                        </a:p>
                      </a:txBody>
                      <a:tcPr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dirty="0" smtClean="0"/>
                            <a:t>Partial derivatives</a:t>
                          </a:r>
                          <a:endParaRPr lang="en-US" sz="1400" dirty="0" smtClean="0">
                            <a:latin typeface="Karla" charset="0"/>
                            <a:ea typeface="Karla" charset="0"/>
                            <a:cs typeface="Karla" charset="0"/>
                          </a:endParaRPr>
                        </a:p>
                      </a:txBody>
                      <a:tcPr anchor="ctr"/>
                    </a:tc>
                  </a:tr>
                  <a:tr h="514712">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r>
                                  <a:rPr lang="en-US" sz="1400" smtClean="0">
                                    <a:latin typeface="Cambria Math" charset="0"/>
                                  </a:rPr>
                                  <m:t>=−</m:t>
                                </m:r>
                                <m:sSup>
                                  <m:sSupPr>
                                    <m:ctrlPr>
                                      <a:rPr lang="en-US" sz="1400" i="1" smtClean="0">
                                        <a:latin typeface="Cambria Math" charset="0"/>
                                      </a:rPr>
                                    </m:ctrlPr>
                                  </m:sSupPr>
                                  <m:e>
                                    <m:r>
                                      <a:rPr lang="en-US" sz="1400" smtClean="0">
                                        <a:latin typeface="Cambria Math" charset="0"/>
                                      </a:rPr>
                                      <m:t>𝑊</m:t>
                                    </m:r>
                                  </m:e>
                                  <m:sup>
                                    <m:r>
                                      <a:rPr lang="en-US" sz="1400" smtClean="0">
                                        <a:latin typeface="Cambria Math" charset="0"/>
                                      </a:rPr>
                                      <m:t>𝑇</m:t>
                                    </m:r>
                                  </m:sup>
                                </m:sSup>
                                <m:r>
                                  <a:rPr lang="en-US" sz="1400" smtClean="0">
                                    <a:latin typeface="Cambria Math" charset="0"/>
                                  </a:rPr>
                                  <m:t>𝑋</m:t>
                                </m:r>
                              </m:oMath>
                            </m:oMathPara>
                          </a14:m>
                          <a:endParaRPr lang="en-US" sz="1400" b="0" dirty="0" smtClean="0"/>
                        </a:p>
                      </a:txBody>
                      <a:tcPr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num>
                                  <m:den>
                                    <m:r>
                                      <a:rPr lang="en-US" sz="1400" b="0" i="1" smtClean="0">
                                        <a:latin typeface="Cambria Math" charset="0"/>
                                      </a:rPr>
                                      <m:t>𝜕</m:t>
                                    </m:r>
                                    <m:r>
                                      <a:rPr lang="en-US" sz="1400" smtClean="0">
                                        <a:latin typeface="Cambria Math" charset="0"/>
                                      </a:rPr>
                                      <m:t>𝑊</m:t>
                                    </m:r>
                                  </m:den>
                                </m:f>
                                <m:r>
                                  <a:rPr lang="en-US" sz="1400" smtClean="0">
                                    <a:latin typeface="Cambria Math" charset="0"/>
                                  </a:rPr>
                                  <m:t>=−</m:t>
                                </m:r>
                                <m:r>
                                  <a:rPr lang="en-US" sz="1400" smtClean="0">
                                    <a:latin typeface="Cambria Math" charset="0"/>
                                  </a:rPr>
                                  <m:t>𝑋</m:t>
                                </m:r>
                              </m:oMath>
                            </m:oMathPara>
                          </a14:m>
                          <a:endParaRPr lang="en-US" sz="1400" b="0" dirty="0" smtClean="0"/>
                        </a:p>
                      </a:txBody>
                      <a:tcP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num>
                                  <m:den>
                                    <m:r>
                                      <a:rPr lang="en-US" sz="1400" b="0" i="1" smtClean="0">
                                        <a:latin typeface="Cambria Math" charset="0"/>
                                      </a:rPr>
                                      <m:t>𝜕</m:t>
                                    </m:r>
                                    <m:r>
                                      <a:rPr lang="en-US" sz="1400" smtClean="0">
                                        <a:latin typeface="Cambria Math" charset="0"/>
                                      </a:rPr>
                                      <m:t>𝑊</m:t>
                                    </m:r>
                                  </m:den>
                                </m:f>
                                <m:r>
                                  <a:rPr lang="en-US" sz="1400" b="0" i="0" smtClean="0">
                                    <a:latin typeface="Cambria Math" charset="0"/>
                                  </a:rPr>
                                  <m:t>=</m:t>
                                </m:r>
                                <m:r>
                                  <a:rPr lang="en-US" sz="1400" smtClean="0">
                                    <a:latin typeface="Cambria Math" charset="0"/>
                                  </a:rPr>
                                  <m:t>−</m:t>
                                </m:r>
                                <m:r>
                                  <a:rPr lang="en-US" sz="1400" smtClean="0">
                                    <a:latin typeface="Cambria Math" charset="0"/>
                                  </a:rPr>
                                  <m:t>𝑋</m:t>
                                </m:r>
                              </m:oMath>
                            </m:oMathPara>
                          </a14:m>
                          <a:endParaRPr lang="en-US" sz="1400" b="0" dirty="0" smtClean="0"/>
                        </a:p>
                      </a:txBody>
                      <a:tcPr anchor="ctr"/>
                    </a:tc>
                  </a:tr>
                  <a:tr h="551246">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2</m:t>
                                    </m:r>
                                  </m:sub>
                                </m:sSub>
                                <m:r>
                                  <a:rPr lang="en-US" sz="1400" smtClean="0">
                                    <a:latin typeface="Cambria Math" charset="0"/>
                                  </a:rPr>
                                  <m:t>=</m:t>
                                </m:r>
                                <m:sSup>
                                  <m:sSupPr>
                                    <m:ctrlPr>
                                      <a:rPr lang="en-US" sz="1400" i="1" smtClean="0">
                                        <a:latin typeface="Cambria Math" charset="0"/>
                                      </a:rPr>
                                    </m:ctrlPr>
                                  </m:sSupPr>
                                  <m:e>
                                    <m:sSup>
                                      <m:sSupPr>
                                        <m:ctrlPr>
                                          <a:rPr lang="en-US" sz="1400" i="1">
                                            <a:latin typeface="Cambria Math" charset="0"/>
                                          </a:rPr>
                                        </m:ctrlPr>
                                      </m:sSupPr>
                                      <m:e>
                                        <m:r>
                                          <a:rPr lang="en-US" sz="1400">
                                            <a:latin typeface="Cambria Math" charset="0"/>
                                          </a:rPr>
                                          <m:t>𝑒</m:t>
                                        </m:r>
                                      </m:e>
                                      <m:sup>
                                        <m:sSub>
                                          <m:sSubPr>
                                            <m:ctrlPr>
                                              <a:rPr lang="en-US" sz="1400" i="1">
                                                <a:latin typeface="Cambria Math" charset="0"/>
                                              </a:rPr>
                                            </m:ctrlPr>
                                          </m:sSubPr>
                                          <m:e>
                                            <m:r>
                                              <a:rPr lang="en-US" sz="1400">
                                                <a:latin typeface="Cambria Math" charset="0"/>
                                              </a:rPr>
                                              <m:t>𝜉</m:t>
                                            </m:r>
                                          </m:e>
                                          <m:sub>
                                            <m:r>
                                              <a:rPr lang="en-US" sz="1400">
                                                <a:latin typeface="Cambria Math" charset="0"/>
                                              </a:rPr>
                                              <m:t>1</m:t>
                                            </m:r>
                                          </m:sub>
                                        </m:sSub>
                                      </m:sup>
                                    </m:sSup>
                                    <m:r>
                                      <a:rPr lang="en-US" sz="1400" smtClean="0">
                                        <a:latin typeface="Cambria Math" charset="0"/>
                                      </a:rPr>
                                      <m:t>=</m:t>
                                    </m:r>
                                    <m:r>
                                      <a:rPr lang="en-US" sz="1400" smtClean="0">
                                        <a:latin typeface="Cambria Math" charset="0"/>
                                      </a:rPr>
                                      <m:t>𝑒</m:t>
                                    </m:r>
                                  </m:e>
                                  <m:sup>
                                    <m:r>
                                      <a:rPr lang="en-US" sz="1400" smtClean="0">
                                        <a:latin typeface="Cambria Math" charset="0"/>
                                      </a:rPr>
                                      <m:t>−</m:t>
                                    </m:r>
                                    <m:sSup>
                                      <m:sSupPr>
                                        <m:ctrlPr>
                                          <a:rPr lang="en-US" sz="1400" i="1" smtClean="0">
                                            <a:latin typeface="Cambria Math" charset="0"/>
                                          </a:rPr>
                                        </m:ctrlPr>
                                      </m:sSupPr>
                                      <m:e>
                                        <m:r>
                                          <a:rPr lang="en-US" sz="1400" smtClean="0">
                                            <a:latin typeface="Cambria Math" charset="0"/>
                                          </a:rPr>
                                          <m:t>𝑊</m:t>
                                        </m:r>
                                      </m:e>
                                      <m:sup>
                                        <m:r>
                                          <a:rPr lang="en-US" sz="1400" smtClean="0">
                                            <a:latin typeface="Cambria Math" charset="0"/>
                                          </a:rPr>
                                          <m:t>𝑇</m:t>
                                        </m:r>
                                      </m:sup>
                                    </m:sSup>
                                    <m:r>
                                      <a:rPr lang="en-US" sz="1400" smtClean="0">
                                        <a:latin typeface="Cambria Math" charset="0"/>
                                      </a:rPr>
                                      <m:t>𝑋</m:t>
                                    </m:r>
                                  </m:sup>
                                </m:sSup>
                              </m:oMath>
                            </m:oMathPara>
                          </a14:m>
                          <a:endParaRPr lang="en-US" sz="1400" dirty="0"/>
                        </a:p>
                      </a:txBody>
                      <a:tcPr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2</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den>
                                </m:f>
                                <m:r>
                                  <a:rPr lang="en-US" sz="1400" smtClean="0">
                                    <a:latin typeface="Cambria Math" charset="0"/>
                                  </a:rPr>
                                  <m:t>=</m:t>
                                </m:r>
                                <m:sSup>
                                  <m:sSupPr>
                                    <m:ctrlPr>
                                      <a:rPr lang="en-US" sz="1400" i="1" smtClean="0">
                                        <a:latin typeface="Cambria Math" charset="0"/>
                                      </a:rPr>
                                    </m:ctrlPr>
                                  </m:sSupPr>
                                  <m:e>
                                    <m:r>
                                      <a:rPr lang="en-US" sz="1400" smtClean="0">
                                        <a:latin typeface="Cambria Math" charset="0"/>
                                      </a:rPr>
                                      <m:t>𝑒</m:t>
                                    </m:r>
                                  </m:e>
                                  <m:sup>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sup>
                                </m:sSup>
                              </m:oMath>
                            </m:oMathPara>
                          </a14:m>
                          <a:endParaRPr lang="en-US" sz="1400" b="0" dirty="0" smtClean="0"/>
                        </a:p>
                      </a:txBody>
                      <a:tcPr/>
                    </a:tc>
                    <a:tc>
                      <a:txBody>
                        <a:bodyPr/>
                        <a:lstStyle/>
                        <a:p>
                          <a:pPr algn="ct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2</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den>
                                </m:f>
                                <m:r>
                                  <a:rPr lang="en-US" sz="1400" smtClean="0">
                                    <a:latin typeface="Cambria Math" charset="0"/>
                                  </a:rPr>
                                  <m:t>=</m:t>
                                </m:r>
                                <m:sSup>
                                  <m:sSupPr>
                                    <m:ctrlPr>
                                      <a:rPr lang="en-US" sz="1400" i="1">
                                        <a:latin typeface="Cambria Math" charset="0"/>
                                      </a:rPr>
                                    </m:ctrlPr>
                                  </m:sSupPr>
                                  <m:e>
                                    <m:r>
                                      <a:rPr lang="en-US" sz="1400">
                                        <a:latin typeface="Cambria Math" charset="0"/>
                                      </a:rPr>
                                      <m:t>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oMath>
                            </m:oMathPara>
                          </a14:m>
                          <a:endParaRPr lang="en-US" sz="1400" dirty="0"/>
                        </a:p>
                      </a:txBody>
                      <a:tcPr anchor="ctr"/>
                    </a:tc>
                  </a:tr>
                  <a:tr h="551246">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3</m:t>
                                    </m:r>
                                  </m:sub>
                                </m:sSub>
                                <m:r>
                                  <a:rPr lang="en-US" sz="1400" smtClean="0">
                                    <a:latin typeface="Cambria Math" charset="0"/>
                                  </a:rPr>
                                  <m:t>=</m:t>
                                </m:r>
                                <m:r>
                                  <a:rPr lang="en-US" sz="1400">
                                    <a:latin typeface="Cambria Math" charset="0"/>
                                  </a:rPr>
                                  <m:t>1+</m:t>
                                </m:r>
                                <m:sSub>
                                  <m:sSubPr>
                                    <m:ctrlPr>
                                      <a:rPr lang="en-US" sz="1400" i="1">
                                        <a:latin typeface="Cambria Math" charset="0"/>
                                      </a:rPr>
                                    </m:ctrlPr>
                                  </m:sSubPr>
                                  <m:e>
                                    <m:r>
                                      <a:rPr lang="en-US" sz="1400">
                                        <a:latin typeface="Cambria Math" charset="0"/>
                                      </a:rPr>
                                      <m:t>𝜉</m:t>
                                    </m:r>
                                  </m:e>
                                  <m:sub>
                                    <m:r>
                                      <a:rPr lang="en-US" sz="1400">
                                        <a:latin typeface="Cambria Math" charset="0"/>
                                      </a:rPr>
                                      <m:t>2</m:t>
                                    </m:r>
                                  </m:sub>
                                </m:sSub>
                                <m:r>
                                  <a:rPr lang="en-US" sz="1400" smtClean="0">
                                    <a:latin typeface="Cambria Math" charset="0"/>
                                  </a:rPr>
                                  <m:t>=1+</m:t>
                                </m:r>
                                <m:sSup>
                                  <m:sSupPr>
                                    <m:ctrlPr>
                                      <a:rPr lang="en-US" sz="1400" i="1">
                                        <a:latin typeface="Cambria Math" charset="0"/>
                                      </a:rPr>
                                    </m:ctrlPr>
                                  </m:sSupPr>
                                  <m:e>
                                    <m:r>
                                      <a:rPr lang="en-US" sz="1400">
                                        <a:latin typeface="Cambria Math" charset="0"/>
                                      </a:rPr>
                                      <m:t>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oMath>
                            </m:oMathPara>
                          </a14:m>
                          <a:endParaRPr lang="en-US" sz="1400" b="0" dirty="0" smtClean="0"/>
                        </a:p>
                      </a:txBody>
                      <a:tcPr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3</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2</m:t>
                                        </m:r>
                                      </m:sub>
                                    </m:sSub>
                                  </m:den>
                                </m:f>
                                <m:r>
                                  <a:rPr lang="en-US" sz="1400" smtClean="0">
                                    <a:latin typeface="Cambria Math" charset="0"/>
                                  </a:rPr>
                                  <m:t>=1</m:t>
                                </m:r>
                              </m:oMath>
                            </m:oMathPara>
                          </a14:m>
                          <a:endParaRPr lang="en-US" sz="1400" b="0" dirty="0" smtClean="0"/>
                        </a:p>
                      </a:txBody>
                      <a:tcPr/>
                    </a:tc>
                    <a:tc>
                      <a:txBody>
                        <a:bodyPr/>
                        <a:lstStyle/>
                        <a:p>
                          <a:pPr algn="ctr"/>
                          <a14:m>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3</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2</m:t>
                                      </m:r>
                                    </m:sub>
                                  </m:sSub>
                                </m:den>
                              </m:f>
                              <m:r>
                                <a:rPr lang="en-US" sz="1400" smtClean="0">
                                  <a:latin typeface="Cambria Math" charset="0"/>
                                </a:rPr>
                                <m:t>=</m:t>
                              </m:r>
                            </m:oMath>
                          </a14:m>
                          <a:r>
                            <a:rPr lang="en-US" sz="1400" dirty="0" smtClean="0"/>
                            <a:t>1</a:t>
                          </a:r>
                          <a:endParaRPr lang="en-US" sz="1400" dirty="0"/>
                        </a:p>
                      </a:txBody>
                      <a:tcPr anchor="ctr"/>
                    </a:tc>
                  </a:tr>
                  <a:tr h="633993">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r>
                                  <a:rPr lang="en-US" sz="1400">
                                    <a:latin typeface="Cambria Math" charset="0"/>
                                  </a:rPr>
                                  <m:t>=</m:t>
                                </m:r>
                                <m:f>
                                  <m:fPr>
                                    <m:ctrlPr>
                                      <a:rPr lang="mr-IN" sz="1400" i="1">
                                        <a:latin typeface="Cambria Math" charset="0"/>
                                      </a:rPr>
                                    </m:ctrlPr>
                                  </m:fPr>
                                  <m:num>
                                    <m:r>
                                      <a:rPr lang="en-US" sz="1400">
                                        <a:latin typeface="Cambria Math" charset="0"/>
                                      </a:rPr>
                                      <m:t>1</m:t>
                                    </m:r>
                                  </m:num>
                                  <m:den>
                                    <m:sSub>
                                      <m:sSubPr>
                                        <m:ctrlPr>
                                          <a:rPr lang="en-US" sz="1400" i="1">
                                            <a:latin typeface="Cambria Math" charset="0"/>
                                          </a:rPr>
                                        </m:ctrlPr>
                                      </m:sSubPr>
                                      <m:e>
                                        <m:r>
                                          <a:rPr lang="en-US" sz="1400">
                                            <a:latin typeface="Cambria Math" charset="0"/>
                                          </a:rPr>
                                          <m:t>𝜉</m:t>
                                        </m:r>
                                      </m:e>
                                      <m:sub>
                                        <m:r>
                                          <a:rPr lang="en-US" sz="1400">
                                            <a:latin typeface="Cambria Math" charset="0"/>
                                          </a:rPr>
                                          <m:t>3</m:t>
                                        </m:r>
                                      </m:sub>
                                    </m:sSub>
                                  </m:den>
                                </m:f>
                                <m:r>
                                  <a:rPr lang="en-US" sz="1400" smtClean="0">
                                    <a:latin typeface="Cambria Math" charset="0"/>
                                  </a:rPr>
                                  <m:t>=</m:t>
                                </m:r>
                                <m:f>
                                  <m:fPr>
                                    <m:ctrlPr>
                                      <a:rPr lang="mr-IN" sz="1400" i="1" smtClean="0">
                                        <a:latin typeface="Cambria Math" charset="0"/>
                                      </a:rPr>
                                    </m:ctrlPr>
                                  </m:fPr>
                                  <m:num>
                                    <m:r>
                                      <a:rPr lang="en-US" sz="1400" smtClean="0">
                                        <a:latin typeface="Cambria Math" charset="0"/>
                                      </a:rPr>
                                      <m:t>1</m:t>
                                    </m:r>
                                  </m:num>
                                  <m:den>
                                    <m:r>
                                      <a:rPr lang="en-US" sz="1400">
                                        <a:latin typeface="Cambria Math" charset="0"/>
                                      </a:rPr>
                                      <m:t>1+</m:t>
                                    </m:r>
                                    <m:sSup>
                                      <m:sSupPr>
                                        <m:ctrlPr>
                                          <a:rPr lang="en-US" sz="1400" i="1">
                                            <a:latin typeface="Cambria Math" charset="0"/>
                                          </a:rPr>
                                        </m:ctrlPr>
                                      </m:sSupPr>
                                      <m:e>
                                        <m:r>
                                          <a:rPr lang="en-US" sz="1400">
                                            <a:latin typeface="Cambria Math" charset="0"/>
                                          </a:rPr>
                                          <m:t>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den>
                                </m:f>
                                <m:r>
                                  <a:rPr lang="en-US" sz="1400" smtClean="0">
                                    <a:latin typeface="Cambria Math" charset="0"/>
                                  </a:rPr>
                                  <m:t>=</m:t>
                                </m:r>
                                <m:r>
                                  <a:rPr lang="en-US" sz="1400" smtClean="0">
                                    <a:latin typeface="Cambria Math" charset="0"/>
                                  </a:rPr>
                                  <m:t>𝑝</m:t>
                                </m:r>
                              </m:oMath>
                            </m:oMathPara>
                          </a14:m>
                          <a:endParaRPr lang="en-US" sz="1400" b="0" dirty="0" smtClean="0">
                            <a:solidFill>
                              <a:srgbClr val="FF0000"/>
                            </a:solidFill>
                          </a:endParaRPr>
                        </a:p>
                      </a:txBody>
                      <a:tcPr anchor="ctr"/>
                    </a:tc>
                    <a:tc>
                      <a:txBody>
                        <a:bodyPr/>
                        <a:lstStyle/>
                        <a:p>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3</m:t>
                                        </m:r>
                                      </m:sub>
                                    </m:sSub>
                                  </m:den>
                                </m:f>
                                <m:r>
                                  <a:rPr lang="en-US" sz="1400" smtClean="0">
                                    <a:latin typeface="Cambria Math" charset="0"/>
                                  </a:rPr>
                                  <m:t>=−</m:t>
                                </m:r>
                                <m:f>
                                  <m:fPr>
                                    <m:ctrlPr>
                                      <a:rPr lang="mr-IN" sz="1400" i="1" smtClean="0">
                                        <a:latin typeface="Cambria Math" charset="0"/>
                                      </a:rPr>
                                    </m:ctrlPr>
                                  </m:fPr>
                                  <m:num>
                                    <m:r>
                                      <a:rPr lang="en-US" sz="1400" smtClean="0">
                                        <a:latin typeface="Cambria Math" charset="0"/>
                                      </a:rPr>
                                      <m:t>1</m:t>
                                    </m:r>
                                  </m:num>
                                  <m:den>
                                    <m:sSubSup>
                                      <m:sSubSupPr>
                                        <m:ctrlPr>
                                          <a:rPr lang="en-US" sz="1400" i="1" smtClean="0">
                                            <a:latin typeface="Cambria Math" charset="0"/>
                                          </a:rPr>
                                        </m:ctrlPr>
                                      </m:sSubSupPr>
                                      <m:e>
                                        <m:r>
                                          <a:rPr lang="en-US" sz="1400" smtClean="0">
                                            <a:latin typeface="Cambria Math" charset="0"/>
                                          </a:rPr>
                                          <m:t>𝜉</m:t>
                                        </m:r>
                                      </m:e>
                                      <m:sub>
                                        <m:r>
                                          <a:rPr lang="en-US" sz="1400" smtClean="0">
                                            <a:latin typeface="Cambria Math" charset="0"/>
                                          </a:rPr>
                                          <m:t>3</m:t>
                                        </m:r>
                                      </m:sub>
                                      <m:sup>
                                        <m:r>
                                          <a:rPr lang="en-US" sz="1400" smtClean="0">
                                            <a:latin typeface="Cambria Math" charset="0"/>
                                          </a:rPr>
                                          <m:t>2</m:t>
                                        </m:r>
                                      </m:sup>
                                    </m:sSubSup>
                                  </m:den>
                                </m:f>
                              </m:oMath>
                            </m:oMathPara>
                          </a14:m>
                          <a:endParaRPr lang="en-US" sz="14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3</m:t>
                                        </m:r>
                                      </m:sub>
                                    </m:sSub>
                                  </m:den>
                                </m:f>
                                <m:r>
                                  <a:rPr lang="en-US" sz="1400" smtClean="0">
                                    <a:latin typeface="Cambria Math" charset="0"/>
                                  </a:rPr>
                                  <m:t>=−</m:t>
                                </m:r>
                                <m:f>
                                  <m:fPr>
                                    <m:ctrlPr>
                                      <a:rPr lang="mr-IN" sz="1400" i="1" smtClean="0">
                                        <a:latin typeface="Cambria Math" charset="0"/>
                                      </a:rPr>
                                    </m:ctrlPr>
                                  </m:fPr>
                                  <m:num>
                                    <m:r>
                                      <a:rPr lang="en-US" sz="1400" smtClean="0">
                                        <a:latin typeface="Cambria Math" charset="0"/>
                                      </a:rPr>
                                      <m:t>1</m:t>
                                    </m:r>
                                  </m:num>
                                  <m:den>
                                    <m:sSup>
                                      <m:sSupPr>
                                        <m:ctrlPr>
                                          <a:rPr lang="en-US" sz="1400" i="1" smtClean="0">
                                            <a:latin typeface="Cambria Math" charset="0"/>
                                          </a:rPr>
                                        </m:ctrlPr>
                                      </m:sSupPr>
                                      <m:e>
                                        <m:d>
                                          <m:dPr>
                                            <m:ctrlPr>
                                              <a:rPr lang="en-US" sz="1400" i="1" smtClean="0">
                                                <a:latin typeface="Cambria Math" charset="0"/>
                                              </a:rPr>
                                            </m:ctrlPr>
                                          </m:dPr>
                                          <m:e>
                                            <m:r>
                                              <a:rPr lang="en-US" sz="1400">
                                                <a:latin typeface="Cambria Math" charset="0"/>
                                              </a:rPr>
                                              <m:t>1+</m:t>
                                            </m:r>
                                            <m:sSup>
                                              <m:sSupPr>
                                                <m:ctrlPr>
                                                  <a:rPr lang="en-US" sz="1400" i="1">
                                                    <a:latin typeface="Cambria Math" charset="0"/>
                                                  </a:rPr>
                                                </m:ctrlPr>
                                              </m:sSupPr>
                                              <m:e>
                                                <m:r>
                                                  <a:rPr lang="en-US" sz="1400">
                                                    <a:latin typeface="Cambria Math" charset="0"/>
                                                  </a:rPr>
                                                  <m:t>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e>
                                        </m:d>
                                      </m:e>
                                      <m:sup>
                                        <m:r>
                                          <a:rPr lang="en-US" sz="1400" smtClean="0">
                                            <a:latin typeface="Cambria Math" charset="0"/>
                                          </a:rPr>
                                          <m:t>2</m:t>
                                        </m:r>
                                      </m:sup>
                                    </m:sSup>
                                  </m:den>
                                </m:f>
                              </m:oMath>
                            </m:oMathPara>
                          </a14:m>
                          <a:endParaRPr lang="en-US" sz="1400" dirty="0"/>
                        </a:p>
                      </a:txBody>
                      <a:tcPr anchor="ctr"/>
                    </a:tc>
                  </a:tr>
                  <a:tr h="551246">
                    <a:tc>
                      <a:txBody>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r>
                                  <a:rPr lang="en-US" sz="1400" smtClean="0">
                                    <a:latin typeface="Cambria Math" charset="0"/>
                                  </a:rPr>
                                  <m:t>=</m:t>
                                </m:r>
                                <m:func>
                                  <m:funcPr>
                                    <m:ctrlPr>
                                      <a:rPr lang="en-US" sz="1400" i="1" smtClean="0">
                                        <a:latin typeface="Cambria Math" charset="0"/>
                                      </a:rPr>
                                    </m:ctrlPr>
                                  </m:funcPr>
                                  <m:fName>
                                    <m:r>
                                      <m:rPr>
                                        <m:sty m:val="p"/>
                                      </m:rPr>
                                      <a:rPr lang="en-US" sz="1400" smtClean="0">
                                        <a:latin typeface="Cambria Math" charset="0"/>
                                      </a:rPr>
                                      <m:t>log</m:t>
                                    </m:r>
                                  </m:fName>
                                  <m:e>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r>
                                      <a:rPr lang="en-US" sz="1400" smtClean="0">
                                        <a:latin typeface="Cambria Math" charset="0"/>
                                      </a:rPr>
                                      <m:t>=</m:t>
                                    </m:r>
                                    <m:func>
                                      <m:funcPr>
                                        <m:ctrlPr>
                                          <a:rPr lang="en-US" sz="1400" i="1" smtClean="0">
                                            <a:latin typeface="Cambria Math" charset="0"/>
                                          </a:rPr>
                                        </m:ctrlPr>
                                      </m:funcPr>
                                      <m:fName>
                                        <m:r>
                                          <m:rPr>
                                            <m:sty m:val="p"/>
                                          </m:rPr>
                                          <a:rPr lang="en-US" sz="1400" smtClean="0">
                                            <a:latin typeface="Cambria Math" charset="0"/>
                                          </a:rPr>
                                          <m:t>log</m:t>
                                        </m:r>
                                      </m:fName>
                                      <m:e>
                                        <m:r>
                                          <a:rPr lang="en-US" sz="1400" smtClean="0">
                                            <a:latin typeface="Cambria Math" charset="0"/>
                                          </a:rPr>
                                          <m:t>𝑝</m:t>
                                        </m:r>
                                        <m:r>
                                          <a:rPr lang="en-US" sz="1400" smtClean="0">
                                            <a:latin typeface="Cambria Math" charset="0"/>
                                          </a:rPr>
                                          <m:t> =</m:t>
                                        </m:r>
                                      </m:e>
                                    </m:func>
                                    <m:func>
                                      <m:funcPr>
                                        <m:ctrlPr>
                                          <a:rPr lang="en-US" sz="1400" i="1" smtClean="0">
                                            <a:latin typeface="Cambria Math" charset="0"/>
                                          </a:rPr>
                                        </m:ctrlPr>
                                      </m:funcPr>
                                      <m:fName>
                                        <m:r>
                                          <m:rPr>
                                            <m:sty m:val="p"/>
                                          </m:rPr>
                                          <a:rPr lang="en-US" sz="1400" smtClean="0">
                                            <a:latin typeface="Cambria Math" charset="0"/>
                                          </a:rPr>
                                          <m:t>log</m:t>
                                        </m:r>
                                      </m:fName>
                                      <m:e>
                                        <m:f>
                                          <m:fPr>
                                            <m:ctrlPr>
                                              <a:rPr lang="mr-IN" sz="1400" i="1">
                                                <a:latin typeface="Cambria Math" charset="0"/>
                                              </a:rPr>
                                            </m:ctrlPr>
                                          </m:fPr>
                                          <m:num>
                                            <m:r>
                                              <a:rPr lang="en-US" sz="1400">
                                                <a:latin typeface="Cambria Math" charset="0"/>
                                              </a:rPr>
                                              <m:t>1</m:t>
                                            </m:r>
                                          </m:num>
                                          <m:den>
                                            <m:r>
                                              <a:rPr lang="en-US" sz="1400">
                                                <a:latin typeface="Cambria Math" charset="0"/>
                                              </a:rPr>
                                              <m:t>1+</m:t>
                                            </m:r>
                                            <m:sSup>
                                              <m:sSupPr>
                                                <m:ctrlPr>
                                                  <a:rPr lang="en-US" sz="1400" i="1">
                                                    <a:latin typeface="Cambria Math" charset="0"/>
                                                  </a:rPr>
                                                </m:ctrlPr>
                                              </m:sSupPr>
                                              <m:e>
                                                <m:r>
                                                  <a:rPr lang="en-US" sz="1400">
                                                    <a:latin typeface="Cambria Math" charset="0"/>
                                                  </a:rPr>
                                                  <m:t>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den>
                                        </m:f>
                                      </m:e>
                                    </m:func>
                                  </m:e>
                                </m:func>
                              </m:oMath>
                            </m:oMathPara>
                          </a14:m>
                          <a:endParaRPr lang="en-US" sz="1400" dirty="0"/>
                        </a:p>
                      </a:txBody>
                      <a:tcPr anchor="ctr"/>
                    </a:tc>
                    <a:tc>
                      <a:txBody>
                        <a:bodyPr/>
                        <a:lstStyle/>
                        <a:p>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den>
                                </m:f>
                                <m:r>
                                  <a:rPr lang="en-US" sz="1400" smtClean="0">
                                    <a:latin typeface="Cambria Math" charset="0"/>
                                  </a:rPr>
                                  <m:t>=</m:t>
                                </m:r>
                                <m:f>
                                  <m:fPr>
                                    <m:ctrlPr>
                                      <a:rPr lang="mr-IN" sz="1400" i="1" smtClean="0">
                                        <a:latin typeface="Cambria Math" charset="0"/>
                                      </a:rPr>
                                    </m:ctrlPr>
                                  </m:fPr>
                                  <m:num>
                                    <m:r>
                                      <a:rPr lang="en-US" sz="1400" smtClean="0">
                                        <a:latin typeface="Cambria Math" charset="0"/>
                                      </a:rPr>
                                      <m:t>1</m:t>
                                    </m:r>
                                  </m:num>
                                  <m:den>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den>
                                </m:f>
                              </m:oMath>
                            </m:oMathPara>
                          </a14:m>
                          <a:endParaRPr lang="en-US" sz="1400" b="0" dirty="0" smtClean="0"/>
                        </a:p>
                      </a:txBody>
                      <a:tcPr/>
                    </a:tc>
                    <a:tc>
                      <a:txBody>
                        <a:bodyPr/>
                        <a:lstStyle/>
                        <a:p>
                          <a:pPr algn="ct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den>
                                </m:f>
                                <m:r>
                                  <a:rPr lang="en-US" sz="1400" smtClean="0">
                                    <a:latin typeface="Cambria Math" charset="0"/>
                                  </a:rPr>
                                  <m:t>=1+</m:t>
                                </m:r>
                                <m:sSup>
                                  <m:sSupPr>
                                    <m:ctrlPr>
                                      <a:rPr lang="en-US" sz="1400" i="1">
                                        <a:latin typeface="Cambria Math" charset="0"/>
                                      </a:rPr>
                                    </m:ctrlPr>
                                  </m:sSupPr>
                                  <m:e>
                                    <m:r>
                                      <a:rPr lang="en-US" sz="1400">
                                        <a:latin typeface="Cambria Math" charset="0"/>
                                      </a:rPr>
                                      <m:t>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oMath>
                            </m:oMathPara>
                          </a14:m>
                          <a:endParaRPr lang="en-US" sz="1400" dirty="0"/>
                        </a:p>
                      </a:txBody>
                      <a:tcPr anchor="ctr"/>
                    </a:tc>
                  </a:tr>
                  <a:tr h="552234">
                    <a:tc>
                      <a:txBody>
                        <a:bodyPr/>
                        <a:lstStyle/>
                        <a:p>
                          <a:pPr/>
                          <a14:m>
                            <m:oMathPara xmlns:m="http://schemas.openxmlformats.org/officeDocument/2006/math">
                              <m:oMathParaPr>
                                <m:jc m:val="centerGroup"/>
                              </m:oMathParaPr>
                              <m:oMath xmlns:m="http://schemas.openxmlformats.org/officeDocument/2006/math">
                                <m:sSubSup>
                                  <m:sSubSupPr>
                                    <m:ctrlPr>
                                      <a:rPr lang="en-US" sz="1400" i="1" smtClean="0">
                                        <a:latin typeface="Cambria Math" charset="0"/>
                                      </a:rPr>
                                    </m:ctrlPr>
                                  </m:sSubSupPr>
                                  <m:e>
                                    <m:r>
                                      <a:rPr lang="en-US" sz="1400" smtClean="0">
                                        <a:latin typeface="Cambria Math" charset="0"/>
                                      </a:rPr>
                                      <m:t>ℒ</m:t>
                                    </m:r>
                                  </m:e>
                                  <m:sub>
                                    <m:r>
                                      <a:rPr lang="en-US" sz="1400" smtClean="0">
                                        <a:latin typeface="Cambria Math" charset="0"/>
                                      </a:rPr>
                                      <m:t>𝑖</m:t>
                                    </m:r>
                                  </m:sub>
                                  <m:sup>
                                    <m:r>
                                      <a:rPr lang="en-US" sz="1400" smtClean="0">
                                        <a:latin typeface="Cambria Math" charset="0"/>
                                      </a:rPr>
                                      <m:t>𝐴</m:t>
                                    </m:r>
                                  </m:sup>
                                </m:sSubSup>
                                <m:r>
                                  <a:rPr lang="en-US" sz="1400" smtClean="0">
                                    <a:latin typeface="Cambria Math" charset="0"/>
                                  </a:rPr>
                                  <m:t>=−</m:t>
                                </m:r>
                                <m:r>
                                  <a:rPr lang="en-US" sz="1400" smtClean="0">
                                    <a:latin typeface="Cambria Math" charset="0"/>
                                  </a:rPr>
                                  <m:t>𝑦</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oMath>
                            </m:oMathPara>
                          </a14:m>
                          <a:endParaRPr lang="en-US" sz="1400" b="0" dirty="0" smtClean="0"/>
                        </a:p>
                      </a:txBody>
                      <a:tcPr anchor="ctr"/>
                    </a:tc>
                    <a:tc>
                      <a:txBody>
                        <a:bodyPr/>
                        <a:lstStyle/>
                        <a:p>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r>
                                      <a:rPr lang="en-US" sz="1400" smtClean="0">
                                        <a:latin typeface="Cambria Math" charset="0"/>
                                      </a:rPr>
                                      <m:t>ℒ</m:t>
                                    </m:r>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den>
                                </m:f>
                                <m:r>
                                  <a:rPr lang="en-US" sz="1400" smtClean="0">
                                    <a:latin typeface="Cambria Math" charset="0"/>
                                  </a:rPr>
                                  <m:t>=−</m:t>
                                </m:r>
                                <m:r>
                                  <a:rPr lang="en-US" sz="1400" smtClean="0">
                                    <a:latin typeface="Cambria Math" charset="0"/>
                                  </a:rPr>
                                  <m:t>𝑦</m:t>
                                </m:r>
                              </m:oMath>
                            </m:oMathPara>
                          </a14:m>
                          <a:endParaRPr lang="en-US" sz="1400" b="0" dirty="0"/>
                        </a:p>
                      </a:txBody>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r>
                                      <a:rPr lang="en-US" sz="1400" smtClean="0">
                                        <a:latin typeface="Cambria Math" charset="0"/>
                                      </a:rPr>
                                      <m:t>ℒ</m:t>
                                    </m:r>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den>
                                </m:f>
                                <m:r>
                                  <a:rPr lang="en-US" sz="1400" smtClean="0">
                                    <a:latin typeface="Cambria Math" charset="0"/>
                                  </a:rPr>
                                  <m:t>=−</m:t>
                                </m:r>
                                <m:r>
                                  <a:rPr lang="en-US" sz="1400" smtClean="0">
                                    <a:latin typeface="Cambria Math" charset="0"/>
                                  </a:rPr>
                                  <m:t>𝑦</m:t>
                                </m:r>
                              </m:oMath>
                            </m:oMathPara>
                          </a14:m>
                          <a:endParaRPr lang="en-US" sz="1400" dirty="0"/>
                        </a:p>
                      </a:txBody>
                      <a:tcPr anchor="ctr"/>
                    </a:tc>
                  </a:tr>
                  <a:tr h="552234">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Sup>
                                      <m:sSubSupPr>
                                        <m:ctrlPr>
                                          <a:rPr lang="en-US" sz="1400" i="1" smtClean="0">
                                            <a:latin typeface="Cambria Math" charset="0"/>
                                          </a:rPr>
                                        </m:ctrlPr>
                                      </m:sSubSupPr>
                                      <m:e>
                                        <m:r>
                                          <a:rPr lang="en-US" sz="1400" smtClean="0">
                                            <a:latin typeface="Cambria Math" charset="0"/>
                                          </a:rPr>
                                          <m:t>ℒ</m:t>
                                        </m:r>
                                      </m:e>
                                      <m:sub>
                                        <m:r>
                                          <a:rPr lang="en-US" sz="1400" smtClean="0">
                                            <a:latin typeface="Cambria Math" charset="0"/>
                                          </a:rPr>
                                          <m:t>𝑖</m:t>
                                        </m:r>
                                      </m:sub>
                                      <m:sup>
                                        <m:r>
                                          <a:rPr lang="en-US" sz="1400" smtClean="0">
                                            <a:latin typeface="Cambria Math" charset="0"/>
                                          </a:rPr>
                                          <m:t>𝐴</m:t>
                                        </m:r>
                                      </m:sup>
                                    </m:sSubSup>
                                  </m:num>
                                  <m:den>
                                    <m:r>
                                      <a:rPr lang="en-US" sz="1400" b="0" i="1" smtClean="0">
                                        <a:latin typeface="Cambria Math" charset="0"/>
                                      </a:rPr>
                                      <m:t>𝜕</m:t>
                                    </m:r>
                                    <m:r>
                                      <a:rPr lang="en-US" sz="1400" smtClean="0">
                                        <a:latin typeface="Cambria Math" charset="0"/>
                                      </a:rPr>
                                      <m:t>𝑊</m:t>
                                    </m:r>
                                  </m:den>
                                </m:f>
                                <m:r>
                                  <a:rPr lang="en-US" sz="1400" smtClean="0">
                                    <a:latin typeface="Cambria Math" charset="0"/>
                                  </a:rPr>
                                  <m:t>=</m:t>
                                </m:r>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ℒ</m:t>
                                        </m:r>
                                      </m:e>
                                      <m:sub>
                                        <m:r>
                                          <a:rPr lang="en-US" sz="1400" smtClean="0">
                                            <a:latin typeface="Cambria Math" charset="0"/>
                                          </a:rPr>
                                          <m:t>𝑖</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den>
                                </m:f>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den>
                                </m:f>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3</m:t>
                                        </m:r>
                                      </m:sub>
                                    </m:sSub>
                                  </m:den>
                                </m:f>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3</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2</m:t>
                                        </m:r>
                                      </m:sub>
                                    </m:sSub>
                                  </m:den>
                                </m:f>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2</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den>
                                </m:f>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num>
                                  <m:den>
                                    <m:r>
                                      <a:rPr lang="en-US" sz="1400" b="0" i="1" smtClean="0">
                                        <a:latin typeface="Cambria Math" charset="0"/>
                                      </a:rPr>
                                      <m:t>𝜕</m:t>
                                    </m:r>
                                    <m:r>
                                      <a:rPr lang="en-US" sz="1400" smtClean="0">
                                        <a:latin typeface="Cambria Math" charset="0"/>
                                      </a:rPr>
                                      <m:t>𝑊</m:t>
                                    </m:r>
                                  </m:den>
                                </m:f>
                              </m:oMath>
                            </m:oMathPara>
                          </a14:m>
                          <a:endParaRPr lang="en-US" sz="1400" dirty="0"/>
                        </a:p>
                        <a:p>
                          <a:endParaRPr lang="en-US" sz="1400" b="0" dirty="0" smtClean="0"/>
                        </a:p>
                      </a:txBody>
                      <a:tcPr anchor="ctr"/>
                    </a:tc>
                    <a:tc>
                      <a:txBody>
                        <a:bodyPr/>
                        <a:lstStyle/>
                        <a:p>
                          <a:endParaRPr lang="en-US" sz="1400" b="0" dirty="0"/>
                        </a:p>
                      </a:txBody>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1400" i="1" smtClean="0">
                                        <a:latin typeface="Cambria Math" charset="0"/>
                                      </a:rPr>
                                    </m:ctrlPr>
                                  </m:sSupPr>
                                  <m:e>
                                    <m:f>
                                      <m:fPr>
                                        <m:ctrlPr>
                                          <a:rPr lang="mr-IN" sz="1400" i="1" smtClean="0">
                                            <a:latin typeface="Cambria Math" charset="0"/>
                                          </a:rPr>
                                        </m:ctrlPr>
                                      </m:fPr>
                                      <m:num>
                                        <m:r>
                                          <a:rPr lang="en-US" sz="1400" b="0" i="1" smtClean="0">
                                            <a:latin typeface="Cambria Math" charset="0"/>
                                          </a:rPr>
                                          <m:t>𝜕</m:t>
                                        </m:r>
                                        <m:sSubSup>
                                          <m:sSubSupPr>
                                            <m:ctrlPr>
                                              <a:rPr lang="en-US" sz="1400" i="1" smtClean="0">
                                                <a:latin typeface="Cambria Math" charset="0"/>
                                              </a:rPr>
                                            </m:ctrlPr>
                                          </m:sSubSupPr>
                                          <m:e>
                                            <m:r>
                                              <a:rPr lang="en-US" sz="1400" smtClean="0">
                                                <a:latin typeface="Cambria Math" charset="0"/>
                                              </a:rPr>
                                              <m:t>ℒ</m:t>
                                            </m:r>
                                          </m:e>
                                          <m:sub>
                                            <m:r>
                                              <a:rPr lang="en-US" sz="1400" smtClean="0">
                                                <a:latin typeface="Cambria Math" charset="0"/>
                                              </a:rPr>
                                              <m:t>𝑖</m:t>
                                            </m:r>
                                          </m:sub>
                                          <m:sup>
                                            <m:r>
                                              <a:rPr lang="en-US" sz="1400" smtClean="0">
                                                <a:latin typeface="Cambria Math" charset="0"/>
                                              </a:rPr>
                                              <m:t>𝐴</m:t>
                                            </m:r>
                                          </m:sup>
                                        </m:sSubSup>
                                      </m:num>
                                      <m:den>
                                        <m:r>
                                          <a:rPr lang="en-US" sz="1400" b="0" i="1" smtClean="0">
                                            <a:latin typeface="Cambria Math" charset="0"/>
                                          </a:rPr>
                                          <m:t>𝜕</m:t>
                                        </m:r>
                                        <m:r>
                                          <a:rPr lang="en-US" sz="1400" smtClean="0">
                                            <a:latin typeface="Cambria Math" charset="0"/>
                                          </a:rPr>
                                          <m:t>𝑊</m:t>
                                        </m:r>
                                      </m:den>
                                    </m:f>
                                    <m:r>
                                      <a:rPr lang="en-US" sz="1400" smtClean="0">
                                        <a:latin typeface="Cambria Math" charset="0"/>
                                      </a:rPr>
                                      <m:t>=−</m:t>
                                    </m:r>
                                    <m:r>
                                      <a:rPr lang="en-US" sz="1400" smtClean="0">
                                        <a:latin typeface="Cambria Math" charset="0"/>
                                      </a:rPr>
                                      <m:t>𝑦𝑋𝑒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f>
                                  <m:fPr>
                                    <m:ctrlPr>
                                      <a:rPr lang="mr-IN" sz="1400" i="1" smtClean="0">
                                        <a:latin typeface="Cambria Math" charset="0"/>
                                      </a:rPr>
                                    </m:ctrlPr>
                                  </m:fPr>
                                  <m:num>
                                    <m:r>
                                      <a:rPr lang="en-US" sz="1400" smtClean="0">
                                        <a:latin typeface="Cambria Math" charset="0"/>
                                      </a:rPr>
                                      <m:t>1</m:t>
                                    </m:r>
                                  </m:num>
                                  <m:den>
                                    <m:sSup>
                                      <m:sSupPr>
                                        <m:ctrlPr>
                                          <a:rPr lang="en-US" sz="1400" i="1" smtClean="0">
                                            <a:latin typeface="Cambria Math" charset="0"/>
                                          </a:rPr>
                                        </m:ctrlPr>
                                      </m:sSupPr>
                                      <m:e>
                                        <m:d>
                                          <m:dPr>
                                            <m:ctrlPr>
                                              <a:rPr lang="en-US" sz="1400" i="1" smtClean="0">
                                                <a:latin typeface="Cambria Math" charset="0"/>
                                              </a:rPr>
                                            </m:ctrlPr>
                                          </m:dPr>
                                          <m:e>
                                            <m:r>
                                              <a:rPr lang="en-US" sz="1400">
                                                <a:latin typeface="Cambria Math" charset="0"/>
                                              </a:rPr>
                                              <m:t>1+</m:t>
                                            </m:r>
                                            <m:sSup>
                                              <m:sSupPr>
                                                <m:ctrlPr>
                                                  <a:rPr lang="en-US" sz="1400" i="1">
                                                    <a:latin typeface="Cambria Math" charset="0"/>
                                                  </a:rPr>
                                                </m:ctrlPr>
                                              </m:sSupPr>
                                              <m:e>
                                                <m:r>
                                                  <a:rPr lang="en-US" sz="1400">
                                                    <a:latin typeface="Cambria Math" charset="0"/>
                                                  </a:rPr>
                                                  <m:t>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e>
                                        </m:d>
                                      </m:e>
                                      <m:sup/>
                                    </m:sSup>
                                  </m:den>
                                </m:f>
                              </m:oMath>
                            </m:oMathPara>
                          </a14:m>
                          <a:endParaRPr lang="en-US" sz="1400" dirty="0"/>
                        </a:p>
                      </a:txBody>
                      <a:tcPr anchor="ctr"/>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505303050"/>
                  </p:ext>
                </p:extLst>
              </p:nvPr>
            </p:nvGraphicFramePr>
            <p:xfrm>
              <a:off x="1795004" y="1318608"/>
              <a:ext cx="9053936" cy="4634166"/>
            </p:xfrm>
            <a:graphic>
              <a:graphicData uri="http://schemas.openxmlformats.org/drawingml/2006/table">
                <a:tbl>
                  <a:tblPr firstRow="1" bandRow="1">
                    <a:tableStyleId>{073A0DAA-6AF3-43AB-8588-CEC1D06C72B9}</a:tableStyleId>
                  </a:tblPr>
                  <a:tblGrid>
                    <a:gridCol w="3497494"/>
                    <a:gridCol w="2585545"/>
                    <a:gridCol w="2970897"/>
                  </a:tblGrid>
                  <a:tr h="502122">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dirty="0" smtClean="0"/>
                            <a:t>Variables</a:t>
                          </a:r>
                          <a:endParaRPr lang="en-US" sz="1400" b="0" dirty="0" smtClean="0">
                            <a:latin typeface="Karla" charset="0"/>
                            <a:ea typeface="Karla" charset="0"/>
                            <a:cs typeface="Karla" charset="0"/>
                          </a:endParaRPr>
                        </a:p>
                      </a:txBody>
                      <a:tcPr anchor="ctr"/>
                    </a:tc>
                    <a:tc>
                      <a:txBody>
                        <a:bodyPr/>
                        <a:lstStyle/>
                        <a:p>
                          <a:pPr algn="ctr"/>
                          <a:r>
                            <a:rPr lang="en-US" sz="1400" dirty="0" smtClean="0"/>
                            <a:t>Partial derivatives</a:t>
                          </a:r>
                          <a:endParaRPr lang="en-US" sz="1400" dirty="0">
                            <a:latin typeface="Karla" charset="0"/>
                            <a:ea typeface="Karla" charset="0"/>
                            <a:cs typeface="Karla" charset="0"/>
                          </a:endParaRPr>
                        </a:p>
                      </a:txBody>
                      <a:tcPr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dirty="0" smtClean="0"/>
                            <a:t>Partial derivatives</a:t>
                          </a:r>
                          <a:endParaRPr lang="en-US" sz="1400" dirty="0" smtClean="0">
                            <a:latin typeface="Karla" charset="0"/>
                            <a:ea typeface="Karla" charset="0"/>
                            <a:cs typeface="Karla" charset="0"/>
                          </a:endParaRPr>
                        </a:p>
                      </a:txBody>
                      <a:tcPr anchor="ctr"/>
                    </a:tc>
                  </a:tr>
                  <a:tr h="514712">
                    <a:tc>
                      <a:txBody>
                        <a:bodyPr/>
                        <a:lstStyle/>
                        <a:p>
                          <a:endParaRPr lang="en-US"/>
                        </a:p>
                      </a:txBody>
                      <a:tcPr anchor="ctr">
                        <a:blipFill rotWithShape="0">
                          <a:blip r:embed="rId3"/>
                          <a:stretch>
                            <a:fillRect l="-174" t="-97647" r="-159582" b="-701176"/>
                          </a:stretch>
                        </a:blipFill>
                      </a:tcPr>
                    </a:tc>
                    <a:tc>
                      <a:txBody>
                        <a:bodyPr/>
                        <a:lstStyle/>
                        <a:p>
                          <a:endParaRPr lang="en-US"/>
                        </a:p>
                      </a:txBody>
                      <a:tcPr>
                        <a:blipFill rotWithShape="0">
                          <a:blip r:embed="rId3"/>
                          <a:stretch>
                            <a:fillRect l="-135613" t="-97647" r="-116038" b="-701176"/>
                          </a:stretch>
                        </a:blipFill>
                      </a:tcPr>
                    </a:tc>
                    <a:tc>
                      <a:txBody>
                        <a:bodyPr/>
                        <a:lstStyle/>
                        <a:p>
                          <a:endParaRPr lang="en-US"/>
                        </a:p>
                      </a:txBody>
                      <a:tcPr anchor="ctr">
                        <a:blipFill rotWithShape="0">
                          <a:blip r:embed="rId3"/>
                          <a:stretch>
                            <a:fillRect l="-204713" t="-97647" r="-820" b="-701176"/>
                          </a:stretch>
                        </a:blipFill>
                      </a:tcPr>
                    </a:tc>
                  </a:tr>
                  <a:tr h="551246">
                    <a:tc>
                      <a:txBody>
                        <a:bodyPr/>
                        <a:lstStyle/>
                        <a:p>
                          <a:endParaRPr lang="en-US"/>
                        </a:p>
                      </a:txBody>
                      <a:tcPr anchor="ctr">
                        <a:blipFill rotWithShape="0">
                          <a:blip r:embed="rId3"/>
                          <a:stretch>
                            <a:fillRect l="-174" t="-184615" r="-159582" b="-554945"/>
                          </a:stretch>
                        </a:blipFill>
                      </a:tcPr>
                    </a:tc>
                    <a:tc>
                      <a:txBody>
                        <a:bodyPr/>
                        <a:lstStyle/>
                        <a:p>
                          <a:endParaRPr lang="en-US"/>
                        </a:p>
                      </a:txBody>
                      <a:tcPr>
                        <a:blipFill rotWithShape="0">
                          <a:blip r:embed="rId3"/>
                          <a:stretch>
                            <a:fillRect l="-135613" t="-184615" r="-116038" b="-554945"/>
                          </a:stretch>
                        </a:blipFill>
                      </a:tcPr>
                    </a:tc>
                    <a:tc>
                      <a:txBody>
                        <a:bodyPr/>
                        <a:lstStyle/>
                        <a:p>
                          <a:endParaRPr lang="en-US"/>
                        </a:p>
                      </a:txBody>
                      <a:tcPr anchor="ctr">
                        <a:blipFill rotWithShape="0">
                          <a:blip r:embed="rId3"/>
                          <a:stretch>
                            <a:fillRect l="-204713" t="-184615" r="-820" b="-554945"/>
                          </a:stretch>
                        </a:blipFill>
                      </a:tcPr>
                    </a:tc>
                  </a:tr>
                  <a:tr h="551246">
                    <a:tc>
                      <a:txBody>
                        <a:bodyPr/>
                        <a:lstStyle/>
                        <a:p>
                          <a:endParaRPr lang="en-US"/>
                        </a:p>
                      </a:txBody>
                      <a:tcPr anchor="ctr">
                        <a:blipFill rotWithShape="0">
                          <a:blip r:embed="rId3"/>
                          <a:stretch>
                            <a:fillRect l="-174" t="-287778" r="-159582" b="-461111"/>
                          </a:stretch>
                        </a:blipFill>
                      </a:tcPr>
                    </a:tc>
                    <a:tc>
                      <a:txBody>
                        <a:bodyPr/>
                        <a:lstStyle/>
                        <a:p>
                          <a:endParaRPr lang="en-US"/>
                        </a:p>
                      </a:txBody>
                      <a:tcPr>
                        <a:blipFill rotWithShape="0">
                          <a:blip r:embed="rId3"/>
                          <a:stretch>
                            <a:fillRect l="-135613" t="-287778" r="-116038" b="-461111"/>
                          </a:stretch>
                        </a:blipFill>
                      </a:tcPr>
                    </a:tc>
                    <a:tc>
                      <a:txBody>
                        <a:bodyPr/>
                        <a:lstStyle/>
                        <a:p>
                          <a:endParaRPr lang="en-US"/>
                        </a:p>
                      </a:txBody>
                      <a:tcPr anchor="ctr">
                        <a:blipFill rotWithShape="0">
                          <a:blip r:embed="rId3"/>
                          <a:stretch>
                            <a:fillRect l="-204713" t="-287778" r="-820" b="-461111"/>
                          </a:stretch>
                        </a:blipFill>
                      </a:tcPr>
                    </a:tc>
                  </a:tr>
                  <a:tr h="633993">
                    <a:tc>
                      <a:txBody>
                        <a:bodyPr/>
                        <a:lstStyle/>
                        <a:p>
                          <a:endParaRPr lang="en-US"/>
                        </a:p>
                      </a:txBody>
                      <a:tcPr anchor="ctr">
                        <a:blipFill rotWithShape="0">
                          <a:blip r:embed="rId3"/>
                          <a:stretch>
                            <a:fillRect l="-174" t="-335577" r="-159582" b="-299038"/>
                          </a:stretch>
                        </a:blipFill>
                      </a:tcPr>
                    </a:tc>
                    <a:tc>
                      <a:txBody>
                        <a:bodyPr/>
                        <a:lstStyle/>
                        <a:p>
                          <a:endParaRPr lang="en-US"/>
                        </a:p>
                      </a:txBody>
                      <a:tcPr>
                        <a:blipFill rotWithShape="0">
                          <a:blip r:embed="rId3"/>
                          <a:stretch>
                            <a:fillRect l="-135613" t="-335577" r="-116038" b="-299038"/>
                          </a:stretch>
                        </a:blipFill>
                      </a:tcPr>
                    </a:tc>
                    <a:tc>
                      <a:txBody>
                        <a:bodyPr/>
                        <a:lstStyle/>
                        <a:p>
                          <a:endParaRPr lang="en-US"/>
                        </a:p>
                      </a:txBody>
                      <a:tcPr anchor="ctr">
                        <a:blipFill rotWithShape="0">
                          <a:blip r:embed="rId3"/>
                          <a:stretch>
                            <a:fillRect l="-204713" t="-335577" r="-820" b="-299038"/>
                          </a:stretch>
                        </a:blipFill>
                      </a:tcPr>
                    </a:tc>
                  </a:tr>
                  <a:tr h="551246">
                    <a:tc>
                      <a:txBody>
                        <a:bodyPr/>
                        <a:lstStyle/>
                        <a:p>
                          <a:endParaRPr lang="en-US"/>
                        </a:p>
                      </a:txBody>
                      <a:tcPr anchor="ctr">
                        <a:blipFill rotWithShape="0">
                          <a:blip r:embed="rId3"/>
                          <a:stretch>
                            <a:fillRect l="-174" t="-497802" r="-159582" b="-241758"/>
                          </a:stretch>
                        </a:blipFill>
                      </a:tcPr>
                    </a:tc>
                    <a:tc>
                      <a:txBody>
                        <a:bodyPr/>
                        <a:lstStyle/>
                        <a:p>
                          <a:endParaRPr lang="en-US"/>
                        </a:p>
                      </a:txBody>
                      <a:tcPr>
                        <a:blipFill rotWithShape="0">
                          <a:blip r:embed="rId3"/>
                          <a:stretch>
                            <a:fillRect l="-135613" t="-497802" r="-116038" b="-241758"/>
                          </a:stretch>
                        </a:blipFill>
                      </a:tcPr>
                    </a:tc>
                    <a:tc>
                      <a:txBody>
                        <a:bodyPr/>
                        <a:lstStyle/>
                        <a:p>
                          <a:endParaRPr lang="en-US"/>
                        </a:p>
                      </a:txBody>
                      <a:tcPr anchor="ctr">
                        <a:blipFill rotWithShape="0">
                          <a:blip r:embed="rId3"/>
                          <a:stretch>
                            <a:fillRect l="-204713" t="-497802" r="-820" b="-241758"/>
                          </a:stretch>
                        </a:blipFill>
                      </a:tcPr>
                    </a:tc>
                  </a:tr>
                  <a:tr h="552234">
                    <a:tc>
                      <a:txBody>
                        <a:bodyPr/>
                        <a:lstStyle/>
                        <a:p>
                          <a:endParaRPr lang="en-US"/>
                        </a:p>
                      </a:txBody>
                      <a:tcPr anchor="ctr">
                        <a:blipFill rotWithShape="0">
                          <a:blip r:embed="rId3"/>
                          <a:stretch>
                            <a:fillRect l="-174" t="-604444" r="-159582" b="-144444"/>
                          </a:stretch>
                        </a:blipFill>
                      </a:tcPr>
                    </a:tc>
                    <a:tc>
                      <a:txBody>
                        <a:bodyPr/>
                        <a:lstStyle/>
                        <a:p>
                          <a:endParaRPr lang="en-US"/>
                        </a:p>
                      </a:txBody>
                      <a:tcPr>
                        <a:blipFill rotWithShape="0">
                          <a:blip r:embed="rId3"/>
                          <a:stretch>
                            <a:fillRect l="-135613" t="-604444" r="-116038" b="-144444"/>
                          </a:stretch>
                        </a:blipFill>
                      </a:tcPr>
                    </a:tc>
                    <a:tc>
                      <a:txBody>
                        <a:bodyPr/>
                        <a:lstStyle/>
                        <a:p>
                          <a:endParaRPr lang="en-US"/>
                        </a:p>
                      </a:txBody>
                      <a:tcPr anchor="ctr">
                        <a:blipFill rotWithShape="0">
                          <a:blip r:embed="rId3"/>
                          <a:stretch>
                            <a:fillRect l="-204713" t="-604444" r="-820" b="-144444"/>
                          </a:stretch>
                        </a:blipFill>
                      </a:tcPr>
                    </a:tc>
                  </a:tr>
                  <a:tr h="777367">
                    <a:tc>
                      <a:txBody>
                        <a:bodyPr/>
                        <a:lstStyle/>
                        <a:p>
                          <a:endParaRPr lang="en-US"/>
                        </a:p>
                      </a:txBody>
                      <a:tcPr anchor="ctr">
                        <a:blipFill rotWithShape="0">
                          <a:blip r:embed="rId3"/>
                          <a:stretch>
                            <a:fillRect l="-174" t="-495313" r="-159582" b="-1563"/>
                          </a:stretch>
                        </a:blipFill>
                      </a:tcPr>
                    </a:tc>
                    <a:tc>
                      <a:txBody>
                        <a:bodyPr/>
                        <a:lstStyle/>
                        <a:p>
                          <a:endParaRPr lang="en-US" sz="1400" b="0" dirty="0"/>
                        </a:p>
                      </a:txBody>
                      <a:tcPr/>
                    </a:tc>
                    <a:tc>
                      <a:txBody>
                        <a:bodyPr/>
                        <a:lstStyle/>
                        <a:p>
                          <a:endParaRPr lang="en-US"/>
                        </a:p>
                      </a:txBody>
                      <a:tcPr anchor="ctr">
                        <a:blipFill rotWithShape="0">
                          <a:blip r:embed="rId3"/>
                          <a:stretch>
                            <a:fillRect l="-204713" t="-495313" r="-820" b="-1563"/>
                          </a:stretch>
                        </a:blipFill>
                      </a:tcPr>
                    </a:tc>
                  </a:tr>
                </a:tbl>
              </a:graphicData>
            </a:graphic>
          </p:graphicFrame>
        </mc:Fallback>
      </mc:AlternateContent>
      <mc:AlternateContent xmlns:mc="http://schemas.openxmlformats.org/markup-compatibility/2006" xmlns:a14="http://schemas.microsoft.com/office/drawing/2010/main">
        <mc:Choice Requires="a14">
          <p:sp>
            <p:nvSpPr>
              <p:cNvPr id="5" name="Rectangle 4"/>
              <p:cNvSpPr/>
              <p:nvPr/>
            </p:nvSpPr>
            <p:spPr>
              <a:xfrm>
                <a:off x="4087930" y="310276"/>
                <a:ext cx="2618794" cy="6459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charset="0"/>
                            </a:rPr>
                          </m:ctrlPr>
                        </m:sSubSupPr>
                        <m:e>
                          <m:r>
                            <a:rPr lang="en-US" b="0" i="1" smtClean="0">
                              <a:latin typeface="Cambria Math" charset="0"/>
                            </a:rPr>
                            <m:t>ℒ</m:t>
                          </m:r>
                        </m:e>
                        <m:sub>
                          <m:r>
                            <a:rPr lang="en-US" b="0" i="1" smtClean="0">
                              <a:latin typeface="Cambria Math" charset="0"/>
                            </a:rPr>
                            <m:t>𝑖</m:t>
                          </m:r>
                        </m:sub>
                        <m:sup>
                          <m:r>
                            <a:rPr lang="en-US" b="0" i="1" smtClean="0">
                              <a:latin typeface="Cambria Math" charset="0"/>
                            </a:rPr>
                            <m:t>𝐴</m:t>
                          </m:r>
                        </m:sup>
                      </m:sSubSup>
                      <m:r>
                        <a:rPr lang="en-US" b="0" i="1" smtClean="0">
                          <a:latin typeface="Cambria Math" charset="0"/>
                        </a:rPr>
                        <m:t>=</m:t>
                      </m:r>
                      <m:sSub>
                        <m:sSubPr>
                          <m:ctrlPr>
                            <a:rPr lang="en-US" i="1">
                              <a:latin typeface="Cambria Math" charset="0"/>
                            </a:rPr>
                          </m:ctrlPr>
                        </m:sSubPr>
                        <m:e>
                          <m:r>
                            <a:rPr lang="en-US" i="1">
                              <a:latin typeface="Cambria Math" charset="0"/>
                            </a:rPr>
                            <m:t>−</m:t>
                          </m:r>
                          <m:r>
                            <a:rPr lang="en-US" i="1">
                              <a:latin typeface="Cambria Math" charset="0"/>
                            </a:rPr>
                            <m:t>𝑦</m:t>
                          </m:r>
                        </m:e>
                        <m:sub>
                          <m:r>
                            <a:rPr lang="en-US" i="1">
                              <a:latin typeface="Cambria Math" charset="0"/>
                            </a:rPr>
                            <m:t>𝑖</m:t>
                          </m:r>
                        </m:sub>
                      </m:sSub>
                      <m:func>
                        <m:funcPr>
                          <m:ctrlPr>
                            <a:rPr lang="en-US" i="1">
                              <a:latin typeface="Cambria Math" charset="0"/>
                            </a:rPr>
                          </m:ctrlPr>
                        </m:funcPr>
                        <m:fName>
                          <m:r>
                            <m:rPr>
                              <m:sty m:val="p"/>
                            </m:rPr>
                            <a:rPr lang="en-US">
                              <a:latin typeface="Cambria Math" charset="0"/>
                            </a:rPr>
                            <m:t>log</m:t>
                          </m:r>
                        </m:fName>
                        <m:e>
                          <m:f>
                            <m:fPr>
                              <m:ctrlPr>
                                <a:rPr lang="mr-IN" i="1">
                                  <a:latin typeface="Cambria Math" charset="0"/>
                                </a:rPr>
                              </m:ctrlPr>
                            </m:fPr>
                            <m:num>
                              <m:r>
                                <a:rPr lang="en-US" i="1">
                                  <a:latin typeface="Cambria Math" charset="0"/>
                                </a:rPr>
                                <m:t>1</m:t>
                              </m:r>
                            </m:num>
                            <m:den>
                              <m:r>
                                <a:rPr lang="en-US" i="1">
                                  <a:latin typeface="Cambria Math" charset="0"/>
                                </a:rPr>
                                <m:t>1+</m:t>
                              </m:r>
                              <m:sSup>
                                <m:sSupPr>
                                  <m:ctrlPr>
                                    <a:rPr lang="en-US" i="1">
                                      <a:latin typeface="Cambria Math" charset="0"/>
                                    </a:rPr>
                                  </m:ctrlPr>
                                </m:sSupPr>
                                <m:e>
                                  <m:r>
                                    <a:rPr lang="en-US" i="1">
                                      <a:latin typeface="Cambria Math" charset="0"/>
                                    </a:rPr>
                                    <m:t>𝑒</m:t>
                                  </m:r>
                                </m:e>
                                <m:sup>
                                  <m:r>
                                    <a:rPr lang="en-US" i="1">
                                      <a:latin typeface="Cambria Math" charset="0"/>
                                    </a:rPr>
                                    <m:t>−</m:t>
                                  </m:r>
                                  <m:sSup>
                                    <m:sSupPr>
                                      <m:ctrlPr>
                                        <a:rPr lang="en-US" i="1">
                                          <a:latin typeface="Cambria Math" charset="0"/>
                                        </a:rPr>
                                      </m:ctrlPr>
                                    </m:sSupPr>
                                    <m:e>
                                      <m:r>
                                        <a:rPr lang="en-US" i="1">
                                          <a:latin typeface="Cambria Math" charset="0"/>
                                        </a:rPr>
                                        <m:t>𝑊</m:t>
                                      </m:r>
                                    </m:e>
                                    <m:sup>
                                      <m:r>
                                        <a:rPr lang="en-US" i="1">
                                          <a:latin typeface="Cambria Math" charset="0"/>
                                        </a:rPr>
                                        <m:t>𝑇</m:t>
                                      </m:r>
                                    </m:sup>
                                  </m:sSup>
                                  <m:r>
                                    <a:rPr lang="en-US" i="1">
                                      <a:latin typeface="Cambria Math" charset="0"/>
                                    </a:rPr>
                                    <m:t>𝑋</m:t>
                                  </m:r>
                                </m:sup>
                              </m:sSup>
                            </m:den>
                          </m:f>
                        </m:e>
                      </m:func>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4087930" y="310276"/>
                <a:ext cx="2618794" cy="645946"/>
              </a:xfrm>
              <a:prstGeom prst="rect">
                <a:avLst/>
              </a:prstGeom>
              <a:blipFill rotWithShape="0">
                <a:blip r:embed="rId4"/>
                <a:stretch>
                  <a:fillRect/>
                </a:stretch>
              </a:blipFill>
            </p:spPr>
            <p:txBody>
              <a:bodyPr/>
              <a:lstStyle/>
              <a:p>
                <a:r>
                  <a:rPr lang="en-US">
                    <a:noFill/>
                  </a:rPr>
                  <a:t> </a:t>
                </a:r>
              </a:p>
            </p:txBody>
          </p:sp>
        </mc:Fallback>
      </mc:AlternateContent>
      <p:sp>
        <p:nvSpPr>
          <p:cNvPr id="6" name="Rectangle 5"/>
          <p:cNvSpPr/>
          <p:nvPr/>
        </p:nvSpPr>
        <p:spPr>
          <a:xfrm>
            <a:off x="6032938" y="672662"/>
            <a:ext cx="578069" cy="19969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a:off x="914400" y="1905000"/>
            <a:ext cx="520700" cy="279400"/>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887479" y="672661"/>
            <a:ext cx="723528" cy="242368"/>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518793" y="672660"/>
            <a:ext cx="1092214" cy="250273"/>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518793" y="310276"/>
            <a:ext cx="1244614" cy="61265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169454" y="302372"/>
            <a:ext cx="1537269" cy="61265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784703" y="318180"/>
            <a:ext cx="1978704" cy="61265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175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42" presetClass="path" presetSubtype="0" accel="50000" decel="50000" fill="hold" grpId="1" nodeType="withEffect">
                                  <p:stCondLst>
                                    <p:cond delay="0"/>
                                  </p:stCondLst>
                                  <p:childTnLst>
                                    <p:animMotion origin="layout" path="M -4.16667E-6 1.85185E-6 L 0.00026 0.07963 " pathEditMode="relative" rAng="0" ptsTypes="AA">
                                      <p:cBhvr>
                                        <p:cTn id="16" dur="1000" fill="hold"/>
                                        <p:tgtEl>
                                          <p:spTgt spid="7"/>
                                        </p:tgtEl>
                                        <p:attrNameLst>
                                          <p:attrName>ppt_x</p:attrName>
                                          <p:attrName>ppt_y</p:attrName>
                                        </p:attrNameLst>
                                      </p:cBhvr>
                                      <p:rCtr x="13" y="3981"/>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42" presetClass="path" presetSubtype="0" accel="50000" decel="50000" fill="hold" grpId="2" nodeType="withEffect">
                                  <p:stCondLst>
                                    <p:cond delay="0"/>
                                  </p:stCondLst>
                                  <p:childTnLst>
                                    <p:animMotion origin="layout" path="M 0.00026 0.07963 L -0.00052 0.15416 " pathEditMode="relative" rAng="0" ptsTypes="AA">
                                      <p:cBhvr>
                                        <p:cTn id="24" dur="1000" fill="hold"/>
                                        <p:tgtEl>
                                          <p:spTgt spid="7"/>
                                        </p:tgtEl>
                                        <p:attrNameLst>
                                          <p:attrName>ppt_x</p:attrName>
                                          <p:attrName>ppt_y</p:attrName>
                                        </p:attrNameLst>
                                      </p:cBhvr>
                                      <p:rCtr x="-104" y="4051"/>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42" presetClass="path" presetSubtype="0" accel="50000" decel="50000" fill="hold" grpId="3" nodeType="withEffect">
                                  <p:stCondLst>
                                    <p:cond delay="0"/>
                                  </p:stCondLst>
                                  <p:childTnLst>
                                    <p:animMotion origin="layout" path="M -4.16667E-6 0.15416 L 0.00053 0.25 " pathEditMode="relative" rAng="0" ptsTypes="AA">
                                      <p:cBhvr>
                                        <p:cTn id="32" dur="1000" fill="hold"/>
                                        <p:tgtEl>
                                          <p:spTgt spid="7"/>
                                        </p:tgtEl>
                                        <p:attrNameLst>
                                          <p:attrName>ppt_x</p:attrName>
                                          <p:attrName>ppt_y</p:attrName>
                                        </p:attrNameLst>
                                      </p:cBhvr>
                                      <p:rCtr x="26" y="4792"/>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10"/>
                                        </p:tgtEl>
                                        <p:attrNameLst>
                                          <p:attrName>style.visibility</p:attrName>
                                        </p:attrNameLst>
                                      </p:cBhvr>
                                      <p:to>
                                        <p:strVal val="hidden"/>
                                      </p:to>
                                    </p:set>
                                  </p:childTnLst>
                                </p:cTn>
                              </p:par>
                              <p:par>
                                <p:cTn id="39" presetID="42" presetClass="path" presetSubtype="0" accel="50000" decel="50000" fill="hold" grpId="4" nodeType="withEffect">
                                  <p:stCondLst>
                                    <p:cond delay="0"/>
                                  </p:stCondLst>
                                  <p:childTnLst>
                                    <p:animMotion origin="layout" path="M 0.00052 0.25 L 0.00013 0.33032 " pathEditMode="relative" rAng="0" ptsTypes="AA">
                                      <p:cBhvr>
                                        <p:cTn id="40" dur="1000" fill="hold"/>
                                        <p:tgtEl>
                                          <p:spTgt spid="7"/>
                                        </p:tgtEl>
                                        <p:attrNameLst>
                                          <p:attrName>ppt_x</p:attrName>
                                          <p:attrName>ppt_y</p:attrName>
                                        </p:attrNameLst>
                                      </p:cBhvr>
                                      <p:rCtr x="0" y="4120"/>
                                    </p:animMotion>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12"/>
                                        </p:tgtEl>
                                        <p:attrNameLst>
                                          <p:attrName>style.visibility</p:attrName>
                                        </p:attrNameLst>
                                      </p:cBhvr>
                                      <p:to>
                                        <p:strVal val="hidden"/>
                                      </p:to>
                                    </p:set>
                                  </p:childTnLst>
                                </p:cTn>
                              </p:par>
                              <p:par>
                                <p:cTn id="47" presetID="42" presetClass="path" presetSubtype="0" accel="50000" decel="50000" fill="hold" grpId="5" nodeType="withEffect">
                                  <p:stCondLst>
                                    <p:cond delay="0"/>
                                  </p:stCondLst>
                                  <p:childTnLst>
                                    <p:animMotion origin="layout" path="M 0.00013 0.33032 L 0.00131 0.4162 " pathEditMode="relative" rAng="0" ptsTypes="AA">
                                      <p:cBhvr>
                                        <p:cTn id="48" dur="1000" fill="hold"/>
                                        <p:tgtEl>
                                          <p:spTgt spid="7"/>
                                        </p:tgtEl>
                                        <p:attrNameLst>
                                          <p:attrName>ppt_x</p:attrName>
                                          <p:attrName>ppt_y</p:attrName>
                                        </p:attrNameLst>
                                      </p:cBhvr>
                                      <p:rCtr x="52" y="4282"/>
                                    </p:animMotion>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grpId="6" nodeType="clickEffect">
                                  <p:stCondLst>
                                    <p:cond delay="0"/>
                                  </p:stCondLst>
                                  <p:childTnLst>
                                    <p:animMotion origin="layout" path="M 0.00131 0.4162 L 0.00248 0.49768 " pathEditMode="relative" rAng="0" ptsTypes="AA">
                                      <p:cBhvr>
                                        <p:cTn id="52" dur="2000" fill="hold"/>
                                        <p:tgtEl>
                                          <p:spTgt spid="7"/>
                                        </p:tgtEl>
                                        <p:attrNameLst>
                                          <p:attrName>ppt_x</p:attrName>
                                          <p:attrName>ppt_y</p:attrName>
                                        </p:attrNameLst>
                                      </p:cBhvr>
                                      <p:rCtr x="52" y="40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7" grpId="2" animBg="1"/>
      <p:bldP spid="7" grpId="3" animBg="1"/>
      <p:bldP spid="7" grpId="4" animBg="1"/>
      <p:bldP spid="7" grpId="5" animBg="1"/>
      <p:bldP spid="7" grpId="6" animBg="1"/>
      <p:bldP spid="8" grpId="0" animBg="1"/>
      <p:bldP spid="8" grpId="1" animBg="1"/>
      <p:bldP spid="9" grpId="0" animBg="1"/>
      <p:bldP spid="9" grpId="1" animBg="1"/>
      <p:bldP spid="10" grpId="0" animBg="1"/>
      <p:bldP spid="10" grpId="1" animBg="1"/>
      <p:bldP spid="12" grpId="0" animBg="1"/>
      <p:bldP spid="12" grpId="1" animBg="1"/>
      <p:bldP spid="13"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FD6AAA-7C75-FB4B-8EA1-06B22787237D}" type="slidenum">
              <a:rPr lang="en-US" smtClean="0"/>
              <a:t>88</a:t>
            </a:fld>
            <a:endParaRPr lang="en-US"/>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nvPr>
            </p:nvGraphicFramePr>
            <p:xfrm>
              <a:off x="349292" y="1016364"/>
              <a:ext cx="11344725" cy="5417835"/>
            </p:xfrm>
            <a:graphic>
              <a:graphicData uri="http://schemas.openxmlformats.org/drawingml/2006/table">
                <a:tbl>
                  <a:tblPr firstRow="1" bandRow="1">
                    <a:tableStyleId>{073A0DAA-6AF3-43AB-8588-CEC1D06C72B9}</a:tableStyleId>
                  </a:tblPr>
                  <a:tblGrid>
                    <a:gridCol w="5242525"/>
                    <a:gridCol w="2743311"/>
                    <a:gridCol w="3358889"/>
                  </a:tblGrid>
                  <a:tr h="514712">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dirty="0" smtClean="0"/>
                            <a:t>Variables</a:t>
                          </a:r>
                          <a:endParaRPr lang="en-US" sz="1400" b="0" dirty="0" smtClean="0">
                            <a:latin typeface="Karla" charset="0"/>
                            <a:ea typeface="Karla" charset="0"/>
                            <a:cs typeface="Karla" charset="0"/>
                          </a:endParaRPr>
                        </a:p>
                      </a:txBody>
                      <a:tcPr anchor="ctr"/>
                    </a:tc>
                    <a:tc>
                      <a:txBody>
                        <a:bodyPr/>
                        <a:lstStyle/>
                        <a:p>
                          <a:pPr algn="ctr"/>
                          <a:r>
                            <a:rPr lang="en-US" sz="1400" dirty="0" smtClean="0"/>
                            <a:t>derivatives</a:t>
                          </a:r>
                          <a:endParaRPr lang="en-US" sz="1400" dirty="0">
                            <a:latin typeface="Karla" charset="0"/>
                            <a:ea typeface="Karla" charset="0"/>
                            <a:cs typeface="Karla" charset="0"/>
                          </a:endParaRPr>
                        </a:p>
                      </a:txBody>
                      <a:tcPr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dirty="0" smtClean="0"/>
                            <a:t>Partial derivatives </a:t>
                          </a:r>
                          <a:r>
                            <a:rPr lang="en-US" sz="1400" dirty="0" err="1" smtClean="0"/>
                            <a:t>wrt</a:t>
                          </a:r>
                          <a:r>
                            <a:rPr lang="en-US" sz="1400" dirty="0" smtClean="0"/>
                            <a:t> to X,W</a:t>
                          </a:r>
                          <a:endParaRPr lang="en-US" sz="1400" dirty="0" smtClean="0">
                            <a:latin typeface="Karla" charset="0"/>
                            <a:ea typeface="Karla" charset="0"/>
                            <a:cs typeface="Karla" charset="0"/>
                          </a:endParaRPr>
                        </a:p>
                      </a:txBody>
                      <a:tcPr anchor="ctr"/>
                    </a:tc>
                  </a:tr>
                  <a:tr h="514712">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r>
                                  <a:rPr lang="en-US" sz="1400" smtClean="0">
                                    <a:latin typeface="Cambria Math" charset="0"/>
                                  </a:rPr>
                                  <m:t>=−</m:t>
                                </m:r>
                                <m:sSup>
                                  <m:sSupPr>
                                    <m:ctrlPr>
                                      <a:rPr lang="en-US" sz="1400" i="1" smtClean="0">
                                        <a:latin typeface="Cambria Math" charset="0"/>
                                      </a:rPr>
                                    </m:ctrlPr>
                                  </m:sSupPr>
                                  <m:e>
                                    <m:r>
                                      <a:rPr lang="en-US" sz="1400" smtClean="0">
                                        <a:latin typeface="Cambria Math" charset="0"/>
                                      </a:rPr>
                                      <m:t>𝑊</m:t>
                                    </m:r>
                                  </m:e>
                                  <m:sup>
                                    <m:r>
                                      <a:rPr lang="en-US" sz="1400" smtClean="0">
                                        <a:latin typeface="Cambria Math" charset="0"/>
                                      </a:rPr>
                                      <m:t>𝑇</m:t>
                                    </m:r>
                                  </m:sup>
                                </m:sSup>
                                <m:r>
                                  <a:rPr lang="en-US" sz="1400" smtClean="0">
                                    <a:latin typeface="Cambria Math" charset="0"/>
                                  </a:rPr>
                                  <m:t>𝑋</m:t>
                                </m:r>
                              </m:oMath>
                            </m:oMathPara>
                          </a14:m>
                          <a:endParaRPr lang="en-US" sz="1400" b="0" dirty="0" smtClean="0"/>
                        </a:p>
                      </a:txBody>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num>
                                  <m:den>
                                    <m:r>
                                      <a:rPr lang="en-US" sz="1400" b="0" i="1" smtClean="0">
                                        <a:latin typeface="Cambria Math" charset="0"/>
                                      </a:rPr>
                                      <m:t>𝜕</m:t>
                                    </m:r>
                                    <m:r>
                                      <a:rPr lang="en-US" sz="1400" smtClean="0">
                                        <a:latin typeface="Cambria Math" charset="0"/>
                                      </a:rPr>
                                      <m:t>𝑊</m:t>
                                    </m:r>
                                  </m:den>
                                </m:f>
                                <m:r>
                                  <a:rPr lang="en-US" sz="1400" smtClean="0">
                                    <a:latin typeface="Cambria Math" charset="0"/>
                                  </a:rPr>
                                  <m:t>=−</m:t>
                                </m:r>
                                <m:r>
                                  <a:rPr lang="en-US" sz="1400" smtClean="0">
                                    <a:latin typeface="Cambria Math" charset="0"/>
                                  </a:rPr>
                                  <m:t>𝑋</m:t>
                                </m:r>
                              </m:oMath>
                            </m:oMathPara>
                          </a14:m>
                          <a:endParaRPr lang="en-US" sz="1400" b="0" dirty="0" smtClean="0"/>
                        </a:p>
                      </a:txBody>
                      <a:tcP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num>
                                  <m:den>
                                    <m:r>
                                      <a:rPr lang="en-US" sz="1400" b="0" i="1" smtClean="0">
                                        <a:latin typeface="Cambria Math" charset="0"/>
                                      </a:rPr>
                                      <m:t>𝜕</m:t>
                                    </m:r>
                                    <m:r>
                                      <a:rPr lang="en-US" sz="1400" smtClean="0">
                                        <a:latin typeface="Cambria Math" charset="0"/>
                                      </a:rPr>
                                      <m:t>𝑊</m:t>
                                    </m:r>
                                  </m:den>
                                </m:f>
                                <m:r>
                                  <a:rPr lang="en-US" sz="1400" b="0" i="0" smtClean="0">
                                    <a:latin typeface="Cambria Math" charset="0"/>
                                  </a:rPr>
                                  <m:t>=</m:t>
                                </m:r>
                                <m:r>
                                  <a:rPr lang="en-US" sz="1400" smtClean="0">
                                    <a:latin typeface="Cambria Math" charset="0"/>
                                  </a:rPr>
                                  <m:t>−</m:t>
                                </m:r>
                                <m:r>
                                  <a:rPr lang="en-US" sz="1400" smtClean="0">
                                    <a:latin typeface="Cambria Math" charset="0"/>
                                  </a:rPr>
                                  <m:t>𝑋</m:t>
                                </m:r>
                              </m:oMath>
                            </m:oMathPara>
                          </a14:m>
                          <a:endParaRPr lang="en-US" sz="1400" b="0" dirty="0" smtClean="0"/>
                        </a:p>
                      </a:txBody>
                      <a:tcPr anchor="ctr"/>
                    </a:tc>
                  </a:tr>
                  <a:tr h="551246">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2</m:t>
                                    </m:r>
                                  </m:sub>
                                </m:sSub>
                                <m:r>
                                  <a:rPr lang="en-US" sz="1400" smtClean="0">
                                    <a:latin typeface="Cambria Math" charset="0"/>
                                  </a:rPr>
                                  <m:t>=</m:t>
                                </m:r>
                                <m:sSup>
                                  <m:sSupPr>
                                    <m:ctrlPr>
                                      <a:rPr lang="en-US" sz="1400" i="1" smtClean="0">
                                        <a:latin typeface="Cambria Math" charset="0"/>
                                      </a:rPr>
                                    </m:ctrlPr>
                                  </m:sSupPr>
                                  <m:e>
                                    <m:sSup>
                                      <m:sSupPr>
                                        <m:ctrlPr>
                                          <a:rPr lang="en-US" sz="1400" i="1">
                                            <a:latin typeface="Cambria Math" charset="0"/>
                                          </a:rPr>
                                        </m:ctrlPr>
                                      </m:sSupPr>
                                      <m:e>
                                        <m:r>
                                          <a:rPr lang="en-US" sz="1400">
                                            <a:latin typeface="Cambria Math" charset="0"/>
                                          </a:rPr>
                                          <m:t>𝑒</m:t>
                                        </m:r>
                                      </m:e>
                                      <m:sup>
                                        <m:sSub>
                                          <m:sSubPr>
                                            <m:ctrlPr>
                                              <a:rPr lang="en-US" sz="1400" i="1">
                                                <a:latin typeface="Cambria Math" charset="0"/>
                                              </a:rPr>
                                            </m:ctrlPr>
                                          </m:sSubPr>
                                          <m:e>
                                            <m:r>
                                              <a:rPr lang="en-US" sz="1400">
                                                <a:latin typeface="Cambria Math" charset="0"/>
                                              </a:rPr>
                                              <m:t>𝜉</m:t>
                                            </m:r>
                                          </m:e>
                                          <m:sub>
                                            <m:r>
                                              <a:rPr lang="en-US" sz="1400">
                                                <a:latin typeface="Cambria Math" charset="0"/>
                                              </a:rPr>
                                              <m:t>1</m:t>
                                            </m:r>
                                          </m:sub>
                                        </m:sSub>
                                      </m:sup>
                                    </m:sSup>
                                    <m:r>
                                      <a:rPr lang="en-US" sz="1400" smtClean="0">
                                        <a:latin typeface="Cambria Math" charset="0"/>
                                      </a:rPr>
                                      <m:t>=</m:t>
                                    </m:r>
                                    <m:r>
                                      <a:rPr lang="en-US" sz="1400" smtClean="0">
                                        <a:latin typeface="Cambria Math" charset="0"/>
                                      </a:rPr>
                                      <m:t>𝑒</m:t>
                                    </m:r>
                                  </m:e>
                                  <m:sup>
                                    <m:r>
                                      <a:rPr lang="en-US" sz="1400" smtClean="0">
                                        <a:latin typeface="Cambria Math" charset="0"/>
                                      </a:rPr>
                                      <m:t>−</m:t>
                                    </m:r>
                                    <m:sSup>
                                      <m:sSupPr>
                                        <m:ctrlPr>
                                          <a:rPr lang="en-US" sz="1400" i="1" smtClean="0">
                                            <a:latin typeface="Cambria Math" charset="0"/>
                                          </a:rPr>
                                        </m:ctrlPr>
                                      </m:sSupPr>
                                      <m:e>
                                        <m:r>
                                          <a:rPr lang="en-US" sz="1400" smtClean="0">
                                            <a:latin typeface="Cambria Math" charset="0"/>
                                          </a:rPr>
                                          <m:t>𝑊</m:t>
                                        </m:r>
                                      </m:e>
                                      <m:sup>
                                        <m:r>
                                          <a:rPr lang="en-US" sz="1400" smtClean="0">
                                            <a:latin typeface="Cambria Math" charset="0"/>
                                          </a:rPr>
                                          <m:t>𝑇</m:t>
                                        </m:r>
                                      </m:sup>
                                    </m:sSup>
                                    <m:r>
                                      <a:rPr lang="en-US" sz="1400" smtClean="0">
                                        <a:latin typeface="Cambria Math" charset="0"/>
                                      </a:rPr>
                                      <m:t>𝑋</m:t>
                                    </m:r>
                                  </m:sup>
                                </m:sSup>
                              </m:oMath>
                            </m:oMathPara>
                          </a14:m>
                          <a:endParaRPr lang="en-US" sz="1400" dirty="0"/>
                        </a:p>
                      </a:txBody>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b="0" i="1" smtClean="0">
                                            <a:latin typeface="Cambria Math" charset="0"/>
                                          </a:rPr>
                                        </m:ctrlPr>
                                      </m:sSubPr>
                                      <m:e>
                                        <m:r>
                                          <a:rPr lang="en-US" sz="1400" b="0" i="1" smtClean="0">
                                            <a:latin typeface="Cambria Math" charset="0"/>
                                          </a:rPr>
                                          <m:t>𝜉</m:t>
                                        </m:r>
                                      </m:e>
                                      <m:sub>
                                        <m:r>
                                          <a:rPr lang="en-US" sz="1400" b="0" i="1" smtClean="0">
                                            <a:latin typeface="Cambria Math" charset="0"/>
                                          </a:rPr>
                                          <m:t>2</m:t>
                                        </m:r>
                                      </m:sub>
                                    </m:sSub>
                                  </m:num>
                                  <m:den>
                                    <m:r>
                                      <a:rPr lang="en-US" sz="1400" b="0" i="1" smtClean="0">
                                        <a:latin typeface="Cambria Math" charset="0"/>
                                      </a:rPr>
                                      <m:t>𝜕</m:t>
                                    </m:r>
                                    <m:sSub>
                                      <m:sSubPr>
                                        <m:ctrlPr>
                                          <a:rPr lang="en-US" sz="1400" b="0" i="1" smtClean="0">
                                            <a:latin typeface="Cambria Math" charset="0"/>
                                          </a:rPr>
                                        </m:ctrlPr>
                                      </m:sSubPr>
                                      <m:e>
                                        <m:r>
                                          <a:rPr lang="en-US" sz="1400" b="0" i="1" smtClean="0">
                                            <a:latin typeface="Cambria Math" charset="0"/>
                                          </a:rPr>
                                          <m:t>𝜉</m:t>
                                        </m:r>
                                      </m:e>
                                      <m:sub>
                                        <m:r>
                                          <a:rPr lang="en-US" sz="1400" b="0" i="1" smtClean="0">
                                            <a:latin typeface="Cambria Math" charset="0"/>
                                          </a:rPr>
                                          <m:t>1</m:t>
                                        </m:r>
                                      </m:sub>
                                    </m:sSub>
                                  </m:den>
                                </m:f>
                                <m:r>
                                  <a:rPr lang="en-US" sz="1400" smtClean="0">
                                    <a:latin typeface="Cambria Math" charset="0"/>
                                  </a:rPr>
                                  <m:t>=</m:t>
                                </m:r>
                                <m:sSup>
                                  <m:sSupPr>
                                    <m:ctrlPr>
                                      <a:rPr lang="en-US" sz="1400" i="1" smtClean="0">
                                        <a:latin typeface="Cambria Math" charset="0"/>
                                      </a:rPr>
                                    </m:ctrlPr>
                                  </m:sSupPr>
                                  <m:e>
                                    <m:r>
                                      <a:rPr lang="en-US" sz="1400" smtClean="0">
                                        <a:latin typeface="Cambria Math" charset="0"/>
                                      </a:rPr>
                                      <m:t>𝑒</m:t>
                                    </m:r>
                                  </m:e>
                                  <m:sup>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sup>
                                </m:sSup>
                              </m:oMath>
                            </m:oMathPara>
                          </a14:m>
                          <a:endParaRPr lang="en-US" sz="1400" b="0" dirty="0" smtClean="0"/>
                        </a:p>
                      </a:txBody>
                      <a:tcPr/>
                    </a:tc>
                    <a:tc>
                      <a:txBody>
                        <a:bodyPr/>
                        <a:lstStyle/>
                        <a:p>
                          <a:pPr algn="ct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b="0" i="1" smtClean="0">
                                            <a:latin typeface="Cambria Math" charset="0"/>
                                          </a:rPr>
                                        </m:ctrlPr>
                                      </m:sSubPr>
                                      <m:e>
                                        <m:r>
                                          <a:rPr lang="en-US" sz="1400" b="0" i="1" smtClean="0">
                                            <a:latin typeface="Cambria Math" charset="0"/>
                                          </a:rPr>
                                          <m:t>𝜉</m:t>
                                        </m:r>
                                      </m:e>
                                      <m:sub>
                                        <m:r>
                                          <a:rPr lang="en-US" sz="1400" b="0" i="1" smtClean="0">
                                            <a:latin typeface="Cambria Math" charset="0"/>
                                          </a:rPr>
                                          <m:t>2</m:t>
                                        </m:r>
                                      </m:sub>
                                    </m:sSub>
                                  </m:num>
                                  <m:den>
                                    <m:r>
                                      <a:rPr lang="en-US" sz="1400" b="0" i="1" smtClean="0">
                                        <a:latin typeface="Cambria Math" charset="0"/>
                                      </a:rPr>
                                      <m:t>𝜕</m:t>
                                    </m:r>
                                    <m:sSub>
                                      <m:sSubPr>
                                        <m:ctrlPr>
                                          <a:rPr lang="en-US" sz="1400" b="0" i="1" smtClean="0">
                                            <a:latin typeface="Cambria Math" charset="0"/>
                                          </a:rPr>
                                        </m:ctrlPr>
                                      </m:sSubPr>
                                      <m:e>
                                        <m:r>
                                          <a:rPr lang="en-US" sz="1400" b="0" i="1" smtClean="0">
                                            <a:latin typeface="Cambria Math" charset="0"/>
                                          </a:rPr>
                                          <m:t>𝜉</m:t>
                                        </m:r>
                                      </m:e>
                                      <m:sub>
                                        <m:r>
                                          <a:rPr lang="en-US" sz="1400" b="0" i="1" smtClean="0">
                                            <a:latin typeface="Cambria Math" charset="0"/>
                                          </a:rPr>
                                          <m:t>1</m:t>
                                        </m:r>
                                      </m:sub>
                                    </m:sSub>
                                  </m:den>
                                </m:f>
                                <m:r>
                                  <a:rPr lang="en-US" sz="1400" smtClean="0">
                                    <a:latin typeface="Cambria Math" charset="0"/>
                                  </a:rPr>
                                  <m:t>=</m:t>
                                </m:r>
                                <m:sSup>
                                  <m:sSupPr>
                                    <m:ctrlPr>
                                      <a:rPr lang="en-US" sz="1400" i="1">
                                        <a:latin typeface="Cambria Math" charset="0"/>
                                      </a:rPr>
                                    </m:ctrlPr>
                                  </m:sSupPr>
                                  <m:e>
                                    <m:r>
                                      <a:rPr lang="en-US" sz="1400">
                                        <a:latin typeface="Cambria Math" charset="0"/>
                                      </a:rPr>
                                      <m:t>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oMath>
                            </m:oMathPara>
                          </a14:m>
                          <a:endParaRPr lang="en-US" sz="1400" dirty="0"/>
                        </a:p>
                      </a:txBody>
                      <a:tcPr anchor="ctr"/>
                    </a:tc>
                  </a:tr>
                  <a:tr h="551246">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3</m:t>
                                    </m:r>
                                  </m:sub>
                                </m:sSub>
                                <m:r>
                                  <a:rPr lang="en-US" sz="1400" smtClean="0">
                                    <a:latin typeface="Cambria Math" charset="0"/>
                                  </a:rPr>
                                  <m:t>=</m:t>
                                </m:r>
                                <m:r>
                                  <a:rPr lang="en-US" sz="1400">
                                    <a:latin typeface="Cambria Math" charset="0"/>
                                  </a:rPr>
                                  <m:t>1+</m:t>
                                </m:r>
                                <m:sSub>
                                  <m:sSubPr>
                                    <m:ctrlPr>
                                      <a:rPr lang="en-US" sz="1400" i="1">
                                        <a:latin typeface="Cambria Math" charset="0"/>
                                      </a:rPr>
                                    </m:ctrlPr>
                                  </m:sSubPr>
                                  <m:e>
                                    <m:r>
                                      <a:rPr lang="en-US" sz="1400">
                                        <a:latin typeface="Cambria Math" charset="0"/>
                                      </a:rPr>
                                      <m:t>𝜉</m:t>
                                    </m:r>
                                  </m:e>
                                  <m:sub>
                                    <m:r>
                                      <a:rPr lang="en-US" sz="1400">
                                        <a:latin typeface="Cambria Math" charset="0"/>
                                      </a:rPr>
                                      <m:t>2</m:t>
                                    </m:r>
                                  </m:sub>
                                </m:sSub>
                                <m:r>
                                  <a:rPr lang="en-US" sz="1400" smtClean="0">
                                    <a:latin typeface="Cambria Math" charset="0"/>
                                  </a:rPr>
                                  <m:t>=1+</m:t>
                                </m:r>
                                <m:sSup>
                                  <m:sSupPr>
                                    <m:ctrlPr>
                                      <a:rPr lang="en-US" sz="1400" i="1">
                                        <a:latin typeface="Cambria Math" charset="0"/>
                                      </a:rPr>
                                    </m:ctrlPr>
                                  </m:sSupPr>
                                  <m:e>
                                    <m:r>
                                      <a:rPr lang="en-US" sz="1400">
                                        <a:latin typeface="Cambria Math" charset="0"/>
                                      </a:rPr>
                                      <m:t>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oMath>
                            </m:oMathPara>
                          </a14:m>
                          <a:endParaRPr lang="en-US" sz="1400" b="0" dirty="0" smtClean="0"/>
                        </a:p>
                      </a:txBody>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b="0" i="1" smtClean="0">
                                            <a:latin typeface="Cambria Math" charset="0"/>
                                          </a:rPr>
                                        </m:ctrlPr>
                                      </m:sSubPr>
                                      <m:e>
                                        <m:r>
                                          <a:rPr lang="en-US" sz="1400" b="0" i="1" smtClean="0">
                                            <a:latin typeface="Cambria Math" charset="0"/>
                                          </a:rPr>
                                          <m:t>𝜉</m:t>
                                        </m:r>
                                      </m:e>
                                      <m:sub>
                                        <m:r>
                                          <a:rPr lang="en-US" sz="1400" b="0" i="1" smtClean="0">
                                            <a:latin typeface="Cambria Math" charset="0"/>
                                          </a:rPr>
                                          <m:t>3</m:t>
                                        </m:r>
                                      </m:sub>
                                    </m:sSub>
                                  </m:num>
                                  <m:den>
                                    <m:r>
                                      <a:rPr lang="en-US" sz="1400" b="0" i="1" smtClean="0">
                                        <a:latin typeface="Cambria Math" charset="0"/>
                                      </a:rPr>
                                      <m:t>𝜕</m:t>
                                    </m:r>
                                    <m:sSub>
                                      <m:sSubPr>
                                        <m:ctrlPr>
                                          <a:rPr lang="en-US" sz="1400" b="0" i="1" smtClean="0">
                                            <a:latin typeface="Cambria Math" charset="0"/>
                                          </a:rPr>
                                        </m:ctrlPr>
                                      </m:sSubPr>
                                      <m:e>
                                        <m:r>
                                          <a:rPr lang="en-US" sz="1400" b="0" i="1" smtClean="0">
                                            <a:latin typeface="Cambria Math" charset="0"/>
                                          </a:rPr>
                                          <m:t>𝜉</m:t>
                                        </m:r>
                                      </m:e>
                                      <m:sub>
                                        <m:r>
                                          <a:rPr lang="en-US" sz="1400" b="0" i="1" smtClean="0">
                                            <a:latin typeface="Cambria Math" charset="0"/>
                                          </a:rPr>
                                          <m:t>2</m:t>
                                        </m:r>
                                      </m:sub>
                                    </m:sSub>
                                  </m:den>
                                </m:f>
                                <m:r>
                                  <a:rPr lang="en-US" sz="1400" b="0" i="1" smtClean="0">
                                    <a:latin typeface="Cambria Math" charset="0"/>
                                  </a:rPr>
                                  <m:t>=</m:t>
                                </m:r>
                                <m:r>
                                  <a:rPr lang="en-US" sz="1400" smtClean="0">
                                    <a:latin typeface="Cambria Math" charset="0"/>
                                  </a:rPr>
                                  <m:t>1</m:t>
                                </m:r>
                              </m:oMath>
                            </m:oMathPara>
                          </a14:m>
                          <a:endParaRPr lang="en-US" sz="1400" b="0" dirty="0" smtClean="0"/>
                        </a:p>
                      </a:txBody>
                      <a:tcPr/>
                    </a:tc>
                    <a:tc>
                      <a:txBody>
                        <a:bodyPr/>
                        <a:lstStyle/>
                        <a:p>
                          <a:pPr algn="ctr"/>
                          <a14:m>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b="0" i="1" smtClean="0">
                                          <a:latin typeface="Cambria Math" charset="0"/>
                                        </a:rPr>
                                      </m:ctrlPr>
                                    </m:sSubPr>
                                    <m:e>
                                      <m:r>
                                        <a:rPr lang="en-US" sz="1400" b="0" i="1" smtClean="0">
                                          <a:latin typeface="Cambria Math" charset="0"/>
                                        </a:rPr>
                                        <m:t>𝜉</m:t>
                                      </m:r>
                                    </m:e>
                                    <m:sub>
                                      <m:r>
                                        <a:rPr lang="en-US" sz="1400" b="0" i="1" smtClean="0">
                                          <a:latin typeface="Cambria Math" charset="0"/>
                                        </a:rPr>
                                        <m:t>3</m:t>
                                      </m:r>
                                    </m:sub>
                                  </m:sSub>
                                </m:num>
                                <m:den>
                                  <m:r>
                                    <a:rPr lang="en-US" sz="1400" b="0" i="1" smtClean="0">
                                      <a:latin typeface="Cambria Math" charset="0"/>
                                    </a:rPr>
                                    <m:t>𝜕</m:t>
                                  </m:r>
                                  <m:r>
                                    <a:rPr lang="en-US" sz="1400" b="0" i="1" smtClean="0">
                                      <a:latin typeface="Cambria Math" charset="0"/>
                                    </a:rPr>
                                    <m:t>2</m:t>
                                  </m:r>
                                </m:den>
                              </m:f>
                              <m:r>
                                <a:rPr lang="en-US" sz="1400" b="0" i="1" smtClean="0">
                                  <a:latin typeface="Cambria Math" charset="0"/>
                                </a:rPr>
                                <m:t>=</m:t>
                              </m:r>
                            </m:oMath>
                          </a14:m>
                          <a:r>
                            <a:rPr lang="en-US" sz="1400" dirty="0" smtClean="0"/>
                            <a:t>1</a:t>
                          </a:r>
                          <a:endParaRPr lang="en-US" sz="1400" dirty="0"/>
                        </a:p>
                      </a:txBody>
                      <a:tcPr anchor="ctr"/>
                    </a:tc>
                  </a:tr>
                  <a:tr h="633993">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r>
                                  <a:rPr lang="en-US" sz="1400">
                                    <a:latin typeface="Cambria Math" charset="0"/>
                                  </a:rPr>
                                  <m:t>=</m:t>
                                </m:r>
                                <m:f>
                                  <m:fPr>
                                    <m:ctrlPr>
                                      <a:rPr lang="mr-IN" sz="1400" i="1">
                                        <a:latin typeface="Cambria Math" charset="0"/>
                                      </a:rPr>
                                    </m:ctrlPr>
                                  </m:fPr>
                                  <m:num>
                                    <m:r>
                                      <a:rPr lang="en-US" sz="1400">
                                        <a:latin typeface="Cambria Math" charset="0"/>
                                      </a:rPr>
                                      <m:t>1</m:t>
                                    </m:r>
                                  </m:num>
                                  <m:den>
                                    <m:sSub>
                                      <m:sSubPr>
                                        <m:ctrlPr>
                                          <a:rPr lang="en-US" sz="1400" i="1">
                                            <a:latin typeface="Cambria Math" charset="0"/>
                                          </a:rPr>
                                        </m:ctrlPr>
                                      </m:sSubPr>
                                      <m:e>
                                        <m:r>
                                          <a:rPr lang="en-US" sz="1400">
                                            <a:latin typeface="Cambria Math" charset="0"/>
                                          </a:rPr>
                                          <m:t>𝜉</m:t>
                                        </m:r>
                                      </m:e>
                                      <m:sub>
                                        <m:r>
                                          <a:rPr lang="en-US" sz="1400">
                                            <a:latin typeface="Cambria Math" charset="0"/>
                                          </a:rPr>
                                          <m:t>3</m:t>
                                        </m:r>
                                      </m:sub>
                                    </m:sSub>
                                  </m:den>
                                </m:f>
                                <m:r>
                                  <a:rPr lang="en-US" sz="1400" smtClean="0">
                                    <a:latin typeface="Cambria Math" charset="0"/>
                                  </a:rPr>
                                  <m:t>=</m:t>
                                </m:r>
                                <m:f>
                                  <m:fPr>
                                    <m:ctrlPr>
                                      <a:rPr lang="mr-IN" sz="1400" i="1" smtClean="0">
                                        <a:latin typeface="Cambria Math" charset="0"/>
                                      </a:rPr>
                                    </m:ctrlPr>
                                  </m:fPr>
                                  <m:num>
                                    <m:r>
                                      <a:rPr lang="en-US" sz="1400" smtClean="0">
                                        <a:latin typeface="Cambria Math" charset="0"/>
                                      </a:rPr>
                                      <m:t>1</m:t>
                                    </m:r>
                                  </m:num>
                                  <m:den>
                                    <m:r>
                                      <a:rPr lang="en-US" sz="1400">
                                        <a:latin typeface="Cambria Math" charset="0"/>
                                      </a:rPr>
                                      <m:t>1+</m:t>
                                    </m:r>
                                    <m:sSup>
                                      <m:sSupPr>
                                        <m:ctrlPr>
                                          <a:rPr lang="en-US" sz="1400" i="1">
                                            <a:latin typeface="Cambria Math" charset="0"/>
                                          </a:rPr>
                                        </m:ctrlPr>
                                      </m:sSupPr>
                                      <m:e>
                                        <m:r>
                                          <a:rPr lang="en-US" sz="1400">
                                            <a:latin typeface="Cambria Math" charset="0"/>
                                          </a:rPr>
                                          <m:t>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den>
                                </m:f>
                                <m:r>
                                  <a:rPr lang="en-US" sz="1400" smtClean="0">
                                    <a:latin typeface="Cambria Math" charset="0"/>
                                  </a:rPr>
                                  <m:t>=</m:t>
                                </m:r>
                                <m:r>
                                  <a:rPr lang="en-US" sz="1400" smtClean="0">
                                    <a:latin typeface="Cambria Math" charset="0"/>
                                  </a:rPr>
                                  <m:t>𝑝</m:t>
                                </m:r>
                              </m:oMath>
                            </m:oMathPara>
                          </a14:m>
                          <a:endParaRPr lang="en-US" sz="1400" b="0" dirty="0" smtClean="0">
                            <a:solidFill>
                              <a:srgbClr val="FF0000"/>
                            </a:solidFill>
                          </a:endParaRPr>
                        </a:p>
                      </a:txBody>
                      <a:tcPr/>
                    </a:tc>
                    <a:tc>
                      <a:txBody>
                        <a:bodyPr/>
                        <a:lstStyle/>
                        <a:p>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b="0" i="1" smtClean="0">
                                            <a:latin typeface="Cambria Math" charset="0"/>
                                          </a:rPr>
                                        </m:ctrlPr>
                                      </m:sSubPr>
                                      <m:e>
                                        <m:r>
                                          <a:rPr lang="en-US" sz="1400" b="0" i="1" smtClean="0">
                                            <a:latin typeface="Cambria Math" charset="0"/>
                                          </a:rPr>
                                          <m:t>𝜉</m:t>
                                        </m:r>
                                      </m:e>
                                      <m:sub>
                                        <m:r>
                                          <a:rPr lang="en-US" sz="1400" b="0" i="1" smtClean="0">
                                            <a:latin typeface="Cambria Math" charset="0"/>
                                          </a:rPr>
                                          <m:t>4</m:t>
                                        </m:r>
                                      </m:sub>
                                    </m:sSub>
                                  </m:num>
                                  <m:den>
                                    <m:r>
                                      <a:rPr lang="en-US" sz="1400" b="0" i="1" smtClean="0">
                                        <a:latin typeface="Cambria Math" charset="0"/>
                                      </a:rPr>
                                      <m:t>𝜕</m:t>
                                    </m:r>
                                    <m:sSub>
                                      <m:sSubPr>
                                        <m:ctrlPr>
                                          <a:rPr lang="en-US" sz="1400" b="0" i="1" smtClean="0">
                                            <a:latin typeface="Cambria Math" charset="0"/>
                                          </a:rPr>
                                        </m:ctrlPr>
                                      </m:sSubPr>
                                      <m:e>
                                        <m:r>
                                          <a:rPr lang="en-US" sz="1400" b="0" i="1" smtClean="0">
                                            <a:latin typeface="Cambria Math" charset="0"/>
                                          </a:rPr>
                                          <m:t>𝜉</m:t>
                                        </m:r>
                                      </m:e>
                                      <m:sub>
                                        <m:r>
                                          <a:rPr lang="en-US" sz="1400" b="0" i="1" smtClean="0">
                                            <a:latin typeface="Cambria Math" charset="0"/>
                                          </a:rPr>
                                          <m:t>3</m:t>
                                        </m:r>
                                      </m:sub>
                                    </m:sSub>
                                  </m:den>
                                </m:f>
                                <m:r>
                                  <a:rPr lang="en-US" sz="1400" smtClean="0">
                                    <a:latin typeface="Cambria Math" charset="0"/>
                                  </a:rPr>
                                  <m:t>=−</m:t>
                                </m:r>
                                <m:f>
                                  <m:fPr>
                                    <m:ctrlPr>
                                      <a:rPr lang="mr-IN" sz="1400" i="1" smtClean="0">
                                        <a:latin typeface="Cambria Math" charset="0"/>
                                      </a:rPr>
                                    </m:ctrlPr>
                                  </m:fPr>
                                  <m:num>
                                    <m:r>
                                      <a:rPr lang="en-US" sz="1400" smtClean="0">
                                        <a:latin typeface="Cambria Math" charset="0"/>
                                      </a:rPr>
                                      <m:t>1</m:t>
                                    </m:r>
                                  </m:num>
                                  <m:den>
                                    <m:sSubSup>
                                      <m:sSubSupPr>
                                        <m:ctrlPr>
                                          <a:rPr lang="en-US" sz="1400" i="1" smtClean="0">
                                            <a:latin typeface="Cambria Math" charset="0"/>
                                          </a:rPr>
                                        </m:ctrlPr>
                                      </m:sSubSupPr>
                                      <m:e>
                                        <m:r>
                                          <a:rPr lang="en-US" sz="1400" smtClean="0">
                                            <a:latin typeface="Cambria Math" charset="0"/>
                                          </a:rPr>
                                          <m:t>𝜉</m:t>
                                        </m:r>
                                      </m:e>
                                      <m:sub>
                                        <m:r>
                                          <a:rPr lang="en-US" sz="1400" smtClean="0">
                                            <a:latin typeface="Cambria Math" charset="0"/>
                                          </a:rPr>
                                          <m:t>3</m:t>
                                        </m:r>
                                      </m:sub>
                                      <m:sup>
                                        <m:r>
                                          <a:rPr lang="en-US" sz="1400" smtClean="0">
                                            <a:latin typeface="Cambria Math" charset="0"/>
                                          </a:rPr>
                                          <m:t>2</m:t>
                                        </m:r>
                                      </m:sup>
                                    </m:sSubSup>
                                  </m:den>
                                </m:f>
                              </m:oMath>
                            </m:oMathPara>
                          </a14:m>
                          <a:endParaRPr lang="en-US" sz="1400" dirty="0"/>
                        </a:p>
                      </a:txBody>
                      <a:tcP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b="0" i="1" smtClean="0">
                                            <a:latin typeface="Cambria Math" charset="0"/>
                                          </a:rPr>
                                        </m:ctrlPr>
                                      </m:sSubPr>
                                      <m:e>
                                        <m:r>
                                          <a:rPr lang="en-US" sz="1400" b="0" i="1" smtClean="0">
                                            <a:latin typeface="Cambria Math" charset="0"/>
                                          </a:rPr>
                                          <m:t>𝜉</m:t>
                                        </m:r>
                                      </m:e>
                                      <m:sub>
                                        <m:r>
                                          <a:rPr lang="en-US" sz="1400" b="0" i="1" smtClean="0">
                                            <a:latin typeface="Cambria Math" charset="0"/>
                                          </a:rPr>
                                          <m:t>4</m:t>
                                        </m:r>
                                      </m:sub>
                                    </m:sSub>
                                  </m:num>
                                  <m:den>
                                    <m:r>
                                      <a:rPr lang="en-US" sz="1400" b="0" i="1" smtClean="0">
                                        <a:latin typeface="Cambria Math" charset="0"/>
                                      </a:rPr>
                                      <m:t>𝜕</m:t>
                                    </m:r>
                                    <m:sSub>
                                      <m:sSubPr>
                                        <m:ctrlPr>
                                          <a:rPr lang="en-US" sz="1400" b="0" i="1" smtClean="0">
                                            <a:latin typeface="Cambria Math" charset="0"/>
                                          </a:rPr>
                                        </m:ctrlPr>
                                      </m:sSubPr>
                                      <m:e>
                                        <m:r>
                                          <a:rPr lang="en-US" sz="1400" b="0" i="1" smtClean="0">
                                            <a:latin typeface="Cambria Math" charset="0"/>
                                          </a:rPr>
                                          <m:t>𝜉</m:t>
                                        </m:r>
                                      </m:e>
                                      <m:sub>
                                        <m:r>
                                          <a:rPr lang="en-US" sz="1400" b="0" i="1" smtClean="0">
                                            <a:latin typeface="Cambria Math" charset="0"/>
                                          </a:rPr>
                                          <m:t>3</m:t>
                                        </m:r>
                                      </m:sub>
                                    </m:sSub>
                                  </m:den>
                                </m:f>
                                <m:r>
                                  <a:rPr lang="en-US" sz="1400" smtClean="0">
                                    <a:latin typeface="Cambria Math" charset="0"/>
                                  </a:rPr>
                                  <m:t>=−</m:t>
                                </m:r>
                                <m:f>
                                  <m:fPr>
                                    <m:ctrlPr>
                                      <a:rPr lang="mr-IN" sz="1400" i="1" smtClean="0">
                                        <a:latin typeface="Cambria Math" charset="0"/>
                                      </a:rPr>
                                    </m:ctrlPr>
                                  </m:fPr>
                                  <m:num>
                                    <m:r>
                                      <a:rPr lang="en-US" sz="1400" smtClean="0">
                                        <a:latin typeface="Cambria Math" charset="0"/>
                                      </a:rPr>
                                      <m:t>1</m:t>
                                    </m:r>
                                  </m:num>
                                  <m:den>
                                    <m:sSup>
                                      <m:sSupPr>
                                        <m:ctrlPr>
                                          <a:rPr lang="en-US" sz="1400" i="1" smtClean="0">
                                            <a:latin typeface="Cambria Math" charset="0"/>
                                          </a:rPr>
                                        </m:ctrlPr>
                                      </m:sSupPr>
                                      <m:e>
                                        <m:d>
                                          <m:dPr>
                                            <m:ctrlPr>
                                              <a:rPr lang="en-US" sz="1400" i="1" smtClean="0">
                                                <a:latin typeface="Cambria Math" charset="0"/>
                                              </a:rPr>
                                            </m:ctrlPr>
                                          </m:dPr>
                                          <m:e>
                                            <m:r>
                                              <a:rPr lang="en-US" sz="1400">
                                                <a:latin typeface="Cambria Math" charset="0"/>
                                              </a:rPr>
                                              <m:t>1+</m:t>
                                            </m:r>
                                            <m:sSup>
                                              <m:sSupPr>
                                                <m:ctrlPr>
                                                  <a:rPr lang="en-US" sz="1400" i="1">
                                                    <a:latin typeface="Cambria Math" charset="0"/>
                                                  </a:rPr>
                                                </m:ctrlPr>
                                              </m:sSupPr>
                                              <m:e>
                                                <m:r>
                                                  <a:rPr lang="en-US" sz="1400">
                                                    <a:latin typeface="Cambria Math" charset="0"/>
                                                  </a:rPr>
                                                  <m:t>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e>
                                        </m:d>
                                      </m:e>
                                      <m:sup>
                                        <m:r>
                                          <a:rPr lang="en-US" sz="1400" smtClean="0">
                                            <a:latin typeface="Cambria Math" charset="0"/>
                                          </a:rPr>
                                          <m:t>2</m:t>
                                        </m:r>
                                      </m:sup>
                                    </m:sSup>
                                  </m:den>
                                </m:f>
                              </m:oMath>
                            </m:oMathPara>
                          </a14:m>
                          <a:endParaRPr lang="en-US" sz="1400" dirty="0"/>
                        </a:p>
                      </a:txBody>
                      <a:tcPr anchor="ctr"/>
                    </a:tc>
                  </a:tr>
                  <a:tr h="551246">
                    <a:tc>
                      <a:txBody>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r>
                                  <a:rPr lang="en-US" sz="1400" smtClean="0">
                                    <a:latin typeface="Cambria Math" charset="0"/>
                                  </a:rPr>
                                  <m:t>=1−</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r>
                                  <a:rPr lang="en-US" sz="1400" smtClean="0">
                                    <a:latin typeface="Cambria Math" charset="0"/>
                                  </a:rPr>
                                  <m:t>=1−</m:t>
                                </m:r>
                                <m:f>
                                  <m:fPr>
                                    <m:ctrlPr>
                                      <a:rPr lang="mr-IN" sz="1400" i="1" smtClean="0">
                                        <a:latin typeface="Cambria Math" charset="0"/>
                                      </a:rPr>
                                    </m:ctrlPr>
                                  </m:fPr>
                                  <m:num>
                                    <m:r>
                                      <a:rPr lang="en-US" sz="1400" smtClean="0">
                                        <a:latin typeface="Cambria Math" charset="0"/>
                                      </a:rPr>
                                      <m:t>1</m:t>
                                    </m:r>
                                  </m:num>
                                  <m:den>
                                    <m:r>
                                      <a:rPr lang="en-US" sz="1400">
                                        <a:latin typeface="Cambria Math" charset="0"/>
                                      </a:rPr>
                                      <m:t>1+</m:t>
                                    </m:r>
                                    <m:sSup>
                                      <m:sSupPr>
                                        <m:ctrlPr>
                                          <a:rPr lang="en-US" sz="1400" i="1">
                                            <a:latin typeface="Cambria Math" charset="0"/>
                                          </a:rPr>
                                        </m:ctrlPr>
                                      </m:sSupPr>
                                      <m:e>
                                        <m:r>
                                          <a:rPr lang="en-US" sz="1400">
                                            <a:latin typeface="Cambria Math" charset="0"/>
                                          </a:rPr>
                                          <m:t>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den>
                                </m:f>
                              </m:oMath>
                            </m:oMathPara>
                          </a14:m>
                          <a:endParaRPr lang="en-US" sz="1400" dirty="0" smtClean="0"/>
                        </a:p>
                        <a:p>
                          <a:endParaRPr lang="en-US" sz="1400" dirty="0"/>
                        </a:p>
                      </a:txBody>
                      <a:tcPr/>
                    </a:tc>
                    <a:tc>
                      <a:txBody>
                        <a:bodyPr/>
                        <a:lstStyle/>
                        <a:p>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b="0" i="0" smtClean="0">
                                            <a:latin typeface="Cambria Math" charset="0"/>
                                          </a:rPr>
                                          <m:t>5</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b="0" i="0" smtClean="0">
                                            <a:latin typeface="Cambria Math" charset="0"/>
                                          </a:rPr>
                                          <m:t>4</m:t>
                                        </m:r>
                                      </m:sub>
                                    </m:sSub>
                                  </m:den>
                                </m:f>
                                <m:r>
                                  <a:rPr lang="en-US" sz="1400" smtClean="0">
                                    <a:latin typeface="Cambria Math" charset="0"/>
                                  </a:rPr>
                                  <m:t>=−1</m:t>
                                </m:r>
                              </m:oMath>
                            </m:oMathPara>
                          </a14:m>
                          <a:endParaRPr lang="en-US" sz="1400" b="0" dirty="0" smtClean="0"/>
                        </a:p>
                      </a:txBody>
                      <a:tcPr/>
                    </a:tc>
                    <a:tc>
                      <a:txBody>
                        <a:bodyPr/>
                        <a:lstStyle/>
                        <a:p>
                          <a:pPr algn="ctr"/>
                          <a14:m>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b="0" i="0" smtClean="0">
                                          <a:latin typeface="Cambria Math" charset="0"/>
                                        </a:rPr>
                                        <m:t>5</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b="0" i="0" smtClean="0">
                                          <a:latin typeface="Cambria Math" charset="0"/>
                                        </a:rPr>
                                        <m:t>4</m:t>
                                      </m:r>
                                    </m:sub>
                                  </m:sSub>
                                </m:den>
                              </m:f>
                              <m:r>
                                <a:rPr lang="en-US" sz="1400" smtClean="0">
                                  <a:latin typeface="Cambria Math" charset="0"/>
                                </a:rPr>
                                <m:t>=</m:t>
                              </m:r>
                            </m:oMath>
                          </a14:m>
                          <a:r>
                            <a:rPr lang="en-US" sz="1400" dirty="0" smtClean="0"/>
                            <a:t>-1</a:t>
                          </a:r>
                          <a:endParaRPr lang="en-US" sz="1400" dirty="0"/>
                        </a:p>
                      </a:txBody>
                      <a:tcPr anchor="ctr"/>
                    </a:tc>
                  </a:tr>
                  <a:tr h="551246">
                    <a:tc>
                      <a:txBody>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6</m:t>
                                    </m:r>
                                  </m:sub>
                                </m:sSub>
                                <m:r>
                                  <a:rPr lang="en-US" sz="1400" smtClean="0">
                                    <a:latin typeface="Cambria Math" charset="0"/>
                                  </a:rPr>
                                  <m:t>=</m:t>
                                </m:r>
                                <m:func>
                                  <m:funcPr>
                                    <m:ctrlPr>
                                      <a:rPr lang="en-US" sz="1400" i="1" smtClean="0">
                                        <a:latin typeface="Cambria Math" charset="0"/>
                                      </a:rPr>
                                    </m:ctrlPr>
                                  </m:funcPr>
                                  <m:fName>
                                    <m:r>
                                      <m:rPr>
                                        <m:sty m:val="p"/>
                                      </m:rPr>
                                      <a:rPr lang="en-US" sz="1400" smtClean="0">
                                        <a:latin typeface="Cambria Math" charset="0"/>
                                      </a:rPr>
                                      <m:t>log</m:t>
                                    </m:r>
                                  </m:fName>
                                  <m:e>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r>
                                      <a:rPr lang="en-US" sz="1400" smtClean="0">
                                        <a:latin typeface="Cambria Math" charset="0"/>
                                      </a:rPr>
                                      <m:t>=</m:t>
                                    </m:r>
                                    <m:func>
                                      <m:funcPr>
                                        <m:ctrlPr>
                                          <a:rPr lang="en-US" sz="1400" i="1" smtClean="0">
                                            <a:latin typeface="Cambria Math" charset="0"/>
                                          </a:rPr>
                                        </m:ctrlPr>
                                      </m:funcPr>
                                      <m:fName>
                                        <m:r>
                                          <m:rPr>
                                            <m:sty m:val="p"/>
                                          </m:rPr>
                                          <a:rPr lang="en-US" sz="1400" smtClean="0">
                                            <a:latin typeface="Cambria Math" charset="0"/>
                                          </a:rPr>
                                          <m:t>log</m:t>
                                        </m:r>
                                      </m:fName>
                                      <m:e>
                                        <m:r>
                                          <a:rPr lang="en-US" sz="1400" smtClean="0">
                                            <a:latin typeface="Cambria Math" charset="0"/>
                                          </a:rPr>
                                          <m:t>(1−</m:t>
                                        </m:r>
                                        <m:r>
                                          <a:rPr lang="en-US" sz="1400" smtClean="0">
                                            <a:latin typeface="Cambria Math" charset="0"/>
                                          </a:rPr>
                                          <m:t>𝑝</m:t>
                                        </m:r>
                                        <m:r>
                                          <a:rPr lang="en-US" sz="1400" smtClean="0">
                                            <a:latin typeface="Cambria Math" charset="0"/>
                                          </a:rPr>
                                          <m:t>) =</m:t>
                                        </m:r>
                                      </m:e>
                                    </m:func>
                                    <m:func>
                                      <m:funcPr>
                                        <m:ctrlPr>
                                          <a:rPr lang="en-US" sz="1400" i="1" smtClean="0">
                                            <a:latin typeface="Cambria Math" charset="0"/>
                                          </a:rPr>
                                        </m:ctrlPr>
                                      </m:funcPr>
                                      <m:fName>
                                        <m:r>
                                          <m:rPr>
                                            <m:sty m:val="p"/>
                                          </m:rPr>
                                          <a:rPr lang="en-US" sz="1400" smtClean="0">
                                            <a:latin typeface="Cambria Math" charset="0"/>
                                          </a:rPr>
                                          <m:t>log</m:t>
                                        </m:r>
                                      </m:fName>
                                      <m:e>
                                        <m:f>
                                          <m:fPr>
                                            <m:ctrlPr>
                                              <a:rPr lang="mr-IN" sz="1400" i="1">
                                                <a:latin typeface="Cambria Math" charset="0"/>
                                              </a:rPr>
                                            </m:ctrlPr>
                                          </m:fPr>
                                          <m:num>
                                            <m:r>
                                              <a:rPr lang="en-US" sz="1400">
                                                <a:latin typeface="Cambria Math" charset="0"/>
                                              </a:rPr>
                                              <m:t>1</m:t>
                                            </m:r>
                                          </m:num>
                                          <m:den>
                                            <m:r>
                                              <a:rPr lang="en-US" sz="1400">
                                                <a:latin typeface="Cambria Math" charset="0"/>
                                              </a:rPr>
                                              <m:t>1+</m:t>
                                            </m:r>
                                            <m:sSup>
                                              <m:sSupPr>
                                                <m:ctrlPr>
                                                  <a:rPr lang="en-US" sz="1400" i="1">
                                                    <a:latin typeface="Cambria Math" charset="0"/>
                                                  </a:rPr>
                                                </m:ctrlPr>
                                              </m:sSupPr>
                                              <m:e>
                                                <m:r>
                                                  <a:rPr lang="en-US" sz="1400">
                                                    <a:latin typeface="Cambria Math" charset="0"/>
                                                  </a:rPr>
                                                  <m:t>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den>
                                        </m:f>
                                      </m:e>
                                    </m:func>
                                  </m:e>
                                </m:func>
                              </m:oMath>
                            </m:oMathPara>
                          </a14:m>
                          <a:endParaRPr lang="en-US" sz="1400" dirty="0"/>
                        </a:p>
                      </a:txBody>
                      <a:tcPr/>
                    </a:tc>
                    <a:tc>
                      <a:txBody>
                        <a:bodyPr/>
                        <a:lstStyle/>
                        <a:p>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6</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den>
                                </m:f>
                                <m:r>
                                  <a:rPr lang="en-US" sz="1400" smtClean="0">
                                    <a:latin typeface="Cambria Math" charset="0"/>
                                  </a:rPr>
                                  <m:t>=</m:t>
                                </m:r>
                                <m:f>
                                  <m:fPr>
                                    <m:ctrlPr>
                                      <a:rPr lang="mr-IN" sz="1400" i="1" smtClean="0">
                                        <a:latin typeface="Cambria Math" charset="0"/>
                                      </a:rPr>
                                    </m:ctrlPr>
                                  </m:fPr>
                                  <m:num>
                                    <m:r>
                                      <a:rPr lang="en-US" sz="1400" smtClean="0">
                                        <a:latin typeface="Cambria Math" charset="0"/>
                                      </a:rPr>
                                      <m:t>1</m:t>
                                    </m:r>
                                  </m:num>
                                  <m:den>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den>
                                </m:f>
                              </m:oMath>
                            </m:oMathPara>
                          </a14:m>
                          <a:endParaRPr lang="en-US" sz="1400" b="0" dirty="0" smtClean="0"/>
                        </a:p>
                      </a:txBody>
                      <a:tcP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6</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den>
                                </m:f>
                                <m:r>
                                  <a:rPr lang="en-US" sz="1400" smtClean="0">
                                    <a:latin typeface="Cambria Math" charset="0"/>
                                  </a:rPr>
                                  <m:t>=</m:t>
                                </m:r>
                                <m:f>
                                  <m:fPr>
                                    <m:ctrlPr>
                                      <a:rPr lang="mr-IN" sz="1400" i="1" smtClean="0">
                                        <a:latin typeface="Cambria Math" charset="0"/>
                                      </a:rPr>
                                    </m:ctrlPr>
                                  </m:fPr>
                                  <m:num>
                                    <m:r>
                                      <a:rPr lang="en-US" sz="1400" smtClean="0">
                                        <a:latin typeface="Cambria Math" charset="0"/>
                                      </a:rPr>
                                      <m:t>1+</m:t>
                                    </m:r>
                                    <m:sSup>
                                      <m:sSupPr>
                                        <m:ctrlPr>
                                          <a:rPr lang="en-US" sz="1400" i="1">
                                            <a:latin typeface="Cambria Math" charset="0"/>
                                          </a:rPr>
                                        </m:ctrlPr>
                                      </m:sSupPr>
                                      <m:e>
                                        <m:r>
                                          <a:rPr lang="en-US" sz="1400">
                                            <a:latin typeface="Cambria Math" charset="0"/>
                                          </a:rPr>
                                          <m:t>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r>
                                      <m:rPr>
                                        <m:nor/>
                                      </m:rPr>
                                      <a:rPr lang="en-US" sz="1400" dirty="0"/>
                                      <m:t> </m:t>
                                    </m:r>
                                  </m:num>
                                  <m:den>
                                    <m:sSup>
                                      <m:sSupPr>
                                        <m:ctrlPr>
                                          <a:rPr lang="en-US" sz="1400" i="1" smtClean="0">
                                            <a:latin typeface="Cambria Math" charset="0"/>
                                          </a:rPr>
                                        </m:ctrlPr>
                                      </m:sSupPr>
                                      <m:e>
                                        <m:r>
                                          <a:rPr lang="en-US" sz="1400">
                                            <a:latin typeface="Cambria Math" charset="0"/>
                                          </a:rPr>
                                          <m:t>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den>
                                </m:f>
                              </m:oMath>
                            </m:oMathPara>
                          </a14:m>
                          <a:endParaRPr lang="en-US" sz="1400" dirty="0"/>
                        </a:p>
                      </a:txBody>
                      <a:tcPr anchor="ctr"/>
                    </a:tc>
                  </a:tr>
                  <a:tr h="552234">
                    <a:tc>
                      <a:txBody>
                        <a:bodyPr/>
                        <a:lstStyle/>
                        <a:p>
                          <a:pPr/>
                          <a14:m>
                            <m:oMathPara xmlns:m="http://schemas.openxmlformats.org/officeDocument/2006/math">
                              <m:oMathParaPr>
                                <m:jc m:val="centerGroup"/>
                              </m:oMathParaPr>
                              <m:oMath xmlns:m="http://schemas.openxmlformats.org/officeDocument/2006/math">
                                <m:sSubSup>
                                  <m:sSubSupPr>
                                    <m:ctrlPr>
                                      <a:rPr lang="en-US" sz="1400" i="1" smtClean="0">
                                        <a:latin typeface="Cambria Math" charset="0"/>
                                      </a:rPr>
                                    </m:ctrlPr>
                                  </m:sSubSupPr>
                                  <m:e>
                                    <m:r>
                                      <a:rPr lang="en-US" sz="1400" smtClean="0">
                                        <a:latin typeface="Cambria Math" charset="0"/>
                                      </a:rPr>
                                      <m:t>ℒ</m:t>
                                    </m:r>
                                  </m:e>
                                  <m:sub>
                                    <m:r>
                                      <a:rPr lang="en-US" sz="1400" smtClean="0">
                                        <a:latin typeface="Cambria Math" charset="0"/>
                                      </a:rPr>
                                      <m:t>𝑖</m:t>
                                    </m:r>
                                  </m:sub>
                                  <m:sup>
                                    <m:r>
                                      <a:rPr lang="en-US" sz="1400" smtClean="0">
                                        <a:latin typeface="Cambria Math" charset="0"/>
                                      </a:rPr>
                                      <m:t>𝐵</m:t>
                                    </m:r>
                                  </m:sup>
                                </m:sSubSup>
                                <m:r>
                                  <a:rPr lang="en-US" sz="1400" smtClean="0">
                                    <a:latin typeface="Cambria Math" charset="0"/>
                                  </a:rPr>
                                  <m:t>=(1−</m:t>
                                </m:r>
                                <m:r>
                                  <a:rPr lang="en-US" sz="1400" smtClean="0">
                                    <a:latin typeface="Cambria Math" charset="0"/>
                                  </a:rPr>
                                  <m:t>𝑦</m:t>
                                </m:r>
                                <m:r>
                                  <a:rPr lang="en-US" sz="1400"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6</m:t>
                                    </m:r>
                                  </m:sub>
                                </m:sSub>
                              </m:oMath>
                            </m:oMathPara>
                          </a14:m>
                          <a:endParaRPr lang="en-US" sz="1400" b="0" dirty="0" smtClean="0"/>
                        </a:p>
                      </a:txBody>
                      <a:tcPr/>
                    </a:tc>
                    <a:tc>
                      <a:txBody>
                        <a:bodyPr/>
                        <a:lstStyle/>
                        <a:p>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r>
                                      <a:rPr lang="en-US" sz="1400" smtClean="0">
                                        <a:latin typeface="Cambria Math" charset="0"/>
                                      </a:rPr>
                                      <m:t>ℒ</m:t>
                                    </m:r>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b="0" i="0" smtClean="0">
                                            <a:latin typeface="Cambria Math" charset="0"/>
                                          </a:rPr>
                                          <m:t>6</m:t>
                                        </m:r>
                                      </m:sub>
                                    </m:sSub>
                                  </m:den>
                                </m:f>
                                <m:r>
                                  <a:rPr lang="en-US" sz="1400" smtClean="0">
                                    <a:latin typeface="Cambria Math" charset="0"/>
                                  </a:rPr>
                                  <m:t>=1−</m:t>
                                </m:r>
                                <m:r>
                                  <a:rPr lang="en-US" sz="1400" smtClean="0">
                                    <a:latin typeface="Cambria Math" charset="0"/>
                                  </a:rPr>
                                  <m:t>𝑦</m:t>
                                </m:r>
                              </m:oMath>
                            </m:oMathPara>
                          </a14:m>
                          <a:endParaRPr lang="en-US" sz="1400" b="0" dirty="0"/>
                        </a:p>
                      </a:txBody>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r>
                                      <a:rPr lang="en-US" sz="1400" smtClean="0">
                                        <a:latin typeface="Cambria Math" charset="0"/>
                                      </a:rPr>
                                      <m:t>ℒ</m:t>
                                    </m:r>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b="0" i="0" smtClean="0">
                                            <a:latin typeface="Cambria Math" charset="0"/>
                                          </a:rPr>
                                          <m:t>6</m:t>
                                        </m:r>
                                      </m:sub>
                                    </m:sSub>
                                  </m:den>
                                </m:f>
                                <m:r>
                                  <a:rPr lang="en-US" sz="1400" smtClean="0">
                                    <a:latin typeface="Cambria Math" charset="0"/>
                                  </a:rPr>
                                  <m:t>=1−</m:t>
                                </m:r>
                                <m:r>
                                  <a:rPr lang="en-US" sz="1400" smtClean="0">
                                    <a:latin typeface="Cambria Math" charset="0"/>
                                  </a:rPr>
                                  <m:t>𝑦</m:t>
                                </m:r>
                              </m:oMath>
                            </m:oMathPara>
                          </a14:m>
                          <a:endParaRPr lang="en-US" sz="1400" dirty="0"/>
                        </a:p>
                      </a:txBody>
                      <a:tcPr anchor="ctr"/>
                    </a:tc>
                  </a:tr>
                  <a:tr h="552234">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Sup>
                                      <m:sSubSupPr>
                                        <m:ctrlPr>
                                          <a:rPr lang="en-US" sz="1400" i="1" smtClean="0">
                                            <a:latin typeface="Cambria Math" charset="0"/>
                                          </a:rPr>
                                        </m:ctrlPr>
                                      </m:sSubSupPr>
                                      <m:e>
                                        <m:r>
                                          <a:rPr lang="en-US" sz="1400" smtClean="0">
                                            <a:latin typeface="Cambria Math" charset="0"/>
                                          </a:rPr>
                                          <m:t>ℒ</m:t>
                                        </m:r>
                                      </m:e>
                                      <m:sub>
                                        <m:r>
                                          <a:rPr lang="en-US" sz="1400" smtClean="0">
                                            <a:latin typeface="Cambria Math" charset="0"/>
                                          </a:rPr>
                                          <m:t>𝑖</m:t>
                                        </m:r>
                                      </m:sub>
                                      <m:sup>
                                        <m:r>
                                          <a:rPr lang="en-US" sz="1400" b="0" i="1" smtClean="0">
                                            <a:latin typeface="Cambria Math" charset="0"/>
                                          </a:rPr>
                                          <m:t>𝐵</m:t>
                                        </m:r>
                                      </m:sup>
                                    </m:sSubSup>
                                  </m:num>
                                  <m:den>
                                    <m:r>
                                      <a:rPr lang="en-US" sz="1400" b="0" i="1" smtClean="0">
                                        <a:latin typeface="Cambria Math" charset="0"/>
                                      </a:rPr>
                                      <m:t>𝜕</m:t>
                                    </m:r>
                                    <m:r>
                                      <a:rPr lang="en-US" sz="1400" smtClean="0">
                                        <a:latin typeface="Cambria Math" charset="0"/>
                                      </a:rPr>
                                      <m:t>𝑊</m:t>
                                    </m:r>
                                  </m:den>
                                </m:f>
                                <m:r>
                                  <a:rPr lang="en-US" sz="1400" smtClean="0">
                                    <a:latin typeface="Cambria Math" charset="0"/>
                                  </a:rPr>
                                  <m:t>=</m:t>
                                </m:r>
                                <m:f>
                                  <m:fPr>
                                    <m:ctrlPr>
                                      <a:rPr lang="mr-IN" sz="1400" i="1" smtClean="0">
                                        <a:latin typeface="Cambria Math" charset="0"/>
                                      </a:rPr>
                                    </m:ctrlPr>
                                  </m:fPr>
                                  <m:num>
                                    <m:r>
                                      <a:rPr lang="en-US" sz="1400" b="0" i="1" smtClean="0">
                                        <a:latin typeface="Cambria Math" charset="0"/>
                                      </a:rPr>
                                      <m:t>𝜕</m:t>
                                    </m:r>
                                    <m:sSubSup>
                                      <m:sSubSupPr>
                                        <m:ctrlPr>
                                          <a:rPr lang="en-US" sz="1400" b="0" i="1" smtClean="0">
                                            <a:latin typeface="Cambria Math" charset="0"/>
                                          </a:rPr>
                                        </m:ctrlPr>
                                      </m:sSubSupPr>
                                      <m:e>
                                        <m:r>
                                          <a:rPr lang="en-US" sz="1400" smtClean="0">
                                            <a:latin typeface="Cambria Math" charset="0"/>
                                          </a:rPr>
                                          <m:t>ℒ</m:t>
                                        </m:r>
                                      </m:e>
                                      <m:sub>
                                        <m:r>
                                          <a:rPr lang="en-US" sz="1400" smtClean="0">
                                            <a:latin typeface="Cambria Math" charset="0"/>
                                          </a:rPr>
                                          <m:t>𝑖</m:t>
                                        </m:r>
                                      </m:sub>
                                      <m:sup>
                                        <m:r>
                                          <a:rPr lang="en-US" sz="1400" b="0" i="1" smtClean="0">
                                            <a:latin typeface="Cambria Math" charset="0"/>
                                          </a:rPr>
                                          <m:t>𝐵</m:t>
                                        </m:r>
                                      </m:sup>
                                    </m:sSubSup>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b="0" i="0" smtClean="0">
                                            <a:latin typeface="Cambria Math" charset="0"/>
                                          </a:rPr>
                                          <m:t>6</m:t>
                                        </m:r>
                                      </m:sub>
                                    </m:sSub>
                                  </m:den>
                                </m:f>
                                <m:f>
                                  <m:fPr>
                                    <m:ctrlPr>
                                      <a:rPr lang="en-US" sz="1400" b="0" i="1" smtClean="0">
                                        <a:latin typeface="Cambria Math" charset="0"/>
                                      </a:rPr>
                                    </m:ctrlPr>
                                  </m:fPr>
                                  <m:num>
                                    <m:r>
                                      <a:rPr lang="en-US" sz="1400" b="0" i="1" smtClean="0">
                                        <a:latin typeface="Cambria Math" charset="0"/>
                                      </a:rPr>
                                      <m:t>𝜕</m:t>
                                    </m:r>
                                    <m:sSub>
                                      <m:sSubPr>
                                        <m:ctrlPr>
                                          <a:rPr lang="en-US" sz="1400" b="0" i="1" smtClean="0">
                                            <a:latin typeface="Cambria Math" charset="0"/>
                                          </a:rPr>
                                        </m:ctrlPr>
                                      </m:sSubPr>
                                      <m:e>
                                        <m:r>
                                          <a:rPr lang="en-US" sz="1400" b="0" i="1" smtClean="0">
                                            <a:latin typeface="Cambria Math" charset="0"/>
                                          </a:rPr>
                                          <m:t>𝜉</m:t>
                                        </m:r>
                                      </m:e>
                                      <m:sub>
                                        <m:r>
                                          <a:rPr lang="en-US" sz="1400" b="0" i="1" smtClean="0">
                                            <a:latin typeface="Cambria Math" charset="0"/>
                                          </a:rPr>
                                          <m:t>6</m:t>
                                        </m:r>
                                      </m:sub>
                                    </m:sSub>
                                  </m:num>
                                  <m:den>
                                    <m:r>
                                      <a:rPr lang="en-US" sz="1400" b="0" i="1" smtClean="0">
                                        <a:latin typeface="Cambria Math" charset="0"/>
                                      </a:rPr>
                                      <m:t>𝜕</m:t>
                                    </m:r>
                                    <m:sSub>
                                      <m:sSubPr>
                                        <m:ctrlPr>
                                          <a:rPr lang="en-US" sz="1400" b="0" i="1" smtClean="0">
                                            <a:latin typeface="Cambria Math" charset="0"/>
                                          </a:rPr>
                                        </m:ctrlPr>
                                      </m:sSubPr>
                                      <m:e>
                                        <m:r>
                                          <a:rPr lang="en-US" sz="1400" b="0" i="1" smtClean="0">
                                            <a:latin typeface="Cambria Math" charset="0"/>
                                          </a:rPr>
                                          <m:t>𝜉</m:t>
                                        </m:r>
                                      </m:e>
                                      <m:sub>
                                        <m:r>
                                          <a:rPr lang="en-US" sz="1400" b="0" i="1" smtClean="0">
                                            <a:latin typeface="Cambria Math" charset="0"/>
                                          </a:rPr>
                                          <m:t>5</m:t>
                                        </m:r>
                                      </m:sub>
                                    </m:sSub>
                                  </m:den>
                                </m:f>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den>
                                </m:f>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3</m:t>
                                        </m:r>
                                      </m:sub>
                                    </m:sSub>
                                  </m:den>
                                </m:f>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3</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2</m:t>
                                        </m:r>
                                      </m:sub>
                                    </m:sSub>
                                  </m:den>
                                </m:f>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2</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den>
                                </m:f>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num>
                                  <m:den>
                                    <m:r>
                                      <a:rPr lang="en-US" sz="1400" b="0" i="1" smtClean="0">
                                        <a:latin typeface="Cambria Math" charset="0"/>
                                      </a:rPr>
                                      <m:t>𝜕</m:t>
                                    </m:r>
                                    <m:r>
                                      <a:rPr lang="en-US" sz="1400" smtClean="0">
                                        <a:latin typeface="Cambria Math" charset="0"/>
                                      </a:rPr>
                                      <m:t>𝑊</m:t>
                                    </m:r>
                                  </m:den>
                                </m:f>
                              </m:oMath>
                            </m:oMathPara>
                          </a14:m>
                          <a:endParaRPr lang="en-US" sz="1400" dirty="0"/>
                        </a:p>
                        <a:p>
                          <a:endParaRPr lang="en-US" sz="1400" b="0" dirty="0" smtClean="0"/>
                        </a:p>
                      </a:txBody>
                      <a:tcPr/>
                    </a:tc>
                    <a:tc>
                      <a:txBody>
                        <a:bodyPr/>
                        <a:lstStyle/>
                        <a:p>
                          <a:endParaRPr lang="en-US" sz="1400" b="0" dirty="0"/>
                        </a:p>
                      </a:txBody>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Sup>
                                      <m:sSubSupPr>
                                        <m:ctrlPr>
                                          <a:rPr lang="en-US" sz="1400" i="1" smtClean="0">
                                            <a:latin typeface="Cambria Math" charset="0"/>
                                          </a:rPr>
                                        </m:ctrlPr>
                                      </m:sSubSupPr>
                                      <m:e>
                                        <m:r>
                                          <a:rPr lang="en-US" sz="1400" smtClean="0">
                                            <a:latin typeface="Cambria Math" charset="0"/>
                                          </a:rPr>
                                          <m:t>ℒ</m:t>
                                        </m:r>
                                      </m:e>
                                      <m:sub>
                                        <m:r>
                                          <a:rPr lang="en-US" sz="1400" smtClean="0">
                                            <a:latin typeface="Cambria Math" charset="0"/>
                                          </a:rPr>
                                          <m:t>𝑖</m:t>
                                        </m:r>
                                      </m:sub>
                                      <m:sup>
                                        <m:r>
                                          <a:rPr lang="en-US" sz="1400" b="0" i="1" smtClean="0">
                                            <a:latin typeface="Cambria Math" charset="0"/>
                                          </a:rPr>
                                          <m:t>𝐵</m:t>
                                        </m:r>
                                      </m:sup>
                                    </m:sSubSup>
                                  </m:num>
                                  <m:den>
                                    <m:r>
                                      <a:rPr lang="en-US" sz="1400" b="0" i="1" smtClean="0">
                                        <a:latin typeface="Cambria Math" charset="0"/>
                                      </a:rPr>
                                      <m:t>𝜕</m:t>
                                    </m:r>
                                    <m:r>
                                      <a:rPr lang="en-US" sz="1400" smtClean="0">
                                        <a:latin typeface="Cambria Math" charset="0"/>
                                      </a:rPr>
                                      <m:t>𝑊</m:t>
                                    </m:r>
                                  </m:den>
                                </m:f>
                                <m:r>
                                  <a:rPr lang="en-US" sz="1400" smtClean="0">
                                    <a:latin typeface="Cambria Math" charset="0"/>
                                  </a:rPr>
                                  <m:t>=(1−</m:t>
                                </m:r>
                                <m:r>
                                  <a:rPr lang="en-US" sz="1400" smtClean="0">
                                    <a:latin typeface="Cambria Math" charset="0"/>
                                  </a:rPr>
                                  <m:t>𝑦</m:t>
                                </m:r>
                                <m:r>
                                  <a:rPr lang="en-US" sz="1400" smtClean="0">
                                    <a:latin typeface="Cambria Math" charset="0"/>
                                  </a:rPr>
                                  <m:t>)</m:t>
                                </m:r>
                                <m:r>
                                  <a:rPr lang="en-US" sz="1400" smtClean="0">
                                    <a:latin typeface="Cambria Math" charset="0"/>
                                  </a:rPr>
                                  <m:t>𝑋</m:t>
                                </m:r>
                                <m:f>
                                  <m:fPr>
                                    <m:ctrlPr>
                                      <a:rPr lang="mr-IN" sz="1400" i="1" smtClean="0">
                                        <a:latin typeface="Cambria Math" charset="0"/>
                                      </a:rPr>
                                    </m:ctrlPr>
                                  </m:fPr>
                                  <m:num>
                                    <m:r>
                                      <a:rPr lang="en-US" sz="1400" smtClean="0">
                                        <a:latin typeface="Cambria Math" charset="0"/>
                                      </a:rPr>
                                      <m:t>1</m:t>
                                    </m:r>
                                  </m:num>
                                  <m:den>
                                    <m:sSup>
                                      <m:sSupPr>
                                        <m:ctrlPr>
                                          <a:rPr lang="en-US" sz="1400" i="1" smtClean="0">
                                            <a:latin typeface="Cambria Math" charset="0"/>
                                          </a:rPr>
                                        </m:ctrlPr>
                                      </m:sSupPr>
                                      <m:e>
                                        <m:d>
                                          <m:dPr>
                                            <m:ctrlPr>
                                              <a:rPr lang="en-US" sz="1400" i="1" smtClean="0">
                                                <a:latin typeface="Cambria Math" charset="0"/>
                                              </a:rPr>
                                            </m:ctrlPr>
                                          </m:dPr>
                                          <m:e>
                                            <m:r>
                                              <a:rPr lang="en-US" sz="1400">
                                                <a:latin typeface="Cambria Math" charset="0"/>
                                              </a:rPr>
                                              <m:t>1+</m:t>
                                            </m:r>
                                            <m:sSup>
                                              <m:sSupPr>
                                                <m:ctrlPr>
                                                  <a:rPr lang="en-US" sz="1400" i="1">
                                                    <a:latin typeface="Cambria Math" charset="0"/>
                                                  </a:rPr>
                                                </m:ctrlPr>
                                              </m:sSupPr>
                                              <m:e>
                                                <m:r>
                                                  <a:rPr lang="en-US" sz="1400">
                                                    <a:latin typeface="Cambria Math" charset="0"/>
                                                  </a:rPr>
                                                  <m:t>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e>
                                        </m:d>
                                      </m:e>
                                      <m:sup/>
                                    </m:sSup>
                                  </m:den>
                                </m:f>
                              </m:oMath>
                            </m:oMathPara>
                          </a14:m>
                          <a:endParaRPr lang="en-US" sz="1400" dirty="0"/>
                        </a:p>
                      </a:txBody>
                      <a:tcPr anchor="ct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600555411"/>
                  </p:ext>
                </p:extLst>
              </p:nvPr>
            </p:nvGraphicFramePr>
            <p:xfrm>
              <a:off x="349292" y="1016364"/>
              <a:ext cx="11344725" cy="5417835"/>
            </p:xfrm>
            <a:graphic>
              <a:graphicData uri="http://schemas.openxmlformats.org/drawingml/2006/table">
                <a:tbl>
                  <a:tblPr firstRow="1" bandRow="1">
                    <a:tableStyleId>{073A0DAA-6AF3-43AB-8588-CEC1D06C72B9}</a:tableStyleId>
                  </a:tblPr>
                  <a:tblGrid>
                    <a:gridCol w="5242525"/>
                    <a:gridCol w="2743311"/>
                    <a:gridCol w="3358889"/>
                  </a:tblGrid>
                  <a:tr h="514712">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dirty="0" smtClean="0"/>
                            <a:t>Variables</a:t>
                          </a:r>
                          <a:endParaRPr lang="en-US" sz="1400" b="0" dirty="0" smtClean="0">
                            <a:latin typeface="Karla" charset="0"/>
                            <a:ea typeface="Karla" charset="0"/>
                            <a:cs typeface="Karla" charset="0"/>
                          </a:endParaRPr>
                        </a:p>
                      </a:txBody>
                      <a:tcPr anchor="ctr"/>
                    </a:tc>
                    <a:tc>
                      <a:txBody>
                        <a:bodyPr/>
                        <a:lstStyle/>
                        <a:p>
                          <a:pPr algn="ctr"/>
                          <a:r>
                            <a:rPr lang="en-US" sz="1400" dirty="0" smtClean="0"/>
                            <a:t>derivatives</a:t>
                          </a:r>
                          <a:endParaRPr lang="en-US" sz="1400" dirty="0">
                            <a:latin typeface="Karla" charset="0"/>
                            <a:ea typeface="Karla" charset="0"/>
                            <a:cs typeface="Karla" charset="0"/>
                          </a:endParaRPr>
                        </a:p>
                      </a:txBody>
                      <a:tcPr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dirty="0" smtClean="0"/>
                            <a:t>Partial derivatives </a:t>
                          </a:r>
                          <a:r>
                            <a:rPr lang="en-US" sz="1400" dirty="0" err="1" smtClean="0"/>
                            <a:t>wrt</a:t>
                          </a:r>
                          <a:r>
                            <a:rPr lang="en-US" sz="1400" dirty="0" smtClean="0"/>
                            <a:t> to X,W</a:t>
                          </a:r>
                          <a:endParaRPr lang="en-US" sz="1400" dirty="0" smtClean="0">
                            <a:latin typeface="Karla" charset="0"/>
                            <a:ea typeface="Karla" charset="0"/>
                            <a:cs typeface="Karla" charset="0"/>
                          </a:endParaRPr>
                        </a:p>
                      </a:txBody>
                      <a:tcPr anchor="ctr"/>
                    </a:tc>
                  </a:tr>
                  <a:tr h="514712">
                    <a:tc>
                      <a:txBody>
                        <a:bodyPr/>
                        <a:lstStyle/>
                        <a:p>
                          <a:endParaRPr lang="en-US"/>
                        </a:p>
                      </a:txBody>
                      <a:tcPr>
                        <a:blipFill rotWithShape="0">
                          <a:blip r:embed="rId3"/>
                          <a:stretch>
                            <a:fillRect l="-116" t="-102381" r="-116977" b="-860714"/>
                          </a:stretch>
                        </a:blipFill>
                      </a:tcPr>
                    </a:tc>
                    <a:tc>
                      <a:txBody>
                        <a:bodyPr/>
                        <a:lstStyle/>
                        <a:p>
                          <a:endParaRPr lang="en-US"/>
                        </a:p>
                      </a:txBody>
                      <a:tcPr>
                        <a:blipFill rotWithShape="0">
                          <a:blip r:embed="rId3"/>
                          <a:stretch>
                            <a:fillRect l="-190909" t="-102381" r="-123060" b="-860714"/>
                          </a:stretch>
                        </a:blipFill>
                      </a:tcPr>
                    </a:tc>
                    <a:tc>
                      <a:txBody>
                        <a:bodyPr/>
                        <a:lstStyle/>
                        <a:p>
                          <a:endParaRPr lang="en-US"/>
                        </a:p>
                      </a:txBody>
                      <a:tcPr anchor="ctr">
                        <a:blipFill rotWithShape="0">
                          <a:blip r:embed="rId3"/>
                          <a:stretch>
                            <a:fillRect l="-238113" t="-102381" r="-726" b="-860714"/>
                          </a:stretch>
                        </a:blipFill>
                      </a:tcPr>
                    </a:tc>
                  </a:tr>
                  <a:tr h="551246">
                    <a:tc>
                      <a:txBody>
                        <a:bodyPr/>
                        <a:lstStyle/>
                        <a:p>
                          <a:endParaRPr lang="en-US"/>
                        </a:p>
                      </a:txBody>
                      <a:tcPr>
                        <a:blipFill rotWithShape="0">
                          <a:blip r:embed="rId3"/>
                          <a:stretch>
                            <a:fillRect l="-116" t="-186813" r="-116977" b="-694505"/>
                          </a:stretch>
                        </a:blipFill>
                      </a:tcPr>
                    </a:tc>
                    <a:tc>
                      <a:txBody>
                        <a:bodyPr/>
                        <a:lstStyle/>
                        <a:p>
                          <a:endParaRPr lang="en-US"/>
                        </a:p>
                      </a:txBody>
                      <a:tcPr>
                        <a:blipFill rotWithShape="0">
                          <a:blip r:embed="rId3"/>
                          <a:stretch>
                            <a:fillRect l="-190909" t="-186813" r="-123060" b="-694505"/>
                          </a:stretch>
                        </a:blipFill>
                      </a:tcPr>
                    </a:tc>
                    <a:tc>
                      <a:txBody>
                        <a:bodyPr/>
                        <a:lstStyle/>
                        <a:p>
                          <a:endParaRPr lang="en-US"/>
                        </a:p>
                      </a:txBody>
                      <a:tcPr anchor="ctr">
                        <a:blipFill rotWithShape="0">
                          <a:blip r:embed="rId3"/>
                          <a:stretch>
                            <a:fillRect l="-238113" t="-186813" r="-726" b="-694505"/>
                          </a:stretch>
                        </a:blipFill>
                      </a:tcPr>
                    </a:tc>
                  </a:tr>
                  <a:tr h="551246">
                    <a:tc>
                      <a:txBody>
                        <a:bodyPr/>
                        <a:lstStyle/>
                        <a:p>
                          <a:endParaRPr lang="en-US"/>
                        </a:p>
                      </a:txBody>
                      <a:tcPr>
                        <a:blipFill rotWithShape="0">
                          <a:blip r:embed="rId3"/>
                          <a:stretch>
                            <a:fillRect l="-116" t="-290000" r="-116977" b="-602222"/>
                          </a:stretch>
                        </a:blipFill>
                      </a:tcPr>
                    </a:tc>
                    <a:tc>
                      <a:txBody>
                        <a:bodyPr/>
                        <a:lstStyle/>
                        <a:p>
                          <a:endParaRPr lang="en-US"/>
                        </a:p>
                      </a:txBody>
                      <a:tcPr>
                        <a:blipFill rotWithShape="0">
                          <a:blip r:embed="rId3"/>
                          <a:stretch>
                            <a:fillRect l="-190909" t="-290000" r="-123060" b="-602222"/>
                          </a:stretch>
                        </a:blipFill>
                      </a:tcPr>
                    </a:tc>
                    <a:tc>
                      <a:txBody>
                        <a:bodyPr/>
                        <a:lstStyle/>
                        <a:p>
                          <a:endParaRPr lang="en-US"/>
                        </a:p>
                      </a:txBody>
                      <a:tcPr anchor="ctr">
                        <a:blipFill rotWithShape="0">
                          <a:blip r:embed="rId3"/>
                          <a:stretch>
                            <a:fillRect l="-238113" t="-290000" r="-726" b="-602222"/>
                          </a:stretch>
                        </a:blipFill>
                      </a:tcPr>
                    </a:tc>
                  </a:tr>
                  <a:tr h="633993">
                    <a:tc>
                      <a:txBody>
                        <a:bodyPr/>
                        <a:lstStyle/>
                        <a:p>
                          <a:endParaRPr lang="en-US"/>
                        </a:p>
                      </a:txBody>
                      <a:tcPr>
                        <a:blipFill rotWithShape="0">
                          <a:blip r:embed="rId3"/>
                          <a:stretch>
                            <a:fillRect l="-116" t="-337500" r="-116977" b="-421154"/>
                          </a:stretch>
                        </a:blipFill>
                      </a:tcPr>
                    </a:tc>
                    <a:tc>
                      <a:txBody>
                        <a:bodyPr/>
                        <a:lstStyle/>
                        <a:p>
                          <a:endParaRPr lang="en-US"/>
                        </a:p>
                      </a:txBody>
                      <a:tcPr>
                        <a:blipFill rotWithShape="0">
                          <a:blip r:embed="rId3"/>
                          <a:stretch>
                            <a:fillRect l="-190909" t="-337500" r="-123060" b="-421154"/>
                          </a:stretch>
                        </a:blipFill>
                      </a:tcPr>
                    </a:tc>
                    <a:tc>
                      <a:txBody>
                        <a:bodyPr/>
                        <a:lstStyle/>
                        <a:p>
                          <a:endParaRPr lang="en-US"/>
                        </a:p>
                      </a:txBody>
                      <a:tcPr anchor="ctr">
                        <a:blipFill rotWithShape="0">
                          <a:blip r:embed="rId3"/>
                          <a:stretch>
                            <a:fillRect l="-238113" t="-337500" r="-726" b="-421154"/>
                          </a:stretch>
                        </a:blipFill>
                      </a:tcPr>
                    </a:tc>
                  </a:tr>
                  <a:tr h="731203">
                    <a:tc>
                      <a:txBody>
                        <a:bodyPr/>
                        <a:lstStyle/>
                        <a:p>
                          <a:endParaRPr lang="en-US"/>
                        </a:p>
                      </a:txBody>
                      <a:tcPr>
                        <a:blipFill rotWithShape="0">
                          <a:blip r:embed="rId3"/>
                          <a:stretch>
                            <a:fillRect l="-116" t="-379167" r="-116977" b="-265000"/>
                          </a:stretch>
                        </a:blipFill>
                      </a:tcPr>
                    </a:tc>
                    <a:tc>
                      <a:txBody>
                        <a:bodyPr/>
                        <a:lstStyle/>
                        <a:p>
                          <a:endParaRPr lang="en-US"/>
                        </a:p>
                      </a:txBody>
                      <a:tcPr>
                        <a:blipFill rotWithShape="0">
                          <a:blip r:embed="rId3"/>
                          <a:stretch>
                            <a:fillRect l="-190909" t="-379167" r="-123060" b="-265000"/>
                          </a:stretch>
                        </a:blipFill>
                      </a:tcPr>
                    </a:tc>
                    <a:tc>
                      <a:txBody>
                        <a:bodyPr/>
                        <a:lstStyle/>
                        <a:p>
                          <a:endParaRPr lang="en-US"/>
                        </a:p>
                      </a:txBody>
                      <a:tcPr anchor="ctr">
                        <a:blipFill rotWithShape="0">
                          <a:blip r:embed="rId3"/>
                          <a:stretch>
                            <a:fillRect l="-238113" t="-379167" r="-726" b="-265000"/>
                          </a:stretch>
                        </a:blipFill>
                      </a:tcPr>
                    </a:tc>
                  </a:tr>
                  <a:tr h="592201">
                    <a:tc>
                      <a:txBody>
                        <a:bodyPr/>
                        <a:lstStyle/>
                        <a:p>
                          <a:endParaRPr lang="en-US"/>
                        </a:p>
                      </a:txBody>
                      <a:tcPr>
                        <a:blipFill rotWithShape="0">
                          <a:blip r:embed="rId3"/>
                          <a:stretch>
                            <a:fillRect l="-116" t="-586735" r="-116977" b="-224490"/>
                          </a:stretch>
                        </a:blipFill>
                      </a:tcPr>
                    </a:tc>
                    <a:tc>
                      <a:txBody>
                        <a:bodyPr/>
                        <a:lstStyle/>
                        <a:p>
                          <a:endParaRPr lang="en-US"/>
                        </a:p>
                      </a:txBody>
                      <a:tcPr>
                        <a:blipFill rotWithShape="0">
                          <a:blip r:embed="rId3"/>
                          <a:stretch>
                            <a:fillRect l="-190909" t="-586735" r="-123060" b="-224490"/>
                          </a:stretch>
                        </a:blipFill>
                      </a:tcPr>
                    </a:tc>
                    <a:tc>
                      <a:txBody>
                        <a:bodyPr/>
                        <a:lstStyle/>
                        <a:p>
                          <a:endParaRPr lang="en-US"/>
                        </a:p>
                      </a:txBody>
                      <a:tcPr anchor="ctr">
                        <a:blipFill rotWithShape="0">
                          <a:blip r:embed="rId3"/>
                          <a:stretch>
                            <a:fillRect l="-238113" t="-586735" r="-726" b="-224490"/>
                          </a:stretch>
                        </a:blipFill>
                      </a:tcPr>
                    </a:tc>
                  </a:tr>
                  <a:tr h="552234">
                    <a:tc>
                      <a:txBody>
                        <a:bodyPr/>
                        <a:lstStyle/>
                        <a:p>
                          <a:endParaRPr lang="en-US"/>
                        </a:p>
                      </a:txBody>
                      <a:tcPr>
                        <a:blipFill rotWithShape="0">
                          <a:blip r:embed="rId3"/>
                          <a:stretch>
                            <a:fillRect l="-116" t="-747778" r="-116977" b="-144444"/>
                          </a:stretch>
                        </a:blipFill>
                      </a:tcPr>
                    </a:tc>
                    <a:tc>
                      <a:txBody>
                        <a:bodyPr/>
                        <a:lstStyle/>
                        <a:p>
                          <a:endParaRPr lang="en-US"/>
                        </a:p>
                      </a:txBody>
                      <a:tcPr>
                        <a:blipFill rotWithShape="0">
                          <a:blip r:embed="rId3"/>
                          <a:stretch>
                            <a:fillRect l="-190909" t="-747778" r="-123060" b="-144444"/>
                          </a:stretch>
                        </a:blipFill>
                      </a:tcPr>
                    </a:tc>
                    <a:tc>
                      <a:txBody>
                        <a:bodyPr/>
                        <a:lstStyle/>
                        <a:p>
                          <a:endParaRPr lang="en-US"/>
                        </a:p>
                      </a:txBody>
                      <a:tcPr anchor="ctr">
                        <a:blipFill rotWithShape="0">
                          <a:blip r:embed="rId3"/>
                          <a:stretch>
                            <a:fillRect l="-238113" t="-747778" r="-726" b="-144444"/>
                          </a:stretch>
                        </a:blipFill>
                      </a:tcPr>
                    </a:tc>
                  </a:tr>
                  <a:tr h="776288">
                    <a:tc>
                      <a:txBody>
                        <a:bodyPr/>
                        <a:lstStyle/>
                        <a:p>
                          <a:endParaRPr lang="en-US"/>
                        </a:p>
                      </a:txBody>
                      <a:tcPr>
                        <a:blipFill rotWithShape="0">
                          <a:blip r:embed="rId3"/>
                          <a:stretch>
                            <a:fillRect l="-116" t="-596094" r="-116977" b="-1563"/>
                          </a:stretch>
                        </a:blipFill>
                      </a:tcPr>
                    </a:tc>
                    <a:tc>
                      <a:txBody>
                        <a:bodyPr/>
                        <a:lstStyle/>
                        <a:p>
                          <a:endParaRPr lang="en-US" sz="1400" b="0" dirty="0"/>
                        </a:p>
                      </a:txBody>
                      <a:tcPr/>
                    </a:tc>
                    <a:tc>
                      <a:txBody>
                        <a:bodyPr/>
                        <a:lstStyle/>
                        <a:p>
                          <a:endParaRPr lang="en-US"/>
                        </a:p>
                      </a:txBody>
                      <a:tcPr anchor="ctr">
                        <a:blipFill rotWithShape="0">
                          <a:blip r:embed="rId3"/>
                          <a:stretch>
                            <a:fillRect l="-238113" t="-596094" r="-726" b="-1563"/>
                          </a:stretch>
                        </a:blipFill>
                      </a:tcPr>
                    </a:tc>
                  </a:tr>
                </a:tbl>
              </a:graphicData>
            </a:graphic>
          </p:graphicFrame>
        </mc:Fallback>
      </mc:AlternateContent>
      <mc:AlternateContent xmlns:mc="http://schemas.openxmlformats.org/markup-compatibility/2006" xmlns:a14="http://schemas.microsoft.com/office/drawing/2010/main">
        <mc:Choice Requires="a14">
          <p:sp>
            <p:nvSpPr>
              <p:cNvPr id="5" name="Rectangle 4"/>
              <p:cNvSpPr/>
              <p:nvPr/>
            </p:nvSpPr>
            <p:spPr>
              <a:xfrm>
                <a:off x="4087930" y="310276"/>
                <a:ext cx="3738780" cy="6459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charset="0"/>
                            </a:rPr>
                          </m:ctrlPr>
                        </m:sSubSupPr>
                        <m:e>
                          <m:r>
                            <a:rPr lang="en-US" b="0" i="1" smtClean="0">
                              <a:latin typeface="Cambria Math" charset="0"/>
                            </a:rPr>
                            <m:t>ℒ</m:t>
                          </m:r>
                        </m:e>
                        <m:sub>
                          <m:r>
                            <a:rPr lang="en-US" b="0" i="1" smtClean="0">
                              <a:latin typeface="Cambria Math" charset="0"/>
                            </a:rPr>
                            <m:t>𝑖</m:t>
                          </m:r>
                        </m:sub>
                        <m:sup>
                          <m:r>
                            <a:rPr lang="en-US" b="0" i="1" smtClean="0">
                              <a:latin typeface="Cambria Math" charset="0"/>
                            </a:rPr>
                            <m:t>𝐵</m:t>
                          </m:r>
                        </m:sup>
                      </m:sSubSup>
                      <m:r>
                        <a:rPr lang="en-US" b="0" i="1" smtClean="0">
                          <a:latin typeface="Cambria Math" charset="0"/>
                        </a:rPr>
                        <m:t>=</m:t>
                      </m:r>
                      <m:sSub>
                        <m:sSubPr>
                          <m:ctrlPr>
                            <a:rPr lang="en-US" i="1">
                              <a:latin typeface="Cambria Math" charset="0"/>
                            </a:rPr>
                          </m:ctrlPr>
                        </m:sSubPr>
                        <m:e>
                          <m:r>
                            <a:rPr lang="en-US" i="1">
                              <a:latin typeface="Cambria Math" charset="0"/>
                            </a:rPr>
                            <m:t>−</m:t>
                          </m:r>
                          <m:r>
                            <a:rPr lang="en-US" b="0" i="1" smtClean="0">
                              <a:latin typeface="Cambria Math" charset="0"/>
                            </a:rPr>
                            <m:t>(1−</m:t>
                          </m:r>
                          <m:r>
                            <a:rPr lang="en-US" i="1">
                              <a:latin typeface="Cambria Math" charset="0"/>
                            </a:rPr>
                            <m:t>𝑦</m:t>
                          </m:r>
                        </m:e>
                        <m:sub>
                          <m:r>
                            <a:rPr lang="en-US" i="1">
                              <a:latin typeface="Cambria Math" charset="0"/>
                            </a:rPr>
                            <m:t>𝑖</m:t>
                          </m:r>
                        </m:sub>
                      </m:sSub>
                      <m:r>
                        <a:rPr lang="en-US" b="0" i="1" smtClean="0">
                          <a:latin typeface="Cambria Math" charset="0"/>
                        </a:rPr>
                        <m:t>)</m:t>
                      </m:r>
                      <m:func>
                        <m:funcPr>
                          <m:ctrlPr>
                            <a:rPr lang="en-US" i="1">
                              <a:latin typeface="Cambria Math" charset="0"/>
                            </a:rPr>
                          </m:ctrlPr>
                        </m:funcPr>
                        <m:fName>
                          <m:r>
                            <m:rPr>
                              <m:sty m:val="p"/>
                            </m:rPr>
                            <a:rPr lang="en-US">
                              <a:latin typeface="Cambria Math" charset="0"/>
                            </a:rPr>
                            <m:t>log</m:t>
                          </m:r>
                        </m:fName>
                        <m:e>
                          <m:r>
                            <a:rPr lang="en-US" b="0" i="1" smtClean="0">
                              <a:latin typeface="Cambria Math" charset="0"/>
                            </a:rPr>
                            <m:t>[1−</m:t>
                          </m:r>
                          <m:f>
                            <m:fPr>
                              <m:ctrlPr>
                                <a:rPr lang="mr-IN" i="1">
                                  <a:latin typeface="Cambria Math" charset="0"/>
                                </a:rPr>
                              </m:ctrlPr>
                            </m:fPr>
                            <m:num>
                              <m:r>
                                <a:rPr lang="en-US" i="1">
                                  <a:latin typeface="Cambria Math" charset="0"/>
                                </a:rPr>
                                <m:t>1</m:t>
                              </m:r>
                            </m:num>
                            <m:den>
                              <m:r>
                                <a:rPr lang="en-US" i="1">
                                  <a:latin typeface="Cambria Math" charset="0"/>
                                </a:rPr>
                                <m:t>1+</m:t>
                              </m:r>
                              <m:sSup>
                                <m:sSupPr>
                                  <m:ctrlPr>
                                    <a:rPr lang="en-US" i="1">
                                      <a:latin typeface="Cambria Math" charset="0"/>
                                    </a:rPr>
                                  </m:ctrlPr>
                                </m:sSupPr>
                                <m:e>
                                  <m:r>
                                    <a:rPr lang="en-US" i="1">
                                      <a:latin typeface="Cambria Math" charset="0"/>
                                    </a:rPr>
                                    <m:t>𝑒</m:t>
                                  </m:r>
                                </m:e>
                                <m:sup>
                                  <m:r>
                                    <a:rPr lang="en-US" i="1">
                                      <a:latin typeface="Cambria Math" charset="0"/>
                                    </a:rPr>
                                    <m:t>−</m:t>
                                  </m:r>
                                  <m:sSup>
                                    <m:sSupPr>
                                      <m:ctrlPr>
                                        <a:rPr lang="en-US" i="1">
                                          <a:latin typeface="Cambria Math" charset="0"/>
                                        </a:rPr>
                                      </m:ctrlPr>
                                    </m:sSupPr>
                                    <m:e>
                                      <m:r>
                                        <a:rPr lang="en-US" i="1">
                                          <a:latin typeface="Cambria Math" charset="0"/>
                                        </a:rPr>
                                        <m:t>𝑊</m:t>
                                      </m:r>
                                    </m:e>
                                    <m:sup>
                                      <m:r>
                                        <a:rPr lang="en-US" i="1">
                                          <a:latin typeface="Cambria Math" charset="0"/>
                                        </a:rPr>
                                        <m:t>𝑇</m:t>
                                      </m:r>
                                    </m:sup>
                                  </m:sSup>
                                  <m:r>
                                    <a:rPr lang="en-US" i="1">
                                      <a:latin typeface="Cambria Math" charset="0"/>
                                    </a:rPr>
                                    <m:t>𝑋</m:t>
                                  </m:r>
                                </m:sup>
                              </m:sSup>
                            </m:den>
                          </m:f>
                          <m:r>
                            <a:rPr lang="en-US" b="0" i="1" smtClean="0">
                              <a:latin typeface="Cambria Math" charset="0"/>
                            </a:rPr>
                            <m:t>]</m:t>
                          </m:r>
                        </m:e>
                      </m:func>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4087930" y="310276"/>
                <a:ext cx="3738780" cy="645946"/>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1568235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Backpropagation: Logistic Regression Revisited</a:t>
            </a:r>
          </a:p>
        </p:txBody>
      </p:sp>
      <p:sp>
        <p:nvSpPr>
          <p:cNvPr id="4" name="Slide Number Placeholder 3"/>
          <p:cNvSpPr>
            <a:spLocks noGrp="1"/>
          </p:cNvSpPr>
          <p:nvPr>
            <p:ph type="sldNum" sz="quarter" idx="12"/>
          </p:nvPr>
        </p:nvSpPr>
        <p:spPr/>
        <p:txBody>
          <a:bodyPr/>
          <a:lstStyle/>
          <a:p>
            <a:fld id="{74FD6AAA-7C75-FB4B-8EA1-06B22787237D}" type="slidenum">
              <a:rPr lang="en-US" smtClean="0"/>
              <a:t>89</a:t>
            </a:fld>
            <a:endParaRPr lang="en-US"/>
          </a:p>
        </p:txBody>
      </p:sp>
      <p:grpSp>
        <p:nvGrpSpPr>
          <p:cNvPr id="20" name="Group 19"/>
          <p:cNvGrpSpPr/>
          <p:nvPr/>
        </p:nvGrpSpPr>
        <p:grpSpPr>
          <a:xfrm>
            <a:off x="349292" y="1479897"/>
            <a:ext cx="11852982" cy="1032810"/>
            <a:chOff x="0" y="4778909"/>
            <a:chExt cx="11852982" cy="1032810"/>
          </a:xfrm>
        </p:grpSpPr>
        <p:grpSp>
          <p:nvGrpSpPr>
            <p:cNvPr id="21" name="Group 20"/>
            <p:cNvGrpSpPr/>
            <p:nvPr/>
          </p:nvGrpSpPr>
          <p:grpSpPr>
            <a:xfrm>
              <a:off x="0" y="4778909"/>
              <a:ext cx="11852982" cy="1032810"/>
              <a:chOff x="0" y="4778909"/>
              <a:chExt cx="11852982" cy="1032810"/>
            </a:xfrm>
          </p:grpSpPr>
          <mc:AlternateContent xmlns:mc="http://schemas.openxmlformats.org/markup-compatibility/2006" xmlns:a14="http://schemas.microsoft.com/office/drawing/2010/main">
            <mc:Choice Requires="a14">
              <p:sp>
                <p:nvSpPr>
                  <p:cNvPr id="23" name="TextBox 22"/>
                  <p:cNvSpPr txBox="1"/>
                  <p:nvPr/>
                </p:nvSpPr>
                <p:spPr>
                  <a:xfrm>
                    <a:off x="8147022" y="4876881"/>
                    <a:ext cx="3705960" cy="7645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charset="0"/>
                              <a:ea typeface="Cambria Math" charset="0"/>
                              <a:cs typeface="Cambria Math" charset="0"/>
                            </a:rPr>
                            <m:t>ℒ</m:t>
                          </m:r>
                          <m:r>
                            <a:rPr lang="en-US" sz="1600" b="0" i="1" smtClean="0">
                              <a:latin typeface="Cambria Math" charset="0"/>
                              <a:ea typeface="Cambria Math" charset="0"/>
                              <a:cs typeface="Cambria Math" charset="0"/>
                            </a:rPr>
                            <m:t>(</m:t>
                          </m:r>
                          <m:r>
                            <a:rPr lang="en-US" sz="1600" b="0" i="1" smtClean="0">
                              <a:latin typeface="Cambria Math" charset="0"/>
                              <a:ea typeface="Cambria Math" charset="0"/>
                              <a:cs typeface="Cambria Math" charset="0"/>
                            </a:rPr>
                            <m:t>𝛽</m:t>
                          </m:r>
                          <m:r>
                            <a:rPr lang="en-US" sz="1600" b="0" i="1" smtClean="0">
                              <a:latin typeface="Cambria Math" charset="0"/>
                              <a:ea typeface="Cambria Math" charset="0"/>
                              <a:cs typeface="Cambria Math" charset="0"/>
                            </a:rPr>
                            <m:t>)=</m:t>
                          </m:r>
                          <m:nary>
                            <m:naryPr>
                              <m:chr m:val="∑"/>
                              <m:ctrlPr>
                                <a:rPr lang="is-IS" sz="1600" b="0" i="1" smtClean="0">
                                  <a:latin typeface="Cambria Math" charset="0"/>
                                  <a:ea typeface="Cambria Math" charset="0"/>
                                  <a:cs typeface="Cambria Math" charset="0"/>
                                </a:rPr>
                              </m:ctrlPr>
                            </m:naryPr>
                            <m:sub>
                              <m:r>
                                <m:rPr>
                                  <m:brk m:alnAt="23"/>
                                </m:rPr>
                                <a:rPr lang="en-US" sz="1600" b="0" i="1" smtClean="0">
                                  <a:latin typeface="Cambria Math" charset="0"/>
                                  <a:ea typeface="Cambria Math" charset="0"/>
                                  <a:cs typeface="Cambria Math" charset="0"/>
                                </a:rPr>
                                <m:t>𝑖</m:t>
                              </m:r>
                            </m:sub>
                            <m:sup>
                              <m:r>
                                <a:rPr lang="en-US" sz="1600" b="0" i="1" smtClean="0">
                                  <a:latin typeface="Cambria Math" charset="0"/>
                                  <a:ea typeface="Cambria Math" charset="0"/>
                                  <a:cs typeface="Cambria Math" charset="0"/>
                                </a:rPr>
                                <m:t>𝑛</m:t>
                              </m:r>
                            </m:sup>
                            <m:e>
                              <m:sSub>
                                <m:sSubPr>
                                  <m:ctrlPr>
                                    <a:rPr lang="en-US" sz="1600" b="0" i="1" smtClean="0">
                                      <a:latin typeface="Cambria Math" charset="0"/>
                                      <a:ea typeface="Cambria Math" charset="0"/>
                                      <a:cs typeface="Cambria Math" charset="0"/>
                                    </a:rPr>
                                  </m:ctrlPr>
                                </m:sSubPr>
                                <m:e>
                                  <m:r>
                                    <a:rPr lang="en-US" sz="1600" b="0" i="1" smtClean="0">
                                      <a:latin typeface="Cambria Math" charset="0"/>
                                      <a:ea typeface="Cambria Math" charset="0"/>
                                      <a:cs typeface="Cambria Math" charset="0"/>
                                    </a:rPr>
                                    <m:t>ℒ</m:t>
                                  </m:r>
                                </m:e>
                                <m:sub>
                                  <m:r>
                                    <a:rPr lang="en-US" sz="1600" b="0" i="1" smtClean="0">
                                      <a:latin typeface="Cambria Math" charset="0"/>
                                      <a:ea typeface="Cambria Math" charset="0"/>
                                      <a:cs typeface="Cambria Math" charset="0"/>
                                    </a:rPr>
                                    <m:t>𝑖</m:t>
                                  </m:r>
                                </m:sub>
                              </m:sSub>
                              <m:d>
                                <m:dPr>
                                  <m:ctrlPr>
                                    <a:rPr lang="en-US" sz="1600" b="0" i="1" smtClean="0">
                                      <a:latin typeface="Cambria Math" charset="0"/>
                                      <a:ea typeface="Cambria Math" charset="0"/>
                                      <a:cs typeface="Cambria Math" charset="0"/>
                                    </a:rPr>
                                  </m:ctrlPr>
                                </m:dPr>
                                <m:e>
                                  <m:r>
                                    <a:rPr lang="en-US" sz="1600" b="0" i="1" smtClean="0">
                                      <a:latin typeface="Cambria Math" charset="0"/>
                                      <a:ea typeface="Cambria Math" charset="0"/>
                                      <a:cs typeface="Cambria Math" charset="0"/>
                                    </a:rPr>
                                    <m:t>𝛽</m:t>
                                  </m:r>
                                </m:e>
                              </m:d>
                            </m:e>
                          </m:nary>
                        </m:oMath>
                      </m:oMathPara>
                    </a14:m>
                    <a:endParaRPr lang="en-US" b="0" i="1" dirty="0" smtClean="0">
                      <a:latin typeface="Cambria Math" charset="0"/>
                      <a:ea typeface="Cambria Math" charset="0"/>
                      <a:cs typeface="Cambria Math"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8147022" y="4876881"/>
                    <a:ext cx="3705960" cy="764505"/>
                  </a:xfrm>
                  <a:prstGeom prst="rect">
                    <a:avLst/>
                  </a:prstGeom>
                  <a:blipFill rotWithShape="0">
                    <a:blip r:embed="rId3"/>
                    <a:stretch>
                      <a:fillRect/>
                    </a:stretch>
                  </a:blipFill>
                </p:spPr>
                <p:txBody>
                  <a:bodyPr/>
                  <a:lstStyle/>
                  <a:p>
                    <a:r>
                      <a:rPr lang="en-US">
                        <a:noFill/>
                      </a:rPr>
                      <a:t> </a:t>
                    </a:r>
                  </a:p>
                </p:txBody>
              </p:sp>
            </mc:Fallback>
          </mc:AlternateContent>
          <p:grpSp>
            <p:nvGrpSpPr>
              <p:cNvPr id="24" name="Group 23"/>
              <p:cNvGrpSpPr/>
              <p:nvPr/>
            </p:nvGrpSpPr>
            <p:grpSpPr>
              <a:xfrm>
                <a:off x="0" y="4778909"/>
                <a:ext cx="8416752" cy="1032810"/>
                <a:chOff x="244843" y="3195835"/>
                <a:chExt cx="8416752" cy="1032810"/>
              </a:xfrm>
            </p:grpSpPr>
            <p:sp>
              <p:nvSpPr>
                <p:cNvPr id="25" name="Rectangle 24"/>
                <p:cNvSpPr/>
                <p:nvPr/>
              </p:nvSpPr>
              <p:spPr>
                <a:xfrm>
                  <a:off x="1093393" y="3203897"/>
                  <a:ext cx="1005840" cy="1005840"/>
                </a:xfrm>
                <a:prstGeom prst="rect">
                  <a:avLst/>
                </a:prstGeom>
                <a:solidFill>
                  <a:schemeClr val="bg1">
                    <a:lumMod val="8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lumMod val="75000"/>
                          <a:lumOff val="25000"/>
                        </a:schemeClr>
                      </a:solidFill>
                    </a:rPr>
                    <a:t>Affine</a:t>
                  </a:r>
                  <a:endParaRPr lang="en-US" dirty="0">
                    <a:solidFill>
                      <a:schemeClr val="tx1">
                        <a:lumMod val="75000"/>
                        <a:lumOff val="25000"/>
                      </a:schemeClr>
                    </a:solidFill>
                  </a:endParaRPr>
                </a:p>
              </p:txBody>
            </p:sp>
            <mc:AlternateContent xmlns:mc="http://schemas.openxmlformats.org/markup-compatibility/2006" xmlns:a14="http://schemas.microsoft.com/office/drawing/2010/main">
              <mc:Choice Requires="a14">
                <p:sp>
                  <p:nvSpPr>
                    <p:cNvPr id="26" name="TextBox 25"/>
                    <p:cNvSpPr txBox="1"/>
                    <p:nvPr/>
                  </p:nvSpPr>
                  <p:spPr>
                    <a:xfrm>
                      <a:off x="244843" y="3522061"/>
                      <a:ext cx="3922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𝑋</m:t>
                            </m:r>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244843" y="3522061"/>
                      <a:ext cx="392287" cy="369332"/>
                    </a:xfrm>
                    <a:prstGeom prst="rect">
                      <a:avLst/>
                    </a:prstGeom>
                    <a:blipFill rotWithShape="0">
                      <a:blip r:embed="rId4"/>
                      <a:stretch>
                        <a:fillRect/>
                      </a:stretch>
                    </a:blipFill>
                  </p:spPr>
                  <p:txBody>
                    <a:bodyPr/>
                    <a:lstStyle/>
                    <a:p>
                      <a:r>
                        <a:rPr lang="en-US">
                          <a:noFill/>
                        </a:rPr>
                        <a:t> </a:t>
                      </a:r>
                    </a:p>
                  </p:txBody>
                </p:sp>
              </mc:Fallback>
            </mc:AlternateContent>
            <p:cxnSp>
              <p:nvCxnSpPr>
                <p:cNvPr id="27" name="Straight Arrow Connector 26"/>
                <p:cNvCxnSpPr/>
                <p:nvPr/>
              </p:nvCxnSpPr>
              <p:spPr>
                <a:xfrm>
                  <a:off x="678230" y="3725725"/>
                  <a:ext cx="347196" cy="0"/>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2412720" y="3498483"/>
                      <a:ext cx="156049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h</m:t>
                            </m:r>
                            <m:r>
                              <a:rPr lang="en-US" b="0" i="1" smtClean="0">
                                <a:latin typeface="Cambria Math" charset="0"/>
                              </a:rPr>
                              <m:t>=</m:t>
                            </m:r>
                            <m:sSub>
                              <m:sSubPr>
                                <m:ctrlPr>
                                  <a:rPr lang="en-US" b="0" i="1" smtClean="0">
                                    <a:latin typeface="Cambria Math" charset="0"/>
                                  </a:rPr>
                                </m:ctrlPr>
                              </m:sSubPr>
                              <m:e>
                                <m:r>
                                  <a:rPr lang="en-US" b="0" i="1" smtClean="0">
                                    <a:latin typeface="Cambria Math" charset="0"/>
                                  </a:rPr>
                                  <m:t>𝛽</m:t>
                                </m:r>
                              </m:e>
                              <m:sub>
                                <m:r>
                                  <a:rPr lang="en-US" b="0" i="1" smtClean="0">
                                    <a:latin typeface="Cambria Math" charset="0"/>
                                  </a:rPr>
                                  <m:t>0</m:t>
                                </m:r>
                              </m:sub>
                            </m:sSub>
                            <m:r>
                              <a:rPr lang="en-US" b="0" i="1" smtClean="0">
                                <a:latin typeface="Cambria Math" charset="0"/>
                              </a:rPr>
                              <m:t>+</m:t>
                            </m:r>
                            <m:sSub>
                              <m:sSubPr>
                                <m:ctrlPr>
                                  <a:rPr lang="en-US" b="0" i="1" smtClean="0">
                                    <a:latin typeface="Cambria Math" charset="0"/>
                                  </a:rPr>
                                </m:ctrlPr>
                              </m:sSubPr>
                              <m:e>
                                <m:r>
                                  <a:rPr lang="en-US" b="0" i="1" smtClean="0">
                                    <a:latin typeface="Cambria Math" charset="0"/>
                                  </a:rPr>
                                  <m:t>𝛽</m:t>
                                </m:r>
                              </m:e>
                              <m:sub>
                                <m:r>
                                  <a:rPr lang="en-US" b="0" i="1" smtClean="0">
                                    <a:latin typeface="Cambria Math" charset="0"/>
                                  </a:rPr>
                                  <m:t>1</m:t>
                                </m:r>
                              </m:sub>
                            </m:sSub>
                            <m:r>
                              <a:rPr lang="en-US" b="0" i="1" smtClean="0">
                                <a:latin typeface="Cambria Math" charset="0"/>
                              </a:rPr>
                              <m:t>𝑋</m:t>
                            </m:r>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2412720" y="3498483"/>
                      <a:ext cx="1560492" cy="369332"/>
                    </a:xfrm>
                    <a:prstGeom prst="rect">
                      <a:avLst/>
                    </a:prstGeom>
                    <a:blipFill rotWithShape="0">
                      <a:blip r:embed="rId5"/>
                      <a:stretch>
                        <a:fillRect b="-13115"/>
                      </a:stretch>
                    </a:blipFill>
                  </p:spPr>
                  <p:txBody>
                    <a:bodyPr/>
                    <a:lstStyle/>
                    <a:p>
                      <a:r>
                        <a:rPr lang="en-US">
                          <a:noFill/>
                        </a:rPr>
                        <a:t> </a:t>
                      </a:r>
                    </a:p>
                  </p:txBody>
                </p:sp>
              </mc:Fallback>
            </mc:AlternateContent>
            <p:cxnSp>
              <p:nvCxnSpPr>
                <p:cNvPr id="29" name="Straight Arrow Connector 28"/>
                <p:cNvCxnSpPr/>
                <p:nvPr/>
              </p:nvCxnSpPr>
              <p:spPr>
                <a:xfrm flipV="1">
                  <a:off x="2207052" y="3714038"/>
                  <a:ext cx="255532" cy="4541"/>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4353981" y="3222805"/>
                  <a:ext cx="1132369" cy="1005840"/>
                </a:xfrm>
                <a:prstGeom prst="rect">
                  <a:avLst/>
                </a:prstGeom>
                <a:solidFill>
                  <a:schemeClr val="bg1">
                    <a:lumMod val="8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lumMod val="75000"/>
                          <a:lumOff val="25000"/>
                        </a:schemeClr>
                      </a:solidFill>
                    </a:rPr>
                    <a:t>Activation</a:t>
                  </a:r>
                  <a:endParaRPr lang="en-US" dirty="0">
                    <a:solidFill>
                      <a:schemeClr val="tx1">
                        <a:lumMod val="75000"/>
                        <a:lumOff val="25000"/>
                      </a:schemeClr>
                    </a:solidFill>
                  </a:endParaRPr>
                </a:p>
              </p:txBody>
            </p:sp>
            <mc:AlternateContent xmlns:mc="http://schemas.openxmlformats.org/markup-compatibility/2006" xmlns:a14="http://schemas.microsoft.com/office/drawing/2010/main">
              <mc:Choice Requires="a14">
                <p:sp>
                  <p:nvSpPr>
                    <p:cNvPr id="31" name="TextBox 30"/>
                    <p:cNvSpPr txBox="1"/>
                    <p:nvPr/>
                  </p:nvSpPr>
                  <p:spPr>
                    <a:xfrm>
                      <a:off x="5404539" y="3359086"/>
                      <a:ext cx="2245512" cy="6173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𝑝</m:t>
                            </m:r>
                            <m:r>
                              <a:rPr lang="en-US" b="0" i="1" smtClean="0">
                                <a:latin typeface="Cambria Math" charset="0"/>
                              </a:rPr>
                              <m:t>=</m:t>
                            </m:r>
                            <m:f>
                              <m:fPr>
                                <m:ctrlPr>
                                  <a:rPr lang="mr-IN" b="0" i="1" smtClean="0">
                                    <a:latin typeface="Cambria Math" charset="0"/>
                                  </a:rPr>
                                </m:ctrlPr>
                              </m:fPr>
                              <m:num>
                                <m:r>
                                  <a:rPr lang="en-US" b="0" i="1" smtClean="0">
                                    <a:latin typeface="Cambria Math" charset="0"/>
                                  </a:rPr>
                                  <m:t>1</m:t>
                                </m:r>
                              </m:num>
                              <m:den>
                                <m:r>
                                  <a:rPr lang="en-US" b="0" i="1" smtClean="0">
                                    <a:latin typeface="Cambria Math" charset="0"/>
                                  </a:rPr>
                                  <m:t>1+</m:t>
                                </m:r>
                                <m:sSup>
                                  <m:sSupPr>
                                    <m:ctrlPr>
                                      <a:rPr lang="en-US" b="0" i="1" smtClean="0">
                                        <a:latin typeface="Cambria Math" charset="0"/>
                                      </a:rPr>
                                    </m:ctrlPr>
                                  </m:sSupPr>
                                  <m:e>
                                    <m:r>
                                      <a:rPr lang="en-US" b="0" i="1" smtClean="0">
                                        <a:latin typeface="Cambria Math" charset="0"/>
                                      </a:rPr>
                                      <m:t>𝑒</m:t>
                                    </m:r>
                                  </m:e>
                                  <m:sup>
                                    <m:r>
                                      <a:rPr lang="en-US" b="0" i="1" smtClean="0">
                                        <a:latin typeface="Cambria Math" charset="0"/>
                                      </a:rPr>
                                      <m:t>−</m:t>
                                    </m:r>
                                    <m:r>
                                      <a:rPr lang="en-US" b="0" i="1" smtClean="0">
                                        <a:latin typeface="Cambria Math" charset="0"/>
                                      </a:rPr>
                                      <m:t>h</m:t>
                                    </m:r>
                                  </m:sup>
                                </m:sSup>
                              </m:den>
                            </m:f>
                          </m:oMath>
                        </m:oMathPara>
                      </a14:m>
                      <a:endParaRPr lang="en-US" b="1" dirty="0"/>
                    </a:p>
                  </p:txBody>
                </p:sp>
              </mc:Choice>
              <mc:Fallback xmlns="">
                <p:sp>
                  <p:nvSpPr>
                    <p:cNvPr id="31" name="TextBox 30"/>
                    <p:cNvSpPr txBox="1">
                      <a:spLocks noRot="1" noChangeAspect="1" noMove="1" noResize="1" noEditPoints="1" noAdjustHandles="1" noChangeArrowheads="1" noChangeShapeType="1" noTextEdit="1"/>
                    </p:cNvSpPr>
                    <p:nvPr/>
                  </p:nvSpPr>
                  <p:spPr>
                    <a:xfrm>
                      <a:off x="5404539" y="3359086"/>
                      <a:ext cx="2245512" cy="617348"/>
                    </a:xfrm>
                    <a:prstGeom prst="rect">
                      <a:avLst/>
                    </a:prstGeom>
                    <a:blipFill rotWithShape="0">
                      <a:blip r:embed="rId6"/>
                      <a:stretch>
                        <a:fillRect/>
                      </a:stretch>
                    </a:blipFill>
                  </p:spPr>
                  <p:txBody>
                    <a:bodyPr/>
                    <a:lstStyle/>
                    <a:p>
                      <a:r>
                        <a:rPr lang="en-US">
                          <a:noFill/>
                        </a:rPr>
                        <a:t> </a:t>
                      </a:r>
                    </a:p>
                  </p:txBody>
                </p:sp>
              </mc:Fallback>
            </mc:AlternateContent>
            <p:cxnSp>
              <p:nvCxnSpPr>
                <p:cNvPr id="32" name="Straight Arrow Connector 31"/>
                <p:cNvCxnSpPr/>
                <p:nvPr/>
              </p:nvCxnSpPr>
              <p:spPr>
                <a:xfrm>
                  <a:off x="5537168" y="3713835"/>
                  <a:ext cx="277387" cy="203"/>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7652903" y="3195835"/>
                  <a:ext cx="1005840" cy="1005840"/>
                </a:xfrm>
                <a:prstGeom prst="rect">
                  <a:avLst/>
                </a:prstGeom>
                <a:solidFill>
                  <a:schemeClr val="bg1">
                    <a:lumMod val="8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lumMod val="75000"/>
                          <a:lumOff val="25000"/>
                        </a:schemeClr>
                      </a:solidFill>
                    </a:rPr>
                    <a:t>Loss Fun</a:t>
                  </a:r>
                  <a:endParaRPr lang="en-US" dirty="0">
                    <a:solidFill>
                      <a:schemeClr val="tx1">
                        <a:lumMod val="75000"/>
                        <a:lumOff val="25000"/>
                      </a:schemeClr>
                    </a:solidFill>
                  </a:endParaRPr>
                </a:p>
              </p:txBody>
            </p:sp>
            <p:cxnSp>
              <p:nvCxnSpPr>
                <p:cNvPr id="34" name="Straight Arrow Connector 33"/>
                <p:cNvCxnSpPr/>
                <p:nvPr/>
              </p:nvCxnSpPr>
              <p:spPr>
                <a:xfrm flipV="1">
                  <a:off x="4064053" y="3697793"/>
                  <a:ext cx="229852" cy="962"/>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7274560" y="3696747"/>
                  <a:ext cx="328205" cy="0"/>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8476864" y="3667760"/>
                  <a:ext cx="184731" cy="369332"/>
                </a:xfrm>
                <a:prstGeom prst="rect">
                  <a:avLst/>
                </a:prstGeom>
                <a:noFill/>
              </p:spPr>
              <p:txBody>
                <a:bodyPr wrap="none" rtlCol="0">
                  <a:spAutoFit/>
                </a:bodyPr>
                <a:lstStyle/>
                <a:p>
                  <a:endParaRPr lang="en-US" dirty="0"/>
                </a:p>
              </p:txBody>
            </p:sp>
          </p:grpSp>
        </p:grpSp>
        <p:cxnSp>
          <p:nvCxnSpPr>
            <p:cNvPr id="22" name="Straight Arrow Connector 21"/>
            <p:cNvCxnSpPr/>
            <p:nvPr/>
          </p:nvCxnSpPr>
          <p:spPr>
            <a:xfrm flipV="1">
              <a:off x="8569837" y="5266223"/>
              <a:ext cx="576295" cy="7568"/>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37" name="TextBox 36"/>
              <p:cNvSpPr txBox="1"/>
              <p:nvPr/>
            </p:nvSpPr>
            <p:spPr>
              <a:xfrm>
                <a:off x="9653666" y="3442787"/>
                <a:ext cx="1010884" cy="7294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mr-IN" sz="2000" b="0" i="1" smtClean="0">
                              <a:latin typeface="Cambria Math" charset="0"/>
                              <a:ea typeface="Cambria Math" charset="0"/>
                              <a:cs typeface="Cambria Math" charset="0"/>
                            </a:rPr>
                          </m:ctrlPr>
                        </m:fPr>
                        <m:num>
                          <m:r>
                            <a:rPr lang="mr-IN" sz="2000" b="0" i="1" smtClean="0">
                              <a:latin typeface="Cambria Math" charset="0"/>
                              <a:ea typeface="Cambria Math" charset="0"/>
                              <a:cs typeface="Cambria Math" charset="0"/>
                            </a:rPr>
                            <m:t>𝜕</m:t>
                          </m:r>
                          <m:r>
                            <a:rPr lang="en-US" sz="2000" b="0" i="1" smtClean="0">
                              <a:latin typeface="Cambria Math" charset="0"/>
                              <a:ea typeface="Cambria Math" charset="0"/>
                              <a:cs typeface="Cambria Math" charset="0"/>
                            </a:rPr>
                            <m:t>ℒ</m:t>
                          </m:r>
                        </m:num>
                        <m:den>
                          <m:r>
                            <a:rPr lang="mr-IN" sz="2000" b="0" i="1" smtClean="0">
                              <a:latin typeface="Cambria Math" charset="0"/>
                              <a:ea typeface="Cambria Math" charset="0"/>
                              <a:cs typeface="Cambria Math" charset="0"/>
                            </a:rPr>
                            <m:t>𝜕</m:t>
                          </m:r>
                          <m:r>
                            <a:rPr lang="en-US" sz="2000" b="0" i="1" smtClean="0">
                              <a:latin typeface="Cambria Math" charset="0"/>
                              <a:ea typeface="Cambria Math" charset="0"/>
                              <a:cs typeface="Cambria Math" charset="0"/>
                            </a:rPr>
                            <m:t>𝑝</m:t>
                          </m:r>
                        </m:den>
                      </m:f>
                    </m:oMath>
                  </m:oMathPara>
                </a14:m>
                <a:endParaRPr lang="en-US" b="0" i="1" dirty="0" smtClean="0">
                  <a:latin typeface="Cambria Math" charset="0"/>
                  <a:ea typeface="Cambria Math" charset="0"/>
                  <a:cs typeface="Cambria Math" charset="0"/>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9653666" y="3442787"/>
                <a:ext cx="1010884" cy="729430"/>
              </a:xfrm>
              <a:prstGeom prst="rect">
                <a:avLst/>
              </a:prstGeom>
              <a:blipFill rotWithShape="0">
                <a:blip r:embed="rId7"/>
                <a:stretch>
                  <a:fillRect/>
                </a:stretch>
              </a:blipFill>
            </p:spPr>
            <p:txBody>
              <a:bodyPr/>
              <a:lstStyle/>
              <a:p>
                <a:r>
                  <a:rPr lang="en-US">
                    <a:noFill/>
                  </a:rPr>
                  <a:t> </a:t>
                </a:r>
              </a:p>
            </p:txBody>
          </p:sp>
        </mc:Fallback>
      </mc:AlternateContent>
      <p:grpSp>
        <p:nvGrpSpPr>
          <p:cNvPr id="54" name="Group 53"/>
          <p:cNvGrpSpPr/>
          <p:nvPr/>
        </p:nvGrpSpPr>
        <p:grpSpPr>
          <a:xfrm>
            <a:off x="6199078" y="3539796"/>
            <a:ext cx="3454588" cy="675954"/>
            <a:chOff x="6199078" y="3539796"/>
            <a:chExt cx="3454588" cy="675954"/>
          </a:xfrm>
        </p:grpSpPr>
        <mc:AlternateContent xmlns:mc="http://schemas.openxmlformats.org/markup-compatibility/2006" xmlns:a14="http://schemas.microsoft.com/office/drawing/2010/main">
          <mc:Choice Requires="a14">
            <p:sp>
              <p:nvSpPr>
                <p:cNvPr id="38" name="TextBox 37"/>
                <p:cNvSpPr txBox="1"/>
                <p:nvPr/>
              </p:nvSpPr>
              <p:spPr>
                <a:xfrm>
                  <a:off x="6199078" y="3539796"/>
                  <a:ext cx="1179931" cy="675954"/>
                </a:xfrm>
                <a:prstGeom prst="rect">
                  <a:avLst/>
                </a:prstGeom>
                <a:noFill/>
              </p:spPr>
              <p:txBody>
                <a:bodyPr wrap="square" rtlCol="0">
                  <a:spAutoFit/>
                </a:bodyPr>
                <a:lstStyle/>
                <a:p>
                  <a14:m>
                    <m:oMath xmlns:m="http://schemas.openxmlformats.org/officeDocument/2006/math">
                      <m:f>
                        <m:fPr>
                          <m:ctrlPr>
                            <a:rPr lang="mr-IN" sz="2400" b="0" i="1" smtClean="0">
                              <a:latin typeface="Cambria Math" charset="0"/>
                              <a:ea typeface="Cambria Math" charset="0"/>
                              <a:cs typeface="Cambria Math" charset="0"/>
                            </a:rPr>
                          </m:ctrlPr>
                        </m:fPr>
                        <m:num>
                          <m:r>
                            <a:rPr lang="mr-IN"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ℒ</m:t>
                          </m:r>
                        </m:num>
                        <m:den>
                          <m:r>
                            <a:rPr lang="mr-IN"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𝑝</m:t>
                          </m:r>
                        </m:den>
                      </m:f>
                    </m:oMath>
                  </a14:m>
                  <a:r>
                    <a:rPr lang="mr-IN" sz="2400" b="0" dirty="0" smtClean="0">
                      <a:ea typeface="Cambria Math" charset="0"/>
                      <a:cs typeface="Cambria Math" charset="0"/>
                    </a:rPr>
                    <a:t> </a:t>
                  </a:r>
                  <a14:m>
                    <m:oMath xmlns:m="http://schemas.openxmlformats.org/officeDocument/2006/math">
                      <m:f>
                        <m:fPr>
                          <m:ctrlPr>
                            <a:rPr lang="mr-IN" sz="2400" b="0" i="1" smtClean="0">
                              <a:latin typeface="Cambria Math" charset="0"/>
                              <a:ea typeface="Cambria Math" charset="0"/>
                              <a:cs typeface="Cambria Math" charset="0"/>
                            </a:rPr>
                          </m:ctrlPr>
                        </m:fPr>
                        <m:num>
                          <m:r>
                            <a:rPr lang="mr-IN"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𝑝</m:t>
                          </m:r>
                        </m:num>
                        <m:den>
                          <m:r>
                            <a:rPr lang="mr-IN"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h</m:t>
                          </m:r>
                        </m:den>
                      </m:f>
                    </m:oMath>
                  </a14:m>
                  <a:endParaRPr lang="en-US" sz="2400" b="0" i="1" dirty="0" smtClean="0">
                    <a:latin typeface="Cambria Math" charset="0"/>
                    <a:ea typeface="Cambria Math" charset="0"/>
                    <a:cs typeface="Cambria Math"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6199078" y="3539796"/>
                  <a:ext cx="1179931" cy="675954"/>
                </a:xfrm>
                <a:prstGeom prst="rect">
                  <a:avLst/>
                </a:prstGeom>
                <a:blipFill rotWithShape="0">
                  <a:blip r:embed="rId8"/>
                  <a:stretch>
                    <a:fillRect b="-901"/>
                  </a:stretch>
                </a:blipFill>
              </p:spPr>
              <p:txBody>
                <a:bodyPr/>
                <a:lstStyle/>
                <a:p>
                  <a:r>
                    <a:rPr lang="en-US">
                      <a:noFill/>
                    </a:rPr>
                    <a:t> </a:t>
                  </a:r>
                </a:p>
              </p:txBody>
            </p:sp>
          </mc:Fallback>
        </mc:AlternateContent>
        <p:cxnSp>
          <p:nvCxnSpPr>
            <p:cNvPr id="42" name="Straight Arrow Connector 41"/>
            <p:cNvCxnSpPr/>
            <p:nvPr/>
          </p:nvCxnSpPr>
          <p:spPr>
            <a:xfrm flipH="1">
              <a:off x="7075357" y="3807502"/>
              <a:ext cx="2578309" cy="9477"/>
            </a:xfrm>
            <a:prstGeom prst="straightConnector1">
              <a:avLst/>
            </a:prstGeom>
            <a:ln>
              <a:solidFill>
                <a:schemeClr val="tx1">
                  <a:lumMod val="65000"/>
                  <a:lumOff val="35000"/>
                </a:schemeClr>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55" name="Group 54"/>
          <p:cNvGrpSpPr/>
          <p:nvPr/>
        </p:nvGrpSpPr>
        <p:grpSpPr>
          <a:xfrm>
            <a:off x="2442533" y="3539796"/>
            <a:ext cx="3635072" cy="680314"/>
            <a:chOff x="2442533" y="3539796"/>
            <a:chExt cx="3635072" cy="680314"/>
          </a:xfrm>
        </p:grpSpPr>
        <mc:AlternateContent xmlns:mc="http://schemas.openxmlformats.org/markup-compatibility/2006" xmlns:a14="http://schemas.microsoft.com/office/drawing/2010/main">
          <mc:Choice Requires="a14">
            <p:sp>
              <p:nvSpPr>
                <p:cNvPr id="39" name="TextBox 38"/>
                <p:cNvSpPr txBox="1"/>
                <p:nvPr/>
              </p:nvSpPr>
              <p:spPr>
                <a:xfrm>
                  <a:off x="2442533" y="3539796"/>
                  <a:ext cx="1553494" cy="680314"/>
                </a:xfrm>
                <a:prstGeom prst="rect">
                  <a:avLst/>
                </a:prstGeom>
                <a:noFill/>
              </p:spPr>
              <p:txBody>
                <a:bodyPr wrap="square" rtlCol="0">
                  <a:spAutoFit/>
                </a:bodyPr>
                <a:lstStyle/>
                <a:p>
                  <a14:m>
                    <m:oMath xmlns:m="http://schemas.openxmlformats.org/officeDocument/2006/math">
                      <m:f>
                        <m:fPr>
                          <m:ctrlPr>
                            <a:rPr lang="mr-IN" sz="2400" i="1" smtClean="0">
                              <a:latin typeface="Cambria Math" charset="0"/>
                              <a:ea typeface="Cambria Math" charset="0"/>
                              <a:cs typeface="Cambria Math" charset="0"/>
                            </a:rPr>
                          </m:ctrlPr>
                        </m:fPr>
                        <m:num>
                          <m:r>
                            <a:rPr lang="mr-IN"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ℒ</m:t>
                          </m:r>
                        </m:num>
                        <m:den>
                          <m:r>
                            <a:rPr lang="mr-IN"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𝑝</m:t>
                          </m:r>
                        </m:den>
                      </m:f>
                    </m:oMath>
                  </a14:m>
                  <a:r>
                    <a:rPr lang="mr-IN" sz="2400" dirty="0" smtClean="0">
                      <a:ea typeface="Cambria Math" charset="0"/>
                      <a:cs typeface="Cambria Math" charset="0"/>
                    </a:rPr>
                    <a:t> </a:t>
                  </a:r>
                  <a14:m>
                    <m:oMath xmlns:m="http://schemas.openxmlformats.org/officeDocument/2006/math">
                      <m:f>
                        <m:fPr>
                          <m:ctrlPr>
                            <a:rPr lang="mr-IN" sz="2400" i="1" smtClean="0">
                              <a:latin typeface="Cambria Math" charset="0"/>
                              <a:ea typeface="Cambria Math" charset="0"/>
                              <a:cs typeface="Cambria Math" charset="0"/>
                            </a:rPr>
                          </m:ctrlPr>
                        </m:fPr>
                        <m:num>
                          <m:r>
                            <a:rPr lang="mr-IN"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𝑝</m:t>
                          </m:r>
                        </m:num>
                        <m:den>
                          <m:r>
                            <a:rPr lang="mr-IN"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h</m:t>
                          </m:r>
                        </m:den>
                      </m:f>
                    </m:oMath>
                  </a14:m>
                  <a:r>
                    <a:rPr lang="mr-IN" sz="2400" dirty="0" smtClean="0">
                      <a:ea typeface="Cambria Math" charset="0"/>
                      <a:cs typeface="Cambria Math" charset="0"/>
                    </a:rPr>
                    <a:t> </a:t>
                  </a:r>
                  <a14:m>
                    <m:oMath xmlns:m="http://schemas.openxmlformats.org/officeDocument/2006/math">
                      <m:f>
                        <m:fPr>
                          <m:ctrlPr>
                            <a:rPr lang="mr-IN" sz="2400" i="1" smtClean="0">
                              <a:latin typeface="Cambria Math" charset="0"/>
                              <a:ea typeface="Cambria Math" charset="0"/>
                              <a:cs typeface="Cambria Math" charset="0"/>
                            </a:rPr>
                          </m:ctrlPr>
                        </m:fPr>
                        <m:num>
                          <m:r>
                            <a:rPr lang="mr-IN"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h</m:t>
                          </m:r>
                        </m:num>
                        <m:den>
                          <m:r>
                            <a:rPr lang="mr-IN"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𝛽</m:t>
                          </m:r>
                        </m:den>
                      </m:f>
                    </m:oMath>
                  </a14:m>
                  <a:endParaRPr lang="en-US" sz="2400" i="1" dirty="0" smtClean="0">
                    <a:latin typeface="Cambria Math" charset="0"/>
                    <a:ea typeface="Cambria Math" charset="0"/>
                    <a:cs typeface="Cambria Math"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2442533" y="3539796"/>
                  <a:ext cx="1553494" cy="680314"/>
                </a:xfrm>
                <a:prstGeom prst="rect">
                  <a:avLst/>
                </a:prstGeom>
                <a:blipFill rotWithShape="0">
                  <a:blip r:embed="rId9"/>
                  <a:stretch>
                    <a:fillRect b="-901"/>
                  </a:stretch>
                </a:blipFill>
              </p:spPr>
              <p:txBody>
                <a:bodyPr/>
                <a:lstStyle/>
                <a:p>
                  <a:r>
                    <a:rPr lang="en-US">
                      <a:noFill/>
                    </a:rPr>
                    <a:t> </a:t>
                  </a:r>
                </a:p>
              </p:txBody>
            </p:sp>
          </mc:Fallback>
        </mc:AlternateContent>
        <p:cxnSp>
          <p:nvCxnSpPr>
            <p:cNvPr id="46" name="Straight Arrow Connector 45"/>
            <p:cNvCxnSpPr/>
            <p:nvPr/>
          </p:nvCxnSpPr>
          <p:spPr>
            <a:xfrm flipH="1">
              <a:off x="3739344" y="3816979"/>
              <a:ext cx="2338261" cy="1"/>
            </a:xfrm>
            <a:prstGeom prst="straightConnector1">
              <a:avLst/>
            </a:prstGeom>
            <a:ln>
              <a:solidFill>
                <a:schemeClr val="tx1">
                  <a:lumMod val="65000"/>
                  <a:lumOff val="35000"/>
                </a:schemeClr>
              </a:solidFill>
              <a:tailEnd type="triangle"/>
            </a:ln>
            <a:effectLst/>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40" name="TextBox 39"/>
              <p:cNvSpPr txBox="1"/>
              <p:nvPr/>
            </p:nvSpPr>
            <p:spPr>
              <a:xfrm>
                <a:off x="4463321" y="4465175"/>
                <a:ext cx="3291179" cy="6190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mr-IN" b="0" i="1" smtClean="0">
                              <a:latin typeface="Cambria Math" charset="0"/>
                              <a:ea typeface="Cambria Math" charset="0"/>
                              <a:cs typeface="Cambria Math" charset="0"/>
                            </a:rPr>
                          </m:ctrlPr>
                        </m:fPr>
                        <m:num>
                          <m:r>
                            <a:rPr lang="mr-IN"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𝑝</m:t>
                          </m:r>
                        </m:num>
                        <m:den>
                          <m:r>
                            <a:rPr lang="mr-IN"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h</m:t>
                          </m:r>
                        </m:den>
                      </m:f>
                      <m:r>
                        <a:rPr lang="en-US"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𝜎</m:t>
                      </m:r>
                      <m:r>
                        <a:rPr lang="en-US"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h</m:t>
                      </m:r>
                      <m:r>
                        <a:rPr lang="en-US" b="0" i="1" smtClean="0">
                          <a:latin typeface="Cambria Math" charset="0"/>
                          <a:ea typeface="Cambria Math" charset="0"/>
                          <a:cs typeface="Cambria Math" charset="0"/>
                        </a:rPr>
                        <m:t>)(1−</m:t>
                      </m:r>
                      <m:r>
                        <a:rPr lang="en-US" b="0" i="1" smtClean="0">
                          <a:latin typeface="Cambria Math" charset="0"/>
                          <a:ea typeface="Cambria Math" charset="0"/>
                          <a:cs typeface="Cambria Math" charset="0"/>
                        </a:rPr>
                        <m:t>𝜎</m:t>
                      </m:r>
                      <m:d>
                        <m:dPr>
                          <m:ctrlPr>
                            <a:rPr lang="en-US" b="0" i="1" smtClean="0">
                              <a:latin typeface="Cambria Math" charset="0"/>
                              <a:ea typeface="Cambria Math" charset="0"/>
                              <a:cs typeface="Cambria Math" charset="0"/>
                            </a:rPr>
                          </m:ctrlPr>
                        </m:dPr>
                        <m:e>
                          <m:r>
                            <a:rPr lang="en-US" b="0" i="1" smtClean="0">
                              <a:latin typeface="Cambria Math" charset="0"/>
                              <a:ea typeface="Cambria Math" charset="0"/>
                              <a:cs typeface="Cambria Math" charset="0"/>
                            </a:rPr>
                            <m:t>h</m:t>
                          </m:r>
                        </m:e>
                      </m:d>
                      <m:r>
                        <a:rPr lang="en-US" b="0" i="1" smtClean="0">
                          <a:latin typeface="Cambria Math" charset="0"/>
                          <a:ea typeface="Cambria Math" charset="0"/>
                          <a:cs typeface="Cambria Math" charset="0"/>
                        </a:rPr>
                        <m:t>)</m:t>
                      </m:r>
                    </m:oMath>
                  </m:oMathPara>
                </a14:m>
                <a:endParaRPr lang="en-US" sz="2400" b="0" i="1" dirty="0" smtClean="0">
                  <a:latin typeface="Cambria Math" charset="0"/>
                  <a:ea typeface="Cambria Math" charset="0"/>
                  <a:cs typeface="Cambria Math"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4463321" y="4465175"/>
                <a:ext cx="3291179" cy="619016"/>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7750421" y="4392563"/>
                <a:ext cx="3614018" cy="6656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mr-IN" b="0" i="1" smtClean="0">
                              <a:latin typeface="Cambria Math" charset="0"/>
                              <a:ea typeface="Cambria Math" charset="0"/>
                              <a:cs typeface="Cambria Math" charset="0"/>
                            </a:rPr>
                          </m:ctrlPr>
                        </m:fPr>
                        <m:num>
                          <m:r>
                            <a:rPr lang="mr-IN"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ℒ</m:t>
                          </m:r>
                        </m:num>
                        <m:den>
                          <m:r>
                            <a:rPr lang="mr-IN"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𝑝</m:t>
                          </m:r>
                        </m:den>
                      </m:f>
                      <m:r>
                        <a:rPr lang="en-US"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𝑦</m:t>
                      </m:r>
                      <m:f>
                        <m:fPr>
                          <m:ctrlPr>
                            <a:rPr lang="en-US" b="0" i="1" smtClean="0">
                              <a:latin typeface="Cambria Math" charset="0"/>
                              <a:ea typeface="Cambria Math" charset="0"/>
                              <a:cs typeface="Cambria Math" charset="0"/>
                            </a:rPr>
                          </m:ctrlPr>
                        </m:fPr>
                        <m:num>
                          <m:r>
                            <a:rPr lang="en-US" b="0" i="1" smtClean="0">
                              <a:latin typeface="Cambria Math" charset="0"/>
                              <a:ea typeface="Cambria Math" charset="0"/>
                              <a:cs typeface="Cambria Math" charset="0"/>
                            </a:rPr>
                            <m:t>1</m:t>
                          </m:r>
                        </m:num>
                        <m:den>
                          <m:r>
                            <a:rPr lang="en-US" b="0" i="1" smtClean="0">
                              <a:latin typeface="Cambria Math" charset="0"/>
                              <a:ea typeface="Cambria Math" charset="0"/>
                              <a:cs typeface="Cambria Math" charset="0"/>
                            </a:rPr>
                            <m:t>𝑝</m:t>
                          </m:r>
                        </m:den>
                      </m:f>
                      <m:r>
                        <a:rPr lang="en-US" b="0" i="1" smtClean="0">
                          <a:latin typeface="Cambria Math" charset="0"/>
                          <a:ea typeface="Cambria Math" charset="0"/>
                          <a:cs typeface="Cambria Math" charset="0"/>
                        </a:rPr>
                        <m:t>−</m:t>
                      </m:r>
                      <m:d>
                        <m:dPr>
                          <m:ctrlPr>
                            <a:rPr lang="en-US" b="0" i="1" smtClean="0">
                              <a:latin typeface="Cambria Math" charset="0"/>
                              <a:ea typeface="Cambria Math" charset="0"/>
                              <a:cs typeface="Cambria Math" charset="0"/>
                            </a:rPr>
                          </m:ctrlPr>
                        </m:dPr>
                        <m:e>
                          <m:r>
                            <a:rPr lang="en-US" b="0" i="1" smtClean="0">
                              <a:latin typeface="Cambria Math" charset="0"/>
                              <a:ea typeface="Cambria Math" charset="0"/>
                              <a:cs typeface="Cambria Math" charset="0"/>
                            </a:rPr>
                            <m:t>1−</m:t>
                          </m:r>
                          <m:r>
                            <a:rPr lang="en-US" b="0" i="1" smtClean="0">
                              <a:latin typeface="Cambria Math" charset="0"/>
                              <a:ea typeface="Cambria Math" charset="0"/>
                              <a:cs typeface="Cambria Math" charset="0"/>
                            </a:rPr>
                            <m:t>𝑦</m:t>
                          </m:r>
                        </m:e>
                      </m:d>
                      <m:f>
                        <m:fPr>
                          <m:ctrlPr>
                            <a:rPr lang="en-US" b="0" i="1" smtClean="0">
                              <a:latin typeface="Cambria Math" charset="0"/>
                              <a:ea typeface="Cambria Math" charset="0"/>
                              <a:cs typeface="Cambria Math" charset="0"/>
                            </a:rPr>
                          </m:ctrlPr>
                        </m:fPr>
                        <m:num>
                          <m:r>
                            <a:rPr lang="en-US" b="0" i="1" smtClean="0">
                              <a:latin typeface="Cambria Math" charset="0"/>
                              <a:ea typeface="Cambria Math" charset="0"/>
                              <a:cs typeface="Cambria Math" charset="0"/>
                            </a:rPr>
                            <m:t>1</m:t>
                          </m:r>
                        </m:num>
                        <m:den>
                          <m:r>
                            <a:rPr lang="en-US" b="0" i="1" smtClean="0">
                              <a:latin typeface="Cambria Math" charset="0"/>
                              <a:ea typeface="Cambria Math" charset="0"/>
                              <a:cs typeface="Cambria Math" charset="0"/>
                            </a:rPr>
                            <m:t>1−</m:t>
                          </m:r>
                          <m:r>
                            <a:rPr lang="en-US" b="0" i="1" smtClean="0">
                              <a:latin typeface="Cambria Math" charset="0"/>
                              <a:ea typeface="Cambria Math" charset="0"/>
                              <a:cs typeface="Cambria Math" charset="0"/>
                            </a:rPr>
                            <m:t>𝑝</m:t>
                          </m:r>
                        </m:den>
                      </m:f>
                    </m:oMath>
                  </m:oMathPara>
                </a14:m>
                <a:endParaRPr lang="en-US" sz="2400" b="0" i="1" dirty="0" smtClean="0">
                  <a:latin typeface="Cambria Math" charset="0"/>
                  <a:ea typeface="Cambria Math" charset="0"/>
                  <a:cs typeface="Cambria Math" charset="0"/>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7750421" y="4392563"/>
                <a:ext cx="3614018" cy="665695"/>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1309534" y="4392178"/>
                <a:ext cx="2983257" cy="6660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mr-IN" b="0" i="1" smtClean="0">
                              <a:latin typeface="Cambria Math" charset="0"/>
                              <a:ea typeface="Cambria Math" charset="0"/>
                              <a:cs typeface="Cambria Math" charset="0"/>
                            </a:rPr>
                          </m:ctrlPr>
                        </m:fPr>
                        <m:num>
                          <m:r>
                            <a:rPr lang="mr-IN"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h</m:t>
                          </m:r>
                        </m:num>
                        <m:den>
                          <m:r>
                            <a:rPr lang="mr-IN" b="0" i="1" smtClean="0">
                              <a:latin typeface="Cambria Math" charset="0"/>
                              <a:ea typeface="Cambria Math" charset="0"/>
                              <a:cs typeface="Cambria Math" charset="0"/>
                            </a:rPr>
                            <m:t>𝜕</m:t>
                          </m:r>
                          <m:sSub>
                            <m:sSubPr>
                              <m:ctrlPr>
                                <a:rPr lang="en-US" b="0" i="1" smtClean="0">
                                  <a:latin typeface="Cambria Math" charset="0"/>
                                  <a:ea typeface="Cambria Math" charset="0"/>
                                  <a:cs typeface="Cambria Math" charset="0"/>
                                </a:rPr>
                              </m:ctrlPr>
                            </m:sSubPr>
                            <m:e>
                              <m:r>
                                <a:rPr lang="en-US" b="0" i="1" smtClean="0">
                                  <a:latin typeface="Cambria Math" charset="0"/>
                                  <a:ea typeface="Cambria Math" charset="0"/>
                                  <a:cs typeface="Cambria Math" charset="0"/>
                                </a:rPr>
                                <m:t>𝛽</m:t>
                              </m:r>
                            </m:e>
                            <m:sub>
                              <m:r>
                                <a:rPr lang="en-US" b="0" i="1" smtClean="0">
                                  <a:latin typeface="Cambria Math" charset="0"/>
                                  <a:ea typeface="Cambria Math" charset="0"/>
                                  <a:cs typeface="Cambria Math" charset="0"/>
                                </a:rPr>
                                <m:t>1</m:t>
                              </m:r>
                            </m:sub>
                          </m:sSub>
                        </m:den>
                      </m:f>
                      <m:r>
                        <a:rPr lang="en-US"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𝑋</m:t>
                      </m:r>
                      <m:r>
                        <a:rPr lang="en-US" b="0" i="1" smtClean="0">
                          <a:latin typeface="Cambria Math" charset="0"/>
                          <a:ea typeface="Cambria Math" charset="0"/>
                          <a:cs typeface="Cambria Math" charset="0"/>
                        </a:rPr>
                        <m:t>,</m:t>
                      </m:r>
                      <m:f>
                        <m:fPr>
                          <m:ctrlPr>
                            <a:rPr lang="en-US" b="0" i="1" smtClean="0">
                              <a:latin typeface="Cambria Math" charset="0"/>
                              <a:ea typeface="Cambria Math" charset="0"/>
                              <a:cs typeface="Cambria Math" charset="0"/>
                            </a:rPr>
                          </m:ctrlPr>
                        </m:fPr>
                        <m:num>
                          <m:r>
                            <a:rPr lang="en-US" b="0" i="1" smtClean="0">
                              <a:latin typeface="Cambria Math" charset="0"/>
                              <a:ea typeface="Cambria Math" charset="0"/>
                              <a:cs typeface="Cambria Math" charset="0"/>
                            </a:rPr>
                            <m:t>𝑑</m:t>
                          </m:r>
                          <m:r>
                            <a:rPr lang="en-US" b="0" i="1" smtClean="0">
                              <a:latin typeface="Cambria Math" charset="0"/>
                              <a:ea typeface="Cambria Math" charset="0"/>
                              <a:cs typeface="Cambria Math" charset="0"/>
                            </a:rPr>
                            <m:t>ℒ</m:t>
                          </m:r>
                        </m:num>
                        <m:den>
                          <m:r>
                            <a:rPr lang="en-US" b="0" i="1" smtClean="0">
                              <a:latin typeface="Cambria Math" charset="0"/>
                              <a:ea typeface="Cambria Math" charset="0"/>
                              <a:cs typeface="Cambria Math" charset="0"/>
                            </a:rPr>
                            <m:t>𝑑</m:t>
                          </m:r>
                          <m:sSub>
                            <m:sSubPr>
                              <m:ctrlPr>
                                <a:rPr lang="en-US" b="0" i="1" smtClean="0">
                                  <a:latin typeface="Cambria Math" charset="0"/>
                                  <a:ea typeface="Cambria Math" charset="0"/>
                                  <a:cs typeface="Cambria Math" charset="0"/>
                                </a:rPr>
                              </m:ctrlPr>
                            </m:sSubPr>
                            <m:e>
                              <m:r>
                                <a:rPr lang="en-US" b="0" i="1" smtClean="0">
                                  <a:latin typeface="Cambria Math" charset="0"/>
                                  <a:ea typeface="Cambria Math" charset="0"/>
                                  <a:cs typeface="Cambria Math" charset="0"/>
                                </a:rPr>
                                <m:t>𝛽</m:t>
                              </m:r>
                            </m:e>
                            <m:sub>
                              <m:r>
                                <a:rPr lang="en-US" b="0" i="1" smtClean="0">
                                  <a:latin typeface="Cambria Math" charset="0"/>
                                  <a:ea typeface="Cambria Math" charset="0"/>
                                  <a:cs typeface="Cambria Math" charset="0"/>
                                </a:rPr>
                                <m:t>0</m:t>
                              </m:r>
                            </m:sub>
                          </m:sSub>
                        </m:den>
                      </m:f>
                      <m:r>
                        <a:rPr lang="en-US" b="0" i="1" smtClean="0">
                          <a:latin typeface="Cambria Math" charset="0"/>
                          <a:ea typeface="Cambria Math" charset="0"/>
                          <a:cs typeface="Cambria Math" charset="0"/>
                        </a:rPr>
                        <m:t>=1</m:t>
                      </m:r>
                    </m:oMath>
                  </m:oMathPara>
                </a14:m>
                <a:endParaRPr lang="en-US" b="0" i="1" dirty="0" smtClean="0">
                  <a:latin typeface="Cambria Math" charset="0"/>
                  <a:ea typeface="Cambria Math" charset="0"/>
                  <a:cs typeface="Cambria Math"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1309534" y="4392178"/>
                <a:ext cx="2983257" cy="666080"/>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2773791" y="5060053"/>
                <a:ext cx="6607628" cy="1006429"/>
              </a:xfrm>
              <a:prstGeom prst="rect">
                <a:avLst/>
              </a:prstGeom>
              <a:solidFill>
                <a:schemeClr val="accent1">
                  <a:lumMod val="20000"/>
                  <a:lumOff val="8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mr-IN" sz="2000" b="0" i="1" smtClean="0">
                              <a:latin typeface="Cambria Math" charset="0"/>
                              <a:ea typeface="Cambria Math" charset="0"/>
                              <a:cs typeface="Cambria Math" charset="0"/>
                            </a:rPr>
                          </m:ctrlPr>
                        </m:fPr>
                        <m:num>
                          <m:r>
                            <a:rPr lang="mr-IN" sz="2000" b="0" i="1" smtClean="0">
                              <a:latin typeface="Cambria Math" charset="0"/>
                              <a:ea typeface="Cambria Math" charset="0"/>
                              <a:cs typeface="Cambria Math" charset="0"/>
                            </a:rPr>
                            <m:t>𝜕</m:t>
                          </m:r>
                          <m:r>
                            <a:rPr lang="en-US" sz="2000" b="0" i="1" smtClean="0">
                              <a:latin typeface="Cambria Math" charset="0"/>
                              <a:ea typeface="Cambria Math" charset="0"/>
                              <a:cs typeface="Cambria Math" charset="0"/>
                            </a:rPr>
                            <m:t>ℒ</m:t>
                          </m:r>
                        </m:num>
                        <m:den>
                          <m:r>
                            <a:rPr lang="mr-IN" sz="2000" b="0" i="1" smtClean="0">
                              <a:latin typeface="Cambria Math" charset="0"/>
                              <a:ea typeface="Cambria Math" charset="0"/>
                              <a:cs typeface="Cambria Math" charset="0"/>
                            </a:rPr>
                            <m:t>𝜕</m:t>
                          </m:r>
                          <m:sSub>
                            <m:sSubPr>
                              <m:ctrlPr>
                                <a:rPr lang="en-US" sz="2000" b="0" i="1" smtClean="0">
                                  <a:latin typeface="Cambria Math" charset="0"/>
                                  <a:ea typeface="Cambria Math" charset="0"/>
                                  <a:cs typeface="Cambria Math" charset="0"/>
                                </a:rPr>
                              </m:ctrlPr>
                            </m:sSubPr>
                            <m:e>
                              <m:r>
                                <a:rPr lang="en-US" sz="2000" b="0" i="1" smtClean="0">
                                  <a:latin typeface="Cambria Math" charset="0"/>
                                  <a:ea typeface="Cambria Math" charset="0"/>
                                  <a:cs typeface="Cambria Math" charset="0"/>
                                </a:rPr>
                                <m:t>𝛽</m:t>
                              </m:r>
                            </m:e>
                            <m:sub>
                              <m:r>
                                <a:rPr lang="en-US" sz="2000" b="0" i="1" smtClean="0">
                                  <a:latin typeface="Cambria Math" charset="0"/>
                                  <a:ea typeface="Cambria Math" charset="0"/>
                                  <a:cs typeface="Cambria Math" charset="0"/>
                                </a:rPr>
                                <m:t>1</m:t>
                              </m:r>
                            </m:sub>
                          </m:sSub>
                        </m:den>
                      </m:f>
                      <m:r>
                        <a:rPr lang="en-US" sz="2000" i="1">
                          <a:latin typeface="Cambria Math" charset="0"/>
                          <a:ea typeface="Cambria Math" charset="0"/>
                          <a:cs typeface="Cambria Math" charset="0"/>
                        </a:rPr>
                        <m:t>=</m:t>
                      </m:r>
                      <m:r>
                        <a:rPr lang="en-US" sz="2000" b="0" i="1" smtClean="0">
                          <a:latin typeface="Cambria Math" charset="0"/>
                          <a:ea typeface="Cambria Math" charset="0"/>
                          <a:cs typeface="Cambria Math" charset="0"/>
                        </a:rPr>
                        <m:t>−</m:t>
                      </m:r>
                      <m:r>
                        <a:rPr lang="en-US" sz="2000" i="1">
                          <a:latin typeface="Cambria Math" charset="0"/>
                          <a:ea typeface="Cambria Math" charset="0"/>
                          <a:cs typeface="Cambria Math" charset="0"/>
                        </a:rPr>
                        <m:t>𝑋</m:t>
                      </m:r>
                      <m:r>
                        <a:rPr lang="en-US" sz="2000" i="1">
                          <a:latin typeface="Cambria Math" charset="0"/>
                          <a:ea typeface="Cambria Math" charset="0"/>
                          <a:cs typeface="Cambria Math" charset="0"/>
                        </a:rPr>
                        <m:t>𝜎</m:t>
                      </m:r>
                      <m:d>
                        <m:dPr>
                          <m:ctrlPr>
                            <a:rPr lang="en-US" sz="2000" i="1">
                              <a:latin typeface="Cambria Math" charset="0"/>
                              <a:ea typeface="Cambria Math" charset="0"/>
                              <a:cs typeface="Cambria Math" charset="0"/>
                            </a:rPr>
                          </m:ctrlPr>
                        </m:dPr>
                        <m:e>
                          <m:r>
                            <a:rPr lang="en-US" sz="2000" i="1">
                              <a:latin typeface="Cambria Math" charset="0"/>
                              <a:ea typeface="Cambria Math" charset="0"/>
                              <a:cs typeface="Cambria Math" charset="0"/>
                            </a:rPr>
                            <m:t>h</m:t>
                          </m:r>
                        </m:e>
                      </m:d>
                      <m:d>
                        <m:dPr>
                          <m:ctrlPr>
                            <a:rPr lang="en-US" sz="2000" i="1">
                              <a:latin typeface="Cambria Math" charset="0"/>
                              <a:ea typeface="Cambria Math" charset="0"/>
                              <a:cs typeface="Cambria Math" charset="0"/>
                            </a:rPr>
                          </m:ctrlPr>
                        </m:dPr>
                        <m:e>
                          <m:r>
                            <a:rPr lang="en-US" sz="2000" i="1">
                              <a:latin typeface="Cambria Math" charset="0"/>
                              <a:ea typeface="Cambria Math" charset="0"/>
                              <a:cs typeface="Cambria Math" charset="0"/>
                            </a:rPr>
                            <m:t>1−</m:t>
                          </m:r>
                          <m:r>
                            <a:rPr lang="en-US" sz="2000" i="1">
                              <a:latin typeface="Cambria Math" charset="0"/>
                              <a:ea typeface="Cambria Math" charset="0"/>
                              <a:cs typeface="Cambria Math" charset="0"/>
                            </a:rPr>
                            <m:t>𝜎</m:t>
                          </m:r>
                          <m:d>
                            <m:dPr>
                              <m:ctrlPr>
                                <a:rPr lang="en-US" sz="2000" i="1">
                                  <a:latin typeface="Cambria Math" charset="0"/>
                                  <a:ea typeface="Cambria Math" charset="0"/>
                                  <a:cs typeface="Cambria Math" charset="0"/>
                                </a:rPr>
                              </m:ctrlPr>
                            </m:dPr>
                            <m:e>
                              <m:r>
                                <a:rPr lang="en-US" sz="2000" i="1">
                                  <a:latin typeface="Cambria Math" charset="0"/>
                                  <a:ea typeface="Cambria Math" charset="0"/>
                                  <a:cs typeface="Cambria Math" charset="0"/>
                                </a:rPr>
                                <m:t>h</m:t>
                              </m:r>
                            </m:e>
                          </m:d>
                        </m:e>
                      </m:d>
                      <m:r>
                        <a:rPr lang="en-US" sz="2000" b="0" i="1" smtClean="0">
                          <a:latin typeface="Cambria Math" charset="0"/>
                          <a:ea typeface="Cambria Math" charset="0"/>
                          <a:cs typeface="Cambria Math" charset="0"/>
                        </a:rPr>
                        <m:t>[</m:t>
                      </m:r>
                      <m:r>
                        <a:rPr lang="en-US" sz="2000" i="1">
                          <a:latin typeface="Cambria Math" charset="0"/>
                          <a:ea typeface="Cambria Math" charset="0"/>
                          <a:cs typeface="Cambria Math" charset="0"/>
                        </a:rPr>
                        <m:t>𝑦</m:t>
                      </m:r>
                      <m:f>
                        <m:fPr>
                          <m:ctrlPr>
                            <a:rPr lang="en-US" sz="2000" i="1">
                              <a:latin typeface="Cambria Math" charset="0"/>
                              <a:ea typeface="Cambria Math" charset="0"/>
                              <a:cs typeface="Cambria Math" charset="0"/>
                            </a:rPr>
                          </m:ctrlPr>
                        </m:fPr>
                        <m:num>
                          <m:r>
                            <a:rPr lang="en-US" sz="2000" i="1">
                              <a:latin typeface="Cambria Math" charset="0"/>
                              <a:ea typeface="Cambria Math" charset="0"/>
                              <a:cs typeface="Cambria Math" charset="0"/>
                            </a:rPr>
                            <m:t>1</m:t>
                          </m:r>
                        </m:num>
                        <m:den>
                          <m:r>
                            <a:rPr lang="en-US" sz="2000" i="1">
                              <a:latin typeface="Cambria Math" charset="0"/>
                              <a:ea typeface="Cambria Math" charset="0"/>
                              <a:cs typeface="Cambria Math" charset="0"/>
                            </a:rPr>
                            <m:t>𝑝</m:t>
                          </m:r>
                        </m:den>
                      </m:f>
                      <m:r>
                        <a:rPr lang="en-US" sz="2000" b="0" i="1" smtClean="0">
                          <a:latin typeface="Cambria Math" charset="0"/>
                          <a:ea typeface="Cambria Math" charset="0"/>
                          <a:cs typeface="Cambria Math" charset="0"/>
                        </a:rPr>
                        <m:t>+</m:t>
                      </m:r>
                      <m:d>
                        <m:dPr>
                          <m:ctrlPr>
                            <a:rPr lang="en-US" sz="2000" i="1">
                              <a:latin typeface="Cambria Math" charset="0"/>
                              <a:ea typeface="Cambria Math" charset="0"/>
                              <a:cs typeface="Cambria Math" charset="0"/>
                            </a:rPr>
                          </m:ctrlPr>
                        </m:dPr>
                        <m:e>
                          <m:r>
                            <a:rPr lang="en-US" sz="2000" i="1">
                              <a:latin typeface="Cambria Math" charset="0"/>
                              <a:ea typeface="Cambria Math" charset="0"/>
                              <a:cs typeface="Cambria Math" charset="0"/>
                            </a:rPr>
                            <m:t>1−</m:t>
                          </m:r>
                          <m:r>
                            <a:rPr lang="en-US" sz="2000" i="1">
                              <a:latin typeface="Cambria Math" charset="0"/>
                              <a:ea typeface="Cambria Math" charset="0"/>
                              <a:cs typeface="Cambria Math" charset="0"/>
                            </a:rPr>
                            <m:t>𝑦</m:t>
                          </m:r>
                        </m:e>
                      </m:d>
                      <m:f>
                        <m:fPr>
                          <m:ctrlPr>
                            <a:rPr lang="en-US" sz="2000" i="1">
                              <a:latin typeface="Cambria Math" charset="0"/>
                              <a:ea typeface="Cambria Math" charset="0"/>
                              <a:cs typeface="Cambria Math" charset="0"/>
                            </a:rPr>
                          </m:ctrlPr>
                        </m:fPr>
                        <m:num>
                          <m:r>
                            <a:rPr lang="en-US" sz="2000" i="1">
                              <a:latin typeface="Cambria Math" charset="0"/>
                              <a:ea typeface="Cambria Math" charset="0"/>
                              <a:cs typeface="Cambria Math" charset="0"/>
                            </a:rPr>
                            <m:t>1</m:t>
                          </m:r>
                        </m:num>
                        <m:den>
                          <m:r>
                            <a:rPr lang="en-US" sz="2000" i="1">
                              <a:latin typeface="Cambria Math" charset="0"/>
                              <a:ea typeface="Cambria Math" charset="0"/>
                              <a:cs typeface="Cambria Math" charset="0"/>
                            </a:rPr>
                            <m:t>1−</m:t>
                          </m:r>
                          <m:r>
                            <a:rPr lang="en-US" sz="2000" i="1">
                              <a:latin typeface="Cambria Math" charset="0"/>
                              <a:ea typeface="Cambria Math" charset="0"/>
                              <a:cs typeface="Cambria Math" charset="0"/>
                            </a:rPr>
                            <m:t>𝑝</m:t>
                          </m:r>
                        </m:den>
                      </m:f>
                      <m:r>
                        <m:rPr>
                          <m:lit/>
                        </m:rPr>
                        <a:rPr lang="en-US" sz="2000" b="0" i="1" smtClean="0">
                          <a:latin typeface="Cambria Math" charset="0"/>
                          <a:ea typeface="Cambria Math" charset="0"/>
                          <a:cs typeface="Cambria Math" charset="0"/>
                        </a:rPr>
                        <m:t>]</m:t>
                      </m:r>
                    </m:oMath>
                  </m:oMathPara>
                </a14:m>
                <a:endParaRPr lang="en-US" sz="2000" i="1" dirty="0">
                  <a:latin typeface="Cambria Math" charset="0"/>
                  <a:ea typeface="Cambria Math" charset="0"/>
                  <a:cs typeface="Cambria Math" charset="0"/>
                </a:endParaRPr>
              </a:p>
              <a:p>
                <a:endParaRPr lang="en-US" sz="1600" b="0" i="1" dirty="0" smtClean="0">
                  <a:latin typeface="Cambria Math" charset="0"/>
                  <a:ea typeface="Cambria Math" charset="0"/>
                  <a:cs typeface="Cambria Math"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2773791" y="5060053"/>
                <a:ext cx="6607628" cy="1006429"/>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2773791" y="5823857"/>
                <a:ext cx="6607628" cy="1006814"/>
              </a:xfrm>
              <a:prstGeom prst="rect">
                <a:avLst/>
              </a:prstGeom>
              <a:solidFill>
                <a:schemeClr val="accent1">
                  <a:lumMod val="20000"/>
                  <a:lumOff val="8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mr-IN" sz="2000" b="0" i="1" smtClean="0">
                              <a:latin typeface="Cambria Math" charset="0"/>
                              <a:ea typeface="Cambria Math" charset="0"/>
                              <a:cs typeface="Cambria Math" charset="0"/>
                            </a:rPr>
                          </m:ctrlPr>
                        </m:fPr>
                        <m:num>
                          <m:r>
                            <a:rPr lang="mr-IN" sz="2000" b="0" i="1" smtClean="0">
                              <a:latin typeface="Cambria Math" charset="0"/>
                              <a:ea typeface="Cambria Math" charset="0"/>
                              <a:cs typeface="Cambria Math" charset="0"/>
                            </a:rPr>
                            <m:t>𝜕</m:t>
                          </m:r>
                          <m:r>
                            <a:rPr lang="en-US" sz="2000" b="0" i="1" smtClean="0">
                              <a:latin typeface="Cambria Math" charset="0"/>
                              <a:ea typeface="Cambria Math" charset="0"/>
                              <a:cs typeface="Cambria Math" charset="0"/>
                            </a:rPr>
                            <m:t>ℒ</m:t>
                          </m:r>
                        </m:num>
                        <m:den>
                          <m:r>
                            <a:rPr lang="mr-IN" sz="2000" b="0" i="1" smtClean="0">
                              <a:latin typeface="Cambria Math" charset="0"/>
                              <a:ea typeface="Cambria Math" charset="0"/>
                              <a:cs typeface="Cambria Math" charset="0"/>
                            </a:rPr>
                            <m:t>𝜕</m:t>
                          </m:r>
                          <m:sSub>
                            <m:sSubPr>
                              <m:ctrlPr>
                                <a:rPr lang="en-US" sz="2000" b="0" i="1" smtClean="0">
                                  <a:latin typeface="Cambria Math" charset="0"/>
                                  <a:ea typeface="Cambria Math" charset="0"/>
                                  <a:cs typeface="Cambria Math" charset="0"/>
                                </a:rPr>
                              </m:ctrlPr>
                            </m:sSubPr>
                            <m:e>
                              <m:r>
                                <a:rPr lang="en-US" sz="2000" b="0" i="1" smtClean="0">
                                  <a:latin typeface="Cambria Math" charset="0"/>
                                  <a:ea typeface="Cambria Math" charset="0"/>
                                  <a:cs typeface="Cambria Math" charset="0"/>
                                </a:rPr>
                                <m:t>𝛽</m:t>
                              </m:r>
                            </m:e>
                            <m:sub>
                              <m:r>
                                <a:rPr lang="en-US" sz="2000" b="0" i="1" smtClean="0">
                                  <a:latin typeface="Cambria Math" charset="0"/>
                                  <a:ea typeface="Cambria Math" charset="0"/>
                                  <a:cs typeface="Cambria Math" charset="0"/>
                                </a:rPr>
                                <m:t>0 </m:t>
                              </m:r>
                            </m:sub>
                          </m:sSub>
                        </m:den>
                      </m:f>
                      <m:r>
                        <a:rPr lang="en-US" sz="2000" i="1">
                          <a:latin typeface="Cambria Math" charset="0"/>
                          <a:ea typeface="Cambria Math" charset="0"/>
                          <a:cs typeface="Cambria Math" charset="0"/>
                        </a:rPr>
                        <m:t>=</m:t>
                      </m:r>
                      <m:r>
                        <a:rPr lang="en-US" sz="2000" b="0" i="1" smtClean="0">
                          <a:latin typeface="Cambria Math" charset="0"/>
                          <a:ea typeface="Cambria Math" charset="0"/>
                          <a:cs typeface="Cambria Math" charset="0"/>
                        </a:rPr>
                        <m:t>−</m:t>
                      </m:r>
                      <m:r>
                        <a:rPr lang="en-US" sz="2000" i="1">
                          <a:latin typeface="Cambria Math" charset="0"/>
                          <a:ea typeface="Cambria Math" charset="0"/>
                          <a:cs typeface="Cambria Math" charset="0"/>
                        </a:rPr>
                        <m:t>𝜎</m:t>
                      </m:r>
                      <m:d>
                        <m:dPr>
                          <m:ctrlPr>
                            <a:rPr lang="en-US" sz="2000" i="1">
                              <a:latin typeface="Cambria Math" charset="0"/>
                              <a:ea typeface="Cambria Math" charset="0"/>
                              <a:cs typeface="Cambria Math" charset="0"/>
                            </a:rPr>
                          </m:ctrlPr>
                        </m:dPr>
                        <m:e>
                          <m:r>
                            <a:rPr lang="en-US" sz="2000" i="1">
                              <a:latin typeface="Cambria Math" charset="0"/>
                              <a:ea typeface="Cambria Math" charset="0"/>
                              <a:cs typeface="Cambria Math" charset="0"/>
                            </a:rPr>
                            <m:t>h</m:t>
                          </m:r>
                        </m:e>
                      </m:d>
                      <m:d>
                        <m:dPr>
                          <m:ctrlPr>
                            <a:rPr lang="en-US" sz="2000" i="1">
                              <a:latin typeface="Cambria Math" charset="0"/>
                              <a:ea typeface="Cambria Math" charset="0"/>
                              <a:cs typeface="Cambria Math" charset="0"/>
                            </a:rPr>
                          </m:ctrlPr>
                        </m:dPr>
                        <m:e>
                          <m:r>
                            <a:rPr lang="en-US" sz="2000" i="1">
                              <a:latin typeface="Cambria Math" charset="0"/>
                              <a:ea typeface="Cambria Math" charset="0"/>
                              <a:cs typeface="Cambria Math" charset="0"/>
                            </a:rPr>
                            <m:t>1−</m:t>
                          </m:r>
                          <m:r>
                            <a:rPr lang="en-US" sz="2000" i="1">
                              <a:latin typeface="Cambria Math" charset="0"/>
                              <a:ea typeface="Cambria Math" charset="0"/>
                              <a:cs typeface="Cambria Math" charset="0"/>
                            </a:rPr>
                            <m:t>𝜎</m:t>
                          </m:r>
                          <m:d>
                            <m:dPr>
                              <m:ctrlPr>
                                <a:rPr lang="en-US" sz="2000" i="1">
                                  <a:latin typeface="Cambria Math" charset="0"/>
                                  <a:ea typeface="Cambria Math" charset="0"/>
                                  <a:cs typeface="Cambria Math" charset="0"/>
                                </a:rPr>
                              </m:ctrlPr>
                            </m:dPr>
                            <m:e>
                              <m:r>
                                <a:rPr lang="en-US" sz="2000" i="1">
                                  <a:latin typeface="Cambria Math" charset="0"/>
                                  <a:ea typeface="Cambria Math" charset="0"/>
                                  <a:cs typeface="Cambria Math" charset="0"/>
                                </a:rPr>
                                <m:t>h</m:t>
                              </m:r>
                            </m:e>
                          </m:d>
                        </m:e>
                      </m:d>
                      <m:r>
                        <m:rPr>
                          <m:lit/>
                        </m:rPr>
                        <a:rPr lang="en-US" sz="2000" b="0" i="1" smtClean="0">
                          <a:latin typeface="Cambria Math" charset="0"/>
                          <a:ea typeface="Cambria Math" charset="0"/>
                          <a:cs typeface="Cambria Math" charset="0"/>
                        </a:rPr>
                        <m:t>[</m:t>
                      </m:r>
                      <m:r>
                        <a:rPr lang="en-US" sz="2000" b="0" i="1" smtClean="0">
                          <a:latin typeface="Cambria Math" charset="0"/>
                          <a:ea typeface="Cambria Math" charset="0"/>
                          <a:cs typeface="Cambria Math" charset="0"/>
                        </a:rPr>
                        <m:t> </m:t>
                      </m:r>
                      <m:r>
                        <a:rPr lang="en-US" sz="2000" i="1">
                          <a:latin typeface="Cambria Math" charset="0"/>
                          <a:ea typeface="Cambria Math" charset="0"/>
                          <a:cs typeface="Cambria Math" charset="0"/>
                        </a:rPr>
                        <m:t>𝑦</m:t>
                      </m:r>
                      <m:f>
                        <m:fPr>
                          <m:ctrlPr>
                            <a:rPr lang="en-US" sz="2000" i="1">
                              <a:latin typeface="Cambria Math" charset="0"/>
                              <a:ea typeface="Cambria Math" charset="0"/>
                              <a:cs typeface="Cambria Math" charset="0"/>
                            </a:rPr>
                          </m:ctrlPr>
                        </m:fPr>
                        <m:num>
                          <m:r>
                            <a:rPr lang="en-US" sz="2000" i="1">
                              <a:latin typeface="Cambria Math" charset="0"/>
                              <a:ea typeface="Cambria Math" charset="0"/>
                              <a:cs typeface="Cambria Math" charset="0"/>
                            </a:rPr>
                            <m:t>1</m:t>
                          </m:r>
                        </m:num>
                        <m:den>
                          <m:r>
                            <a:rPr lang="en-US" sz="2000" i="1">
                              <a:latin typeface="Cambria Math" charset="0"/>
                              <a:ea typeface="Cambria Math" charset="0"/>
                              <a:cs typeface="Cambria Math" charset="0"/>
                            </a:rPr>
                            <m:t>𝑝</m:t>
                          </m:r>
                        </m:den>
                      </m:f>
                      <m:r>
                        <a:rPr lang="en-US" sz="2000" b="0" i="1" smtClean="0">
                          <a:latin typeface="Cambria Math" charset="0"/>
                          <a:ea typeface="Cambria Math" charset="0"/>
                          <a:cs typeface="Cambria Math" charset="0"/>
                        </a:rPr>
                        <m:t>+</m:t>
                      </m:r>
                      <m:d>
                        <m:dPr>
                          <m:ctrlPr>
                            <a:rPr lang="en-US" sz="2000" i="1">
                              <a:latin typeface="Cambria Math" charset="0"/>
                              <a:ea typeface="Cambria Math" charset="0"/>
                              <a:cs typeface="Cambria Math" charset="0"/>
                            </a:rPr>
                          </m:ctrlPr>
                        </m:dPr>
                        <m:e>
                          <m:r>
                            <a:rPr lang="en-US" sz="2000" i="1">
                              <a:latin typeface="Cambria Math" charset="0"/>
                              <a:ea typeface="Cambria Math" charset="0"/>
                              <a:cs typeface="Cambria Math" charset="0"/>
                            </a:rPr>
                            <m:t>1−</m:t>
                          </m:r>
                          <m:r>
                            <a:rPr lang="en-US" sz="2000" i="1">
                              <a:latin typeface="Cambria Math" charset="0"/>
                              <a:ea typeface="Cambria Math" charset="0"/>
                              <a:cs typeface="Cambria Math" charset="0"/>
                            </a:rPr>
                            <m:t>𝑦</m:t>
                          </m:r>
                        </m:e>
                      </m:d>
                      <m:f>
                        <m:fPr>
                          <m:ctrlPr>
                            <a:rPr lang="en-US" sz="2000" i="1">
                              <a:latin typeface="Cambria Math" charset="0"/>
                              <a:ea typeface="Cambria Math" charset="0"/>
                              <a:cs typeface="Cambria Math" charset="0"/>
                            </a:rPr>
                          </m:ctrlPr>
                        </m:fPr>
                        <m:num>
                          <m:r>
                            <a:rPr lang="en-US" sz="2000" i="1">
                              <a:latin typeface="Cambria Math" charset="0"/>
                              <a:ea typeface="Cambria Math" charset="0"/>
                              <a:cs typeface="Cambria Math" charset="0"/>
                            </a:rPr>
                            <m:t>1</m:t>
                          </m:r>
                        </m:num>
                        <m:den>
                          <m:r>
                            <a:rPr lang="en-US" sz="2000" i="1">
                              <a:latin typeface="Cambria Math" charset="0"/>
                              <a:ea typeface="Cambria Math" charset="0"/>
                              <a:cs typeface="Cambria Math" charset="0"/>
                            </a:rPr>
                            <m:t>1−</m:t>
                          </m:r>
                          <m:r>
                            <a:rPr lang="en-US" sz="2000" i="1">
                              <a:latin typeface="Cambria Math" charset="0"/>
                              <a:ea typeface="Cambria Math" charset="0"/>
                              <a:cs typeface="Cambria Math" charset="0"/>
                            </a:rPr>
                            <m:t>𝑝</m:t>
                          </m:r>
                        </m:den>
                      </m:f>
                      <m:r>
                        <m:rPr>
                          <m:lit/>
                        </m:rPr>
                        <a:rPr lang="en-US" sz="2000" b="0" i="1" smtClean="0">
                          <a:latin typeface="Cambria Math" charset="0"/>
                          <a:ea typeface="Cambria Math" charset="0"/>
                          <a:cs typeface="Cambria Math" charset="0"/>
                        </a:rPr>
                        <m:t>]</m:t>
                      </m:r>
                    </m:oMath>
                  </m:oMathPara>
                </a14:m>
                <a:endParaRPr lang="en-US" sz="2000" i="1" dirty="0">
                  <a:latin typeface="Cambria Math" charset="0"/>
                  <a:ea typeface="Cambria Math" charset="0"/>
                  <a:cs typeface="Cambria Math" charset="0"/>
                </a:endParaRPr>
              </a:p>
              <a:p>
                <a:endParaRPr lang="en-US" sz="1600" b="0" i="1" dirty="0" smtClean="0">
                  <a:latin typeface="Cambria Math" charset="0"/>
                  <a:ea typeface="Cambria Math" charset="0"/>
                  <a:cs typeface="Cambria Math"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2773791" y="5823857"/>
                <a:ext cx="6607628" cy="1006814"/>
              </a:xfrm>
              <a:prstGeom prst="rect">
                <a:avLst/>
              </a:prstGeom>
              <a:blipFill rotWithShape="0">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074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0" grpId="0"/>
      <p:bldP spid="41" grpId="0"/>
      <p:bldP spid="43" grpId="0"/>
      <p:bldP spid="44"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Anatomy of artificial neural network (ANN)</a:t>
            </a:r>
          </a:p>
        </p:txBody>
      </p:sp>
      <p:grpSp>
        <p:nvGrpSpPr>
          <p:cNvPr id="9" name="Group 8"/>
          <p:cNvGrpSpPr/>
          <p:nvPr/>
        </p:nvGrpSpPr>
        <p:grpSpPr>
          <a:xfrm>
            <a:off x="1722506" y="2129589"/>
            <a:ext cx="2576623" cy="1179095"/>
            <a:chOff x="3312867" y="1299411"/>
            <a:chExt cx="3996394" cy="1828800"/>
          </a:xfrm>
        </p:grpSpPr>
        <p:sp>
          <p:nvSpPr>
            <p:cNvPr id="4" name="Oval 3"/>
            <p:cNvSpPr>
              <a:spLocks noChangeAspect="1"/>
            </p:cNvSpPr>
            <p:nvPr/>
          </p:nvSpPr>
          <p:spPr>
            <a:xfrm>
              <a:off x="3312867" y="1299411"/>
              <a:ext cx="1828800" cy="1828800"/>
            </a:xfrm>
            <a:prstGeom prst="ellipse">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a:stCxn id="4" idx="6"/>
              <a:endCxn id="14" idx="2"/>
            </p:cNvCxnSpPr>
            <p:nvPr/>
          </p:nvCxnSpPr>
          <p:spPr>
            <a:xfrm flipV="1">
              <a:off x="5141667" y="2213810"/>
              <a:ext cx="2167594" cy="2"/>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p:nvGrpSpPr>
        <p:grpSpPr>
          <a:xfrm>
            <a:off x="4299129" y="4110788"/>
            <a:ext cx="2555358" cy="1179095"/>
            <a:chOff x="3312867" y="1299411"/>
            <a:chExt cx="3963412" cy="1828800"/>
          </a:xfrm>
        </p:grpSpPr>
        <p:sp>
          <p:nvSpPr>
            <p:cNvPr id="11" name="Oval 10"/>
            <p:cNvSpPr>
              <a:spLocks noChangeAspect="1"/>
            </p:cNvSpPr>
            <p:nvPr/>
          </p:nvSpPr>
          <p:spPr>
            <a:xfrm>
              <a:off x="3312867" y="1299411"/>
              <a:ext cx="1828800" cy="1828800"/>
            </a:xfrm>
            <a:prstGeom prst="ellipse">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a:stCxn id="11" idx="6"/>
              <a:endCxn id="17" idx="2"/>
            </p:cNvCxnSpPr>
            <p:nvPr/>
          </p:nvCxnSpPr>
          <p:spPr>
            <a:xfrm flipV="1">
              <a:off x="5141667" y="2213810"/>
              <a:ext cx="2134612" cy="2"/>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grpSp>
      <p:grpSp>
        <p:nvGrpSpPr>
          <p:cNvPr id="13" name="Group 12"/>
          <p:cNvGrpSpPr/>
          <p:nvPr/>
        </p:nvGrpSpPr>
        <p:grpSpPr>
          <a:xfrm>
            <a:off x="4299129" y="2129588"/>
            <a:ext cx="2576623" cy="1179095"/>
            <a:chOff x="3312867" y="1299411"/>
            <a:chExt cx="3996394" cy="1828800"/>
          </a:xfrm>
        </p:grpSpPr>
        <p:sp>
          <p:nvSpPr>
            <p:cNvPr id="14" name="Oval 13"/>
            <p:cNvSpPr>
              <a:spLocks noChangeAspect="1"/>
            </p:cNvSpPr>
            <p:nvPr/>
          </p:nvSpPr>
          <p:spPr>
            <a:xfrm>
              <a:off x="3312867" y="1299411"/>
              <a:ext cx="1828800" cy="1828800"/>
            </a:xfrm>
            <a:prstGeom prst="ellipse">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a:stCxn id="14" idx="6"/>
              <a:endCxn id="67" idx="2"/>
            </p:cNvCxnSpPr>
            <p:nvPr/>
          </p:nvCxnSpPr>
          <p:spPr>
            <a:xfrm flipV="1">
              <a:off x="5141667" y="2208495"/>
              <a:ext cx="2167594" cy="5317"/>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grpSp>
      <p:cxnSp>
        <p:nvCxnSpPr>
          <p:cNvPr id="19" name="Straight Arrow Connector 18"/>
          <p:cNvCxnSpPr>
            <a:stCxn id="4" idx="6"/>
            <a:endCxn id="17" idx="2"/>
          </p:cNvCxnSpPr>
          <p:nvPr/>
        </p:nvCxnSpPr>
        <p:spPr>
          <a:xfrm>
            <a:off x="2901601" y="2719137"/>
            <a:ext cx="1397528" cy="1981199"/>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1985387" y="2544425"/>
                <a:ext cx="69586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𝑋</m:t>
                          </m:r>
                        </m:e>
                        <m:sub>
                          <m:r>
                            <a:rPr lang="en-US" b="0" i="1" smtClean="0">
                              <a:latin typeface="Cambria Math" charset="0"/>
                            </a:rPr>
                            <m:t>1</m:t>
                          </m:r>
                        </m:sub>
                      </m:sSub>
                    </m:oMath>
                  </m:oMathPara>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1985387" y="2544425"/>
                <a:ext cx="695861" cy="276999"/>
              </a:xfrm>
              <a:prstGeom prst="rect">
                <a:avLst/>
              </a:prstGeom>
              <a:blipFill rotWithShape="0">
                <a:blip r:embed="rId3"/>
                <a:stretch>
                  <a:fillRect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755677" y="4561835"/>
                <a:ext cx="1134018"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𝑋</m:t>
                          </m:r>
                        </m:e>
                        <m:sub>
                          <m:r>
                            <a:rPr lang="en-US" b="0" i="1" smtClean="0">
                              <a:latin typeface="Cambria Math" charset="0"/>
                            </a:rPr>
                            <m:t>2</m:t>
                          </m:r>
                        </m:sub>
                      </m:sSub>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1755677" y="4561835"/>
                <a:ext cx="1134018" cy="276999"/>
              </a:xfrm>
              <a:prstGeom prst="rect">
                <a:avLst/>
              </a:prstGeom>
              <a:blipFill rotWithShape="0">
                <a:blip r:embed="rId4"/>
                <a:stretch>
                  <a:fillRect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9698876" y="3493308"/>
                <a:ext cx="686092" cy="2803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𝑌</m:t>
                      </m:r>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9698876" y="3493308"/>
                <a:ext cx="686092" cy="280333"/>
              </a:xfrm>
              <a:prstGeom prst="rect">
                <a:avLst/>
              </a:prstGeom>
              <a:blipFill rotWithShape="0">
                <a:blip r:embed="rId5"/>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4519482" y="2580635"/>
                <a:ext cx="69586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𝑊</m:t>
                          </m:r>
                        </m:e>
                        <m:sub>
                          <m:r>
                            <a:rPr lang="en-US" b="0" i="1" smtClean="0">
                              <a:latin typeface="Cambria Math" charset="0"/>
                            </a:rPr>
                            <m:t>11</m:t>
                          </m:r>
                        </m:sub>
                      </m:sSub>
                    </m:oMath>
                  </m:oMathPara>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4519482" y="2580635"/>
                <a:ext cx="695861" cy="276999"/>
              </a:xfrm>
              <a:prstGeom prst="rect">
                <a:avLst/>
              </a:prstGeom>
              <a:blipFill rotWithShape="0">
                <a:blip r:embed="rId6"/>
                <a:stretch>
                  <a:fillRect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4540746" y="4553810"/>
                <a:ext cx="69586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𝑊</m:t>
                          </m:r>
                        </m:e>
                        <m:sub>
                          <m:r>
                            <a:rPr lang="en-US" b="0" i="1" smtClean="0">
                              <a:latin typeface="Cambria Math" charset="0"/>
                            </a:rPr>
                            <m:t>12</m:t>
                          </m:r>
                        </m:sub>
                      </m:sSub>
                    </m:oMath>
                  </m:oMathPara>
                </a14:m>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4540746" y="4553810"/>
                <a:ext cx="695861" cy="276999"/>
              </a:xfrm>
              <a:prstGeom prst="rect">
                <a:avLst/>
              </a:prstGeom>
              <a:blipFill rotWithShape="0">
                <a:blip r:embed="rId7"/>
                <a:stretch>
                  <a:fillRect b="-17778"/>
                </a:stretch>
              </a:blipFill>
            </p:spPr>
            <p:txBody>
              <a:bodyPr/>
              <a:lstStyle/>
              <a:p>
                <a:r>
                  <a:rPr lang="en-US">
                    <a:noFill/>
                  </a:rPr>
                  <a:t> </a:t>
                </a:r>
              </a:p>
            </p:txBody>
          </p:sp>
        </mc:Fallback>
      </mc:AlternateContent>
      <p:sp>
        <p:nvSpPr>
          <p:cNvPr id="44" name="TextBox 43"/>
          <p:cNvSpPr txBox="1"/>
          <p:nvPr/>
        </p:nvSpPr>
        <p:spPr>
          <a:xfrm>
            <a:off x="1522530" y="1327484"/>
            <a:ext cx="1621574" cy="369332"/>
          </a:xfrm>
          <a:prstGeom prst="rect">
            <a:avLst/>
          </a:prstGeom>
          <a:noFill/>
        </p:spPr>
        <p:txBody>
          <a:bodyPr wrap="square" lIns="0" tIns="0" rIns="0" bIns="0" rtlCol="0">
            <a:spAutoFit/>
          </a:bodyPr>
          <a:lstStyle/>
          <a:p>
            <a:r>
              <a:rPr lang="en-US" sz="2400" dirty="0">
                <a:latin typeface="Karla" charset="0"/>
                <a:ea typeface="Karla" charset="0"/>
                <a:cs typeface="Karla" charset="0"/>
              </a:rPr>
              <a:t>Input layer </a:t>
            </a:r>
          </a:p>
        </p:txBody>
      </p:sp>
      <p:sp>
        <p:nvSpPr>
          <p:cNvPr id="45" name="TextBox 44"/>
          <p:cNvSpPr txBox="1"/>
          <p:nvPr/>
        </p:nvSpPr>
        <p:spPr>
          <a:xfrm>
            <a:off x="3925600" y="1369426"/>
            <a:ext cx="2170400" cy="369332"/>
          </a:xfrm>
          <a:prstGeom prst="rect">
            <a:avLst/>
          </a:prstGeom>
          <a:noFill/>
        </p:spPr>
        <p:txBody>
          <a:bodyPr wrap="square" lIns="0" tIns="0" rIns="0" bIns="0" rtlCol="0">
            <a:spAutoFit/>
          </a:bodyPr>
          <a:lstStyle/>
          <a:p>
            <a:r>
              <a:rPr lang="en-US" sz="2400">
                <a:latin typeface="Karla" charset="0"/>
                <a:ea typeface="Karla" charset="0"/>
                <a:cs typeface="Karla" charset="0"/>
              </a:rPr>
              <a:t>hidden layer 1</a:t>
            </a:r>
            <a:endParaRPr lang="en-US" sz="2400" dirty="0">
              <a:latin typeface="Karla" charset="0"/>
              <a:ea typeface="Karla" charset="0"/>
              <a:cs typeface="Karla" charset="0"/>
            </a:endParaRPr>
          </a:p>
        </p:txBody>
      </p:sp>
      <p:sp>
        <p:nvSpPr>
          <p:cNvPr id="46" name="TextBox 45"/>
          <p:cNvSpPr txBox="1"/>
          <p:nvPr/>
        </p:nvSpPr>
        <p:spPr>
          <a:xfrm>
            <a:off x="9244815" y="1366851"/>
            <a:ext cx="1966961" cy="369332"/>
          </a:xfrm>
          <a:prstGeom prst="rect">
            <a:avLst/>
          </a:prstGeom>
          <a:noFill/>
        </p:spPr>
        <p:txBody>
          <a:bodyPr wrap="square" lIns="0" tIns="0" rIns="0" bIns="0" rtlCol="0">
            <a:spAutoFit/>
          </a:bodyPr>
          <a:lstStyle/>
          <a:p>
            <a:r>
              <a:rPr lang="en-US" sz="2400" dirty="0">
                <a:latin typeface="Karla" charset="0"/>
                <a:ea typeface="Karla" charset="0"/>
                <a:cs typeface="Karla" charset="0"/>
              </a:rPr>
              <a:t>output layer </a:t>
            </a:r>
          </a:p>
        </p:txBody>
      </p:sp>
      <p:grpSp>
        <p:nvGrpSpPr>
          <p:cNvPr id="57" name="Group 56"/>
          <p:cNvGrpSpPr/>
          <p:nvPr/>
        </p:nvGrpSpPr>
        <p:grpSpPr>
          <a:xfrm>
            <a:off x="1743769" y="4110788"/>
            <a:ext cx="2555360" cy="1179095"/>
            <a:chOff x="3439720" y="1249823"/>
            <a:chExt cx="3963415" cy="1828800"/>
          </a:xfrm>
        </p:grpSpPr>
        <p:sp>
          <p:nvSpPr>
            <p:cNvPr id="58" name="Oval 57"/>
            <p:cNvSpPr>
              <a:spLocks noChangeAspect="1"/>
            </p:cNvSpPr>
            <p:nvPr/>
          </p:nvSpPr>
          <p:spPr>
            <a:xfrm>
              <a:off x="3439720" y="1249823"/>
              <a:ext cx="1828800" cy="1828800"/>
            </a:xfrm>
            <a:prstGeom prst="ellipse">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Arrow Connector 58"/>
            <p:cNvCxnSpPr>
              <a:stCxn id="58" idx="6"/>
              <a:endCxn id="11" idx="2"/>
            </p:cNvCxnSpPr>
            <p:nvPr/>
          </p:nvCxnSpPr>
          <p:spPr>
            <a:xfrm>
              <a:off x="5268520" y="2164224"/>
              <a:ext cx="2134615" cy="0"/>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grpSp>
      <p:grpSp>
        <p:nvGrpSpPr>
          <p:cNvPr id="60" name="Group 59"/>
          <p:cNvGrpSpPr/>
          <p:nvPr/>
        </p:nvGrpSpPr>
        <p:grpSpPr>
          <a:xfrm>
            <a:off x="6854487" y="3633477"/>
            <a:ext cx="2576623" cy="1701954"/>
            <a:chOff x="3312867" y="488446"/>
            <a:chExt cx="3996394" cy="2639765"/>
          </a:xfrm>
        </p:grpSpPr>
        <p:sp>
          <p:nvSpPr>
            <p:cNvPr id="61" name="Oval 60"/>
            <p:cNvSpPr>
              <a:spLocks noChangeAspect="1"/>
            </p:cNvSpPr>
            <p:nvPr/>
          </p:nvSpPr>
          <p:spPr>
            <a:xfrm>
              <a:off x="3312867" y="1299411"/>
              <a:ext cx="1828800" cy="1828800"/>
            </a:xfrm>
            <a:prstGeom prst="ellipse">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 name="Straight Arrow Connector 64"/>
            <p:cNvCxnSpPr/>
            <p:nvPr/>
          </p:nvCxnSpPr>
          <p:spPr>
            <a:xfrm flipV="1">
              <a:off x="5141667" y="488446"/>
              <a:ext cx="2167594" cy="1725366"/>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grpSp>
      <p:grpSp>
        <p:nvGrpSpPr>
          <p:cNvPr id="66" name="Group 65"/>
          <p:cNvGrpSpPr/>
          <p:nvPr/>
        </p:nvGrpSpPr>
        <p:grpSpPr>
          <a:xfrm>
            <a:off x="2922864" y="2126160"/>
            <a:ext cx="5131983" cy="2574176"/>
            <a:chOff x="-2818142" y="1299411"/>
            <a:chExt cx="7959809" cy="3992599"/>
          </a:xfrm>
        </p:grpSpPr>
        <p:sp>
          <p:nvSpPr>
            <p:cNvPr id="67" name="Oval 66"/>
            <p:cNvSpPr>
              <a:spLocks noChangeAspect="1"/>
            </p:cNvSpPr>
            <p:nvPr/>
          </p:nvSpPr>
          <p:spPr>
            <a:xfrm>
              <a:off x="3312867" y="1299411"/>
              <a:ext cx="1828800" cy="1828800"/>
            </a:xfrm>
            <a:prstGeom prst="ellipse">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8" name="Straight Arrow Connector 67"/>
            <p:cNvCxnSpPr>
              <a:stCxn id="58" idx="6"/>
              <a:endCxn id="14" idx="2"/>
            </p:cNvCxnSpPr>
            <p:nvPr/>
          </p:nvCxnSpPr>
          <p:spPr>
            <a:xfrm flipV="1">
              <a:off x="-2818142" y="2219129"/>
              <a:ext cx="2134615" cy="3072881"/>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grpSp>
      <p:cxnSp>
        <p:nvCxnSpPr>
          <p:cNvPr id="69" name="Straight Arrow Connector 68"/>
          <p:cNvCxnSpPr>
            <a:stCxn id="14" idx="6"/>
            <a:endCxn id="61" idx="2"/>
          </p:cNvCxnSpPr>
          <p:nvPr/>
        </p:nvCxnSpPr>
        <p:spPr>
          <a:xfrm>
            <a:off x="5478224" y="2719136"/>
            <a:ext cx="1376263" cy="2026748"/>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stCxn id="11" idx="6"/>
            <a:endCxn id="67" idx="2"/>
          </p:cNvCxnSpPr>
          <p:nvPr/>
        </p:nvCxnSpPr>
        <p:spPr>
          <a:xfrm flipV="1">
            <a:off x="5478224" y="2715708"/>
            <a:ext cx="1397528" cy="1984628"/>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67" idx="6"/>
          </p:cNvCxnSpPr>
          <p:nvPr/>
        </p:nvCxnSpPr>
        <p:spPr>
          <a:xfrm>
            <a:off x="8054847" y="2715708"/>
            <a:ext cx="1376263" cy="960005"/>
          </a:xfrm>
          <a:prstGeom prst="straightConnector1">
            <a:avLst/>
          </a:prstGeom>
          <a:ln>
            <a:solidFill>
              <a:schemeClr val="tx1">
                <a:lumMod val="75000"/>
                <a:lumOff val="25000"/>
              </a:schemeClr>
            </a:solidFill>
            <a:headEnd w="lg" len="lg"/>
            <a:tailEnd type="triangle" w="lg" len="med"/>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2" name="TextBox 71"/>
              <p:cNvSpPr txBox="1"/>
              <p:nvPr/>
            </p:nvSpPr>
            <p:spPr>
              <a:xfrm>
                <a:off x="7125493" y="2574166"/>
                <a:ext cx="69586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𝑊</m:t>
                          </m:r>
                        </m:e>
                        <m:sub>
                          <m:r>
                            <a:rPr lang="en-US" b="0" i="1" smtClean="0">
                              <a:latin typeface="Cambria Math" charset="0"/>
                            </a:rPr>
                            <m:t>21</m:t>
                          </m:r>
                        </m:sub>
                      </m:sSub>
                    </m:oMath>
                  </m:oMathPara>
                </a14:m>
                <a:endParaRPr lang="en-US" dirty="0"/>
              </a:p>
            </p:txBody>
          </p:sp>
        </mc:Choice>
        <mc:Fallback xmlns="">
          <p:sp>
            <p:nvSpPr>
              <p:cNvPr id="72" name="TextBox 71"/>
              <p:cNvSpPr txBox="1">
                <a:spLocks noRot="1" noChangeAspect="1" noMove="1" noResize="1" noEditPoints="1" noAdjustHandles="1" noChangeArrowheads="1" noChangeShapeType="1" noTextEdit="1"/>
              </p:cNvSpPr>
              <p:nvPr/>
            </p:nvSpPr>
            <p:spPr>
              <a:xfrm>
                <a:off x="7125493" y="2574166"/>
                <a:ext cx="695861" cy="276999"/>
              </a:xfrm>
              <a:prstGeom prst="rect">
                <a:avLst/>
              </a:prstGeom>
              <a:blipFill rotWithShape="0">
                <a:blip r:embed="rId8"/>
                <a:stretch>
                  <a:fillRect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7125493" y="4553809"/>
                <a:ext cx="69586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charset="0"/>
                            </a:rPr>
                            <m:t>𝑊</m:t>
                          </m:r>
                        </m:e>
                        <m:sub>
                          <m:r>
                            <a:rPr lang="en-US" b="0" i="1" smtClean="0">
                              <a:latin typeface="Cambria Math" charset="0"/>
                            </a:rPr>
                            <m:t>22</m:t>
                          </m:r>
                        </m:sub>
                      </m:sSub>
                    </m:oMath>
                  </m:oMathPara>
                </a14:m>
                <a:endParaRPr lang="en-US" dirty="0"/>
              </a:p>
            </p:txBody>
          </p:sp>
        </mc:Choice>
        <mc:Fallback xmlns="">
          <p:sp>
            <p:nvSpPr>
              <p:cNvPr id="73" name="TextBox 72"/>
              <p:cNvSpPr txBox="1">
                <a:spLocks noRot="1" noChangeAspect="1" noMove="1" noResize="1" noEditPoints="1" noAdjustHandles="1" noChangeArrowheads="1" noChangeShapeType="1" noTextEdit="1"/>
              </p:cNvSpPr>
              <p:nvPr/>
            </p:nvSpPr>
            <p:spPr>
              <a:xfrm>
                <a:off x="7125493" y="4553809"/>
                <a:ext cx="695861" cy="276999"/>
              </a:xfrm>
              <a:prstGeom prst="rect">
                <a:avLst/>
              </a:prstGeom>
              <a:blipFill rotWithShape="0">
                <a:blip r:embed="rId9"/>
                <a:stretch>
                  <a:fillRect b="-17778"/>
                </a:stretch>
              </a:blipFill>
            </p:spPr>
            <p:txBody>
              <a:bodyPr/>
              <a:lstStyle/>
              <a:p>
                <a:r>
                  <a:rPr lang="en-US">
                    <a:noFill/>
                  </a:rPr>
                  <a:t> </a:t>
                </a:r>
              </a:p>
            </p:txBody>
          </p:sp>
        </mc:Fallback>
      </mc:AlternateContent>
      <p:sp>
        <p:nvSpPr>
          <p:cNvPr id="74" name="Oval 73"/>
          <p:cNvSpPr>
            <a:spLocks noChangeAspect="1"/>
          </p:cNvSpPr>
          <p:nvPr/>
        </p:nvSpPr>
        <p:spPr>
          <a:xfrm>
            <a:off x="9452375" y="3043928"/>
            <a:ext cx="1179095" cy="1179095"/>
          </a:xfrm>
          <a:prstGeom prst="ellipse">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extBox 75"/>
          <p:cNvSpPr txBox="1"/>
          <p:nvPr/>
        </p:nvSpPr>
        <p:spPr>
          <a:xfrm>
            <a:off x="6388223" y="1366851"/>
            <a:ext cx="2170400" cy="369332"/>
          </a:xfrm>
          <a:prstGeom prst="rect">
            <a:avLst/>
          </a:prstGeom>
          <a:noFill/>
        </p:spPr>
        <p:txBody>
          <a:bodyPr wrap="square" lIns="0" tIns="0" rIns="0" bIns="0" rtlCol="0">
            <a:spAutoFit/>
          </a:bodyPr>
          <a:lstStyle/>
          <a:p>
            <a:r>
              <a:rPr lang="en-US" sz="2400" dirty="0">
                <a:latin typeface="Karla" charset="0"/>
                <a:ea typeface="Karla" charset="0"/>
                <a:cs typeface="Karla" charset="0"/>
              </a:rPr>
              <a:t>hidden layer 2</a:t>
            </a:r>
          </a:p>
        </p:txBody>
      </p:sp>
    </p:spTree>
    <p:extLst>
      <p:ext uri="{BB962C8B-B14F-4D97-AF65-F5344CB8AC3E}">
        <p14:creationId xmlns:p14="http://schemas.microsoft.com/office/powerpoint/2010/main" val="105924787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Backpropagation</a:t>
            </a:r>
            <a:endParaRPr lang="en-US" dirty="0"/>
          </a:p>
        </p:txBody>
      </p:sp>
      <p:sp>
        <p:nvSpPr>
          <p:cNvPr id="4" name="Slide Number Placeholder 3"/>
          <p:cNvSpPr>
            <a:spLocks noGrp="1"/>
          </p:cNvSpPr>
          <p:nvPr>
            <p:ph type="sldNum" sz="quarter" idx="12"/>
          </p:nvPr>
        </p:nvSpPr>
        <p:spPr/>
        <p:txBody>
          <a:bodyPr/>
          <a:lstStyle/>
          <a:p>
            <a:fld id="{74FD6AAA-7C75-FB4B-8EA1-06B22787237D}" type="slidenum">
              <a:rPr lang="en-US" smtClean="0"/>
              <a:t>90</a:t>
            </a:fld>
            <a:endParaRPr lang="en-US"/>
          </a:p>
        </p:txBody>
      </p:sp>
      <p:sp>
        <p:nvSpPr>
          <p:cNvPr id="93" name="TextBox 92"/>
          <p:cNvSpPr txBox="1"/>
          <p:nvPr/>
        </p:nvSpPr>
        <p:spPr>
          <a:xfrm>
            <a:off x="716623" y="982935"/>
            <a:ext cx="10893486" cy="3277820"/>
          </a:xfrm>
          <a:prstGeom prst="rect">
            <a:avLst/>
          </a:prstGeom>
          <a:noFill/>
        </p:spPr>
        <p:txBody>
          <a:bodyPr wrap="square" rtlCol="0">
            <a:spAutoFit/>
          </a:bodyPr>
          <a:lstStyle/>
          <a:p>
            <a:pPr marL="342900" indent="-342900">
              <a:spcAft>
                <a:spcPts val="600"/>
              </a:spcAft>
              <a:buFont typeface="+mj-lt"/>
              <a:buAutoNum type="arabicPeriod"/>
            </a:pPr>
            <a:r>
              <a:rPr lang="en-US" sz="2400" dirty="0">
                <a:solidFill>
                  <a:schemeClr val="tx1">
                    <a:lumMod val="75000"/>
                    <a:lumOff val="25000"/>
                  </a:schemeClr>
                </a:solidFill>
                <a:latin typeface="Karla" charset="0"/>
                <a:ea typeface="Karla" charset="0"/>
                <a:cs typeface="Karla" charset="0"/>
              </a:rPr>
              <a:t>D</a:t>
            </a:r>
            <a:r>
              <a:rPr lang="en-US" sz="2400" dirty="0" smtClean="0">
                <a:solidFill>
                  <a:schemeClr val="tx1">
                    <a:lumMod val="75000"/>
                    <a:lumOff val="25000"/>
                  </a:schemeClr>
                </a:solidFill>
                <a:latin typeface="Karla" charset="0"/>
                <a:ea typeface="Karla" charset="0"/>
                <a:cs typeface="Karla" charset="0"/>
              </a:rPr>
              <a:t>erivatives need to be evaluated at some values of </a:t>
            </a:r>
            <a:r>
              <a:rPr lang="en-US" sz="2400" i="1" dirty="0" smtClean="0">
                <a:solidFill>
                  <a:schemeClr val="tx1">
                    <a:lumMod val="75000"/>
                    <a:lumOff val="25000"/>
                  </a:schemeClr>
                </a:solidFill>
                <a:latin typeface="Karla" charset="0"/>
                <a:ea typeface="Karla" charset="0"/>
                <a:cs typeface="Karla" charset="0"/>
              </a:rPr>
              <a:t>X</a:t>
            </a:r>
            <a:r>
              <a:rPr lang="en-US" sz="2400" i="1" dirty="0" smtClean="0">
                <a:solidFill>
                  <a:schemeClr val="tx1">
                    <a:lumMod val="75000"/>
                    <a:lumOff val="25000"/>
                  </a:schemeClr>
                </a:solidFill>
                <a:latin typeface="Karla" charset="0"/>
                <a:ea typeface="Karla" charset="0"/>
                <a:cs typeface="Karla" charset="0"/>
              </a:rPr>
              <a:t>, y</a:t>
            </a:r>
            <a:r>
              <a:rPr lang="en-US" sz="2400" dirty="0" smtClean="0">
                <a:solidFill>
                  <a:schemeClr val="tx1">
                    <a:lumMod val="75000"/>
                    <a:lumOff val="25000"/>
                  </a:schemeClr>
                </a:solidFill>
                <a:latin typeface="Karla" charset="0"/>
                <a:ea typeface="Karla" charset="0"/>
                <a:cs typeface="Karla" charset="0"/>
              </a:rPr>
              <a:t> </a:t>
            </a:r>
            <a:r>
              <a:rPr lang="en-US" sz="2400" dirty="0" smtClean="0">
                <a:solidFill>
                  <a:schemeClr val="tx1">
                    <a:lumMod val="75000"/>
                    <a:lumOff val="25000"/>
                  </a:schemeClr>
                </a:solidFill>
                <a:latin typeface="Karla" charset="0"/>
                <a:ea typeface="Karla" charset="0"/>
                <a:cs typeface="Karla" charset="0"/>
              </a:rPr>
              <a:t>and </a:t>
            </a:r>
            <a:r>
              <a:rPr lang="en-US" sz="2400" i="1" dirty="0" smtClean="0">
                <a:solidFill>
                  <a:schemeClr val="tx1">
                    <a:lumMod val="75000"/>
                    <a:lumOff val="25000"/>
                  </a:schemeClr>
                </a:solidFill>
                <a:latin typeface="Karla" charset="0"/>
                <a:ea typeface="Karla" charset="0"/>
                <a:cs typeface="Karla" charset="0"/>
              </a:rPr>
              <a:t>W</a:t>
            </a:r>
            <a:r>
              <a:rPr lang="en-US" sz="2400" dirty="0" smtClean="0">
                <a:solidFill>
                  <a:schemeClr val="tx1">
                    <a:lumMod val="75000"/>
                    <a:lumOff val="25000"/>
                  </a:schemeClr>
                </a:solidFill>
                <a:latin typeface="Karla" charset="0"/>
                <a:ea typeface="Karla" charset="0"/>
                <a:cs typeface="Karla" charset="0"/>
              </a:rPr>
              <a:t>. </a:t>
            </a:r>
          </a:p>
          <a:p>
            <a:pPr marL="342900" indent="-342900">
              <a:spcAft>
                <a:spcPts val="600"/>
              </a:spcAft>
              <a:buAutoNum type="arabicPeriod"/>
            </a:pPr>
            <a:r>
              <a:rPr lang="en-US" sz="2400" dirty="0" smtClean="0">
                <a:solidFill>
                  <a:schemeClr val="tx1">
                    <a:lumMod val="75000"/>
                    <a:lumOff val="25000"/>
                  </a:schemeClr>
                </a:solidFill>
                <a:latin typeface="Karla" charset="0"/>
                <a:ea typeface="Karla" charset="0"/>
                <a:cs typeface="Karla" charset="0"/>
              </a:rPr>
              <a:t>But since we have an expression, we can build a function that takes as input </a:t>
            </a:r>
            <a:r>
              <a:rPr lang="en-US" sz="2400" i="1" dirty="0" smtClean="0">
                <a:solidFill>
                  <a:schemeClr val="tx1">
                    <a:lumMod val="75000"/>
                    <a:lumOff val="25000"/>
                  </a:schemeClr>
                </a:solidFill>
                <a:latin typeface="Karla" charset="0"/>
                <a:ea typeface="Karla" charset="0"/>
                <a:cs typeface="Karla" charset="0"/>
              </a:rPr>
              <a:t>X</a:t>
            </a:r>
            <a:r>
              <a:rPr lang="en-US" sz="2400" i="1" dirty="0" smtClean="0">
                <a:solidFill>
                  <a:schemeClr val="tx1">
                    <a:lumMod val="75000"/>
                    <a:lumOff val="25000"/>
                  </a:schemeClr>
                </a:solidFill>
                <a:latin typeface="Karla" charset="0"/>
                <a:ea typeface="Karla" charset="0"/>
                <a:cs typeface="Karla" charset="0"/>
              </a:rPr>
              <a:t>, y, W</a:t>
            </a:r>
            <a:r>
              <a:rPr lang="en-US" sz="2400" dirty="0" smtClean="0">
                <a:solidFill>
                  <a:schemeClr val="tx1">
                    <a:lumMod val="75000"/>
                    <a:lumOff val="25000"/>
                  </a:schemeClr>
                </a:solidFill>
                <a:latin typeface="Karla" charset="0"/>
                <a:ea typeface="Karla" charset="0"/>
                <a:cs typeface="Karla" charset="0"/>
              </a:rPr>
              <a:t> </a:t>
            </a:r>
            <a:r>
              <a:rPr lang="en-US" sz="2400" dirty="0" smtClean="0">
                <a:solidFill>
                  <a:schemeClr val="tx1">
                    <a:lumMod val="75000"/>
                    <a:lumOff val="25000"/>
                  </a:schemeClr>
                </a:solidFill>
                <a:latin typeface="Karla" charset="0"/>
                <a:ea typeface="Karla" charset="0"/>
                <a:cs typeface="Karla" charset="0"/>
              </a:rPr>
              <a:t>and returns the derivatives and then we can use gradient descent to update.</a:t>
            </a:r>
          </a:p>
          <a:p>
            <a:pPr marL="342900" indent="-342900">
              <a:spcAft>
                <a:spcPts val="600"/>
              </a:spcAft>
              <a:buFont typeface="+mj-lt"/>
              <a:buAutoNum type="arabicPeriod"/>
            </a:pPr>
            <a:r>
              <a:rPr lang="en-US" sz="2400" dirty="0" smtClean="0">
                <a:solidFill>
                  <a:schemeClr val="tx1">
                    <a:lumMod val="75000"/>
                    <a:lumOff val="25000"/>
                  </a:schemeClr>
                </a:solidFill>
                <a:latin typeface="Karla" charset="0"/>
                <a:ea typeface="Karla" charset="0"/>
                <a:cs typeface="Karla" charset="0"/>
              </a:rPr>
              <a:t>This approach works well but it does not generalize. For example if the network is changed, we need to write a new function to evaluate the derivatives. </a:t>
            </a:r>
            <a:endParaRPr lang="en-US" sz="2400" dirty="0">
              <a:solidFill>
                <a:schemeClr val="tx1">
                  <a:lumMod val="75000"/>
                  <a:lumOff val="25000"/>
                </a:schemeClr>
              </a:solidFill>
              <a:latin typeface="Karla" charset="0"/>
              <a:ea typeface="Karla" charset="0"/>
              <a:cs typeface="Karla" charset="0"/>
            </a:endParaRPr>
          </a:p>
          <a:p>
            <a:pPr>
              <a:spcAft>
                <a:spcPts val="600"/>
              </a:spcAft>
            </a:pPr>
            <a:r>
              <a:rPr lang="en-US" sz="2400" dirty="0" smtClean="0">
                <a:solidFill>
                  <a:schemeClr val="tx1">
                    <a:lumMod val="75000"/>
                    <a:lumOff val="25000"/>
                  </a:schemeClr>
                </a:solidFill>
                <a:latin typeface="Karla" charset="0"/>
                <a:ea typeface="Karla" charset="0"/>
                <a:cs typeface="Karla" charset="0"/>
              </a:rPr>
              <a:t>For example this network will need a different function for the </a:t>
            </a:r>
            <a:r>
              <a:rPr lang="en-US" sz="2400" dirty="0" smtClean="0">
                <a:solidFill>
                  <a:schemeClr val="tx1">
                    <a:lumMod val="75000"/>
                    <a:lumOff val="25000"/>
                  </a:schemeClr>
                </a:solidFill>
                <a:latin typeface="Karla" charset="0"/>
                <a:ea typeface="Karla" charset="0"/>
                <a:cs typeface="Karla" charset="0"/>
              </a:rPr>
              <a:t>derivatives, </a:t>
            </a:r>
            <a:endParaRPr lang="en-US" sz="2400" dirty="0">
              <a:solidFill>
                <a:schemeClr val="tx1">
                  <a:lumMod val="75000"/>
                  <a:lumOff val="25000"/>
                </a:schemeClr>
              </a:solidFill>
              <a:latin typeface="Karla" charset="0"/>
              <a:ea typeface="Karla" charset="0"/>
              <a:cs typeface="Karla" charset="0"/>
            </a:endParaRPr>
          </a:p>
        </p:txBody>
      </p:sp>
      <p:grpSp>
        <p:nvGrpSpPr>
          <p:cNvPr id="5" name="Group 4"/>
          <p:cNvGrpSpPr/>
          <p:nvPr/>
        </p:nvGrpSpPr>
        <p:grpSpPr>
          <a:xfrm>
            <a:off x="3954786" y="4476440"/>
            <a:ext cx="4500102" cy="2219739"/>
            <a:chOff x="3193036" y="1798870"/>
            <a:chExt cx="5370357" cy="2479513"/>
          </a:xfrm>
        </p:grpSpPr>
        <p:grpSp>
          <p:nvGrpSpPr>
            <p:cNvPr id="6" name="Group 5"/>
            <p:cNvGrpSpPr/>
            <p:nvPr/>
          </p:nvGrpSpPr>
          <p:grpSpPr>
            <a:xfrm>
              <a:off x="3193036" y="1798870"/>
              <a:ext cx="4987688" cy="2479513"/>
              <a:chOff x="2777549" y="2141459"/>
              <a:chExt cx="4987688" cy="2479513"/>
            </a:xfrm>
          </p:grpSpPr>
          <mc:AlternateContent xmlns:mc="http://schemas.openxmlformats.org/markup-compatibility/2006" xmlns:a14="http://schemas.microsoft.com/office/drawing/2010/main">
            <mc:Choice Requires="a14">
              <p:sp>
                <p:nvSpPr>
                  <p:cNvPr id="8" name="TextBox 7"/>
                  <p:cNvSpPr txBox="1"/>
                  <p:nvPr/>
                </p:nvSpPr>
                <p:spPr>
                  <a:xfrm flipH="1" flipV="1">
                    <a:off x="2777549" y="3189246"/>
                    <a:ext cx="42504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𝑋</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flipH="1" flipV="1">
                    <a:off x="2777549" y="3189246"/>
                    <a:ext cx="425045" cy="369332"/>
                  </a:xfrm>
                  <a:prstGeom prst="rect">
                    <a:avLst/>
                  </a:prstGeom>
                  <a:blipFill rotWithShape="0">
                    <a:blip r:embed="rId3"/>
                    <a:stretch>
                      <a:fillRect/>
                    </a:stretch>
                  </a:blipFill>
                </p:spPr>
                <p:txBody>
                  <a:bodyPr/>
                  <a:lstStyle/>
                  <a:p>
                    <a:r>
                      <a:rPr lang="en-US">
                        <a:noFill/>
                      </a:rPr>
                      <a:t> </a:t>
                    </a:r>
                  </a:p>
                </p:txBody>
              </p:sp>
            </mc:Fallback>
          </mc:AlternateContent>
          <p:sp>
            <p:nvSpPr>
              <p:cNvPr id="9" name="Rectangle 8"/>
              <p:cNvSpPr/>
              <p:nvPr/>
            </p:nvSpPr>
            <p:spPr>
              <a:xfrm>
                <a:off x="4418675" y="2141459"/>
                <a:ext cx="914400" cy="914400"/>
              </a:xfrm>
              <a:prstGeom prst="rect">
                <a:avLst/>
              </a:prstGeom>
              <a:solidFill>
                <a:schemeClr val="bg1">
                  <a:lumMod val="8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lumMod val="75000"/>
                        <a:lumOff val="25000"/>
                      </a:schemeClr>
                    </a:solidFill>
                  </a:rPr>
                  <a:t>W</a:t>
                </a:r>
                <a:r>
                  <a:rPr lang="en-US" baseline="-25000" dirty="0" smtClean="0">
                    <a:solidFill>
                      <a:schemeClr val="tx1">
                        <a:lumMod val="75000"/>
                        <a:lumOff val="25000"/>
                      </a:schemeClr>
                    </a:solidFill>
                  </a:rPr>
                  <a:t>1</a:t>
                </a:r>
                <a:endParaRPr lang="en-US" dirty="0">
                  <a:solidFill>
                    <a:schemeClr val="tx1">
                      <a:lumMod val="75000"/>
                      <a:lumOff val="25000"/>
                    </a:schemeClr>
                  </a:solidFill>
                </a:endParaRPr>
              </a:p>
            </p:txBody>
          </p:sp>
          <p:cxnSp>
            <p:nvCxnSpPr>
              <p:cNvPr id="10" name="Straight Arrow Connector 9"/>
              <p:cNvCxnSpPr/>
              <p:nvPr/>
            </p:nvCxnSpPr>
            <p:spPr>
              <a:xfrm flipV="1">
                <a:off x="3202594" y="2598659"/>
                <a:ext cx="1216081" cy="775253"/>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3202594" y="3373912"/>
                <a:ext cx="1216081" cy="789860"/>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5333075" y="2598659"/>
                <a:ext cx="2130481" cy="1565113"/>
                <a:chOff x="7172934" y="2505575"/>
                <a:chExt cx="2130481" cy="1565113"/>
              </a:xfrm>
            </p:grpSpPr>
            <p:cxnSp>
              <p:nvCxnSpPr>
                <p:cNvPr id="15" name="Straight Arrow Connector 14"/>
                <p:cNvCxnSpPr/>
                <p:nvPr/>
              </p:nvCxnSpPr>
              <p:spPr>
                <a:xfrm flipV="1">
                  <a:off x="7172934" y="3254579"/>
                  <a:ext cx="1216081" cy="816109"/>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7172934" y="2505575"/>
                  <a:ext cx="1216081" cy="749004"/>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7" name="Rectangle 16"/>
                    <p:cNvSpPr/>
                    <p:nvPr/>
                  </p:nvSpPr>
                  <p:spPr>
                    <a:xfrm>
                      <a:off x="8389015" y="2797379"/>
                      <a:ext cx="914400" cy="914400"/>
                    </a:xfrm>
                    <a:prstGeom prst="rect">
                      <a:avLst/>
                    </a:prstGeom>
                    <a:solidFill>
                      <a:schemeClr val="bg1">
                        <a:lumMod val="8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700" b="0" i="1" smtClean="0">
                                    <a:solidFill>
                                      <a:schemeClr val="tx1">
                                        <a:lumMod val="75000"/>
                                        <a:lumOff val="25000"/>
                                      </a:schemeClr>
                                    </a:solidFill>
                                    <a:latin typeface="Cambria Math" charset="0"/>
                                  </a:rPr>
                                </m:ctrlPr>
                              </m:sSubPr>
                              <m:e>
                                <m:r>
                                  <a:rPr lang="en-US" sz="1700" b="0" i="1" smtClean="0">
                                    <a:solidFill>
                                      <a:schemeClr val="tx1">
                                        <a:lumMod val="75000"/>
                                        <a:lumOff val="25000"/>
                                      </a:schemeClr>
                                    </a:solidFill>
                                    <a:latin typeface="Cambria Math" charset="0"/>
                                  </a:rPr>
                                  <m:t>𝑊</m:t>
                                </m:r>
                              </m:e>
                              <m:sub>
                                <m:r>
                                  <a:rPr lang="en-US" sz="1700" b="0" i="1" smtClean="0">
                                    <a:solidFill>
                                      <a:schemeClr val="tx1">
                                        <a:lumMod val="75000"/>
                                        <a:lumOff val="25000"/>
                                      </a:schemeClr>
                                    </a:solidFill>
                                    <a:latin typeface="Cambria Math" charset="0"/>
                                  </a:rPr>
                                  <m:t>3</m:t>
                                </m:r>
                              </m:sub>
                            </m:sSub>
                          </m:oMath>
                        </m:oMathPara>
                      </a14:m>
                      <a:endParaRPr lang="en-US" sz="1700" dirty="0">
                        <a:solidFill>
                          <a:schemeClr val="tx1">
                            <a:lumMod val="75000"/>
                            <a:lumOff val="25000"/>
                          </a:schemeClr>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8389015" y="2797379"/>
                      <a:ext cx="914400" cy="914400"/>
                    </a:xfrm>
                    <a:prstGeom prst="rect">
                      <a:avLst/>
                    </a:prstGeom>
                    <a:blipFill rotWithShape="0">
                      <a:blip r:embed="rId4"/>
                      <a:stretch>
                        <a:fillRect/>
                      </a:stretch>
                    </a:blipFill>
                    <a:ln>
                      <a:solidFill>
                        <a:schemeClr val="tx1">
                          <a:lumMod val="75000"/>
                          <a:lumOff val="25000"/>
                        </a:schemeClr>
                      </a:solidFill>
                    </a:ln>
                    <a:effectLst/>
                  </p:spPr>
                  <p:txBody>
                    <a:bodyPr/>
                    <a:lstStyle/>
                    <a:p>
                      <a:r>
                        <a:rPr lang="en-US">
                          <a:noFill/>
                        </a:rPr>
                        <a:t> </a:t>
                      </a:r>
                    </a:p>
                  </p:txBody>
                </p:sp>
              </mc:Fallback>
            </mc:AlternateContent>
          </p:grpSp>
          <p:sp>
            <p:nvSpPr>
              <p:cNvPr id="13" name="Rectangle 12"/>
              <p:cNvSpPr/>
              <p:nvPr/>
            </p:nvSpPr>
            <p:spPr>
              <a:xfrm>
                <a:off x="4418675" y="3706572"/>
                <a:ext cx="914400" cy="914400"/>
              </a:xfrm>
              <a:prstGeom prst="rect">
                <a:avLst/>
              </a:prstGeom>
              <a:solidFill>
                <a:schemeClr val="bg1">
                  <a:lumMod val="8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solidFill>
                      <a:schemeClr val="tx1">
                        <a:lumMod val="75000"/>
                        <a:lumOff val="25000"/>
                      </a:schemeClr>
                    </a:solidFill>
                  </a:rPr>
                  <a:t>W</a:t>
                </a:r>
                <a:r>
                  <a:rPr lang="en-US" baseline="-25000" smtClean="0">
                    <a:solidFill>
                      <a:schemeClr val="tx1">
                        <a:lumMod val="75000"/>
                        <a:lumOff val="25000"/>
                      </a:schemeClr>
                    </a:solidFill>
                  </a:rPr>
                  <a:t>2</a:t>
                </a:r>
                <a:endParaRPr lang="en-US" dirty="0">
                  <a:solidFill>
                    <a:schemeClr val="tx1">
                      <a:lumMod val="75000"/>
                      <a:lumOff val="25000"/>
                    </a:schemeClr>
                  </a:solidFill>
                </a:endParaRPr>
              </a:p>
            </p:txBody>
          </p:sp>
          <p:cxnSp>
            <p:nvCxnSpPr>
              <p:cNvPr id="14" name="Straight Arrow Connector 13"/>
              <p:cNvCxnSpPr/>
              <p:nvPr/>
            </p:nvCxnSpPr>
            <p:spPr>
              <a:xfrm>
                <a:off x="7463556" y="3347663"/>
                <a:ext cx="301681" cy="0"/>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7" name="Rectangle 6"/>
                <p:cNvSpPr/>
                <p:nvPr/>
              </p:nvSpPr>
              <p:spPr>
                <a:xfrm>
                  <a:off x="8180724" y="2815943"/>
                  <a:ext cx="38266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𝑌</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8180724" y="2815943"/>
                  <a:ext cx="382669" cy="369332"/>
                </a:xfrm>
                <a:prstGeom prst="rect">
                  <a:avLst/>
                </a:prstGeom>
                <a:blipFill rotWithShape="0">
                  <a:blip r:embed="rId5"/>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10902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Backpropagation</a:t>
            </a:r>
            <a:endParaRPr lang="en-US" dirty="0"/>
          </a:p>
        </p:txBody>
      </p:sp>
      <p:sp>
        <p:nvSpPr>
          <p:cNvPr id="4" name="Slide Number Placeholder 3"/>
          <p:cNvSpPr>
            <a:spLocks noGrp="1"/>
          </p:cNvSpPr>
          <p:nvPr>
            <p:ph type="sldNum" sz="quarter" idx="12"/>
          </p:nvPr>
        </p:nvSpPr>
        <p:spPr/>
        <p:txBody>
          <a:bodyPr/>
          <a:lstStyle/>
          <a:p>
            <a:fld id="{74FD6AAA-7C75-FB4B-8EA1-06B22787237D}" type="slidenum">
              <a:rPr lang="en-US" smtClean="0"/>
              <a:t>91</a:t>
            </a:fld>
            <a:endParaRPr lang="en-US"/>
          </a:p>
        </p:txBody>
      </p:sp>
      <p:grpSp>
        <p:nvGrpSpPr>
          <p:cNvPr id="18" name="Group 17"/>
          <p:cNvGrpSpPr/>
          <p:nvPr/>
        </p:nvGrpSpPr>
        <p:grpSpPr>
          <a:xfrm>
            <a:off x="3960786" y="4700192"/>
            <a:ext cx="4931424" cy="1746696"/>
            <a:chOff x="1768177" y="3916087"/>
            <a:chExt cx="7000377" cy="2479513"/>
          </a:xfrm>
        </p:grpSpPr>
        <p:grpSp>
          <p:nvGrpSpPr>
            <p:cNvPr id="19" name="Group 18"/>
            <p:cNvGrpSpPr/>
            <p:nvPr/>
          </p:nvGrpSpPr>
          <p:grpSpPr>
            <a:xfrm>
              <a:off x="1768177" y="3916087"/>
              <a:ext cx="7000377" cy="2479513"/>
              <a:chOff x="3193036" y="1798870"/>
              <a:chExt cx="7000377" cy="2479513"/>
            </a:xfrm>
          </p:grpSpPr>
          <p:grpSp>
            <p:nvGrpSpPr>
              <p:cNvPr id="26" name="Group 25"/>
              <p:cNvGrpSpPr/>
              <p:nvPr/>
            </p:nvGrpSpPr>
            <p:grpSpPr>
              <a:xfrm>
                <a:off x="3193036" y="1798870"/>
                <a:ext cx="6501741" cy="2479513"/>
                <a:chOff x="2777549" y="2141459"/>
                <a:chExt cx="6501741" cy="2479513"/>
              </a:xfrm>
            </p:grpSpPr>
            <mc:AlternateContent xmlns:mc="http://schemas.openxmlformats.org/markup-compatibility/2006" xmlns:a14="http://schemas.microsoft.com/office/drawing/2010/main">
              <mc:Choice Requires="a14">
                <p:sp>
                  <p:nvSpPr>
                    <p:cNvPr id="28" name="TextBox 27"/>
                    <p:cNvSpPr txBox="1"/>
                    <p:nvPr/>
                  </p:nvSpPr>
                  <p:spPr>
                    <a:xfrm flipH="1" flipV="1">
                      <a:off x="2777549" y="3189246"/>
                      <a:ext cx="42504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𝑋</m:t>
                            </m:r>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flipH="1" flipV="1">
                      <a:off x="2777549" y="3189246"/>
                      <a:ext cx="425045" cy="369332"/>
                    </a:xfrm>
                    <a:prstGeom prst="rect">
                      <a:avLst/>
                    </a:prstGeom>
                    <a:blipFill rotWithShape="0">
                      <a:blip r:embed="rId5"/>
                      <a:stretch>
                        <a:fillRect/>
                      </a:stretch>
                    </a:blipFill>
                  </p:spPr>
                  <p:txBody>
                    <a:bodyPr/>
                    <a:lstStyle/>
                    <a:p>
                      <a:r>
                        <a:rPr lang="en-US">
                          <a:noFill/>
                        </a:rPr>
                        <a:t> </a:t>
                      </a:r>
                    </a:p>
                  </p:txBody>
                </p:sp>
              </mc:Fallback>
            </mc:AlternateContent>
            <p:sp>
              <p:nvSpPr>
                <p:cNvPr id="29" name="Rectangle 28"/>
                <p:cNvSpPr/>
                <p:nvPr/>
              </p:nvSpPr>
              <p:spPr>
                <a:xfrm>
                  <a:off x="4418675" y="2141459"/>
                  <a:ext cx="914400" cy="914400"/>
                </a:xfrm>
                <a:prstGeom prst="rect">
                  <a:avLst/>
                </a:prstGeom>
                <a:solidFill>
                  <a:schemeClr val="bg1">
                    <a:lumMod val="8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lumMod val="75000"/>
                          <a:lumOff val="25000"/>
                        </a:schemeClr>
                      </a:solidFill>
                    </a:rPr>
                    <a:t>W</a:t>
                  </a:r>
                  <a:r>
                    <a:rPr lang="en-US" baseline="-25000" dirty="0" smtClean="0">
                      <a:solidFill>
                        <a:schemeClr val="tx1">
                          <a:lumMod val="75000"/>
                          <a:lumOff val="25000"/>
                        </a:schemeClr>
                      </a:solidFill>
                    </a:rPr>
                    <a:t>1</a:t>
                  </a:r>
                  <a:endParaRPr lang="en-US" dirty="0">
                    <a:solidFill>
                      <a:schemeClr val="tx1">
                        <a:lumMod val="75000"/>
                        <a:lumOff val="25000"/>
                      </a:schemeClr>
                    </a:solidFill>
                  </a:endParaRPr>
                </a:p>
              </p:txBody>
            </p:sp>
            <p:cxnSp>
              <p:nvCxnSpPr>
                <p:cNvPr id="30" name="Straight Arrow Connector 29"/>
                <p:cNvCxnSpPr/>
                <p:nvPr/>
              </p:nvCxnSpPr>
              <p:spPr>
                <a:xfrm flipV="1">
                  <a:off x="3202594" y="2598659"/>
                  <a:ext cx="1216081" cy="775253"/>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3202594" y="3373912"/>
                  <a:ext cx="1216081" cy="789860"/>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32" name="Group 31"/>
                <p:cNvGrpSpPr/>
                <p:nvPr/>
              </p:nvGrpSpPr>
              <p:grpSpPr>
                <a:xfrm>
                  <a:off x="5333075" y="2141459"/>
                  <a:ext cx="2129297" cy="2022314"/>
                  <a:chOff x="7172934" y="2048375"/>
                  <a:chExt cx="2129297" cy="2022314"/>
                </a:xfrm>
              </p:grpSpPr>
              <p:cxnSp>
                <p:nvCxnSpPr>
                  <p:cNvPr id="35" name="Straight Arrow Connector 34"/>
                  <p:cNvCxnSpPr/>
                  <p:nvPr/>
                </p:nvCxnSpPr>
                <p:spPr>
                  <a:xfrm flipV="1">
                    <a:off x="7172934" y="4070688"/>
                    <a:ext cx="1216081" cy="1"/>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7172934" y="2505575"/>
                    <a:ext cx="1216081" cy="1565113"/>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p:cNvSpPr/>
                      <p:nvPr/>
                    </p:nvSpPr>
                    <p:spPr>
                      <a:xfrm>
                        <a:off x="8387831" y="2048375"/>
                        <a:ext cx="914400" cy="914400"/>
                      </a:xfrm>
                      <a:prstGeom prst="rect">
                        <a:avLst/>
                      </a:prstGeom>
                      <a:solidFill>
                        <a:schemeClr val="bg1">
                          <a:lumMod val="8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700" b="0" i="1" smtClean="0">
                                      <a:solidFill>
                                        <a:schemeClr val="tx1">
                                          <a:lumMod val="75000"/>
                                          <a:lumOff val="25000"/>
                                        </a:schemeClr>
                                      </a:solidFill>
                                      <a:latin typeface="Cambria Math" charset="0"/>
                                    </a:rPr>
                                  </m:ctrlPr>
                                </m:sSubPr>
                                <m:e>
                                  <m:r>
                                    <a:rPr lang="en-US" sz="1700" b="0" i="1" smtClean="0">
                                      <a:solidFill>
                                        <a:schemeClr val="tx1">
                                          <a:lumMod val="75000"/>
                                          <a:lumOff val="25000"/>
                                        </a:schemeClr>
                                      </a:solidFill>
                                      <a:latin typeface="Cambria Math" charset="0"/>
                                    </a:rPr>
                                    <m:t>𝑊</m:t>
                                  </m:r>
                                </m:e>
                                <m:sub>
                                  <m:r>
                                    <a:rPr lang="en-US" sz="1700" b="0" i="1" smtClean="0">
                                      <a:solidFill>
                                        <a:schemeClr val="tx1">
                                          <a:lumMod val="75000"/>
                                          <a:lumOff val="25000"/>
                                        </a:schemeClr>
                                      </a:solidFill>
                                      <a:latin typeface="Cambria Math" charset="0"/>
                                    </a:rPr>
                                    <m:t>3</m:t>
                                  </m:r>
                                </m:sub>
                              </m:sSub>
                            </m:oMath>
                          </m:oMathPara>
                        </a14:m>
                        <a:endParaRPr lang="en-US" sz="1700" dirty="0">
                          <a:solidFill>
                            <a:schemeClr val="tx1">
                              <a:lumMod val="75000"/>
                              <a:lumOff val="25000"/>
                            </a:schemeClr>
                          </a:solidFill>
                        </a:endParaRPr>
                      </a:p>
                    </p:txBody>
                  </p:sp>
                </mc:Choice>
                <mc:Fallback xmlns="">
                  <p:sp>
                    <p:nvSpPr>
                      <p:cNvPr id="30" name="Rectangle 29"/>
                      <p:cNvSpPr>
                        <a:spLocks noRot="1" noChangeAspect="1" noMove="1" noResize="1" noEditPoints="1" noAdjustHandles="1" noChangeArrowheads="1" noChangeShapeType="1" noTextEdit="1"/>
                      </p:cNvSpPr>
                      <p:nvPr/>
                    </p:nvSpPr>
                    <p:spPr>
                      <a:xfrm>
                        <a:off x="8387831" y="2048375"/>
                        <a:ext cx="914400" cy="914400"/>
                      </a:xfrm>
                      <a:prstGeom prst="rect">
                        <a:avLst/>
                      </a:prstGeom>
                      <a:blipFill rotWithShape="0">
                        <a:blip r:embed="rId6"/>
                        <a:stretch>
                          <a:fillRect/>
                        </a:stretch>
                      </a:blipFill>
                      <a:ln>
                        <a:solidFill>
                          <a:schemeClr val="tx1">
                            <a:lumMod val="75000"/>
                            <a:lumOff val="25000"/>
                          </a:schemeClr>
                        </a:solidFill>
                      </a:ln>
                      <a:effectLst/>
                    </p:spPr>
                    <p:txBody>
                      <a:bodyPr/>
                      <a:lstStyle/>
                      <a:p>
                        <a:r>
                          <a:rPr lang="en-US">
                            <a:noFill/>
                          </a:rPr>
                          <a:t> </a:t>
                        </a:r>
                      </a:p>
                    </p:txBody>
                  </p:sp>
                </mc:Fallback>
              </mc:AlternateContent>
            </p:grpSp>
            <p:sp>
              <p:nvSpPr>
                <p:cNvPr id="33" name="Rectangle 32"/>
                <p:cNvSpPr/>
                <p:nvPr/>
              </p:nvSpPr>
              <p:spPr>
                <a:xfrm>
                  <a:off x="4418675" y="3706572"/>
                  <a:ext cx="914400" cy="914400"/>
                </a:xfrm>
                <a:prstGeom prst="rect">
                  <a:avLst/>
                </a:prstGeom>
                <a:solidFill>
                  <a:schemeClr val="bg1">
                    <a:lumMod val="8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solidFill>
                        <a:schemeClr val="tx1">
                          <a:lumMod val="75000"/>
                          <a:lumOff val="25000"/>
                        </a:schemeClr>
                      </a:solidFill>
                    </a:rPr>
                    <a:t>W</a:t>
                  </a:r>
                  <a:r>
                    <a:rPr lang="en-US" baseline="-25000" smtClean="0">
                      <a:solidFill>
                        <a:schemeClr val="tx1">
                          <a:lumMod val="75000"/>
                          <a:lumOff val="25000"/>
                        </a:schemeClr>
                      </a:solidFill>
                    </a:rPr>
                    <a:t>2</a:t>
                  </a:r>
                  <a:endParaRPr lang="en-US" dirty="0">
                    <a:solidFill>
                      <a:schemeClr val="tx1">
                        <a:lumMod val="75000"/>
                        <a:lumOff val="25000"/>
                      </a:schemeClr>
                    </a:solidFill>
                  </a:endParaRPr>
                </a:p>
              </p:txBody>
            </p:sp>
            <p:cxnSp>
              <p:nvCxnSpPr>
                <p:cNvPr id="34" name="Straight Arrow Connector 33"/>
                <p:cNvCxnSpPr/>
                <p:nvPr/>
              </p:nvCxnSpPr>
              <p:spPr>
                <a:xfrm>
                  <a:off x="8977609" y="3443555"/>
                  <a:ext cx="301681" cy="0"/>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27" name="Rectangle 26"/>
                  <p:cNvSpPr/>
                  <p:nvPr/>
                </p:nvSpPr>
                <p:spPr>
                  <a:xfrm>
                    <a:off x="9810744" y="2921959"/>
                    <a:ext cx="38266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𝑌</m:t>
                          </m:r>
                        </m:oMath>
                      </m:oMathPara>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9810744" y="2921959"/>
                    <a:ext cx="382669" cy="369332"/>
                  </a:xfrm>
                  <a:prstGeom prst="rect">
                    <a:avLst/>
                  </a:prstGeom>
                  <a:blipFill rotWithShape="0">
                    <a:blip r:embed="rId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0" name="Rectangle 19"/>
                <p:cNvSpPr/>
                <p:nvPr/>
              </p:nvSpPr>
              <p:spPr>
                <a:xfrm>
                  <a:off x="5539784" y="5481200"/>
                  <a:ext cx="914400" cy="914400"/>
                </a:xfrm>
                <a:prstGeom prst="rect">
                  <a:avLst/>
                </a:prstGeom>
                <a:solidFill>
                  <a:schemeClr val="bg1">
                    <a:lumMod val="8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700" b="0" i="1" smtClean="0">
                                <a:solidFill>
                                  <a:schemeClr val="tx1">
                                    <a:lumMod val="75000"/>
                                    <a:lumOff val="25000"/>
                                  </a:schemeClr>
                                </a:solidFill>
                                <a:latin typeface="Cambria Math" charset="0"/>
                              </a:rPr>
                            </m:ctrlPr>
                          </m:sSubPr>
                          <m:e>
                            <m:r>
                              <a:rPr lang="en-US" sz="1700" b="0" i="1" smtClean="0">
                                <a:solidFill>
                                  <a:schemeClr val="tx1">
                                    <a:lumMod val="75000"/>
                                    <a:lumOff val="25000"/>
                                  </a:schemeClr>
                                </a:solidFill>
                                <a:latin typeface="Cambria Math" charset="0"/>
                              </a:rPr>
                              <m:t>𝑊</m:t>
                            </m:r>
                          </m:e>
                          <m:sub>
                            <m:r>
                              <a:rPr lang="en-US" sz="1700" b="0" i="1" smtClean="0">
                                <a:solidFill>
                                  <a:schemeClr val="tx1">
                                    <a:lumMod val="75000"/>
                                    <a:lumOff val="25000"/>
                                  </a:schemeClr>
                                </a:solidFill>
                                <a:latin typeface="Cambria Math" charset="0"/>
                              </a:rPr>
                              <m:t>4</m:t>
                            </m:r>
                          </m:sub>
                        </m:sSub>
                      </m:oMath>
                    </m:oMathPara>
                  </a14:m>
                  <a:endParaRPr lang="en-US" sz="1700" dirty="0">
                    <a:solidFill>
                      <a:schemeClr val="tx1">
                        <a:lumMod val="75000"/>
                        <a:lumOff val="25000"/>
                      </a:schemeClr>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5539784" y="5481200"/>
                  <a:ext cx="914400" cy="914400"/>
                </a:xfrm>
                <a:prstGeom prst="rect">
                  <a:avLst/>
                </a:prstGeom>
                <a:blipFill rotWithShape="0">
                  <a:blip r:embed="rId8"/>
                  <a:stretch>
                    <a:fillRect/>
                  </a:stretch>
                </a:blipFill>
                <a:ln>
                  <a:solidFill>
                    <a:schemeClr val="tx1">
                      <a:lumMod val="75000"/>
                      <a:lumOff val="25000"/>
                    </a:schemeClr>
                  </a:solidFill>
                </a:ln>
                <a:effectLst/>
              </p:spPr>
              <p:txBody>
                <a:bodyPr/>
                <a:lstStyle/>
                <a:p>
                  <a:r>
                    <a:rPr lang="en-US">
                      <a:noFill/>
                    </a:rPr>
                    <a:t> </a:t>
                  </a:r>
                </a:p>
              </p:txBody>
            </p:sp>
          </mc:Fallback>
        </mc:AlternateContent>
        <p:cxnSp>
          <p:nvCxnSpPr>
            <p:cNvPr id="21" name="Straight Arrow Connector 20"/>
            <p:cNvCxnSpPr/>
            <p:nvPr/>
          </p:nvCxnSpPr>
          <p:spPr>
            <a:xfrm flipV="1">
              <a:off x="4323703" y="4373287"/>
              <a:ext cx="1214897" cy="1565113"/>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4323111" y="4373286"/>
              <a:ext cx="1216081" cy="1"/>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3" name="Rectangle 22"/>
                <p:cNvSpPr/>
                <p:nvPr/>
              </p:nvSpPr>
              <p:spPr>
                <a:xfrm>
                  <a:off x="7053837" y="4760913"/>
                  <a:ext cx="914400" cy="914400"/>
                </a:xfrm>
                <a:prstGeom prst="rect">
                  <a:avLst/>
                </a:prstGeom>
                <a:solidFill>
                  <a:schemeClr val="bg1">
                    <a:lumMod val="8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700" b="0" i="1" smtClean="0">
                                <a:solidFill>
                                  <a:schemeClr val="tx1">
                                    <a:lumMod val="75000"/>
                                    <a:lumOff val="25000"/>
                                  </a:schemeClr>
                                </a:solidFill>
                                <a:latin typeface="Cambria Math" charset="0"/>
                              </a:rPr>
                            </m:ctrlPr>
                          </m:sSubPr>
                          <m:e>
                            <m:r>
                              <a:rPr lang="en-US" sz="1700" b="0" i="1" smtClean="0">
                                <a:solidFill>
                                  <a:schemeClr val="tx1">
                                    <a:lumMod val="75000"/>
                                    <a:lumOff val="25000"/>
                                  </a:schemeClr>
                                </a:solidFill>
                                <a:latin typeface="Cambria Math" charset="0"/>
                              </a:rPr>
                              <m:t>𝑊</m:t>
                            </m:r>
                          </m:e>
                          <m:sub>
                            <m:r>
                              <a:rPr lang="en-US" sz="1700" b="0" i="1" smtClean="0">
                                <a:solidFill>
                                  <a:schemeClr val="tx1">
                                    <a:lumMod val="75000"/>
                                    <a:lumOff val="25000"/>
                                  </a:schemeClr>
                                </a:solidFill>
                                <a:latin typeface="Cambria Math" charset="0"/>
                              </a:rPr>
                              <m:t>5</m:t>
                            </m:r>
                          </m:sub>
                        </m:sSub>
                      </m:oMath>
                    </m:oMathPara>
                  </a14:m>
                  <a:endParaRPr lang="en-US" sz="1700" dirty="0">
                    <a:solidFill>
                      <a:schemeClr val="tx1">
                        <a:lumMod val="75000"/>
                        <a:lumOff val="25000"/>
                      </a:schemeClr>
                    </a:solidFill>
                  </a:endParaRPr>
                </a:p>
              </p:txBody>
            </p:sp>
          </mc:Choice>
          <mc:Fallback xmlns="">
            <p:sp>
              <p:nvSpPr>
                <p:cNvPr id="23" name="Rectangle 22"/>
                <p:cNvSpPr>
                  <a:spLocks noRot="1" noChangeAspect="1" noMove="1" noResize="1" noEditPoints="1" noAdjustHandles="1" noChangeArrowheads="1" noChangeShapeType="1" noTextEdit="1"/>
                </p:cNvSpPr>
                <p:nvPr/>
              </p:nvSpPr>
              <p:spPr>
                <a:xfrm>
                  <a:off x="7053837" y="4760913"/>
                  <a:ext cx="914400" cy="914400"/>
                </a:xfrm>
                <a:prstGeom prst="rect">
                  <a:avLst/>
                </a:prstGeom>
                <a:blipFill rotWithShape="0">
                  <a:blip r:embed="rId9"/>
                  <a:stretch>
                    <a:fillRect/>
                  </a:stretch>
                </a:blipFill>
                <a:ln>
                  <a:solidFill>
                    <a:schemeClr val="tx1">
                      <a:lumMod val="75000"/>
                      <a:lumOff val="25000"/>
                    </a:schemeClr>
                  </a:solidFill>
                </a:ln>
                <a:effectLst/>
              </p:spPr>
              <p:txBody>
                <a:bodyPr/>
                <a:lstStyle/>
                <a:p>
                  <a:r>
                    <a:rPr lang="en-US">
                      <a:noFill/>
                    </a:rPr>
                    <a:t> </a:t>
                  </a:r>
                </a:p>
              </p:txBody>
            </p:sp>
          </mc:Fallback>
        </mc:AlternateContent>
        <p:cxnSp>
          <p:nvCxnSpPr>
            <p:cNvPr id="24" name="Straight Arrow Connector 23"/>
            <p:cNvCxnSpPr/>
            <p:nvPr/>
          </p:nvCxnSpPr>
          <p:spPr>
            <a:xfrm>
              <a:off x="6453000" y="4373287"/>
              <a:ext cx="600837" cy="844826"/>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6454184" y="5218113"/>
              <a:ext cx="599653" cy="720287"/>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38" name="TextBox 37"/>
          <p:cNvSpPr txBox="1"/>
          <p:nvPr/>
        </p:nvSpPr>
        <p:spPr>
          <a:xfrm>
            <a:off x="716623" y="982935"/>
            <a:ext cx="10454959" cy="3354765"/>
          </a:xfrm>
          <a:prstGeom prst="rect">
            <a:avLst/>
          </a:prstGeom>
          <a:noFill/>
        </p:spPr>
        <p:txBody>
          <a:bodyPr wrap="square" rtlCol="0">
            <a:spAutoFit/>
          </a:bodyPr>
          <a:lstStyle/>
          <a:p>
            <a:pPr marL="342900" indent="-342900">
              <a:spcAft>
                <a:spcPts val="600"/>
              </a:spcAft>
              <a:buFont typeface="+mj-lt"/>
              <a:buAutoNum type="arabicPeriod"/>
            </a:pPr>
            <a:r>
              <a:rPr lang="en-US" sz="2400" dirty="0">
                <a:solidFill>
                  <a:schemeClr val="tx1">
                    <a:lumMod val="75000"/>
                    <a:lumOff val="25000"/>
                  </a:schemeClr>
                </a:solidFill>
                <a:latin typeface="Karla" charset="0"/>
                <a:ea typeface="Karla" charset="0"/>
                <a:cs typeface="Karla" charset="0"/>
              </a:rPr>
              <a:t>D</a:t>
            </a:r>
            <a:r>
              <a:rPr lang="en-US" sz="2400" dirty="0" smtClean="0">
                <a:solidFill>
                  <a:schemeClr val="tx1">
                    <a:lumMod val="75000"/>
                    <a:lumOff val="25000"/>
                  </a:schemeClr>
                </a:solidFill>
                <a:latin typeface="Karla" charset="0"/>
                <a:ea typeface="Karla" charset="0"/>
                <a:cs typeface="Karla" charset="0"/>
              </a:rPr>
              <a:t>erivatives need to be evaluated at some values of </a:t>
            </a:r>
            <a:r>
              <a:rPr lang="en-US" sz="2400" i="1" dirty="0" smtClean="0">
                <a:solidFill>
                  <a:schemeClr val="tx1">
                    <a:lumMod val="75000"/>
                    <a:lumOff val="25000"/>
                  </a:schemeClr>
                </a:solidFill>
                <a:latin typeface="Karla" charset="0"/>
                <a:ea typeface="Karla" charset="0"/>
                <a:cs typeface="Karla" charset="0"/>
              </a:rPr>
              <a:t>X</a:t>
            </a:r>
            <a:r>
              <a:rPr lang="en-US" sz="2400" i="1" dirty="0" smtClean="0">
                <a:solidFill>
                  <a:schemeClr val="tx1">
                    <a:lumMod val="75000"/>
                    <a:lumOff val="25000"/>
                  </a:schemeClr>
                </a:solidFill>
                <a:latin typeface="Karla" charset="0"/>
                <a:ea typeface="Karla" charset="0"/>
                <a:cs typeface="Karla" charset="0"/>
              </a:rPr>
              <a:t>, y</a:t>
            </a:r>
            <a:r>
              <a:rPr lang="en-US" sz="2400" dirty="0" smtClean="0">
                <a:solidFill>
                  <a:schemeClr val="tx1">
                    <a:lumMod val="75000"/>
                    <a:lumOff val="25000"/>
                  </a:schemeClr>
                </a:solidFill>
                <a:latin typeface="Karla" charset="0"/>
                <a:ea typeface="Karla" charset="0"/>
                <a:cs typeface="Karla" charset="0"/>
              </a:rPr>
              <a:t> </a:t>
            </a:r>
            <a:r>
              <a:rPr lang="en-US" sz="2400" dirty="0" smtClean="0">
                <a:solidFill>
                  <a:schemeClr val="tx1">
                    <a:lumMod val="75000"/>
                    <a:lumOff val="25000"/>
                  </a:schemeClr>
                </a:solidFill>
                <a:latin typeface="Karla" charset="0"/>
                <a:ea typeface="Karla" charset="0"/>
                <a:cs typeface="Karla" charset="0"/>
              </a:rPr>
              <a:t>and </a:t>
            </a:r>
            <a:r>
              <a:rPr lang="en-US" sz="2400" i="1" dirty="0" smtClean="0">
                <a:solidFill>
                  <a:schemeClr val="tx1">
                    <a:lumMod val="75000"/>
                    <a:lumOff val="25000"/>
                  </a:schemeClr>
                </a:solidFill>
                <a:latin typeface="Karla" charset="0"/>
                <a:ea typeface="Karla" charset="0"/>
                <a:cs typeface="Karla" charset="0"/>
              </a:rPr>
              <a:t>W</a:t>
            </a:r>
            <a:r>
              <a:rPr lang="en-US" sz="2400" dirty="0" smtClean="0">
                <a:solidFill>
                  <a:schemeClr val="tx1">
                    <a:lumMod val="75000"/>
                    <a:lumOff val="25000"/>
                  </a:schemeClr>
                </a:solidFill>
                <a:latin typeface="Karla" charset="0"/>
                <a:ea typeface="Karla" charset="0"/>
                <a:cs typeface="Karla" charset="0"/>
              </a:rPr>
              <a:t>. </a:t>
            </a:r>
          </a:p>
          <a:p>
            <a:pPr marL="342900" indent="-342900">
              <a:spcAft>
                <a:spcPts val="600"/>
              </a:spcAft>
              <a:buAutoNum type="arabicPeriod"/>
            </a:pPr>
            <a:r>
              <a:rPr lang="en-US" sz="2400" dirty="0" smtClean="0">
                <a:solidFill>
                  <a:schemeClr val="tx1">
                    <a:lumMod val="75000"/>
                    <a:lumOff val="25000"/>
                  </a:schemeClr>
                </a:solidFill>
                <a:latin typeface="Karla" charset="0"/>
                <a:ea typeface="Karla" charset="0"/>
                <a:cs typeface="Karla" charset="0"/>
              </a:rPr>
              <a:t>But since we have an expression, we can build a function that takes as input </a:t>
            </a:r>
            <a:r>
              <a:rPr lang="en-US" sz="2400" i="1" dirty="0" smtClean="0">
                <a:solidFill>
                  <a:schemeClr val="tx1">
                    <a:lumMod val="75000"/>
                    <a:lumOff val="25000"/>
                  </a:schemeClr>
                </a:solidFill>
                <a:latin typeface="Karla" charset="0"/>
                <a:ea typeface="Karla" charset="0"/>
                <a:cs typeface="Karla" charset="0"/>
              </a:rPr>
              <a:t>X</a:t>
            </a:r>
            <a:r>
              <a:rPr lang="en-US" sz="2400" i="1" dirty="0" smtClean="0">
                <a:solidFill>
                  <a:schemeClr val="tx1">
                    <a:lumMod val="75000"/>
                    <a:lumOff val="25000"/>
                  </a:schemeClr>
                </a:solidFill>
                <a:latin typeface="Karla" charset="0"/>
                <a:ea typeface="Karla" charset="0"/>
                <a:cs typeface="Karla" charset="0"/>
              </a:rPr>
              <a:t>, y, W</a:t>
            </a:r>
            <a:r>
              <a:rPr lang="en-US" sz="2400" dirty="0" smtClean="0">
                <a:solidFill>
                  <a:schemeClr val="tx1">
                    <a:lumMod val="75000"/>
                    <a:lumOff val="25000"/>
                  </a:schemeClr>
                </a:solidFill>
                <a:latin typeface="Karla" charset="0"/>
                <a:ea typeface="Karla" charset="0"/>
                <a:cs typeface="Karla" charset="0"/>
              </a:rPr>
              <a:t> </a:t>
            </a:r>
            <a:r>
              <a:rPr lang="en-US" sz="2400" dirty="0" smtClean="0">
                <a:solidFill>
                  <a:schemeClr val="tx1">
                    <a:lumMod val="75000"/>
                    <a:lumOff val="25000"/>
                  </a:schemeClr>
                </a:solidFill>
                <a:latin typeface="Karla" charset="0"/>
                <a:ea typeface="Karla" charset="0"/>
                <a:cs typeface="Karla" charset="0"/>
              </a:rPr>
              <a:t>and returns the derivatives and then we can use gradient descent to update.</a:t>
            </a:r>
          </a:p>
          <a:p>
            <a:pPr marL="342900" indent="-342900">
              <a:spcAft>
                <a:spcPts val="600"/>
              </a:spcAft>
              <a:buFont typeface="+mj-lt"/>
              <a:buAutoNum type="arabicPeriod"/>
            </a:pPr>
            <a:r>
              <a:rPr lang="en-US" sz="2400" dirty="0" smtClean="0">
                <a:solidFill>
                  <a:schemeClr val="tx1">
                    <a:lumMod val="75000"/>
                    <a:lumOff val="25000"/>
                  </a:schemeClr>
                </a:solidFill>
                <a:latin typeface="Karla" charset="0"/>
                <a:ea typeface="Karla" charset="0"/>
                <a:cs typeface="Karla" charset="0"/>
              </a:rPr>
              <a:t>This approach works well but it does not generalize. For example if the network is changed, we need to write a new function to evaluate the derivatives. </a:t>
            </a:r>
            <a:endParaRPr lang="en-US" sz="2400" dirty="0" smtClean="0">
              <a:solidFill>
                <a:schemeClr val="tx1">
                  <a:lumMod val="75000"/>
                  <a:lumOff val="25000"/>
                </a:schemeClr>
              </a:solidFill>
              <a:latin typeface="Karla" charset="0"/>
              <a:ea typeface="Karla" charset="0"/>
              <a:cs typeface="Karla" charset="0"/>
            </a:endParaRPr>
          </a:p>
          <a:p>
            <a:pPr>
              <a:spcAft>
                <a:spcPts val="600"/>
              </a:spcAft>
            </a:pPr>
            <a:r>
              <a:rPr lang="en-US" sz="2400" dirty="0" smtClean="0">
                <a:solidFill>
                  <a:schemeClr val="tx1">
                    <a:lumMod val="75000"/>
                    <a:lumOff val="25000"/>
                  </a:schemeClr>
                </a:solidFill>
                <a:latin typeface="Karla" charset="0"/>
                <a:ea typeface="Karla" charset="0"/>
                <a:cs typeface="Karla" charset="0"/>
              </a:rPr>
              <a:t>Than this one:</a:t>
            </a:r>
            <a:endParaRPr lang="en-US" sz="2400" dirty="0">
              <a:solidFill>
                <a:schemeClr val="tx1">
                  <a:lumMod val="75000"/>
                  <a:lumOff val="25000"/>
                </a:schemeClr>
              </a:solidFill>
              <a:latin typeface="Karla" charset="0"/>
              <a:ea typeface="Karla" charset="0"/>
              <a:cs typeface="Karla" charset="0"/>
            </a:endParaRPr>
          </a:p>
        </p:txBody>
      </p:sp>
    </p:spTree>
    <p:extLst>
      <p:ext uri="{BB962C8B-B14F-4D97-AF65-F5344CB8AC3E}">
        <p14:creationId xmlns:p14="http://schemas.microsoft.com/office/powerpoint/2010/main" val="210716013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Backpropagation. Pavlos game #456 </a:t>
            </a:r>
            <a:endParaRPr lang="en-US" dirty="0"/>
          </a:p>
        </p:txBody>
      </p:sp>
      <p:sp>
        <p:nvSpPr>
          <p:cNvPr id="4" name="Slide Number Placeholder 3"/>
          <p:cNvSpPr>
            <a:spLocks noGrp="1"/>
          </p:cNvSpPr>
          <p:nvPr>
            <p:ph type="sldNum" sz="quarter" idx="12"/>
          </p:nvPr>
        </p:nvSpPr>
        <p:spPr/>
        <p:txBody>
          <a:bodyPr/>
          <a:lstStyle/>
          <a:p>
            <a:fld id="{74FD6AAA-7C75-FB4B-8EA1-06B22787237D}" type="slidenum">
              <a:rPr lang="en-US" smtClean="0"/>
              <a:t>92</a:t>
            </a:fld>
            <a:endParaRPr lang="en-US"/>
          </a:p>
        </p:txBody>
      </p:sp>
      <mc:AlternateContent xmlns:mc="http://schemas.openxmlformats.org/markup-compatibility/2006">
        <mc:Choice xmlns:a14="http://schemas.microsoft.com/office/drawing/2010/main" Requires="a14">
          <p:sp>
            <p:nvSpPr>
              <p:cNvPr id="93" name="TextBox 92"/>
              <p:cNvSpPr txBox="1"/>
              <p:nvPr/>
            </p:nvSpPr>
            <p:spPr>
              <a:xfrm>
                <a:off x="716623" y="982935"/>
                <a:ext cx="10454959" cy="5247527"/>
              </a:xfrm>
              <a:prstGeom prst="rect">
                <a:avLst/>
              </a:prstGeom>
              <a:noFill/>
            </p:spPr>
            <p:txBody>
              <a:bodyPr wrap="square" rtlCol="0">
                <a:spAutoFit/>
              </a:bodyPr>
              <a:lstStyle/>
              <a:p>
                <a:pPr marR="0" lvl="0" indent="-342900" defTabSz="914400" eaLnBrk="1" fontAlgn="auto" latinLnBrk="0" hangingPunct="1">
                  <a:lnSpc>
                    <a:spcPct val="100000"/>
                  </a:lnSpc>
                  <a:spcBef>
                    <a:spcPts val="0"/>
                  </a:spcBef>
                  <a:spcAft>
                    <a:spcPts val="1200"/>
                  </a:spcAft>
                  <a:buClrTx/>
                  <a:buSzTx/>
                  <a:buFont typeface="+mj-lt"/>
                  <a:buNone/>
                  <a:tabLst/>
                  <a:defRPr/>
                </a:pPr>
                <a:r>
                  <a:rPr lang="en-US" sz="2400" dirty="0" smtClean="0">
                    <a:solidFill>
                      <a:schemeClr val="tx1">
                        <a:lumMod val="75000"/>
                        <a:lumOff val="25000"/>
                      </a:schemeClr>
                    </a:solidFill>
                    <a:latin typeface="Karla" charset="0"/>
                    <a:ea typeface="Karla" charset="0"/>
                    <a:cs typeface="Karla" charset="0"/>
                  </a:rPr>
                  <a:t>Need to find a formalism to calculate the derivatives of the </a:t>
                </a:r>
                <a:r>
                  <a:rPr lang="en-US" sz="2400" dirty="0" smtClean="0">
                    <a:solidFill>
                      <a:schemeClr val="tx1">
                        <a:lumMod val="75000"/>
                        <a:lumOff val="25000"/>
                      </a:schemeClr>
                    </a:solidFill>
                    <a:latin typeface="Karla" charset="0"/>
                    <a:ea typeface="Karla" charset="0"/>
                    <a:cs typeface="Karla" charset="0"/>
                  </a:rPr>
                  <a:t>loss function </a:t>
                </a:r>
                <a:r>
                  <a:rPr lang="en-US" sz="2400" dirty="0" err="1" smtClean="0">
                    <a:solidFill>
                      <a:schemeClr val="tx1">
                        <a:lumMod val="75000"/>
                        <a:lumOff val="25000"/>
                      </a:schemeClr>
                    </a:solidFill>
                    <a:latin typeface="Karla" charset="0"/>
                    <a:ea typeface="Karla" charset="0"/>
                    <a:cs typeface="Karla" charset="0"/>
                  </a:rPr>
                  <a:t>wrt</a:t>
                </a:r>
                <a:r>
                  <a:rPr lang="en-US" sz="2400" dirty="0" smtClean="0">
                    <a:solidFill>
                      <a:schemeClr val="tx1">
                        <a:lumMod val="75000"/>
                        <a:lumOff val="25000"/>
                      </a:schemeClr>
                    </a:solidFill>
                    <a:latin typeface="Karla" charset="0"/>
                    <a:ea typeface="Karla" charset="0"/>
                    <a:cs typeface="Karla" charset="0"/>
                  </a:rPr>
                  <a:t> to weights that is: </a:t>
                </a:r>
              </a:p>
              <a:p>
                <a:pPr marR="0" lvl="0" indent="-457200" defTabSz="914400" eaLnBrk="1" fontAlgn="auto" latinLnBrk="0" hangingPunct="1">
                  <a:lnSpc>
                    <a:spcPct val="100000"/>
                  </a:lnSpc>
                  <a:spcBef>
                    <a:spcPts val="0"/>
                  </a:spcBef>
                  <a:spcAft>
                    <a:spcPts val="1200"/>
                  </a:spcAft>
                  <a:buClrTx/>
                  <a:buSzTx/>
                  <a:buFont typeface="+mj-lt"/>
                  <a:buAutoNum type="arabicPeriod"/>
                  <a:tabLst/>
                  <a:defRPr/>
                </a:pPr>
                <a:r>
                  <a:rPr lang="en-US" sz="2400" dirty="0" smtClean="0">
                    <a:solidFill>
                      <a:schemeClr val="tx1">
                        <a:lumMod val="75000"/>
                        <a:lumOff val="25000"/>
                      </a:schemeClr>
                    </a:solidFill>
                    <a:latin typeface="Karla" charset="0"/>
                    <a:ea typeface="Karla" charset="0"/>
                    <a:cs typeface="Karla" charset="0"/>
                  </a:rPr>
                  <a:t>Flexible enough that adding a node or a layer or changing something in the network won’t require to re-derive the functional form from scratch.</a:t>
                </a:r>
              </a:p>
              <a:p>
                <a:pPr marR="0" lvl="0" indent="-457200" defTabSz="914400" eaLnBrk="1" fontAlgn="auto" latinLnBrk="0" hangingPunct="1">
                  <a:lnSpc>
                    <a:spcPct val="100000"/>
                  </a:lnSpc>
                  <a:spcBef>
                    <a:spcPts val="0"/>
                  </a:spcBef>
                  <a:spcAft>
                    <a:spcPts val="1200"/>
                  </a:spcAft>
                  <a:buClrTx/>
                  <a:buSzTx/>
                  <a:buFont typeface="+mj-lt"/>
                  <a:buAutoNum type="arabicPeriod"/>
                  <a:tabLst/>
                  <a:defRPr/>
                </a:pPr>
                <a:r>
                  <a:rPr lang="en-US" sz="2400" dirty="0" smtClean="0">
                    <a:solidFill>
                      <a:schemeClr val="tx1">
                        <a:lumMod val="75000"/>
                        <a:lumOff val="25000"/>
                      </a:schemeClr>
                    </a:solidFill>
                    <a:latin typeface="Karla" charset="0"/>
                    <a:ea typeface="Karla" charset="0"/>
                    <a:cs typeface="Karla" charset="0"/>
                  </a:rPr>
                  <a:t>It is </a:t>
                </a:r>
                <a:r>
                  <a:rPr lang="en-US" sz="2400" dirty="0" smtClean="0">
                    <a:solidFill>
                      <a:schemeClr val="tx1">
                        <a:lumMod val="75000"/>
                        <a:lumOff val="25000"/>
                      </a:schemeClr>
                    </a:solidFill>
                    <a:latin typeface="Karla" charset="0"/>
                    <a:ea typeface="Karla" charset="0"/>
                    <a:cs typeface="Karla" charset="0"/>
                  </a:rPr>
                  <a:t>exact</a:t>
                </a:r>
                <a:endParaRPr lang="en-US" sz="2400" dirty="0" smtClean="0">
                  <a:solidFill>
                    <a:schemeClr val="tx1">
                      <a:lumMod val="75000"/>
                      <a:lumOff val="25000"/>
                    </a:schemeClr>
                  </a:solidFill>
                  <a:latin typeface="Karla" charset="0"/>
                  <a:ea typeface="Karla" charset="0"/>
                  <a:cs typeface="Karla" charset="0"/>
                </a:endParaRPr>
              </a:p>
              <a:p>
                <a:pPr marR="0" lvl="0" indent="-457200" defTabSz="914400" eaLnBrk="1" fontAlgn="auto" latinLnBrk="0" hangingPunct="1">
                  <a:lnSpc>
                    <a:spcPct val="100000"/>
                  </a:lnSpc>
                  <a:spcBef>
                    <a:spcPts val="0"/>
                  </a:spcBef>
                  <a:spcAft>
                    <a:spcPts val="1200"/>
                  </a:spcAft>
                  <a:buClrTx/>
                  <a:buSzTx/>
                  <a:buFont typeface="+mj-lt"/>
                  <a:buAutoNum type="arabicPeriod"/>
                  <a:tabLst/>
                  <a:defRPr/>
                </a:pPr>
                <a:r>
                  <a:rPr lang="en-US" sz="2400" dirty="0" smtClean="0">
                    <a:solidFill>
                      <a:schemeClr val="tx1">
                        <a:lumMod val="75000"/>
                        <a:lumOff val="25000"/>
                      </a:schemeClr>
                    </a:solidFill>
                    <a:latin typeface="Karla" charset="0"/>
                    <a:ea typeface="Karla" charset="0"/>
                    <a:cs typeface="Karla" charset="0"/>
                  </a:rPr>
                  <a:t>It is computationally </a:t>
                </a:r>
                <a:r>
                  <a:rPr lang="en-US" sz="2400" dirty="0" smtClean="0">
                    <a:solidFill>
                      <a:schemeClr val="tx1">
                        <a:lumMod val="75000"/>
                        <a:lumOff val="25000"/>
                      </a:schemeClr>
                    </a:solidFill>
                    <a:latin typeface="Karla" charset="0"/>
                    <a:ea typeface="Karla" charset="0"/>
                    <a:cs typeface="Karla" charset="0"/>
                  </a:rPr>
                  <a:t>efficient</a:t>
                </a:r>
                <a:endParaRPr lang="en-US" sz="2400" dirty="0">
                  <a:solidFill>
                    <a:schemeClr val="tx1">
                      <a:lumMod val="75000"/>
                      <a:lumOff val="25000"/>
                    </a:schemeClr>
                  </a:solidFill>
                  <a:latin typeface="Karla" charset="0"/>
                  <a:ea typeface="Karla" charset="0"/>
                  <a:cs typeface="Karla" charset="0"/>
                </a:endParaRPr>
              </a:p>
              <a:p>
                <a:pPr marR="0" lvl="0" indent="-457200" defTabSz="914400" eaLnBrk="1" fontAlgn="auto" latinLnBrk="0" hangingPunct="1">
                  <a:lnSpc>
                    <a:spcPct val="100000"/>
                  </a:lnSpc>
                  <a:spcBef>
                    <a:spcPts val="0"/>
                  </a:spcBef>
                  <a:spcAft>
                    <a:spcPts val="1200"/>
                  </a:spcAft>
                  <a:buClrTx/>
                  <a:buSzTx/>
                  <a:buFont typeface="+mj-lt"/>
                  <a:buAutoNum type="arabicPeriod"/>
                  <a:tabLst/>
                  <a:defRPr/>
                </a:pPr>
                <a:endParaRPr lang="en-US" sz="2400" dirty="0">
                  <a:solidFill>
                    <a:schemeClr val="tx1">
                      <a:lumMod val="75000"/>
                      <a:lumOff val="25000"/>
                    </a:schemeClr>
                  </a:solidFill>
                  <a:latin typeface="Karla" charset="0"/>
                  <a:ea typeface="Karla" charset="0"/>
                  <a:cs typeface="Karla" charset="0"/>
                </a:endParaRPr>
              </a:p>
              <a:p>
                <a:pPr marR="0" lvl="0" defTabSz="914400" eaLnBrk="1" fontAlgn="auto" latinLnBrk="0" hangingPunct="1">
                  <a:lnSpc>
                    <a:spcPct val="100000"/>
                  </a:lnSpc>
                  <a:spcBef>
                    <a:spcPts val="0"/>
                  </a:spcBef>
                  <a:spcAft>
                    <a:spcPts val="1200"/>
                  </a:spcAft>
                  <a:buClrTx/>
                  <a:buSzTx/>
                  <a:tabLst/>
                  <a:defRPr/>
                </a:pPr>
                <a:r>
                  <a:rPr lang="en-US" sz="2400" dirty="0" smtClean="0">
                    <a:solidFill>
                      <a:schemeClr val="tx1">
                        <a:lumMod val="75000"/>
                        <a:lumOff val="25000"/>
                      </a:schemeClr>
                    </a:solidFill>
                    <a:latin typeface="Karla" charset="0"/>
                    <a:ea typeface="Karla" charset="0"/>
                    <a:cs typeface="Karla" charset="0"/>
                  </a:rPr>
                  <a:t>Hints: </a:t>
                </a:r>
              </a:p>
              <a:p>
                <a:pPr marL="457200" lvl="0" indent="-457200">
                  <a:spcAft>
                    <a:spcPts val="1200"/>
                  </a:spcAft>
                  <a:buFont typeface="+mj-lt"/>
                  <a:buAutoNum type="arabicPeriod"/>
                </a:pPr>
                <a:r>
                  <a:rPr lang="en-US" sz="2400" dirty="0" smtClean="0">
                    <a:solidFill>
                      <a:schemeClr val="tx1">
                        <a:lumMod val="75000"/>
                        <a:lumOff val="25000"/>
                      </a:schemeClr>
                    </a:solidFill>
                    <a:latin typeface="Karla" charset="0"/>
                    <a:ea typeface="Karla" charset="0"/>
                    <a:cs typeface="Karla" charset="0"/>
                  </a:rPr>
                  <a:t>Remember we only need to evaluate the derivatives at </a:t>
                </a:r>
                <a14:m>
                  <m:oMath xmlns:m="http://schemas.openxmlformats.org/officeDocument/2006/math">
                    <m:sSub>
                      <m:sSubPr>
                        <m:ctrlPr>
                          <a:rPr lang="en-US" sz="2400" b="0" i="1" smtClean="0">
                            <a:solidFill>
                              <a:schemeClr val="tx1">
                                <a:lumMod val="75000"/>
                                <a:lumOff val="25000"/>
                              </a:schemeClr>
                            </a:solidFill>
                            <a:latin typeface="Cambria Math" charset="0"/>
                            <a:ea typeface="Karla" charset="0"/>
                            <a:cs typeface="Karla" charset="0"/>
                          </a:rPr>
                        </m:ctrlPr>
                      </m:sSubPr>
                      <m:e>
                        <m:r>
                          <a:rPr lang="en-US" sz="2400" b="0" i="1" smtClean="0">
                            <a:solidFill>
                              <a:schemeClr val="tx1">
                                <a:lumMod val="75000"/>
                                <a:lumOff val="25000"/>
                              </a:schemeClr>
                            </a:solidFill>
                            <a:latin typeface="Cambria Math" charset="0"/>
                            <a:ea typeface="Karla" charset="0"/>
                            <a:cs typeface="Karla" charset="0"/>
                          </a:rPr>
                          <m:t>𝑋</m:t>
                        </m:r>
                      </m:e>
                      <m:sub>
                        <m:r>
                          <a:rPr lang="en-US" sz="2400" b="0" i="1" smtClean="0">
                            <a:solidFill>
                              <a:schemeClr val="tx1">
                                <a:lumMod val="75000"/>
                                <a:lumOff val="25000"/>
                              </a:schemeClr>
                            </a:solidFill>
                            <a:latin typeface="Cambria Math" charset="0"/>
                            <a:ea typeface="Karla" charset="0"/>
                            <a:cs typeface="Karla" charset="0"/>
                          </a:rPr>
                          <m:t>𝑖</m:t>
                        </m:r>
                      </m:sub>
                    </m:sSub>
                    <m:r>
                      <a:rPr lang="en-US" sz="2400" b="0" i="1" smtClean="0">
                        <a:solidFill>
                          <a:schemeClr val="tx1">
                            <a:lumMod val="75000"/>
                            <a:lumOff val="25000"/>
                          </a:schemeClr>
                        </a:solidFill>
                        <a:latin typeface="Cambria Math" charset="0"/>
                        <a:ea typeface="Karla" charset="0"/>
                        <a:cs typeface="Karla" charset="0"/>
                      </a:rPr>
                      <m:t>, </m:t>
                    </m:r>
                    <m:sSub>
                      <m:sSubPr>
                        <m:ctrlPr>
                          <a:rPr lang="en-US" sz="2400" b="0" i="1" smtClean="0">
                            <a:solidFill>
                              <a:schemeClr val="tx1">
                                <a:lumMod val="75000"/>
                                <a:lumOff val="25000"/>
                              </a:schemeClr>
                            </a:solidFill>
                            <a:latin typeface="Cambria Math" charset="0"/>
                            <a:ea typeface="Karla" charset="0"/>
                            <a:cs typeface="Karla" charset="0"/>
                          </a:rPr>
                        </m:ctrlPr>
                      </m:sSubPr>
                      <m:e>
                        <m:r>
                          <a:rPr lang="en-US" sz="2400" b="0" i="1" smtClean="0">
                            <a:solidFill>
                              <a:schemeClr val="tx1">
                                <a:lumMod val="75000"/>
                                <a:lumOff val="25000"/>
                              </a:schemeClr>
                            </a:solidFill>
                            <a:latin typeface="Cambria Math" charset="0"/>
                            <a:ea typeface="Karla" charset="0"/>
                            <a:cs typeface="Karla" charset="0"/>
                          </a:rPr>
                          <m:t>𝑦</m:t>
                        </m:r>
                      </m:e>
                      <m:sub>
                        <m:r>
                          <a:rPr lang="en-US" sz="2400" b="0" i="1" smtClean="0">
                            <a:solidFill>
                              <a:schemeClr val="tx1">
                                <a:lumMod val="75000"/>
                                <a:lumOff val="25000"/>
                              </a:schemeClr>
                            </a:solidFill>
                            <a:latin typeface="Cambria Math" charset="0"/>
                            <a:ea typeface="Karla" charset="0"/>
                            <a:cs typeface="Karla" charset="0"/>
                          </a:rPr>
                          <m:t>𝑖</m:t>
                        </m:r>
                      </m:sub>
                    </m:sSub>
                  </m:oMath>
                </a14:m>
                <a:r>
                  <a:rPr lang="en-US" sz="2400" dirty="0" smtClean="0">
                    <a:solidFill>
                      <a:schemeClr val="tx1">
                        <a:lumMod val="75000"/>
                        <a:lumOff val="25000"/>
                      </a:schemeClr>
                    </a:solidFill>
                    <a:latin typeface="Karla" charset="0"/>
                    <a:ea typeface="Karla" charset="0"/>
                    <a:cs typeface="Karla" charset="0"/>
                  </a:rPr>
                  <a:t> and </a:t>
                </a:r>
                <a14:m>
                  <m:oMath xmlns:m="http://schemas.openxmlformats.org/officeDocument/2006/math">
                    <m:sSup>
                      <m:sSupPr>
                        <m:ctrlPr>
                          <a:rPr lang="en-US" sz="2400" b="0" i="1" smtClean="0">
                            <a:solidFill>
                              <a:schemeClr val="tx1">
                                <a:lumMod val="75000"/>
                                <a:lumOff val="25000"/>
                              </a:schemeClr>
                            </a:solidFill>
                            <a:latin typeface="Cambria Math" charset="0"/>
                            <a:ea typeface="Karla" charset="0"/>
                            <a:cs typeface="Karla" charset="0"/>
                          </a:rPr>
                        </m:ctrlPr>
                      </m:sSupPr>
                      <m:e>
                        <m:r>
                          <a:rPr lang="en-US" sz="2400" b="0" i="1" smtClean="0">
                            <a:solidFill>
                              <a:schemeClr val="tx1">
                                <a:lumMod val="75000"/>
                                <a:lumOff val="25000"/>
                              </a:schemeClr>
                            </a:solidFill>
                            <a:latin typeface="Cambria Math" charset="0"/>
                            <a:ea typeface="Karla" charset="0"/>
                            <a:cs typeface="Karla" charset="0"/>
                          </a:rPr>
                          <m:t>𝑊</m:t>
                        </m:r>
                      </m:e>
                      <m:sup>
                        <m:r>
                          <a:rPr lang="en-US" sz="2400" b="0" i="1" smtClean="0">
                            <a:solidFill>
                              <a:schemeClr val="tx1">
                                <a:lumMod val="75000"/>
                                <a:lumOff val="25000"/>
                              </a:schemeClr>
                            </a:solidFill>
                            <a:latin typeface="Cambria Math" charset="0"/>
                            <a:ea typeface="Karla" charset="0"/>
                            <a:cs typeface="Karla" charset="0"/>
                          </a:rPr>
                          <m:t>(</m:t>
                        </m:r>
                        <m:r>
                          <a:rPr lang="en-US" sz="2400" b="0" i="1" smtClean="0">
                            <a:solidFill>
                              <a:schemeClr val="tx1">
                                <a:lumMod val="75000"/>
                                <a:lumOff val="25000"/>
                              </a:schemeClr>
                            </a:solidFill>
                            <a:latin typeface="Cambria Math" charset="0"/>
                            <a:ea typeface="Karla" charset="0"/>
                            <a:cs typeface="Karla" charset="0"/>
                          </a:rPr>
                          <m:t>𝑘</m:t>
                        </m:r>
                        <m:r>
                          <a:rPr lang="en-US" sz="2400" b="0" i="1" smtClean="0">
                            <a:solidFill>
                              <a:schemeClr val="tx1">
                                <a:lumMod val="75000"/>
                                <a:lumOff val="25000"/>
                              </a:schemeClr>
                            </a:solidFill>
                            <a:latin typeface="Cambria Math" charset="0"/>
                            <a:ea typeface="Karla" charset="0"/>
                            <a:cs typeface="Karla" charset="0"/>
                          </a:rPr>
                          <m:t>)</m:t>
                        </m:r>
                      </m:sup>
                    </m:sSup>
                  </m:oMath>
                </a14:m>
                <a:r>
                  <a:rPr lang="en-US" sz="2400" dirty="0">
                    <a:solidFill>
                      <a:schemeClr val="tx1">
                        <a:lumMod val="75000"/>
                        <a:lumOff val="25000"/>
                      </a:schemeClr>
                    </a:solidFill>
                    <a:latin typeface="Karla" charset="0"/>
                    <a:ea typeface="Karla" charset="0"/>
                    <a:cs typeface="Karla" charset="0"/>
                  </a:rPr>
                  <a:t> </a:t>
                </a:r>
                <a:endParaRPr lang="en-US" sz="2400" dirty="0" smtClean="0">
                  <a:solidFill>
                    <a:schemeClr val="tx1">
                      <a:lumMod val="75000"/>
                      <a:lumOff val="25000"/>
                    </a:schemeClr>
                  </a:solidFill>
                  <a:latin typeface="Cambria Math" charset="0"/>
                  <a:ea typeface="Cambria Math" charset="0"/>
                  <a:cs typeface="Cambria Math" charset="0"/>
                </a:endParaRPr>
              </a:p>
              <a:p>
                <a:pPr marL="457200" marR="0" lvl="0" indent="-457200" defTabSz="914400" eaLnBrk="1" fontAlgn="auto" latinLnBrk="0" hangingPunct="1">
                  <a:lnSpc>
                    <a:spcPct val="100000"/>
                  </a:lnSpc>
                  <a:spcBef>
                    <a:spcPts val="0"/>
                  </a:spcBef>
                  <a:spcAft>
                    <a:spcPts val="1200"/>
                  </a:spcAft>
                  <a:buClrTx/>
                  <a:buSzTx/>
                  <a:buFont typeface="+mj-lt"/>
                  <a:buAutoNum type="arabicPeriod"/>
                  <a:tabLst/>
                  <a:defRPr/>
                </a:pPr>
                <a:r>
                  <a:rPr lang="en-US" sz="2400" dirty="0" smtClean="0">
                    <a:solidFill>
                      <a:schemeClr val="tx1">
                        <a:lumMod val="75000"/>
                        <a:lumOff val="25000"/>
                      </a:schemeClr>
                    </a:solidFill>
                    <a:latin typeface="Karla" charset="0"/>
                    <a:ea typeface="Karla" charset="0"/>
                    <a:cs typeface="Karla" charset="0"/>
                  </a:rPr>
                  <a:t>We should take advantage of the chain rule we learned before</a:t>
                </a:r>
                <a:endParaRPr lang="en-US" sz="2400" dirty="0">
                  <a:solidFill>
                    <a:schemeClr val="tx1">
                      <a:lumMod val="75000"/>
                      <a:lumOff val="25000"/>
                    </a:schemeClr>
                  </a:solidFill>
                  <a:latin typeface="Karla" charset="0"/>
                  <a:ea typeface="Karla" charset="0"/>
                  <a:cs typeface="Karla" charset="0"/>
                </a:endParaRPr>
              </a:p>
            </p:txBody>
          </p:sp>
        </mc:Choice>
        <mc:Fallback>
          <p:sp>
            <p:nvSpPr>
              <p:cNvPr id="93" name="TextBox 92"/>
              <p:cNvSpPr txBox="1">
                <a:spLocks noRot="1" noChangeAspect="1" noMove="1" noResize="1" noEditPoints="1" noAdjustHandles="1" noChangeArrowheads="1" noChangeShapeType="1" noTextEdit="1"/>
              </p:cNvSpPr>
              <p:nvPr/>
            </p:nvSpPr>
            <p:spPr>
              <a:xfrm>
                <a:off x="716623" y="982935"/>
                <a:ext cx="10454959" cy="5247527"/>
              </a:xfrm>
              <a:prstGeom prst="rect">
                <a:avLst/>
              </a:prstGeom>
              <a:blipFill rotWithShape="0">
                <a:blip r:embed="rId3"/>
                <a:stretch>
                  <a:fillRect l="-933" t="-929" r="-58" b="-1742"/>
                </a:stretch>
              </a:blipFill>
            </p:spPr>
            <p:txBody>
              <a:bodyPr/>
              <a:lstStyle/>
              <a:p>
                <a:r>
                  <a:rPr lang="en-US">
                    <a:noFill/>
                  </a:rPr>
                  <a:t> </a:t>
                </a:r>
              </a:p>
            </p:txBody>
          </p:sp>
        </mc:Fallback>
      </mc:AlternateContent>
    </p:spTree>
    <p:extLst>
      <p:ext uri="{BB962C8B-B14F-4D97-AF65-F5344CB8AC3E}">
        <p14:creationId xmlns:p14="http://schemas.microsoft.com/office/powerpoint/2010/main" val="88753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Idea 1: </a:t>
            </a:r>
            <a:r>
              <a:rPr lang="en-US" dirty="0" smtClean="0"/>
              <a:t>Evaluate the derivative at: </a:t>
            </a:r>
            <a:r>
              <a:rPr lang="en-US" i="1" dirty="0" smtClean="0">
                <a:latin typeface="Cambria Math" charset="0"/>
                <a:ea typeface="Cambria Math" charset="0"/>
                <a:cs typeface="Cambria Math" charset="0"/>
              </a:rPr>
              <a:t>X={</a:t>
            </a:r>
            <a:r>
              <a:rPr lang="en-US" i="1" dirty="0">
                <a:latin typeface="Cambria Math" charset="0"/>
                <a:ea typeface="Cambria Math" charset="0"/>
                <a:cs typeface="Cambria Math" charset="0"/>
              </a:rPr>
              <a:t>3</a:t>
            </a:r>
            <a:r>
              <a:rPr lang="en-US" i="1" dirty="0" smtClean="0">
                <a:latin typeface="Cambria Math" charset="0"/>
                <a:ea typeface="Cambria Math" charset="0"/>
                <a:cs typeface="Cambria Math" charset="0"/>
              </a:rPr>
              <a:t>}, y=1, W=3  </a:t>
            </a:r>
            <a:endParaRPr lang="en-US" i="1" dirty="0">
              <a:latin typeface="Cambria Math" charset="0"/>
              <a:ea typeface="Cambria Math" charset="0"/>
              <a:cs typeface="Cambria Math" charset="0"/>
            </a:endParaRPr>
          </a:p>
        </p:txBody>
      </p:sp>
      <p:sp>
        <p:nvSpPr>
          <p:cNvPr id="4" name="Slide Number Placeholder 3"/>
          <p:cNvSpPr>
            <a:spLocks noGrp="1"/>
          </p:cNvSpPr>
          <p:nvPr>
            <p:ph type="sldNum" sz="quarter" idx="12"/>
          </p:nvPr>
        </p:nvSpPr>
        <p:spPr/>
        <p:txBody>
          <a:bodyPr/>
          <a:lstStyle/>
          <a:p>
            <a:fld id="{74FD6AAA-7C75-FB4B-8EA1-06B22787237D}" type="slidenum">
              <a:rPr lang="en-US" smtClean="0"/>
              <a:t>93</a:t>
            </a:fld>
            <a:endParaRPr lang="en-US"/>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nvPr>
            </p:nvGraphicFramePr>
            <p:xfrm>
              <a:off x="1103025" y="983807"/>
              <a:ext cx="9356087" cy="5038631"/>
            </p:xfrm>
            <a:graphic>
              <a:graphicData uri="http://schemas.openxmlformats.org/drawingml/2006/table">
                <a:tbl>
                  <a:tblPr firstRow="1" bandRow="1">
                    <a:tableStyleId>{073A0DAA-6AF3-43AB-8588-CEC1D06C72B9}</a:tableStyleId>
                  </a:tblPr>
                  <a:tblGrid>
                    <a:gridCol w="2528071"/>
                    <a:gridCol w="1412170"/>
                    <a:gridCol w="1805282"/>
                    <a:gridCol w="1805282"/>
                    <a:gridCol w="1805282"/>
                  </a:tblGrid>
                  <a:tr h="502122">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dirty="0" smtClean="0"/>
                            <a:t>Variables</a:t>
                          </a:r>
                          <a:endParaRPr lang="en-US" sz="1400" b="0" dirty="0" smtClean="0">
                            <a:latin typeface="Karla" charset="0"/>
                            <a:ea typeface="Karla" charset="0"/>
                            <a:cs typeface="Karla" charset="0"/>
                          </a:endParaRPr>
                        </a:p>
                      </a:txBody>
                      <a:tcPr anchor="ctr"/>
                    </a:tc>
                    <a:tc>
                      <a:txBody>
                        <a:bodyPr/>
                        <a:lstStyle/>
                        <a:p>
                          <a:pPr algn="ctr"/>
                          <a:r>
                            <a:rPr lang="en-US" sz="1400" dirty="0" smtClean="0"/>
                            <a:t>derivatives</a:t>
                          </a:r>
                          <a:endParaRPr lang="en-US" sz="1400" dirty="0">
                            <a:latin typeface="Karla" charset="0"/>
                            <a:ea typeface="Karla" charset="0"/>
                            <a:cs typeface="Karla" charset="0"/>
                          </a:endParaRPr>
                        </a:p>
                      </a:txBody>
                      <a:tcPr anchor="ctr"/>
                    </a:tc>
                    <a:tc>
                      <a:txBody>
                        <a:bodyPr/>
                        <a:lstStyle/>
                        <a:p>
                          <a:pPr algn="ctr"/>
                          <a:r>
                            <a:rPr lang="en-US" sz="1400" dirty="0" smtClean="0">
                              <a:latin typeface="Karla" charset="0"/>
                              <a:ea typeface="Karla" charset="0"/>
                              <a:cs typeface="Karla" charset="0"/>
                            </a:rPr>
                            <a:t>Value of</a:t>
                          </a:r>
                          <a:r>
                            <a:rPr lang="en-US" sz="1400" baseline="0" dirty="0" smtClean="0">
                              <a:latin typeface="Karla" charset="0"/>
                              <a:ea typeface="Karla" charset="0"/>
                              <a:cs typeface="Karla" charset="0"/>
                            </a:rPr>
                            <a:t> the variable</a:t>
                          </a:r>
                          <a:endParaRPr lang="en-US" sz="1400" dirty="0">
                            <a:latin typeface="Karla" charset="0"/>
                            <a:ea typeface="Karla" charset="0"/>
                            <a:cs typeface="Karla" charset="0"/>
                          </a:endParaRPr>
                        </a:p>
                      </a:txBody>
                      <a:tcPr anchor="ctr"/>
                    </a:tc>
                    <a:tc>
                      <a:txBody>
                        <a:bodyPr/>
                        <a:lstStyle/>
                        <a:p>
                          <a:pPr algn="ctr"/>
                          <a:r>
                            <a:rPr lang="en-US" sz="1400" dirty="0" smtClean="0">
                              <a:latin typeface="Karla" charset="0"/>
                              <a:ea typeface="Karla" charset="0"/>
                              <a:cs typeface="Karla" charset="0"/>
                            </a:rPr>
                            <a:t>Value of the partial derivative</a:t>
                          </a:r>
                          <a:endParaRPr lang="en-US" sz="1400" dirty="0">
                            <a:latin typeface="Karla" charset="0"/>
                            <a:ea typeface="Karla" charset="0"/>
                            <a:cs typeface="Karla"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smtClean="0">
                                        <a:latin typeface="Cambria Math" charset="0"/>
                                      </a:rPr>
                                      <m:t>𝑑</m:t>
                                    </m:r>
                                    <m:sSub>
                                      <m:sSubPr>
                                        <m:ctrlPr>
                                          <a:rPr lang="en-US" sz="1400" b="1" i="1" smtClean="0">
                                            <a:latin typeface="Cambria Math" charset="0"/>
                                          </a:rPr>
                                        </m:ctrlPr>
                                      </m:sSubPr>
                                      <m:e>
                                        <m:r>
                                          <a:rPr lang="en-US" sz="1400" b="1" i="1" smtClean="0">
                                            <a:latin typeface="Cambria Math" charset="0"/>
                                          </a:rPr>
                                          <m:t>𝝃</m:t>
                                        </m:r>
                                      </m:e>
                                      <m:sub>
                                        <m:r>
                                          <a:rPr lang="en-US" sz="1400" b="1" i="1" smtClean="0">
                                            <a:latin typeface="Cambria Math" charset="0"/>
                                          </a:rPr>
                                          <m:t>𝒏</m:t>
                                        </m:r>
                                      </m:sub>
                                    </m:sSub>
                                  </m:num>
                                  <m:den>
                                    <m:r>
                                      <a:rPr lang="en-US" sz="1400" smtClean="0">
                                        <a:latin typeface="Cambria Math" charset="0"/>
                                      </a:rPr>
                                      <m:t>𝑑</m:t>
                                    </m:r>
                                    <m:r>
                                      <a:rPr lang="en-US" sz="1400" b="1" i="1" smtClean="0">
                                        <a:latin typeface="Cambria Math" charset="0"/>
                                      </a:rPr>
                                      <m:t>𝑾</m:t>
                                    </m:r>
                                  </m:den>
                                </m:f>
                              </m:oMath>
                            </m:oMathPara>
                          </a14:m>
                          <a:endParaRPr lang="en-US" sz="1400" dirty="0">
                            <a:latin typeface="Karla" charset="0"/>
                            <a:ea typeface="Karla" charset="0"/>
                            <a:cs typeface="Karla" charset="0"/>
                          </a:endParaRPr>
                        </a:p>
                      </a:txBody>
                      <a:tcPr anchor="ctr"/>
                    </a:tc>
                  </a:tr>
                  <a:tr h="514712">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r>
                                  <a:rPr lang="en-US" sz="1400" smtClean="0">
                                    <a:latin typeface="Cambria Math" charset="0"/>
                                  </a:rPr>
                                  <m:t>=−</m:t>
                                </m:r>
                                <m:sSup>
                                  <m:sSupPr>
                                    <m:ctrlPr>
                                      <a:rPr lang="en-US" sz="1400" i="1" smtClean="0">
                                        <a:latin typeface="Cambria Math" charset="0"/>
                                      </a:rPr>
                                    </m:ctrlPr>
                                  </m:sSupPr>
                                  <m:e>
                                    <m:r>
                                      <a:rPr lang="en-US" sz="1400" smtClean="0">
                                        <a:latin typeface="Cambria Math" charset="0"/>
                                      </a:rPr>
                                      <m:t>𝑊</m:t>
                                    </m:r>
                                  </m:e>
                                  <m:sup>
                                    <m:r>
                                      <a:rPr lang="en-US" sz="1400" smtClean="0">
                                        <a:latin typeface="Cambria Math" charset="0"/>
                                      </a:rPr>
                                      <m:t>𝑇</m:t>
                                    </m:r>
                                  </m:sup>
                                </m:sSup>
                                <m:r>
                                  <a:rPr lang="en-US" sz="1400" smtClean="0">
                                    <a:latin typeface="Cambria Math" charset="0"/>
                                  </a:rPr>
                                  <m:t>𝑋</m:t>
                                </m:r>
                              </m:oMath>
                            </m:oMathPara>
                          </a14:m>
                          <a:endParaRPr lang="en-US" sz="1400" b="0" dirty="0" smtClean="0"/>
                        </a:p>
                      </a:txBody>
                      <a:tcPr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num>
                                  <m:den>
                                    <m:r>
                                      <a:rPr lang="en-US" sz="1400" b="0" i="1" smtClean="0">
                                        <a:latin typeface="Cambria Math" charset="0"/>
                                      </a:rPr>
                                      <m:t>𝜕</m:t>
                                    </m:r>
                                    <m:r>
                                      <a:rPr lang="en-US" sz="1400" smtClean="0">
                                        <a:latin typeface="Cambria Math" charset="0"/>
                                      </a:rPr>
                                      <m:t>𝑊</m:t>
                                    </m:r>
                                  </m:den>
                                </m:f>
                                <m:r>
                                  <a:rPr lang="en-US" sz="1400" smtClean="0">
                                    <a:latin typeface="Cambria Math" charset="0"/>
                                  </a:rPr>
                                  <m:t>=−</m:t>
                                </m:r>
                                <m:r>
                                  <a:rPr lang="en-US" sz="1400" smtClean="0">
                                    <a:latin typeface="Cambria Math" charset="0"/>
                                  </a:rPr>
                                  <m:t>𝑋</m:t>
                                </m:r>
                              </m:oMath>
                            </m:oMathPara>
                          </a14:m>
                          <a:endParaRPr lang="en-US" sz="1400" b="0" dirty="0" smtClean="0"/>
                        </a:p>
                      </a:txBody>
                      <a:tcP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charset="0"/>
                                  </a:rPr>
                                  <m:t>−9</m:t>
                                </m:r>
                              </m:oMath>
                            </m:oMathPara>
                          </a14:m>
                          <a:endParaRPr lang="en-US" sz="1400" b="0" dirty="0" smtClean="0"/>
                        </a:p>
                      </a:txBody>
                      <a:tcPr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b="0" dirty="0" smtClean="0"/>
                            <a:t>-3</a:t>
                          </a:r>
                        </a:p>
                      </a:txBody>
                      <a:tcPr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b="0" dirty="0" smtClean="0"/>
                            <a:t>-3</a:t>
                          </a:r>
                        </a:p>
                      </a:txBody>
                      <a:tcPr anchor="ctr"/>
                    </a:tc>
                  </a:tr>
                  <a:tr h="551246">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2</m:t>
                                    </m:r>
                                  </m:sub>
                                </m:sSub>
                                <m:r>
                                  <a:rPr lang="en-US" sz="1400" smtClean="0">
                                    <a:latin typeface="Cambria Math" charset="0"/>
                                  </a:rPr>
                                  <m:t>=</m:t>
                                </m:r>
                                <m:sSup>
                                  <m:sSupPr>
                                    <m:ctrlPr>
                                      <a:rPr lang="en-US" sz="1400" i="1" smtClean="0">
                                        <a:latin typeface="Cambria Math" charset="0"/>
                                      </a:rPr>
                                    </m:ctrlPr>
                                  </m:sSupPr>
                                  <m:e>
                                    <m:sSup>
                                      <m:sSupPr>
                                        <m:ctrlPr>
                                          <a:rPr lang="en-US" sz="1400" i="1">
                                            <a:latin typeface="Cambria Math" charset="0"/>
                                          </a:rPr>
                                        </m:ctrlPr>
                                      </m:sSupPr>
                                      <m:e>
                                        <m:r>
                                          <a:rPr lang="en-US" sz="1400">
                                            <a:latin typeface="Cambria Math" charset="0"/>
                                          </a:rPr>
                                          <m:t>𝑒</m:t>
                                        </m:r>
                                      </m:e>
                                      <m:sup>
                                        <m:sSub>
                                          <m:sSubPr>
                                            <m:ctrlPr>
                                              <a:rPr lang="en-US" sz="1400" i="1">
                                                <a:latin typeface="Cambria Math" charset="0"/>
                                              </a:rPr>
                                            </m:ctrlPr>
                                          </m:sSubPr>
                                          <m:e>
                                            <m:r>
                                              <a:rPr lang="en-US" sz="1400">
                                                <a:latin typeface="Cambria Math" charset="0"/>
                                              </a:rPr>
                                              <m:t>𝜉</m:t>
                                            </m:r>
                                          </m:e>
                                          <m:sub>
                                            <m:r>
                                              <a:rPr lang="en-US" sz="1400">
                                                <a:latin typeface="Cambria Math" charset="0"/>
                                              </a:rPr>
                                              <m:t>1</m:t>
                                            </m:r>
                                          </m:sub>
                                        </m:sSub>
                                      </m:sup>
                                    </m:sSup>
                                    <m:r>
                                      <a:rPr lang="en-US" sz="1400" smtClean="0">
                                        <a:latin typeface="Cambria Math" charset="0"/>
                                      </a:rPr>
                                      <m:t>=</m:t>
                                    </m:r>
                                    <m:r>
                                      <a:rPr lang="en-US" sz="1400" smtClean="0">
                                        <a:latin typeface="Cambria Math" charset="0"/>
                                      </a:rPr>
                                      <m:t>𝑒</m:t>
                                    </m:r>
                                  </m:e>
                                  <m:sup>
                                    <m:r>
                                      <a:rPr lang="en-US" sz="1400" smtClean="0">
                                        <a:latin typeface="Cambria Math" charset="0"/>
                                      </a:rPr>
                                      <m:t>−</m:t>
                                    </m:r>
                                    <m:sSup>
                                      <m:sSupPr>
                                        <m:ctrlPr>
                                          <a:rPr lang="en-US" sz="1400" i="1" smtClean="0">
                                            <a:latin typeface="Cambria Math" charset="0"/>
                                          </a:rPr>
                                        </m:ctrlPr>
                                      </m:sSupPr>
                                      <m:e>
                                        <m:r>
                                          <a:rPr lang="en-US" sz="1400" smtClean="0">
                                            <a:latin typeface="Cambria Math" charset="0"/>
                                          </a:rPr>
                                          <m:t>𝑊</m:t>
                                        </m:r>
                                      </m:e>
                                      <m:sup>
                                        <m:r>
                                          <a:rPr lang="en-US" sz="1400" smtClean="0">
                                            <a:latin typeface="Cambria Math" charset="0"/>
                                          </a:rPr>
                                          <m:t>𝑇</m:t>
                                        </m:r>
                                      </m:sup>
                                    </m:sSup>
                                    <m:r>
                                      <a:rPr lang="en-US" sz="1400" smtClean="0">
                                        <a:latin typeface="Cambria Math" charset="0"/>
                                      </a:rPr>
                                      <m:t>𝑋</m:t>
                                    </m:r>
                                  </m:sup>
                                </m:sSup>
                              </m:oMath>
                            </m:oMathPara>
                          </a14:m>
                          <a:endParaRPr lang="en-US" sz="1400" dirty="0"/>
                        </a:p>
                      </a:txBody>
                      <a:tcPr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2</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den>
                                </m:f>
                                <m:r>
                                  <a:rPr lang="en-US" sz="1400" smtClean="0">
                                    <a:latin typeface="Cambria Math" charset="0"/>
                                  </a:rPr>
                                  <m:t>=</m:t>
                                </m:r>
                                <m:sSup>
                                  <m:sSupPr>
                                    <m:ctrlPr>
                                      <a:rPr lang="en-US" sz="1400" i="1" smtClean="0">
                                        <a:latin typeface="Cambria Math" charset="0"/>
                                      </a:rPr>
                                    </m:ctrlPr>
                                  </m:sSupPr>
                                  <m:e>
                                    <m:r>
                                      <a:rPr lang="en-US" sz="1400" smtClean="0">
                                        <a:latin typeface="Cambria Math" charset="0"/>
                                      </a:rPr>
                                      <m:t>𝑒</m:t>
                                    </m:r>
                                  </m:e>
                                  <m:sup>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sup>
                                </m:sSup>
                              </m:oMath>
                            </m:oMathPara>
                          </a14:m>
                          <a:endParaRPr lang="en-US" sz="1400" b="0" dirty="0" smtClean="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400" i="1" smtClean="0">
                                        <a:latin typeface="Cambria Math" charset="0"/>
                                      </a:rPr>
                                    </m:ctrlPr>
                                  </m:sSupPr>
                                  <m:e>
                                    <m:r>
                                      <a:rPr lang="en-US" sz="1400">
                                        <a:latin typeface="Cambria Math" charset="0"/>
                                      </a:rPr>
                                      <m:t>𝑒</m:t>
                                    </m:r>
                                  </m:e>
                                  <m:sup>
                                    <m:r>
                                      <a:rPr lang="en-US" sz="1400">
                                        <a:latin typeface="Cambria Math" charset="0"/>
                                      </a:rPr>
                                      <m:t>−</m:t>
                                    </m:r>
                                    <m:r>
                                      <a:rPr lang="en-US" sz="1400" b="0" i="1" smtClean="0">
                                        <a:latin typeface="Cambria Math" charset="0"/>
                                      </a:rPr>
                                      <m:t>9</m:t>
                                    </m:r>
                                  </m:sup>
                                </m:sSup>
                              </m:oMath>
                            </m:oMathPara>
                          </a14:m>
                          <a:endParaRPr lang="en-US" sz="1400" dirty="0"/>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en-US" sz="1400" i="1" smtClean="0">
                                        <a:latin typeface="Cambria Math" charset="0"/>
                                      </a:rPr>
                                    </m:ctrlPr>
                                  </m:sSupPr>
                                  <m:e>
                                    <m:r>
                                      <a:rPr lang="en-US" sz="1400">
                                        <a:latin typeface="Cambria Math" charset="0"/>
                                      </a:rPr>
                                      <m:t>𝑒</m:t>
                                    </m:r>
                                  </m:e>
                                  <m:sup>
                                    <m:r>
                                      <a:rPr lang="en-US" sz="1400">
                                        <a:latin typeface="Cambria Math" charset="0"/>
                                      </a:rPr>
                                      <m:t>−</m:t>
                                    </m:r>
                                    <m:r>
                                      <a:rPr lang="en-US" sz="1400" b="0" i="1" smtClean="0">
                                        <a:latin typeface="Cambria Math" charset="0"/>
                                      </a:rPr>
                                      <m:t>9</m:t>
                                    </m:r>
                                  </m:sup>
                                </m:sSup>
                              </m:oMath>
                            </m:oMathPara>
                          </a14:m>
                          <a:endParaRPr lang="en-US" sz="1400" dirty="0"/>
                        </a:p>
                      </a:txBody>
                      <a:tcPr anchor="ctr"/>
                    </a:tc>
                    <a:tc>
                      <a:txBody>
                        <a:bodyPr/>
                        <a:lstStyle/>
                        <a:p>
                          <a:pPr algn="ctr"/>
                          <a:r>
                            <a:rPr lang="en-US" sz="1400" dirty="0" smtClean="0"/>
                            <a:t>-3</a:t>
                          </a:r>
                          <a14:m>
                            <m:oMath xmlns:m="http://schemas.openxmlformats.org/officeDocument/2006/math">
                              <m:sSup>
                                <m:sSupPr>
                                  <m:ctrlPr>
                                    <a:rPr lang="en-US" sz="1400" i="1" smtClean="0">
                                      <a:latin typeface="Cambria Math" charset="0"/>
                                    </a:rPr>
                                  </m:ctrlPr>
                                </m:sSupPr>
                                <m:e>
                                  <m:r>
                                    <a:rPr lang="en-US" sz="1400">
                                      <a:latin typeface="Cambria Math" charset="0"/>
                                    </a:rPr>
                                    <m:t>𝑒</m:t>
                                  </m:r>
                                </m:e>
                                <m:sup>
                                  <m:r>
                                    <a:rPr lang="en-US" sz="1400">
                                      <a:latin typeface="Cambria Math" charset="0"/>
                                    </a:rPr>
                                    <m:t>−</m:t>
                                  </m:r>
                                  <m:r>
                                    <a:rPr lang="en-US" sz="1400" b="0" i="1" smtClean="0">
                                      <a:latin typeface="Cambria Math" charset="0"/>
                                    </a:rPr>
                                    <m:t>9</m:t>
                                  </m:r>
                                </m:sup>
                              </m:sSup>
                            </m:oMath>
                          </a14:m>
                          <a:endParaRPr lang="en-US" sz="1400" dirty="0"/>
                        </a:p>
                      </a:txBody>
                      <a:tcPr anchor="ctr"/>
                    </a:tc>
                  </a:tr>
                  <a:tr h="551246">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3</m:t>
                                    </m:r>
                                  </m:sub>
                                </m:sSub>
                                <m:r>
                                  <a:rPr lang="en-US" sz="1400" smtClean="0">
                                    <a:latin typeface="Cambria Math" charset="0"/>
                                  </a:rPr>
                                  <m:t>=</m:t>
                                </m:r>
                                <m:r>
                                  <a:rPr lang="en-US" sz="1400">
                                    <a:latin typeface="Cambria Math" charset="0"/>
                                  </a:rPr>
                                  <m:t>1+</m:t>
                                </m:r>
                                <m:sSub>
                                  <m:sSubPr>
                                    <m:ctrlPr>
                                      <a:rPr lang="en-US" sz="1400" i="1">
                                        <a:latin typeface="Cambria Math" charset="0"/>
                                      </a:rPr>
                                    </m:ctrlPr>
                                  </m:sSubPr>
                                  <m:e>
                                    <m:r>
                                      <a:rPr lang="en-US" sz="1400">
                                        <a:latin typeface="Cambria Math" charset="0"/>
                                      </a:rPr>
                                      <m:t>𝜉</m:t>
                                    </m:r>
                                  </m:e>
                                  <m:sub>
                                    <m:r>
                                      <a:rPr lang="en-US" sz="1400">
                                        <a:latin typeface="Cambria Math" charset="0"/>
                                      </a:rPr>
                                      <m:t>2</m:t>
                                    </m:r>
                                  </m:sub>
                                </m:sSub>
                                <m:r>
                                  <a:rPr lang="en-US" sz="1400" smtClean="0">
                                    <a:latin typeface="Cambria Math" charset="0"/>
                                  </a:rPr>
                                  <m:t>=1+</m:t>
                                </m:r>
                                <m:sSup>
                                  <m:sSupPr>
                                    <m:ctrlPr>
                                      <a:rPr lang="en-US" sz="1400" i="1">
                                        <a:latin typeface="Cambria Math" charset="0"/>
                                      </a:rPr>
                                    </m:ctrlPr>
                                  </m:sSupPr>
                                  <m:e>
                                    <m:r>
                                      <a:rPr lang="en-US" sz="1400">
                                        <a:latin typeface="Cambria Math" charset="0"/>
                                      </a:rPr>
                                      <m:t>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oMath>
                            </m:oMathPara>
                          </a14:m>
                          <a:endParaRPr lang="en-US" sz="1400" b="0" dirty="0" smtClean="0"/>
                        </a:p>
                      </a:txBody>
                      <a:tcPr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3</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2</m:t>
                                        </m:r>
                                      </m:sub>
                                    </m:sSub>
                                  </m:den>
                                </m:f>
                                <m:r>
                                  <a:rPr lang="en-US" sz="1400" smtClean="0">
                                    <a:latin typeface="Cambria Math" charset="0"/>
                                  </a:rPr>
                                  <m:t>=1</m:t>
                                </m:r>
                              </m:oMath>
                            </m:oMathPara>
                          </a14:m>
                          <a:endParaRPr lang="en-US" sz="1400" b="0" dirty="0" smtClean="0"/>
                        </a:p>
                      </a:txBody>
                      <a:tcPr/>
                    </a:tc>
                    <a:tc>
                      <a:txBody>
                        <a:bodyPr/>
                        <a:lstStyle/>
                        <a:p>
                          <a:pPr algn="ctr"/>
                          <a:r>
                            <a:rPr lang="en-US" sz="1400" dirty="0" smtClean="0"/>
                            <a:t>1+</a:t>
                          </a:r>
                          <a14:m>
                            <m:oMath xmlns:m="http://schemas.openxmlformats.org/officeDocument/2006/math">
                              <m:sSup>
                                <m:sSupPr>
                                  <m:ctrlPr>
                                    <a:rPr lang="en-US" sz="1400" i="1" smtClean="0">
                                      <a:latin typeface="Cambria Math" charset="0"/>
                                    </a:rPr>
                                  </m:ctrlPr>
                                </m:sSupPr>
                                <m:e>
                                  <m:r>
                                    <a:rPr lang="en-US" sz="1400">
                                      <a:latin typeface="Cambria Math" charset="0"/>
                                    </a:rPr>
                                    <m:t>𝑒</m:t>
                                  </m:r>
                                </m:e>
                                <m:sup>
                                  <m:r>
                                    <a:rPr lang="en-US" sz="1400">
                                      <a:latin typeface="Cambria Math" charset="0"/>
                                    </a:rPr>
                                    <m:t>−</m:t>
                                  </m:r>
                                  <m:r>
                                    <a:rPr lang="en-US" sz="1400" b="0" i="1" smtClean="0">
                                      <a:latin typeface="Cambria Math" charset="0"/>
                                    </a:rPr>
                                    <m:t>9</m:t>
                                  </m:r>
                                </m:sup>
                              </m:sSup>
                            </m:oMath>
                          </a14:m>
                          <a:endParaRPr lang="en-US" sz="1400" dirty="0"/>
                        </a:p>
                      </a:txBody>
                      <a:tcPr anchor="ctr"/>
                    </a:tc>
                    <a:tc>
                      <a:txBody>
                        <a:bodyPr/>
                        <a:lstStyle/>
                        <a:p>
                          <a:pPr algn="ctr"/>
                          <a:r>
                            <a:rPr lang="en-US" sz="1400" dirty="0" smtClean="0"/>
                            <a:t>1</a:t>
                          </a:r>
                          <a:endParaRPr lang="en-US" sz="1400" dirty="0"/>
                        </a:p>
                      </a:txBody>
                      <a:tcPr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dirty="0" smtClean="0"/>
                            <a:t>-3</a:t>
                          </a:r>
                          <a14:m>
                            <m:oMath xmlns:m="http://schemas.openxmlformats.org/officeDocument/2006/math">
                              <m:sSup>
                                <m:sSupPr>
                                  <m:ctrlPr>
                                    <a:rPr lang="en-US" sz="1400" i="1" smtClean="0">
                                      <a:latin typeface="Cambria Math" charset="0"/>
                                    </a:rPr>
                                  </m:ctrlPr>
                                </m:sSupPr>
                                <m:e>
                                  <m:r>
                                    <a:rPr lang="en-US" sz="1400">
                                      <a:latin typeface="Cambria Math" charset="0"/>
                                    </a:rPr>
                                    <m:t>𝑒</m:t>
                                  </m:r>
                                </m:e>
                                <m:sup>
                                  <m:r>
                                    <a:rPr lang="en-US" sz="1400">
                                      <a:latin typeface="Cambria Math" charset="0"/>
                                    </a:rPr>
                                    <m:t>−</m:t>
                                  </m:r>
                                  <m:r>
                                    <a:rPr lang="en-US" sz="1400" b="0" i="1" smtClean="0">
                                      <a:latin typeface="Cambria Math" charset="0"/>
                                    </a:rPr>
                                    <m:t>9</m:t>
                                  </m:r>
                                </m:sup>
                              </m:sSup>
                            </m:oMath>
                          </a14:m>
                          <a:endParaRPr lang="en-US" sz="1400" dirty="0"/>
                        </a:p>
                      </a:txBody>
                      <a:tcPr anchor="ctr"/>
                    </a:tc>
                  </a:tr>
                  <a:tr h="633993">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r>
                                  <a:rPr lang="en-US" sz="1400">
                                    <a:latin typeface="Cambria Math" charset="0"/>
                                  </a:rPr>
                                  <m:t>=</m:t>
                                </m:r>
                                <m:f>
                                  <m:fPr>
                                    <m:ctrlPr>
                                      <a:rPr lang="mr-IN" sz="1400" i="1">
                                        <a:latin typeface="Cambria Math" charset="0"/>
                                      </a:rPr>
                                    </m:ctrlPr>
                                  </m:fPr>
                                  <m:num>
                                    <m:r>
                                      <a:rPr lang="en-US" sz="1400">
                                        <a:latin typeface="Cambria Math" charset="0"/>
                                      </a:rPr>
                                      <m:t>1</m:t>
                                    </m:r>
                                  </m:num>
                                  <m:den>
                                    <m:sSub>
                                      <m:sSubPr>
                                        <m:ctrlPr>
                                          <a:rPr lang="en-US" sz="1400" i="1">
                                            <a:latin typeface="Cambria Math" charset="0"/>
                                          </a:rPr>
                                        </m:ctrlPr>
                                      </m:sSubPr>
                                      <m:e>
                                        <m:r>
                                          <a:rPr lang="en-US" sz="1400">
                                            <a:latin typeface="Cambria Math" charset="0"/>
                                          </a:rPr>
                                          <m:t>𝜉</m:t>
                                        </m:r>
                                      </m:e>
                                      <m:sub>
                                        <m:r>
                                          <a:rPr lang="en-US" sz="1400">
                                            <a:latin typeface="Cambria Math" charset="0"/>
                                          </a:rPr>
                                          <m:t>3</m:t>
                                        </m:r>
                                      </m:sub>
                                    </m:sSub>
                                  </m:den>
                                </m:f>
                                <m:r>
                                  <a:rPr lang="en-US" sz="1400" smtClean="0">
                                    <a:latin typeface="Cambria Math" charset="0"/>
                                  </a:rPr>
                                  <m:t>=</m:t>
                                </m:r>
                                <m:f>
                                  <m:fPr>
                                    <m:ctrlPr>
                                      <a:rPr lang="mr-IN" sz="1400" i="1" smtClean="0">
                                        <a:latin typeface="Cambria Math" charset="0"/>
                                      </a:rPr>
                                    </m:ctrlPr>
                                  </m:fPr>
                                  <m:num>
                                    <m:r>
                                      <a:rPr lang="en-US" sz="1400" smtClean="0">
                                        <a:latin typeface="Cambria Math" charset="0"/>
                                      </a:rPr>
                                      <m:t>1</m:t>
                                    </m:r>
                                  </m:num>
                                  <m:den>
                                    <m:r>
                                      <a:rPr lang="en-US" sz="1400">
                                        <a:latin typeface="Cambria Math" charset="0"/>
                                      </a:rPr>
                                      <m:t>1+</m:t>
                                    </m:r>
                                    <m:sSup>
                                      <m:sSupPr>
                                        <m:ctrlPr>
                                          <a:rPr lang="en-US" sz="1400" i="1">
                                            <a:latin typeface="Cambria Math" charset="0"/>
                                          </a:rPr>
                                        </m:ctrlPr>
                                      </m:sSupPr>
                                      <m:e>
                                        <m:r>
                                          <a:rPr lang="en-US" sz="1400">
                                            <a:latin typeface="Cambria Math" charset="0"/>
                                          </a:rPr>
                                          <m:t>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den>
                                </m:f>
                                <m:r>
                                  <a:rPr lang="en-US" sz="1400" smtClean="0">
                                    <a:latin typeface="Cambria Math" charset="0"/>
                                  </a:rPr>
                                  <m:t>=</m:t>
                                </m:r>
                                <m:r>
                                  <a:rPr lang="en-US" sz="1400" smtClean="0">
                                    <a:latin typeface="Cambria Math" charset="0"/>
                                  </a:rPr>
                                  <m:t>𝑝</m:t>
                                </m:r>
                              </m:oMath>
                            </m:oMathPara>
                          </a14:m>
                          <a:endParaRPr lang="en-US" sz="1400" b="0" dirty="0" smtClean="0">
                            <a:solidFill>
                              <a:srgbClr val="FF0000"/>
                            </a:solidFill>
                          </a:endParaRPr>
                        </a:p>
                      </a:txBody>
                      <a:tcPr anchor="ctr"/>
                    </a:tc>
                    <a:tc>
                      <a:txBody>
                        <a:bodyPr/>
                        <a:lstStyle/>
                        <a:p>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3</m:t>
                                        </m:r>
                                      </m:sub>
                                    </m:sSub>
                                  </m:den>
                                </m:f>
                                <m:r>
                                  <a:rPr lang="en-US" sz="1400" smtClean="0">
                                    <a:latin typeface="Cambria Math" charset="0"/>
                                  </a:rPr>
                                  <m:t>=−</m:t>
                                </m:r>
                                <m:f>
                                  <m:fPr>
                                    <m:ctrlPr>
                                      <a:rPr lang="mr-IN" sz="1400" i="1" smtClean="0">
                                        <a:latin typeface="Cambria Math" charset="0"/>
                                      </a:rPr>
                                    </m:ctrlPr>
                                  </m:fPr>
                                  <m:num>
                                    <m:r>
                                      <a:rPr lang="en-US" sz="1400" smtClean="0">
                                        <a:latin typeface="Cambria Math" charset="0"/>
                                      </a:rPr>
                                      <m:t>1</m:t>
                                    </m:r>
                                  </m:num>
                                  <m:den>
                                    <m:sSubSup>
                                      <m:sSubSupPr>
                                        <m:ctrlPr>
                                          <a:rPr lang="en-US" sz="1400" i="1" smtClean="0">
                                            <a:latin typeface="Cambria Math" charset="0"/>
                                          </a:rPr>
                                        </m:ctrlPr>
                                      </m:sSubSupPr>
                                      <m:e>
                                        <m:r>
                                          <a:rPr lang="en-US" sz="1400" smtClean="0">
                                            <a:latin typeface="Cambria Math" charset="0"/>
                                          </a:rPr>
                                          <m:t>𝜉</m:t>
                                        </m:r>
                                      </m:e>
                                      <m:sub>
                                        <m:r>
                                          <a:rPr lang="en-US" sz="1400" smtClean="0">
                                            <a:latin typeface="Cambria Math" charset="0"/>
                                          </a:rPr>
                                          <m:t>3</m:t>
                                        </m:r>
                                      </m:sub>
                                      <m:sup>
                                        <m:r>
                                          <a:rPr lang="en-US" sz="1400" smtClean="0">
                                            <a:latin typeface="Cambria Math" charset="0"/>
                                          </a:rPr>
                                          <m:t>2</m:t>
                                        </m:r>
                                      </m:sup>
                                    </m:sSubSup>
                                  </m:den>
                                </m:f>
                              </m:oMath>
                            </m:oMathPara>
                          </a14:m>
                          <a:endParaRPr lang="en-US" sz="14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1400" b="0" i="1" smtClean="0">
                                        <a:latin typeface="Cambria Math" charset="0"/>
                                      </a:rPr>
                                    </m:ctrlPr>
                                  </m:fPr>
                                  <m:num>
                                    <m:r>
                                      <a:rPr lang="en-US" sz="1400" b="0" i="1" smtClean="0">
                                        <a:latin typeface="Cambria Math" charset="0"/>
                                      </a:rPr>
                                      <m:t>1</m:t>
                                    </m:r>
                                  </m:num>
                                  <m:den>
                                    <m:r>
                                      <a:rPr lang="en-US" sz="1400" b="0" i="1" smtClean="0">
                                        <a:latin typeface="Cambria Math" charset="0"/>
                                      </a:rPr>
                                      <m:t>1+</m:t>
                                    </m:r>
                                    <m:sSup>
                                      <m:sSupPr>
                                        <m:ctrlPr>
                                          <a:rPr lang="en-US" sz="1400" b="0" i="1" smtClean="0">
                                            <a:latin typeface="Cambria Math" charset="0"/>
                                          </a:rPr>
                                        </m:ctrlPr>
                                      </m:sSupPr>
                                      <m:e>
                                        <m:r>
                                          <a:rPr lang="en-US" sz="1400" b="0" i="1" smtClean="0">
                                            <a:latin typeface="Cambria Math" charset="0"/>
                                          </a:rPr>
                                          <m:t>𝑒</m:t>
                                        </m:r>
                                      </m:e>
                                      <m:sup>
                                        <m:r>
                                          <a:rPr lang="en-US" sz="1400" b="0" i="1" smtClean="0">
                                            <a:latin typeface="Cambria Math" charset="0"/>
                                          </a:rPr>
                                          <m:t>−9</m:t>
                                        </m:r>
                                      </m:sup>
                                    </m:sSup>
                                  </m:den>
                                </m:f>
                              </m:oMath>
                            </m:oMathPara>
                          </a14:m>
                          <a:endParaRPr lang="en-US" sz="1400" dirty="0"/>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en-US" sz="1400" b="0" i="1" smtClean="0">
                                        <a:latin typeface="Cambria Math" charset="0"/>
                                      </a:rPr>
                                    </m:ctrlPr>
                                  </m:sSupPr>
                                  <m:e>
                                    <m:d>
                                      <m:dPr>
                                        <m:ctrlPr>
                                          <a:rPr lang="mr-IN" sz="1400" b="0" i="1" smtClean="0">
                                            <a:latin typeface="Cambria Math" charset="0"/>
                                          </a:rPr>
                                        </m:ctrlPr>
                                      </m:dPr>
                                      <m:e>
                                        <m:f>
                                          <m:fPr>
                                            <m:ctrlPr>
                                              <a:rPr lang="en-US" sz="1400" b="0" i="1" smtClean="0">
                                                <a:latin typeface="Cambria Math" charset="0"/>
                                              </a:rPr>
                                            </m:ctrlPr>
                                          </m:fPr>
                                          <m:num>
                                            <m:r>
                                              <a:rPr lang="en-US" sz="1400" b="0" i="1" smtClean="0">
                                                <a:latin typeface="Cambria Math" charset="0"/>
                                              </a:rPr>
                                              <m:t>1</m:t>
                                            </m:r>
                                          </m:num>
                                          <m:den>
                                            <m:r>
                                              <a:rPr lang="en-US" sz="1400" b="0" i="1" smtClean="0">
                                                <a:latin typeface="Cambria Math" charset="0"/>
                                              </a:rPr>
                                              <m:t>1+</m:t>
                                            </m:r>
                                            <m:sSup>
                                              <m:sSupPr>
                                                <m:ctrlPr>
                                                  <a:rPr lang="en-US" sz="1400" b="0" i="1" smtClean="0">
                                                    <a:latin typeface="Cambria Math" charset="0"/>
                                                  </a:rPr>
                                                </m:ctrlPr>
                                              </m:sSupPr>
                                              <m:e>
                                                <m:r>
                                                  <a:rPr lang="en-US" sz="1400" b="0" i="1" smtClean="0">
                                                    <a:latin typeface="Cambria Math" charset="0"/>
                                                  </a:rPr>
                                                  <m:t>𝑒</m:t>
                                                </m:r>
                                              </m:e>
                                              <m:sup>
                                                <m:r>
                                                  <a:rPr lang="en-US" sz="1400" b="0" i="1" smtClean="0">
                                                    <a:latin typeface="Cambria Math" charset="0"/>
                                                  </a:rPr>
                                                  <m:t>−9</m:t>
                                                </m:r>
                                              </m:sup>
                                            </m:sSup>
                                          </m:den>
                                        </m:f>
                                      </m:e>
                                    </m:d>
                                  </m:e>
                                  <m:sup>
                                    <m:r>
                                      <a:rPr lang="en-US" sz="1400" b="0" i="1" smtClean="0">
                                        <a:latin typeface="Cambria Math" charset="0"/>
                                      </a:rPr>
                                      <m:t>2</m:t>
                                    </m:r>
                                  </m:sup>
                                </m:sSup>
                              </m:oMath>
                            </m:oMathPara>
                          </a14:m>
                          <a:endParaRPr lang="en-US" sz="1400" dirty="0"/>
                        </a:p>
                      </a:txBody>
                      <a:tcPr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dirty="0" smtClean="0"/>
                            <a:t>-3</a:t>
                          </a:r>
                          <a14:m>
                            <m:oMath xmlns:m="http://schemas.openxmlformats.org/officeDocument/2006/math">
                              <m:sSup>
                                <m:sSupPr>
                                  <m:ctrlPr>
                                    <a:rPr lang="en-US" sz="1400" i="1" smtClean="0">
                                      <a:latin typeface="Cambria Math" charset="0"/>
                                    </a:rPr>
                                  </m:ctrlPr>
                                </m:sSupPr>
                                <m:e>
                                  <m:r>
                                    <a:rPr lang="en-US" sz="1400">
                                      <a:latin typeface="Cambria Math" charset="0"/>
                                    </a:rPr>
                                    <m:t>𝑒</m:t>
                                  </m:r>
                                </m:e>
                                <m:sup>
                                  <m:r>
                                    <a:rPr lang="en-US" sz="1400">
                                      <a:latin typeface="Cambria Math" charset="0"/>
                                    </a:rPr>
                                    <m:t>−</m:t>
                                  </m:r>
                                  <m:r>
                                    <a:rPr lang="en-US" sz="1400" b="0" i="1" smtClean="0">
                                      <a:latin typeface="Cambria Math" charset="0"/>
                                    </a:rPr>
                                    <m:t>9</m:t>
                                  </m:r>
                                </m:sup>
                              </m:sSup>
                              <m:sSup>
                                <m:sSupPr>
                                  <m:ctrlPr>
                                    <a:rPr lang="en-US" sz="1400" b="0" i="1" smtClean="0">
                                      <a:latin typeface="Cambria Math" charset="0"/>
                                    </a:rPr>
                                  </m:ctrlPr>
                                </m:sSupPr>
                                <m:e>
                                  <m:d>
                                    <m:dPr>
                                      <m:ctrlPr>
                                        <a:rPr lang="mr-IN" sz="1400" b="0" i="1" smtClean="0">
                                          <a:latin typeface="Cambria Math" charset="0"/>
                                        </a:rPr>
                                      </m:ctrlPr>
                                    </m:dPr>
                                    <m:e>
                                      <m:f>
                                        <m:fPr>
                                          <m:ctrlPr>
                                            <a:rPr lang="en-US" sz="1400" b="0" i="1" smtClean="0">
                                              <a:latin typeface="Cambria Math" charset="0"/>
                                            </a:rPr>
                                          </m:ctrlPr>
                                        </m:fPr>
                                        <m:num>
                                          <m:r>
                                            <a:rPr lang="en-US" sz="1400" b="0" i="1" smtClean="0">
                                              <a:latin typeface="Cambria Math" charset="0"/>
                                            </a:rPr>
                                            <m:t>1</m:t>
                                          </m:r>
                                        </m:num>
                                        <m:den>
                                          <m:r>
                                            <a:rPr lang="en-US" sz="1400" b="0" i="1" smtClean="0">
                                              <a:latin typeface="Cambria Math" charset="0"/>
                                            </a:rPr>
                                            <m:t>1+</m:t>
                                          </m:r>
                                          <m:sSup>
                                            <m:sSupPr>
                                              <m:ctrlPr>
                                                <a:rPr lang="en-US" sz="1400" b="0" i="1" smtClean="0">
                                                  <a:latin typeface="Cambria Math" charset="0"/>
                                                </a:rPr>
                                              </m:ctrlPr>
                                            </m:sSupPr>
                                            <m:e>
                                              <m:r>
                                                <a:rPr lang="en-US" sz="1400" b="0" i="1" smtClean="0">
                                                  <a:latin typeface="Cambria Math" charset="0"/>
                                                </a:rPr>
                                                <m:t>𝑒</m:t>
                                              </m:r>
                                            </m:e>
                                            <m:sup>
                                              <m:r>
                                                <a:rPr lang="en-US" sz="1400" b="0" i="1" smtClean="0">
                                                  <a:latin typeface="Cambria Math" charset="0"/>
                                                </a:rPr>
                                                <m:t>−9</m:t>
                                              </m:r>
                                            </m:sup>
                                          </m:sSup>
                                        </m:den>
                                      </m:f>
                                    </m:e>
                                  </m:d>
                                </m:e>
                                <m:sup>
                                  <m:r>
                                    <a:rPr lang="en-US" sz="1400" b="0" i="1" smtClean="0">
                                      <a:latin typeface="Cambria Math" charset="0"/>
                                    </a:rPr>
                                    <m:t>2</m:t>
                                  </m:r>
                                </m:sup>
                              </m:sSup>
                            </m:oMath>
                          </a14:m>
                          <a:endParaRPr lang="en-US" sz="1400" dirty="0"/>
                        </a:p>
                      </a:txBody>
                      <a:tcPr anchor="ctr"/>
                    </a:tc>
                  </a:tr>
                  <a:tr h="551246">
                    <a:tc>
                      <a:txBody>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r>
                                  <a:rPr lang="en-US" sz="1400" smtClean="0">
                                    <a:latin typeface="Cambria Math" charset="0"/>
                                  </a:rPr>
                                  <m:t>=</m:t>
                                </m:r>
                                <m:func>
                                  <m:funcPr>
                                    <m:ctrlPr>
                                      <a:rPr lang="en-US" sz="1400" i="1" smtClean="0">
                                        <a:latin typeface="Cambria Math" charset="0"/>
                                      </a:rPr>
                                    </m:ctrlPr>
                                  </m:funcPr>
                                  <m:fName>
                                    <m:r>
                                      <m:rPr>
                                        <m:sty m:val="p"/>
                                      </m:rPr>
                                      <a:rPr lang="en-US" sz="1400" smtClean="0">
                                        <a:latin typeface="Cambria Math" charset="0"/>
                                      </a:rPr>
                                      <m:t>log</m:t>
                                    </m:r>
                                  </m:fName>
                                  <m:e>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r>
                                      <a:rPr lang="en-US" sz="1400" smtClean="0">
                                        <a:latin typeface="Cambria Math" charset="0"/>
                                      </a:rPr>
                                      <m:t>=</m:t>
                                    </m:r>
                                    <m:func>
                                      <m:funcPr>
                                        <m:ctrlPr>
                                          <a:rPr lang="en-US" sz="1400" i="1" smtClean="0">
                                            <a:latin typeface="Cambria Math" charset="0"/>
                                          </a:rPr>
                                        </m:ctrlPr>
                                      </m:funcPr>
                                      <m:fName>
                                        <m:r>
                                          <m:rPr>
                                            <m:sty m:val="p"/>
                                          </m:rPr>
                                          <a:rPr lang="en-US" sz="1400" smtClean="0">
                                            <a:latin typeface="Cambria Math" charset="0"/>
                                          </a:rPr>
                                          <m:t>log</m:t>
                                        </m:r>
                                      </m:fName>
                                      <m:e>
                                        <m:r>
                                          <a:rPr lang="en-US" sz="1400" smtClean="0">
                                            <a:latin typeface="Cambria Math" charset="0"/>
                                          </a:rPr>
                                          <m:t>𝑝</m:t>
                                        </m:r>
                                        <m:r>
                                          <a:rPr lang="en-US" sz="1400" smtClean="0">
                                            <a:latin typeface="Cambria Math" charset="0"/>
                                          </a:rPr>
                                          <m:t> =</m:t>
                                        </m:r>
                                      </m:e>
                                    </m:func>
                                    <m:func>
                                      <m:funcPr>
                                        <m:ctrlPr>
                                          <a:rPr lang="en-US" sz="1400" i="1" smtClean="0">
                                            <a:latin typeface="Cambria Math" charset="0"/>
                                          </a:rPr>
                                        </m:ctrlPr>
                                      </m:funcPr>
                                      <m:fName>
                                        <m:r>
                                          <m:rPr>
                                            <m:sty m:val="p"/>
                                          </m:rPr>
                                          <a:rPr lang="en-US" sz="1400" smtClean="0">
                                            <a:latin typeface="Cambria Math" charset="0"/>
                                          </a:rPr>
                                          <m:t>log</m:t>
                                        </m:r>
                                      </m:fName>
                                      <m:e>
                                        <m:f>
                                          <m:fPr>
                                            <m:ctrlPr>
                                              <a:rPr lang="mr-IN" sz="1400" i="1">
                                                <a:latin typeface="Cambria Math" charset="0"/>
                                              </a:rPr>
                                            </m:ctrlPr>
                                          </m:fPr>
                                          <m:num>
                                            <m:r>
                                              <a:rPr lang="en-US" sz="1400">
                                                <a:latin typeface="Cambria Math" charset="0"/>
                                              </a:rPr>
                                              <m:t>1</m:t>
                                            </m:r>
                                          </m:num>
                                          <m:den>
                                            <m:r>
                                              <a:rPr lang="en-US" sz="1400">
                                                <a:latin typeface="Cambria Math" charset="0"/>
                                              </a:rPr>
                                              <m:t>1+</m:t>
                                            </m:r>
                                            <m:sSup>
                                              <m:sSupPr>
                                                <m:ctrlPr>
                                                  <a:rPr lang="en-US" sz="1400" i="1">
                                                    <a:latin typeface="Cambria Math" charset="0"/>
                                                  </a:rPr>
                                                </m:ctrlPr>
                                              </m:sSupPr>
                                              <m:e>
                                                <m:r>
                                                  <a:rPr lang="en-US" sz="1400">
                                                    <a:latin typeface="Cambria Math" charset="0"/>
                                                  </a:rPr>
                                                  <m:t>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den>
                                        </m:f>
                                      </m:e>
                                    </m:func>
                                  </m:e>
                                </m:func>
                              </m:oMath>
                            </m:oMathPara>
                          </a14:m>
                          <a:endParaRPr lang="en-US" sz="1400" dirty="0"/>
                        </a:p>
                      </a:txBody>
                      <a:tcPr anchor="ctr"/>
                    </a:tc>
                    <a:tc>
                      <a:txBody>
                        <a:bodyPr/>
                        <a:lstStyle/>
                        <a:p>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den>
                                </m:f>
                                <m:r>
                                  <a:rPr lang="en-US" sz="1400" smtClean="0">
                                    <a:latin typeface="Cambria Math" charset="0"/>
                                  </a:rPr>
                                  <m:t>=</m:t>
                                </m:r>
                                <m:f>
                                  <m:fPr>
                                    <m:ctrlPr>
                                      <a:rPr lang="mr-IN" sz="1400" i="1" smtClean="0">
                                        <a:latin typeface="Cambria Math" charset="0"/>
                                      </a:rPr>
                                    </m:ctrlPr>
                                  </m:fPr>
                                  <m:num>
                                    <m:r>
                                      <a:rPr lang="en-US" sz="1400" smtClean="0">
                                        <a:latin typeface="Cambria Math" charset="0"/>
                                      </a:rPr>
                                      <m:t>1</m:t>
                                    </m:r>
                                  </m:num>
                                  <m:den>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den>
                                </m:f>
                              </m:oMath>
                            </m:oMathPara>
                          </a14:m>
                          <a:endParaRPr lang="en-US" sz="1400" b="0" dirty="0" smtClean="0"/>
                        </a:p>
                      </a:txBody>
                      <a:tcPr/>
                    </a:tc>
                    <a:tc>
                      <a:txBody>
                        <a:bodyPr/>
                        <a:lstStyle/>
                        <a:p>
                          <a:pPr algn="ctr"/>
                          <a14:m>
                            <m:oMathPara xmlns:m="http://schemas.openxmlformats.org/officeDocument/2006/math">
                              <m:oMathParaPr>
                                <m:jc m:val="centerGroup"/>
                              </m:oMathParaPr>
                              <m:oMath xmlns:m="http://schemas.openxmlformats.org/officeDocument/2006/math">
                                <m:func>
                                  <m:funcPr>
                                    <m:ctrlPr>
                                      <a:rPr lang="en-US" sz="1400" b="0" i="1" smtClean="0">
                                        <a:latin typeface="Cambria Math" charset="0"/>
                                      </a:rPr>
                                    </m:ctrlPr>
                                  </m:funcPr>
                                  <m:fName>
                                    <m:r>
                                      <m:rPr>
                                        <m:sty m:val="p"/>
                                      </m:rPr>
                                      <a:rPr lang="en-US" sz="1400" i="0" smtClean="0">
                                        <a:latin typeface="Cambria Math" charset="0"/>
                                      </a:rPr>
                                      <m:t>log</m:t>
                                    </m:r>
                                  </m:fName>
                                  <m:e>
                                    <m:f>
                                      <m:fPr>
                                        <m:ctrlPr>
                                          <a:rPr lang="en-US" sz="1400" b="0" i="1" smtClean="0">
                                            <a:latin typeface="Cambria Math" charset="0"/>
                                          </a:rPr>
                                        </m:ctrlPr>
                                      </m:fPr>
                                      <m:num>
                                        <m:r>
                                          <a:rPr lang="en-US" sz="1400" b="0" i="1" smtClean="0">
                                            <a:latin typeface="Cambria Math" charset="0"/>
                                          </a:rPr>
                                          <m:t>1</m:t>
                                        </m:r>
                                      </m:num>
                                      <m:den>
                                        <m:r>
                                          <a:rPr lang="en-US" sz="1400" b="0" i="1" smtClean="0">
                                            <a:latin typeface="Cambria Math" charset="0"/>
                                          </a:rPr>
                                          <m:t>1+</m:t>
                                        </m:r>
                                        <m:sSup>
                                          <m:sSupPr>
                                            <m:ctrlPr>
                                              <a:rPr lang="en-US" sz="1400" b="0" i="1" smtClean="0">
                                                <a:latin typeface="Cambria Math" charset="0"/>
                                              </a:rPr>
                                            </m:ctrlPr>
                                          </m:sSupPr>
                                          <m:e>
                                            <m:r>
                                              <a:rPr lang="en-US" sz="1400" b="0" i="1" smtClean="0">
                                                <a:latin typeface="Cambria Math" charset="0"/>
                                              </a:rPr>
                                              <m:t>𝑒</m:t>
                                            </m:r>
                                          </m:e>
                                          <m:sup>
                                            <m:r>
                                              <a:rPr lang="en-US" sz="1400" b="0" i="1" smtClean="0">
                                                <a:latin typeface="Cambria Math" charset="0"/>
                                              </a:rPr>
                                              <m:t>−9</m:t>
                                            </m:r>
                                          </m:sup>
                                        </m:sSup>
                                      </m:den>
                                    </m:f>
                                  </m:e>
                                </m:func>
                              </m:oMath>
                            </m:oMathPara>
                          </a14:m>
                          <a:endParaRPr lang="en-US" sz="14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charset="0"/>
                                  </a:rPr>
                                  <m:t>1+</m:t>
                                </m:r>
                                <m:sSup>
                                  <m:sSupPr>
                                    <m:ctrlPr>
                                      <a:rPr lang="en-US" sz="1400" b="0" i="1" smtClean="0">
                                        <a:latin typeface="Cambria Math" charset="0"/>
                                      </a:rPr>
                                    </m:ctrlPr>
                                  </m:sSupPr>
                                  <m:e>
                                    <m:r>
                                      <a:rPr lang="en-US" sz="1400" b="0" i="1" smtClean="0">
                                        <a:latin typeface="Cambria Math" charset="0"/>
                                      </a:rPr>
                                      <m:t>𝑒</m:t>
                                    </m:r>
                                  </m:e>
                                  <m:sup>
                                    <m:r>
                                      <a:rPr lang="en-US" sz="1400" b="0" i="1" smtClean="0">
                                        <a:latin typeface="Cambria Math" charset="0"/>
                                      </a:rPr>
                                      <m:t>−9</m:t>
                                    </m:r>
                                  </m:sup>
                                </m:sSup>
                              </m:oMath>
                            </m:oMathPara>
                          </a14:m>
                          <a:endParaRPr lang="en-US" sz="1400" dirty="0"/>
                        </a:p>
                      </a:txBody>
                      <a:tcPr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dirty="0" smtClean="0"/>
                            <a:t>-3</a:t>
                          </a:r>
                          <a14:m>
                            <m:oMath xmlns:m="http://schemas.openxmlformats.org/officeDocument/2006/math">
                              <m:sSup>
                                <m:sSupPr>
                                  <m:ctrlPr>
                                    <a:rPr lang="en-US" sz="1400" i="1" smtClean="0">
                                      <a:latin typeface="Cambria Math" charset="0"/>
                                    </a:rPr>
                                  </m:ctrlPr>
                                </m:sSupPr>
                                <m:e>
                                  <m:r>
                                    <a:rPr lang="en-US" sz="1400">
                                      <a:latin typeface="Cambria Math" charset="0"/>
                                    </a:rPr>
                                    <m:t>𝑒</m:t>
                                  </m:r>
                                </m:e>
                                <m:sup>
                                  <m:r>
                                    <a:rPr lang="en-US" sz="1400">
                                      <a:latin typeface="Cambria Math" charset="0"/>
                                    </a:rPr>
                                    <m:t>−</m:t>
                                  </m:r>
                                  <m:r>
                                    <a:rPr lang="en-US" sz="1400" b="0" i="1" smtClean="0">
                                      <a:latin typeface="Cambria Math" charset="0"/>
                                    </a:rPr>
                                    <m:t>9</m:t>
                                  </m:r>
                                </m:sup>
                              </m:sSup>
                              <m:sSup>
                                <m:sSupPr>
                                  <m:ctrlPr>
                                    <a:rPr lang="en-US" sz="1400" b="0" i="1" smtClean="0">
                                      <a:latin typeface="Cambria Math" charset="0"/>
                                    </a:rPr>
                                  </m:ctrlPr>
                                </m:sSupPr>
                                <m:e>
                                  <m:d>
                                    <m:dPr>
                                      <m:ctrlPr>
                                        <a:rPr lang="mr-IN" sz="1400" b="0" i="1" smtClean="0">
                                          <a:latin typeface="Cambria Math" charset="0"/>
                                        </a:rPr>
                                      </m:ctrlPr>
                                    </m:dPr>
                                    <m:e>
                                      <m:f>
                                        <m:fPr>
                                          <m:ctrlPr>
                                            <a:rPr lang="en-US" sz="1400" b="0" i="1" smtClean="0">
                                              <a:latin typeface="Cambria Math" charset="0"/>
                                            </a:rPr>
                                          </m:ctrlPr>
                                        </m:fPr>
                                        <m:num>
                                          <m:r>
                                            <a:rPr lang="en-US" sz="1400" b="0" i="1" smtClean="0">
                                              <a:latin typeface="Cambria Math" charset="0"/>
                                            </a:rPr>
                                            <m:t>1</m:t>
                                          </m:r>
                                        </m:num>
                                        <m:den>
                                          <m:r>
                                            <a:rPr lang="en-US" sz="1400" b="0" i="1" smtClean="0">
                                              <a:latin typeface="Cambria Math" charset="0"/>
                                            </a:rPr>
                                            <m:t>1+</m:t>
                                          </m:r>
                                          <m:sSup>
                                            <m:sSupPr>
                                              <m:ctrlPr>
                                                <a:rPr lang="en-US" sz="1400" b="0" i="1" smtClean="0">
                                                  <a:latin typeface="Cambria Math" charset="0"/>
                                                </a:rPr>
                                              </m:ctrlPr>
                                            </m:sSupPr>
                                            <m:e>
                                              <m:r>
                                                <a:rPr lang="en-US" sz="1400" b="0" i="1" smtClean="0">
                                                  <a:latin typeface="Cambria Math" charset="0"/>
                                                </a:rPr>
                                                <m:t>𝑒</m:t>
                                              </m:r>
                                            </m:e>
                                            <m:sup>
                                              <m:r>
                                                <a:rPr lang="en-US" sz="1400" b="0" i="1" smtClean="0">
                                                  <a:latin typeface="Cambria Math" charset="0"/>
                                                </a:rPr>
                                                <m:t>−9</m:t>
                                              </m:r>
                                            </m:sup>
                                          </m:sSup>
                                        </m:den>
                                      </m:f>
                                    </m:e>
                                  </m:d>
                                </m:e>
                                <m:sup/>
                              </m:sSup>
                            </m:oMath>
                          </a14:m>
                          <a:endParaRPr lang="en-US" sz="1400" dirty="0"/>
                        </a:p>
                      </a:txBody>
                      <a:tcPr anchor="ctr"/>
                    </a:tc>
                  </a:tr>
                  <a:tr h="552234">
                    <a:tc>
                      <a:txBody>
                        <a:bodyPr/>
                        <a:lstStyle/>
                        <a:p>
                          <a:pPr/>
                          <a14:m>
                            <m:oMathPara xmlns:m="http://schemas.openxmlformats.org/officeDocument/2006/math">
                              <m:oMathParaPr>
                                <m:jc m:val="centerGroup"/>
                              </m:oMathParaPr>
                              <m:oMath xmlns:m="http://schemas.openxmlformats.org/officeDocument/2006/math">
                                <m:sSubSup>
                                  <m:sSubSupPr>
                                    <m:ctrlPr>
                                      <a:rPr lang="en-US" sz="1400" i="1" smtClean="0">
                                        <a:latin typeface="Cambria Math" charset="0"/>
                                      </a:rPr>
                                    </m:ctrlPr>
                                  </m:sSubSupPr>
                                  <m:e>
                                    <m:r>
                                      <a:rPr lang="en-US" sz="1400" smtClean="0">
                                        <a:latin typeface="Cambria Math" charset="0"/>
                                      </a:rPr>
                                      <m:t>ℒ</m:t>
                                    </m:r>
                                  </m:e>
                                  <m:sub>
                                    <m:r>
                                      <a:rPr lang="en-US" sz="1400" smtClean="0">
                                        <a:latin typeface="Cambria Math" charset="0"/>
                                      </a:rPr>
                                      <m:t>𝑖</m:t>
                                    </m:r>
                                  </m:sub>
                                  <m:sup>
                                    <m:r>
                                      <a:rPr lang="en-US" sz="1400" smtClean="0">
                                        <a:latin typeface="Cambria Math" charset="0"/>
                                      </a:rPr>
                                      <m:t>𝐴</m:t>
                                    </m:r>
                                  </m:sup>
                                </m:sSubSup>
                                <m:r>
                                  <a:rPr lang="en-US" sz="1400" smtClean="0">
                                    <a:latin typeface="Cambria Math" charset="0"/>
                                  </a:rPr>
                                  <m:t>=−</m:t>
                                </m:r>
                                <m:r>
                                  <a:rPr lang="en-US" sz="1400" smtClean="0">
                                    <a:latin typeface="Cambria Math" charset="0"/>
                                  </a:rPr>
                                  <m:t>𝑦</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oMath>
                            </m:oMathPara>
                          </a14:m>
                          <a:endParaRPr lang="en-US" sz="1400" b="0" dirty="0" smtClean="0"/>
                        </a:p>
                      </a:txBody>
                      <a:tcPr anchor="ctr"/>
                    </a:tc>
                    <a:tc>
                      <a:txBody>
                        <a:bodyPr/>
                        <a:lstStyle/>
                        <a:p>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r>
                                      <a:rPr lang="en-US" sz="1400" smtClean="0">
                                        <a:latin typeface="Cambria Math" charset="0"/>
                                      </a:rPr>
                                      <m:t>ℒ</m:t>
                                    </m:r>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den>
                                </m:f>
                                <m:r>
                                  <a:rPr lang="en-US" sz="1400" smtClean="0">
                                    <a:latin typeface="Cambria Math" charset="0"/>
                                  </a:rPr>
                                  <m:t>=−</m:t>
                                </m:r>
                                <m:r>
                                  <a:rPr lang="en-US" sz="1400" smtClean="0">
                                    <a:latin typeface="Cambria Math" charset="0"/>
                                  </a:rPr>
                                  <m:t>𝑦</m:t>
                                </m:r>
                              </m:oMath>
                            </m:oMathPara>
                          </a14:m>
                          <a:endParaRPr lang="en-US" sz="1400" b="0" dirty="0"/>
                        </a:p>
                      </a:txBody>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smtClean="0">
                                    <a:latin typeface="Cambria Math" charset="0"/>
                                  </a:rPr>
                                  <m:t>−</m:t>
                                </m:r>
                                <m:func>
                                  <m:funcPr>
                                    <m:ctrlPr>
                                      <a:rPr lang="en-US" sz="1400" b="0" i="1" smtClean="0">
                                        <a:latin typeface="Cambria Math" charset="0"/>
                                      </a:rPr>
                                    </m:ctrlPr>
                                  </m:funcPr>
                                  <m:fName>
                                    <m:r>
                                      <m:rPr>
                                        <m:sty m:val="p"/>
                                      </m:rPr>
                                      <a:rPr lang="en-US" sz="1400" i="0" smtClean="0">
                                        <a:latin typeface="Cambria Math" charset="0"/>
                                      </a:rPr>
                                      <m:t>log</m:t>
                                    </m:r>
                                  </m:fName>
                                  <m:e>
                                    <m:f>
                                      <m:fPr>
                                        <m:ctrlPr>
                                          <a:rPr lang="en-US" sz="1400" b="0" i="1" smtClean="0">
                                            <a:latin typeface="Cambria Math" charset="0"/>
                                          </a:rPr>
                                        </m:ctrlPr>
                                      </m:fPr>
                                      <m:num>
                                        <m:r>
                                          <a:rPr lang="en-US" sz="1400" b="0" i="1" smtClean="0">
                                            <a:latin typeface="Cambria Math" charset="0"/>
                                          </a:rPr>
                                          <m:t>1</m:t>
                                        </m:r>
                                      </m:num>
                                      <m:den>
                                        <m:r>
                                          <a:rPr lang="en-US" sz="1400" b="0" i="1" smtClean="0">
                                            <a:latin typeface="Cambria Math" charset="0"/>
                                          </a:rPr>
                                          <m:t>1+</m:t>
                                        </m:r>
                                        <m:sSup>
                                          <m:sSupPr>
                                            <m:ctrlPr>
                                              <a:rPr lang="en-US" sz="1400" b="0" i="1" smtClean="0">
                                                <a:latin typeface="Cambria Math" charset="0"/>
                                              </a:rPr>
                                            </m:ctrlPr>
                                          </m:sSupPr>
                                          <m:e>
                                            <m:r>
                                              <a:rPr lang="en-US" sz="1400" b="0" i="1" smtClean="0">
                                                <a:latin typeface="Cambria Math" charset="0"/>
                                              </a:rPr>
                                              <m:t>𝑒</m:t>
                                            </m:r>
                                          </m:e>
                                          <m:sup>
                                            <m:r>
                                              <a:rPr lang="en-US" sz="1400" b="0" i="1" smtClean="0">
                                                <a:latin typeface="Cambria Math" charset="0"/>
                                              </a:rPr>
                                              <m:t>−9</m:t>
                                            </m:r>
                                          </m:sup>
                                        </m:sSup>
                                      </m:den>
                                    </m:f>
                                  </m:e>
                                </m:func>
                              </m:oMath>
                            </m:oMathPara>
                          </a14:m>
                          <a:endParaRPr lang="en-US" sz="1400" dirty="0"/>
                        </a:p>
                      </a:txBody>
                      <a:tcPr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charset="0"/>
                                  </a:rPr>
                                  <m:t>−1</m:t>
                                </m:r>
                              </m:oMath>
                            </m:oMathPara>
                          </a14:m>
                          <a:endParaRPr lang="en-US" sz="1400" dirty="0"/>
                        </a:p>
                      </a:txBody>
                      <a:tcPr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dirty="0" smtClean="0"/>
                            <a:t>3</a:t>
                          </a:r>
                          <a14:m>
                            <m:oMath xmlns:m="http://schemas.openxmlformats.org/officeDocument/2006/math">
                              <m:sSup>
                                <m:sSupPr>
                                  <m:ctrlPr>
                                    <a:rPr lang="en-US" sz="1400" i="1" smtClean="0">
                                      <a:latin typeface="Cambria Math" charset="0"/>
                                    </a:rPr>
                                  </m:ctrlPr>
                                </m:sSupPr>
                                <m:e>
                                  <m:r>
                                    <a:rPr lang="en-US" sz="1400">
                                      <a:latin typeface="Cambria Math" charset="0"/>
                                    </a:rPr>
                                    <m:t>𝑒</m:t>
                                  </m:r>
                                </m:e>
                                <m:sup>
                                  <m:r>
                                    <a:rPr lang="en-US" sz="1400">
                                      <a:latin typeface="Cambria Math" charset="0"/>
                                    </a:rPr>
                                    <m:t>−</m:t>
                                  </m:r>
                                  <m:r>
                                    <a:rPr lang="en-US" sz="1400" b="0" i="1" smtClean="0">
                                      <a:latin typeface="Cambria Math" charset="0"/>
                                    </a:rPr>
                                    <m:t>9</m:t>
                                  </m:r>
                                </m:sup>
                              </m:sSup>
                              <m:sSup>
                                <m:sSupPr>
                                  <m:ctrlPr>
                                    <a:rPr lang="en-US" sz="1400" b="0" i="1" smtClean="0">
                                      <a:latin typeface="Cambria Math" charset="0"/>
                                    </a:rPr>
                                  </m:ctrlPr>
                                </m:sSupPr>
                                <m:e>
                                  <m:d>
                                    <m:dPr>
                                      <m:ctrlPr>
                                        <a:rPr lang="mr-IN" sz="1400" b="0" i="1" smtClean="0">
                                          <a:latin typeface="Cambria Math" charset="0"/>
                                        </a:rPr>
                                      </m:ctrlPr>
                                    </m:dPr>
                                    <m:e>
                                      <m:f>
                                        <m:fPr>
                                          <m:ctrlPr>
                                            <a:rPr lang="en-US" sz="1400" b="0" i="1" smtClean="0">
                                              <a:latin typeface="Cambria Math" charset="0"/>
                                            </a:rPr>
                                          </m:ctrlPr>
                                        </m:fPr>
                                        <m:num>
                                          <m:r>
                                            <a:rPr lang="en-US" sz="1400" b="0" i="1" smtClean="0">
                                              <a:latin typeface="Cambria Math" charset="0"/>
                                            </a:rPr>
                                            <m:t>1</m:t>
                                          </m:r>
                                        </m:num>
                                        <m:den>
                                          <m:r>
                                            <a:rPr lang="en-US" sz="1400" b="0" i="1" smtClean="0">
                                              <a:latin typeface="Cambria Math" charset="0"/>
                                            </a:rPr>
                                            <m:t>1+</m:t>
                                          </m:r>
                                          <m:sSup>
                                            <m:sSupPr>
                                              <m:ctrlPr>
                                                <a:rPr lang="en-US" sz="1400" b="0" i="1" smtClean="0">
                                                  <a:latin typeface="Cambria Math" charset="0"/>
                                                </a:rPr>
                                              </m:ctrlPr>
                                            </m:sSupPr>
                                            <m:e>
                                              <m:r>
                                                <a:rPr lang="en-US" sz="1400" b="0" i="1" smtClean="0">
                                                  <a:latin typeface="Cambria Math" charset="0"/>
                                                </a:rPr>
                                                <m:t>𝑒</m:t>
                                              </m:r>
                                            </m:e>
                                            <m:sup>
                                              <m:r>
                                                <a:rPr lang="en-US" sz="1400" b="0" i="1" smtClean="0">
                                                  <a:latin typeface="Cambria Math" charset="0"/>
                                                </a:rPr>
                                                <m:t>−9</m:t>
                                              </m:r>
                                            </m:sup>
                                          </m:sSup>
                                        </m:den>
                                      </m:f>
                                    </m:e>
                                  </m:d>
                                </m:e>
                                <m:sup/>
                              </m:sSup>
                            </m:oMath>
                          </a14:m>
                          <a:r>
                            <a:rPr lang="en-US" sz="1400" dirty="0" smtClean="0"/>
                            <a:t> </a:t>
                          </a:r>
                          <a:endParaRPr lang="en-US" sz="1400" dirty="0"/>
                        </a:p>
                      </a:txBody>
                      <a:tcPr anchor="ctr"/>
                    </a:tc>
                  </a:tr>
                  <a:tr h="552234">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Sup>
                                      <m:sSubSupPr>
                                        <m:ctrlPr>
                                          <a:rPr lang="en-US" sz="1400" i="1" smtClean="0">
                                            <a:latin typeface="Cambria Math" charset="0"/>
                                          </a:rPr>
                                        </m:ctrlPr>
                                      </m:sSubSupPr>
                                      <m:e>
                                        <m:r>
                                          <a:rPr lang="en-US" sz="1400" smtClean="0">
                                            <a:latin typeface="Cambria Math" charset="0"/>
                                          </a:rPr>
                                          <m:t>ℒ</m:t>
                                        </m:r>
                                      </m:e>
                                      <m:sub>
                                        <m:r>
                                          <a:rPr lang="en-US" sz="1400" smtClean="0">
                                            <a:latin typeface="Cambria Math" charset="0"/>
                                          </a:rPr>
                                          <m:t>𝑖</m:t>
                                        </m:r>
                                      </m:sub>
                                      <m:sup>
                                        <m:r>
                                          <a:rPr lang="en-US" sz="1400" smtClean="0">
                                            <a:latin typeface="Cambria Math" charset="0"/>
                                          </a:rPr>
                                          <m:t>𝐴</m:t>
                                        </m:r>
                                      </m:sup>
                                    </m:sSubSup>
                                  </m:num>
                                  <m:den>
                                    <m:r>
                                      <a:rPr lang="en-US" sz="1400" b="0" i="1" smtClean="0">
                                        <a:latin typeface="Cambria Math" charset="0"/>
                                      </a:rPr>
                                      <m:t>𝜕</m:t>
                                    </m:r>
                                    <m:r>
                                      <a:rPr lang="en-US" sz="1400" smtClean="0">
                                        <a:latin typeface="Cambria Math" charset="0"/>
                                      </a:rPr>
                                      <m:t>𝑊</m:t>
                                    </m:r>
                                  </m:den>
                                </m:f>
                                <m:r>
                                  <a:rPr lang="en-US" sz="1400" smtClean="0">
                                    <a:latin typeface="Cambria Math" charset="0"/>
                                  </a:rPr>
                                  <m:t>=</m:t>
                                </m:r>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ℒ</m:t>
                                        </m:r>
                                      </m:e>
                                      <m:sub>
                                        <m:r>
                                          <a:rPr lang="en-US" sz="1400" smtClean="0">
                                            <a:latin typeface="Cambria Math" charset="0"/>
                                          </a:rPr>
                                          <m:t>𝑖</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den>
                                </m:f>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den>
                                </m:f>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3</m:t>
                                        </m:r>
                                      </m:sub>
                                    </m:sSub>
                                  </m:den>
                                </m:f>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3</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2</m:t>
                                        </m:r>
                                      </m:sub>
                                    </m:sSub>
                                  </m:den>
                                </m:f>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2</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den>
                                </m:f>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num>
                                  <m:den>
                                    <m:r>
                                      <a:rPr lang="en-US" sz="1400" b="0" i="1" smtClean="0">
                                        <a:latin typeface="Cambria Math" charset="0"/>
                                      </a:rPr>
                                      <m:t>𝜕</m:t>
                                    </m:r>
                                    <m:r>
                                      <a:rPr lang="en-US" sz="1400" smtClean="0">
                                        <a:latin typeface="Cambria Math" charset="0"/>
                                      </a:rPr>
                                      <m:t>𝑊</m:t>
                                    </m:r>
                                  </m:den>
                                </m:f>
                              </m:oMath>
                            </m:oMathPara>
                          </a14:m>
                          <a:endParaRPr lang="en-US" sz="1400" dirty="0"/>
                        </a:p>
                        <a:p>
                          <a:pPr marL="0" marR="0" indent="0" algn="l" defTabSz="457182" rtl="0" eaLnBrk="1" fontAlgn="auto" latinLnBrk="0" hangingPunct="1">
                            <a:lnSpc>
                              <a:spcPct val="100000"/>
                            </a:lnSpc>
                            <a:spcBef>
                              <a:spcPts val="0"/>
                            </a:spcBef>
                            <a:spcAft>
                              <a:spcPts val="0"/>
                            </a:spcAft>
                            <a:buClrTx/>
                            <a:buSzTx/>
                            <a:buFontTx/>
                            <a:buNone/>
                            <a:tabLst/>
                            <a:defRPr/>
                          </a:pPr>
                          <a:endParaRPr lang="en-US" sz="1400" dirty="0"/>
                        </a:p>
                        <a:p>
                          <a:endParaRPr lang="en-US" sz="1400" b="0" dirty="0" smtClean="0"/>
                        </a:p>
                      </a:txBody>
                      <a:tcPr anchor="ctr"/>
                    </a:tc>
                    <a:tc>
                      <a:txBody>
                        <a:bodyPr/>
                        <a:lstStyle/>
                        <a:p>
                          <a:endParaRPr lang="en-US" sz="1400" b="0" dirty="0"/>
                        </a:p>
                      </a:txBody>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endParaRPr lang="en-US" sz="1400" dirty="0"/>
                        </a:p>
                      </a:txBody>
                      <a:tcPr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charset="0"/>
                                  </a:rPr>
                                  <m:t>−3</m:t>
                                </m:r>
                              </m:oMath>
                            </m:oMathPara>
                          </a14:m>
                          <a:endParaRPr lang="en-US" sz="1400" dirty="0"/>
                        </a:p>
                      </a:txBody>
                      <a:tcPr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nb-NO" sz="1800" b="0" i="0" kern="1200" dirty="0" smtClean="0">
                              <a:solidFill>
                                <a:schemeClr val="dk1"/>
                              </a:solidFill>
                              <a:effectLst/>
                              <a:latin typeface="+mn-lt"/>
                              <a:ea typeface="+mn-ea"/>
                              <a:cs typeface="+mn-cs"/>
                            </a:rPr>
                            <a:t>0.00037018372</a:t>
                          </a:r>
                          <a:endParaRPr lang="en-US" sz="1400" dirty="0"/>
                        </a:p>
                      </a:txBody>
                      <a:tcPr anchor="ct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481090699"/>
                  </p:ext>
                </p:extLst>
              </p:nvPr>
            </p:nvGraphicFramePr>
            <p:xfrm>
              <a:off x="1103025" y="983807"/>
              <a:ext cx="9356087" cy="5038631"/>
            </p:xfrm>
            <a:graphic>
              <a:graphicData uri="http://schemas.openxmlformats.org/drawingml/2006/table">
                <a:tbl>
                  <a:tblPr firstRow="1" bandRow="1">
                    <a:tableStyleId>{073A0DAA-6AF3-43AB-8588-CEC1D06C72B9}</a:tableStyleId>
                  </a:tblPr>
                  <a:tblGrid>
                    <a:gridCol w="2528071"/>
                    <a:gridCol w="1412170"/>
                    <a:gridCol w="1805282"/>
                    <a:gridCol w="1805282"/>
                    <a:gridCol w="1805282"/>
                  </a:tblGrid>
                  <a:tr h="518160">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dirty="0" smtClean="0"/>
                            <a:t>Variables</a:t>
                          </a:r>
                          <a:endParaRPr lang="en-US" sz="1400" b="0" dirty="0" smtClean="0">
                            <a:latin typeface="Karla" charset="0"/>
                            <a:ea typeface="Karla" charset="0"/>
                            <a:cs typeface="Karla" charset="0"/>
                          </a:endParaRPr>
                        </a:p>
                      </a:txBody>
                      <a:tcPr anchor="ctr"/>
                    </a:tc>
                    <a:tc>
                      <a:txBody>
                        <a:bodyPr/>
                        <a:lstStyle/>
                        <a:p>
                          <a:pPr algn="ctr"/>
                          <a:r>
                            <a:rPr lang="en-US" sz="1400" dirty="0" smtClean="0"/>
                            <a:t>derivatives</a:t>
                          </a:r>
                          <a:endParaRPr lang="en-US" sz="1400" dirty="0">
                            <a:latin typeface="Karla" charset="0"/>
                            <a:ea typeface="Karla" charset="0"/>
                            <a:cs typeface="Karla" charset="0"/>
                          </a:endParaRPr>
                        </a:p>
                      </a:txBody>
                      <a:tcPr anchor="ctr"/>
                    </a:tc>
                    <a:tc>
                      <a:txBody>
                        <a:bodyPr/>
                        <a:lstStyle/>
                        <a:p>
                          <a:pPr algn="ctr"/>
                          <a:r>
                            <a:rPr lang="en-US" sz="1400" dirty="0" smtClean="0">
                              <a:latin typeface="Karla" charset="0"/>
                              <a:ea typeface="Karla" charset="0"/>
                              <a:cs typeface="Karla" charset="0"/>
                            </a:rPr>
                            <a:t>Value of</a:t>
                          </a:r>
                          <a:r>
                            <a:rPr lang="en-US" sz="1400" baseline="0" dirty="0" smtClean="0">
                              <a:latin typeface="Karla" charset="0"/>
                              <a:ea typeface="Karla" charset="0"/>
                              <a:cs typeface="Karla" charset="0"/>
                            </a:rPr>
                            <a:t> the variable</a:t>
                          </a:r>
                          <a:endParaRPr lang="en-US" sz="1400" dirty="0">
                            <a:latin typeface="Karla" charset="0"/>
                            <a:ea typeface="Karla" charset="0"/>
                            <a:cs typeface="Karla" charset="0"/>
                          </a:endParaRPr>
                        </a:p>
                      </a:txBody>
                      <a:tcPr anchor="ctr"/>
                    </a:tc>
                    <a:tc>
                      <a:txBody>
                        <a:bodyPr/>
                        <a:lstStyle/>
                        <a:p>
                          <a:pPr algn="ctr"/>
                          <a:r>
                            <a:rPr lang="en-US" sz="1400" dirty="0" smtClean="0">
                              <a:latin typeface="Karla" charset="0"/>
                              <a:ea typeface="Karla" charset="0"/>
                              <a:cs typeface="Karla" charset="0"/>
                            </a:rPr>
                            <a:t>Value of the partial derivative</a:t>
                          </a:r>
                          <a:endParaRPr lang="en-US" sz="1400" dirty="0">
                            <a:latin typeface="Karla" charset="0"/>
                            <a:ea typeface="Karla" charset="0"/>
                            <a:cs typeface="Karla" charset="0"/>
                          </a:endParaRPr>
                        </a:p>
                      </a:txBody>
                      <a:tcPr anchor="ctr"/>
                    </a:tc>
                    <a:tc>
                      <a:txBody>
                        <a:bodyPr/>
                        <a:lstStyle/>
                        <a:p>
                          <a:endParaRPr lang="en-US"/>
                        </a:p>
                      </a:txBody>
                      <a:tcPr anchor="ctr">
                        <a:blipFill rotWithShape="0">
                          <a:blip r:embed="rId3"/>
                          <a:stretch>
                            <a:fillRect l="-419257" t="-2353" r="-1351" b="-876471"/>
                          </a:stretch>
                        </a:blipFill>
                      </a:tcPr>
                    </a:tc>
                  </a:tr>
                  <a:tr h="514712">
                    <a:tc>
                      <a:txBody>
                        <a:bodyPr/>
                        <a:lstStyle/>
                        <a:p>
                          <a:endParaRPr lang="en-US"/>
                        </a:p>
                      </a:txBody>
                      <a:tcPr anchor="ctr">
                        <a:blipFill rotWithShape="0">
                          <a:blip r:embed="rId3"/>
                          <a:stretch>
                            <a:fillRect l="-241" t="-102353" r="-271084" b="-776471"/>
                          </a:stretch>
                        </a:blipFill>
                      </a:tcPr>
                    </a:tc>
                    <a:tc>
                      <a:txBody>
                        <a:bodyPr/>
                        <a:lstStyle/>
                        <a:p>
                          <a:endParaRPr lang="en-US"/>
                        </a:p>
                      </a:txBody>
                      <a:tcPr>
                        <a:blipFill rotWithShape="0">
                          <a:blip r:embed="rId3"/>
                          <a:stretch>
                            <a:fillRect l="-179310" t="-102353" r="-384914" b="-776471"/>
                          </a:stretch>
                        </a:blipFill>
                      </a:tcPr>
                    </a:tc>
                    <a:tc>
                      <a:txBody>
                        <a:bodyPr/>
                        <a:lstStyle/>
                        <a:p>
                          <a:endParaRPr lang="en-US"/>
                        </a:p>
                      </a:txBody>
                      <a:tcPr anchor="ctr">
                        <a:blipFill rotWithShape="0">
                          <a:blip r:embed="rId3"/>
                          <a:stretch>
                            <a:fillRect l="-218919" t="-102353" r="-201689" b="-776471"/>
                          </a:stretch>
                        </a:blipFill>
                      </a:tcP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b="0" dirty="0" smtClean="0"/>
                            <a:t>-3</a:t>
                          </a:r>
                        </a:p>
                      </a:txBody>
                      <a:tcPr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b="0" dirty="0" smtClean="0"/>
                            <a:t>-3</a:t>
                          </a:r>
                        </a:p>
                      </a:txBody>
                      <a:tcPr anchor="ctr"/>
                    </a:tc>
                  </a:tr>
                  <a:tr h="551246">
                    <a:tc>
                      <a:txBody>
                        <a:bodyPr/>
                        <a:lstStyle/>
                        <a:p>
                          <a:endParaRPr lang="en-US"/>
                        </a:p>
                      </a:txBody>
                      <a:tcPr anchor="ctr">
                        <a:blipFill rotWithShape="0">
                          <a:blip r:embed="rId3"/>
                          <a:stretch>
                            <a:fillRect l="-241" t="-191111" r="-271084" b="-633333"/>
                          </a:stretch>
                        </a:blipFill>
                      </a:tcPr>
                    </a:tc>
                    <a:tc>
                      <a:txBody>
                        <a:bodyPr/>
                        <a:lstStyle/>
                        <a:p>
                          <a:endParaRPr lang="en-US"/>
                        </a:p>
                      </a:txBody>
                      <a:tcPr>
                        <a:blipFill rotWithShape="0">
                          <a:blip r:embed="rId3"/>
                          <a:stretch>
                            <a:fillRect l="-179310" t="-191111" r="-384914" b="-633333"/>
                          </a:stretch>
                        </a:blipFill>
                      </a:tcPr>
                    </a:tc>
                    <a:tc>
                      <a:txBody>
                        <a:bodyPr/>
                        <a:lstStyle/>
                        <a:p>
                          <a:endParaRPr lang="en-US"/>
                        </a:p>
                      </a:txBody>
                      <a:tcPr anchor="ctr">
                        <a:blipFill rotWithShape="0">
                          <a:blip r:embed="rId3"/>
                          <a:stretch>
                            <a:fillRect l="-218919" t="-191111" r="-201689" b="-633333"/>
                          </a:stretch>
                        </a:blipFill>
                      </a:tcPr>
                    </a:tc>
                    <a:tc>
                      <a:txBody>
                        <a:bodyPr/>
                        <a:lstStyle/>
                        <a:p>
                          <a:endParaRPr lang="en-US"/>
                        </a:p>
                      </a:txBody>
                      <a:tcPr anchor="ctr">
                        <a:blipFill rotWithShape="0">
                          <a:blip r:embed="rId3"/>
                          <a:stretch>
                            <a:fillRect l="-317845" t="-191111" r="-101010" b="-633333"/>
                          </a:stretch>
                        </a:blipFill>
                      </a:tcPr>
                    </a:tc>
                    <a:tc>
                      <a:txBody>
                        <a:bodyPr/>
                        <a:lstStyle/>
                        <a:p>
                          <a:endParaRPr lang="en-US"/>
                        </a:p>
                      </a:txBody>
                      <a:tcPr anchor="ctr">
                        <a:blipFill rotWithShape="0">
                          <a:blip r:embed="rId3"/>
                          <a:stretch>
                            <a:fillRect l="-419257" t="-191111" r="-1351" b="-633333"/>
                          </a:stretch>
                        </a:blipFill>
                      </a:tcPr>
                    </a:tc>
                  </a:tr>
                  <a:tr h="551246">
                    <a:tc>
                      <a:txBody>
                        <a:bodyPr/>
                        <a:lstStyle/>
                        <a:p>
                          <a:endParaRPr lang="en-US"/>
                        </a:p>
                      </a:txBody>
                      <a:tcPr anchor="ctr">
                        <a:blipFill rotWithShape="0">
                          <a:blip r:embed="rId3"/>
                          <a:stretch>
                            <a:fillRect l="-241" t="-291111" r="-271084" b="-533333"/>
                          </a:stretch>
                        </a:blipFill>
                      </a:tcPr>
                    </a:tc>
                    <a:tc>
                      <a:txBody>
                        <a:bodyPr/>
                        <a:lstStyle/>
                        <a:p>
                          <a:endParaRPr lang="en-US"/>
                        </a:p>
                      </a:txBody>
                      <a:tcPr>
                        <a:blipFill rotWithShape="0">
                          <a:blip r:embed="rId3"/>
                          <a:stretch>
                            <a:fillRect l="-179310" t="-291111" r="-384914" b="-533333"/>
                          </a:stretch>
                        </a:blipFill>
                      </a:tcPr>
                    </a:tc>
                    <a:tc>
                      <a:txBody>
                        <a:bodyPr/>
                        <a:lstStyle/>
                        <a:p>
                          <a:endParaRPr lang="en-US"/>
                        </a:p>
                      </a:txBody>
                      <a:tcPr anchor="ctr">
                        <a:blipFill rotWithShape="0">
                          <a:blip r:embed="rId3"/>
                          <a:stretch>
                            <a:fillRect l="-218919" t="-291111" r="-201689" b="-533333"/>
                          </a:stretch>
                        </a:blipFill>
                      </a:tcPr>
                    </a:tc>
                    <a:tc>
                      <a:txBody>
                        <a:bodyPr/>
                        <a:lstStyle/>
                        <a:p>
                          <a:pPr algn="ctr"/>
                          <a:r>
                            <a:rPr lang="en-US" sz="1400" dirty="0" smtClean="0"/>
                            <a:t>1</a:t>
                          </a:r>
                          <a:endParaRPr lang="en-US" sz="1400" dirty="0"/>
                        </a:p>
                      </a:txBody>
                      <a:tcPr anchor="ctr"/>
                    </a:tc>
                    <a:tc>
                      <a:txBody>
                        <a:bodyPr/>
                        <a:lstStyle/>
                        <a:p>
                          <a:endParaRPr lang="en-US"/>
                        </a:p>
                      </a:txBody>
                      <a:tcPr anchor="ctr">
                        <a:blipFill rotWithShape="0">
                          <a:blip r:embed="rId3"/>
                          <a:stretch>
                            <a:fillRect l="-419257" t="-291111" r="-1351" b="-533333"/>
                          </a:stretch>
                        </a:blipFill>
                      </a:tcPr>
                    </a:tc>
                  </a:tr>
                  <a:tr h="633993">
                    <a:tc>
                      <a:txBody>
                        <a:bodyPr/>
                        <a:lstStyle/>
                        <a:p>
                          <a:endParaRPr lang="en-US"/>
                        </a:p>
                      </a:txBody>
                      <a:tcPr anchor="ctr">
                        <a:blipFill rotWithShape="0">
                          <a:blip r:embed="rId3"/>
                          <a:stretch>
                            <a:fillRect l="-241" t="-335238" r="-271084" b="-357143"/>
                          </a:stretch>
                        </a:blipFill>
                      </a:tcPr>
                    </a:tc>
                    <a:tc>
                      <a:txBody>
                        <a:bodyPr/>
                        <a:lstStyle/>
                        <a:p>
                          <a:endParaRPr lang="en-US"/>
                        </a:p>
                      </a:txBody>
                      <a:tcPr>
                        <a:blipFill rotWithShape="0">
                          <a:blip r:embed="rId3"/>
                          <a:stretch>
                            <a:fillRect l="-179310" t="-335238" r="-384914" b="-357143"/>
                          </a:stretch>
                        </a:blipFill>
                      </a:tcPr>
                    </a:tc>
                    <a:tc>
                      <a:txBody>
                        <a:bodyPr/>
                        <a:lstStyle/>
                        <a:p>
                          <a:endParaRPr lang="en-US"/>
                        </a:p>
                      </a:txBody>
                      <a:tcPr anchor="ctr">
                        <a:blipFill rotWithShape="0">
                          <a:blip r:embed="rId3"/>
                          <a:stretch>
                            <a:fillRect l="-218919" t="-335238" r="-201689" b="-357143"/>
                          </a:stretch>
                        </a:blipFill>
                      </a:tcPr>
                    </a:tc>
                    <a:tc>
                      <a:txBody>
                        <a:bodyPr/>
                        <a:lstStyle/>
                        <a:p>
                          <a:endParaRPr lang="en-US"/>
                        </a:p>
                      </a:txBody>
                      <a:tcPr anchor="ctr">
                        <a:blipFill rotWithShape="0">
                          <a:blip r:embed="rId3"/>
                          <a:stretch>
                            <a:fillRect l="-317845" t="-335238" r="-101010" b="-357143"/>
                          </a:stretch>
                        </a:blipFill>
                      </a:tcPr>
                    </a:tc>
                    <a:tc>
                      <a:txBody>
                        <a:bodyPr/>
                        <a:lstStyle/>
                        <a:p>
                          <a:endParaRPr lang="en-US"/>
                        </a:p>
                      </a:txBody>
                      <a:tcPr anchor="ctr">
                        <a:blipFill rotWithShape="0">
                          <a:blip r:embed="rId3"/>
                          <a:stretch>
                            <a:fillRect l="-419257" t="-335238" r="-1351" b="-357143"/>
                          </a:stretch>
                        </a:blipFill>
                      </a:tcPr>
                    </a:tc>
                  </a:tr>
                  <a:tr h="726313">
                    <a:tc>
                      <a:txBody>
                        <a:bodyPr/>
                        <a:lstStyle/>
                        <a:p>
                          <a:endParaRPr lang="en-US"/>
                        </a:p>
                      </a:txBody>
                      <a:tcPr anchor="ctr">
                        <a:blipFill rotWithShape="0">
                          <a:blip r:embed="rId3"/>
                          <a:stretch>
                            <a:fillRect l="-241" t="-384034" r="-271084" b="-215126"/>
                          </a:stretch>
                        </a:blipFill>
                      </a:tcPr>
                    </a:tc>
                    <a:tc>
                      <a:txBody>
                        <a:bodyPr/>
                        <a:lstStyle/>
                        <a:p>
                          <a:endParaRPr lang="en-US"/>
                        </a:p>
                      </a:txBody>
                      <a:tcPr>
                        <a:blipFill rotWithShape="0">
                          <a:blip r:embed="rId3"/>
                          <a:stretch>
                            <a:fillRect l="-179310" t="-384034" r="-384914" b="-215126"/>
                          </a:stretch>
                        </a:blipFill>
                      </a:tcPr>
                    </a:tc>
                    <a:tc>
                      <a:txBody>
                        <a:bodyPr/>
                        <a:lstStyle/>
                        <a:p>
                          <a:endParaRPr lang="en-US"/>
                        </a:p>
                      </a:txBody>
                      <a:tcPr anchor="ctr">
                        <a:blipFill rotWithShape="0">
                          <a:blip r:embed="rId3"/>
                          <a:stretch>
                            <a:fillRect l="-218919" t="-384034" r="-201689" b="-215126"/>
                          </a:stretch>
                        </a:blipFill>
                      </a:tcPr>
                    </a:tc>
                    <a:tc>
                      <a:txBody>
                        <a:bodyPr/>
                        <a:lstStyle/>
                        <a:p>
                          <a:endParaRPr lang="en-US"/>
                        </a:p>
                      </a:txBody>
                      <a:tcPr anchor="ctr">
                        <a:blipFill rotWithShape="0">
                          <a:blip r:embed="rId3"/>
                          <a:stretch>
                            <a:fillRect l="-317845" t="-384034" r="-101010" b="-215126"/>
                          </a:stretch>
                        </a:blipFill>
                      </a:tcPr>
                    </a:tc>
                    <a:tc>
                      <a:txBody>
                        <a:bodyPr/>
                        <a:lstStyle/>
                        <a:p>
                          <a:endParaRPr lang="en-US"/>
                        </a:p>
                      </a:txBody>
                      <a:tcPr anchor="ctr">
                        <a:blipFill rotWithShape="0">
                          <a:blip r:embed="rId3"/>
                          <a:stretch>
                            <a:fillRect l="-419257" t="-384034" r="-1351" b="-215126"/>
                          </a:stretch>
                        </a:blipFill>
                      </a:tcPr>
                    </a:tc>
                  </a:tr>
                  <a:tr h="552234">
                    <a:tc>
                      <a:txBody>
                        <a:bodyPr/>
                        <a:lstStyle/>
                        <a:p>
                          <a:endParaRPr lang="en-US"/>
                        </a:p>
                      </a:txBody>
                      <a:tcPr anchor="ctr">
                        <a:blipFill rotWithShape="0">
                          <a:blip r:embed="rId3"/>
                          <a:stretch>
                            <a:fillRect l="-241" t="-640000" r="-271084" b="-184444"/>
                          </a:stretch>
                        </a:blipFill>
                      </a:tcPr>
                    </a:tc>
                    <a:tc>
                      <a:txBody>
                        <a:bodyPr/>
                        <a:lstStyle/>
                        <a:p>
                          <a:endParaRPr lang="en-US"/>
                        </a:p>
                      </a:txBody>
                      <a:tcPr>
                        <a:blipFill rotWithShape="0">
                          <a:blip r:embed="rId3"/>
                          <a:stretch>
                            <a:fillRect l="-179310" t="-640000" r="-384914" b="-184444"/>
                          </a:stretch>
                        </a:blipFill>
                      </a:tcPr>
                    </a:tc>
                    <a:tc>
                      <a:txBody>
                        <a:bodyPr/>
                        <a:lstStyle/>
                        <a:p>
                          <a:endParaRPr lang="en-US"/>
                        </a:p>
                      </a:txBody>
                      <a:tcPr anchor="ctr">
                        <a:blipFill rotWithShape="0">
                          <a:blip r:embed="rId3"/>
                          <a:stretch>
                            <a:fillRect l="-218919" t="-640000" r="-201689" b="-184444"/>
                          </a:stretch>
                        </a:blipFill>
                      </a:tcPr>
                    </a:tc>
                    <a:tc>
                      <a:txBody>
                        <a:bodyPr/>
                        <a:lstStyle/>
                        <a:p>
                          <a:endParaRPr lang="en-US"/>
                        </a:p>
                      </a:txBody>
                      <a:tcPr anchor="ctr">
                        <a:blipFill rotWithShape="0">
                          <a:blip r:embed="rId3"/>
                          <a:stretch>
                            <a:fillRect l="-317845" t="-640000" r="-101010" b="-184444"/>
                          </a:stretch>
                        </a:blipFill>
                      </a:tcPr>
                    </a:tc>
                    <a:tc>
                      <a:txBody>
                        <a:bodyPr/>
                        <a:lstStyle/>
                        <a:p>
                          <a:endParaRPr lang="en-US"/>
                        </a:p>
                      </a:txBody>
                      <a:tcPr anchor="ctr">
                        <a:blipFill rotWithShape="0">
                          <a:blip r:embed="rId3"/>
                          <a:stretch>
                            <a:fillRect l="-419257" t="-640000" r="-1351" b="-184444"/>
                          </a:stretch>
                        </a:blipFill>
                      </a:tcPr>
                    </a:tc>
                  </a:tr>
                  <a:tr h="990727">
                    <a:tc>
                      <a:txBody>
                        <a:bodyPr/>
                        <a:lstStyle/>
                        <a:p>
                          <a:endParaRPr lang="en-US"/>
                        </a:p>
                      </a:txBody>
                      <a:tcPr anchor="ctr">
                        <a:blipFill rotWithShape="0">
                          <a:blip r:embed="rId3"/>
                          <a:stretch>
                            <a:fillRect l="-241" t="-408589" r="-271084" b="-1840"/>
                          </a:stretch>
                        </a:blipFill>
                      </a:tcPr>
                    </a:tc>
                    <a:tc>
                      <a:txBody>
                        <a:bodyPr/>
                        <a:lstStyle/>
                        <a:p>
                          <a:endParaRPr lang="en-US" sz="1400" b="0" dirty="0"/>
                        </a:p>
                      </a:txBody>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endParaRPr lang="en-US" sz="1400" dirty="0"/>
                        </a:p>
                      </a:txBody>
                      <a:tcPr anchor="ctr"/>
                    </a:tc>
                    <a:tc>
                      <a:txBody>
                        <a:bodyPr/>
                        <a:lstStyle/>
                        <a:p>
                          <a:endParaRPr lang="en-US"/>
                        </a:p>
                      </a:txBody>
                      <a:tcPr anchor="ctr">
                        <a:blipFill rotWithShape="0">
                          <a:blip r:embed="rId3"/>
                          <a:stretch>
                            <a:fillRect l="-317845" t="-408589" r="-101010" b="-1840"/>
                          </a:stretch>
                        </a:blipFill>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nb-NO" sz="1800" b="0" i="0" kern="1200" dirty="0" smtClean="0">
                              <a:solidFill>
                                <a:schemeClr val="dk1"/>
                              </a:solidFill>
                              <a:effectLst/>
                              <a:latin typeface="+mn-lt"/>
                              <a:ea typeface="+mn-ea"/>
                              <a:cs typeface="+mn-cs"/>
                            </a:rPr>
                            <a:t>0.00037018372</a:t>
                          </a:r>
                          <a:endParaRPr lang="en-US" sz="1400" dirty="0"/>
                        </a:p>
                      </a:txBody>
                      <a:tcPr anchor="ctr"/>
                    </a:tc>
                  </a:tr>
                </a:tbl>
              </a:graphicData>
            </a:graphic>
          </p:graphicFrame>
        </mc:Fallback>
      </mc:AlternateContent>
    </p:spTree>
    <p:extLst>
      <p:ext uri="{BB962C8B-B14F-4D97-AF65-F5344CB8AC3E}">
        <p14:creationId xmlns:p14="http://schemas.microsoft.com/office/powerpoint/2010/main" val="33990371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arla" charset="0"/>
                <a:ea typeface="Karla" charset="0"/>
                <a:cs typeface="Karla" charset="0"/>
              </a:rPr>
              <a:t>Basic functions</a:t>
            </a:r>
            <a:endParaRPr lang="en-US" dirty="0">
              <a:latin typeface="Karla" charset="0"/>
              <a:ea typeface="Karla" charset="0"/>
              <a:cs typeface="Karla" charset="0"/>
            </a:endParaRPr>
          </a:p>
        </p:txBody>
      </p:sp>
      <p:sp>
        <p:nvSpPr>
          <p:cNvPr id="4" name="Slide Number Placeholder 3"/>
          <p:cNvSpPr>
            <a:spLocks noGrp="1"/>
          </p:cNvSpPr>
          <p:nvPr>
            <p:ph type="sldNum" sz="quarter" idx="12"/>
          </p:nvPr>
        </p:nvSpPr>
        <p:spPr/>
        <p:txBody>
          <a:bodyPr/>
          <a:lstStyle/>
          <a:p>
            <a:fld id="{74FD6AAA-7C75-FB4B-8EA1-06B22787237D}" type="slidenum">
              <a:rPr lang="en-US" smtClean="0"/>
              <a:t>94</a:t>
            </a:fld>
            <a:endParaRPr lang="en-US"/>
          </a:p>
        </p:txBody>
      </p:sp>
      <p:sp>
        <p:nvSpPr>
          <p:cNvPr id="6" name="TextBox 5"/>
          <p:cNvSpPr txBox="1"/>
          <p:nvPr/>
        </p:nvSpPr>
        <p:spPr>
          <a:xfrm>
            <a:off x="960099" y="1168465"/>
            <a:ext cx="10454959" cy="461665"/>
          </a:xfrm>
          <a:prstGeom prst="rect">
            <a:avLst/>
          </a:prstGeom>
          <a:noFill/>
        </p:spPr>
        <p:txBody>
          <a:bodyPr wrap="square" rtlCol="0">
            <a:spAutoFit/>
          </a:bodyPr>
          <a:lstStyle/>
          <a:p>
            <a:pPr lvl="0" indent="-342900">
              <a:spcAft>
                <a:spcPts val="1200"/>
              </a:spcAft>
            </a:pPr>
            <a:r>
              <a:rPr lang="en-US" sz="2400" dirty="0" smtClean="0">
                <a:solidFill>
                  <a:schemeClr val="tx1">
                    <a:lumMod val="75000"/>
                    <a:lumOff val="25000"/>
                  </a:schemeClr>
                </a:solidFill>
                <a:latin typeface="Karla" charset="0"/>
                <a:ea typeface="Karla" charset="0"/>
                <a:cs typeface="Karla" charset="0"/>
              </a:rPr>
              <a:t>We still need to derive </a:t>
            </a:r>
            <a:r>
              <a:rPr lang="en-US" sz="2400" dirty="0" smtClean="0"/>
              <a:t>derivatives </a:t>
            </a:r>
            <a:r>
              <a:rPr lang="en-US" sz="2400" dirty="0" smtClean="0">
                <a:sym typeface="Wingdings"/>
              </a:rPr>
              <a:t> </a:t>
            </a:r>
            <a:endParaRPr lang="en-US" sz="2400" dirty="0">
              <a:solidFill>
                <a:schemeClr val="tx1">
                  <a:lumMod val="75000"/>
                  <a:lumOff val="25000"/>
                </a:schemeClr>
              </a:solidFill>
              <a:latin typeface="Karla" charset="0"/>
              <a:ea typeface="Karla" charset="0"/>
              <a:cs typeface="Karla" charset="0"/>
            </a:endParaRP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nvPr>
            </p:nvGraphicFramePr>
            <p:xfrm>
              <a:off x="1805909" y="1771023"/>
              <a:ext cx="8653093" cy="4576643"/>
            </p:xfrm>
            <a:graphic>
              <a:graphicData uri="http://schemas.openxmlformats.org/drawingml/2006/table">
                <a:tbl>
                  <a:tblPr firstRow="1" bandRow="1">
                    <a:tableStyleId>{073A0DAA-6AF3-43AB-8588-CEC1D06C72B9}</a:tableStyleId>
                  </a:tblPr>
                  <a:tblGrid>
                    <a:gridCol w="2539369"/>
                    <a:gridCol w="1374759"/>
                    <a:gridCol w="1579655"/>
                    <a:gridCol w="1579655"/>
                    <a:gridCol w="1579655"/>
                  </a:tblGrid>
                  <a:tr h="453400">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200" dirty="0" smtClean="0"/>
                            <a:t>Variables</a:t>
                          </a:r>
                          <a:endParaRPr lang="en-US" sz="1200" b="0" dirty="0" smtClean="0">
                            <a:latin typeface="Karla" charset="0"/>
                            <a:ea typeface="Karla" charset="0"/>
                            <a:cs typeface="Karla" charset="0"/>
                          </a:endParaRPr>
                        </a:p>
                      </a:txBody>
                      <a:tcPr marL="80012" marR="80012" marT="40006" marB="40006" anchor="ctr"/>
                    </a:tc>
                    <a:tc>
                      <a:txBody>
                        <a:bodyPr/>
                        <a:lstStyle/>
                        <a:p>
                          <a:pPr algn="ctr"/>
                          <a:r>
                            <a:rPr lang="en-US" sz="1200" dirty="0" smtClean="0">
                              <a:solidFill>
                                <a:schemeClr val="tx1">
                                  <a:lumMod val="75000"/>
                                  <a:lumOff val="25000"/>
                                </a:schemeClr>
                              </a:solidFill>
                            </a:rPr>
                            <a:t>derivatives</a:t>
                          </a:r>
                          <a:endParaRPr lang="en-US" sz="1200" dirty="0">
                            <a:solidFill>
                              <a:schemeClr val="tx1">
                                <a:lumMod val="75000"/>
                                <a:lumOff val="25000"/>
                              </a:schemeClr>
                            </a:solidFill>
                            <a:latin typeface="Karla" charset="0"/>
                            <a:ea typeface="Karla" charset="0"/>
                            <a:cs typeface="Karla" charset="0"/>
                          </a:endParaRPr>
                        </a:p>
                      </a:txBody>
                      <a:tcPr marL="80012" marR="80012" marT="40006" marB="40006" anchor="ctr">
                        <a:solidFill>
                          <a:schemeClr val="accent6">
                            <a:lumMod val="40000"/>
                            <a:lumOff val="60000"/>
                          </a:schemeClr>
                        </a:solidFill>
                      </a:tcPr>
                    </a:tc>
                    <a:tc>
                      <a:txBody>
                        <a:bodyPr/>
                        <a:lstStyle/>
                        <a:p>
                          <a:pPr algn="ctr"/>
                          <a:r>
                            <a:rPr lang="en-US" sz="1200" dirty="0" smtClean="0">
                              <a:latin typeface="Karla" charset="0"/>
                              <a:ea typeface="Karla" charset="0"/>
                              <a:cs typeface="Karla" charset="0"/>
                            </a:rPr>
                            <a:t>Value of</a:t>
                          </a:r>
                          <a:r>
                            <a:rPr lang="en-US" sz="1200" baseline="0" dirty="0" smtClean="0">
                              <a:latin typeface="Karla" charset="0"/>
                              <a:ea typeface="Karla" charset="0"/>
                              <a:cs typeface="Karla" charset="0"/>
                            </a:rPr>
                            <a:t> the variable</a:t>
                          </a:r>
                          <a:endParaRPr lang="en-US" sz="1200" dirty="0">
                            <a:latin typeface="Karla" charset="0"/>
                            <a:ea typeface="Karla" charset="0"/>
                            <a:cs typeface="Karla" charset="0"/>
                          </a:endParaRPr>
                        </a:p>
                      </a:txBody>
                      <a:tcPr marL="80012" marR="80012" marT="40006" marB="40006" anchor="ctr"/>
                    </a:tc>
                    <a:tc>
                      <a:txBody>
                        <a:bodyPr/>
                        <a:lstStyle/>
                        <a:p>
                          <a:pPr algn="ctr"/>
                          <a:r>
                            <a:rPr lang="en-US" sz="1200" dirty="0" smtClean="0">
                              <a:latin typeface="Karla" charset="0"/>
                              <a:ea typeface="Karla" charset="0"/>
                              <a:cs typeface="Karla" charset="0"/>
                            </a:rPr>
                            <a:t>Value of the partial derivative</a:t>
                          </a:r>
                          <a:endParaRPr lang="en-US" sz="1200" dirty="0">
                            <a:latin typeface="Karla" charset="0"/>
                            <a:ea typeface="Karla" charset="0"/>
                            <a:cs typeface="Karla" charset="0"/>
                          </a:endParaRPr>
                        </a:p>
                      </a:txBody>
                      <a:tcPr marL="80012" marR="80012" marT="40006" marB="40006" anchor="ctr"/>
                    </a:tc>
                    <a:tc>
                      <a:txBody>
                        <a:bodyPr/>
                        <a:lstStyle/>
                        <a:p>
                          <a:pPr algn="ctr"/>
                          <a14:m>
                            <m:oMathPara xmlns:m="http://schemas.openxmlformats.org/officeDocument/2006/math">
                              <m:oMathParaPr>
                                <m:jc m:val="centerGroup"/>
                              </m:oMathParaPr>
                              <m:oMath xmlns:m="http://schemas.openxmlformats.org/officeDocument/2006/math">
                                <m:f>
                                  <m:fPr>
                                    <m:ctrlPr>
                                      <a:rPr lang="mr-IN" sz="1200" i="1" smtClean="0">
                                        <a:latin typeface="Cambria Math" charset="0"/>
                                      </a:rPr>
                                    </m:ctrlPr>
                                  </m:fPr>
                                  <m:num>
                                    <m:r>
                                      <a:rPr lang="en-US" sz="1200" smtClean="0">
                                        <a:latin typeface="Cambria Math" charset="0"/>
                                      </a:rPr>
                                      <m:t>𝑑</m:t>
                                    </m:r>
                                    <m:sSub>
                                      <m:sSubPr>
                                        <m:ctrlPr>
                                          <a:rPr lang="en-US" sz="1200" b="1" i="1" smtClean="0">
                                            <a:latin typeface="Cambria Math" charset="0"/>
                                          </a:rPr>
                                        </m:ctrlPr>
                                      </m:sSubPr>
                                      <m:e>
                                        <m:r>
                                          <a:rPr lang="en-US" sz="1200" b="1" i="1" smtClean="0">
                                            <a:latin typeface="Cambria Math" charset="0"/>
                                          </a:rPr>
                                          <m:t>𝝃</m:t>
                                        </m:r>
                                      </m:e>
                                      <m:sub>
                                        <m:r>
                                          <a:rPr lang="en-US" sz="1200" b="1" i="1" smtClean="0">
                                            <a:latin typeface="Cambria Math" charset="0"/>
                                          </a:rPr>
                                          <m:t>𝒏</m:t>
                                        </m:r>
                                      </m:sub>
                                    </m:sSub>
                                  </m:num>
                                  <m:den>
                                    <m:r>
                                      <a:rPr lang="en-US" sz="1200" smtClean="0">
                                        <a:latin typeface="Cambria Math" charset="0"/>
                                      </a:rPr>
                                      <m:t>𝑑</m:t>
                                    </m:r>
                                    <m:r>
                                      <a:rPr lang="en-US" sz="1200" b="1" i="1" smtClean="0">
                                        <a:latin typeface="Cambria Math" charset="0"/>
                                      </a:rPr>
                                      <m:t>𝑾</m:t>
                                    </m:r>
                                  </m:den>
                                </m:f>
                              </m:oMath>
                            </m:oMathPara>
                          </a14:m>
                          <a:endParaRPr lang="en-US" sz="1200" dirty="0">
                            <a:latin typeface="Karla" charset="0"/>
                            <a:ea typeface="Karla" charset="0"/>
                            <a:cs typeface="Karla" charset="0"/>
                          </a:endParaRPr>
                        </a:p>
                      </a:txBody>
                      <a:tcPr marL="80012" marR="80012" marT="40006" marB="40006" anchor="ctr"/>
                    </a:tc>
                  </a:tr>
                  <a:tr h="450383">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1</m:t>
                                    </m:r>
                                  </m:sub>
                                </m:sSub>
                                <m:r>
                                  <a:rPr lang="en-US" sz="1200" smtClean="0">
                                    <a:latin typeface="Cambria Math" charset="0"/>
                                  </a:rPr>
                                  <m:t>=−</m:t>
                                </m:r>
                                <m:sSup>
                                  <m:sSupPr>
                                    <m:ctrlPr>
                                      <a:rPr lang="en-US" sz="1200" i="1" smtClean="0">
                                        <a:latin typeface="Cambria Math" charset="0"/>
                                      </a:rPr>
                                    </m:ctrlPr>
                                  </m:sSupPr>
                                  <m:e>
                                    <m:r>
                                      <a:rPr lang="en-US" sz="1200" smtClean="0">
                                        <a:latin typeface="Cambria Math" charset="0"/>
                                      </a:rPr>
                                      <m:t>𝑊</m:t>
                                    </m:r>
                                  </m:e>
                                  <m:sup>
                                    <m:r>
                                      <a:rPr lang="en-US" sz="1200" smtClean="0">
                                        <a:latin typeface="Cambria Math" charset="0"/>
                                      </a:rPr>
                                      <m:t>𝑇</m:t>
                                    </m:r>
                                  </m:sup>
                                </m:sSup>
                                <m:r>
                                  <a:rPr lang="en-US" sz="1200" smtClean="0">
                                    <a:latin typeface="Cambria Math" charset="0"/>
                                  </a:rPr>
                                  <m:t>𝑋</m:t>
                                </m:r>
                              </m:oMath>
                            </m:oMathPara>
                          </a14:m>
                          <a:endParaRPr lang="en-US" sz="1200" b="0" dirty="0" smtClean="0"/>
                        </a:p>
                      </a:txBody>
                      <a:tcPr marL="80012" marR="80012" marT="40006" marB="40006"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200" i="1" smtClean="0">
                                        <a:latin typeface="Cambria Math" charset="0"/>
                                      </a:rPr>
                                    </m:ctrlPr>
                                  </m:fPr>
                                  <m:num>
                                    <m:r>
                                      <a:rPr lang="en-US" sz="1200" b="0" i="1" smtClean="0">
                                        <a:latin typeface="Cambria Math" charset="0"/>
                                      </a:rPr>
                                      <m:t>𝜕</m:t>
                                    </m:r>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1</m:t>
                                        </m:r>
                                      </m:sub>
                                    </m:sSub>
                                  </m:num>
                                  <m:den>
                                    <m:r>
                                      <a:rPr lang="en-US" sz="1200" b="0" i="1" smtClean="0">
                                        <a:latin typeface="Cambria Math" charset="0"/>
                                      </a:rPr>
                                      <m:t>𝜕</m:t>
                                    </m:r>
                                    <m:r>
                                      <a:rPr lang="en-US" sz="1200" smtClean="0">
                                        <a:latin typeface="Cambria Math" charset="0"/>
                                      </a:rPr>
                                      <m:t>𝑊</m:t>
                                    </m:r>
                                  </m:den>
                                </m:f>
                                <m:r>
                                  <a:rPr lang="en-US" sz="1200" smtClean="0">
                                    <a:latin typeface="Cambria Math" charset="0"/>
                                  </a:rPr>
                                  <m:t>=−</m:t>
                                </m:r>
                                <m:r>
                                  <a:rPr lang="en-US" sz="1200" smtClean="0">
                                    <a:latin typeface="Cambria Math" charset="0"/>
                                  </a:rPr>
                                  <m:t>𝑋</m:t>
                                </m:r>
                              </m:oMath>
                            </m:oMathPara>
                          </a14:m>
                          <a:endParaRPr lang="en-US" sz="1200" b="0" dirty="0" smtClean="0"/>
                        </a:p>
                      </a:txBody>
                      <a:tcPr marL="80012" marR="80012" marT="40006" marB="40006">
                        <a:solidFill>
                          <a:schemeClr val="accent6">
                            <a:lumMod val="40000"/>
                            <a:lumOff val="60000"/>
                          </a:schemeClr>
                        </a:solidFill>
                      </a:tcP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smtClean="0">
                                    <a:latin typeface="Cambria Math" charset="0"/>
                                  </a:rPr>
                                  <m:t>−9</m:t>
                                </m:r>
                              </m:oMath>
                            </m:oMathPara>
                          </a14:m>
                          <a:endParaRPr lang="en-US" sz="1200" b="0" dirty="0" smtClean="0"/>
                        </a:p>
                      </a:txBody>
                      <a:tcPr marL="80012" marR="80012" marT="40006" marB="40006"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200" b="0" dirty="0" smtClean="0"/>
                            <a:t>-3</a:t>
                          </a:r>
                        </a:p>
                      </a:txBody>
                      <a:tcPr marL="80012" marR="80012" marT="40006" marB="40006"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200" b="0" dirty="0" smtClean="0"/>
                            <a:t>-3</a:t>
                          </a:r>
                        </a:p>
                      </a:txBody>
                      <a:tcPr marL="80012" marR="80012" marT="40006" marB="40006" anchor="ctr"/>
                    </a:tc>
                  </a:tr>
                  <a:tr h="482350">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2</m:t>
                                    </m:r>
                                  </m:sub>
                                </m:sSub>
                                <m:r>
                                  <a:rPr lang="en-US" sz="1200" smtClean="0">
                                    <a:latin typeface="Cambria Math" charset="0"/>
                                  </a:rPr>
                                  <m:t>=</m:t>
                                </m:r>
                                <m:sSup>
                                  <m:sSupPr>
                                    <m:ctrlPr>
                                      <a:rPr lang="en-US" sz="1200" i="1" smtClean="0">
                                        <a:latin typeface="Cambria Math" charset="0"/>
                                      </a:rPr>
                                    </m:ctrlPr>
                                  </m:sSupPr>
                                  <m:e>
                                    <m:sSup>
                                      <m:sSupPr>
                                        <m:ctrlPr>
                                          <a:rPr lang="en-US" sz="1200" i="1">
                                            <a:latin typeface="Cambria Math" charset="0"/>
                                          </a:rPr>
                                        </m:ctrlPr>
                                      </m:sSupPr>
                                      <m:e>
                                        <m:r>
                                          <a:rPr lang="en-US" sz="1200">
                                            <a:latin typeface="Cambria Math" charset="0"/>
                                          </a:rPr>
                                          <m:t>𝑒</m:t>
                                        </m:r>
                                      </m:e>
                                      <m:sup>
                                        <m:sSub>
                                          <m:sSubPr>
                                            <m:ctrlPr>
                                              <a:rPr lang="en-US" sz="1200" i="1">
                                                <a:latin typeface="Cambria Math" charset="0"/>
                                              </a:rPr>
                                            </m:ctrlPr>
                                          </m:sSubPr>
                                          <m:e>
                                            <m:r>
                                              <a:rPr lang="en-US" sz="1200">
                                                <a:latin typeface="Cambria Math" charset="0"/>
                                              </a:rPr>
                                              <m:t>𝜉</m:t>
                                            </m:r>
                                          </m:e>
                                          <m:sub>
                                            <m:r>
                                              <a:rPr lang="en-US" sz="1200">
                                                <a:latin typeface="Cambria Math" charset="0"/>
                                              </a:rPr>
                                              <m:t>1</m:t>
                                            </m:r>
                                          </m:sub>
                                        </m:sSub>
                                      </m:sup>
                                    </m:sSup>
                                    <m:r>
                                      <a:rPr lang="en-US" sz="1200" smtClean="0">
                                        <a:latin typeface="Cambria Math" charset="0"/>
                                      </a:rPr>
                                      <m:t>=</m:t>
                                    </m:r>
                                    <m:r>
                                      <a:rPr lang="en-US" sz="1200" smtClean="0">
                                        <a:latin typeface="Cambria Math" charset="0"/>
                                      </a:rPr>
                                      <m:t>𝑒</m:t>
                                    </m:r>
                                  </m:e>
                                  <m:sup>
                                    <m:r>
                                      <a:rPr lang="en-US" sz="1200" smtClean="0">
                                        <a:latin typeface="Cambria Math" charset="0"/>
                                      </a:rPr>
                                      <m:t>−</m:t>
                                    </m:r>
                                    <m:sSup>
                                      <m:sSupPr>
                                        <m:ctrlPr>
                                          <a:rPr lang="en-US" sz="1200" i="1" smtClean="0">
                                            <a:latin typeface="Cambria Math" charset="0"/>
                                          </a:rPr>
                                        </m:ctrlPr>
                                      </m:sSupPr>
                                      <m:e>
                                        <m:r>
                                          <a:rPr lang="en-US" sz="1200" smtClean="0">
                                            <a:latin typeface="Cambria Math" charset="0"/>
                                          </a:rPr>
                                          <m:t>𝑊</m:t>
                                        </m:r>
                                      </m:e>
                                      <m:sup>
                                        <m:r>
                                          <a:rPr lang="en-US" sz="1200" smtClean="0">
                                            <a:latin typeface="Cambria Math" charset="0"/>
                                          </a:rPr>
                                          <m:t>𝑇</m:t>
                                        </m:r>
                                      </m:sup>
                                    </m:sSup>
                                    <m:r>
                                      <a:rPr lang="en-US" sz="1200" smtClean="0">
                                        <a:latin typeface="Cambria Math" charset="0"/>
                                      </a:rPr>
                                      <m:t>𝑋</m:t>
                                    </m:r>
                                  </m:sup>
                                </m:sSup>
                              </m:oMath>
                            </m:oMathPara>
                          </a14:m>
                          <a:endParaRPr lang="en-US" sz="1200" dirty="0"/>
                        </a:p>
                      </a:txBody>
                      <a:tcPr marL="80012" marR="80012" marT="40006" marB="40006"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200" i="1" smtClean="0">
                                        <a:latin typeface="Cambria Math" charset="0"/>
                                      </a:rPr>
                                    </m:ctrlPr>
                                  </m:fPr>
                                  <m:num>
                                    <m:r>
                                      <a:rPr lang="en-US" sz="1200" b="0" i="1" smtClean="0">
                                        <a:latin typeface="Cambria Math" charset="0"/>
                                      </a:rPr>
                                      <m:t>𝜕</m:t>
                                    </m:r>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2</m:t>
                                        </m:r>
                                      </m:sub>
                                    </m:sSub>
                                  </m:num>
                                  <m:den>
                                    <m:r>
                                      <a:rPr lang="en-US" sz="1200" smtClean="0">
                                        <a:latin typeface="Cambria Math" charset="0"/>
                                      </a:rPr>
                                      <m:t>𝑑</m:t>
                                    </m:r>
                                    <m:r>
                                      <a:rPr lang="en-US" sz="1200" b="0" i="1" smtClean="0">
                                        <a:latin typeface="Cambria Math" charset="0"/>
                                      </a:rPr>
                                      <m:t>𝜕</m:t>
                                    </m:r>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1</m:t>
                                        </m:r>
                                      </m:sub>
                                    </m:sSub>
                                  </m:den>
                                </m:f>
                                <m:r>
                                  <a:rPr lang="en-US" sz="1200" smtClean="0">
                                    <a:latin typeface="Cambria Math" charset="0"/>
                                  </a:rPr>
                                  <m:t>=</m:t>
                                </m:r>
                                <m:sSup>
                                  <m:sSupPr>
                                    <m:ctrlPr>
                                      <a:rPr lang="en-US" sz="1200" i="1" smtClean="0">
                                        <a:latin typeface="Cambria Math" charset="0"/>
                                      </a:rPr>
                                    </m:ctrlPr>
                                  </m:sSupPr>
                                  <m:e>
                                    <m:r>
                                      <a:rPr lang="en-US" sz="1200" smtClean="0">
                                        <a:latin typeface="Cambria Math" charset="0"/>
                                      </a:rPr>
                                      <m:t>𝑒</m:t>
                                    </m:r>
                                  </m:e>
                                  <m:sup>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1</m:t>
                                        </m:r>
                                      </m:sub>
                                    </m:sSub>
                                  </m:sup>
                                </m:sSup>
                              </m:oMath>
                            </m:oMathPara>
                          </a14:m>
                          <a:endParaRPr lang="en-US" sz="1200" b="0" dirty="0" smtClean="0"/>
                        </a:p>
                      </a:txBody>
                      <a:tcPr marL="80012" marR="80012" marT="40006" marB="40006">
                        <a:solidFill>
                          <a:schemeClr val="accent6">
                            <a:lumMod val="40000"/>
                            <a:lumOff val="60000"/>
                          </a:schemeClr>
                        </a:solidFill>
                      </a:tcPr>
                    </a:tc>
                    <a:tc>
                      <a:txBody>
                        <a:bodyPr/>
                        <a:lstStyle/>
                        <a:p>
                          <a:pPr algn="ctr"/>
                          <a14:m>
                            <m:oMathPara xmlns:m="http://schemas.openxmlformats.org/officeDocument/2006/math">
                              <m:oMathParaPr>
                                <m:jc m:val="centerGroup"/>
                              </m:oMathParaPr>
                              <m:oMath xmlns:m="http://schemas.openxmlformats.org/officeDocument/2006/math">
                                <m:sSup>
                                  <m:sSupPr>
                                    <m:ctrlPr>
                                      <a:rPr lang="en-US" sz="1200" i="1" smtClean="0">
                                        <a:latin typeface="Cambria Math" charset="0"/>
                                      </a:rPr>
                                    </m:ctrlPr>
                                  </m:sSupPr>
                                  <m:e>
                                    <m:r>
                                      <a:rPr lang="en-US" sz="1200">
                                        <a:latin typeface="Cambria Math" charset="0"/>
                                      </a:rPr>
                                      <m:t>𝑒</m:t>
                                    </m:r>
                                  </m:e>
                                  <m:sup>
                                    <m:r>
                                      <a:rPr lang="en-US" sz="1200">
                                        <a:latin typeface="Cambria Math" charset="0"/>
                                      </a:rPr>
                                      <m:t>−</m:t>
                                    </m:r>
                                    <m:r>
                                      <a:rPr lang="en-US" sz="1200" b="0" i="1" smtClean="0">
                                        <a:latin typeface="Cambria Math" charset="0"/>
                                      </a:rPr>
                                      <m:t>9</m:t>
                                    </m:r>
                                  </m:sup>
                                </m:sSup>
                              </m:oMath>
                            </m:oMathPara>
                          </a14:m>
                          <a:endParaRPr lang="en-US" sz="1200" dirty="0"/>
                        </a:p>
                      </a:txBody>
                      <a:tcPr marL="80012" marR="80012" marT="40006" marB="40006" anchor="ctr"/>
                    </a:tc>
                    <a:tc>
                      <a:txBody>
                        <a:bodyPr/>
                        <a:lstStyle/>
                        <a:p>
                          <a:pPr algn="ctr"/>
                          <a14:m>
                            <m:oMathPara xmlns:m="http://schemas.openxmlformats.org/officeDocument/2006/math">
                              <m:oMathParaPr>
                                <m:jc m:val="centerGroup"/>
                              </m:oMathParaPr>
                              <m:oMath xmlns:m="http://schemas.openxmlformats.org/officeDocument/2006/math">
                                <m:sSup>
                                  <m:sSupPr>
                                    <m:ctrlPr>
                                      <a:rPr lang="en-US" sz="1200" i="1" smtClean="0">
                                        <a:latin typeface="Cambria Math" charset="0"/>
                                      </a:rPr>
                                    </m:ctrlPr>
                                  </m:sSupPr>
                                  <m:e>
                                    <m:r>
                                      <a:rPr lang="en-US" sz="1200">
                                        <a:latin typeface="Cambria Math" charset="0"/>
                                      </a:rPr>
                                      <m:t>𝑒</m:t>
                                    </m:r>
                                  </m:e>
                                  <m:sup>
                                    <m:r>
                                      <a:rPr lang="en-US" sz="1200">
                                        <a:latin typeface="Cambria Math" charset="0"/>
                                      </a:rPr>
                                      <m:t>−</m:t>
                                    </m:r>
                                    <m:r>
                                      <a:rPr lang="en-US" sz="1200" b="0" i="1" smtClean="0">
                                        <a:latin typeface="Cambria Math" charset="0"/>
                                      </a:rPr>
                                      <m:t>9</m:t>
                                    </m:r>
                                  </m:sup>
                                </m:sSup>
                              </m:oMath>
                            </m:oMathPara>
                          </a14:m>
                          <a:endParaRPr lang="en-US" sz="1200" dirty="0"/>
                        </a:p>
                      </a:txBody>
                      <a:tcPr marL="80012" marR="80012" marT="40006" marB="40006" anchor="ctr"/>
                    </a:tc>
                    <a:tc>
                      <a:txBody>
                        <a:bodyPr/>
                        <a:lstStyle/>
                        <a:p>
                          <a:pPr algn="ctr"/>
                          <a:r>
                            <a:rPr lang="en-US" sz="1200" dirty="0" smtClean="0"/>
                            <a:t>-3</a:t>
                          </a:r>
                          <a14:m>
                            <m:oMath xmlns:m="http://schemas.openxmlformats.org/officeDocument/2006/math">
                              <m:sSup>
                                <m:sSupPr>
                                  <m:ctrlPr>
                                    <a:rPr lang="en-US" sz="1200" i="1" smtClean="0">
                                      <a:latin typeface="Cambria Math" charset="0"/>
                                    </a:rPr>
                                  </m:ctrlPr>
                                </m:sSupPr>
                                <m:e>
                                  <m:r>
                                    <a:rPr lang="en-US" sz="1200">
                                      <a:latin typeface="Cambria Math" charset="0"/>
                                    </a:rPr>
                                    <m:t>𝑒</m:t>
                                  </m:r>
                                </m:e>
                                <m:sup>
                                  <m:r>
                                    <a:rPr lang="en-US" sz="1200">
                                      <a:latin typeface="Cambria Math" charset="0"/>
                                    </a:rPr>
                                    <m:t>−</m:t>
                                  </m:r>
                                  <m:r>
                                    <a:rPr lang="en-US" sz="1200" b="0" i="1" smtClean="0">
                                      <a:latin typeface="Cambria Math" charset="0"/>
                                    </a:rPr>
                                    <m:t>9</m:t>
                                  </m:r>
                                </m:sup>
                              </m:sSup>
                            </m:oMath>
                          </a14:m>
                          <a:endParaRPr lang="en-US" sz="1200" dirty="0"/>
                        </a:p>
                      </a:txBody>
                      <a:tcPr marL="80012" marR="80012" marT="40006" marB="40006" anchor="ctr"/>
                    </a:tc>
                  </a:tr>
                  <a:tr h="482350">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3</m:t>
                                    </m:r>
                                  </m:sub>
                                </m:sSub>
                                <m:r>
                                  <a:rPr lang="en-US" sz="1200" smtClean="0">
                                    <a:latin typeface="Cambria Math" charset="0"/>
                                  </a:rPr>
                                  <m:t>=</m:t>
                                </m:r>
                                <m:r>
                                  <a:rPr lang="en-US" sz="1200">
                                    <a:latin typeface="Cambria Math" charset="0"/>
                                  </a:rPr>
                                  <m:t>1+</m:t>
                                </m:r>
                                <m:sSub>
                                  <m:sSubPr>
                                    <m:ctrlPr>
                                      <a:rPr lang="en-US" sz="1200" i="1">
                                        <a:latin typeface="Cambria Math" charset="0"/>
                                      </a:rPr>
                                    </m:ctrlPr>
                                  </m:sSubPr>
                                  <m:e>
                                    <m:r>
                                      <a:rPr lang="en-US" sz="1200">
                                        <a:latin typeface="Cambria Math" charset="0"/>
                                      </a:rPr>
                                      <m:t>𝜉</m:t>
                                    </m:r>
                                  </m:e>
                                  <m:sub>
                                    <m:r>
                                      <a:rPr lang="en-US" sz="1200">
                                        <a:latin typeface="Cambria Math" charset="0"/>
                                      </a:rPr>
                                      <m:t>2</m:t>
                                    </m:r>
                                  </m:sub>
                                </m:sSub>
                                <m:r>
                                  <a:rPr lang="en-US" sz="1200" smtClean="0">
                                    <a:latin typeface="Cambria Math" charset="0"/>
                                  </a:rPr>
                                  <m:t>=1+</m:t>
                                </m:r>
                                <m:sSup>
                                  <m:sSupPr>
                                    <m:ctrlPr>
                                      <a:rPr lang="en-US" sz="1200" i="1">
                                        <a:latin typeface="Cambria Math" charset="0"/>
                                      </a:rPr>
                                    </m:ctrlPr>
                                  </m:sSupPr>
                                  <m:e>
                                    <m:r>
                                      <a:rPr lang="en-US" sz="1200">
                                        <a:latin typeface="Cambria Math" charset="0"/>
                                      </a:rPr>
                                      <m:t>𝑒</m:t>
                                    </m:r>
                                  </m:e>
                                  <m:sup>
                                    <m:r>
                                      <a:rPr lang="en-US" sz="1200">
                                        <a:latin typeface="Cambria Math" charset="0"/>
                                      </a:rPr>
                                      <m:t>−</m:t>
                                    </m:r>
                                    <m:sSup>
                                      <m:sSupPr>
                                        <m:ctrlPr>
                                          <a:rPr lang="en-US" sz="1200" i="1">
                                            <a:latin typeface="Cambria Math" charset="0"/>
                                          </a:rPr>
                                        </m:ctrlPr>
                                      </m:sSupPr>
                                      <m:e>
                                        <m:r>
                                          <a:rPr lang="en-US" sz="1200">
                                            <a:latin typeface="Cambria Math" charset="0"/>
                                          </a:rPr>
                                          <m:t>𝑊</m:t>
                                        </m:r>
                                      </m:e>
                                      <m:sup>
                                        <m:r>
                                          <a:rPr lang="en-US" sz="1200">
                                            <a:latin typeface="Cambria Math" charset="0"/>
                                          </a:rPr>
                                          <m:t>𝑇</m:t>
                                        </m:r>
                                      </m:sup>
                                    </m:sSup>
                                    <m:r>
                                      <a:rPr lang="en-US" sz="1200">
                                        <a:latin typeface="Cambria Math" charset="0"/>
                                      </a:rPr>
                                      <m:t>𝑋</m:t>
                                    </m:r>
                                  </m:sup>
                                </m:sSup>
                              </m:oMath>
                            </m:oMathPara>
                          </a14:m>
                          <a:endParaRPr lang="en-US" sz="1200" b="0" dirty="0" smtClean="0"/>
                        </a:p>
                      </a:txBody>
                      <a:tcPr marL="80012" marR="80012" marT="40006" marB="40006"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200" i="1" smtClean="0">
                                        <a:latin typeface="Cambria Math" charset="0"/>
                                      </a:rPr>
                                    </m:ctrlPr>
                                  </m:fPr>
                                  <m:num>
                                    <m:r>
                                      <a:rPr lang="en-US" sz="1200" b="0" i="1" smtClean="0">
                                        <a:latin typeface="Cambria Math" charset="0"/>
                                      </a:rPr>
                                      <m:t>𝜕</m:t>
                                    </m:r>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3</m:t>
                                        </m:r>
                                      </m:sub>
                                    </m:sSub>
                                  </m:num>
                                  <m:den>
                                    <m:r>
                                      <a:rPr lang="en-US" sz="1200" b="0" i="1" smtClean="0">
                                        <a:latin typeface="Cambria Math" charset="0"/>
                                      </a:rPr>
                                      <m:t>𝜕</m:t>
                                    </m:r>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2</m:t>
                                        </m:r>
                                      </m:sub>
                                    </m:sSub>
                                  </m:den>
                                </m:f>
                                <m:r>
                                  <a:rPr lang="en-US" sz="1200" smtClean="0">
                                    <a:latin typeface="Cambria Math" charset="0"/>
                                  </a:rPr>
                                  <m:t>=1</m:t>
                                </m:r>
                              </m:oMath>
                            </m:oMathPara>
                          </a14:m>
                          <a:endParaRPr lang="en-US" sz="1200" b="0" dirty="0" smtClean="0"/>
                        </a:p>
                      </a:txBody>
                      <a:tcPr marL="80012" marR="80012" marT="40006" marB="40006">
                        <a:solidFill>
                          <a:schemeClr val="accent6">
                            <a:lumMod val="40000"/>
                            <a:lumOff val="60000"/>
                          </a:schemeClr>
                        </a:solidFill>
                      </a:tcPr>
                    </a:tc>
                    <a:tc>
                      <a:txBody>
                        <a:bodyPr/>
                        <a:lstStyle/>
                        <a:p>
                          <a:pPr algn="ctr"/>
                          <a:r>
                            <a:rPr lang="en-US" sz="1200" dirty="0" smtClean="0"/>
                            <a:t>1+</a:t>
                          </a:r>
                          <a14:m>
                            <m:oMath xmlns:m="http://schemas.openxmlformats.org/officeDocument/2006/math">
                              <m:sSup>
                                <m:sSupPr>
                                  <m:ctrlPr>
                                    <a:rPr lang="en-US" sz="1200" i="1" smtClean="0">
                                      <a:latin typeface="Cambria Math" charset="0"/>
                                    </a:rPr>
                                  </m:ctrlPr>
                                </m:sSupPr>
                                <m:e>
                                  <m:r>
                                    <a:rPr lang="en-US" sz="1200">
                                      <a:latin typeface="Cambria Math" charset="0"/>
                                    </a:rPr>
                                    <m:t>𝑒</m:t>
                                  </m:r>
                                </m:e>
                                <m:sup>
                                  <m:r>
                                    <a:rPr lang="en-US" sz="1200">
                                      <a:latin typeface="Cambria Math" charset="0"/>
                                    </a:rPr>
                                    <m:t>−</m:t>
                                  </m:r>
                                  <m:r>
                                    <a:rPr lang="en-US" sz="1200" b="0" i="1" smtClean="0">
                                      <a:latin typeface="Cambria Math" charset="0"/>
                                    </a:rPr>
                                    <m:t>9</m:t>
                                  </m:r>
                                </m:sup>
                              </m:sSup>
                            </m:oMath>
                          </a14:m>
                          <a:endParaRPr lang="en-US" sz="1200" dirty="0"/>
                        </a:p>
                      </a:txBody>
                      <a:tcPr marL="80012" marR="80012" marT="40006" marB="40006" anchor="ctr"/>
                    </a:tc>
                    <a:tc>
                      <a:txBody>
                        <a:bodyPr/>
                        <a:lstStyle/>
                        <a:p>
                          <a:pPr algn="ctr"/>
                          <a:r>
                            <a:rPr lang="en-US" sz="1200" dirty="0" smtClean="0"/>
                            <a:t>1</a:t>
                          </a:r>
                          <a:endParaRPr lang="en-US" sz="1200" dirty="0"/>
                        </a:p>
                      </a:txBody>
                      <a:tcPr marL="80012" marR="80012" marT="40006" marB="40006"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200" dirty="0" smtClean="0"/>
                            <a:t>-3</a:t>
                          </a:r>
                          <a14:m>
                            <m:oMath xmlns:m="http://schemas.openxmlformats.org/officeDocument/2006/math">
                              <m:sSup>
                                <m:sSupPr>
                                  <m:ctrlPr>
                                    <a:rPr lang="en-US" sz="1200" i="1" smtClean="0">
                                      <a:latin typeface="Cambria Math" charset="0"/>
                                    </a:rPr>
                                  </m:ctrlPr>
                                </m:sSupPr>
                                <m:e>
                                  <m:r>
                                    <a:rPr lang="en-US" sz="1200">
                                      <a:latin typeface="Cambria Math" charset="0"/>
                                    </a:rPr>
                                    <m:t>𝑒</m:t>
                                  </m:r>
                                </m:e>
                                <m:sup>
                                  <m:r>
                                    <a:rPr lang="en-US" sz="1200">
                                      <a:latin typeface="Cambria Math" charset="0"/>
                                    </a:rPr>
                                    <m:t>−</m:t>
                                  </m:r>
                                  <m:r>
                                    <a:rPr lang="en-US" sz="1200" b="0" i="1" smtClean="0">
                                      <a:latin typeface="Cambria Math" charset="0"/>
                                    </a:rPr>
                                    <m:t>9</m:t>
                                  </m:r>
                                </m:sup>
                              </m:sSup>
                            </m:oMath>
                          </a14:m>
                          <a:endParaRPr lang="en-US" sz="1200" dirty="0"/>
                        </a:p>
                      </a:txBody>
                      <a:tcPr marL="80012" marR="80012" marT="40006" marB="40006" anchor="ctr"/>
                    </a:tc>
                  </a:tr>
                  <a:tr h="554756">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4</m:t>
                                    </m:r>
                                  </m:sub>
                                </m:sSub>
                                <m:r>
                                  <a:rPr lang="en-US" sz="1200">
                                    <a:latin typeface="Cambria Math" charset="0"/>
                                  </a:rPr>
                                  <m:t>=</m:t>
                                </m:r>
                                <m:f>
                                  <m:fPr>
                                    <m:ctrlPr>
                                      <a:rPr lang="mr-IN" sz="1200" i="1">
                                        <a:latin typeface="Cambria Math" charset="0"/>
                                      </a:rPr>
                                    </m:ctrlPr>
                                  </m:fPr>
                                  <m:num>
                                    <m:r>
                                      <a:rPr lang="en-US" sz="1200">
                                        <a:latin typeface="Cambria Math" charset="0"/>
                                      </a:rPr>
                                      <m:t>1</m:t>
                                    </m:r>
                                  </m:num>
                                  <m:den>
                                    <m:sSub>
                                      <m:sSubPr>
                                        <m:ctrlPr>
                                          <a:rPr lang="en-US" sz="1200" i="1">
                                            <a:latin typeface="Cambria Math" charset="0"/>
                                          </a:rPr>
                                        </m:ctrlPr>
                                      </m:sSubPr>
                                      <m:e>
                                        <m:r>
                                          <a:rPr lang="en-US" sz="1200">
                                            <a:latin typeface="Cambria Math" charset="0"/>
                                          </a:rPr>
                                          <m:t>𝜉</m:t>
                                        </m:r>
                                      </m:e>
                                      <m:sub>
                                        <m:r>
                                          <a:rPr lang="en-US" sz="1200">
                                            <a:latin typeface="Cambria Math" charset="0"/>
                                          </a:rPr>
                                          <m:t>3</m:t>
                                        </m:r>
                                      </m:sub>
                                    </m:sSub>
                                  </m:den>
                                </m:f>
                                <m:r>
                                  <a:rPr lang="en-US" sz="1200" smtClean="0">
                                    <a:latin typeface="Cambria Math" charset="0"/>
                                  </a:rPr>
                                  <m:t>=</m:t>
                                </m:r>
                                <m:f>
                                  <m:fPr>
                                    <m:ctrlPr>
                                      <a:rPr lang="mr-IN" sz="1200" i="1" smtClean="0">
                                        <a:latin typeface="Cambria Math" charset="0"/>
                                      </a:rPr>
                                    </m:ctrlPr>
                                  </m:fPr>
                                  <m:num>
                                    <m:r>
                                      <a:rPr lang="en-US" sz="1200" smtClean="0">
                                        <a:latin typeface="Cambria Math" charset="0"/>
                                      </a:rPr>
                                      <m:t>1</m:t>
                                    </m:r>
                                  </m:num>
                                  <m:den>
                                    <m:r>
                                      <a:rPr lang="en-US" sz="1200">
                                        <a:latin typeface="Cambria Math" charset="0"/>
                                      </a:rPr>
                                      <m:t>1+</m:t>
                                    </m:r>
                                    <m:sSup>
                                      <m:sSupPr>
                                        <m:ctrlPr>
                                          <a:rPr lang="en-US" sz="1200" i="1">
                                            <a:latin typeface="Cambria Math" charset="0"/>
                                          </a:rPr>
                                        </m:ctrlPr>
                                      </m:sSupPr>
                                      <m:e>
                                        <m:r>
                                          <a:rPr lang="en-US" sz="1200">
                                            <a:latin typeface="Cambria Math" charset="0"/>
                                          </a:rPr>
                                          <m:t>𝑒</m:t>
                                        </m:r>
                                      </m:e>
                                      <m:sup>
                                        <m:r>
                                          <a:rPr lang="en-US" sz="1200">
                                            <a:latin typeface="Cambria Math" charset="0"/>
                                          </a:rPr>
                                          <m:t>−</m:t>
                                        </m:r>
                                        <m:sSup>
                                          <m:sSupPr>
                                            <m:ctrlPr>
                                              <a:rPr lang="en-US" sz="1200" i="1">
                                                <a:latin typeface="Cambria Math" charset="0"/>
                                              </a:rPr>
                                            </m:ctrlPr>
                                          </m:sSupPr>
                                          <m:e>
                                            <m:r>
                                              <a:rPr lang="en-US" sz="1200">
                                                <a:latin typeface="Cambria Math" charset="0"/>
                                              </a:rPr>
                                              <m:t>𝑊</m:t>
                                            </m:r>
                                          </m:e>
                                          <m:sup>
                                            <m:r>
                                              <a:rPr lang="en-US" sz="1200">
                                                <a:latin typeface="Cambria Math" charset="0"/>
                                              </a:rPr>
                                              <m:t>𝑇</m:t>
                                            </m:r>
                                          </m:sup>
                                        </m:sSup>
                                        <m:r>
                                          <a:rPr lang="en-US" sz="1200">
                                            <a:latin typeface="Cambria Math" charset="0"/>
                                          </a:rPr>
                                          <m:t>𝑋</m:t>
                                        </m:r>
                                      </m:sup>
                                    </m:sSup>
                                  </m:den>
                                </m:f>
                                <m:r>
                                  <a:rPr lang="en-US" sz="1200" smtClean="0">
                                    <a:latin typeface="Cambria Math" charset="0"/>
                                  </a:rPr>
                                  <m:t>=</m:t>
                                </m:r>
                                <m:r>
                                  <a:rPr lang="en-US" sz="1200" smtClean="0">
                                    <a:latin typeface="Cambria Math" charset="0"/>
                                  </a:rPr>
                                  <m:t>𝑝</m:t>
                                </m:r>
                              </m:oMath>
                            </m:oMathPara>
                          </a14:m>
                          <a:endParaRPr lang="en-US" sz="1200" b="0" dirty="0" smtClean="0">
                            <a:solidFill>
                              <a:srgbClr val="FF0000"/>
                            </a:solidFill>
                          </a:endParaRPr>
                        </a:p>
                      </a:txBody>
                      <a:tcPr marL="80012" marR="80012" marT="40006" marB="40006" anchor="ctr"/>
                    </a:tc>
                    <a:tc>
                      <a:txBody>
                        <a:bodyPr/>
                        <a:lstStyle/>
                        <a:p>
                          <a:pPr/>
                          <a14:m>
                            <m:oMathPara xmlns:m="http://schemas.openxmlformats.org/officeDocument/2006/math">
                              <m:oMathParaPr>
                                <m:jc m:val="centerGroup"/>
                              </m:oMathParaPr>
                              <m:oMath xmlns:m="http://schemas.openxmlformats.org/officeDocument/2006/math">
                                <m:f>
                                  <m:fPr>
                                    <m:ctrlPr>
                                      <a:rPr lang="mr-IN" sz="1200" i="1" smtClean="0">
                                        <a:latin typeface="Cambria Math" charset="0"/>
                                      </a:rPr>
                                    </m:ctrlPr>
                                  </m:fPr>
                                  <m:num>
                                    <m:r>
                                      <a:rPr lang="en-US" sz="1200" b="0" i="1" smtClean="0">
                                        <a:latin typeface="Cambria Math" charset="0"/>
                                      </a:rPr>
                                      <m:t>𝜕</m:t>
                                    </m:r>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4</m:t>
                                        </m:r>
                                      </m:sub>
                                    </m:sSub>
                                  </m:num>
                                  <m:den>
                                    <m:r>
                                      <a:rPr lang="en-US" sz="1200" b="0" i="1" smtClean="0">
                                        <a:latin typeface="Cambria Math" charset="0"/>
                                      </a:rPr>
                                      <m:t>𝜕</m:t>
                                    </m:r>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3</m:t>
                                        </m:r>
                                      </m:sub>
                                    </m:sSub>
                                  </m:den>
                                </m:f>
                                <m:r>
                                  <a:rPr lang="en-US" sz="1200" smtClean="0">
                                    <a:latin typeface="Cambria Math" charset="0"/>
                                  </a:rPr>
                                  <m:t>=−</m:t>
                                </m:r>
                                <m:f>
                                  <m:fPr>
                                    <m:ctrlPr>
                                      <a:rPr lang="mr-IN" sz="1200" i="1" smtClean="0">
                                        <a:latin typeface="Cambria Math" charset="0"/>
                                      </a:rPr>
                                    </m:ctrlPr>
                                  </m:fPr>
                                  <m:num>
                                    <m:r>
                                      <a:rPr lang="en-US" sz="1200" smtClean="0">
                                        <a:latin typeface="Cambria Math" charset="0"/>
                                      </a:rPr>
                                      <m:t>1</m:t>
                                    </m:r>
                                  </m:num>
                                  <m:den>
                                    <m:sSubSup>
                                      <m:sSubSupPr>
                                        <m:ctrlPr>
                                          <a:rPr lang="en-US" sz="1200" i="1" smtClean="0">
                                            <a:latin typeface="Cambria Math" charset="0"/>
                                          </a:rPr>
                                        </m:ctrlPr>
                                      </m:sSubSupPr>
                                      <m:e>
                                        <m:r>
                                          <a:rPr lang="en-US" sz="1200" smtClean="0">
                                            <a:latin typeface="Cambria Math" charset="0"/>
                                          </a:rPr>
                                          <m:t>𝜉</m:t>
                                        </m:r>
                                      </m:e>
                                      <m:sub>
                                        <m:r>
                                          <a:rPr lang="en-US" sz="1200" smtClean="0">
                                            <a:latin typeface="Cambria Math" charset="0"/>
                                          </a:rPr>
                                          <m:t>3</m:t>
                                        </m:r>
                                      </m:sub>
                                      <m:sup>
                                        <m:r>
                                          <a:rPr lang="en-US" sz="1200" smtClean="0">
                                            <a:latin typeface="Cambria Math" charset="0"/>
                                          </a:rPr>
                                          <m:t>2</m:t>
                                        </m:r>
                                      </m:sup>
                                    </m:sSubSup>
                                  </m:den>
                                </m:f>
                              </m:oMath>
                            </m:oMathPara>
                          </a14:m>
                          <a:endParaRPr lang="en-US" sz="1200" dirty="0"/>
                        </a:p>
                      </a:txBody>
                      <a:tcPr marL="80012" marR="80012" marT="40006" marB="40006">
                        <a:solidFill>
                          <a:schemeClr val="accent6">
                            <a:lumMod val="40000"/>
                            <a:lumOff val="60000"/>
                          </a:schemeClr>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sz="1200" b="0" i="1" smtClean="0">
                                        <a:latin typeface="Cambria Math" charset="0"/>
                                      </a:rPr>
                                    </m:ctrlPr>
                                  </m:fPr>
                                  <m:num>
                                    <m:r>
                                      <a:rPr lang="en-US" sz="1200" b="0" i="1" smtClean="0">
                                        <a:latin typeface="Cambria Math" charset="0"/>
                                      </a:rPr>
                                      <m:t>1</m:t>
                                    </m:r>
                                  </m:num>
                                  <m:den>
                                    <m:r>
                                      <a:rPr lang="en-US" sz="1200" b="0" i="1" smtClean="0">
                                        <a:latin typeface="Cambria Math" charset="0"/>
                                      </a:rPr>
                                      <m:t>1+</m:t>
                                    </m:r>
                                    <m:sSup>
                                      <m:sSupPr>
                                        <m:ctrlPr>
                                          <a:rPr lang="en-US" sz="1200" b="0" i="1" smtClean="0">
                                            <a:latin typeface="Cambria Math" charset="0"/>
                                          </a:rPr>
                                        </m:ctrlPr>
                                      </m:sSupPr>
                                      <m:e>
                                        <m:r>
                                          <a:rPr lang="en-US" sz="1200" b="0" i="1" smtClean="0">
                                            <a:latin typeface="Cambria Math" charset="0"/>
                                          </a:rPr>
                                          <m:t>𝑒</m:t>
                                        </m:r>
                                      </m:e>
                                      <m:sup>
                                        <m:r>
                                          <a:rPr lang="en-US" sz="1200" b="0" i="1" smtClean="0">
                                            <a:latin typeface="Cambria Math" charset="0"/>
                                          </a:rPr>
                                          <m:t>−9</m:t>
                                        </m:r>
                                      </m:sup>
                                    </m:sSup>
                                  </m:den>
                                </m:f>
                              </m:oMath>
                            </m:oMathPara>
                          </a14:m>
                          <a:endParaRPr lang="en-US" sz="1200" dirty="0"/>
                        </a:p>
                      </a:txBody>
                      <a:tcPr marL="80012" marR="80012" marT="40006" marB="40006" anchor="ctr"/>
                    </a:tc>
                    <a:tc>
                      <a:txBody>
                        <a:bodyPr/>
                        <a:lstStyle/>
                        <a:p>
                          <a:pPr algn="ctr"/>
                          <a14:m>
                            <m:oMathPara xmlns:m="http://schemas.openxmlformats.org/officeDocument/2006/math">
                              <m:oMathParaPr>
                                <m:jc m:val="centerGroup"/>
                              </m:oMathParaPr>
                              <m:oMath xmlns:m="http://schemas.openxmlformats.org/officeDocument/2006/math">
                                <m:sSup>
                                  <m:sSupPr>
                                    <m:ctrlPr>
                                      <a:rPr lang="en-US" sz="1200" b="0" i="1" smtClean="0">
                                        <a:latin typeface="Cambria Math" charset="0"/>
                                      </a:rPr>
                                    </m:ctrlPr>
                                  </m:sSupPr>
                                  <m:e>
                                    <m:d>
                                      <m:dPr>
                                        <m:ctrlPr>
                                          <a:rPr lang="mr-IN" sz="1200" b="0" i="1" smtClean="0">
                                            <a:latin typeface="Cambria Math" charset="0"/>
                                          </a:rPr>
                                        </m:ctrlPr>
                                      </m:dPr>
                                      <m:e>
                                        <m:f>
                                          <m:fPr>
                                            <m:ctrlPr>
                                              <a:rPr lang="en-US" sz="1200" b="0" i="1" smtClean="0">
                                                <a:latin typeface="Cambria Math" charset="0"/>
                                              </a:rPr>
                                            </m:ctrlPr>
                                          </m:fPr>
                                          <m:num>
                                            <m:r>
                                              <a:rPr lang="en-US" sz="1200" b="0" i="1" smtClean="0">
                                                <a:latin typeface="Cambria Math" charset="0"/>
                                              </a:rPr>
                                              <m:t>1</m:t>
                                            </m:r>
                                          </m:num>
                                          <m:den>
                                            <m:r>
                                              <a:rPr lang="en-US" sz="1200" b="0" i="1" smtClean="0">
                                                <a:latin typeface="Cambria Math" charset="0"/>
                                              </a:rPr>
                                              <m:t>1+</m:t>
                                            </m:r>
                                            <m:sSup>
                                              <m:sSupPr>
                                                <m:ctrlPr>
                                                  <a:rPr lang="en-US" sz="1200" b="0" i="1" smtClean="0">
                                                    <a:latin typeface="Cambria Math" charset="0"/>
                                                  </a:rPr>
                                                </m:ctrlPr>
                                              </m:sSupPr>
                                              <m:e>
                                                <m:r>
                                                  <a:rPr lang="en-US" sz="1200" b="0" i="1" smtClean="0">
                                                    <a:latin typeface="Cambria Math" charset="0"/>
                                                  </a:rPr>
                                                  <m:t>𝑒</m:t>
                                                </m:r>
                                              </m:e>
                                              <m:sup>
                                                <m:r>
                                                  <a:rPr lang="en-US" sz="1200" b="0" i="1" smtClean="0">
                                                    <a:latin typeface="Cambria Math" charset="0"/>
                                                  </a:rPr>
                                                  <m:t>−9</m:t>
                                                </m:r>
                                              </m:sup>
                                            </m:sSup>
                                          </m:den>
                                        </m:f>
                                      </m:e>
                                    </m:d>
                                  </m:e>
                                  <m:sup>
                                    <m:r>
                                      <a:rPr lang="en-US" sz="1200" b="0" i="1" smtClean="0">
                                        <a:latin typeface="Cambria Math" charset="0"/>
                                      </a:rPr>
                                      <m:t>2</m:t>
                                    </m:r>
                                  </m:sup>
                                </m:sSup>
                              </m:oMath>
                            </m:oMathPara>
                          </a14:m>
                          <a:endParaRPr lang="en-US" sz="1200" dirty="0"/>
                        </a:p>
                      </a:txBody>
                      <a:tcPr marL="80012" marR="80012" marT="40006" marB="40006"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200" dirty="0" smtClean="0"/>
                            <a:t>-3</a:t>
                          </a:r>
                          <a14:m>
                            <m:oMath xmlns:m="http://schemas.openxmlformats.org/officeDocument/2006/math">
                              <m:sSup>
                                <m:sSupPr>
                                  <m:ctrlPr>
                                    <a:rPr lang="en-US" sz="1200" i="1" smtClean="0">
                                      <a:latin typeface="Cambria Math" charset="0"/>
                                    </a:rPr>
                                  </m:ctrlPr>
                                </m:sSupPr>
                                <m:e>
                                  <m:r>
                                    <a:rPr lang="en-US" sz="1200">
                                      <a:latin typeface="Cambria Math" charset="0"/>
                                    </a:rPr>
                                    <m:t>𝑒</m:t>
                                  </m:r>
                                </m:e>
                                <m:sup>
                                  <m:r>
                                    <a:rPr lang="en-US" sz="1200">
                                      <a:latin typeface="Cambria Math" charset="0"/>
                                    </a:rPr>
                                    <m:t>−</m:t>
                                  </m:r>
                                  <m:r>
                                    <a:rPr lang="en-US" sz="1200" b="0" i="1" smtClean="0">
                                      <a:latin typeface="Cambria Math" charset="0"/>
                                    </a:rPr>
                                    <m:t>9</m:t>
                                  </m:r>
                                </m:sup>
                              </m:sSup>
                              <m:sSup>
                                <m:sSupPr>
                                  <m:ctrlPr>
                                    <a:rPr lang="en-US" sz="1200" b="0" i="1" smtClean="0">
                                      <a:latin typeface="Cambria Math" charset="0"/>
                                    </a:rPr>
                                  </m:ctrlPr>
                                </m:sSupPr>
                                <m:e>
                                  <m:d>
                                    <m:dPr>
                                      <m:ctrlPr>
                                        <a:rPr lang="mr-IN" sz="1200" b="0" i="1" smtClean="0">
                                          <a:latin typeface="Cambria Math" charset="0"/>
                                        </a:rPr>
                                      </m:ctrlPr>
                                    </m:dPr>
                                    <m:e>
                                      <m:f>
                                        <m:fPr>
                                          <m:ctrlPr>
                                            <a:rPr lang="en-US" sz="1200" b="0" i="1" smtClean="0">
                                              <a:latin typeface="Cambria Math" charset="0"/>
                                            </a:rPr>
                                          </m:ctrlPr>
                                        </m:fPr>
                                        <m:num>
                                          <m:r>
                                            <a:rPr lang="en-US" sz="1200" b="0" i="1" smtClean="0">
                                              <a:latin typeface="Cambria Math" charset="0"/>
                                            </a:rPr>
                                            <m:t>1</m:t>
                                          </m:r>
                                        </m:num>
                                        <m:den>
                                          <m:r>
                                            <a:rPr lang="en-US" sz="1200" b="0" i="1" smtClean="0">
                                              <a:latin typeface="Cambria Math" charset="0"/>
                                            </a:rPr>
                                            <m:t>1+</m:t>
                                          </m:r>
                                          <m:sSup>
                                            <m:sSupPr>
                                              <m:ctrlPr>
                                                <a:rPr lang="en-US" sz="1200" b="0" i="1" smtClean="0">
                                                  <a:latin typeface="Cambria Math" charset="0"/>
                                                </a:rPr>
                                              </m:ctrlPr>
                                            </m:sSupPr>
                                            <m:e>
                                              <m:r>
                                                <a:rPr lang="en-US" sz="1200" b="0" i="1" smtClean="0">
                                                  <a:latin typeface="Cambria Math" charset="0"/>
                                                </a:rPr>
                                                <m:t>𝑒</m:t>
                                              </m:r>
                                            </m:e>
                                            <m:sup>
                                              <m:r>
                                                <a:rPr lang="en-US" sz="1200" b="0" i="1" smtClean="0">
                                                  <a:latin typeface="Cambria Math" charset="0"/>
                                                </a:rPr>
                                                <m:t>−9</m:t>
                                              </m:r>
                                            </m:sup>
                                          </m:sSup>
                                        </m:den>
                                      </m:f>
                                    </m:e>
                                  </m:d>
                                </m:e>
                                <m:sup>
                                  <m:r>
                                    <a:rPr lang="en-US" sz="1200" b="0" i="1" smtClean="0">
                                      <a:latin typeface="Cambria Math" charset="0"/>
                                    </a:rPr>
                                    <m:t>2</m:t>
                                  </m:r>
                                </m:sup>
                              </m:sSup>
                            </m:oMath>
                          </a14:m>
                          <a:endParaRPr lang="en-US" sz="1200" dirty="0"/>
                        </a:p>
                      </a:txBody>
                      <a:tcPr marL="80012" marR="80012" marT="40006" marB="40006" anchor="ctr"/>
                    </a:tc>
                  </a:tr>
                  <a:tr h="635537">
                    <a:tc>
                      <a:txBody>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5</m:t>
                                    </m:r>
                                  </m:sub>
                                </m:sSub>
                                <m:r>
                                  <a:rPr lang="en-US" sz="1200" smtClean="0">
                                    <a:latin typeface="Cambria Math" charset="0"/>
                                  </a:rPr>
                                  <m:t>=</m:t>
                                </m:r>
                                <m:func>
                                  <m:funcPr>
                                    <m:ctrlPr>
                                      <a:rPr lang="en-US" sz="1200" i="1" smtClean="0">
                                        <a:latin typeface="Cambria Math" charset="0"/>
                                      </a:rPr>
                                    </m:ctrlPr>
                                  </m:funcPr>
                                  <m:fName>
                                    <m:r>
                                      <m:rPr>
                                        <m:sty m:val="p"/>
                                      </m:rPr>
                                      <a:rPr lang="en-US" sz="1200" smtClean="0">
                                        <a:latin typeface="Cambria Math" charset="0"/>
                                      </a:rPr>
                                      <m:t>log</m:t>
                                    </m:r>
                                  </m:fName>
                                  <m:e>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4</m:t>
                                        </m:r>
                                      </m:sub>
                                    </m:sSub>
                                    <m:r>
                                      <a:rPr lang="en-US" sz="1200" smtClean="0">
                                        <a:latin typeface="Cambria Math" charset="0"/>
                                      </a:rPr>
                                      <m:t>=</m:t>
                                    </m:r>
                                    <m:func>
                                      <m:funcPr>
                                        <m:ctrlPr>
                                          <a:rPr lang="en-US" sz="1200" i="1" smtClean="0">
                                            <a:latin typeface="Cambria Math" charset="0"/>
                                          </a:rPr>
                                        </m:ctrlPr>
                                      </m:funcPr>
                                      <m:fName>
                                        <m:r>
                                          <m:rPr>
                                            <m:sty m:val="p"/>
                                          </m:rPr>
                                          <a:rPr lang="en-US" sz="1200" smtClean="0">
                                            <a:latin typeface="Cambria Math" charset="0"/>
                                          </a:rPr>
                                          <m:t>log</m:t>
                                        </m:r>
                                      </m:fName>
                                      <m:e>
                                        <m:r>
                                          <a:rPr lang="en-US" sz="1200" smtClean="0">
                                            <a:latin typeface="Cambria Math" charset="0"/>
                                          </a:rPr>
                                          <m:t>𝑝</m:t>
                                        </m:r>
                                        <m:r>
                                          <a:rPr lang="en-US" sz="1200" smtClean="0">
                                            <a:latin typeface="Cambria Math" charset="0"/>
                                          </a:rPr>
                                          <m:t> =</m:t>
                                        </m:r>
                                      </m:e>
                                    </m:func>
                                    <m:func>
                                      <m:funcPr>
                                        <m:ctrlPr>
                                          <a:rPr lang="en-US" sz="1200" i="1" smtClean="0">
                                            <a:latin typeface="Cambria Math" charset="0"/>
                                          </a:rPr>
                                        </m:ctrlPr>
                                      </m:funcPr>
                                      <m:fName>
                                        <m:r>
                                          <m:rPr>
                                            <m:sty m:val="p"/>
                                          </m:rPr>
                                          <a:rPr lang="en-US" sz="1200" smtClean="0">
                                            <a:latin typeface="Cambria Math" charset="0"/>
                                          </a:rPr>
                                          <m:t>log</m:t>
                                        </m:r>
                                      </m:fName>
                                      <m:e>
                                        <m:f>
                                          <m:fPr>
                                            <m:ctrlPr>
                                              <a:rPr lang="mr-IN" sz="1200" i="1">
                                                <a:latin typeface="Cambria Math" charset="0"/>
                                              </a:rPr>
                                            </m:ctrlPr>
                                          </m:fPr>
                                          <m:num>
                                            <m:r>
                                              <a:rPr lang="en-US" sz="1200">
                                                <a:latin typeface="Cambria Math" charset="0"/>
                                              </a:rPr>
                                              <m:t>1</m:t>
                                            </m:r>
                                          </m:num>
                                          <m:den>
                                            <m:r>
                                              <a:rPr lang="en-US" sz="1200">
                                                <a:latin typeface="Cambria Math" charset="0"/>
                                              </a:rPr>
                                              <m:t>1+</m:t>
                                            </m:r>
                                            <m:sSup>
                                              <m:sSupPr>
                                                <m:ctrlPr>
                                                  <a:rPr lang="en-US" sz="1200" i="1">
                                                    <a:latin typeface="Cambria Math" charset="0"/>
                                                  </a:rPr>
                                                </m:ctrlPr>
                                              </m:sSupPr>
                                              <m:e>
                                                <m:r>
                                                  <a:rPr lang="en-US" sz="1200">
                                                    <a:latin typeface="Cambria Math" charset="0"/>
                                                  </a:rPr>
                                                  <m:t>𝑒</m:t>
                                                </m:r>
                                              </m:e>
                                              <m:sup>
                                                <m:r>
                                                  <a:rPr lang="en-US" sz="1200">
                                                    <a:latin typeface="Cambria Math" charset="0"/>
                                                  </a:rPr>
                                                  <m:t>−</m:t>
                                                </m:r>
                                                <m:sSup>
                                                  <m:sSupPr>
                                                    <m:ctrlPr>
                                                      <a:rPr lang="en-US" sz="1200" i="1">
                                                        <a:latin typeface="Cambria Math" charset="0"/>
                                                      </a:rPr>
                                                    </m:ctrlPr>
                                                  </m:sSupPr>
                                                  <m:e>
                                                    <m:r>
                                                      <a:rPr lang="en-US" sz="1200">
                                                        <a:latin typeface="Cambria Math" charset="0"/>
                                                      </a:rPr>
                                                      <m:t>𝑊</m:t>
                                                    </m:r>
                                                  </m:e>
                                                  <m:sup>
                                                    <m:r>
                                                      <a:rPr lang="en-US" sz="1200">
                                                        <a:latin typeface="Cambria Math" charset="0"/>
                                                      </a:rPr>
                                                      <m:t>𝑇</m:t>
                                                    </m:r>
                                                  </m:sup>
                                                </m:sSup>
                                                <m:r>
                                                  <a:rPr lang="en-US" sz="1200">
                                                    <a:latin typeface="Cambria Math" charset="0"/>
                                                  </a:rPr>
                                                  <m:t>𝑋</m:t>
                                                </m:r>
                                              </m:sup>
                                            </m:sSup>
                                          </m:den>
                                        </m:f>
                                      </m:e>
                                    </m:func>
                                  </m:e>
                                </m:func>
                              </m:oMath>
                            </m:oMathPara>
                          </a14:m>
                          <a:endParaRPr lang="en-US" sz="1200" dirty="0"/>
                        </a:p>
                      </a:txBody>
                      <a:tcPr marL="80012" marR="80012" marT="40006" marB="40006" anchor="ctr"/>
                    </a:tc>
                    <a:tc>
                      <a:txBody>
                        <a:bodyPr/>
                        <a:lstStyle/>
                        <a:p>
                          <a:pPr/>
                          <a14:m>
                            <m:oMathPara xmlns:m="http://schemas.openxmlformats.org/officeDocument/2006/math">
                              <m:oMathParaPr>
                                <m:jc m:val="centerGroup"/>
                              </m:oMathParaPr>
                              <m:oMath xmlns:m="http://schemas.openxmlformats.org/officeDocument/2006/math">
                                <m:f>
                                  <m:fPr>
                                    <m:ctrlPr>
                                      <a:rPr lang="mr-IN" sz="1200" i="1" smtClean="0">
                                        <a:latin typeface="Cambria Math" charset="0"/>
                                      </a:rPr>
                                    </m:ctrlPr>
                                  </m:fPr>
                                  <m:num>
                                    <m:r>
                                      <a:rPr lang="en-US" sz="1200" b="0" i="1" smtClean="0">
                                        <a:latin typeface="Cambria Math" charset="0"/>
                                      </a:rPr>
                                      <m:t>𝜕</m:t>
                                    </m:r>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5</m:t>
                                        </m:r>
                                      </m:sub>
                                    </m:sSub>
                                  </m:num>
                                  <m:den>
                                    <m:r>
                                      <a:rPr lang="en-US" sz="1200" b="0" i="1" smtClean="0">
                                        <a:latin typeface="Cambria Math" charset="0"/>
                                      </a:rPr>
                                      <m:t>𝜕</m:t>
                                    </m:r>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4</m:t>
                                        </m:r>
                                      </m:sub>
                                    </m:sSub>
                                  </m:den>
                                </m:f>
                                <m:r>
                                  <a:rPr lang="en-US" sz="1200" smtClean="0">
                                    <a:latin typeface="Cambria Math" charset="0"/>
                                  </a:rPr>
                                  <m:t>=</m:t>
                                </m:r>
                                <m:f>
                                  <m:fPr>
                                    <m:ctrlPr>
                                      <a:rPr lang="mr-IN" sz="1200" i="1" smtClean="0">
                                        <a:latin typeface="Cambria Math" charset="0"/>
                                      </a:rPr>
                                    </m:ctrlPr>
                                  </m:fPr>
                                  <m:num>
                                    <m:r>
                                      <a:rPr lang="en-US" sz="1200" smtClean="0">
                                        <a:latin typeface="Cambria Math" charset="0"/>
                                      </a:rPr>
                                      <m:t>1</m:t>
                                    </m:r>
                                  </m:num>
                                  <m:den>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4</m:t>
                                        </m:r>
                                      </m:sub>
                                    </m:sSub>
                                  </m:den>
                                </m:f>
                              </m:oMath>
                            </m:oMathPara>
                          </a14:m>
                          <a:endParaRPr lang="en-US" sz="1200" b="0" dirty="0" smtClean="0"/>
                        </a:p>
                      </a:txBody>
                      <a:tcPr marL="80012" marR="80012" marT="40006" marB="40006">
                        <a:solidFill>
                          <a:schemeClr val="accent6">
                            <a:lumMod val="40000"/>
                            <a:lumOff val="60000"/>
                          </a:schemeClr>
                        </a:solidFill>
                      </a:tcPr>
                    </a:tc>
                    <a:tc>
                      <a:txBody>
                        <a:bodyPr/>
                        <a:lstStyle/>
                        <a:p>
                          <a:pPr algn="ctr"/>
                          <a14:m>
                            <m:oMathPara xmlns:m="http://schemas.openxmlformats.org/officeDocument/2006/math">
                              <m:oMathParaPr>
                                <m:jc m:val="centerGroup"/>
                              </m:oMathParaPr>
                              <m:oMath xmlns:m="http://schemas.openxmlformats.org/officeDocument/2006/math">
                                <m:func>
                                  <m:funcPr>
                                    <m:ctrlPr>
                                      <a:rPr lang="en-US" sz="1200" b="0" i="1" smtClean="0">
                                        <a:latin typeface="Cambria Math" charset="0"/>
                                      </a:rPr>
                                    </m:ctrlPr>
                                  </m:funcPr>
                                  <m:fName>
                                    <m:r>
                                      <m:rPr>
                                        <m:sty m:val="p"/>
                                      </m:rPr>
                                      <a:rPr lang="en-US" sz="1200" i="0" smtClean="0">
                                        <a:latin typeface="Cambria Math" charset="0"/>
                                      </a:rPr>
                                      <m:t>log</m:t>
                                    </m:r>
                                  </m:fName>
                                  <m:e>
                                    <m:f>
                                      <m:fPr>
                                        <m:ctrlPr>
                                          <a:rPr lang="en-US" sz="1200" b="0" i="1" smtClean="0">
                                            <a:latin typeface="Cambria Math" charset="0"/>
                                          </a:rPr>
                                        </m:ctrlPr>
                                      </m:fPr>
                                      <m:num>
                                        <m:r>
                                          <a:rPr lang="en-US" sz="1200" b="0" i="1" smtClean="0">
                                            <a:latin typeface="Cambria Math" charset="0"/>
                                          </a:rPr>
                                          <m:t>1</m:t>
                                        </m:r>
                                      </m:num>
                                      <m:den>
                                        <m:r>
                                          <a:rPr lang="en-US" sz="1200" b="0" i="1" smtClean="0">
                                            <a:latin typeface="Cambria Math" charset="0"/>
                                          </a:rPr>
                                          <m:t>1+</m:t>
                                        </m:r>
                                        <m:sSup>
                                          <m:sSupPr>
                                            <m:ctrlPr>
                                              <a:rPr lang="en-US" sz="1200" b="0" i="1" smtClean="0">
                                                <a:latin typeface="Cambria Math" charset="0"/>
                                              </a:rPr>
                                            </m:ctrlPr>
                                          </m:sSupPr>
                                          <m:e>
                                            <m:r>
                                              <a:rPr lang="en-US" sz="1200" b="0" i="1" smtClean="0">
                                                <a:latin typeface="Cambria Math" charset="0"/>
                                              </a:rPr>
                                              <m:t>𝑒</m:t>
                                            </m:r>
                                          </m:e>
                                          <m:sup>
                                            <m:r>
                                              <a:rPr lang="en-US" sz="1200" b="0" i="1" smtClean="0">
                                                <a:latin typeface="Cambria Math" charset="0"/>
                                              </a:rPr>
                                              <m:t>−9</m:t>
                                            </m:r>
                                          </m:sup>
                                        </m:sSup>
                                      </m:den>
                                    </m:f>
                                  </m:e>
                                </m:func>
                              </m:oMath>
                            </m:oMathPara>
                          </a14:m>
                          <a:endParaRPr lang="en-US" sz="1200" dirty="0"/>
                        </a:p>
                      </a:txBody>
                      <a:tcPr marL="80012" marR="80012" marT="40006" marB="40006" anchor="ctr"/>
                    </a:tc>
                    <a:tc>
                      <a:txBody>
                        <a:bodyPr/>
                        <a:lstStyle/>
                        <a:p>
                          <a:pPr algn="ctr"/>
                          <a14:m>
                            <m:oMathPara xmlns:m="http://schemas.openxmlformats.org/officeDocument/2006/math">
                              <m:oMathParaPr>
                                <m:jc m:val="centerGroup"/>
                              </m:oMathParaPr>
                              <m:oMath xmlns:m="http://schemas.openxmlformats.org/officeDocument/2006/math">
                                <m:r>
                                  <a:rPr lang="en-US" sz="1200" b="0" i="1" smtClean="0">
                                    <a:latin typeface="Cambria Math" charset="0"/>
                                  </a:rPr>
                                  <m:t>1+</m:t>
                                </m:r>
                                <m:sSup>
                                  <m:sSupPr>
                                    <m:ctrlPr>
                                      <a:rPr lang="en-US" sz="1200" b="0" i="1" smtClean="0">
                                        <a:latin typeface="Cambria Math" charset="0"/>
                                      </a:rPr>
                                    </m:ctrlPr>
                                  </m:sSupPr>
                                  <m:e>
                                    <m:r>
                                      <a:rPr lang="en-US" sz="1200" b="0" i="1" smtClean="0">
                                        <a:latin typeface="Cambria Math" charset="0"/>
                                      </a:rPr>
                                      <m:t>𝑒</m:t>
                                    </m:r>
                                  </m:e>
                                  <m:sup>
                                    <m:r>
                                      <a:rPr lang="en-US" sz="1200" b="0" i="1" smtClean="0">
                                        <a:latin typeface="Cambria Math" charset="0"/>
                                      </a:rPr>
                                      <m:t>−9</m:t>
                                    </m:r>
                                  </m:sup>
                                </m:sSup>
                              </m:oMath>
                            </m:oMathPara>
                          </a14:m>
                          <a:endParaRPr lang="en-US" sz="1200" dirty="0"/>
                        </a:p>
                      </a:txBody>
                      <a:tcPr marL="80012" marR="80012" marT="40006" marB="40006"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200" dirty="0" smtClean="0"/>
                            <a:t>-3</a:t>
                          </a:r>
                          <a14:m>
                            <m:oMath xmlns:m="http://schemas.openxmlformats.org/officeDocument/2006/math">
                              <m:sSup>
                                <m:sSupPr>
                                  <m:ctrlPr>
                                    <a:rPr lang="en-US" sz="1200" i="1" smtClean="0">
                                      <a:latin typeface="Cambria Math" charset="0"/>
                                    </a:rPr>
                                  </m:ctrlPr>
                                </m:sSupPr>
                                <m:e>
                                  <m:r>
                                    <a:rPr lang="en-US" sz="1200">
                                      <a:latin typeface="Cambria Math" charset="0"/>
                                    </a:rPr>
                                    <m:t>𝑒</m:t>
                                  </m:r>
                                </m:e>
                                <m:sup>
                                  <m:r>
                                    <a:rPr lang="en-US" sz="1200">
                                      <a:latin typeface="Cambria Math" charset="0"/>
                                    </a:rPr>
                                    <m:t>−</m:t>
                                  </m:r>
                                  <m:r>
                                    <a:rPr lang="en-US" sz="1200" b="0" i="1" smtClean="0">
                                      <a:latin typeface="Cambria Math" charset="0"/>
                                    </a:rPr>
                                    <m:t>9</m:t>
                                  </m:r>
                                </m:sup>
                              </m:sSup>
                              <m:sSup>
                                <m:sSupPr>
                                  <m:ctrlPr>
                                    <a:rPr lang="en-US" sz="1200" b="0" i="1" smtClean="0">
                                      <a:latin typeface="Cambria Math" charset="0"/>
                                    </a:rPr>
                                  </m:ctrlPr>
                                </m:sSupPr>
                                <m:e>
                                  <m:d>
                                    <m:dPr>
                                      <m:ctrlPr>
                                        <a:rPr lang="mr-IN" sz="1200" b="0" i="1" smtClean="0">
                                          <a:latin typeface="Cambria Math" charset="0"/>
                                        </a:rPr>
                                      </m:ctrlPr>
                                    </m:dPr>
                                    <m:e>
                                      <m:f>
                                        <m:fPr>
                                          <m:ctrlPr>
                                            <a:rPr lang="en-US" sz="1200" b="0" i="1" smtClean="0">
                                              <a:latin typeface="Cambria Math" charset="0"/>
                                            </a:rPr>
                                          </m:ctrlPr>
                                        </m:fPr>
                                        <m:num>
                                          <m:r>
                                            <a:rPr lang="en-US" sz="1200" b="0" i="1" smtClean="0">
                                              <a:latin typeface="Cambria Math" charset="0"/>
                                            </a:rPr>
                                            <m:t>1</m:t>
                                          </m:r>
                                        </m:num>
                                        <m:den>
                                          <m:r>
                                            <a:rPr lang="en-US" sz="1200" b="0" i="1" smtClean="0">
                                              <a:latin typeface="Cambria Math" charset="0"/>
                                            </a:rPr>
                                            <m:t>1+</m:t>
                                          </m:r>
                                          <m:sSup>
                                            <m:sSupPr>
                                              <m:ctrlPr>
                                                <a:rPr lang="en-US" sz="1200" b="0" i="1" smtClean="0">
                                                  <a:latin typeface="Cambria Math" charset="0"/>
                                                </a:rPr>
                                              </m:ctrlPr>
                                            </m:sSupPr>
                                            <m:e>
                                              <m:r>
                                                <a:rPr lang="en-US" sz="1200" b="0" i="1" smtClean="0">
                                                  <a:latin typeface="Cambria Math" charset="0"/>
                                                </a:rPr>
                                                <m:t>𝑒</m:t>
                                              </m:r>
                                            </m:e>
                                            <m:sup>
                                              <m:r>
                                                <a:rPr lang="en-US" sz="1200" b="0" i="1" smtClean="0">
                                                  <a:latin typeface="Cambria Math" charset="0"/>
                                                </a:rPr>
                                                <m:t>−9</m:t>
                                              </m:r>
                                            </m:sup>
                                          </m:sSup>
                                        </m:den>
                                      </m:f>
                                    </m:e>
                                  </m:d>
                                </m:e>
                                <m:sup/>
                              </m:sSup>
                            </m:oMath>
                          </a14:m>
                          <a:endParaRPr lang="en-US" sz="1200" dirty="0"/>
                        </a:p>
                      </a:txBody>
                      <a:tcPr marL="80012" marR="80012" marT="40006" marB="40006" anchor="ctr"/>
                    </a:tc>
                  </a:tr>
                  <a:tr h="483215">
                    <a:tc>
                      <a:txBody>
                        <a:bodyPr/>
                        <a:lstStyle/>
                        <a:p>
                          <a:pPr/>
                          <a14:m>
                            <m:oMathPara xmlns:m="http://schemas.openxmlformats.org/officeDocument/2006/math">
                              <m:oMathParaPr>
                                <m:jc m:val="centerGroup"/>
                              </m:oMathParaPr>
                              <m:oMath xmlns:m="http://schemas.openxmlformats.org/officeDocument/2006/math">
                                <m:sSubSup>
                                  <m:sSubSupPr>
                                    <m:ctrlPr>
                                      <a:rPr lang="en-US" sz="1200" i="1" smtClean="0">
                                        <a:latin typeface="Cambria Math" charset="0"/>
                                      </a:rPr>
                                    </m:ctrlPr>
                                  </m:sSubSupPr>
                                  <m:e>
                                    <m:r>
                                      <a:rPr lang="en-US" sz="1200" smtClean="0">
                                        <a:latin typeface="Cambria Math" charset="0"/>
                                      </a:rPr>
                                      <m:t>ℒ</m:t>
                                    </m:r>
                                  </m:e>
                                  <m:sub>
                                    <m:r>
                                      <a:rPr lang="en-US" sz="1200" smtClean="0">
                                        <a:latin typeface="Cambria Math" charset="0"/>
                                      </a:rPr>
                                      <m:t>𝑖</m:t>
                                    </m:r>
                                  </m:sub>
                                  <m:sup>
                                    <m:r>
                                      <a:rPr lang="en-US" sz="1200" smtClean="0">
                                        <a:latin typeface="Cambria Math" charset="0"/>
                                      </a:rPr>
                                      <m:t>𝐴</m:t>
                                    </m:r>
                                  </m:sup>
                                </m:sSubSup>
                                <m:r>
                                  <a:rPr lang="en-US" sz="1200" smtClean="0">
                                    <a:latin typeface="Cambria Math" charset="0"/>
                                  </a:rPr>
                                  <m:t>=−</m:t>
                                </m:r>
                                <m:r>
                                  <a:rPr lang="en-US" sz="1200" smtClean="0">
                                    <a:latin typeface="Cambria Math" charset="0"/>
                                  </a:rPr>
                                  <m:t>𝑦</m:t>
                                </m:r>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5</m:t>
                                    </m:r>
                                  </m:sub>
                                </m:sSub>
                              </m:oMath>
                            </m:oMathPara>
                          </a14:m>
                          <a:endParaRPr lang="en-US" sz="1200" b="0" dirty="0" smtClean="0"/>
                        </a:p>
                      </a:txBody>
                      <a:tcPr marL="80012" marR="80012" marT="40006" marB="40006" anchor="ctr"/>
                    </a:tc>
                    <a:tc>
                      <a:txBody>
                        <a:bodyPr/>
                        <a:lstStyle/>
                        <a:p>
                          <a:pPr/>
                          <a14:m>
                            <m:oMathPara xmlns:m="http://schemas.openxmlformats.org/officeDocument/2006/math">
                              <m:oMathParaPr>
                                <m:jc m:val="centerGroup"/>
                              </m:oMathParaPr>
                              <m:oMath xmlns:m="http://schemas.openxmlformats.org/officeDocument/2006/math">
                                <m:f>
                                  <m:fPr>
                                    <m:ctrlPr>
                                      <a:rPr lang="mr-IN" sz="1200" i="1" smtClean="0">
                                        <a:latin typeface="Cambria Math" charset="0"/>
                                      </a:rPr>
                                    </m:ctrlPr>
                                  </m:fPr>
                                  <m:num>
                                    <m:r>
                                      <a:rPr lang="en-US" sz="1200" b="0" i="1" smtClean="0">
                                        <a:latin typeface="Cambria Math" charset="0"/>
                                      </a:rPr>
                                      <m:t>𝜕</m:t>
                                    </m:r>
                                    <m:r>
                                      <a:rPr lang="en-US" sz="1200" smtClean="0">
                                        <a:latin typeface="Cambria Math" charset="0"/>
                                      </a:rPr>
                                      <m:t>ℒ</m:t>
                                    </m:r>
                                  </m:num>
                                  <m:den>
                                    <m:r>
                                      <a:rPr lang="en-US" sz="1200" b="0" i="1" smtClean="0">
                                        <a:latin typeface="Cambria Math" charset="0"/>
                                      </a:rPr>
                                      <m:t>𝜕</m:t>
                                    </m:r>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5</m:t>
                                        </m:r>
                                      </m:sub>
                                    </m:sSub>
                                  </m:den>
                                </m:f>
                                <m:r>
                                  <a:rPr lang="en-US" sz="1200" smtClean="0">
                                    <a:latin typeface="Cambria Math" charset="0"/>
                                  </a:rPr>
                                  <m:t>=−</m:t>
                                </m:r>
                                <m:r>
                                  <a:rPr lang="en-US" sz="1200" smtClean="0">
                                    <a:latin typeface="Cambria Math" charset="0"/>
                                  </a:rPr>
                                  <m:t>𝑦</m:t>
                                </m:r>
                              </m:oMath>
                            </m:oMathPara>
                          </a14:m>
                          <a:endParaRPr lang="en-US" sz="1200" b="0" dirty="0"/>
                        </a:p>
                      </a:txBody>
                      <a:tcPr marL="80012" marR="80012" marT="40006" marB="40006">
                        <a:solidFill>
                          <a:schemeClr val="accent6">
                            <a:lumMod val="40000"/>
                            <a:lumOff val="60000"/>
                          </a:schemeClr>
                        </a:solidFill>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smtClean="0">
                                    <a:latin typeface="Cambria Math" charset="0"/>
                                  </a:rPr>
                                  <m:t>−</m:t>
                                </m:r>
                                <m:func>
                                  <m:funcPr>
                                    <m:ctrlPr>
                                      <a:rPr lang="en-US" sz="1200" b="0" i="1" smtClean="0">
                                        <a:latin typeface="Cambria Math" charset="0"/>
                                      </a:rPr>
                                    </m:ctrlPr>
                                  </m:funcPr>
                                  <m:fName>
                                    <m:r>
                                      <m:rPr>
                                        <m:sty m:val="p"/>
                                      </m:rPr>
                                      <a:rPr lang="en-US" sz="1200" i="0" smtClean="0">
                                        <a:latin typeface="Cambria Math" charset="0"/>
                                      </a:rPr>
                                      <m:t>log</m:t>
                                    </m:r>
                                  </m:fName>
                                  <m:e>
                                    <m:f>
                                      <m:fPr>
                                        <m:ctrlPr>
                                          <a:rPr lang="en-US" sz="1200" b="0" i="1" smtClean="0">
                                            <a:latin typeface="Cambria Math" charset="0"/>
                                          </a:rPr>
                                        </m:ctrlPr>
                                      </m:fPr>
                                      <m:num>
                                        <m:r>
                                          <a:rPr lang="en-US" sz="1200" b="0" i="1" smtClean="0">
                                            <a:latin typeface="Cambria Math" charset="0"/>
                                          </a:rPr>
                                          <m:t>1</m:t>
                                        </m:r>
                                      </m:num>
                                      <m:den>
                                        <m:r>
                                          <a:rPr lang="en-US" sz="1200" b="0" i="1" smtClean="0">
                                            <a:latin typeface="Cambria Math" charset="0"/>
                                          </a:rPr>
                                          <m:t>1+</m:t>
                                        </m:r>
                                        <m:sSup>
                                          <m:sSupPr>
                                            <m:ctrlPr>
                                              <a:rPr lang="en-US" sz="1200" b="0" i="1" smtClean="0">
                                                <a:latin typeface="Cambria Math" charset="0"/>
                                              </a:rPr>
                                            </m:ctrlPr>
                                          </m:sSupPr>
                                          <m:e>
                                            <m:r>
                                              <a:rPr lang="en-US" sz="1200" b="0" i="1" smtClean="0">
                                                <a:latin typeface="Cambria Math" charset="0"/>
                                              </a:rPr>
                                              <m:t>𝑒</m:t>
                                            </m:r>
                                          </m:e>
                                          <m:sup>
                                            <m:r>
                                              <a:rPr lang="en-US" sz="1200" b="0" i="1" smtClean="0">
                                                <a:latin typeface="Cambria Math" charset="0"/>
                                              </a:rPr>
                                              <m:t>−9</m:t>
                                            </m:r>
                                          </m:sup>
                                        </m:sSup>
                                      </m:den>
                                    </m:f>
                                  </m:e>
                                </m:func>
                              </m:oMath>
                            </m:oMathPara>
                          </a14:m>
                          <a:endParaRPr lang="en-US" sz="1200" dirty="0"/>
                        </a:p>
                      </a:txBody>
                      <a:tcPr marL="80012" marR="80012" marT="40006" marB="40006"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smtClean="0">
                                    <a:latin typeface="Cambria Math" charset="0"/>
                                  </a:rPr>
                                  <m:t>−1</m:t>
                                </m:r>
                              </m:oMath>
                            </m:oMathPara>
                          </a14:m>
                          <a:endParaRPr lang="en-US" sz="1200" dirty="0"/>
                        </a:p>
                      </a:txBody>
                      <a:tcPr marL="80012" marR="80012" marT="40006" marB="40006"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200" dirty="0" smtClean="0"/>
                            <a:t>3</a:t>
                          </a:r>
                          <a14:m>
                            <m:oMath xmlns:m="http://schemas.openxmlformats.org/officeDocument/2006/math">
                              <m:sSup>
                                <m:sSupPr>
                                  <m:ctrlPr>
                                    <a:rPr lang="en-US" sz="1200" i="1" smtClean="0">
                                      <a:latin typeface="Cambria Math" charset="0"/>
                                    </a:rPr>
                                  </m:ctrlPr>
                                </m:sSupPr>
                                <m:e>
                                  <m:r>
                                    <a:rPr lang="en-US" sz="1200">
                                      <a:latin typeface="Cambria Math" charset="0"/>
                                    </a:rPr>
                                    <m:t>𝑒</m:t>
                                  </m:r>
                                </m:e>
                                <m:sup>
                                  <m:r>
                                    <a:rPr lang="en-US" sz="1200">
                                      <a:latin typeface="Cambria Math" charset="0"/>
                                    </a:rPr>
                                    <m:t>−</m:t>
                                  </m:r>
                                  <m:r>
                                    <a:rPr lang="en-US" sz="1200" b="0" i="1" smtClean="0">
                                      <a:latin typeface="Cambria Math" charset="0"/>
                                    </a:rPr>
                                    <m:t>9</m:t>
                                  </m:r>
                                </m:sup>
                              </m:sSup>
                              <m:sSup>
                                <m:sSupPr>
                                  <m:ctrlPr>
                                    <a:rPr lang="en-US" sz="1200" b="0" i="1" smtClean="0">
                                      <a:latin typeface="Cambria Math" charset="0"/>
                                    </a:rPr>
                                  </m:ctrlPr>
                                </m:sSupPr>
                                <m:e>
                                  <m:d>
                                    <m:dPr>
                                      <m:ctrlPr>
                                        <a:rPr lang="mr-IN" sz="1200" b="0" i="1" smtClean="0">
                                          <a:latin typeface="Cambria Math" charset="0"/>
                                        </a:rPr>
                                      </m:ctrlPr>
                                    </m:dPr>
                                    <m:e>
                                      <m:f>
                                        <m:fPr>
                                          <m:ctrlPr>
                                            <a:rPr lang="en-US" sz="1200" b="0" i="1" smtClean="0">
                                              <a:latin typeface="Cambria Math" charset="0"/>
                                            </a:rPr>
                                          </m:ctrlPr>
                                        </m:fPr>
                                        <m:num>
                                          <m:r>
                                            <a:rPr lang="en-US" sz="1200" b="0" i="1" smtClean="0">
                                              <a:latin typeface="Cambria Math" charset="0"/>
                                            </a:rPr>
                                            <m:t>1</m:t>
                                          </m:r>
                                        </m:num>
                                        <m:den>
                                          <m:r>
                                            <a:rPr lang="en-US" sz="1200" b="0" i="1" smtClean="0">
                                              <a:latin typeface="Cambria Math" charset="0"/>
                                            </a:rPr>
                                            <m:t>1+</m:t>
                                          </m:r>
                                          <m:sSup>
                                            <m:sSupPr>
                                              <m:ctrlPr>
                                                <a:rPr lang="en-US" sz="1200" b="0" i="1" smtClean="0">
                                                  <a:latin typeface="Cambria Math" charset="0"/>
                                                </a:rPr>
                                              </m:ctrlPr>
                                            </m:sSupPr>
                                            <m:e>
                                              <m:r>
                                                <a:rPr lang="en-US" sz="1200" b="0" i="1" smtClean="0">
                                                  <a:latin typeface="Cambria Math" charset="0"/>
                                                </a:rPr>
                                                <m:t>𝑒</m:t>
                                              </m:r>
                                            </m:e>
                                            <m:sup>
                                              <m:r>
                                                <a:rPr lang="en-US" sz="1200" b="0" i="1" smtClean="0">
                                                  <a:latin typeface="Cambria Math" charset="0"/>
                                                </a:rPr>
                                                <m:t>−9</m:t>
                                              </m:r>
                                            </m:sup>
                                          </m:sSup>
                                        </m:den>
                                      </m:f>
                                    </m:e>
                                  </m:d>
                                </m:e>
                                <m:sup/>
                              </m:sSup>
                            </m:oMath>
                          </a14:m>
                          <a:r>
                            <a:rPr lang="en-US" sz="1200" dirty="0" smtClean="0"/>
                            <a:t> </a:t>
                          </a:r>
                          <a:endParaRPr lang="en-US" sz="1200" dirty="0"/>
                        </a:p>
                      </a:txBody>
                      <a:tcPr marL="80012" marR="80012" marT="40006" marB="40006" anchor="ctr"/>
                    </a:tc>
                  </a:tr>
                  <a:tr h="1034652">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200" i="1" smtClean="0">
                                        <a:latin typeface="Cambria Math" charset="0"/>
                                      </a:rPr>
                                    </m:ctrlPr>
                                  </m:fPr>
                                  <m:num>
                                    <m:r>
                                      <a:rPr lang="en-US" sz="1200" b="0" i="1" smtClean="0">
                                        <a:latin typeface="Cambria Math" charset="0"/>
                                      </a:rPr>
                                      <m:t>𝜕</m:t>
                                    </m:r>
                                    <m:sSubSup>
                                      <m:sSubSupPr>
                                        <m:ctrlPr>
                                          <a:rPr lang="en-US" sz="1200" i="1" smtClean="0">
                                            <a:latin typeface="Cambria Math" charset="0"/>
                                          </a:rPr>
                                        </m:ctrlPr>
                                      </m:sSubSupPr>
                                      <m:e>
                                        <m:r>
                                          <a:rPr lang="en-US" sz="1200" smtClean="0">
                                            <a:latin typeface="Cambria Math" charset="0"/>
                                          </a:rPr>
                                          <m:t>ℒ</m:t>
                                        </m:r>
                                      </m:e>
                                      <m:sub>
                                        <m:r>
                                          <a:rPr lang="en-US" sz="1200" smtClean="0">
                                            <a:latin typeface="Cambria Math" charset="0"/>
                                          </a:rPr>
                                          <m:t>𝑖</m:t>
                                        </m:r>
                                      </m:sub>
                                      <m:sup>
                                        <m:r>
                                          <a:rPr lang="en-US" sz="1200" smtClean="0">
                                            <a:latin typeface="Cambria Math" charset="0"/>
                                          </a:rPr>
                                          <m:t>𝐴</m:t>
                                        </m:r>
                                      </m:sup>
                                    </m:sSubSup>
                                  </m:num>
                                  <m:den>
                                    <m:r>
                                      <a:rPr lang="en-US" sz="1200" b="0" i="1" smtClean="0">
                                        <a:latin typeface="Cambria Math" charset="0"/>
                                      </a:rPr>
                                      <m:t>𝜕</m:t>
                                    </m:r>
                                    <m:r>
                                      <a:rPr lang="en-US" sz="1200" smtClean="0">
                                        <a:latin typeface="Cambria Math" charset="0"/>
                                      </a:rPr>
                                      <m:t>𝑊</m:t>
                                    </m:r>
                                  </m:den>
                                </m:f>
                                <m:r>
                                  <a:rPr lang="en-US" sz="1200" smtClean="0">
                                    <a:latin typeface="Cambria Math" charset="0"/>
                                  </a:rPr>
                                  <m:t>=</m:t>
                                </m:r>
                                <m:f>
                                  <m:fPr>
                                    <m:ctrlPr>
                                      <a:rPr lang="mr-IN" sz="1200" i="1" smtClean="0">
                                        <a:latin typeface="Cambria Math" charset="0"/>
                                      </a:rPr>
                                    </m:ctrlPr>
                                  </m:fPr>
                                  <m:num>
                                    <m:r>
                                      <a:rPr lang="en-US" sz="1200" b="0" i="1" smtClean="0">
                                        <a:latin typeface="Cambria Math" charset="0"/>
                                      </a:rPr>
                                      <m:t>𝜕</m:t>
                                    </m:r>
                                    <m:sSub>
                                      <m:sSubPr>
                                        <m:ctrlPr>
                                          <a:rPr lang="en-US" sz="1200" i="1" smtClean="0">
                                            <a:latin typeface="Cambria Math" charset="0"/>
                                          </a:rPr>
                                        </m:ctrlPr>
                                      </m:sSubPr>
                                      <m:e>
                                        <m:r>
                                          <a:rPr lang="en-US" sz="1200" smtClean="0">
                                            <a:latin typeface="Cambria Math" charset="0"/>
                                          </a:rPr>
                                          <m:t>ℒ</m:t>
                                        </m:r>
                                      </m:e>
                                      <m:sub>
                                        <m:r>
                                          <a:rPr lang="en-US" sz="1200" smtClean="0">
                                            <a:latin typeface="Cambria Math" charset="0"/>
                                          </a:rPr>
                                          <m:t>𝑖</m:t>
                                        </m:r>
                                      </m:sub>
                                    </m:sSub>
                                  </m:num>
                                  <m:den>
                                    <m:r>
                                      <a:rPr lang="en-US" sz="1200" b="0" i="1" smtClean="0">
                                        <a:latin typeface="Cambria Math" charset="0"/>
                                      </a:rPr>
                                      <m:t>𝜕</m:t>
                                    </m:r>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5</m:t>
                                        </m:r>
                                      </m:sub>
                                    </m:sSub>
                                  </m:den>
                                </m:f>
                                <m:f>
                                  <m:fPr>
                                    <m:ctrlPr>
                                      <a:rPr lang="mr-IN" sz="1200" i="1" smtClean="0">
                                        <a:latin typeface="Cambria Math" charset="0"/>
                                      </a:rPr>
                                    </m:ctrlPr>
                                  </m:fPr>
                                  <m:num>
                                    <m:r>
                                      <a:rPr lang="en-US" sz="1200" b="0" i="1" smtClean="0">
                                        <a:latin typeface="Cambria Math" charset="0"/>
                                      </a:rPr>
                                      <m:t>𝜕</m:t>
                                    </m:r>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5</m:t>
                                        </m:r>
                                      </m:sub>
                                    </m:sSub>
                                  </m:num>
                                  <m:den>
                                    <m:r>
                                      <a:rPr lang="en-US" sz="1200" b="0" i="1" smtClean="0">
                                        <a:latin typeface="Cambria Math" charset="0"/>
                                      </a:rPr>
                                      <m:t>𝜕</m:t>
                                    </m:r>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4</m:t>
                                        </m:r>
                                      </m:sub>
                                    </m:sSub>
                                  </m:den>
                                </m:f>
                                <m:f>
                                  <m:fPr>
                                    <m:ctrlPr>
                                      <a:rPr lang="mr-IN" sz="1200" i="1" smtClean="0">
                                        <a:latin typeface="Cambria Math" charset="0"/>
                                      </a:rPr>
                                    </m:ctrlPr>
                                  </m:fPr>
                                  <m:num>
                                    <m:r>
                                      <a:rPr lang="en-US" sz="1200" b="0" i="1" smtClean="0">
                                        <a:latin typeface="Cambria Math" charset="0"/>
                                      </a:rPr>
                                      <m:t>𝜕</m:t>
                                    </m:r>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4</m:t>
                                        </m:r>
                                      </m:sub>
                                    </m:sSub>
                                  </m:num>
                                  <m:den>
                                    <m:r>
                                      <a:rPr lang="en-US" sz="1200" b="0" i="1" smtClean="0">
                                        <a:latin typeface="Cambria Math" charset="0"/>
                                      </a:rPr>
                                      <m:t>𝜕</m:t>
                                    </m:r>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3</m:t>
                                        </m:r>
                                      </m:sub>
                                    </m:sSub>
                                  </m:den>
                                </m:f>
                                <m:f>
                                  <m:fPr>
                                    <m:ctrlPr>
                                      <a:rPr lang="mr-IN" sz="1200" i="1" smtClean="0">
                                        <a:latin typeface="Cambria Math" charset="0"/>
                                      </a:rPr>
                                    </m:ctrlPr>
                                  </m:fPr>
                                  <m:num>
                                    <m:r>
                                      <a:rPr lang="en-US" sz="1200" b="0" i="1" smtClean="0">
                                        <a:latin typeface="Cambria Math" charset="0"/>
                                      </a:rPr>
                                      <m:t>𝜕</m:t>
                                    </m:r>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3</m:t>
                                        </m:r>
                                      </m:sub>
                                    </m:sSub>
                                  </m:num>
                                  <m:den>
                                    <m:r>
                                      <a:rPr lang="en-US" sz="1200" b="0" i="1" smtClean="0">
                                        <a:latin typeface="Cambria Math" charset="0"/>
                                      </a:rPr>
                                      <m:t>𝜕</m:t>
                                    </m:r>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2</m:t>
                                        </m:r>
                                      </m:sub>
                                    </m:sSub>
                                  </m:den>
                                </m:f>
                                <m:f>
                                  <m:fPr>
                                    <m:ctrlPr>
                                      <a:rPr lang="mr-IN" sz="1200" i="1" smtClean="0">
                                        <a:latin typeface="Cambria Math" charset="0"/>
                                      </a:rPr>
                                    </m:ctrlPr>
                                  </m:fPr>
                                  <m:num>
                                    <m:r>
                                      <a:rPr lang="en-US" sz="1200" b="0" i="1" smtClean="0">
                                        <a:latin typeface="Cambria Math" charset="0"/>
                                      </a:rPr>
                                      <m:t>𝜕</m:t>
                                    </m:r>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2</m:t>
                                        </m:r>
                                      </m:sub>
                                    </m:sSub>
                                  </m:num>
                                  <m:den>
                                    <m:r>
                                      <a:rPr lang="en-US" sz="1200" b="0" i="1" smtClean="0">
                                        <a:latin typeface="Cambria Math" charset="0"/>
                                      </a:rPr>
                                      <m:t>𝜕</m:t>
                                    </m:r>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1</m:t>
                                        </m:r>
                                      </m:sub>
                                    </m:sSub>
                                  </m:den>
                                </m:f>
                                <m:f>
                                  <m:fPr>
                                    <m:ctrlPr>
                                      <a:rPr lang="mr-IN" sz="1200" i="1" smtClean="0">
                                        <a:latin typeface="Cambria Math" charset="0"/>
                                      </a:rPr>
                                    </m:ctrlPr>
                                  </m:fPr>
                                  <m:num>
                                    <m:r>
                                      <a:rPr lang="en-US" sz="1200" b="0" i="1" smtClean="0">
                                        <a:latin typeface="Cambria Math" charset="0"/>
                                      </a:rPr>
                                      <m:t>𝜕</m:t>
                                    </m:r>
                                    <m:sSub>
                                      <m:sSubPr>
                                        <m:ctrlPr>
                                          <a:rPr lang="en-US" sz="1200" i="1" smtClean="0">
                                            <a:latin typeface="Cambria Math" charset="0"/>
                                          </a:rPr>
                                        </m:ctrlPr>
                                      </m:sSubPr>
                                      <m:e>
                                        <m:r>
                                          <a:rPr lang="en-US" sz="1200" smtClean="0">
                                            <a:latin typeface="Cambria Math" charset="0"/>
                                          </a:rPr>
                                          <m:t>𝜉</m:t>
                                        </m:r>
                                      </m:e>
                                      <m:sub>
                                        <m:r>
                                          <a:rPr lang="en-US" sz="1200" smtClean="0">
                                            <a:latin typeface="Cambria Math" charset="0"/>
                                          </a:rPr>
                                          <m:t>1</m:t>
                                        </m:r>
                                      </m:sub>
                                    </m:sSub>
                                  </m:num>
                                  <m:den>
                                    <m:r>
                                      <a:rPr lang="en-US" sz="1200" b="0" i="1" smtClean="0">
                                        <a:latin typeface="Cambria Math" charset="0"/>
                                      </a:rPr>
                                      <m:t>𝜕</m:t>
                                    </m:r>
                                    <m:r>
                                      <a:rPr lang="en-US" sz="1200" smtClean="0">
                                        <a:latin typeface="Cambria Math" charset="0"/>
                                      </a:rPr>
                                      <m:t>𝑊</m:t>
                                    </m:r>
                                  </m:den>
                                </m:f>
                              </m:oMath>
                            </m:oMathPara>
                          </a14:m>
                          <a:endParaRPr lang="en-US" sz="1200" dirty="0"/>
                        </a:p>
                        <a:p>
                          <a:endParaRPr lang="en-US" sz="1200" b="0" dirty="0" smtClean="0"/>
                        </a:p>
                      </a:txBody>
                      <a:tcPr marL="80012" marR="80012" marT="40006" marB="40006" anchor="ctr"/>
                    </a:tc>
                    <a:tc>
                      <a:txBody>
                        <a:bodyPr/>
                        <a:lstStyle/>
                        <a:p>
                          <a:endParaRPr lang="en-US" sz="1200" b="0" dirty="0"/>
                        </a:p>
                      </a:txBody>
                      <a:tcPr marL="80012" marR="80012" marT="40006" marB="40006">
                        <a:solidFill>
                          <a:schemeClr val="accent6">
                            <a:lumMod val="40000"/>
                            <a:lumOff val="60000"/>
                          </a:schemeClr>
                        </a:solidFill>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endParaRPr lang="en-US" sz="1200" dirty="0"/>
                        </a:p>
                      </a:txBody>
                      <a:tcPr marL="80012" marR="80012" marT="40006" marB="40006"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smtClean="0">
                                    <a:latin typeface="Cambria Math" charset="0"/>
                                  </a:rPr>
                                  <m:t>−3</m:t>
                                </m:r>
                              </m:oMath>
                            </m:oMathPara>
                          </a14:m>
                          <a:endParaRPr lang="en-US" sz="1200" dirty="0"/>
                        </a:p>
                      </a:txBody>
                      <a:tcPr marL="80012" marR="80012" marT="40006" marB="40006"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nb-NO" sz="1600" b="0" i="0" kern="1200" dirty="0" smtClean="0">
                              <a:solidFill>
                                <a:schemeClr val="dk1"/>
                              </a:solidFill>
                              <a:effectLst/>
                              <a:latin typeface="+mn-lt"/>
                              <a:ea typeface="+mn-ea"/>
                              <a:cs typeface="+mn-cs"/>
                            </a:rPr>
                            <a:t>0.00037018372</a:t>
                          </a:r>
                          <a:endParaRPr lang="en-US" sz="1200" dirty="0"/>
                        </a:p>
                      </a:txBody>
                      <a:tcPr marL="80012" marR="80012" marT="40006" marB="40006" anchor="ct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302806053"/>
                  </p:ext>
                </p:extLst>
              </p:nvPr>
            </p:nvGraphicFramePr>
            <p:xfrm>
              <a:off x="1805909" y="1771023"/>
              <a:ext cx="8653093" cy="4576643"/>
            </p:xfrm>
            <a:graphic>
              <a:graphicData uri="http://schemas.openxmlformats.org/drawingml/2006/table">
                <a:tbl>
                  <a:tblPr firstRow="1" bandRow="1">
                    <a:tableStyleId>{073A0DAA-6AF3-43AB-8588-CEC1D06C72B9}</a:tableStyleId>
                  </a:tblPr>
                  <a:tblGrid>
                    <a:gridCol w="2539369"/>
                    <a:gridCol w="1374759"/>
                    <a:gridCol w="1579655"/>
                    <a:gridCol w="1579655"/>
                    <a:gridCol w="1579655"/>
                  </a:tblGrid>
                  <a:tr h="453400">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200" dirty="0" smtClean="0"/>
                            <a:t>Variables</a:t>
                          </a:r>
                          <a:endParaRPr lang="en-US" sz="1200" b="0" dirty="0" smtClean="0">
                            <a:latin typeface="Karla" charset="0"/>
                            <a:ea typeface="Karla" charset="0"/>
                            <a:cs typeface="Karla" charset="0"/>
                          </a:endParaRPr>
                        </a:p>
                      </a:txBody>
                      <a:tcPr marL="80012" marR="80012" marT="40006" marB="40006" anchor="ctr"/>
                    </a:tc>
                    <a:tc>
                      <a:txBody>
                        <a:bodyPr/>
                        <a:lstStyle/>
                        <a:p>
                          <a:pPr algn="ctr"/>
                          <a:r>
                            <a:rPr lang="en-US" sz="1200" dirty="0" smtClean="0">
                              <a:solidFill>
                                <a:schemeClr val="tx1">
                                  <a:lumMod val="75000"/>
                                  <a:lumOff val="25000"/>
                                </a:schemeClr>
                              </a:solidFill>
                            </a:rPr>
                            <a:t>derivatives</a:t>
                          </a:r>
                          <a:endParaRPr lang="en-US" sz="1200" dirty="0">
                            <a:solidFill>
                              <a:schemeClr val="tx1">
                                <a:lumMod val="75000"/>
                                <a:lumOff val="25000"/>
                              </a:schemeClr>
                            </a:solidFill>
                            <a:latin typeface="Karla" charset="0"/>
                            <a:ea typeface="Karla" charset="0"/>
                            <a:cs typeface="Karla" charset="0"/>
                          </a:endParaRPr>
                        </a:p>
                      </a:txBody>
                      <a:tcPr marL="80012" marR="80012" marT="40006" marB="40006" anchor="ctr">
                        <a:solidFill>
                          <a:schemeClr val="accent6">
                            <a:lumMod val="40000"/>
                            <a:lumOff val="60000"/>
                          </a:schemeClr>
                        </a:solidFill>
                      </a:tcPr>
                    </a:tc>
                    <a:tc>
                      <a:txBody>
                        <a:bodyPr/>
                        <a:lstStyle/>
                        <a:p>
                          <a:pPr algn="ctr"/>
                          <a:r>
                            <a:rPr lang="en-US" sz="1200" dirty="0" smtClean="0">
                              <a:latin typeface="Karla" charset="0"/>
                              <a:ea typeface="Karla" charset="0"/>
                              <a:cs typeface="Karla" charset="0"/>
                            </a:rPr>
                            <a:t>Value of</a:t>
                          </a:r>
                          <a:r>
                            <a:rPr lang="en-US" sz="1200" baseline="0" dirty="0" smtClean="0">
                              <a:latin typeface="Karla" charset="0"/>
                              <a:ea typeface="Karla" charset="0"/>
                              <a:cs typeface="Karla" charset="0"/>
                            </a:rPr>
                            <a:t> the variable</a:t>
                          </a:r>
                          <a:endParaRPr lang="en-US" sz="1200" dirty="0">
                            <a:latin typeface="Karla" charset="0"/>
                            <a:ea typeface="Karla" charset="0"/>
                            <a:cs typeface="Karla" charset="0"/>
                          </a:endParaRPr>
                        </a:p>
                      </a:txBody>
                      <a:tcPr marL="80012" marR="80012" marT="40006" marB="40006" anchor="ctr"/>
                    </a:tc>
                    <a:tc>
                      <a:txBody>
                        <a:bodyPr/>
                        <a:lstStyle/>
                        <a:p>
                          <a:pPr algn="ctr"/>
                          <a:r>
                            <a:rPr lang="en-US" sz="1200" dirty="0" smtClean="0">
                              <a:latin typeface="Karla" charset="0"/>
                              <a:ea typeface="Karla" charset="0"/>
                              <a:cs typeface="Karla" charset="0"/>
                            </a:rPr>
                            <a:t>Value of the partial derivative</a:t>
                          </a:r>
                          <a:endParaRPr lang="en-US" sz="1200" dirty="0">
                            <a:latin typeface="Karla" charset="0"/>
                            <a:ea typeface="Karla" charset="0"/>
                            <a:cs typeface="Karla" charset="0"/>
                          </a:endParaRPr>
                        </a:p>
                      </a:txBody>
                      <a:tcPr marL="80012" marR="80012" marT="40006" marB="40006" anchor="ctr"/>
                    </a:tc>
                    <a:tc>
                      <a:txBody>
                        <a:bodyPr/>
                        <a:lstStyle/>
                        <a:p>
                          <a:endParaRPr lang="en-US"/>
                        </a:p>
                      </a:txBody>
                      <a:tcPr marL="80012" marR="80012" marT="40006" marB="40006" anchor="ctr">
                        <a:blipFill rotWithShape="0">
                          <a:blip r:embed="rId3"/>
                          <a:stretch>
                            <a:fillRect l="-448649" t="-1351" r="-1544" b="-918919"/>
                          </a:stretch>
                        </a:blipFill>
                      </a:tcPr>
                    </a:tc>
                  </a:tr>
                  <a:tr h="450383">
                    <a:tc>
                      <a:txBody>
                        <a:bodyPr/>
                        <a:lstStyle/>
                        <a:p>
                          <a:endParaRPr lang="en-US"/>
                        </a:p>
                      </a:txBody>
                      <a:tcPr marL="80012" marR="80012" marT="40006" marB="40006" anchor="ctr">
                        <a:blipFill rotWithShape="0">
                          <a:blip r:embed="rId3"/>
                          <a:stretch>
                            <a:fillRect l="-240" t="-100000" r="-241487" b="-806667"/>
                          </a:stretch>
                        </a:blipFill>
                      </a:tcPr>
                    </a:tc>
                    <a:tc>
                      <a:txBody>
                        <a:bodyPr/>
                        <a:lstStyle/>
                        <a:p>
                          <a:endParaRPr lang="en-US"/>
                        </a:p>
                      </a:txBody>
                      <a:tcPr marL="80012" marR="80012" marT="40006" marB="40006">
                        <a:blipFill rotWithShape="0">
                          <a:blip r:embed="rId3"/>
                          <a:stretch>
                            <a:fillRect l="-185778" t="-100000" r="-347556" b="-806667"/>
                          </a:stretch>
                        </a:blipFill>
                      </a:tcPr>
                    </a:tc>
                    <a:tc>
                      <a:txBody>
                        <a:bodyPr/>
                        <a:lstStyle/>
                        <a:p>
                          <a:endParaRPr lang="en-US"/>
                        </a:p>
                      </a:txBody>
                      <a:tcPr marL="80012" marR="80012" marT="40006" marB="40006" anchor="ctr">
                        <a:blipFill rotWithShape="0">
                          <a:blip r:embed="rId3"/>
                          <a:stretch>
                            <a:fillRect l="-247308" t="-100000" r="-200769" b="-806667"/>
                          </a:stretch>
                        </a:blipFill>
                      </a:tcP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200" b="0" dirty="0" smtClean="0"/>
                            <a:t>-3</a:t>
                          </a:r>
                        </a:p>
                      </a:txBody>
                      <a:tcPr marL="80012" marR="80012" marT="40006" marB="40006"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200" b="0" dirty="0" smtClean="0"/>
                            <a:t>-3</a:t>
                          </a:r>
                        </a:p>
                      </a:txBody>
                      <a:tcPr marL="80012" marR="80012" marT="40006" marB="40006" anchor="ctr"/>
                    </a:tc>
                  </a:tr>
                  <a:tr h="482350">
                    <a:tc>
                      <a:txBody>
                        <a:bodyPr/>
                        <a:lstStyle/>
                        <a:p>
                          <a:endParaRPr lang="en-US"/>
                        </a:p>
                      </a:txBody>
                      <a:tcPr marL="80012" marR="80012" marT="40006" marB="40006" anchor="ctr">
                        <a:blipFill rotWithShape="0">
                          <a:blip r:embed="rId3"/>
                          <a:stretch>
                            <a:fillRect l="-240" t="-189873" r="-241487" b="-665823"/>
                          </a:stretch>
                        </a:blipFill>
                      </a:tcPr>
                    </a:tc>
                    <a:tc>
                      <a:txBody>
                        <a:bodyPr/>
                        <a:lstStyle/>
                        <a:p>
                          <a:endParaRPr lang="en-US"/>
                        </a:p>
                      </a:txBody>
                      <a:tcPr marL="80012" marR="80012" marT="40006" marB="40006">
                        <a:blipFill rotWithShape="0">
                          <a:blip r:embed="rId3"/>
                          <a:stretch>
                            <a:fillRect l="-185778" t="-189873" r="-347556" b="-665823"/>
                          </a:stretch>
                        </a:blipFill>
                      </a:tcPr>
                    </a:tc>
                    <a:tc>
                      <a:txBody>
                        <a:bodyPr/>
                        <a:lstStyle/>
                        <a:p>
                          <a:endParaRPr lang="en-US"/>
                        </a:p>
                      </a:txBody>
                      <a:tcPr marL="80012" marR="80012" marT="40006" marB="40006" anchor="ctr">
                        <a:blipFill rotWithShape="0">
                          <a:blip r:embed="rId3"/>
                          <a:stretch>
                            <a:fillRect l="-247308" t="-189873" r="-200769" b="-665823"/>
                          </a:stretch>
                        </a:blipFill>
                      </a:tcPr>
                    </a:tc>
                    <a:tc>
                      <a:txBody>
                        <a:bodyPr/>
                        <a:lstStyle/>
                        <a:p>
                          <a:endParaRPr lang="en-US"/>
                        </a:p>
                      </a:txBody>
                      <a:tcPr marL="80012" marR="80012" marT="40006" marB="40006" anchor="ctr">
                        <a:blipFill rotWithShape="0">
                          <a:blip r:embed="rId3"/>
                          <a:stretch>
                            <a:fillRect l="-348649" t="-189873" r="-101544" b="-665823"/>
                          </a:stretch>
                        </a:blipFill>
                      </a:tcPr>
                    </a:tc>
                    <a:tc>
                      <a:txBody>
                        <a:bodyPr/>
                        <a:lstStyle/>
                        <a:p>
                          <a:endParaRPr lang="en-US"/>
                        </a:p>
                      </a:txBody>
                      <a:tcPr marL="80012" marR="80012" marT="40006" marB="40006" anchor="ctr">
                        <a:blipFill rotWithShape="0">
                          <a:blip r:embed="rId3"/>
                          <a:stretch>
                            <a:fillRect l="-448649" t="-189873" r="-1544" b="-665823"/>
                          </a:stretch>
                        </a:blipFill>
                      </a:tcPr>
                    </a:tc>
                  </a:tr>
                  <a:tr h="482350">
                    <a:tc>
                      <a:txBody>
                        <a:bodyPr/>
                        <a:lstStyle/>
                        <a:p>
                          <a:endParaRPr lang="en-US"/>
                        </a:p>
                      </a:txBody>
                      <a:tcPr marL="80012" marR="80012" marT="40006" marB="40006" anchor="ctr">
                        <a:blipFill rotWithShape="0">
                          <a:blip r:embed="rId3"/>
                          <a:stretch>
                            <a:fillRect l="-240" t="-289873" r="-241487" b="-565823"/>
                          </a:stretch>
                        </a:blipFill>
                      </a:tcPr>
                    </a:tc>
                    <a:tc>
                      <a:txBody>
                        <a:bodyPr/>
                        <a:lstStyle/>
                        <a:p>
                          <a:endParaRPr lang="en-US"/>
                        </a:p>
                      </a:txBody>
                      <a:tcPr marL="80012" marR="80012" marT="40006" marB="40006">
                        <a:blipFill rotWithShape="0">
                          <a:blip r:embed="rId3"/>
                          <a:stretch>
                            <a:fillRect l="-185778" t="-289873" r="-347556" b="-565823"/>
                          </a:stretch>
                        </a:blipFill>
                      </a:tcPr>
                    </a:tc>
                    <a:tc>
                      <a:txBody>
                        <a:bodyPr/>
                        <a:lstStyle/>
                        <a:p>
                          <a:endParaRPr lang="en-US"/>
                        </a:p>
                      </a:txBody>
                      <a:tcPr marL="80012" marR="80012" marT="40006" marB="40006" anchor="ctr">
                        <a:blipFill rotWithShape="0">
                          <a:blip r:embed="rId3"/>
                          <a:stretch>
                            <a:fillRect l="-247308" t="-289873" r="-200769" b="-565823"/>
                          </a:stretch>
                        </a:blipFill>
                      </a:tcPr>
                    </a:tc>
                    <a:tc>
                      <a:txBody>
                        <a:bodyPr/>
                        <a:lstStyle/>
                        <a:p>
                          <a:pPr algn="ctr"/>
                          <a:r>
                            <a:rPr lang="en-US" sz="1200" dirty="0" smtClean="0"/>
                            <a:t>1</a:t>
                          </a:r>
                          <a:endParaRPr lang="en-US" sz="1200" dirty="0"/>
                        </a:p>
                      </a:txBody>
                      <a:tcPr marL="80012" marR="80012" marT="40006" marB="40006" anchor="ctr"/>
                    </a:tc>
                    <a:tc>
                      <a:txBody>
                        <a:bodyPr/>
                        <a:lstStyle/>
                        <a:p>
                          <a:endParaRPr lang="en-US"/>
                        </a:p>
                      </a:txBody>
                      <a:tcPr marL="80012" marR="80012" marT="40006" marB="40006" anchor="ctr">
                        <a:blipFill rotWithShape="0">
                          <a:blip r:embed="rId3"/>
                          <a:stretch>
                            <a:fillRect l="-448649" t="-289873" r="-1544" b="-565823"/>
                          </a:stretch>
                        </a:blipFill>
                      </a:tcPr>
                    </a:tc>
                  </a:tr>
                  <a:tr h="554756">
                    <a:tc>
                      <a:txBody>
                        <a:bodyPr/>
                        <a:lstStyle/>
                        <a:p>
                          <a:endParaRPr lang="en-US"/>
                        </a:p>
                      </a:txBody>
                      <a:tcPr marL="80012" marR="80012" marT="40006" marB="40006" anchor="ctr">
                        <a:blipFill rotWithShape="0">
                          <a:blip r:embed="rId3"/>
                          <a:stretch>
                            <a:fillRect l="-240" t="-338462" r="-241487" b="-391209"/>
                          </a:stretch>
                        </a:blipFill>
                      </a:tcPr>
                    </a:tc>
                    <a:tc>
                      <a:txBody>
                        <a:bodyPr/>
                        <a:lstStyle/>
                        <a:p>
                          <a:endParaRPr lang="en-US"/>
                        </a:p>
                      </a:txBody>
                      <a:tcPr marL="80012" marR="80012" marT="40006" marB="40006">
                        <a:blipFill rotWithShape="0">
                          <a:blip r:embed="rId3"/>
                          <a:stretch>
                            <a:fillRect l="-185778" t="-338462" r="-347556" b="-391209"/>
                          </a:stretch>
                        </a:blipFill>
                      </a:tcPr>
                    </a:tc>
                    <a:tc>
                      <a:txBody>
                        <a:bodyPr/>
                        <a:lstStyle/>
                        <a:p>
                          <a:endParaRPr lang="en-US"/>
                        </a:p>
                      </a:txBody>
                      <a:tcPr marL="80012" marR="80012" marT="40006" marB="40006" anchor="ctr">
                        <a:blipFill rotWithShape="0">
                          <a:blip r:embed="rId3"/>
                          <a:stretch>
                            <a:fillRect l="-247308" t="-338462" r="-200769" b="-391209"/>
                          </a:stretch>
                        </a:blipFill>
                      </a:tcPr>
                    </a:tc>
                    <a:tc>
                      <a:txBody>
                        <a:bodyPr/>
                        <a:lstStyle/>
                        <a:p>
                          <a:endParaRPr lang="en-US"/>
                        </a:p>
                      </a:txBody>
                      <a:tcPr marL="80012" marR="80012" marT="40006" marB="40006" anchor="ctr">
                        <a:blipFill rotWithShape="0">
                          <a:blip r:embed="rId3"/>
                          <a:stretch>
                            <a:fillRect l="-348649" t="-338462" r="-101544" b="-391209"/>
                          </a:stretch>
                        </a:blipFill>
                      </a:tcPr>
                    </a:tc>
                    <a:tc>
                      <a:txBody>
                        <a:bodyPr/>
                        <a:lstStyle/>
                        <a:p>
                          <a:endParaRPr lang="en-US"/>
                        </a:p>
                      </a:txBody>
                      <a:tcPr marL="80012" marR="80012" marT="40006" marB="40006" anchor="ctr">
                        <a:blipFill rotWithShape="0">
                          <a:blip r:embed="rId3"/>
                          <a:stretch>
                            <a:fillRect l="-448649" t="-338462" r="-1544" b="-391209"/>
                          </a:stretch>
                        </a:blipFill>
                      </a:tcPr>
                    </a:tc>
                  </a:tr>
                  <a:tr h="635537">
                    <a:tc>
                      <a:txBody>
                        <a:bodyPr/>
                        <a:lstStyle/>
                        <a:p>
                          <a:endParaRPr lang="en-US"/>
                        </a:p>
                      </a:txBody>
                      <a:tcPr marL="80012" marR="80012" marT="40006" marB="40006" anchor="ctr">
                        <a:blipFill rotWithShape="0">
                          <a:blip r:embed="rId3"/>
                          <a:stretch>
                            <a:fillRect l="-240" t="-380000" r="-241487" b="-239048"/>
                          </a:stretch>
                        </a:blipFill>
                      </a:tcPr>
                    </a:tc>
                    <a:tc>
                      <a:txBody>
                        <a:bodyPr/>
                        <a:lstStyle/>
                        <a:p>
                          <a:endParaRPr lang="en-US"/>
                        </a:p>
                      </a:txBody>
                      <a:tcPr marL="80012" marR="80012" marT="40006" marB="40006">
                        <a:blipFill rotWithShape="0">
                          <a:blip r:embed="rId3"/>
                          <a:stretch>
                            <a:fillRect l="-185778" t="-380000" r="-347556" b="-239048"/>
                          </a:stretch>
                        </a:blipFill>
                      </a:tcPr>
                    </a:tc>
                    <a:tc>
                      <a:txBody>
                        <a:bodyPr/>
                        <a:lstStyle/>
                        <a:p>
                          <a:endParaRPr lang="en-US"/>
                        </a:p>
                      </a:txBody>
                      <a:tcPr marL="80012" marR="80012" marT="40006" marB="40006" anchor="ctr">
                        <a:blipFill rotWithShape="0">
                          <a:blip r:embed="rId3"/>
                          <a:stretch>
                            <a:fillRect l="-247308" t="-380000" r="-200769" b="-239048"/>
                          </a:stretch>
                        </a:blipFill>
                      </a:tcPr>
                    </a:tc>
                    <a:tc>
                      <a:txBody>
                        <a:bodyPr/>
                        <a:lstStyle/>
                        <a:p>
                          <a:endParaRPr lang="en-US"/>
                        </a:p>
                      </a:txBody>
                      <a:tcPr marL="80012" marR="80012" marT="40006" marB="40006" anchor="ctr">
                        <a:blipFill rotWithShape="0">
                          <a:blip r:embed="rId3"/>
                          <a:stretch>
                            <a:fillRect l="-348649" t="-380000" r="-101544" b="-239048"/>
                          </a:stretch>
                        </a:blipFill>
                      </a:tcPr>
                    </a:tc>
                    <a:tc>
                      <a:txBody>
                        <a:bodyPr/>
                        <a:lstStyle/>
                        <a:p>
                          <a:endParaRPr lang="en-US"/>
                        </a:p>
                      </a:txBody>
                      <a:tcPr marL="80012" marR="80012" marT="40006" marB="40006" anchor="ctr">
                        <a:blipFill rotWithShape="0">
                          <a:blip r:embed="rId3"/>
                          <a:stretch>
                            <a:fillRect l="-448649" t="-380000" r="-1544" b="-239048"/>
                          </a:stretch>
                        </a:blipFill>
                      </a:tcPr>
                    </a:tc>
                  </a:tr>
                  <a:tr h="483215">
                    <a:tc>
                      <a:txBody>
                        <a:bodyPr/>
                        <a:lstStyle/>
                        <a:p>
                          <a:endParaRPr lang="en-US"/>
                        </a:p>
                      </a:txBody>
                      <a:tcPr marL="80012" marR="80012" marT="40006" marB="40006" anchor="ctr">
                        <a:blipFill rotWithShape="0">
                          <a:blip r:embed="rId3"/>
                          <a:stretch>
                            <a:fillRect l="-240" t="-637975" r="-241487" b="-217722"/>
                          </a:stretch>
                        </a:blipFill>
                      </a:tcPr>
                    </a:tc>
                    <a:tc>
                      <a:txBody>
                        <a:bodyPr/>
                        <a:lstStyle/>
                        <a:p>
                          <a:endParaRPr lang="en-US"/>
                        </a:p>
                      </a:txBody>
                      <a:tcPr marL="80012" marR="80012" marT="40006" marB="40006">
                        <a:blipFill rotWithShape="0">
                          <a:blip r:embed="rId3"/>
                          <a:stretch>
                            <a:fillRect l="-185778" t="-637975" r="-347556" b="-217722"/>
                          </a:stretch>
                        </a:blipFill>
                      </a:tcPr>
                    </a:tc>
                    <a:tc>
                      <a:txBody>
                        <a:bodyPr/>
                        <a:lstStyle/>
                        <a:p>
                          <a:endParaRPr lang="en-US"/>
                        </a:p>
                      </a:txBody>
                      <a:tcPr marL="80012" marR="80012" marT="40006" marB="40006" anchor="ctr">
                        <a:blipFill rotWithShape="0">
                          <a:blip r:embed="rId3"/>
                          <a:stretch>
                            <a:fillRect l="-247308" t="-637975" r="-200769" b="-217722"/>
                          </a:stretch>
                        </a:blipFill>
                      </a:tcPr>
                    </a:tc>
                    <a:tc>
                      <a:txBody>
                        <a:bodyPr/>
                        <a:lstStyle/>
                        <a:p>
                          <a:endParaRPr lang="en-US"/>
                        </a:p>
                      </a:txBody>
                      <a:tcPr marL="80012" marR="80012" marT="40006" marB="40006" anchor="ctr">
                        <a:blipFill rotWithShape="0">
                          <a:blip r:embed="rId3"/>
                          <a:stretch>
                            <a:fillRect l="-348649" t="-637975" r="-101544" b="-217722"/>
                          </a:stretch>
                        </a:blipFill>
                      </a:tcPr>
                    </a:tc>
                    <a:tc>
                      <a:txBody>
                        <a:bodyPr/>
                        <a:lstStyle/>
                        <a:p>
                          <a:endParaRPr lang="en-US"/>
                        </a:p>
                      </a:txBody>
                      <a:tcPr marL="80012" marR="80012" marT="40006" marB="40006" anchor="ctr">
                        <a:blipFill rotWithShape="0">
                          <a:blip r:embed="rId3"/>
                          <a:stretch>
                            <a:fillRect l="-448649" t="-637975" r="-1544" b="-217722"/>
                          </a:stretch>
                        </a:blipFill>
                      </a:tcPr>
                    </a:tc>
                  </a:tr>
                  <a:tr h="1034652">
                    <a:tc>
                      <a:txBody>
                        <a:bodyPr/>
                        <a:lstStyle/>
                        <a:p>
                          <a:endParaRPr lang="en-US"/>
                        </a:p>
                      </a:txBody>
                      <a:tcPr marL="80012" marR="80012" marT="40006" marB="40006" anchor="ctr">
                        <a:blipFill rotWithShape="0">
                          <a:blip r:embed="rId3"/>
                          <a:stretch>
                            <a:fillRect l="-240" t="-342941" r="-241487" b="-1176"/>
                          </a:stretch>
                        </a:blipFill>
                      </a:tcPr>
                    </a:tc>
                    <a:tc>
                      <a:txBody>
                        <a:bodyPr/>
                        <a:lstStyle/>
                        <a:p>
                          <a:endParaRPr lang="en-US" sz="1200" b="0" dirty="0"/>
                        </a:p>
                      </a:txBody>
                      <a:tcPr marL="80012" marR="80012" marT="40006" marB="40006">
                        <a:solidFill>
                          <a:schemeClr val="accent6">
                            <a:lumMod val="40000"/>
                            <a:lumOff val="60000"/>
                          </a:schemeClr>
                        </a:solidFill>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endParaRPr lang="en-US" sz="1200" dirty="0"/>
                        </a:p>
                      </a:txBody>
                      <a:tcPr marL="80012" marR="80012" marT="40006" marB="40006" anchor="ctr"/>
                    </a:tc>
                    <a:tc>
                      <a:txBody>
                        <a:bodyPr/>
                        <a:lstStyle/>
                        <a:p>
                          <a:endParaRPr lang="en-US"/>
                        </a:p>
                      </a:txBody>
                      <a:tcPr marL="80012" marR="80012" marT="40006" marB="40006" anchor="ctr">
                        <a:blipFill rotWithShape="0">
                          <a:blip r:embed="rId3"/>
                          <a:stretch>
                            <a:fillRect l="-348649" t="-342941" r="-101544" b="-1176"/>
                          </a:stretch>
                        </a:blipFill>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nb-NO" sz="1600" b="0" i="0" kern="1200" dirty="0" smtClean="0">
                              <a:solidFill>
                                <a:schemeClr val="dk1"/>
                              </a:solidFill>
                              <a:effectLst/>
                              <a:latin typeface="+mn-lt"/>
                              <a:ea typeface="+mn-ea"/>
                              <a:cs typeface="+mn-cs"/>
                            </a:rPr>
                            <a:t>0.00037018372</a:t>
                          </a:r>
                          <a:endParaRPr lang="en-US" sz="1200" dirty="0"/>
                        </a:p>
                      </a:txBody>
                      <a:tcPr marL="80012" marR="80012" marT="40006" marB="40006" anchor="ctr"/>
                    </a:tc>
                  </a:tr>
                </a:tbl>
              </a:graphicData>
            </a:graphic>
          </p:graphicFrame>
        </mc:Fallback>
      </mc:AlternateContent>
    </p:spTree>
    <p:extLst>
      <p:ext uri="{BB962C8B-B14F-4D97-AF65-F5344CB8AC3E}">
        <p14:creationId xmlns:p14="http://schemas.microsoft.com/office/powerpoint/2010/main" val="181133603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arla" charset="0"/>
                <a:ea typeface="Karla" charset="0"/>
                <a:cs typeface="Karla" charset="0"/>
              </a:rPr>
              <a:t>Basic functions</a:t>
            </a:r>
            <a:endParaRPr lang="en-US" dirty="0">
              <a:latin typeface="Karla" charset="0"/>
              <a:ea typeface="Karla" charset="0"/>
              <a:cs typeface="Karla" charset="0"/>
            </a:endParaRPr>
          </a:p>
        </p:txBody>
      </p:sp>
      <p:sp>
        <p:nvSpPr>
          <p:cNvPr id="4" name="Slide Number Placeholder 3"/>
          <p:cNvSpPr>
            <a:spLocks noGrp="1"/>
          </p:cNvSpPr>
          <p:nvPr>
            <p:ph type="sldNum" sz="quarter" idx="12"/>
          </p:nvPr>
        </p:nvSpPr>
        <p:spPr/>
        <p:txBody>
          <a:bodyPr/>
          <a:lstStyle/>
          <a:p>
            <a:fld id="{74FD6AAA-7C75-FB4B-8EA1-06B22787237D}" type="slidenum">
              <a:rPr lang="en-US" smtClean="0"/>
              <a:t>95</a:t>
            </a:fld>
            <a:endParaRPr lang="en-US"/>
          </a:p>
        </p:txBody>
      </p:sp>
      <p:sp>
        <p:nvSpPr>
          <p:cNvPr id="6" name="TextBox 5"/>
          <p:cNvSpPr txBox="1"/>
          <p:nvPr/>
        </p:nvSpPr>
        <p:spPr>
          <a:xfrm>
            <a:off x="868520" y="1026825"/>
            <a:ext cx="10454959" cy="461665"/>
          </a:xfrm>
          <a:prstGeom prst="rect">
            <a:avLst/>
          </a:prstGeom>
          <a:noFill/>
        </p:spPr>
        <p:txBody>
          <a:bodyPr wrap="square" rtlCol="0">
            <a:spAutoFit/>
          </a:bodyPr>
          <a:lstStyle/>
          <a:p>
            <a:pPr lvl="0" indent="-342900">
              <a:spcAft>
                <a:spcPts val="1200"/>
              </a:spcAft>
            </a:pPr>
            <a:r>
              <a:rPr lang="en-US" sz="2400" dirty="0" smtClean="0">
                <a:solidFill>
                  <a:schemeClr val="tx1">
                    <a:lumMod val="75000"/>
                    <a:lumOff val="25000"/>
                  </a:schemeClr>
                </a:solidFill>
                <a:latin typeface="Karla" charset="0"/>
                <a:ea typeface="Karla" charset="0"/>
                <a:cs typeface="Karla" charset="0"/>
              </a:rPr>
              <a:t>Notice though those are basic functions that my grandparent  can do</a:t>
            </a:r>
            <a:endParaRPr lang="en-US" sz="2400" dirty="0">
              <a:solidFill>
                <a:schemeClr val="tx1">
                  <a:lumMod val="75000"/>
                  <a:lumOff val="25000"/>
                </a:schemeClr>
              </a:solidFill>
              <a:latin typeface="Karla" charset="0"/>
              <a:ea typeface="Karla" charset="0"/>
              <a:cs typeface="Karla" charset="0"/>
            </a:endParaRP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nvPr>
            </p:nvGraphicFramePr>
            <p:xfrm>
              <a:off x="1006356" y="1615576"/>
              <a:ext cx="10430269" cy="4720517"/>
            </p:xfrm>
            <a:graphic>
              <a:graphicData uri="http://schemas.openxmlformats.org/drawingml/2006/table">
                <a:tbl>
                  <a:tblPr firstRow="1" bandRow="1">
                    <a:tableStyleId>{616DA210-FB5B-4158-B5E0-FEB733F419BA}</a:tableStyleId>
                  </a:tblPr>
                  <a:tblGrid>
                    <a:gridCol w="1558949"/>
                    <a:gridCol w="1517836"/>
                    <a:gridCol w="3514799"/>
                    <a:gridCol w="3838685"/>
                  </a:tblGrid>
                  <a:tr h="616329">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700" b="0" i="1" smtClean="0">
                                        <a:latin typeface="Cambria Math" charset="0"/>
                                      </a:rPr>
                                    </m:ctrlPr>
                                  </m:sSubPr>
                                  <m:e>
                                    <m:r>
                                      <a:rPr lang="en-US" sz="1700" b="0" i="1" smtClean="0">
                                        <a:latin typeface="Cambria Math" charset="0"/>
                                      </a:rPr>
                                      <m:t>𝜉</m:t>
                                    </m:r>
                                  </m:e>
                                  <m:sub>
                                    <m:r>
                                      <a:rPr lang="en-US" sz="1700" b="0" i="0" smtClean="0">
                                        <a:latin typeface="Cambria Math" charset="0"/>
                                      </a:rPr>
                                      <m:t>0</m:t>
                                    </m:r>
                                  </m:sub>
                                </m:sSub>
                                <m:r>
                                  <a:rPr lang="en-US" sz="1700" b="0" i="1" smtClean="0">
                                    <a:latin typeface="Cambria Math" charset="0"/>
                                  </a:rPr>
                                  <m:t>=</m:t>
                                </m:r>
                                <m:r>
                                  <a:rPr lang="en-US" sz="1700" b="0" i="1" smtClean="0">
                                    <a:latin typeface="Cambria Math" charset="0"/>
                                  </a:rPr>
                                  <m:t>𝑋</m:t>
                                </m:r>
                              </m:oMath>
                            </m:oMathPara>
                          </a14:m>
                          <a:endParaRPr lang="en-US" sz="1700" b="0" dirty="0" smtClean="0"/>
                        </a:p>
                      </a:txBody>
                      <a:tcPr marL="109000" marR="109000" marT="54500" marB="54500"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700" b="0" i="1" smtClean="0">
                                        <a:latin typeface="Cambria Math" charset="0"/>
                                      </a:rPr>
                                    </m:ctrlPr>
                                  </m:fPr>
                                  <m:num>
                                    <m:r>
                                      <a:rPr lang="en-US" sz="1700" b="0" i="1" smtClean="0">
                                        <a:latin typeface="Cambria Math" charset="0"/>
                                      </a:rPr>
                                      <m:t>𝜕</m:t>
                                    </m:r>
                                    <m:sSub>
                                      <m:sSubPr>
                                        <m:ctrlPr>
                                          <a:rPr lang="en-US" sz="1700" b="0" i="1" smtClean="0">
                                            <a:latin typeface="Cambria Math" charset="0"/>
                                          </a:rPr>
                                        </m:ctrlPr>
                                      </m:sSubPr>
                                      <m:e>
                                        <m:r>
                                          <a:rPr lang="en-US" sz="1700" b="0" i="1" smtClean="0">
                                            <a:latin typeface="Cambria Math" charset="0"/>
                                          </a:rPr>
                                          <m:t>𝜉</m:t>
                                        </m:r>
                                      </m:e>
                                      <m:sub>
                                        <m:r>
                                          <a:rPr lang="en-US" sz="1700" b="0" i="0" smtClean="0">
                                            <a:latin typeface="Cambria Math" charset="0"/>
                                          </a:rPr>
                                          <m:t>0</m:t>
                                        </m:r>
                                      </m:sub>
                                    </m:sSub>
                                  </m:num>
                                  <m:den>
                                    <m:r>
                                      <a:rPr lang="en-US" sz="1700" b="0" i="1" smtClean="0">
                                        <a:latin typeface="Cambria Math" charset="0"/>
                                      </a:rPr>
                                      <m:t>𝜕</m:t>
                                    </m:r>
                                    <m:r>
                                      <a:rPr lang="en-US" sz="1700" b="0" i="1" smtClean="0">
                                        <a:latin typeface="Cambria Math" charset="0"/>
                                      </a:rPr>
                                      <m:t>𝑋</m:t>
                                    </m:r>
                                  </m:den>
                                </m:f>
                                <m:r>
                                  <a:rPr lang="en-US" sz="1700" b="0" smtClean="0">
                                    <a:latin typeface="Cambria Math" charset="0"/>
                                  </a:rPr>
                                  <m:t>=</m:t>
                                </m:r>
                                <m:r>
                                  <a:rPr lang="en-US" sz="1700" b="0" i="0" smtClean="0">
                                    <a:latin typeface="Cambria Math" charset="0"/>
                                  </a:rPr>
                                  <m:t>1</m:t>
                                </m:r>
                              </m:oMath>
                            </m:oMathPara>
                          </a14:m>
                          <a:endParaRPr lang="en-US" sz="1700" b="0" dirty="0" smtClean="0"/>
                        </a:p>
                      </a:txBody>
                      <a:tcPr marL="109000" marR="109000" marT="54500" marB="54500"/>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err="1" smtClean="0">
                              <a:solidFill>
                                <a:schemeClr val="tx1">
                                  <a:lumMod val="95000"/>
                                  <a:lumOff val="5000"/>
                                </a:schemeClr>
                              </a:solidFill>
                              <a:latin typeface="Courier New" charset="0"/>
                              <a:ea typeface="Courier New" charset="0"/>
                              <a:cs typeface="Courier New" charset="0"/>
                            </a:rPr>
                            <a:t>def</a:t>
                          </a:r>
                          <a:r>
                            <a:rPr lang="en-US" sz="1800" b="0" dirty="0" smtClean="0">
                              <a:solidFill>
                                <a:schemeClr val="tx1">
                                  <a:lumMod val="95000"/>
                                  <a:lumOff val="5000"/>
                                </a:schemeClr>
                              </a:solidFill>
                              <a:latin typeface="Courier New" charset="0"/>
                              <a:ea typeface="Courier New" charset="0"/>
                              <a:cs typeface="Courier New" charset="0"/>
                            </a:rPr>
                            <a:t> x0(x):</a:t>
                          </a:r>
                          <a:r>
                            <a:rPr lang="en-US" sz="1800" b="0" baseline="0" dirty="0" smtClean="0">
                              <a:solidFill>
                                <a:schemeClr val="tx1">
                                  <a:lumMod val="95000"/>
                                  <a:lumOff val="5000"/>
                                </a:schemeClr>
                              </a:solidFill>
                              <a:latin typeface="Courier New" charset="0"/>
                              <a:ea typeface="Courier New" charset="0"/>
                              <a:cs typeface="Courier New" charset="0"/>
                            </a:rPr>
                            <a:t> </a:t>
                          </a:r>
                          <a:endParaRPr lang="en-US" sz="1800" b="0" dirty="0" smtClean="0">
                            <a:solidFill>
                              <a:schemeClr val="tx1">
                                <a:lumMod val="95000"/>
                                <a:lumOff val="5000"/>
                              </a:schemeClr>
                            </a:solidFill>
                            <a:latin typeface="Courier New" charset="0"/>
                            <a:ea typeface="Courier New" charset="0"/>
                            <a:cs typeface="Courier New" charset="0"/>
                          </a:endParaRPr>
                        </a:p>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smtClean="0">
                              <a:solidFill>
                                <a:schemeClr val="tx1">
                                  <a:lumMod val="95000"/>
                                  <a:lumOff val="5000"/>
                                </a:schemeClr>
                              </a:solidFill>
                              <a:latin typeface="Courier New" charset="0"/>
                              <a:ea typeface="Courier New" charset="0"/>
                              <a:cs typeface="Courier New" charset="0"/>
                            </a:rPr>
                            <a:t>    return</a:t>
                          </a:r>
                          <a:r>
                            <a:rPr lang="en-US" sz="1800" b="0" baseline="0" dirty="0" smtClean="0">
                              <a:solidFill>
                                <a:schemeClr val="tx1">
                                  <a:lumMod val="95000"/>
                                  <a:lumOff val="5000"/>
                                </a:schemeClr>
                              </a:solidFill>
                              <a:latin typeface="Courier New" charset="0"/>
                              <a:ea typeface="Courier New" charset="0"/>
                              <a:cs typeface="Courier New" charset="0"/>
                            </a:rPr>
                            <a:t> X </a:t>
                          </a:r>
                          <a:endParaRPr lang="en-US" sz="1800" b="0" dirty="0" smtClean="0">
                            <a:solidFill>
                              <a:schemeClr val="tx1">
                                <a:lumMod val="95000"/>
                                <a:lumOff val="5000"/>
                              </a:schemeClr>
                            </a:solidFill>
                            <a:latin typeface="Courier New" charset="0"/>
                            <a:ea typeface="Courier New" charset="0"/>
                            <a:cs typeface="Courier New" charset="0"/>
                          </a:endParaRPr>
                        </a:p>
                      </a:txBody>
                      <a:tcPr marL="109000" marR="109000" marT="54500" marB="54500"/>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1600" b="0" dirty="0" err="1" smtClean="0">
                              <a:solidFill>
                                <a:schemeClr val="tx1">
                                  <a:lumMod val="95000"/>
                                  <a:lumOff val="5000"/>
                                </a:schemeClr>
                              </a:solidFill>
                              <a:latin typeface="Courier New" charset="0"/>
                              <a:ea typeface="Courier New" charset="0"/>
                              <a:cs typeface="Courier New" charset="0"/>
                            </a:rPr>
                            <a:t>def</a:t>
                          </a:r>
                          <a:r>
                            <a:rPr lang="en-US" sz="1600" b="0" dirty="0" smtClean="0">
                              <a:solidFill>
                                <a:schemeClr val="tx1">
                                  <a:lumMod val="95000"/>
                                  <a:lumOff val="5000"/>
                                </a:schemeClr>
                              </a:solidFill>
                              <a:latin typeface="Courier New" charset="0"/>
                              <a:ea typeface="Courier New" charset="0"/>
                              <a:cs typeface="Courier New" charset="0"/>
                            </a:rPr>
                            <a:t> derx0():</a:t>
                          </a:r>
                          <a:r>
                            <a:rPr lang="en-US" sz="1600" b="0" baseline="0" dirty="0" smtClean="0">
                              <a:solidFill>
                                <a:schemeClr val="tx1">
                                  <a:lumMod val="95000"/>
                                  <a:lumOff val="5000"/>
                                </a:schemeClr>
                              </a:solidFill>
                              <a:latin typeface="Courier New" charset="0"/>
                              <a:ea typeface="Courier New" charset="0"/>
                              <a:cs typeface="Courier New" charset="0"/>
                            </a:rPr>
                            <a:t> </a:t>
                          </a:r>
                          <a:endParaRPr lang="en-US" sz="1600" b="0" dirty="0" smtClean="0">
                            <a:solidFill>
                              <a:schemeClr val="tx1">
                                <a:lumMod val="95000"/>
                                <a:lumOff val="5000"/>
                              </a:schemeClr>
                            </a:solidFill>
                            <a:latin typeface="Courier New" charset="0"/>
                            <a:ea typeface="Courier New" charset="0"/>
                            <a:cs typeface="Courier New" charset="0"/>
                          </a:endParaRPr>
                        </a:p>
                        <a:p>
                          <a:pPr marL="0" marR="0" indent="0" algn="l" defTabSz="457182" rtl="0" eaLnBrk="1" fontAlgn="auto" latinLnBrk="0" hangingPunct="1">
                            <a:lnSpc>
                              <a:spcPct val="100000"/>
                            </a:lnSpc>
                            <a:spcBef>
                              <a:spcPts val="0"/>
                            </a:spcBef>
                            <a:spcAft>
                              <a:spcPts val="0"/>
                            </a:spcAft>
                            <a:buClrTx/>
                            <a:buSzTx/>
                            <a:buFontTx/>
                            <a:buNone/>
                            <a:tabLst/>
                            <a:defRPr/>
                          </a:pPr>
                          <a:r>
                            <a:rPr lang="en-US" sz="1600" b="0" dirty="0" smtClean="0">
                              <a:solidFill>
                                <a:schemeClr val="tx1">
                                  <a:lumMod val="95000"/>
                                  <a:lumOff val="5000"/>
                                </a:schemeClr>
                              </a:solidFill>
                              <a:latin typeface="Courier New" charset="0"/>
                              <a:ea typeface="Courier New" charset="0"/>
                              <a:cs typeface="Courier New" charset="0"/>
                            </a:rPr>
                            <a:t>    return</a:t>
                          </a:r>
                          <a:r>
                            <a:rPr lang="en-US" sz="1600" b="0" baseline="0" dirty="0" smtClean="0">
                              <a:solidFill>
                                <a:schemeClr val="tx1">
                                  <a:lumMod val="95000"/>
                                  <a:lumOff val="5000"/>
                                </a:schemeClr>
                              </a:solidFill>
                              <a:latin typeface="Courier New" charset="0"/>
                              <a:ea typeface="Courier New" charset="0"/>
                              <a:cs typeface="Courier New" charset="0"/>
                            </a:rPr>
                            <a:t> 1 </a:t>
                          </a:r>
                          <a:endParaRPr lang="en-US" sz="1600" b="0" dirty="0" smtClean="0">
                            <a:solidFill>
                              <a:schemeClr val="tx1">
                                <a:lumMod val="95000"/>
                                <a:lumOff val="5000"/>
                              </a:schemeClr>
                            </a:solidFill>
                            <a:latin typeface="Courier New" charset="0"/>
                            <a:ea typeface="Courier New" charset="0"/>
                            <a:cs typeface="Courier New" charset="0"/>
                          </a:endParaRPr>
                        </a:p>
                      </a:txBody>
                      <a:tcPr marL="109000" marR="109000" marT="54500" marB="54500"/>
                    </a:tc>
                  </a:tr>
                  <a:tr h="660615">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700" b="0" i="1" smtClean="0">
                                        <a:latin typeface="Cambria Math" charset="0"/>
                                      </a:rPr>
                                    </m:ctrlPr>
                                  </m:sSubPr>
                                  <m:e>
                                    <m:r>
                                      <a:rPr lang="en-US" sz="1700" b="0" i="1" smtClean="0">
                                        <a:latin typeface="Cambria Math" charset="0"/>
                                      </a:rPr>
                                      <m:t>𝜉</m:t>
                                    </m:r>
                                  </m:e>
                                  <m:sub>
                                    <m:r>
                                      <a:rPr lang="en-US" sz="1700" b="0" i="1" smtClean="0">
                                        <a:latin typeface="Cambria Math" charset="0"/>
                                      </a:rPr>
                                      <m:t>1</m:t>
                                    </m:r>
                                  </m:sub>
                                </m:sSub>
                                <m:r>
                                  <a:rPr lang="en-US" sz="1700" b="0" smtClean="0">
                                    <a:latin typeface="Cambria Math" charset="0"/>
                                  </a:rPr>
                                  <m:t>=−</m:t>
                                </m:r>
                                <m:sSup>
                                  <m:sSupPr>
                                    <m:ctrlPr>
                                      <a:rPr lang="en-US" sz="1700" b="0" i="1" smtClean="0">
                                        <a:latin typeface="Cambria Math" charset="0"/>
                                      </a:rPr>
                                    </m:ctrlPr>
                                  </m:sSupPr>
                                  <m:e>
                                    <m:r>
                                      <a:rPr lang="en-US" sz="1700" b="0" i="1" smtClean="0">
                                        <a:latin typeface="Cambria Math" charset="0"/>
                                      </a:rPr>
                                      <m:t>𝑊</m:t>
                                    </m:r>
                                  </m:e>
                                  <m:sup>
                                    <m:r>
                                      <a:rPr lang="en-US" sz="1700" b="0" i="1" smtClean="0">
                                        <a:latin typeface="Cambria Math" charset="0"/>
                                      </a:rPr>
                                      <m:t>𝑇</m:t>
                                    </m:r>
                                  </m:sup>
                                </m:sSup>
                                <m:sSub>
                                  <m:sSubPr>
                                    <m:ctrlPr>
                                      <a:rPr lang="en-US" sz="1700" b="0" i="1" smtClean="0">
                                        <a:latin typeface="Cambria Math" charset="0"/>
                                      </a:rPr>
                                    </m:ctrlPr>
                                  </m:sSubPr>
                                  <m:e>
                                    <m:r>
                                      <a:rPr lang="en-US" sz="1700" b="0" i="1" smtClean="0">
                                        <a:latin typeface="Cambria Math" charset="0"/>
                                      </a:rPr>
                                      <m:t>𝜉</m:t>
                                    </m:r>
                                  </m:e>
                                  <m:sub>
                                    <m:r>
                                      <a:rPr lang="en-US" sz="1700" b="0" i="1" smtClean="0">
                                        <a:latin typeface="Cambria Math" charset="0"/>
                                      </a:rPr>
                                      <m:t>0</m:t>
                                    </m:r>
                                  </m:sub>
                                </m:sSub>
                              </m:oMath>
                            </m:oMathPara>
                          </a14:m>
                          <a:endParaRPr lang="en-US" sz="1700" b="0" dirty="0" smtClean="0"/>
                        </a:p>
                      </a:txBody>
                      <a:tcPr marL="109000" marR="109000" marT="54500" marB="54500"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700" b="0" i="1" smtClean="0">
                                        <a:latin typeface="Cambria Math" charset="0"/>
                                      </a:rPr>
                                    </m:ctrlPr>
                                  </m:fPr>
                                  <m:num>
                                    <m:r>
                                      <a:rPr lang="en-US" sz="1700" b="0" i="1" smtClean="0">
                                        <a:latin typeface="Cambria Math" charset="0"/>
                                      </a:rPr>
                                      <m:t>𝜕</m:t>
                                    </m:r>
                                    <m:sSub>
                                      <m:sSubPr>
                                        <m:ctrlPr>
                                          <a:rPr lang="en-US" sz="1700" b="0" i="1" smtClean="0">
                                            <a:latin typeface="Cambria Math" charset="0"/>
                                          </a:rPr>
                                        </m:ctrlPr>
                                      </m:sSubPr>
                                      <m:e>
                                        <m:r>
                                          <a:rPr lang="en-US" sz="1700" b="0" i="1" smtClean="0">
                                            <a:latin typeface="Cambria Math" charset="0"/>
                                          </a:rPr>
                                          <m:t>𝜉</m:t>
                                        </m:r>
                                      </m:e>
                                      <m:sub>
                                        <m:r>
                                          <a:rPr lang="en-US" sz="1700" b="0" i="1" smtClean="0">
                                            <a:latin typeface="Cambria Math" charset="0"/>
                                          </a:rPr>
                                          <m:t>1</m:t>
                                        </m:r>
                                      </m:sub>
                                    </m:sSub>
                                  </m:num>
                                  <m:den>
                                    <m:r>
                                      <a:rPr lang="en-US" sz="1700" b="0" i="1" smtClean="0">
                                        <a:latin typeface="Cambria Math" charset="0"/>
                                      </a:rPr>
                                      <m:t>𝜕</m:t>
                                    </m:r>
                                    <m:r>
                                      <a:rPr lang="en-US" sz="1700" b="0" i="1" smtClean="0">
                                        <a:latin typeface="Cambria Math" charset="0"/>
                                      </a:rPr>
                                      <m:t>𝑊</m:t>
                                    </m:r>
                                  </m:den>
                                </m:f>
                                <m:r>
                                  <a:rPr lang="en-US" sz="1700" b="0" smtClean="0">
                                    <a:latin typeface="Cambria Math" charset="0"/>
                                  </a:rPr>
                                  <m:t>=−</m:t>
                                </m:r>
                                <m:r>
                                  <a:rPr lang="en-US" sz="1700" b="0" i="1" smtClean="0">
                                    <a:latin typeface="Cambria Math" charset="0"/>
                                  </a:rPr>
                                  <m:t>𝑋</m:t>
                                </m:r>
                              </m:oMath>
                            </m:oMathPara>
                          </a14:m>
                          <a:endParaRPr lang="en-US" sz="1700" b="0" dirty="0" smtClean="0"/>
                        </a:p>
                      </a:txBody>
                      <a:tcPr marL="109000" marR="109000" marT="54500" marB="54500"/>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err="1" smtClean="0">
                              <a:solidFill>
                                <a:schemeClr val="tx1">
                                  <a:lumMod val="95000"/>
                                  <a:lumOff val="5000"/>
                                </a:schemeClr>
                              </a:solidFill>
                              <a:latin typeface="Courier New" charset="0"/>
                              <a:ea typeface="Courier New" charset="0"/>
                              <a:cs typeface="Courier New" charset="0"/>
                            </a:rPr>
                            <a:t>def</a:t>
                          </a:r>
                          <a:r>
                            <a:rPr lang="en-US" sz="1800" b="0" dirty="0" smtClean="0">
                              <a:solidFill>
                                <a:schemeClr val="tx1">
                                  <a:lumMod val="95000"/>
                                  <a:lumOff val="5000"/>
                                </a:schemeClr>
                              </a:solidFill>
                              <a:latin typeface="Courier New" charset="0"/>
                              <a:ea typeface="Courier New" charset="0"/>
                              <a:cs typeface="Courier New" charset="0"/>
                            </a:rPr>
                            <a:t> x1(</a:t>
                          </a:r>
                          <a:r>
                            <a:rPr lang="en-US" sz="1800" b="0" dirty="0" err="1" smtClean="0">
                              <a:solidFill>
                                <a:schemeClr val="tx1">
                                  <a:lumMod val="95000"/>
                                  <a:lumOff val="5000"/>
                                </a:schemeClr>
                              </a:solidFill>
                              <a:latin typeface="Courier New" charset="0"/>
                              <a:ea typeface="Courier New" charset="0"/>
                              <a:cs typeface="Courier New" charset="0"/>
                            </a:rPr>
                            <a:t>a,x</a:t>
                          </a:r>
                          <a:r>
                            <a:rPr lang="en-US" sz="1800" b="0" dirty="0" smtClean="0">
                              <a:solidFill>
                                <a:schemeClr val="tx1">
                                  <a:lumMod val="95000"/>
                                  <a:lumOff val="5000"/>
                                </a:schemeClr>
                              </a:solidFill>
                              <a:latin typeface="Courier New" charset="0"/>
                              <a:ea typeface="Courier New" charset="0"/>
                              <a:cs typeface="Courier New" charset="0"/>
                            </a:rPr>
                            <a:t>):</a:t>
                          </a:r>
                          <a:r>
                            <a:rPr lang="en-US" sz="1800" b="0" baseline="0" dirty="0" smtClean="0">
                              <a:solidFill>
                                <a:schemeClr val="tx1">
                                  <a:lumMod val="95000"/>
                                  <a:lumOff val="5000"/>
                                </a:schemeClr>
                              </a:solidFill>
                              <a:latin typeface="Courier New" charset="0"/>
                              <a:ea typeface="Courier New" charset="0"/>
                              <a:cs typeface="Courier New" charset="0"/>
                            </a:rPr>
                            <a:t> </a:t>
                          </a:r>
                          <a:endParaRPr lang="en-US" sz="1800" b="0" dirty="0" smtClean="0">
                            <a:solidFill>
                              <a:schemeClr val="tx1">
                                <a:lumMod val="95000"/>
                                <a:lumOff val="5000"/>
                              </a:schemeClr>
                            </a:solidFill>
                            <a:latin typeface="Courier New" charset="0"/>
                            <a:ea typeface="Courier New" charset="0"/>
                            <a:cs typeface="Courier New" charset="0"/>
                          </a:endParaRPr>
                        </a:p>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smtClean="0">
                              <a:solidFill>
                                <a:schemeClr val="tx1">
                                  <a:lumMod val="95000"/>
                                  <a:lumOff val="5000"/>
                                </a:schemeClr>
                              </a:solidFill>
                              <a:latin typeface="Courier New" charset="0"/>
                              <a:ea typeface="Courier New" charset="0"/>
                              <a:cs typeface="Courier New" charset="0"/>
                            </a:rPr>
                            <a:t>    return</a:t>
                          </a:r>
                          <a:r>
                            <a:rPr lang="en-US" sz="1800" b="0" baseline="0" dirty="0" smtClean="0">
                              <a:solidFill>
                                <a:schemeClr val="tx1">
                                  <a:lumMod val="95000"/>
                                  <a:lumOff val="5000"/>
                                </a:schemeClr>
                              </a:solidFill>
                              <a:latin typeface="Courier New" charset="0"/>
                              <a:ea typeface="Courier New" charset="0"/>
                              <a:cs typeface="Courier New" charset="0"/>
                            </a:rPr>
                            <a:t> </a:t>
                          </a:r>
                          <a:r>
                            <a:rPr lang="mr-IN" sz="1800" b="0" baseline="0" dirty="0" smtClean="0">
                              <a:solidFill>
                                <a:schemeClr val="tx1">
                                  <a:lumMod val="95000"/>
                                  <a:lumOff val="5000"/>
                                </a:schemeClr>
                              </a:solidFill>
                              <a:latin typeface="Courier New" charset="0"/>
                              <a:ea typeface="Courier New" charset="0"/>
                              <a:cs typeface="Courier New" charset="0"/>
                            </a:rPr>
                            <a:t>–</a:t>
                          </a:r>
                          <a:r>
                            <a:rPr lang="en-US" sz="1800" b="0" baseline="0" dirty="0" smtClean="0">
                              <a:solidFill>
                                <a:schemeClr val="tx1">
                                  <a:lumMod val="95000"/>
                                  <a:lumOff val="5000"/>
                                </a:schemeClr>
                              </a:solidFill>
                              <a:latin typeface="Courier New" charset="0"/>
                              <a:ea typeface="Courier New" charset="0"/>
                              <a:cs typeface="Courier New" charset="0"/>
                            </a:rPr>
                            <a:t>a*X </a:t>
                          </a:r>
                          <a:endParaRPr lang="en-US" sz="1800" b="0" dirty="0" smtClean="0">
                            <a:solidFill>
                              <a:schemeClr val="tx1">
                                <a:lumMod val="95000"/>
                                <a:lumOff val="5000"/>
                              </a:schemeClr>
                            </a:solidFill>
                            <a:latin typeface="Courier New" charset="0"/>
                            <a:ea typeface="Courier New" charset="0"/>
                            <a:cs typeface="Courier New" charset="0"/>
                          </a:endParaRPr>
                        </a:p>
                      </a:txBody>
                      <a:tcPr marL="109000" marR="109000" marT="54500" marB="54500"/>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1600" b="0" dirty="0" err="1" smtClean="0">
                              <a:solidFill>
                                <a:schemeClr val="tx1">
                                  <a:lumMod val="95000"/>
                                  <a:lumOff val="5000"/>
                                </a:schemeClr>
                              </a:solidFill>
                              <a:latin typeface="Courier New" charset="0"/>
                              <a:ea typeface="Courier New" charset="0"/>
                              <a:cs typeface="Courier New" charset="0"/>
                            </a:rPr>
                            <a:t>def</a:t>
                          </a:r>
                          <a:r>
                            <a:rPr lang="en-US" sz="1600" b="0" dirty="0" smtClean="0">
                              <a:solidFill>
                                <a:schemeClr val="tx1">
                                  <a:lumMod val="95000"/>
                                  <a:lumOff val="5000"/>
                                </a:schemeClr>
                              </a:solidFill>
                              <a:latin typeface="Courier New" charset="0"/>
                              <a:ea typeface="Courier New" charset="0"/>
                              <a:cs typeface="Courier New" charset="0"/>
                            </a:rPr>
                            <a:t> derx1(</a:t>
                          </a:r>
                          <a:r>
                            <a:rPr lang="en-US" sz="1600" b="0" dirty="0" err="1" smtClean="0">
                              <a:solidFill>
                                <a:schemeClr val="tx1">
                                  <a:lumMod val="95000"/>
                                  <a:lumOff val="5000"/>
                                </a:schemeClr>
                              </a:solidFill>
                              <a:latin typeface="Courier New" charset="0"/>
                              <a:ea typeface="Courier New" charset="0"/>
                              <a:cs typeface="Courier New" charset="0"/>
                            </a:rPr>
                            <a:t>a,x</a:t>
                          </a:r>
                          <a:r>
                            <a:rPr lang="en-US" sz="1600" b="0" dirty="0" smtClean="0">
                              <a:solidFill>
                                <a:schemeClr val="tx1">
                                  <a:lumMod val="95000"/>
                                  <a:lumOff val="5000"/>
                                </a:schemeClr>
                              </a:solidFill>
                              <a:latin typeface="Courier New" charset="0"/>
                              <a:ea typeface="Courier New" charset="0"/>
                              <a:cs typeface="Courier New" charset="0"/>
                            </a:rPr>
                            <a:t>):</a:t>
                          </a:r>
                          <a:r>
                            <a:rPr lang="en-US" sz="1600" b="0" baseline="0" dirty="0" smtClean="0">
                              <a:solidFill>
                                <a:schemeClr val="tx1">
                                  <a:lumMod val="95000"/>
                                  <a:lumOff val="5000"/>
                                </a:schemeClr>
                              </a:solidFill>
                              <a:latin typeface="Courier New" charset="0"/>
                              <a:ea typeface="Courier New" charset="0"/>
                              <a:cs typeface="Courier New" charset="0"/>
                            </a:rPr>
                            <a:t> </a:t>
                          </a:r>
                          <a:endParaRPr lang="en-US" sz="1600" b="0" dirty="0" smtClean="0">
                            <a:solidFill>
                              <a:schemeClr val="tx1">
                                <a:lumMod val="95000"/>
                                <a:lumOff val="5000"/>
                              </a:schemeClr>
                            </a:solidFill>
                            <a:latin typeface="Courier New" charset="0"/>
                            <a:ea typeface="Courier New" charset="0"/>
                            <a:cs typeface="Courier New" charset="0"/>
                          </a:endParaRPr>
                        </a:p>
                        <a:p>
                          <a:pPr marL="0" marR="0" indent="0" algn="l" defTabSz="457182" rtl="0" eaLnBrk="1" fontAlgn="auto" latinLnBrk="0" hangingPunct="1">
                            <a:lnSpc>
                              <a:spcPct val="100000"/>
                            </a:lnSpc>
                            <a:spcBef>
                              <a:spcPts val="0"/>
                            </a:spcBef>
                            <a:spcAft>
                              <a:spcPts val="0"/>
                            </a:spcAft>
                            <a:buClrTx/>
                            <a:buSzTx/>
                            <a:buFontTx/>
                            <a:buNone/>
                            <a:tabLst/>
                            <a:defRPr/>
                          </a:pPr>
                          <a:r>
                            <a:rPr lang="en-US" sz="1600" b="0" dirty="0" smtClean="0">
                              <a:solidFill>
                                <a:schemeClr val="tx1">
                                  <a:lumMod val="95000"/>
                                  <a:lumOff val="5000"/>
                                </a:schemeClr>
                              </a:solidFill>
                              <a:latin typeface="Courier New" charset="0"/>
                              <a:ea typeface="Courier New" charset="0"/>
                              <a:cs typeface="Courier New" charset="0"/>
                            </a:rPr>
                            <a:t>    return</a:t>
                          </a:r>
                          <a:r>
                            <a:rPr lang="en-US" sz="1600" b="0" baseline="0" dirty="0" smtClean="0">
                              <a:solidFill>
                                <a:schemeClr val="tx1">
                                  <a:lumMod val="95000"/>
                                  <a:lumOff val="5000"/>
                                </a:schemeClr>
                              </a:solidFill>
                              <a:latin typeface="Courier New" charset="0"/>
                              <a:ea typeface="Courier New" charset="0"/>
                              <a:cs typeface="Courier New" charset="0"/>
                            </a:rPr>
                            <a:t> -a </a:t>
                          </a:r>
                          <a:endParaRPr lang="en-US" sz="1600" b="0" dirty="0" smtClean="0">
                            <a:solidFill>
                              <a:schemeClr val="tx1">
                                <a:lumMod val="95000"/>
                                <a:lumOff val="5000"/>
                              </a:schemeClr>
                            </a:solidFill>
                            <a:latin typeface="Courier New" charset="0"/>
                            <a:ea typeface="Courier New" charset="0"/>
                            <a:cs typeface="Courier New" charset="0"/>
                          </a:endParaRPr>
                        </a:p>
                      </a:txBody>
                      <a:tcPr marL="109000" marR="109000" marT="54500" marB="54500"/>
                    </a:tc>
                  </a:tr>
                  <a:tr h="660615">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700" b="0" i="1" smtClean="0">
                                        <a:latin typeface="Cambria Math" charset="0"/>
                                      </a:rPr>
                                    </m:ctrlPr>
                                  </m:sSubPr>
                                  <m:e>
                                    <m:r>
                                      <a:rPr lang="en-US" sz="1700" b="0" i="1" smtClean="0">
                                        <a:latin typeface="Cambria Math" charset="0"/>
                                      </a:rPr>
                                      <m:t>𝜉</m:t>
                                    </m:r>
                                  </m:e>
                                  <m:sub>
                                    <m:r>
                                      <a:rPr lang="en-US" sz="1700" b="0" i="1" smtClean="0">
                                        <a:latin typeface="Cambria Math" charset="0"/>
                                      </a:rPr>
                                      <m:t>2</m:t>
                                    </m:r>
                                  </m:sub>
                                </m:sSub>
                                <m:r>
                                  <a:rPr lang="en-US" sz="1700" b="0" smtClean="0">
                                    <a:latin typeface="Cambria Math" charset="0"/>
                                  </a:rPr>
                                  <m:t>=</m:t>
                                </m:r>
                                <m:sSup>
                                  <m:sSupPr>
                                    <m:ctrlPr>
                                      <a:rPr lang="en-US" sz="1700" b="0" i="1" smtClean="0">
                                        <a:latin typeface="Cambria Math" charset="0"/>
                                      </a:rPr>
                                    </m:ctrlPr>
                                  </m:sSupPr>
                                  <m:e>
                                    <m:r>
                                      <m:rPr>
                                        <m:sty m:val="p"/>
                                      </m:rPr>
                                      <a:rPr lang="en-US" sz="1700" b="0" i="0" smtClean="0">
                                        <a:latin typeface="Cambria Math" charset="0"/>
                                      </a:rPr>
                                      <m:t>e</m:t>
                                    </m:r>
                                  </m:e>
                                  <m:sup>
                                    <m:sSub>
                                      <m:sSubPr>
                                        <m:ctrlPr>
                                          <a:rPr lang="en-US" sz="1700" b="0" i="1" smtClean="0">
                                            <a:latin typeface="Cambria Math" charset="0"/>
                                          </a:rPr>
                                        </m:ctrlPr>
                                      </m:sSubPr>
                                      <m:e>
                                        <m:r>
                                          <a:rPr lang="en-US" sz="1700" b="0" i="1" smtClean="0">
                                            <a:latin typeface="Cambria Math" charset="0"/>
                                          </a:rPr>
                                          <m:t>𝜉</m:t>
                                        </m:r>
                                      </m:e>
                                      <m:sub>
                                        <m:r>
                                          <a:rPr lang="en-US" sz="1700" b="0" i="1" smtClean="0">
                                            <a:latin typeface="Cambria Math" charset="0"/>
                                          </a:rPr>
                                          <m:t>1</m:t>
                                        </m:r>
                                      </m:sub>
                                    </m:sSub>
                                  </m:sup>
                                </m:sSup>
                              </m:oMath>
                            </m:oMathPara>
                          </a14:m>
                          <a:endParaRPr lang="en-US" sz="1700" b="0" dirty="0"/>
                        </a:p>
                      </a:txBody>
                      <a:tcPr marL="109000" marR="109000" marT="54500" marB="54500"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700" b="0" i="1" smtClean="0">
                                        <a:latin typeface="Cambria Math" charset="0"/>
                                      </a:rPr>
                                    </m:ctrlPr>
                                  </m:fPr>
                                  <m:num>
                                    <m:r>
                                      <a:rPr lang="en-US" sz="1700" b="0" i="1" smtClean="0">
                                        <a:latin typeface="Cambria Math" charset="0"/>
                                      </a:rPr>
                                      <m:t>𝜕</m:t>
                                    </m:r>
                                    <m:sSub>
                                      <m:sSubPr>
                                        <m:ctrlPr>
                                          <a:rPr lang="en-US" sz="1700" b="0" i="1" smtClean="0">
                                            <a:latin typeface="Cambria Math" charset="0"/>
                                          </a:rPr>
                                        </m:ctrlPr>
                                      </m:sSubPr>
                                      <m:e>
                                        <m:r>
                                          <a:rPr lang="en-US" sz="1700" b="0" i="1" smtClean="0">
                                            <a:latin typeface="Cambria Math" charset="0"/>
                                          </a:rPr>
                                          <m:t>𝜉</m:t>
                                        </m:r>
                                      </m:e>
                                      <m:sub>
                                        <m:r>
                                          <a:rPr lang="en-US" sz="1700" b="0" i="1" smtClean="0">
                                            <a:latin typeface="Cambria Math" charset="0"/>
                                          </a:rPr>
                                          <m:t>2</m:t>
                                        </m:r>
                                      </m:sub>
                                    </m:sSub>
                                  </m:num>
                                  <m:den>
                                    <m:r>
                                      <a:rPr lang="en-US" sz="1700" b="0" i="1" smtClean="0">
                                        <a:latin typeface="Cambria Math" charset="0"/>
                                      </a:rPr>
                                      <m:t>𝜕</m:t>
                                    </m:r>
                                    <m:sSub>
                                      <m:sSubPr>
                                        <m:ctrlPr>
                                          <a:rPr lang="en-US" sz="1700" b="0" i="1" smtClean="0">
                                            <a:latin typeface="Cambria Math" charset="0"/>
                                          </a:rPr>
                                        </m:ctrlPr>
                                      </m:sSubPr>
                                      <m:e>
                                        <m:r>
                                          <a:rPr lang="en-US" sz="1700" b="0" i="1" smtClean="0">
                                            <a:latin typeface="Cambria Math" charset="0"/>
                                          </a:rPr>
                                          <m:t>𝜉</m:t>
                                        </m:r>
                                      </m:e>
                                      <m:sub>
                                        <m:r>
                                          <a:rPr lang="en-US" sz="1700" b="0" i="1" smtClean="0">
                                            <a:latin typeface="Cambria Math" charset="0"/>
                                          </a:rPr>
                                          <m:t>1</m:t>
                                        </m:r>
                                      </m:sub>
                                    </m:sSub>
                                  </m:den>
                                </m:f>
                                <m:r>
                                  <a:rPr lang="en-US" sz="1700" b="0" smtClean="0">
                                    <a:latin typeface="Cambria Math" charset="0"/>
                                  </a:rPr>
                                  <m:t>=</m:t>
                                </m:r>
                                <m:sSup>
                                  <m:sSupPr>
                                    <m:ctrlPr>
                                      <a:rPr lang="en-US" sz="1700" b="0" i="1" smtClean="0">
                                        <a:latin typeface="Cambria Math" charset="0"/>
                                      </a:rPr>
                                    </m:ctrlPr>
                                  </m:sSupPr>
                                  <m:e>
                                    <m:r>
                                      <a:rPr lang="en-US" sz="1700" b="0" i="1" smtClean="0">
                                        <a:latin typeface="Cambria Math" charset="0"/>
                                      </a:rPr>
                                      <m:t>𝑒</m:t>
                                    </m:r>
                                  </m:e>
                                  <m:sup>
                                    <m:sSub>
                                      <m:sSubPr>
                                        <m:ctrlPr>
                                          <a:rPr lang="en-US" sz="1700" b="0" i="1" smtClean="0">
                                            <a:latin typeface="Cambria Math" charset="0"/>
                                          </a:rPr>
                                        </m:ctrlPr>
                                      </m:sSubPr>
                                      <m:e>
                                        <m:r>
                                          <a:rPr lang="en-US" sz="1700" b="0" i="1" smtClean="0">
                                            <a:latin typeface="Cambria Math" charset="0"/>
                                          </a:rPr>
                                          <m:t>𝜉</m:t>
                                        </m:r>
                                      </m:e>
                                      <m:sub>
                                        <m:r>
                                          <a:rPr lang="en-US" sz="1700" b="0" i="1" smtClean="0">
                                            <a:latin typeface="Cambria Math" charset="0"/>
                                          </a:rPr>
                                          <m:t>1</m:t>
                                        </m:r>
                                      </m:sub>
                                    </m:sSub>
                                  </m:sup>
                                </m:sSup>
                              </m:oMath>
                            </m:oMathPara>
                          </a14:m>
                          <a:endParaRPr lang="en-US" sz="1700" b="0" dirty="0" smtClean="0"/>
                        </a:p>
                      </a:txBody>
                      <a:tcPr marL="109000" marR="109000" marT="54500" marB="54500"/>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err="1" smtClean="0">
                              <a:solidFill>
                                <a:schemeClr val="tx1">
                                  <a:lumMod val="95000"/>
                                  <a:lumOff val="5000"/>
                                </a:schemeClr>
                              </a:solidFill>
                              <a:latin typeface="Courier New" charset="0"/>
                              <a:ea typeface="Courier New" charset="0"/>
                              <a:cs typeface="Courier New" charset="0"/>
                            </a:rPr>
                            <a:t>def</a:t>
                          </a:r>
                          <a:r>
                            <a:rPr lang="en-US" sz="1800" b="0" dirty="0" smtClean="0">
                              <a:solidFill>
                                <a:schemeClr val="tx1">
                                  <a:lumMod val="95000"/>
                                  <a:lumOff val="5000"/>
                                </a:schemeClr>
                              </a:solidFill>
                              <a:latin typeface="Courier New" charset="0"/>
                              <a:ea typeface="Courier New" charset="0"/>
                              <a:cs typeface="Courier New" charset="0"/>
                            </a:rPr>
                            <a:t> x2(x):</a:t>
                          </a:r>
                          <a:r>
                            <a:rPr lang="en-US" sz="1800" b="0" baseline="0" dirty="0" smtClean="0">
                              <a:solidFill>
                                <a:schemeClr val="tx1">
                                  <a:lumMod val="95000"/>
                                  <a:lumOff val="5000"/>
                                </a:schemeClr>
                              </a:solidFill>
                              <a:latin typeface="Courier New" charset="0"/>
                              <a:ea typeface="Courier New" charset="0"/>
                              <a:cs typeface="Courier New" charset="0"/>
                            </a:rPr>
                            <a:t> </a:t>
                          </a:r>
                          <a:endParaRPr lang="en-US" sz="1800" b="0" dirty="0" smtClean="0">
                            <a:solidFill>
                              <a:schemeClr val="tx1">
                                <a:lumMod val="95000"/>
                                <a:lumOff val="5000"/>
                              </a:schemeClr>
                            </a:solidFill>
                            <a:latin typeface="Courier New" charset="0"/>
                            <a:ea typeface="Courier New" charset="0"/>
                            <a:cs typeface="Courier New" charset="0"/>
                          </a:endParaRPr>
                        </a:p>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smtClean="0">
                              <a:solidFill>
                                <a:schemeClr val="tx1">
                                  <a:lumMod val="95000"/>
                                  <a:lumOff val="5000"/>
                                </a:schemeClr>
                              </a:solidFill>
                              <a:latin typeface="Courier New" charset="0"/>
                              <a:ea typeface="Courier New" charset="0"/>
                              <a:cs typeface="Courier New" charset="0"/>
                            </a:rPr>
                            <a:t>    return</a:t>
                          </a:r>
                          <a:r>
                            <a:rPr lang="en-US" sz="1800" b="0" baseline="0" dirty="0" smtClean="0">
                              <a:solidFill>
                                <a:schemeClr val="tx1">
                                  <a:lumMod val="95000"/>
                                  <a:lumOff val="5000"/>
                                </a:schemeClr>
                              </a:solidFill>
                              <a:latin typeface="Courier New" charset="0"/>
                              <a:ea typeface="Courier New" charset="0"/>
                              <a:cs typeface="Courier New" charset="0"/>
                            </a:rPr>
                            <a:t> </a:t>
                          </a:r>
                          <a:r>
                            <a:rPr lang="en-US" sz="1800" b="0" baseline="0" dirty="0" err="1" smtClean="0">
                              <a:solidFill>
                                <a:schemeClr val="tx1">
                                  <a:lumMod val="95000"/>
                                  <a:lumOff val="5000"/>
                                </a:schemeClr>
                              </a:solidFill>
                              <a:latin typeface="Courier New" charset="0"/>
                              <a:ea typeface="Courier New" charset="0"/>
                              <a:cs typeface="Courier New" charset="0"/>
                            </a:rPr>
                            <a:t>np.exp</a:t>
                          </a:r>
                          <a:r>
                            <a:rPr lang="en-US" sz="1800" b="0" baseline="0" dirty="0" smtClean="0">
                              <a:solidFill>
                                <a:schemeClr val="tx1">
                                  <a:lumMod val="95000"/>
                                  <a:lumOff val="5000"/>
                                </a:schemeClr>
                              </a:solidFill>
                              <a:latin typeface="Courier New" charset="0"/>
                              <a:ea typeface="Courier New" charset="0"/>
                              <a:cs typeface="Courier New" charset="0"/>
                            </a:rPr>
                            <a:t>(x) </a:t>
                          </a:r>
                          <a:endParaRPr lang="en-US" sz="1800" b="0" dirty="0" smtClean="0">
                            <a:solidFill>
                              <a:schemeClr val="tx1">
                                <a:lumMod val="95000"/>
                                <a:lumOff val="5000"/>
                              </a:schemeClr>
                            </a:solidFill>
                            <a:latin typeface="Courier New" charset="0"/>
                            <a:ea typeface="Courier New" charset="0"/>
                            <a:cs typeface="Courier New" charset="0"/>
                          </a:endParaRPr>
                        </a:p>
                      </a:txBody>
                      <a:tcPr marL="109000" marR="109000" marT="54500" marB="54500"/>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1600" b="0" dirty="0" err="1" smtClean="0">
                              <a:solidFill>
                                <a:schemeClr val="tx1">
                                  <a:lumMod val="95000"/>
                                  <a:lumOff val="5000"/>
                                </a:schemeClr>
                              </a:solidFill>
                              <a:latin typeface="Courier New" charset="0"/>
                              <a:ea typeface="Courier New" charset="0"/>
                              <a:cs typeface="Courier New" charset="0"/>
                            </a:rPr>
                            <a:t>def</a:t>
                          </a:r>
                          <a:r>
                            <a:rPr lang="en-US" sz="1600" b="0" dirty="0" smtClean="0">
                              <a:solidFill>
                                <a:schemeClr val="tx1">
                                  <a:lumMod val="95000"/>
                                  <a:lumOff val="5000"/>
                                </a:schemeClr>
                              </a:solidFill>
                              <a:latin typeface="Courier New" charset="0"/>
                              <a:ea typeface="Courier New" charset="0"/>
                              <a:cs typeface="Courier New" charset="0"/>
                            </a:rPr>
                            <a:t> derx2(x):</a:t>
                          </a:r>
                          <a:r>
                            <a:rPr lang="en-US" sz="1600" b="0" baseline="0" dirty="0" smtClean="0">
                              <a:solidFill>
                                <a:schemeClr val="tx1">
                                  <a:lumMod val="95000"/>
                                  <a:lumOff val="5000"/>
                                </a:schemeClr>
                              </a:solidFill>
                              <a:latin typeface="Courier New" charset="0"/>
                              <a:ea typeface="Courier New" charset="0"/>
                              <a:cs typeface="Courier New" charset="0"/>
                            </a:rPr>
                            <a:t> </a:t>
                          </a:r>
                          <a:endParaRPr lang="en-US" sz="1600" b="0" dirty="0" smtClean="0">
                            <a:solidFill>
                              <a:schemeClr val="tx1">
                                <a:lumMod val="95000"/>
                                <a:lumOff val="5000"/>
                              </a:schemeClr>
                            </a:solidFill>
                            <a:latin typeface="Courier New" charset="0"/>
                            <a:ea typeface="Courier New" charset="0"/>
                            <a:cs typeface="Courier New" charset="0"/>
                          </a:endParaRPr>
                        </a:p>
                        <a:p>
                          <a:pPr marL="0" marR="0" indent="0" algn="l" defTabSz="457182" rtl="0" eaLnBrk="1" fontAlgn="auto" latinLnBrk="0" hangingPunct="1">
                            <a:lnSpc>
                              <a:spcPct val="100000"/>
                            </a:lnSpc>
                            <a:spcBef>
                              <a:spcPts val="0"/>
                            </a:spcBef>
                            <a:spcAft>
                              <a:spcPts val="0"/>
                            </a:spcAft>
                            <a:buClrTx/>
                            <a:buSzTx/>
                            <a:buFontTx/>
                            <a:buNone/>
                            <a:tabLst/>
                            <a:defRPr/>
                          </a:pPr>
                          <a:r>
                            <a:rPr lang="en-US" sz="1600" b="0" dirty="0" smtClean="0">
                              <a:solidFill>
                                <a:schemeClr val="tx1">
                                  <a:lumMod val="95000"/>
                                  <a:lumOff val="5000"/>
                                </a:schemeClr>
                              </a:solidFill>
                              <a:latin typeface="Courier New" charset="0"/>
                              <a:ea typeface="Courier New" charset="0"/>
                              <a:cs typeface="Courier New" charset="0"/>
                            </a:rPr>
                            <a:t>       return</a:t>
                          </a:r>
                          <a:r>
                            <a:rPr lang="en-US" sz="1600" b="0" baseline="0" dirty="0" smtClean="0">
                              <a:solidFill>
                                <a:schemeClr val="tx1">
                                  <a:lumMod val="95000"/>
                                  <a:lumOff val="5000"/>
                                </a:schemeClr>
                              </a:solidFill>
                              <a:latin typeface="Courier New" charset="0"/>
                              <a:ea typeface="Courier New" charset="0"/>
                              <a:cs typeface="Courier New" charset="0"/>
                            </a:rPr>
                            <a:t> </a:t>
                          </a:r>
                          <a:r>
                            <a:rPr lang="en-US" sz="1600" b="0" baseline="0" dirty="0" err="1" smtClean="0">
                              <a:solidFill>
                                <a:schemeClr val="tx1">
                                  <a:lumMod val="95000"/>
                                  <a:lumOff val="5000"/>
                                </a:schemeClr>
                              </a:solidFill>
                              <a:latin typeface="Courier New" charset="0"/>
                              <a:ea typeface="Courier New" charset="0"/>
                              <a:cs typeface="Courier New" charset="0"/>
                            </a:rPr>
                            <a:t>np.exp</a:t>
                          </a:r>
                          <a:r>
                            <a:rPr lang="en-US" sz="1600" b="0" baseline="0" dirty="0" smtClean="0">
                              <a:solidFill>
                                <a:schemeClr val="tx1">
                                  <a:lumMod val="95000"/>
                                  <a:lumOff val="5000"/>
                                </a:schemeClr>
                              </a:solidFill>
                              <a:latin typeface="Courier New" charset="0"/>
                              <a:ea typeface="Courier New" charset="0"/>
                              <a:cs typeface="Courier New" charset="0"/>
                            </a:rPr>
                            <a:t>(x) </a:t>
                          </a:r>
                          <a:endParaRPr lang="en-US" sz="1600" b="0" dirty="0" smtClean="0">
                            <a:solidFill>
                              <a:schemeClr val="tx1">
                                <a:lumMod val="95000"/>
                                <a:lumOff val="5000"/>
                              </a:schemeClr>
                            </a:solidFill>
                            <a:latin typeface="Courier New" charset="0"/>
                            <a:ea typeface="Courier New" charset="0"/>
                            <a:cs typeface="Courier New" charset="0"/>
                          </a:endParaRPr>
                        </a:p>
                      </a:txBody>
                      <a:tcPr marL="109000" marR="109000" marT="54500" marB="54500"/>
                    </a:tc>
                  </a:tr>
                  <a:tr h="660615">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700" b="0" i="1" smtClean="0">
                                        <a:latin typeface="Cambria Math" charset="0"/>
                                      </a:rPr>
                                    </m:ctrlPr>
                                  </m:sSubPr>
                                  <m:e>
                                    <m:r>
                                      <a:rPr lang="en-US" sz="1700" b="0" i="1" smtClean="0">
                                        <a:latin typeface="Cambria Math" charset="0"/>
                                      </a:rPr>
                                      <m:t>𝜉</m:t>
                                    </m:r>
                                  </m:e>
                                  <m:sub>
                                    <m:r>
                                      <a:rPr lang="en-US" sz="1700" b="0" i="1" smtClean="0">
                                        <a:latin typeface="Cambria Math" charset="0"/>
                                      </a:rPr>
                                      <m:t>3</m:t>
                                    </m:r>
                                  </m:sub>
                                </m:sSub>
                                <m:r>
                                  <a:rPr lang="en-US" sz="1700" b="0" smtClean="0">
                                    <a:latin typeface="Cambria Math" charset="0"/>
                                  </a:rPr>
                                  <m:t>=</m:t>
                                </m:r>
                                <m:r>
                                  <a:rPr lang="en-US" sz="1700" b="0" i="1">
                                    <a:latin typeface="Cambria Math" charset="0"/>
                                  </a:rPr>
                                  <m:t>1</m:t>
                                </m:r>
                                <m:r>
                                  <a:rPr lang="en-US" sz="1700" b="0">
                                    <a:latin typeface="Cambria Math" charset="0"/>
                                  </a:rPr>
                                  <m:t>+</m:t>
                                </m:r>
                                <m:sSub>
                                  <m:sSubPr>
                                    <m:ctrlPr>
                                      <a:rPr lang="en-US" sz="1700" b="0" i="1" smtClean="0">
                                        <a:latin typeface="Cambria Math" charset="0"/>
                                      </a:rPr>
                                    </m:ctrlPr>
                                  </m:sSubPr>
                                  <m:e>
                                    <m:r>
                                      <a:rPr lang="en-US" sz="1700" b="0" i="1" smtClean="0">
                                        <a:latin typeface="Cambria Math" charset="0"/>
                                      </a:rPr>
                                      <m:t>𝜉</m:t>
                                    </m:r>
                                  </m:e>
                                  <m:sub>
                                    <m:r>
                                      <a:rPr lang="en-US" sz="1700" b="0" i="1" smtClean="0">
                                        <a:latin typeface="Cambria Math" charset="0"/>
                                      </a:rPr>
                                      <m:t>2</m:t>
                                    </m:r>
                                  </m:sub>
                                </m:sSub>
                              </m:oMath>
                            </m:oMathPara>
                          </a14:m>
                          <a:endParaRPr lang="en-US" sz="1700" b="0" dirty="0" smtClean="0"/>
                        </a:p>
                      </a:txBody>
                      <a:tcPr marL="109000" marR="109000" marT="54500" marB="54500"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700" b="0" i="1" smtClean="0">
                                        <a:latin typeface="Cambria Math" charset="0"/>
                                      </a:rPr>
                                    </m:ctrlPr>
                                  </m:fPr>
                                  <m:num>
                                    <m:r>
                                      <a:rPr lang="en-US" sz="1700" b="0" i="1" smtClean="0">
                                        <a:latin typeface="Cambria Math" charset="0"/>
                                      </a:rPr>
                                      <m:t>𝜕</m:t>
                                    </m:r>
                                    <m:sSub>
                                      <m:sSubPr>
                                        <m:ctrlPr>
                                          <a:rPr lang="en-US" sz="1700" b="0" i="1" smtClean="0">
                                            <a:latin typeface="Cambria Math" charset="0"/>
                                          </a:rPr>
                                        </m:ctrlPr>
                                      </m:sSubPr>
                                      <m:e>
                                        <m:r>
                                          <a:rPr lang="en-US" sz="1700" b="0" i="1" smtClean="0">
                                            <a:latin typeface="Cambria Math" charset="0"/>
                                          </a:rPr>
                                          <m:t>𝜉</m:t>
                                        </m:r>
                                      </m:e>
                                      <m:sub>
                                        <m:r>
                                          <a:rPr lang="en-US" sz="1700" b="0" i="1" smtClean="0">
                                            <a:latin typeface="Cambria Math" charset="0"/>
                                          </a:rPr>
                                          <m:t>3</m:t>
                                        </m:r>
                                      </m:sub>
                                    </m:sSub>
                                  </m:num>
                                  <m:den>
                                    <m:r>
                                      <a:rPr lang="en-US" sz="1700" b="0" i="1" smtClean="0">
                                        <a:latin typeface="Cambria Math" charset="0"/>
                                      </a:rPr>
                                      <m:t>𝜕</m:t>
                                    </m:r>
                                    <m:sSub>
                                      <m:sSubPr>
                                        <m:ctrlPr>
                                          <a:rPr lang="en-US" sz="1700" b="0" i="1" smtClean="0">
                                            <a:latin typeface="Cambria Math" charset="0"/>
                                          </a:rPr>
                                        </m:ctrlPr>
                                      </m:sSubPr>
                                      <m:e>
                                        <m:r>
                                          <a:rPr lang="en-US" sz="1700" b="0" i="1" smtClean="0">
                                            <a:latin typeface="Cambria Math" charset="0"/>
                                          </a:rPr>
                                          <m:t>𝜉</m:t>
                                        </m:r>
                                      </m:e>
                                      <m:sub>
                                        <m:r>
                                          <a:rPr lang="en-US" sz="1700" b="0" i="1" smtClean="0">
                                            <a:latin typeface="Cambria Math" charset="0"/>
                                          </a:rPr>
                                          <m:t>2</m:t>
                                        </m:r>
                                      </m:sub>
                                    </m:sSub>
                                  </m:den>
                                </m:f>
                                <m:r>
                                  <a:rPr lang="en-US" sz="1700" b="0" smtClean="0">
                                    <a:latin typeface="Cambria Math" charset="0"/>
                                  </a:rPr>
                                  <m:t>=</m:t>
                                </m:r>
                                <m:r>
                                  <a:rPr lang="en-US" sz="1700" b="0" i="1" smtClean="0">
                                    <a:latin typeface="Cambria Math" charset="0"/>
                                  </a:rPr>
                                  <m:t>1</m:t>
                                </m:r>
                              </m:oMath>
                            </m:oMathPara>
                          </a14:m>
                          <a:endParaRPr lang="en-US" sz="1700" b="0" dirty="0" smtClean="0"/>
                        </a:p>
                      </a:txBody>
                      <a:tcPr marL="109000" marR="109000" marT="54500" marB="54500"/>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err="1" smtClean="0">
                              <a:solidFill>
                                <a:schemeClr val="tx1">
                                  <a:lumMod val="95000"/>
                                  <a:lumOff val="5000"/>
                                </a:schemeClr>
                              </a:solidFill>
                              <a:latin typeface="Courier New" charset="0"/>
                              <a:ea typeface="Courier New" charset="0"/>
                              <a:cs typeface="Courier New" charset="0"/>
                            </a:rPr>
                            <a:t>def</a:t>
                          </a:r>
                          <a:r>
                            <a:rPr lang="en-US" sz="1800" b="0" dirty="0" smtClean="0">
                              <a:solidFill>
                                <a:schemeClr val="tx1">
                                  <a:lumMod val="95000"/>
                                  <a:lumOff val="5000"/>
                                </a:schemeClr>
                              </a:solidFill>
                              <a:latin typeface="Courier New" charset="0"/>
                              <a:ea typeface="Courier New" charset="0"/>
                              <a:cs typeface="Courier New" charset="0"/>
                            </a:rPr>
                            <a:t> x3(x):</a:t>
                          </a:r>
                          <a:r>
                            <a:rPr lang="en-US" sz="1800" b="0" baseline="0" dirty="0" smtClean="0">
                              <a:solidFill>
                                <a:schemeClr val="tx1">
                                  <a:lumMod val="95000"/>
                                  <a:lumOff val="5000"/>
                                </a:schemeClr>
                              </a:solidFill>
                              <a:latin typeface="Courier New" charset="0"/>
                              <a:ea typeface="Courier New" charset="0"/>
                              <a:cs typeface="Courier New" charset="0"/>
                            </a:rPr>
                            <a:t> </a:t>
                          </a:r>
                          <a:endParaRPr lang="en-US" sz="1800" b="0" dirty="0" smtClean="0">
                            <a:solidFill>
                              <a:schemeClr val="tx1">
                                <a:lumMod val="95000"/>
                                <a:lumOff val="5000"/>
                              </a:schemeClr>
                            </a:solidFill>
                            <a:latin typeface="Courier New" charset="0"/>
                            <a:ea typeface="Courier New" charset="0"/>
                            <a:cs typeface="Courier New" charset="0"/>
                          </a:endParaRPr>
                        </a:p>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smtClean="0">
                              <a:solidFill>
                                <a:schemeClr val="tx1">
                                  <a:lumMod val="95000"/>
                                  <a:lumOff val="5000"/>
                                </a:schemeClr>
                              </a:solidFill>
                              <a:latin typeface="Courier New" charset="0"/>
                              <a:ea typeface="Courier New" charset="0"/>
                              <a:cs typeface="Courier New" charset="0"/>
                            </a:rPr>
                            <a:t>    return</a:t>
                          </a:r>
                          <a:r>
                            <a:rPr lang="en-US" sz="1800" b="0" baseline="0" dirty="0" smtClean="0">
                              <a:solidFill>
                                <a:schemeClr val="tx1">
                                  <a:lumMod val="95000"/>
                                  <a:lumOff val="5000"/>
                                </a:schemeClr>
                              </a:solidFill>
                              <a:latin typeface="Courier New" charset="0"/>
                              <a:ea typeface="Courier New" charset="0"/>
                              <a:cs typeface="Courier New" charset="0"/>
                            </a:rPr>
                            <a:t> 1+x </a:t>
                          </a:r>
                          <a:endParaRPr lang="en-US" sz="1800" b="0" dirty="0" smtClean="0">
                            <a:solidFill>
                              <a:schemeClr val="tx1">
                                <a:lumMod val="95000"/>
                                <a:lumOff val="5000"/>
                              </a:schemeClr>
                            </a:solidFill>
                            <a:latin typeface="Courier New" charset="0"/>
                            <a:ea typeface="Courier New" charset="0"/>
                            <a:cs typeface="Courier New" charset="0"/>
                          </a:endParaRPr>
                        </a:p>
                      </a:txBody>
                      <a:tcPr marL="109000" marR="109000" marT="54500" marB="54500"/>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1600" b="0" kern="1200" dirty="0" err="1" smtClean="0">
                              <a:solidFill>
                                <a:schemeClr val="tx1">
                                  <a:lumMod val="95000"/>
                                  <a:lumOff val="5000"/>
                                </a:schemeClr>
                              </a:solidFill>
                              <a:latin typeface="Courier New" charset="0"/>
                              <a:ea typeface="Courier New" charset="0"/>
                              <a:cs typeface="Courier New" charset="0"/>
                            </a:rPr>
                            <a:t>def</a:t>
                          </a:r>
                          <a:r>
                            <a:rPr lang="en-US" sz="1600" b="0" kern="1200" dirty="0" smtClean="0">
                              <a:solidFill>
                                <a:schemeClr val="tx1">
                                  <a:lumMod val="95000"/>
                                  <a:lumOff val="5000"/>
                                </a:schemeClr>
                              </a:solidFill>
                              <a:latin typeface="Courier New" charset="0"/>
                              <a:ea typeface="Courier New" charset="0"/>
                              <a:cs typeface="Courier New" charset="0"/>
                            </a:rPr>
                            <a:t> derx3(x):</a:t>
                          </a:r>
                        </a:p>
                        <a:p>
                          <a:pPr marL="0" marR="0" indent="0" algn="l" defTabSz="457182" rtl="0" eaLnBrk="1" fontAlgn="auto" latinLnBrk="0" hangingPunct="1">
                            <a:lnSpc>
                              <a:spcPct val="100000"/>
                            </a:lnSpc>
                            <a:spcBef>
                              <a:spcPts val="0"/>
                            </a:spcBef>
                            <a:spcAft>
                              <a:spcPts val="0"/>
                            </a:spcAft>
                            <a:buClrTx/>
                            <a:buSzTx/>
                            <a:buFontTx/>
                            <a:buNone/>
                            <a:tabLst/>
                            <a:defRPr/>
                          </a:pPr>
                          <a:r>
                            <a:rPr lang="en-US" sz="1600" b="0" kern="1200" dirty="0" smtClean="0">
                              <a:solidFill>
                                <a:schemeClr val="tx1">
                                  <a:lumMod val="95000"/>
                                  <a:lumOff val="5000"/>
                                </a:schemeClr>
                              </a:solidFill>
                              <a:latin typeface="Courier New" charset="0"/>
                              <a:ea typeface="Courier New" charset="0"/>
                              <a:cs typeface="Courier New" charset="0"/>
                            </a:rPr>
                            <a:t>      </a:t>
                          </a:r>
                          <a:r>
                            <a:rPr lang="en-US" sz="1600" b="0" kern="1200" baseline="0" dirty="0" smtClean="0">
                              <a:solidFill>
                                <a:schemeClr val="tx1">
                                  <a:lumMod val="95000"/>
                                  <a:lumOff val="5000"/>
                                </a:schemeClr>
                              </a:solidFill>
                              <a:latin typeface="Courier New" charset="0"/>
                              <a:ea typeface="Courier New" charset="0"/>
                              <a:cs typeface="Courier New" charset="0"/>
                            </a:rPr>
                            <a:t> </a:t>
                          </a:r>
                          <a:r>
                            <a:rPr lang="en-US" sz="1600" b="0" kern="1200" dirty="0" smtClean="0">
                              <a:solidFill>
                                <a:schemeClr val="tx1">
                                  <a:lumMod val="95000"/>
                                  <a:lumOff val="5000"/>
                                </a:schemeClr>
                              </a:solidFill>
                              <a:latin typeface="Courier New" charset="0"/>
                              <a:ea typeface="Courier New" charset="0"/>
                              <a:cs typeface="Courier New" charset="0"/>
                            </a:rPr>
                            <a:t>return 1 </a:t>
                          </a:r>
                        </a:p>
                      </a:txBody>
                      <a:tcPr marL="109000" marR="109000" marT="54500" marB="54500"/>
                    </a:tc>
                  </a:tr>
                  <a:tr h="759159">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700" i="1" smtClean="0">
                                        <a:latin typeface="Cambria Math" charset="0"/>
                                      </a:rPr>
                                    </m:ctrlPr>
                                  </m:sSubPr>
                                  <m:e>
                                    <m:r>
                                      <a:rPr lang="en-US" sz="1700" smtClean="0">
                                        <a:latin typeface="Cambria Math" charset="0"/>
                                      </a:rPr>
                                      <m:t>𝜉</m:t>
                                    </m:r>
                                  </m:e>
                                  <m:sub>
                                    <m:r>
                                      <a:rPr lang="en-US" sz="1700" smtClean="0">
                                        <a:latin typeface="Cambria Math" charset="0"/>
                                      </a:rPr>
                                      <m:t>4</m:t>
                                    </m:r>
                                  </m:sub>
                                </m:sSub>
                                <m:r>
                                  <a:rPr lang="en-US" sz="1700">
                                    <a:latin typeface="Cambria Math" charset="0"/>
                                  </a:rPr>
                                  <m:t>=</m:t>
                                </m:r>
                                <m:f>
                                  <m:fPr>
                                    <m:ctrlPr>
                                      <a:rPr lang="mr-IN" sz="1700" i="1">
                                        <a:latin typeface="Cambria Math" charset="0"/>
                                      </a:rPr>
                                    </m:ctrlPr>
                                  </m:fPr>
                                  <m:num>
                                    <m:r>
                                      <a:rPr lang="en-US" sz="1700">
                                        <a:latin typeface="Cambria Math" charset="0"/>
                                      </a:rPr>
                                      <m:t>1</m:t>
                                    </m:r>
                                  </m:num>
                                  <m:den>
                                    <m:sSub>
                                      <m:sSubPr>
                                        <m:ctrlPr>
                                          <a:rPr lang="en-US" sz="1700" i="1">
                                            <a:latin typeface="Cambria Math" charset="0"/>
                                          </a:rPr>
                                        </m:ctrlPr>
                                      </m:sSubPr>
                                      <m:e>
                                        <m:r>
                                          <a:rPr lang="en-US" sz="1700">
                                            <a:latin typeface="Cambria Math" charset="0"/>
                                          </a:rPr>
                                          <m:t>𝜉</m:t>
                                        </m:r>
                                      </m:e>
                                      <m:sub>
                                        <m:r>
                                          <a:rPr lang="en-US" sz="1700">
                                            <a:latin typeface="Cambria Math" charset="0"/>
                                          </a:rPr>
                                          <m:t>3</m:t>
                                        </m:r>
                                      </m:sub>
                                    </m:sSub>
                                  </m:den>
                                </m:f>
                              </m:oMath>
                            </m:oMathPara>
                          </a14:m>
                          <a:endParaRPr lang="en-US" sz="1700" b="0" dirty="0" smtClean="0">
                            <a:solidFill>
                              <a:srgbClr val="FF0000"/>
                            </a:solidFill>
                          </a:endParaRPr>
                        </a:p>
                      </a:txBody>
                      <a:tcPr marL="109000" marR="109000" marT="54500" marB="54500" anchor="ctr"/>
                    </a:tc>
                    <a:tc>
                      <a:txBody>
                        <a:bodyPr/>
                        <a:lstStyle/>
                        <a:p>
                          <a:pPr/>
                          <a14:m>
                            <m:oMathPara xmlns:m="http://schemas.openxmlformats.org/officeDocument/2006/math">
                              <m:oMathParaPr>
                                <m:jc m:val="centerGroup"/>
                              </m:oMathParaPr>
                              <m:oMath xmlns:m="http://schemas.openxmlformats.org/officeDocument/2006/math">
                                <m:f>
                                  <m:fPr>
                                    <m:ctrlPr>
                                      <a:rPr lang="mr-IN" sz="1700" i="1" smtClean="0">
                                        <a:latin typeface="Cambria Math" charset="0"/>
                                      </a:rPr>
                                    </m:ctrlPr>
                                  </m:fPr>
                                  <m:num>
                                    <m:r>
                                      <a:rPr lang="en-US" sz="1700" b="0" i="1" smtClean="0">
                                        <a:latin typeface="Cambria Math" charset="0"/>
                                      </a:rPr>
                                      <m:t>𝜕</m:t>
                                    </m:r>
                                    <m:sSub>
                                      <m:sSubPr>
                                        <m:ctrlPr>
                                          <a:rPr lang="en-US" sz="1700" i="1" smtClean="0">
                                            <a:latin typeface="Cambria Math" charset="0"/>
                                          </a:rPr>
                                        </m:ctrlPr>
                                      </m:sSubPr>
                                      <m:e>
                                        <m:r>
                                          <a:rPr lang="en-US" sz="1700" smtClean="0">
                                            <a:latin typeface="Cambria Math" charset="0"/>
                                          </a:rPr>
                                          <m:t>𝜉</m:t>
                                        </m:r>
                                      </m:e>
                                      <m:sub>
                                        <m:r>
                                          <a:rPr lang="en-US" sz="1700" smtClean="0">
                                            <a:latin typeface="Cambria Math" charset="0"/>
                                          </a:rPr>
                                          <m:t>4</m:t>
                                        </m:r>
                                      </m:sub>
                                    </m:sSub>
                                  </m:num>
                                  <m:den>
                                    <m:r>
                                      <a:rPr lang="en-US" sz="1700" b="0" i="1" smtClean="0">
                                        <a:latin typeface="Cambria Math" charset="0"/>
                                      </a:rPr>
                                      <m:t>𝜕</m:t>
                                    </m:r>
                                    <m:sSub>
                                      <m:sSubPr>
                                        <m:ctrlPr>
                                          <a:rPr lang="en-US" sz="1700" i="1" smtClean="0">
                                            <a:latin typeface="Cambria Math" charset="0"/>
                                          </a:rPr>
                                        </m:ctrlPr>
                                      </m:sSubPr>
                                      <m:e>
                                        <m:r>
                                          <a:rPr lang="en-US" sz="1700" smtClean="0">
                                            <a:latin typeface="Cambria Math" charset="0"/>
                                          </a:rPr>
                                          <m:t>𝜉</m:t>
                                        </m:r>
                                      </m:e>
                                      <m:sub>
                                        <m:r>
                                          <a:rPr lang="en-US" sz="1700" smtClean="0">
                                            <a:latin typeface="Cambria Math" charset="0"/>
                                          </a:rPr>
                                          <m:t>3</m:t>
                                        </m:r>
                                      </m:sub>
                                    </m:sSub>
                                  </m:den>
                                </m:f>
                                <m:r>
                                  <a:rPr lang="en-US" sz="1700" smtClean="0">
                                    <a:latin typeface="Cambria Math" charset="0"/>
                                  </a:rPr>
                                  <m:t>=−</m:t>
                                </m:r>
                                <m:f>
                                  <m:fPr>
                                    <m:ctrlPr>
                                      <a:rPr lang="mr-IN" sz="1700" i="1" smtClean="0">
                                        <a:latin typeface="Cambria Math" charset="0"/>
                                      </a:rPr>
                                    </m:ctrlPr>
                                  </m:fPr>
                                  <m:num>
                                    <m:r>
                                      <a:rPr lang="en-US" sz="1700" smtClean="0">
                                        <a:latin typeface="Cambria Math" charset="0"/>
                                      </a:rPr>
                                      <m:t>1</m:t>
                                    </m:r>
                                  </m:num>
                                  <m:den>
                                    <m:sSubSup>
                                      <m:sSubSupPr>
                                        <m:ctrlPr>
                                          <a:rPr lang="en-US" sz="1700" i="1" smtClean="0">
                                            <a:latin typeface="Cambria Math" charset="0"/>
                                          </a:rPr>
                                        </m:ctrlPr>
                                      </m:sSubSupPr>
                                      <m:e>
                                        <m:r>
                                          <a:rPr lang="en-US" sz="1700" smtClean="0">
                                            <a:latin typeface="Cambria Math" charset="0"/>
                                          </a:rPr>
                                          <m:t>𝜉</m:t>
                                        </m:r>
                                      </m:e>
                                      <m:sub>
                                        <m:r>
                                          <a:rPr lang="en-US" sz="1700" smtClean="0">
                                            <a:latin typeface="Cambria Math" charset="0"/>
                                          </a:rPr>
                                          <m:t>3</m:t>
                                        </m:r>
                                      </m:sub>
                                      <m:sup>
                                        <m:r>
                                          <a:rPr lang="en-US" sz="1700" smtClean="0">
                                            <a:latin typeface="Cambria Math" charset="0"/>
                                          </a:rPr>
                                          <m:t>2</m:t>
                                        </m:r>
                                      </m:sup>
                                    </m:sSubSup>
                                  </m:den>
                                </m:f>
                              </m:oMath>
                            </m:oMathPara>
                          </a14:m>
                          <a:endParaRPr lang="en-US" sz="1700" dirty="0"/>
                        </a:p>
                      </a:txBody>
                      <a:tcPr marL="109000" marR="109000" marT="54500" marB="54500"/>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err="1" smtClean="0">
                              <a:solidFill>
                                <a:schemeClr val="tx1">
                                  <a:lumMod val="95000"/>
                                  <a:lumOff val="5000"/>
                                </a:schemeClr>
                              </a:solidFill>
                              <a:latin typeface="Courier New" charset="0"/>
                              <a:ea typeface="Courier New" charset="0"/>
                              <a:cs typeface="Courier New" charset="0"/>
                            </a:rPr>
                            <a:t>def</a:t>
                          </a:r>
                          <a:r>
                            <a:rPr lang="en-US" sz="1800" b="0" dirty="0" smtClean="0">
                              <a:solidFill>
                                <a:schemeClr val="tx1">
                                  <a:lumMod val="95000"/>
                                  <a:lumOff val="5000"/>
                                </a:schemeClr>
                              </a:solidFill>
                              <a:latin typeface="Courier New" charset="0"/>
                              <a:ea typeface="Courier New" charset="0"/>
                              <a:cs typeface="Courier New" charset="0"/>
                            </a:rPr>
                            <a:t> der1(x):</a:t>
                          </a:r>
                          <a:r>
                            <a:rPr lang="en-US" sz="1800" b="0" baseline="0" dirty="0" smtClean="0">
                              <a:solidFill>
                                <a:schemeClr val="tx1">
                                  <a:lumMod val="95000"/>
                                  <a:lumOff val="5000"/>
                                </a:schemeClr>
                              </a:solidFill>
                              <a:latin typeface="Courier New" charset="0"/>
                              <a:ea typeface="Courier New" charset="0"/>
                              <a:cs typeface="Courier New" charset="0"/>
                            </a:rPr>
                            <a:t> </a:t>
                          </a:r>
                          <a:endParaRPr lang="en-US" sz="1800" b="0" dirty="0" smtClean="0">
                            <a:solidFill>
                              <a:schemeClr val="tx1">
                                <a:lumMod val="95000"/>
                                <a:lumOff val="5000"/>
                              </a:schemeClr>
                            </a:solidFill>
                            <a:latin typeface="Courier New" charset="0"/>
                            <a:ea typeface="Courier New" charset="0"/>
                            <a:cs typeface="Courier New" charset="0"/>
                          </a:endParaRPr>
                        </a:p>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smtClean="0">
                              <a:solidFill>
                                <a:schemeClr val="tx1">
                                  <a:lumMod val="95000"/>
                                  <a:lumOff val="5000"/>
                                </a:schemeClr>
                              </a:solidFill>
                              <a:latin typeface="Courier New" charset="0"/>
                              <a:ea typeface="Courier New" charset="0"/>
                              <a:cs typeface="Courier New" charset="0"/>
                            </a:rPr>
                            <a:t>    return</a:t>
                          </a:r>
                          <a:r>
                            <a:rPr lang="en-US" sz="1800" b="0" baseline="0" dirty="0" smtClean="0">
                              <a:solidFill>
                                <a:schemeClr val="tx1">
                                  <a:lumMod val="95000"/>
                                  <a:lumOff val="5000"/>
                                </a:schemeClr>
                              </a:solidFill>
                              <a:latin typeface="Courier New" charset="0"/>
                              <a:ea typeface="Courier New" charset="0"/>
                              <a:cs typeface="Courier New" charset="0"/>
                            </a:rPr>
                            <a:t> 1/(x) </a:t>
                          </a:r>
                          <a:endParaRPr lang="en-US" sz="1800" b="0" dirty="0" smtClean="0">
                            <a:solidFill>
                              <a:schemeClr val="tx1">
                                <a:lumMod val="95000"/>
                                <a:lumOff val="5000"/>
                              </a:schemeClr>
                            </a:solidFill>
                            <a:latin typeface="Courier New" charset="0"/>
                            <a:ea typeface="Courier New" charset="0"/>
                            <a:cs typeface="Courier New" charset="0"/>
                          </a:endParaRPr>
                        </a:p>
                      </a:txBody>
                      <a:tcPr marL="109000" marR="109000" marT="54500" marB="54500"/>
                    </a:tc>
                    <a:tc>
                      <a:txBody>
                        <a:bodyPr/>
                        <a:lstStyle/>
                        <a:p>
                          <a:r>
                            <a:rPr lang="en-US" sz="1600" b="0" kern="1200" dirty="0" err="1" smtClean="0">
                              <a:solidFill>
                                <a:schemeClr val="tx1">
                                  <a:lumMod val="95000"/>
                                  <a:lumOff val="5000"/>
                                </a:schemeClr>
                              </a:solidFill>
                              <a:latin typeface="Courier New" charset="0"/>
                              <a:ea typeface="Courier New" charset="0"/>
                              <a:cs typeface="Courier New" charset="0"/>
                            </a:rPr>
                            <a:t>def</a:t>
                          </a:r>
                          <a:r>
                            <a:rPr lang="en-US" sz="1600" b="0" kern="1200" dirty="0" smtClean="0">
                              <a:solidFill>
                                <a:schemeClr val="tx1">
                                  <a:lumMod val="95000"/>
                                  <a:lumOff val="5000"/>
                                </a:schemeClr>
                              </a:solidFill>
                              <a:latin typeface="Courier New" charset="0"/>
                              <a:ea typeface="Courier New" charset="0"/>
                              <a:cs typeface="Courier New" charset="0"/>
                            </a:rPr>
                            <a:t> derx4(x):</a:t>
                          </a:r>
                        </a:p>
                        <a:p>
                          <a:r>
                            <a:rPr lang="en-US" sz="1600" b="0" kern="1200" dirty="0" smtClean="0">
                              <a:solidFill>
                                <a:schemeClr val="tx1">
                                  <a:lumMod val="95000"/>
                                  <a:lumOff val="5000"/>
                                </a:schemeClr>
                              </a:solidFill>
                              <a:latin typeface="Courier New" charset="0"/>
                              <a:ea typeface="Courier New" charset="0"/>
                              <a:cs typeface="Courier New" charset="0"/>
                            </a:rPr>
                            <a:t>       return  -(1/x)**(2)</a:t>
                          </a:r>
                          <a:endParaRPr lang="en-US" sz="1600" b="0" kern="1200" dirty="0">
                            <a:solidFill>
                              <a:schemeClr val="tx1">
                                <a:lumMod val="95000"/>
                                <a:lumOff val="5000"/>
                              </a:schemeClr>
                            </a:solidFill>
                            <a:latin typeface="Courier New" charset="0"/>
                            <a:ea typeface="Courier New" charset="0"/>
                            <a:cs typeface="Courier New" charset="0"/>
                          </a:endParaRPr>
                        </a:p>
                      </a:txBody>
                      <a:tcPr marL="109000" marR="109000" marT="54500" marB="54500"/>
                    </a:tc>
                  </a:tr>
                  <a:tr h="660615">
                    <a:tc>
                      <a:txBody>
                        <a:bodyPr/>
                        <a:lstStyle/>
                        <a:p>
                          <a:pPr/>
                          <a14:m>
                            <m:oMathPara xmlns:m="http://schemas.openxmlformats.org/officeDocument/2006/math">
                              <m:oMathParaPr>
                                <m:jc m:val="centerGroup"/>
                              </m:oMathParaPr>
                              <m:oMath xmlns:m="http://schemas.openxmlformats.org/officeDocument/2006/math">
                                <m:sSub>
                                  <m:sSubPr>
                                    <m:ctrlPr>
                                      <a:rPr lang="en-US" sz="1700" i="1" smtClean="0">
                                        <a:latin typeface="Cambria Math" charset="0"/>
                                      </a:rPr>
                                    </m:ctrlPr>
                                  </m:sSubPr>
                                  <m:e>
                                    <m:r>
                                      <a:rPr lang="en-US" sz="1700" smtClean="0">
                                        <a:latin typeface="Cambria Math" charset="0"/>
                                      </a:rPr>
                                      <m:t>𝜉</m:t>
                                    </m:r>
                                  </m:e>
                                  <m:sub>
                                    <m:r>
                                      <a:rPr lang="en-US" sz="1700" smtClean="0">
                                        <a:latin typeface="Cambria Math" charset="0"/>
                                      </a:rPr>
                                      <m:t>5</m:t>
                                    </m:r>
                                  </m:sub>
                                </m:sSub>
                                <m:r>
                                  <a:rPr lang="en-US" sz="1700" smtClean="0">
                                    <a:latin typeface="Cambria Math" charset="0"/>
                                  </a:rPr>
                                  <m:t>=</m:t>
                                </m:r>
                                <m:func>
                                  <m:funcPr>
                                    <m:ctrlPr>
                                      <a:rPr lang="en-US" sz="1700" i="1" smtClean="0">
                                        <a:latin typeface="Cambria Math" charset="0"/>
                                      </a:rPr>
                                    </m:ctrlPr>
                                  </m:funcPr>
                                  <m:fName>
                                    <m:r>
                                      <m:rPr>
                                        <m:sty m:val="p"/>
                                      </m:rPr>
                                      <a:rPr lang="en-US" sz="1700" smtClean="0">
                                        <a:latin typeface="Cambria Math" charset="0"/>
                                      </a:rPr>
                                      <m:t>log</m:t>
                                    </m:r>
                                  </m:fName>
                                  <m:e>
                                    <m:sSub>
                                      <m:sSubPr>
                                        <m:ctrlPr>
                                          <a:rPr lang="en-US" sz="1700" i="1" smtClean="0">
                                            <a:latin typeface="Cambria Math" charset="0"/>
                                          </a:rPr>
                                        </m:ctrlPr>
                                      </m:sSubPr>
                                      <m:e>
                                        <m:r>
                                          <a:rPr lang="en-US" sz="1700" smtClean="0">
                                            <a:latin typeface="Cambria Math" charset="0"/>
                                          </a:rPr>
                                          <m:t>𝜉</m:t>
                                        </m:r>
                                      </m:e>
                                      <m:sub>
                                        <m:r>
                                          <a:rPr lang="en-US" sz="1700" smtClean="0">
                                            <a:latin typeface="Cambria Math" charset="0"/>
                                          </a:rPr>
                                          <m:t>4</m:t>
                                        </m:r>
                                      </m:sub>
                                    </m:sSub>
                                  </m:e>
                                </m:func>
                              </m:oMath>
                            </m:oMathPara>
                          </a14:m>
                          <a:endParaRPr lang="en-US" sz="1700" dirty="0"/>
                        </a:p>
                      </a:txBody>
                      <a:tcPr marL="109000" marR="109000" marT="54500" marB="54500" anchor="ctr"/>
                    </a:tc>
                    <a:tc>
                      <a:txBody>
                        <a:bodyPr/>
                        <a:lstStyle/>
                        <a:p>
                          <a:pPr/>
                          <a14:m>
                            <m:oMathPara xmlns:m="http://schemas.openxmlformats.org/officeDocument/2006/math">
                              <m:oMathParaPr>
                                <m:jc m:val="centerGroup"/>
                              </m:oMathParaPr>
                              <m:oMath xmlns:m="http://schemas.openxmlformats.org/officeDocument/2006/math">
                                <m:f>
                                  <m:fPr>
                                    <m:ctrlPr>
                                      <a:rPr lang="mr-IN" sz="1700" i="1" smtClean="0">
                                        <a:latin typeface="Cambria Math" charset="0"/>
                                      </a:rPr>
                                    </m:ctrlPr>
                                  </m:fPr>
                                  <m:num>
                                    <m:r>
                                      <a:rPr lang="en-US" sz="1700" b="0" i="1" smtClean="0">
                                        <a:latin typeface="Cambria Math" charset="0"/>
                                      </a:rPr>
                                      <m:t>𝜕</m:t>
                                    </m:r>
                                    <m:sSub>
                                      <m:sSubPr>
                                        <m:ctrlPr>
                                          <a:rPr lang="en-US" sz="1700" i="1" smtClean="0">
                                            <a:latin typeface="Cambria Math" charset="0"/>
                                          </a:rPr>
                                        </m:ctrlPr>
                                      </m:sSubPr>
                                      <m:e>
                                        <m:r>
                                          <a:rPr lang="en-US" sz="1700" smtClean="0">
                                            <a:latin typeface="Cambria Math" charset="0"/>
                                          </a:rPr>
                                          <m:t>𝜉</m:t>
                                        </m:r>
                                      </m:e>
                                      <m:sub>
                                        <m:r>
                                          <a:rPr lang="en-US" sz="1700" smtClean="0">
                                            <a:latin typeface="Cambria Math" charset="0"/>
                                          </a:rPr>
                                          <m:t>5</m:t>
                                        </m:r>
                                      </m:sub>
                                    </m:sSub>
                                  </m:num>
                                  <m:den>
                                    <m:r>
                                      <a:rPr lang="en-US" sz="1700" b="0" i="1" smtClean="0">
                                        <a:latin typeface="Cambria Math" charset="0"/>
                                      </a:rPr>
                                      <m:t>𝜕</m:t>
                                    </m:r>
                                    <m:sSub>
                                      <m:sSubPr>
                                        <m:ctrlPr>
                                          <a:rPr lang="en-US" sz="1700" i="1" smtClean="0">
                                            <a:latin typeface="Cambria Math" charset="0"/>
                                          </a:rPr>
                                        </m:ctrlPr>
                                      </m:sSubPr>
                                      <m:e>
                                        <m:r>
                                          <a:rPr lang="en-US" sz="1700" smtClean="0">
                                            <a:latin typeface="Cambria Math" charset="0"/>
                                          </a:rPr>
                                          <m:t>𝜉</m:t>
                                        </m:r>
                                      </m:e>
                                      <m:sub>
                                        <m:r>
                                          <a:rPr lang="en-US" sz="1700" smtClean="0">
                                            <a:latin typeface="Cambria Math" charset="0"/>
                                          </a:rPr>
                                          <m:t>4</m:t>
                                        </m:r>
                                      </m:sub>
                                    </m:sSub>
                                  </m:den>
                                </m:f>
                                <m:r>
                                  <a:rPr lang="en-US" sz="1700" smtClean="0">
                                    <a:latin typeface="Cambria Math" charset="0"/>
                                  </a:rPr>
                                  <m:t>=</m:t>
                                </m:r>
                                <m:f>
                                  <m:fPr>
                                    <m:ctrlPr>
                                      <a:rPr lang="mr-IN" sz="1700" i="1" smtClean="0">
                                        <a:latin typeface="Cambria Math" charset="0"/>
                                      </a:rPr>
                                    </m:ctrlPr>
                                  </m:fPr>
                                  <m:num>
                                    <m:r>
                                      <a:rPr lang="en-US" sz="1700" smtClean="0">
                                        <a:latin typeface="Cambria Math" charset="0"/>
                                      </a:rPr>
                                      <m:t>1</m:t>
                                    </m:r>
                                  </m:num>
                                  <m:den>
                                    <m:sSub>
                                      <m:sSubPr>
                                        <m:ctrlPr>
                                          <a:rPr lang="en-US" sz="1700" i="1" smtClean="0">
                                            <a:latin typeface="Cambria Math" charset="0"/>
                                          </a:rPr>
                                        </m:ctrlPr>
                                      </m:sSubPr>
                                      <m:e>
                                        <m:r>
                                          <a:rPr lang="en-US" sz="1700" smtClean="0">
                                            <a:latin typeface="Cambria Math" charset="0"/>
                                          </a:rPr>
                                          <m:t>𝜉</m:t>
                                        </m:r>
                                      </m:e>
                                      <m:sub>
                                        <m:r>
                                          <a:rPr lang="en-US" sz="1700" smtClean="0">
                                            <a:latin typeface="Cambria Math" charset="0"/>
                                          </a:rPr>
                                          <m:t>4</m:t>
                                        </m:r>
                                      </m:sub>
                                    </m:sSub>
                                  </m:den>
                                </m:f>
                              </m:oMath>
                            </m:oMathPara>
                          </a14:m>
                          <a:endParaRPr lang="en-US" sz="1700" b="0" dirty="0" smtClean="0"/>
                        </a:p>
                      </a:txBody>
                      <a:tcPr marL="109000" marR="109000" marT="54500" marB="54500"/>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err="1" smtClean="0">
                              <a:solidFill>
                                <a:schemeClr val="tx1">
                                  <a:lumMod val="95000"/>
                                  <a:lumOff val="5000"/>
                                </a:schemeClr>
                              </a:solidFill>
                              <a:latin typeface="Courier New" charset="0"/>
                              <a:ea typeface="Courier New" charset="0"/>
                              <a:cs typeface="Courier New" charset="0"/>
                            </a:rPr>
                            <a:t>def</a:t>
                          </a:r>
                          <a:r>
                            <a:rPr lang="en-US" sz="1800" b="0" dirty="0" smtClean="0">
                              <a:solidFill>
                                <a:schemeClr val="tx1">
                                  <a:lumMod val="95000"/>
                                  <a:lumOff val="5000"/>
                                </a:schemeClr>
                              </a:solidFill>
                              <a:latin typeface="Courier New" charset="0"/>
                              <a:ea typeface="Courier New" charset="0"/>
                              <a:cs typeface="Courier New" charset="0"/>
                            </a:rPr>
                            <a:t> der1(x):</a:t>
                          </a:r>
                          <a:r>
                            <a:rPr lang="en-US" sz="1800" b="0" baseline="0" dirty="0" smtClean="0">
                              <a:solidFill>
                                <a:schemeClr val="tx1">
                                  <a:lumMod val="95000"/>
                                  <a:lumOff val="5000"/>
                                </a:schemeClr>
                              </a:solidFill>
                              <a:latin typeface="Courier New" charset="0"/>
                              <a:ea typeface="Courier New" charset="0"/>
                              <a:cs typeface="Courier New" charset="0"/>
                            </a:rPr>
                            <a:t> </a:t>
                          </a:r>
                          <a:endParaRPr lang="en-US" sz="1800" b="0" dirty="0" smtClean="0">
                            <a:solidFill>
                              <a:schemeClr val="tx1">
                                <a:lumMod val="95000"/>
                                <a:lumOff val="5000"/>
                              </a:schemeClr>
                            </a:solidFill>
                            <a:latin typeface="Courier New" charset="0"/>
                            <a:ea typeface="Courier New" charset="0"/>
                            <a:cs typeface="Courier New" charset="0"/>
                          </a:endParaRPr>
                        </a:p>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smtClean="0">
                              <a:solidFill>
                                <a:schemeClr val="tx1">
                                  <a:lumMod val="95000"/>
                                  <a:lumOff val="5000"/>
                                </a:schemeClr>
                              </a:solidFill>
                              <a:latin typeface="Courier New" charset="0"/>
                              <a:ea typeface="Courier New" charset="0"/>
                              <a:cs typeface="Courier New" charset="0"/>
                            </a:rPr>
                            <a:t>    return</a:t>
                          </a:r>
                          <a:r>
                            <a:rPr lang="en-US" sz="1800" b="0" baseline="0" dirty="0" smtClean="0">
                              <a:solidFill>
                                <a:schemeClr val="tx1">
                                  <a:lumMod val="95000"/>
                                  <a:lumOff val="5000"/>
                                </a:schemeClr>
                              </a:solidFill>
                              <a:latin typeface="Courier New" charset="0"/>
                              <a:ea typeface="Courier New" charset="0"/>
                              <a:cs typeface="Courier New" charset="0"/>
                            </a:rPr>
                            <a:t> </a:t>
                          </a:r>
                          <a:r>
                            <a:rPr lang="en-US" sz="1800" b="0" baseline="0" dirty="0" err="1" smtClean="0">
                              <a:solidFill>
                                <a:schemeClr val="tx1">
                                  <a:lumMod val="95000"/>
                                  <a:lumOff val="5000"/>
                                </a:schemeClr>
                              </a:solidFill>
                              <a:latin typeface="Courier New" charset="0"/>
                              <a:ea typeface="Courier New" charset="0"/>
                              <a:cs typeface="Courier New" charset="0"/>
                            </a:rPr>
                            <a:t>np.log</a:t>
                          </a:r>
                          <a:r>
                            <a:rPr lang="en-US" sz="1800" b="0" baseline="0" dirty="0" smtClean="0">
                              <a:solidFill>
                                <a:schemeClr val="tx1">
                                  <a:lumMod val="95000"/>
                                  <a:lumOff val="5000"/>
                                </a:schemeClr>
                              </a:solidFill>
                              <a:latin typeface="Courier New" charset="0"/>
                              <a:ea typeface="Courier New" charset="0"/>
                              <a:cs typeface="Courier New" charset="0"/>
                            </a:rPr>
                            <a:t>(x) </a:t>
                          </a:r>
                          <a:endParaRPr lang="en-US" sz="1800" b="0" dirty="0" smtClean="0">
                            <a:solidFill>
                              <a:schemeClr val="tx1">
                                <a:lumMod val="95000"/>
                                <a:lumOff val="5000"/>
                              </a:schemeClr>
                            </a:solidFill>
                            <a:latin typeface="Courier New" charset="0"/>
                            <a:ea typeface="Courier New" charset="0"/>
                            <a:cs typeface="Courier New" charset="0"/>
                          </a:endParaRPr>
                        </a:p>
                      </a:txBody>
                      <a:tcPr marL="109000" marR="109000" marT="54500" marB="54500"/>
                    </a:tc>
                    <a:tc>
                      <a:txBody>
                        <a:bodyPr/>
                        <a:lstStyle/>
                        <a:p>
                          <a:r>
                            <a:rPr lang="en-US" sz="1600" b="0" kern="1200" dirty="0" err="1" smtClean="0">
                              <a:solidFill>
                                <a:schemeClr val="tx1">
                                  <a:lumMod val="95000"/>
                                  <a:lumOff val="5000"/>
                                </a:schemeClr>
                              </a:solidFill>
                              <a:latin typeface="Courier New" charset="0"/>
                              <a:ea typeface="Courier New" charset="0"/>
                              <a:cs typeface="Courier New" charset="0"/>
                            </a:rPr>
                            <a:t>def</a:t>
                          </a:r>
                          <a:r>
                            <a:rPr lang="en-US" sz="1600" b="0" kern="1200" dirty="0" smtClean="0">
                              <a:solidFill>
                                <a:schemeClr val="tx1">
                                  <a:lumMod val="95000"/>
                                  <a:lumOff val="5000"/>
                                </a:schemeClr>
                              </a:solidFill>
                              <a:latin typeface="Courier New" charset="0"/>
                              <a:ea typeface="Courier New" charset="0"/>
                              <a:cs typeface="Courier New" charset="0"/>
                            </a:rPr>
                            <a:t> derx5(x)</a:t>
                          </a:r>
                        </a:p>
                        <a:p>
                          <a:r>
                            <a:rPr lang="en-US" sz="1600" b="0" kern="1200" baseline="0" dirty="0" smtClean="0">
                              <a:solidFill>
                                <a:schemeClr val="tx1">
                                  <a:lumMod val="95000"/>
                                  <a:lumOff val="5000"/>
                                </a:schemeClr>
                              </a:solidFill>
                              <a:latin typeface="Courier New" charset="0"/>
                              <a:ea typeface="Courier New" charset="0"/>
                              <a:cs typeface="Courier New" charset="0"/>
                            </a:rPr>
                            <a:t>       r</a:t>
                          </a:r>
                          <a:r>
                            <a:rPr lang="en-US" sz="1600" b="0" kern="1200" dirty="0" smtClean="0">
                              <a:solidFill>
                                <a:schemeClr val="tx1">
                                  <a:lumMod val="95000"/>
                                  <a:lumOff val="5000"/>
                                </a:schemeClr>
                              </a:solidFill>
                              <a:latin typeface="Courier New" charset="0"/>
                              <a:ea typeface="Courier New" charset="0"/>
                              <a:cs typeface="Courier New" charset="0"/>
                            </a:rPr>
                            <a:t>eturn 1/x </a:t>
                          </a:r>
                        </a:p>
                      </a:txBody>
                      <a:tcPr marL="109000" marR="109000" marT="54500" marB="54500"/>
                    </a:tc>
                  </a:tr>
                  <a:tr h="661258">
                    <a:tc>
                      <a:txBody>
                        <a:bodyPr/>
                        <a:lstStyle/>
                        <a:p>
                          <a:pPr/>
                          <a14:m>
                            <m:oMathPara xmlns:m="http://schemas.openxmlformats.org/officeDocument/2006/math">
                              <m:oMathParaPr>
                                <m:jc m:val="centerGroup"/>
                              </m:oMathParaPr>
                              <m:oMath xmlns:m="http://schemas.openxmlformats.org/officeDocument/2006/math">
                                <m:sSubSup>
                                  <m:sSubSupPr>
                                    <m:ctrlPr>
                                      <a:rPr lang="en-US" sz="1700" i="1" smtClean="0">
                                        <a:latin typeface="Cambria Math" charset="0"/>
                                      </a:rPr>
                                    </m:ctrlPr>
                                  </m:sSubSupPr>
                                  <m:e>
                                    <m:r>
                                      <a:rPr lang="en-US" sz="1700" smtClean="0">
                                        <a:latin typeface="Cambria Math" charset="0"/>
                                      </a:rPr>
                                      <m:t>ℒ</m:t>
                                    </m:r>
                                  </m:e>
                                  <m:sub>
                                    <m:r>
                                      <a:rPr lang="en-US" sz="1700" smtClean="0">
                                        <a:latin typeface="Cambria Math" charset="0"/>
                                      </a:rPr>
                                      <m:t>𝑖</m:t>
                                    </m:r>
                                  </m:sub>
                                  <m:sup>
                                    <m:r>
                                      <a:rPr lang="en-US" sz="1700" smtClean="0">
                                        <a:latin typeface="Cambria Math" charset="0"/>
                                      </a:rPr>
                                      <m:t>𝐴</m:t>
                                    </m:r>
                                  </m:sup>
                                </m:sSubSup>
                                <m:r>
                                  <a:rPr lang="en-US" sz="1700" smtClean="0">
                                    <a:latin typeface="Cambria Math" charset="0"/>
                                  </a:rPr>
                                  <m:t>=−</m:t>
                                </m:r>
                                <m:r>
                                  <a:rPr lang="en-US" sz="1700" smtClean="0">
                                    <a:latin typeface="Cambria Math" charset="0"/>
                                  </a:rPr>
                                  <m:t>𝑦</m:t>
                                </m:r>
                                <m:sSub>
                                  <m:sSubPr>
                                    <m:ctrlPr>
                                      <a:rPr lang="en-US" sz="1700" i="1" smtClean="0">
                                        <a:latin typeface="Cambria Math" charset="0"/>
                                      </a:rPr>
                                    </m:ctrlPr>
                                  </m:sSubPr>
                                  <m:e>
                                    <m:r>
                                      <a:rPr lang="en-US" sz="1700" smtClean="0">
                                        <a:latin typeface="Cambria Math" charset="0"/>
                                      </a:rPr>
                                      <m:t>𝜉</m:t>
                                    </m:r>
                                  </m:e>
                                  <m:sub>
                                    <m:r>
                                      <a:rPr lang="en-US" sz="1700" smtClean="0">
                                        <a:latin typeface="Cambria Math" charset="0"/>
                                      </a:rPr>
                                      <m:t>5</m:t>
                                    </m:r>
                                  </m:sub>
                                </m:sSub>
                              </m:oMath>
                            </m:oMathPara>
                          </a14:m>
                          <a:endParaRPr lang="en-US" sz="1700" b="0" dirty="0" smtClean="0"/>
                        </a:p>
                      </a:txBody>
                      <a:tcPr marL="109000" marR="109000" marT="54500" marB="54500" anchor="ctr"/>
                    </a:tc>
                    <a:tc>
                      <a:txBody>
                        <a:bodyPr/>
                        <a:lstStyle/>
                        <a:p>
                          <a:pPr/>
                          <a14:m>
                            <m:oMathPara xmlns:m="http://schemas.openxmlformats.org/officeDocument/2006/math">
                              <m:oMathParaPr>
                                <m:jc m:val="centerGroup"/>
                              </m:oMathParaPr>
                              <m:oMath xmlns:m="http://schemas.openxmlformats.org/officeDocument/2006/math">
                                <m:f>
                                  <m:fPr>
                                    <m:ctrlPr>
                                      <a:rPr lang="mr-IN" sz="1700" i="1" smtClean="0">
                                        <a:latin typeface="Cambria Math" charset="0"/>
                                      </a:rPr>
                                    </m:ctrlPr>
                                  </m:fPr>
                                  <m:num>
                                    <m:r>
                                      <a:rPr lang="en-US" sz="1700" b="0" i="1" smtClean="0">
                                        <a:latin typeface="Cambria Math" charset="0"/>
                                      </a:rPr>
                                      <m:t>𝜕</m:t>
                                    </m:r>
                                    <m:r>
                                      <a:rPr lang="en-US" sz="1700" smtClean="0">
                                        <a:latin typeface="Cambria Math" charset="0"/>
                                      </a:rPr>
                                      <m:t>ℒ</m:t>
                                    </m:r>
                                  </m:num>
                                  <m:den>
                                    <m:r>
                                      <a:rPr lang="en-US" sz="1700" b="0" i="1" smtClean="0">
                                        <a:latin typeface="Cambria Math" charset="0"/>
                                      </a:rPr>
                                      <m:t>𝜕</m:t>
                                    </m:r>
                                    <m:sSub>
                                      <m:sSubPr>
                                        <m:ctrlPr>
                                          <a:rPr lang="en-US" sz="1700" i="1" smtClean="0">
                                            <a:latin typeface="Cambria Math" charset="0"/>
                                          </a:rPr>
                                        </m:ctrlPr>
                                      </m:sSubPr>
                                      <m:e>
                                        <m:r>
                                          <a:rPr lang="en-US" sz="1700" smtClean="0">
                                            <a:latin typeface="Cambria Math" charset="0"/>
                                          </a:rPr>
                                          <m:t>𝜉</m:t>
                                        </m:r>
                                      </m:e>
                                      <m:sub>
                                        <m:r>
                                          <a:rPr lang="en-US" sz="1700" smtClean="0">
                                            <a:latin typeface="Cambria Math" charset="0"/>
                                          </a:rPr>
                                          <m:t>5</m:t>
                                        </m:r>
                                      </m:sub>
                                    </m:sSub>
                                  </m:den>
                                </m:f>
                                <m:r>
                                  <a:rPr lang="en-US" sz="1700" smtClean="0">
                                    <a:latin typeface="Cambria Math" charset="0"/>
                                  </a:rPr>
                                  <m:t>=−</m:t>
                                </m:r>
                                <m:r>
                                  <a:rPr lang="en-US" sz="1700" smtClean="0">
                                    <a:latin typeface="Cambria Math" charset="0"/>
                                  </a:rPr>
                                  <m:t>𝑦</m:t>
                                </m:r>
                              </m:oMath>
                            </m:oMathPara>
                          </a14:m>
                          <a:endParaRPr lang="en-US" sz="1700" b="0" dirty="0"/>
                        </a:p>
                      </a:txBody>
                      <a:tcPr marL="109000" marR="109000" marT="54500" marB="54500"/>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err="1" smtClean="0">
                              <a:solidFill>
                                <a:schemeClr val="tx1">
                                  <a:lumMod val="95000"/>
                                  <a:lumOff val="5000"/>
                                </a:schemeClr>
                              </a:solidFill>
                              <a:latin typeface="Courier New" charset="0"/>
                              <a:ea typeface="Courier New" charset="0"/>
                              <a:cs typeface="Courier New" charset="0"/>
                            </a:rPr>
                            <a:t>def</a:t>
                          </a:r>
                          <a:r>
                            <a:rPr lang="en-US" sz="1800" b="0" dirty="0" smtClean="0">
                              <a:solidFill>
                                <a:schemeClr val="tx1">
                                  <a:lumMod val="95000"/>
                                  <a:lumOff val="5000"/>
                                </a:schemeClr>
                              </a:solidFill>
                              <a:latin typeface="Courier New" charset="0"/>
                              <a:ea typeface="Courier New" charset="0"/>
                              <a:cs typeface="Courier New" charset="0"/>
                            </a:rPr>
                            <a:t> der1(</a:t>
                          </a:r>
                          <a:r>
                            <a:rPr lang="en-US" sz="1800" b="0" dirty="0" err="1" smtClean="0">
                              <a:solidFill>
                                <a:schemeClr val="tx1">
                                  <a:lumMod val="95000"/>
                                  <a:lumOff val="5000"/>
                                </a:schemeClr>
                              </a:solidFill>
                              <a:latin typeface="Courier New" charset="0"/>
                              <a:ea typeface="Courier New" charset="0"/>
                              <a:cs typeface="Courier New" charset="0"/>
                            </a:rPr>
                            <a:t>y,x</a:t>
                          </a:r>
                          <a:r>
                            <a:rPr lang="en-US" sz="1800" b="0" dirty="0" smtClean="0">
                              <a:solidFill>
                                <a:schemeClr val="tx1">
                                  <a:lumMod val="95000"/>
                                  <a:lumOff val="5000"/>
                                </a:schemeClr>
                              </a:solidFill>
                              <a:latin typeface="Courier New" charset="0"/>
                              <a:ea typeface="Courier New" charset="0"/>
                              <a:cs typeface="Courier New" charset="0"/>
                            </a:rPr>
                            <a:t>):</a:t>
                          </a:r>
                          <a:r>
                            <a:rPr lang="en-US" sz="1800" b="0" baseline="0" dirty="0" smtClean="0">
                              <a:solidFill>
                                <a:schemeClr val="tx1">
                                  <a:lumMod val="95000"/>
                                  <a:lumOff val="5000"/>
                                </a:schemeClr>
                              </a:solidFill>
                              <a:latin typeface="Courier New" charset="0"/>
                              <a:ea typeface="Courier New" charset="0"/>
                              <a:cs typeface="Courier New" charset="0"/>
                            </a:rPr>
                            <a:t> </a:t>
                          </a:r>
                          <a:endParaRPr lang="en-US" sz="1800" b="0" dirty="0" smtClean="0">
                            <a:solidFill>
                              <a:schemeClr val="tx1">
                                <a:lumMod val="95000"/>
                                <a:lumOff val="5000"/>
                              </a:schemeClr>
                            </a:solidFill>
                            <a:latin typeface="Courier New" charset="0"/>
                            <a:ea typeface="Courier New" charset="0"/>
                            <a:cs typeface="Courier New" charset="0"/>
                          </a:endParaRPr>
                        </a:p>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smtClean="0">
                              <a:solidFill>
                                <a:schemeClr val="tx1">
                                  <a:lumMod val="95000"/>
                                  <a:lumOff val="5000"/>
                                </a:schemeClr>
                              </a:solidFill>
                              <a:latin typeface="Courier New" charset="0"/>
                              <a:ea typeface="Courier New" charset="0"/>
                              <a:cs typeface="Courier New" charset="0"/>
                            </a:rPr>
                            <a:t>    return</a:t>
                          </a:r>
                          <a:r>
                            <a:rPr lang="en-US" sz="1800" b="0" baseline="0" dirty="0" smtClean="0">
                              <a:solidFill>
                                <a:schemeClr val="tx1">
                                  <a:lumMod val="95000"/>
                                  <a:lumOff val="5000"/>
                                </a:schemeClr>
                              </a:solidFill>
                              <a:latin typeface="Courier New" charset="0"/>
                              <a:ea typeface="Courier New" charset="0"/>
                              <a:cs typeface="Courier New" charset="0"/>
                            </a:rPr>
                            <a:t> </a:t>
                          </a:r>
                          <a:r>
                            <a:rPr lang="mr-IN" sz="1800" b="0" baseline="0" dirty="0" smtClean="0">
                              <a:solidFill>
                                <a:schemeClr val="tx1">
                                  <a:lumMod val="95000"/>
                                  <a:lumOff val="5000"/>
                                </a:schemeClr>
                              </a:solidFill>
                              <a:latin typeface="Courier New" charset="0"/>
                              <a:ea typeface="Courier New" charset="0"/>
                              <a:cs typeface="Courier New" charset="0"/>
                            </a:rPr>
                            <a:t>–</a:t>
                          </a:r>
                          <a:r>
                            <a:rPr lang="en-US" sz="1800" b="0" baseline="0" dirty="0" smtClean="0">
                              <a:solidFill>
                                <a:schemeClr val="tx1">
                                  <a:lumMod val="95000"/>
                                  <a:lumOff val="5000"/>
                                </a:schemeClr>
                              </a:solidFill>
                              <a:latin typeface="Courier New" charset="0"/>
                              <a:ea typeface="Courier New" charset="0"/>
                              <a:cs typeface="Courier New" charset="0"/>
                            </a:rPr>
                            <a:t>y*x </a:t>
                          </a:r>
                          <a:endParaRPr lang="en-US" sz="1800" b="0" dirty="0" smtClean="0">
                            <a:solidFill>
                              <a:schemeClr val="tx1">
                                <a:lumMod val="95000"/>
                                <a:lumOff val="5000"/>
                              </a:schemeClr>
                            </a:solidFill>
                            <a:latin typeface="Courier New" charset="0"/>
                            <a:ea typeface="Courier New" charset="0"/>
                            <a:cs typeface="Courier New" charset="0"/>
                          </a:endParaRPr>
                        </a:p>
                      </a:txBody>
                      <a:tcPr marL="109000" marR="109000" marT="54500" marB="54500"/>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1600" b="0" dirty="0" err="1" smtClean="0">
                              <a:solidFill>
                                <a:schemeClr val="tx1">
                                  <a:lumMod val="95000"/>
                                  <a:lumOff val="5000"/>
                                </a:schemeClr>
                              </a:solidFill>
                              <a:latin typeface="Courier New" charset="0"/>
                              <a:ea typeface="Courier New" charset="0"/>
                              <a:cs typeface="Courier New" charset="0"/>
                            </a:rPr>
                            <a:t>def</a:t>
                          </a:r>
                          <a:r>
                            <a:rPr lang="en-US" sz="1600" b="0" dirty="0" smtClean="0">
                              <a:solidFill>
                                <a:schemeClr val="tx1">
                                  <a:lumMod val="95000"/>
                                  <a:lumOff val="5000"/>
                                </a:schemeClr>
                              </a:solidFill>
                              <a:latin typeface="Courier New" charset="0"/>
                              <a:ea typeface="Courier New" charset="0"/>
                              <a:cs typeface="Courier New" charset="0"/>
                            </a:rPr>
                            <a:t> </a:t>
                          </a:r>
                          <a:r>
                            <a:rPr lang="en-US" sz="1600" b="0" dirty="0" err="1" smtClean="0">
                              <a:solidFill>
                                <a:schemeClr val="tx1">
                                  <a:lumMod val="95000"/>
                                  <a:lumOff val="5000"/>
                                </a:schemeClr>
                              </a:solidFill>
                              <a:latin typeface="Courier New" charset="0"/>
                              <a:ea typeface="Courier New" charset="0"/>
                              <a:cs typeface="Courier New" charset="0"/>
                            </a:rPr>
                            <a:t>derL</a:t>
                          </a:r>
                          <a:r>
                            <a:rPr lang="en-US" sz="1600" b="0" dirty="0" smtClean="0">
                              <a:solidFill>
                                <a:schemeClr val="tx1">
                                  <a:lumMod val="95000"/>
                                  <a:lumOff val="5000"/>
                                </a:schemeClr>
                              </a:solidFill>
                              <a:latin typeface="Courier New" charset="0"/>
                              <a:ea typeface="Courier New" charset="0"/>
                              <a:cs typeface="Courier New" charset="0"/>
                            </a:rPr>
                            <a:t>(y):</a:t>
                          </a:r>
                          <a:r>
                            <a:rPr lang="en-US" sz="1600" b="0" baseline="0" dirty="0" smtClean="0">
                              <a:solidFill>
                                <a:schemeClr val="tx1">
                                  <a:lumMod val="95000"/>
                                  <a:lumOff val="5000"/>
                                </a:schemeClr>
                              </a:solidFill>
                              <a:latin typeface="Courier New" charset="0"/>
                              <a:ea typeface="Courier New" charset="0"/>
                              <a:cs typeface="Courier New" charset="0"/>
                            </a:rPr>
                            <a:t> </a:t>
                          </a:r>
                          <a:endParaRPr lang="en-US" sz="1600" b="0" dirty="0" smtClean="0">
                            <a:solidFill>
                              <a:schemeClr val="tx1">
                                <a:lumMod val="95000"/>
                                <a:lumOff val="5000"/>
                              </a:schemeClr>
                            </a:solidFill>
                            <a:latin typeface="Courier New" charset="0"/>
                            <a:ea typeface="Courier New" charset="0"/>
                            <a:cs typeface="Courier New" charset="0"/>
                          </a:endParaRPr>
                        </a:p>
                        <a:p>
                          <a:pPr marL="0" marR="0" indent="0" algn="l" defTabSz="457182" rtl="0" eaLnBrk="1" fontAlgn="auto" latinLnBrk="0" hangingPunct="1">
                            <a:lnSpc>
                              <a:spcPct val="100000"/>
                            </a:lnSpc>
                            <a:spcBef>
                              <a:spcPts val="0"/>
                            </a:spcBef>
                            <a:spcAft>
                              <a:spcPts val="0"/>
                            </a:spcAft>
                            <a:buClrTx/>
                            <a:buSzTx/>
                            <a:buFontTx/>
                            <a:buNone/>
                            <a:tabLst/>
                            <a:defRPr/>
                          </a:pPr>
                          <a:r>
                            <a:rPr lang="en-US" sz="1600" b="0" dirty="0" smtClean="0">
                              <a:solidFill>
                                <a:schemeClr val="tx1">
                                  <a:lumMod val="95000"/>
                                  <a:lumOff val="5000"/>
                                </a:schemeClr>
                              </a:solidFill>
                              <a:latin typeface="Courier New" charset="0"/>
                              <a:ea typeface="Courier New" charset="0"/>
                              <a:cs typeface="Courier New" charset="0"/>
                            </a:rPr>
                            <a:t>    return</a:t>
                          </a:r>
                          <a:r>
                            <a:rPr lang="en-US" sz="1600" b="0" baseline="0" dirty="0" smtClean="0">
                              <a:solidFill>
                                <a:schemeClr val="tx1">
                                  <a:lumMod val="95000"/>
                                  <a:lumOff val="5000"/>
                                </a:schemeClr>
                              </a:solidFill>
                              <a:latin typeface="Courier New" charset="0"/>
                              <a:ea typeface="Courier New" charset="0"/>
                              <a:cs typeface="Courier New" charset="0"/>
                            </a:rPr>
                            <a:t> -y </a:t>
                          </a:r>
                          <a:endParaRPr lang="en-US" sz="1600" b="0" dirty="0" smtClean="0">
                            <a:solidFill>
                              <a:schemeClr val="tx1">
                                <a:lumMod val="95000"/>
                                <a:lumOff val="5000"/>
                              </a:schemeClr>
                            </a:solidFill>
                            <a:latin typeface="Courier New" charset="0"/>
                            <a:ea typeface="Courier New" charset="0"/>
                            <a:cs typeface="Courier New" charset="0"/>
                          </a:endParaRPr>
                        </a:p>
                      </a:txBody>
                      <a:tcPr marL="109000" marR="109000" marT="54500" marB="54500"/>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087910770"/>
                  </p:ext>
                </p:extLst>
              </p:nvPr>
            </p:nvGraphicFramePr>
            <p:xfrm>
              <a:off x="1006356" y="1615576"/>
              <a:ext cx="10430269" cy="4720517"/>
            </p:xfrm>
            <a:graphic>
              <a:graphicData uri="http://schemas.openxmlformats.org/drawingml/2006/table">
                <a:tbl>
                  <a:tblPr firstRow="1" bandRow="1">
                    <a:tableStyleId>{616DA210-FB5B-4158-B5E0-FEB733F419BA}</a:tableStyleId>
                  </a:tblPr>
                  <a:tblGrid>
                    <a:gridCol w="1558949"/>
                    <a:gridCol w="1517836"/>
                    <a:gridCol w="3514799"/>
                    <a:gridCol w="3838685"/>
                  </a:tblGrid>
                  <a:tr h="657640">
                    <a:tc>
                      <a:txBody>
                        <a:bodyPr/>
                        <a:lstStyle/>
                        <a:p>
                          <a:endParaRPr lang="en-US"/>
                        </a:p>
                      </a:txBody>
                      <a:tcPr marL="109000" marR="109000" marT="54500" marB="54500" anchor="ctr">
                        <a:blipFill rotWithShape="0">
                          <a:blip r:embed="rId3"/>
                          <a:stretch>
                            <a:fillRect l="-391" t="-3704" r="-569922" b="-629630"/>
                          </a:stretch>
                        </a:blipFill>
                      </a:tcPr>
                    </a:tc>
                    <a:tc>
                      <a:txBody>
                        <a:bodyPr/>
                        <a:lstStyle/>
                        <a:p>
                          <a:endParaRPr lang="en-US"/>
                        </a:p>
                      </a:txBody>
                      <a:tcPr marL="109000" marR="109000" marT="54500" marB="54500">
                        <a:blipFill rotWithShape="0">
                          <a:blip r:embed="rId3"/>
                          <a:stretch>
                            <a:fillRect l="-103213" t="-3704" r="-485944" b="-629630"/>
                          </a:stretch>
                        </a:blipFill>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err="1" smtClean="0">
                              <a:solidFill>
                                <a:schemeClr val="tx1">
                                  <a:lumMod val="95000"/>
                                  <a:lumOff val="5000"/>
                                </a:schemeClr>
                              </a:solidFill>
                              <a:latin typeface="Courier New" charset="0"/>
                              <a:ea typeface="Courier New" charset="0"/>
                              <a:cs typeface="Courier New" charset="0"/>
                            </a:rPr>
                            <a:t>def</a:t>
                          </a:r>
                          <a:r>
                            <a:rPr lang="en-US" sz="1800" b="0" dirty="0" smtClean="0">
                              <a:solidFill>
                                <a:schemeClr val="tx1">
                                  <a:lumMod val="95000"/>
                                  <a:lumOff val="5000"/>
                                </a:schemeClr>
                              </a:solidFill>
                              <a:latin typeface="Courier New" charset="0"/>
                              <a:ea typeface="Courier New" charset="0"/>
                              <a:cs typeface="Courier New" charset="0"/>
                            </a:rPr>
                            <a:t> x0(x):</a:t>
                          </a:r>
                          <a:r>
                            <a:rPr lang="en-US" sz="1800" b="0" baseline="0" dirty="0" smtClean="0">
                              <a:solidFill>
                                <a:schemeClr val="tx1">
                                  <a:lumMod val="95000"/>
                                  <a:lumOff val="5000"/>
                                </a:schemeClr>
                              </a:solidFill>
                              <a:latin typeface="Courier New" charset="0"/>
                              <a:ea typeface="Courier New" charset="0"/>
                              <a:cs typeface="Courier New" charset="0"/>
                            </a:rPr>
                            <a:t> </a:t>
                          </a:r>
                          <a:endParaRPr lang="en-US" sz="1800" b="0" dirty="0" smtClean="0">
                            <a:solidFill>
                              <a:schemeClr val="tx1">
                                <a:lumMod val="95000"/>
                                <a:lumOff val="5000"/>
                              </a:schemeClr>
                            </a:solidFill>
                            <a:latin typeface="Courier New" charset="0"/>
                            <a:ea typeface="Courier New" charset="0"/>
                            <a:cs typeface="Courier New" charset="0"/>
                          </a:endParaRPr>
                        </a:p>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smtClean="0">
                              <a:solidFill>
                                <a:schemeClr val="tx1">
                                  <a:lumMod val="95000"/>
                                  <a:lumOff val="5000"/>
                                </a:schemeClr>
                              </a:solidFill>
                              <a:latin typeface="Courier New" charset="0"/>
                              <a:ea typeface="Courier New" charset="0"/>
                              <a:cs typeface="Courier New" charset="0"/>
                            </a:rPr>
                            <a:t>    return</a:t>
                          </a:r>
                          <a:r>
                            <a:rPr lang="en-US" sz="1800" b="0" baseline="0" dirty="0" smtClean="0">
                              <a:solidFill>
                                <a:schemeClr val="tx1">
                                  <a:lumMod val="95000"/>
                                  <a:lumOff val="5000"/>
                                </a:schemeClr>
                              </a:solidFill>
                              <a:latin typeface="Courier New" charset="0"/>
                              <a:ea typeface="Courier New" charset="0"/>
                              <a:cs typeface="Courier New" charset="0"/>
                            </a:rPr>
                            <a:t> X </a:t>
                          </a:r>
                          <a:endParaRPr lang="en-US" sz="1800" b="0" dirty="0" smtClean="0">
                            <a:solidFill>
                              <a:schemeClr val="tx1">
                                <a:lumMod val="95000"/>
                                <a:lumOff val="5000"/>
                              </a:schemeClr>
                            </a:solidFill>
                            <a:latin typeface="Courier New" charset="0"/>
                            <a:ea typeface="Courier New" charset="0"/>
                            <a:cs typeface="Courier New" charset="0"/>
                          </a:endParaRPr>
                        </a:p>
                      </a:txBody>
                      <a:tcPr marL="109000" marR="109000" marT="54500" marB="54500"/>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1600" b="0" dirty="0" err="1" smtClean="0">
                              <a:solidFill>
                                <a:schemeClr val="tx1">
                                  <a:lumMod val="95000"/>
                                  <a:lumOff val="5000"/>
                                </a:schemeClr>
                              </a:solidFill>
                              <a:latin typeface="Courier New" charset="0"/>
                              <a:ea typeface="Courier New" charset="0"/>
                              <a:cs typeface="Courier New" charset="0"/>
                            </a:rPr>
                            <a:t>def</a:t>
                          </a:r>
                          <a:r>
                            <a:rPr lang="en-US" sz="1600" b="0" dirty="0" smtClean="0">
                              <a:solidFill>
                                <a:schemeClr val="tx1">
                                  <a:lumMod val="95000"/>
                                  <a:lumOff val="5000"/>
                                </a:schemeClr>
                              </a:solidFill>
                              <a:latin typeface="Courier New" charset="0"/>
                              <a:ea typeface="Courier New" charset="0"/>
                              <a:cs typeface="Courier New" charset="0"/>
                            </a:rPr>
                            <a:t> derx0():</a:t>
                          </a:r>
                          <a:r>
                            <a:rPr lang="en-US" sz="1600" b="0" baseline="0" dirty="0" smtClean="0">
                              <a:solidFill>
                                <a:schemeClr val="tx1">
                                  <a:lumMod val="95000"/>
                                  <a:lumOff val="5000"/>
                                </a:schemeClr>
                              </a:solidFill>
                              <a:latin typeface="Courier New" charset="0"/>
                              <a:ea typeface="Courier New" charset="0"/>
                              <a:cs typeface="Courier New" charset="0"/>
                            </a:rPr>
                            <a:t> </a:t>
                          </a:r>
                          <a:endParaRPr lang="en-US" sz="1600" b="0" dirty="0" smtClean="0">
                            <a:solidFill>
                              <a:schemeClr val="tx1">
                                <a:lumMod val="95000"/>
                                <a:lumOff val="5000"/>
                              </a:schemeClr>
                            </a:solidFill>
                            <a:latin typeface="Courier New" charset="0"/>
                            <a:ea typeface="Courier New" charset="0"/>
                            <a:cs typeface="Courier New" charset="0"/>
                          </a:endParaRPr>
                        </a:p>
                        <a:p>
                          <a:pPr marL="0" marR="0" indent="0" algn="l" defTabSz="457182" rtl="0" eaLnBrk="1" fontAlgn="auto" latinLnBrk="0" hangingPunct="1">
                            <a:lnSpc>
                              <a:spcPct val="100000"/>
                            </a:lnSpc>
                            <a:spcBef>
                              <a:spcPts val="0"/>
                            </a:spcBef>
                            <a:spcAft>
                              <a:spcPts val="0"/>
                            </a:spcAft>
                            <a:buClrTx/>
                            <a:buSzTx/>
                            <a:buFontTx/>
                            <a:buNone/>
                            <a:tabLst/>
                            <a:defRPr/>
                          </a:pPr>
                          <a:r>
                            <a:rPr lang="en-US" sz="1600" b="0" dirty="0" smtClean="0">
                              <a:solidFill>
                                <a:schemeClr val="tx1">
                                  <a:lumMod val="95000"/>
                                  <a:lumOff val="5000"/>
                                </a:schemeClr>
                              </a:solidFill>
                              <a:latin typeface="Courier New" charset="0"/>
                              <a:ea typeface="Courier New" charset="0"/>
                              <a:cs typeface="Courier New" charset="0"/>
                            </a:rPr>
                            <a:t>    return</a:t>
                          </a:r>
                          <a:r>
                            <a:rPr lang="en-US" sz="1600" b="0" baseline="0" dirty="0" smtClean="0">
                              <a:solidFill>
                                <a:schemeClr val="tx1">
                                  <a:lumMod val="95000"/>
                                  <a:lumOff val="5000"/>
                                </a:schemeClr>
                              </a:solidFill>
                              <a:latin typeface="Courier New" charset="0"/>
                              <a:ea typeface="Courier New" charset="0"/>
                              <a:cs typeface="Courier New" charset="0"/>
                            </a:rPr>
                            <a:t> 1 </a:t>
                          </a:r>
                          <a:endParaRPr lang="en-US" sz="1600" b="0" dirty="0" smtClean="0">
                            <a:solidFill>
                              <a:schemeClr val="tx1">
                                <a:lumMod val="95000"/>
                                <a:lumOff val="5000"/>
                              </a:schemeClr>
                            </a:solidFill>
                            <a:latin typeface="Courier New" charset="0"/>
                            <a:ea typeface="Courier New" charset="0"/>
                            <a:cs typeface="Courier New" charset="0"/>
                          </a:endParaRPr>
                        </a:p>
                      </a:txBody>
                      <a:tcPr marL="109000" marR="109000" marT="54500" marB="54500"/>
                    </a:tc>
                  </a:tr>
                  <a:tr h="660615">
                    <a:tc>
                      <a:txBody>
                        <a:bodyPr/>
                        <a:lstStyle/>
                        <a:p>
                          <a:endParaRPr lang="en-US"/>
                        </a:p>
                      </a:txBody>
                      <a:tcPr marL="109000" marR="109000" marT="54500" marB="54500" anchor="ctr">
                        <a:blipFill rotWithShape="0">
                          <a:blip r:embed="rId3"/>
                          <a:stretch>
                            <a:fillRect l="-391" t="-103704" r="-569922" b="-529630"/>
                          </a:stretch>
                        </a:blipFill>
                      </a:tcPr>
                    </a:tc>
                    <a:tc>
                      <a:txBody>
                        <a:bodyPr/>
                        <a:lstStyle/>
                        <a:p>
                          <a:endParaRPr lang="en-US"/>
                        </a:p>
                      </a:txBody>
                      <a:tcPr marL="109000" marR="109000" marT="54500" marB="54500">
                        <a:blipFill rotWithShape="0">
                          <a:blip r:embed="rId3"/>
                          <a:stretch>
                            <a:fillRect l="-103213" t="-103704" r="-485944" b="-529630"/>
                          </a:stretch>
                        </a:blipFill>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err="1" smtClean="0">
                              <a:solidFill>
                                <a:schemeClr val="tx1">
                                  <a:lumMod val="95000"/>
                                  <a:lumOff val="5000"/>
                                </a:schemeClr>
                              </a:solidFill>
                              <a:latin typeface="Courier New" charset="0"/>
                              <a:ea typeface="Courier New" charset="0"/>
                              <a:cs typeface="Courier New" charset="0"/>
                            </a:rPr>
                            <a:t>def</a:t>
                          </a:r>
                          <a:r>
                            <a:rPr lang="en-US" sz="1800" b="0" dirty="0" smtClean="0">
                              <a:solidFill>
                                <a:schemeClr val="tx1">
                                  <a:lumMod val="95000"/>
                                  <a:lumOff val="5000"/>
                                </a:schemeClr>
                              </a:solidFill>
                              <a:latin typeface="Courier New" charset="0"/>
                              <a:ea typeface="Courier New" charset="0"/>
                              <a:cs typeface="Courier New" charset="0"/>
                            </a:rPr>
                            <a:t> x1(</a:t>
                          </a:r>
                          <a:r>
                            <a:rPr lang="en-US" sz="1800" b="0" dirty="0" err="1" smtClean="0">
                              <a:solidFill>
                                <a:schemeClr val="tx1">
                                  <a:lumMod val="95000"/>
                                  <a:lumOff val="5000"/>
                                </a:schemeClr>
                              </a:solidFill>
                              <a:latin typeface="Courier New" charset="0"/>
                              <a:ea typeface="Courier New" charset="0"/>
                              <a:cs typeface="Courier New" charset="0"/>
                            </a:rPr>
                            <a:t>a,x</a:t>
                          </a:r>
                          <a:r>
                            <a:rPr lang="en-US" sz="1800" b="0" dirty="0" smtClean="0">
                              <a:solidFill>
                                <a:schemeClr val="tx1">
                                  <a:lumMod val="95000"/>
                                  <a:lumOff val="5000"/>
                                </a:schemeClr>
                              </a:solidFill>
                              <a:latin typeface="Courier New" charset="0"/>
                              <a:ea typeface="Courier New" charset="0"/>
                              <a:cs typeface="Courier New" charset="0"/>
                            </a:rPr>
                            <a:t>):</a:t>
                          </a:r>
                          <a:r>
                            <a:rPr lang="en-US" sz="1800" b="0" baseline="0" dirty="0" smtClean="0">
                              <a:solidFill>
                                <a:schemeClr val="tx1">
                                  <a:lumMod val="95000"/>
                                  <a:lumOff val="5000"/>
                                </a:schemeClr>
                              </a:solidFill>
                              <a:latin typeface="Courier New" charset="0"/>
                              <a:ea typeface="Courier New" charset="0"/>
                              <a:cs typeface="Courier New" charset="0"/>
                            </a:rPr>
                            <a:t> </a:t>
                          </a:r>
                          <a:endParaRPr lang="en-US" sz="1800" b="0" dirty="0" smtClean="0">
                            <a:solidFill>
                              <a:schemeClr val="tx1">
                                <a:lumMod val="95000"/>
                                <a:lumOff val="5000"/>
                              </a:schemeClr>
                            </a:solidFill>
                            <a:latin typeface="Courier New" charset="0"/>
                            <a:ea typeface="Courier New" charset="0"/>
                            <a:cs typeface="Courier New" charset="0"/>
                          </a:endParaRPr>
                        </a:p>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smtClean="0">
                              <a:solidFill>
                                <a:schemeClr val="tx1">
                                  <a:lumMod val="95000"/>
                                  <a:lumOff val="5000"/>
                                </a:schemeClr>
                              </a:solidFill>
                              <a:latin typeface="Courier New" charset="0"/>
                              <a:ea typeface="Courier New" charset="0"/>
                              <a:cs typeface="Courier New" charset="0"/>
                            </a:rPr>
                            <a:t>    return</a:t>
                          </a:r>
                          <a:r>
                            <a:rPr lang="en-US" sz="1800" b="0" baseline="0" dirty="0" smtClean="0">
                              <a:solidFill>
                                <a:schemeClr val="tx1">
                                  <a:lumMod val="95000"/>
                                  <a:lumOff val="5000"/>
                                </a:schemeClr>
                              </a:solidFill>
                              <a:latin typeface="Courier New" charset="0"/>
                              <a:ea typeface="Courier New" charset="0"/>
                              <a:cs typeface="Courier New" charset="0"/>
                            </a:rPr>
                            <a:t> </a:t>
                          </a:r>
                          <a:r>
                            <a:rPr lang="mr-IN" sz="1800" b="0" baseline="0" dirty="0" smtClean="0">
                              <a:solidFill>
                                <a:schemeClr val="tx1">
                                  <a:lumMod val="95000"/>
                                  <a:lumOff val="5000"/>
                                </a:schemeClr>
                              </a:solidFill>
                              <a:latin typeface="Courier New" charset="0"/>
                              <a:ea typeface="Courier New" charset="0"/>
                              <a:cs typeface="Courier New" charset="0"/>
                            </a:rPr>
                            <a:t>–</a:t>
                          </a:r>
                          <a:r>
                            <a:rPr lang="en-US" sz="1800" b="0" baseline="0" dirty="0" smtClean="0">
                              <a:solidFill>
                                <a:schemeClr val="tx1">
                                  <a:lumMod val="95000"/>
                                  <a:lumOff val="5000"/>
                                </a:schemeClr>
                              </a:solidFill>
                              <a:latin typeface="Courier New" charset="0"/>
                              <a:ea typeface="Courier New" charset="0"/>
                              <a:cs typeface="Courier New" charset="0"/>
                            </a:rPr>
                            <a:t>a*X </a:t>
                          </a:r>
                          <a:endParaRPr lang="en-US" sz="1800" b="0" dirty="0" smtClean="0">
                            <a:solidFill>
                              <a:schemeClr val="tx1">
                                <a:lumMod val="95000"/>
                                <a:lumOff val="5000"/>
                              </a:schemeClr>
                            </a:solidFill>
                            <a:latin typeface="Courier New" charset="0"/>
                            <a:ea typeface="Courier New" charset="0"/>
                            <a:cs typeface="Courier New" charset="0"/>
                          </a:endParaRPr>
                        </a:p>
                      </a:txBody>
                      <a:tcPr marL="109000" marR="109000" marT="54500" marB="54500"/>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1600" b="0" dirty="0" err="1" smtClean="0">
                              <a:solidFill>
                                <a:schemeClr val="tx1">
                                  <a:lumMod val="95000"/>
                                  <a:lumOff val="5000"/>
                                </a:schemeClr>
                              </a:solidFill>
                              <a:latin typeface="Courier New" charset="0"/>
                              <a:ea typeface="Courier New" charset="0"/>
                              <a:cs typeface="Courier New" charset="0"/>
                            </a:rPr>
                            <a:t>def</a:t>
                          </a:r>
                          <a:r>
                            <a:rPr lang="en-US" sz="1600" b="0" dirty="0" smtClean="0">
                              <a:solidFill>
                                <a:schemeClr val="tx1">
                                  <a:lumMod val="95000"/>
                                  <a:lumOff val="5000"/>
                                </a:schemeClr>
                              </a:solidFill>
                              <a:latin typeface="Courier New" charset="0"/>
                              <a:ea typeface="Courier New" charset="0"/>
                              <a:cs typeface="Courier New" charset="0"/>
                            </a:rPr>
                            <a:t> </a:t>
                          </a:r>
                          <a:r>
                            <a:rPr lang="en-US" sz="1600" b="0" dirty="0" smtClean="0">
                              <a:solidFill>
                                <a:schemeClr val="tx1">
                                  <a:lumMod val="95000"/>
                                  <a:lumOff val="5000"/>
                                </a:schemeClr>
                              </a:solidFill>
                              <a:latin typeface="Courier New" charset="0"/>
                              <a:ea typeface="Courier New" charset="0"/>
                              <a:cs typeface="Courier New" charset="0"/>
                            </a:rPr>
                            <a:t>derx1(</a:t>
                          </a:r>
                          <a:r>
                            <a:rPr lang="en-US" sz="1600" b="0" dirty="0" err="1" smtClean="0">
                              <a:solidFill>
                                <a:schemeClr val="tx1">
                                  <a:lumMod val="95000"/>
                                  <a:lumOff val="5000"/>
                                </a:schemeClr>
                              </a:solidFill>
                              <a:latin typeface="Courier New" charset="0"/>
                              <a:ea typeface="Courier New" charset="0"/>
                              <a:cs typeface="Courier New" charset="0"/>
                            </a:rPr>
                            <a:t>a,x</a:t>
                          </a:r>
                          <a:r>
                            <a:rPr lang="en-US" sz="1600" b="0" dirty="0" smtClean="0">
                              <a:solidFill>
                                <a:schemeClr val="tx1">
                                  <a:lumMod val="95000"/>
                                  <a:lumOff val="5000"/>
                                </a:schemeClr>
                              </a:solidFill>
                              <a:latin typeface="Courier New" charset="0"/>
                              <a:ea typeface="Courier New" charset="0"/>
                              <a:cs typeface="Courier New" charset="0"/>
                            </a:rPr>
                            <a:t>):</a:t>
                          </a:r>
                          <a:r>
                            <a:rPr lang="en-US" sz="1600" b="0" baseline="0" dirty="0" smtClean="0">
                              <a:solidFill>
                                <a:schemeClr val="tx1">
                                  <a:lumMod val="95000"/>
                                  <a:lumOff val="5000"/>
                                </a:schemeClr>
                              </a:solidFill>
                              <a:latin typeface="Courier New" charset="0"/>
                              <a:ea typeface="Courier New" charset="0"/>
                              <a:cs typeface="Courier New" charset="0"/>
                            </a:rPr>
                            <a:t> </a:t>
                          </a:r>
                          <a:endParaRPr lang="en-US" sz="1600" b="0" dirty="0" smtClean="0">
                            <a:solidFill>
                              <a:schemeClr val="tx1">
                                <a:lumMod val="95000"/>
                                <a:lumOff val="5000"/>
                              </a:schemeClr>
                            </a:solidFill>
                            <a:latin typeface="Courier New" charset="0"/>
                            <a:ea typeface="Courier New" charset="0"/>
                            <a:cs typeface="Courier New" charset="0"/>
                          </a:endParaRPr>
                        </a:p>
                        <a:p>
                          <a:pPr marL="0" marR="0" indent="0" algn="l" defTabSz="457182" rtl="0" eaLnBrk="1" fontAlgn="auto" latinLnBrk="0" hangingPunct="1">
                            <a:lnSpc>
                              <a:spcPct val="100000"/>
                            </a:lnSpc>
                            <a:spcBef>
                              <a:spcPts val="0"/>
                            </a:spcBef>
                            <a:spcAft>
                              <a:spcPts val="0"/>
                            </a:spcAft>
                            <a:buClrTx/>
                            <a:buSzTx/>
                            <a:buFontTx/>
                            <a:buNone/>
                            <a:tabLst/>
                            <a:defRPr/>
                          </a:pPr>
                          <a:r>
                            <a:rPr lang="en-US" sz="1600" b="0" dirty="0" smtClean="0">
                              <a:solidFill>
                                <a:schemeClr val="tx1">
                                  <a:lumMod val="95000"/>
                                  <a:lumOff val="5000"/>
                                </a:schemeClr>
                              </a:solidFill>
                              <a:latin typeface="Courier New" charset="0"/>
                              <a:ea typeface="Courier New" charset="0"/>
                              <a:cs typeface="Courier New" charset="0"/>
                            </a:rPr>
                            <a:t>    return</a:t>
                          </a:r>
                          <a:r>
                            <a:rPr lang="en-US" sz="1600" b="0" baseline="0" dirty="0" smtClean="0">
                              <a:solidFill>
                                <a:schemeClr val="tx1">
                                  <a:lumMod val="95000"/>
                                  <a:lumOff val="5000"/>
                                </a:schemeClr>
                              </a:solidFill>
                              <a:latin typeface="Courier New" charset="0"/>
                              <a:ea typeface="Courier New" charset="0"/>
                              <a:cs typeface="Courier New" charset="0"/>
                            </a:rPr>
                            <a:t> -a </a:t>
                          </a:r>
                          <a:endParaRPr lang="en-US" sz="1600" b="0" dirty="0" smtClean="0">
                            <a:solidFill>
                              <a:schemeClr val="tx1">
                                <a:lumMod val="95000"/>
                                <a:lumOff val="5000"/>
                              </a:schemeClr>
                            </a:solidFill>
                            <a:latin typeface="Courier New" charset="0"/>
                            <a:ea typeface="Courier New" charset="0"/>
                            <a:cs typeface="Courier New" charset="0"/>
                          </a:endParaRPr>
                        </a:p>
                      </a:txBody>
                      <a:tcPr marL="109000" marR="109000" marT="54500" marB="54500"/>
                    </a:tc>
                  </a:tr>
                  <a:tr h="660615">
                    <a:tc>
                      <a:txBody>
                        <a:bodyPr/>
                        <a:lstStyle/>
                        <a:p>
                          <a:endParaRPr lang="en-US"/>
                        </a:p>
                      </a:txBody>
                      <a:tcPr marL="109000" marR="109000" marT="54500" marB="54500" anchor="ctr">
                        <a:blipFill rotWithShape="0">
                          <a:blip r:embed="rId3"/>
                          <a:stretch>
                            <a:fillRect l="-391" t="-201835" r="-569922" b="-424771"/>
                          </a:stretch>
                        </a:blipFill>
                      </a:tcPr>
                    </a:tc>
                    <a:tc>
                      <a:txBody>
                        <a:bodyPr/>
                        <a:lstStyle/>
                        <a:p>
                          <a:endParaRPr lang="en-US"/>
                        </a:p>
                      </a:txBody>
                      <a:tcPr marL="109000" marR="109000" marT="54500" marB="54500">
                        <a:blipFill rotWithShape="0">
                          <a:blip r:embed="rId3"/>
                          <a:stretch>
                            <a:fillRect l="-103213" t="-201835" r="-485944" b="-424771"/>
                          </a:stretch>
                        </a:blipFill>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err="1" smtClean="0">
                              <a:solidFill>
                                <a:schemeClr val="tx1">
                                  <a:lumMod val="95000"/>
                                  <a:lumOff val="5000"/>
                                </a:schemeClr>
                              </a:solidFill>
                              <a:latin typeface="Courier New" charset="0"/>
                              <a:ea typeface="Courier New" charset="0"/>
                              <a:cs typeface="Courier New" charset="0"/>
                            </a:rPr>
                            <a:t>def</a:t>
                          </a:r>
                          <a:r>
                            <a:rPr lang="en-US" sz="1800" b="0" dirty="0" smtClean="0">
                              <a:solidFill>
                                <a:schemeClr val="tx1">
                                  <a:lumMod val="95000"/>
                                  <a:lumOff val="5000"/>
                                </a:schemeClr>
                              </a:solidFill>
                              <a:latin typeface="Courier New" charset="0"/>
                              <a:ea typeface="Courier New" charset="0"/>
                              <a:cs typeface="Courier New" charset="0"/>
                            </a:rPr>
                            <a:t> x2(x):</a:t>
                          </a:r>
                          <a:r>
                            <a:rPr lang="en-US" sz="1800" b="0" baseline="0" dirty="0" smtClean="0">
                              <a:solidFill>
                                <a:schemeClr val="tx1">
                                  <a:lumMod val="95000"/>
                                  <a:lumOff val="5000"/>
                                </a:schemeClr>
                              </a:solidFill>
                              <a:latin typeface="Courier New" charset="0"/>
                              <a:ea typeface="Courier New" charset="0"/>
                              <a:cs typeface="Courier New" charset="0"/>
                            </a:rPr>
                            <a:t> </a:t>
                          </a:r>
                          <a:endParaRPr lang="en-US" sz="1800" b="0" dirty="0" smtClean="0">
                            <a:solidFill>
                              <a:schemeClr val="tx1">
                                <a:lumMod val="95000"/>
                                <a:lumOff val="5000"/>
                              </a:schemeClr>
                            </a:solidFill>
                            <a:latin typeface="Courier New" charset="0"/>
                            <a:ea typeface="Courier New" charset="0"/>
                            <a:cs typeface="Courier New" charset="0"/>
                          </a:endParaRPr>
                        </a:p>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smtClean="0">
                              <a:solidFill>
                                <a:schemeClr val="tx1">
                                  <a:lumMod val="95000"/>
                                  <a:lumOff val="5000"/>
                                </a:schemeClr>
                              </a:solidFill>
                              <a:latin typeface="Courier New" charset="0"/>
                              <a:ea typeface="Courier New" charset="0"/>
                              <a:cs typeface="Courier New" charset="0"/>
                            </a:rPr>
                            <a:t>    return</a:t>
                          </a:r>
                          <a:r>
                            <a:rPr lang="en-US" sz="1800" b="0" baseline="0" dirty="0" smtClean="0">
                              <a:solidFill>
                                <a:schemeClr val="tx1">
                                  <a:lumMod val="95000"/>
                                  <a:lumOff val="5000"/>
                                </a:schemeClr>
                              </a:solidFill>
                              <a:latin typeface="Courier New" charset="0"/>
                              <a:ea typeface="Courier New" charset="0"/>
                              <a:cs typeface="Courier New" charset="0"/>
                            </a:rPr>
                            <a:t> </a:t>
                          </a:r>
                          <a:r>
                            <a:rPr lang="en-US" sz="1800" b="0" baseline="0" dirty="0" err="1" smtClean="0">
                              <a:solidFill>
                                <a:schemeClr val="tx1">
                                  <a:lumMod val="95000"/>
                                  <a:lumOff val="5000"/>
                                </a:schemeClr>
                              </a:solidFill>
                              <a:latin typeface="Courier New" charset="0"/>
                              <a:ea typeface="Courier New" charset="0"/>
                              <a:cs typeface="Courier New" charset="0"/>
                            </a:rPr>
                            <a:t>np.exp</a:t>
                          </a:r>
                          <a:r>
                            <a:rPr lang="en-US" sz="1800" b="0" baseline="0" dirty="0" smtClean="0">
                              <a:solidFill>
                                <a:schemeClr val="tx1">
                                  <a:lumMod val="95000"/>
                                  <a:lumOff val="5000"/>
                                </a:schemeClr>
                              </a:solidFill>
                              <a:latin typeface="Courier New" charset="0"/>
                              <a:ea typeface="Courier New" charset="0"/>
                              <a:cs typeface="Courier New" charset="0"/>
                            </a:rPr>
                            <a:t>(x) </a:t>
                          </a:r>
                          <a:endParaRPr lang="en-US" sz="1800" b="0" dirty="0" smtClean="0">
                            <a:solidFill>
                              <a:schemeClr val="tx1">
                                <a:lumMod val="95000"/>
                                <a:lumOff val="5000"/>
                              </a:schemeClr>
                            </a:solidFill>
                            <a:latin typeface="Courier New" charset="0"/>
                            <a:ea typeface="Courier New" charset="0"/>
                            <a:cs typeface="Courier New" charset="0"/>
                          </a:endParaRPr>
                        </a:p>
                      </a:txBody>
                      <a:tcPr marL="109000" marR="109000" marT="54500" marB="54500"/>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1600" b="0" dirty="0" err="1" smtClean="0">
                              <a:solidFill>
                                <a:schemeClr val="tx1">
                                  <a:lumMod val="95000"/>
                                  <a:lumOff val="5000"/>
                                </a:schemeClr>
                              </a:solidFill>
                              <a:latin typeface="Courier New" charset="0"/>
                              <a:ea typeface="Courier New" charset="0"/>
                              <a:cs typeface="Courier New" charset="0"/>
                            </a:rPr>
                            <a:t>def</a:t>
                          </a:r>
                          <a:r>
                            <a:rPr lang="en-US" sz="1600" b="0" dirty="0" smtClean="0">
                              <a:solidFill>
                                <a:schemeClr val="tx1">
                                  <a:lumMod val="95000"/>
                                  <a:lumOff val="5000"/>
                                </a:schemeClr>
                              </a:solidFill>
                              <a:latin typeface="Courier New" charset="0"/>
                              <a:ea typeface="Courier New" charset="0"/>
                              <a:cs typeface="Courier New" charset="0"/>
                            </a:rPr>
                            <a:t> </a:t>
                          </a:r>
                          <a:r>
                            <a:rPr lang="en-US" sz="1600" b="0" dirty="0" smtClean="0">
                              <a:solidFill>
                                <a:schemeClr val="tx1">
                                  <a:lumMod val="95000"/>
                                  <a:lumOff val="5000"/>
                                </a:schemeClr>
                              </a:solidFill>
                              <a:latin typeface="Courier New" charset="0"/>
                              <a:ea typeface="Courier New" charset="0"/>
                              <a:cs typeface="Courier New" charset="0"/>
                            </a:rPr>
                            <a:t>derx2(x</a:t>
                          </a:r>
                          <a:r>
                            <a:rPr lang="en-US" sz="1600" b="0" dirty="0" smtClean="0">
                              <a:solidFill>
                                <a:schemeClr val="tx1">
                                  <a:lumMod val="95000"/>
                                  <a:lumOff val="5000"/>
                                </a:schemeClr>
                              </a:solidFill>
                              <a:latin typeface="Courier New" charset="0"/>
                              <a:ea typeface="Courier New" charset="0"/>
                              <a:cs typeface="Courier New" charset="0"/>
                            </a:rPr>
                            <a:t>):</a:t>
                          </a:r>
                          <a:r>
                            <a:rPr lang="en-US" sz="1600" b="0" baseline="0" dirty="0" smtClean="0">
                              <a:solidFill>
                                <a:schemeClr val="tx1">
                                  <a:lumMod val="95000"/>
                                  <a:lumOff val="5000"/>
                                </a:schemeClr>
                              </a:solidFill>
                              <a:latin typeface="Courier New" charset="0"/>
                              <a:ea typeface="Courier New" charset="0"/>
                              <a:cs typeface="Courier New" charset="0"/>
                            </a:rPr>
                            <a:t> </a:t>
                          </a:r>
                          <a:endParaRPr lang="en-US" sz="1600" b="0" dirty="0" smtClean="0">
                            <a:solidFill>
                              <a:schemeClr val="tx1">
                                <a:lumMod val="95000"/>
                                <a:lumOff val="5000"/>
                              </a:schemeClr>
                            </a:solidFill>
                            <a:latin typeface="Courier New" charset="0"/>
                            <a:ea typeface="Courier New" charset="0"/>
                            <a:cs typeface="Courier New" charset="0"/>
                          </a:endParaRPr>
                        </a:p>
                        <a:p>
                          <a:pPr marL="0" marR="0" indent="0" algn="l" defTabSz="457182" rtl="0" eaLnBrk="1" fontAlgn="auto" latinLnBrk="0" hangingPunct="1">
                            <a:lnSpc>
                              <a:spcPct val="100000"/>
                            </a:lnSpc>
                            <a:spcBef>
                              <a:spcPts val="0"/>
                            </a:spcBef>
                            <a:spcAft>
                              <a:spcPts val="0"/>
                            </a:spcAft>
                            <a:buClrTx/>
                            <a:buSzTx/>
                            <a:buFontTx/>
                            <a:buNone/>
                            <a:tabLst/>
                            <a:defRPr/>
                          </a:pPr>
                          <a:r>
                            <a:rPr lang="en-US" sz="1600" b="0" dirty="0" smtClean="0">
                              <a:solidFill>
                                <a:schemeClr val="tx1">
                                  <a:lumMod val="95000"/>
                                  <a:lumOff val="5000"/>
                                </a:schemeClr>
                              </a:solidFill>
                              <a:latin typeface="Courier New" charset="0"/>
                              <a:ea typeface="Courier New" charset="0"/>
                              <a:cs typeface="Courier New" charset="0"/>
                            </a:rPr>
                            <a:t>       return</a:t>
                          </a:r>
                          <a:r>
                            <a:rPr lang="en-US" sz="1600" b="0" baseline="0" dirty="0" smtClean="0">
                              <a:solidFill>
                                <a:schemeClr val="tx1">
                                  <a:lumMod val="95000"/>
                                  <a:lumOff val="5000"/>
                                </a:schemeClr>
                              </a:solidFill>
                              <a:latin typeface="Courier New" charset="0"/>
                              <a:ea typeface="Courier New" charset="0"/>
                              <a:cs typeface="Courier New" charset="0"/>
                            </a:rPr>
                            <a:t> </a:t>
                          </a:r>
                          <a:r>
                            <a:rPr lang="en-US" sz="1600" b="0" baseline="0" dirty="0" err="1" smtClean="0">
                              <a:solidFill>
                                <a:schemeClr val="tx1">
                                  <a:lumMod val="95000"/>
                                  <a:lumOff val="5000"/>
                                </a:schemeClr>
                              </a:solidFill>
                              <a:latin typeface="Courier New" charset="0"/>
                              <a:ea typeface="Courier New" charset="0"/>
                              <a:cs typeface="Courier New" charset="0"/>
                            </a:rPr>
                            <a:t>np.exp</a:t>
                          </a:r>
                          <a:r>
                            <a:rPr lang="en-US" sz="1600" b="0" baseline="0" dirty="0" smtClean="0">
                              <a:solidFill>
                                <a:schemeClr val="tx1">
                                  <a:lumMod val="95000"/>
                                  <a:lumOff val="5000"/>
                                </a:schemeClr>
                              </a:solidFill>
                              <a:latin typeface="Courier New" charset="0"/>
                              <a:ea typeface="Courier New" charset="0"/>
                              <a:cs typeface="Courier New" charset="0"/>
                            </a:rPr>
                            <a:t>(x) </a:t>
                          </a:r>
                          <a:endParaRPr lang="en-US" sz="1600" b="0" dirty="0" smtClean="0">
                            <a:solidFill>
                              <a:schemeClr val="tx1">
                                <a:lumMod val="95000"/>
                                <a:lumOff val="5000"/>
                              </a:schemeClr>
                            </a:solidFill>
                            <a:latin typeface="Courier New" charset="0"/>
                            <a:ea typeface="Courier New" charset="0"/>
                            <a:cs typeface="Courier New" charset="0"/>
                          </a:endParaRPr>
                        </a:p>
                      </a:txBody>
                      <a:tcPr marL="109000" marR="109000" marT="54500" marB="54500"/>
                    </a:tc>
                  </a:tr>
                  <a:tr h="660615">
                    <a:tc>
                      <a:txBody>
                        <a:bodyPr/>
                        <a:lstStyle/>
                        <a:p>
                          <a:endParaRPr lang="en-US"/>
                        </a:p>
                      </a:txBody>
                      <a:tcPr marL="109000" marR="109000" marT="54500" marB="54500" anchor="ctr">
                        <a:blipFill rotWithShape="0">
                          <a:blip r:embed="rId3"/>
                          <a:stretch>
                            <a:fillRect l="-391" t="-304630" r="-569922" b="-328704"/>
                          </a:stretch>
                        </a:blipFill>
                      </a:tcPr>
                    </a:tc>
                    <a:tc>
                      <a:txBody>
                        <a:bodyPr/>
                        <a:lstStyle/>
                        <a:p>
                          <a:endParaRPr lang="en-US"/>
                        </a:p>
                      </a:txBody>
                      <a:tcPr marL="109000" marR="109000" marT="54500" marB="54500">
                        <a:blipFill rotWithShape="0">
                          <a:blip r:embed="rId3"/>
                          <a:stretch>
                            <a:fillRect l="-103213" t="-304630" r="-485944" b="-328704"/>
                          </a:stretch>
                        </a:blipFill>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err="1" smtClean="0">
                              <a:solidFill>
                                <a:schemeClr val="tx1">
                                  <a:lumMod val="95000"/>
                                  <a:lumOff val="5000"/>
                                </a:schemeClr>
                              </a:solidFill>
                              <a:latin typeface="Courier New" charset="0"/>
                              <a:ea typeface="Courier New" charset="0"/>
                              <a:cs typeface="Courier New" charset="0"/>
                            </a:rPr>
                            <a:t>def</a:t>
                          </a:r>
                          <a:r>
                            <a:rPr lang="en-US" sz="1800" b="0" dirty="0" smtClean="0">
                              <a:solidFill>
                                <a:schemeClr val="tx1">
                                  <a:lumMod val="95000"/>
                                  <a:lumOff val="5000"/>
                                </a:schemeClr>
                              </a:solidFill>
                              <a:latin typeface="Courier New" charset="0"/>
                              <a:ea typeface="Courier New" charset="0"/>
                              <a:cs typeface="Courier New" charset="0"/>
                            </a:rPr>
                            <a:t> x3(x):</a:t>
                          </a:r>
                          <a:r>
                            <a:rPr lang="en-US" sz="1800" b="0" baseline="0" dirty="0" smtClean="0">
                              <a:solidFill>
                                <a:schemeClr val="tx1">
                                  <a:lumMod val="95000"/>
                                  <a:lumOff val="5000"/>
                                </a:schemeClr>
                              </a:solidFill>
                              <a:latin typeface="Courier New" charset="0"/>
                              <a:ea typeface="Courier New" charset="0"/>
                              <a:cs typeface="Courier New" charset="0"/>
                            </a:rPr>
                            <a:t> </a:t>
                          </a:r>
                          <a:endParaRPr lang="en-US" sz="1800" b="0" dirty="0" smtClean="0">
                            <a:solidFill>
                              <a:schemeClr val="tx1">
                                <a:lumMod val="95000"/>
                                <a:lumOff val="5000"/>
                              </a:schemeClr>
                            </a:solidFill>
                            <a:latin typeface="Courier New" charset="0"/>
                            <a:ea typeface="Courier New" charset="0"/>
                            <a:cs typeface="Courier New" charset="0"/>
                          </a:endParaRPr>
                        </a:p>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smtClean="0">
                              <a:solidFill>
                                <a:schemeClr val="tx1">
                                  <a:lumMod val="95000"/>
                                  <a:lumOff val="5000"/>
                                </a:schemeClr>
                              </a:solidFill>
                              <a:latin typeface="Courier New" charset="0"/>
                              <a:ea typeface="Courier New" charset="0"/>
                              <a:cs typeface="Courier New" charset="0"/>
                            </a:rPr>
                            <a:t>    return</a:t>
                          </a:r>
                          <a:r>
                            <a:rPr lang="en-US" sz="1800" b="0" baseline="0" dirty="0" smtClean="0">
                              <a:solidFill>
                                <a:schemeClr val="tx1">
                                  <a:lumMod val="95000"/>
                                  <a:lumOff val="5000"/>
                                </a:schemeClr>
                              </a:solidFill>
                              <a:latin typeface="Courier New" charset="0"/>
                              <a:ea typeface="Courier New" charset="0"/>
                              <a:cs typeface="Courier New" charset="0"/>
                            </a:rPr>
                            <a:t> 1+x </a:t>
                          </a:r>
                          <a:endParaRPr lang="en-US" sz="1800" b="0" dirty="0" smtClean="0">
                            <a:solidFill>
                              <a:schemeClr val="tx1">
                                <a:lumMod val="95000"/>
                                <a:lumOff val="5000"/>
                              </a:schemeClr>
                            </a:solidFill>
                            <a:latin typeface="Courier New" charset="0"/>
                            <a:ea typeface="Courier New" charset="0"/>
                            <a:cs typeface="Courier New" charset="0"/>
                          </a:endParaRPr>
                        </a:p>
                      </a:txBody>
                      <a:tcPr marL="109000" marR="109000" marT="54500" marB="54500"/>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1600" b="0" kern="1200" dirty="0" err="1" smtClean="0">
                              <a:solidFill>
                                <a:schemeClr val="tx1">
                                  <a:lumMod val="95000"/>
                                  <a:lumOff val="5000"/>
                                </a:schemeClr>
                              </a:solidFill>
                              <a:latin typeface="Courier New" charset="0"/>
                              <a:ea typeface="Courier New" charset="0"/>
                              <a:cs typeface="Courier New" charset="0"/>
                            </a:rPr>
                            <a:t>def</a:t>
                          </a:r>
                          <a:r>
                            <a:rPr lang="en-US" sz="1600" b="0" kern="1200" dirty="0" smtClean="0">
                              <a:solidFill>
                                <a:schemeClr val="tx1">
                                  <a:lumMod val="95000"/>
                                  <a:lumOff val="5000"/>
                                </a:schemeClr>
                              </a:solidFill>
                              <a:latin typeface="Courier New" charset="0"/>
                              <a:ea typeface="Courier New" charset="0"/>
                              <a:cs typeface="Courier New" charset="0"/>
                            </a:rPr>
                            <a:t> </a:t>
                          </a:r>
                          <a:r>
                            <a:rPr lang="en-US" sz="1600" b="0" kern="1200" dirty="0" smtClean="0">
                              <a:solidFill>
                                <a:schemeClr val="tx1">
                                  <a:lumMod val="95000"/>
                                  <a:lumOff val="5000"/>
                                </a:schemeClr>
                              </a:solidFill>
                              <a:latin typeface="Courier New" charset="0"/>
                              <a:ea typeface="Courier New" charset="0"/>
                              <a:cs typeface="Courier New" charset="0"/>
                            </a:rPr>
                            <a:t>derx3(x</a:t>
                          </a:r>
                          <a:r>
                            <a:rPr lang="en-US" sz="1600" b="0" kern="1200" dirty="0" smtClean="0">
                              <a:solidFill>
                                <a:schemeClr val="tx1">
                                  <a:lumMod val="95000"/>
                                  <a:lumOff val="5000"/>
                                </a:schemeClr>
                              </a:solidFill>
                              <a:latin typeface="Courier New" charset="0"/>
                              <a:ea typeface="Courier New" charset="0"/>
                              <a:cs typeface="Courier New" charset="0"/>
                            </a:rPr>
                            <a:t>):</a:t>
                          </a:r>
                        </a:p>
                        <a:p>
                          <a:pPr marL="0" marR="0" indent="0" algn="l" defTabSz="457182" rtl="0" eaLnBrk="1" fontAlgn="auto" latinLnBrk="0" hangingPunct="1">
                            <a:lnSpc>
                              <a:spcPct val="100000"/>
                            </a:lnSpc>
                            <a:spcBef>
                              <a:spcPts val="0"/>
                            </a:spcBef>
                            <a:spcAft>
                              <a:spcPts val="0"/>
                            </a:spcAft>
                            <a:buClrTx/>
                            <a:buSzTx/>
                            <a:buFontTx/>
                            <a:buNone/>
                            <a:tabLst/>
                            <a:defRPr/>
                          </a:pPr>
                          <a:r>
                            <a:rPr lang="en-US" sz="1600" b="0" kern="1200" dirty="0" smtClean="0">
                              <a:solidFill>
                                <a:schemeClr val="tx1">
                                  <a:lumMod val="95000"/>
                                  <a:lumOff val="5000"/>
                                </a:schemeClr>
                              </a:solidFill>
                              <a:latin typeface="Courier New" charset="0"/>
                              <a:ea typeface="Courier New" charset="0"/>
                              <a:cs typeface="Courier New" charset="0"/>
                            </a:rPr>
                            <a:t>      </a:t>
                          </a:r>
                          <a:r>
                            <a:rPr lang="en-US" sz="1600" b="0" kern="1200" baseline="0" dirty="0" smtClean="0">
                              <a:solidFill>
                                <a:schemeClr val="tx1">
                                  <a:lumMod val="95000"/>
                                  <a:lumOff val="5000"/>
                                </a:schemeClr>
                              </a:solidFill>
                              <a:latin typeface="Courier New" charset="0"/>
                              <a:ea typeface="Courier New" charset="0"/>
                              <a:cs typeface="Courier New" charset="0"/>
                            </a:rPr>
                            <a:t> </a:t>
                          </a:r>
                          <a:r>
                            <a:rPr lang="en-US" sz="1600" b="0" kern="1200" dirty="0" smtClean="0">
                              <a:solidFill>
                                <a:schemeClr val="tx1">
                                  <a:lumMod val="95000"/>
                                  <a:lumOff val="5000"/>
                                </a:schemeClr>
                              </a:solidFill>
                              <a:latin typeface="Courier New" charset="0"/>
                              <a:ea typeface="Courier New" charset="0"/>
                              <a:cs typeface="Courier New" charset="0"/>
                            </a:rPr>
                            <a:t>return 1 </a:t>
                          </a:r>
                        </a:p>
                      </a:txBody>
                      <a:tcPr marL="109000" marR="109000" marT="54500" marB="54500"/>
                    </a:tc>
                  </a:tr>
                  <a:tr h="759159">
                    <a:tc>
                      <a:txBody>
                        <a:bodyPr/>
                        <a:lstStyle/>
                        <a:p>
                          <a:endParaRPr lang="en-US"/>
                        </a:p>
                      </a:txBody>
                      <a:tcPr marL="109000" marR="109000" marT="54500" marB="54500" anchor="ctr">
                        <a:blipFill rotWithShape="0">
                          <a:blip r:embed="rId3"/>
                          <a:stretch>
                            <a:fillRect l="-391" t="-349600" r="-569922" b="-184000"/>
                          </a:stretch>
                        </a:blipFill>
                      </a:tcPr>
                    </a:tc>
                    <a:tc>
                      <a:txBody>
                        <a:bodyPr/>
                        <a:lstStyle/>
                        <a:p>
                          <a:endParaRPr lang="en-US"/>
                        </a:p>
                      </a:txBody>
                      <a:tcPr marL="109000" marR="109000" marT="54500" marB="54500">
                        <a:blipFill rotWithShape="0">
                          <a:blip r:embed="rId3"/>
                          <a:stretch>
                            <a:fillRect l="-103213" t="-349600" r="-485944" b="-184000"/>
                          </a:stretch>
                        </a:blipFill>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err="1" smtClean="0">
                              <a:solidFill>
                                <a:schemeClr val="tx1">
                                  <a:lumMod val="95000"/>
                                  <a:lumOff val="5000"/>
                                </a:schemeClr>
                              </a:solidFill>
                              <a:latin typeface="Courier New" charset="0"/>
                              <a:ea typeface="Courier New" charset="0"/>
                              <a:cs typeface="Courier New" charset="0"/>
                            </a:rPr>
                            <a:t>def</a:t>
                          </a:r>
                          <a:r>
                            <a:rPr lang="en-US" sz="1800" b="0" dirty="0" smtClean="0">
                              <a:solidFill>
                                <a:schemeClr val="tx1">
                                  <a:lumMod val="95000"/>
                                  <a:lumOff val="5000"/>
                                </a:schemeClr>
                              </a:solidFill>
                              <a:latin typeface="Courier New" charset="0"/>
                              <a:ea typeface="Courier New" charset="0"/>
                              <a:cs typeface="Courier New" charset="0"/>
                            </a:rPr>
                            <a:t> der1(x):</a:t>
                          </a:r>
                          <a:r>
                            <a:rPr lang="en-US" sz="1800" b="0" baseline="0" dirty="0" smtClean="0">
                              <a:solidFill>
                                <a:schemeClr val="tx1">
                                  <a:lumMod val="95000"/>
                                  <a:lumOff val="5000"/>
                                </a:schemeClr>
                              </a:solidFill>
                              <a:latin typeface="Courier New" charset="0"/>
                              <a:ea typeface="Courier New" charset="0"/>
                              <a:cs typeface="Courier New" charset="0"/>
                            </a:rPr>
                            <a:t> </a:t>
                          </a:r>
                          <a:endParaRPr lang="en-US" sz="1800" b="0" dirty="0" smtClean="0">
                            <a:solidFill>
                              <a:schemeClr val="tx1">
                                <a:lumMod val="95000"/>
                                <a:lumOff val="5000"/>
                              </a:schemeClr>
                            </a:solidFill>
                            <a:latin typeface="Courier New" charset="0"/>
                            <a:ea typeface="Courier New" charset="0"/>
                            <a:cs typeface="Courier New" charset="0"/>
                          </a:endParaRPr>
                        </a:p>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smtClean="0">
                              <a:solidFill>
                                <a:schemeClr val="tx1">
                                  <a:lumMod val="95000"/>
                                  <a:lumOff val="5000"/>
                                </a:schemeClr>
                              </a:solidFill>
                              <a:latin typeface="Courier New" charset="0"/>
                              <a:ea typeface="Courier New" charset="0"/>
                              <a:cs typeface="Courier New" charset="0"/>
                            </a:rPr>
                            <a:t>    return</a:t>
                          </a:r>
                          <a:r>
                            <a:rPr lang="en-US" sz="1800" b="0" baseline="0" dirty="0" smtClean="0">
                              <a:solidFill>
                                <a:schemeClr val="tx1">
                                  <a:lumMod val="95000"/>
                                  <a:lumOff val="5000"/>
                                </a:schemeClr>
                              </a:solidFill>
                              <a:latin typeface="Courier New" charset="0"/>
                              <a:ea typeface="Courier New" charset="0"/>
                              <a:cs typeface="Courier New" charset="0"/>
                            </a:rPr>
                            <a:t> 1/(x) </a:t>
                          </a:r>
                          <a:endParaRPr lang="en-US" sz="1800" b="0" dirty="0" smtClean="0">
                            <a:solidFill>
                              <a:schemeClr val="tx1">
                                <a:lumMod val="95000"/>
                                <a:lumOff val="5000"/>
                              </a:schemeClr>
                            </a:solidFill>
                            <a:latin typeface="Courier New" charset="0"/>
                            <a:ea typeface="Courier New" charset="0"/>
                            <a:cs typeface="Courier New" charset="0"/>
                          </a:endParaRPr>
                        </a:p>
                      </a:txBody>
                      <a:tcPr marL="109000" marR="109000" marT="54500" marB="54500"/>
                    </a:tc>
                    <a:tc>
                      <a:txBody>
                        <a:bodyPr/>
                        <a:lstStyle/>
                        <a:p>
                          <a:r>
                            <a:rPr lang="en-US" sz="1600" b="0" kern="1200" dirty="0" err="1" smtClean="0">
                              <a:solidFill>
                                <a:schemeClr val="tx1">
                                  <a:lumMod val="95000"/>
                                  <a:lumOff val="5000"/>
                                </a:schemeClr>
                              </a:solidFill>
                              <a:latin typeface="Courier New" charset="0"/>
                              <a:ea typeface="Courier New" charset="0"/>
                              <a:cs typeface="Courier New" charset="0"/>
                            </a:rPr>
                            <a:t>def</a:t>
                          </a:r>
                          <a:r>
                            <a:rPr lang="en-US" sz="1600" b="0" kern="1200" dirty="0" smtClean="0">
                              <a:solidFill>
                                <a:schemeClr val="tx1">
                                  <a:lumMod val="95000"/>
                                  <a:lumOff val="5000"/>
                                </a:schemeClr>
                              </a:solidFill>
                              <a:latin typeface="Courier New" charset="0"/>
                              <a:ea typeface="Courier New" charset="0"/>
                              <a:cs typeface="Courier New" charset="0"/>
                            </a:rPr>
                            <a:t> </a:t>
                          </a:r>
                          <a:r>
                            <a:rPr lang="en-US" sz="1600" b="0" kern="1200" dirty="0" smtClean="0">
                              <a:solidFill>
                                <a:schemeClr val="tx1">
                                  <a:lumMod val="95000"/>
                                  <a:lumOff val="5000"/>
                                </a:schemeClr>
                              </a:solidFill>
                              <a:latin typeface="Courier New" charset="0"/>
                              <a:ea typeface="Courier New" charset="0"/>
                              <a:cs typeface="Courier New" charset="0"/>
                            </a:rPr>
                            <a:t>derx4(x</a:t>
                          </a:r>
                          <a:r>
                            <a:rPr lang="en-US" sz="1600" b="0" kern="1200" dirty="0" smtClean="0">
                              <a:solidFill>
                                <a:schemeClr val="tx1">
                                  <a:lumMod val="95000"/>
                                  <a:lumOff val="5000"/>
                                </a:schemeClr>
                              </a:solidFill>
                              <a:latin typeface="Courier New" charset="0"/>
                              <a:ea typeface="Courier New" charset="0"/>
                              <a:cs typeface="Courier New" charset="0"/>
                            </a:rPr>
                            <a:t>):</a:t>
                          </a:r>
                        </a:p>
                        <a:p>
                          <a:r>
                            <a:rPr lang="en-US" sz="1600" b="0" kern="1200" dirty="0" smtClean="0">
                              <a:solidFill>
                                <a:schemeClr val="tx1">
                                  <a:lumMod val="95000"/>
                                  <a:lumOff val="5000"/>
                                </a:schemeClr>
                              </a:solidFill>
                              <a:latin typeface="Courier New" charset="0"/>
                              <a:ea typeface="Courier New" charset="0"/>
                              <a:cs typeface="Courier New" charset="0"/>
                            </a:rPr>
                            <a:t>       return  -(1/x)**(2)</a:t>
                          </a:r>
                          <a:endParaRPr lang="en-US" sz="1600" b="0" kern="1200" dirty="0">
                            <a:solidFill>
                              <a:schemeClr val="tx1">
                                <a:lumMod val="95000"/>
                                <a:lumOff val="5000"/>
                              </a:schemeClr>
                            </a:solidFill>
                            <a:latin typeface="Courier New" charset="0"/>
                            <a:ea typeface="Courier New" charset="0"/>
                            <a:cs typeface="Courier New" charset="0"/>
                          </a:endParaRPr>
                        </a:p>
                      </a:txBody>
                      <a:tcPr marL="109000" marR="109000" marT="54500" marB="54500"/>
                    </a:tc>
                  </a:tr>
                  <a:tr h="660615">
                    <a:tc>
                      <a:txBody>
                        <a:bodyPr/>
                        <a:lstStyle/>
                        <a:p>
                          <a:endParaRPr lang="en-US"/>
                        </a:p>
                      </a:txBody>
                      <a:tcPr marL="109000" marR="109000" marT="54500" marB="54500" anchor="ctr">
                        <a:blipFill rotWithShape="0">
                          <a:blip r:embed="rId3"/>
                          <a:stretch>
                            <a:fillRect l="-391" t="-520370" r="-569922" b="-112963"/>
                          </a:stretch>
                        </a:blipFill>
                      </a:tcPr>
                    </a:tc>
                    <a:tc>
                      <a:txBody>
                        <a:bodyPr/>
                        <a:lstStyle/>
                        <a:p>
                          <a:endParaRPr lang="en-US"/>
                        </a:p>
                      </a:txBody>
                      <a:tcPr marL="109000" marR="109000" marT="54500" marB="54500">
                        <a:blipFill rotWithShape="0">
                          <a:blip r:embed="rId3"/>
                          <a:stretch>
                            <a:fillRect l="-103213" t="-520370" r="-485944" b="-112963"/>
                          </a:stretch>
                        </a:blipFill>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err="1" smtClean="0">
                              <a:solidFill>
                                <a:schemeClr val="tx1">
                                  <a:lumMod val="95000"/>
                                  <a:lumOff val="5000"/>
                                </a:schemeClr>
                              </a:solidFill>
                              <a:latin typeface="Courier New" charset="0"/>
                              <a:ea typeface="Courier New" charset="0"/>
                              <a:cs typeface="Courier New" charset="0"/>
                            </a:rPr>
                            <a:t>def</a:t>
                          </a:r>
                          <a:r>
                            <a:rPr lang="en-US" sz="1800" b="0" dirty="0" smtClean="0">
                              <a:solidFill>
                                <a:schemeClr val="tx1">
                                  <a:lumMod val="95000"/>
                                  <a:lumOff val="5000"/>
                                </a:schemeClr>
                              </a:solidFill>
                              <a:latin typeface="Courier New" charset="0"/>
                              <a:ea typeface="Courier New" charset="0"/>
                              <a:cs typeface="Courier New" charset="0"/>
                            </a:rPr>
                            <a:t> der1(x):</a:t>
                          </a:r>
                          <a:r>
                            <a:rPr lang="en-US" sz="1800" b="0" baseline="0" dirty="0" smtClean="0">
                              <a:solidFill>
                                <a:schemeClr val="tx1">
                                  <a:lumMod val="95000"/>
                                  <a:lumOff val="5000"/>
                                </a:schemeClr>
                              </a:solidFill>
                              <a:latin typeface="Courier New" charset="0"/>
                              <a:ea typeface="Courier New" charset="0"/>
                              <a:cs typeface="Courier New" charset="0"/>
                            </a:rPr>
                            <a:t> </a:t>
                          </a:r>
                          <a:endParaRPr lang="en-US" sz="1800" b="0" dirty="0" smtClean="0">
                            <a:solidFill>
                              <a:schemeClr val="tx1">
                                <a:lumMod val="95000"/>
                                <a:lumOff val="5000"/>
                              </a:schemeClr>
                            </a:solidFill>
                            <a:latin typeface="Courier New" charset="0"/>
                            <a:ea typeface="Courier New" charset="0"/>
                            <a:cs typeface="Courier New" charset="0"/>
                          </a:endParaRPr>
                        </a:p>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smtClean="0">
                              <a:solidFill>
                                <a:schemeClr val="tx1">
                                  <a:lumMod val="95000"/>
                                  <a:lumOff val="5000"/>
                                </a:schemeClr>
                              </a:solidFill>
                              <a:latin typeface="Courier New" charset="0"/>
                              <a:ea typeface="Courier New" charset="0"/>
                              <a:cs typeface="Courier New" charset="0"/>
                            </a:rPr>
                            <a:t>    return</a:t>
                          </a:r>
                          <a:r>
                            <a:rPr lang="en-US" sz="1800" b="0" baseline="0" dirty="0" smtClean="0">
                              <a:solidFill>
                                <a:schemeClr val="tx1">
                                  <a:lumMod val="95000"/>
                                  <a:lumOff val="5000"/>
                                </a:schemeClr>
                              </a:solidFill>
                              <a:latin typeface="Courier New" charset="0"/>
                              <a:ea typeface="Courier New" charset="0"/>
                              <a:cs typeface="Courier New" charset="0"/>
                            </a:rPr>
                            <a:t> </a:t>
                          </a:r>
                          <a:r>
                            <a:rPr lang="en-US" sz="1800" b="0" baseline="0" dirty="0" err="1" smtClean="0">
                              <a:solidFill>
                                <a:schemeClr val="tx1">
                                  <a:lumMod val="95000"/>
                                  <a:lumOff val="5000"/>
                                </a:schemeClr>
                              </a:solidFill>
                              <a:latin typeface="Courier New" charset="0"/>
                              <a:ea typeface="Courier New" charset="0"/>
                              <a:cs typeface="Courier New" charset="0"/>
                            </a:rPr>
                            <a:t>np.log</a:t>
                          </a:r>
                          <a:r>
                            <a:rPr lang="en-US" sz="1800" b="0" baseline="0" dirty="0" smtClean="0">
                              <a:solidFill>
                                <a:schemeClr val="tx1">
                                  <a:lumMod val="95000"/>
                                  <a:lumOff val="5000"/>
                                </a:schemeClr>
                              </a:solidFill>
                              <a:latin typeface="Courier New" charset="0"/>
                              <a:ea typeface="Courier New" charset="0"/>
                              <a:cs typeface="Courier New" charset="0"/>
                            </a:rPr>
                            <a:t>(x) </a:t>
                          </a:r>
                          <a:endParaRPr lang="en-US" sz="1800" b="0" dirty="0" smtClean="0">
                            <a:solidFill>
                              <a:schemeClr val="tx1">
                                <a:lumMod val="95000"/>
                                <a:lumOff val="5000"/>
                              </a:schemeClr>
                            </a:solidFill>
                            <a:latin typeface="Courier New" charset="0"/>
                            <a:ea typeface="Courier New" charset="0"/>
                            <a:cs typeface="Courier New" charset="0"/>
                          </a:endParaRPr>
                        </a:p>
                      </a:txBody>
                      <a:tcPr marL="109000" marR="109000" marT="54500" marB="54500"/>
                    </a:tc>
                    <a:tc>
                      <a:txBody>
                        <a:bodyPr/>
                        <a:lstStyle/>
                        <a:p>
                          <a:r>
                            <a:rPr lang="en-US" sz="1600" b="0" kern="1200" dirty="0" err="1" smtClean="0">
                              <a:solidFill>
                                <a:schemeClr val="tx1">
                                  <a:lumMod val="95000"/>
                                  <a:lumOff val="5000"/>
                                </a:schemeClr>
                              </a:solidFill>
                              <a:latin typeface="Courier New" charset="0"/>
                              <a:ea typeface="Courier New" charset="0"/>
                              <a:cs typeface="Courier New" charset="0"/>
                            </a:rPr>
                            <a:t>def</a:t>
                          </a:r>
                          <a:r>
                            <a:rPr lang="en-US" sz="1600" b="0" kern="1200" dirty="0" smtClean="0">
                              <a:solidFill>
                                <a:schemeClr val="tx1">
                                  <a:lumMod val="95000"/>
                                  <a:lumOff val="5000"/>
                                </a:schemeClr>
                              </a:solidFill>
                              <a:latin typeface="Courier New" charset="0"/>
                              <a:ea typeface="Courier New" charset="0"/>
                              <a:cs typeface="Courier New" charset="0"/>
                            </a:rPr>
                            <a:t> </a:t>
                          </a:r>
                          <a:r>
                            <a:rPr lang="en-US" sz="1600" b="0" kern="1200" dirty="0" smtClean="0">
                              <a:solidFill>
                                <a:schemeClr val="tx1">
                                  <a:lumMod val="95000"/>
                                  <a:lumOff val="5000"/>
                                </a:schemeClr>
                              </a:solidFill>
                              <a:latin typeface="Courier New" charset="0"/>
                              <a:ea typeface="Courier New" charset="0"/>
                              <a:cs typeface="Courier New" charset="0"/>
                            </a:rPr>
                            <a:t>derx5(x</a:t>
                          </a:r>
                          <a:r>
                            <a:rPr lang="en-US" sz="1600" b="0" kern="1200" dirty="0" smtClean="0">
                              <a:solidFill>
                                <a:schemeClr val="tx1">
                                  <a:lumMod val="95000"/>
                                  <a:lumOff val="5000"/>
                                </a:schemeClr>
                              </a:solidFill>
                              <a:latin typeface="Courier New" charset="0"/>
                              <a:ea typeface="Courier New" charset="0"/>
                              <a:cs typeface="Courier New" charset="0"/>
                            </a:rPr>
                            <a:t>)</a:t>
                          </a:r>
                        </a:p>
                        <a:p>
                          <a:r>
                            <a:rPr lang="en-US" sz="1600" b="0" kern="1200" baseline="0" dirty="0" smtClean="0">
                              <a:solidFill>
                                <a:schemeClr val="tx1">
                                  <a:lumMod val="95000"/>
                                  <a:lumOff val="5000"/>
                                </a:schemeClr>
                              </a:solidFill>
                              <a:latin typeface="Courier New" charset="0"/>
                              <a:ea typeface="Courier New" charset="0"/>
                              <a:cs typeface="Courier New" charset="0"/>
                            </a:rPr>
                            <a:t>       r</a:t>
                          </a:r>
                          <a:r>
                            <a:rPr lang="en-US" sz="1600" b="0" kern="1200" dirty="0" smtClean="0">
                              <a:solidFill>
                                <a:schemeClr val="tx1">
                                  <a:lumMod val="95000"/>
                                  <a:lumOff val="5000"/>
                                </a:schemeClr>
                              </a:solidFill>
                              <a:latin typeface="Courier New" charset="0"/>
                              <a:ea typeface="Courier New" charset="0"/>
                              <a:cs typeface="Courier New" charset="0"/>
                            </a:rPr>
                            <a:t>eturn 1/x </a:t>
                          </a:r>
                        </a:p>
                      </a:txBody>
                      <a:tcPr marL="109000" marR="109000" marT="54500" marB="54500"/>
                    </a:tc>
                  </a:tr>
                  <a:tr h="661258">
                    <a:tc>
                      <a:txBody>
                        <a:bodyPr/>
                        <a:lstStyle/>
                        <a:p>
                          <a:endParaRPr lang="en-US"/>
                        </a:p>
                      </a:txBody>
                      <a:tcPr marL="109000" marR="109000" marT="54500" marB="54500" anchor="ctr">
                        <a:blipFill rotWithShape="0">
                          <a:blip r:embed="rId3"/>
                          <a:stretch>
                            <a:fillRect l="-391" t="-614679" r="-569922" b="-11927"/>
                          </a:stretch>
                        </a:blipFill>
                      </a:tcPr>
                    </a:tc>
                    <a:tc>
                      <a:txBody>
                        <a:bodyPr/>
                        <a:lstStyle/>
                        <a:p>
                          <a:endParaRPr lang="en-US"/>
                        </a:p>
                      </a:txBody>
                      <a:tcPr marL="109000" marR="109000" marT="54500" marB="54500">
                        <a:blipFill rotWithShape="0">
                          <a:blip r:embed="rId3"/>
                          <a:stretch>
                            <a:fillRect l="-103213" t="-614679" r="-485944" b="-11927"/>
                          </a:stretch>
                        </a:blipFill>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err="1" smtClean="0">
                              <a:solidFill>
                                <a:schemeClr val="tx1">
                                  <a:lumMod val="95000"/>
                                  <a:lumOff val="5000"/>
                                </a:schemeClr>
                              </a:solidFill>
                              <a:latin typeface="Courier New" charset="0"/>
                              <a:ea typeface="Courier New" charset="0"/>
                              <a:cs typeface="Courier New" charset="0"/>
                            </a:rPr>
                            <a:t>def</a:t>
                          </a:r>
                          <a:r>
                            <a:rPr lang="en-US" sz="1800" b="0" dirty="0" smtClean="0">
                              <a:solidFill>
                                <a:schemeClr val="tx1">
                                  <a:lumMod val="95000"/>
                                  <a:lumOff val="5000"/>
                                </a:schemeClr>
                              </a:solidFill>
                              <a:latin typeface="Courier New" charset="0"/>
                              <a:ea typeface="Courier New" charset="0"/>
                              <a:cs typeface="Courier New" charset="0"/>
                            </a:rPr>
                            <a:t> der1(</a:t>
                          </a:r>
                          <a:r>
                            <a:rPr lang="en-US" sz="1800" b="0" dirty="0" err="1" smtClean="0">
                              <a:solidFill>
                                <a:schemeClr val="tx1">
                                  <a:lumMod val="95000"/>
                                  <a:lumOff val="5000"/>
                                </a:schemeClr>
                              </a:solidFill>
                              <a:latin typeface="Courier New" charset="0"/>
                              <a:ea typeface="Courier New" charset="0"/>
                              <a:cs typeface="Courier New" charset="0"/>
                            </a:rPr>
                            <a:t>y,x</a:t>
                          </a:r>
                          <a:r>
                            <a:rPr lang="en-US" sz="1800" b="0" dirty="0" smtClean="0">
                              <a:solidFill>
                                <a:schemeClr val="tx1">
                                  <a:lumMod val="95000"/>
                                  <a:lumOff val="5000"/>
                                </a:schemeClr>
                              </a:solidFill>
                              <a:latin typeface="Courier New" charset="0"/>
                              <a:ea typeface="Courier New" charset="0"/>
                              <a:cs typeface="Courier New" charset="0"/>
                            </a:rPr>
                            <a:t>):</a:t>
                          </a:r>
                          <a:r>
                            <a:rPr lang="en-US" sz="1800" b="0" baseline="0" dirty="0" smtClean="0">
                              <a:solidFill>
                                <a:schemeClr val="tx1">
                                  <a:lumMod val="95000"/>
                                  <a:lumOff val="5000"/>
                                </a:schemeClr>
                              </a:solidFill>
                              <a:latin typeface="Courier New" charset="0"/>
                              <a:ea typeface="Courier New" charset="0"/>
                              <a:cs typeface="Courier New" charset="0"/>
                            </a:rPr>
                            <a:t> </a:t>
                          </a:r>
                          <a:endParaRPr lang="en-US" sz="1800" b="0" dirty="0" smtClean="0">
                            <a:solidFill>
                              <a:schemeClr val="tx1">
                                <a:lumMod val="95000"/>
                                <a:lumOff val="5000"/>
                              </a:schemeClr>
                            </a:solidFill>
                            <a:latin typeface="Courier New" charset="0"/>
                            <a:ea typeface="Courier New" charset="0"/>
                            <a:cs typeface="Courier New" charset="0"/>
                          </a:endParaRPr>
                        </a:p>
                        <a:p>
                          <a:pPr marL="0" marR="0" indent="0" algn="l" defTabSz="457182" rtl="0" eaLnBrk="1" fontAlgn="auto" latinLnBrk="0" hangingPunct="1">
                            <a:lnSpc>
                              <a:spcPct val="100000"/>
                            </a:lnSpc>
                            <a:spcBef>
                              <a:spcPts val="0"/>
                            </a:spcBef>
                            <a:spcAft>
                              <a:spcPts val="0"/>
                            </a:spcAft>
                            <a:buClrTx/>
                            <a:buSzTx/>
                            <a:buFontTx/>
                            <a:buNone/>
                            <a:tabLst/>
                            <a:defRPr/>
                          </a:pPr>
                          <a:r>
                            <a:rPr lang="en-US" sz="1800" b="0" dirty="0" smtClean="0">
                              <a:solidFill>
                                <a:schemeClr val="tx1">
                                  <a:lumMod val="95000"/>
                                  <a:lumOff val="5000"/>
                                </a:schemeClr>
                              </a:solidFill>
                              <a:latin typeface="Courier New" charset="0"/>
                              <a:ea typeface="Courier New" charset="0"/>
                              <a:cs typeface="Courier New" charset="0"/>
                            </a:rPr>
                            <a:t>    return</a:t>
                          </a:r>
                          <a:r>
                            <a:rPr lang="en-US" sz="1800" b="0" baseline="0" dirty="0" smtClean="0">
                              <a:solidFill>
                                <a:schemeClr val="tx1">
                                  <a:lumMod val="95000"/>
                                  <a:lumOff val="5000"/>
                                </a:schemeClr>
                              </a:solidFill>
                              <a:latin typeface="Courier New" charset="0"/>
                              <a:ea typeface="Courier New" charset="0"/>
                              <a:cs typeface="Courier New" charset="0"/>
                            </a:rPr>
                            <a:t> </a:t>
                          </a:r>
                          <a:r>
                            <a:rPr lang="mr-IN" sz="1800" b="0" baseline="0" dirty="0" smtClean="0">
                              <a:solidFill>
                                <a:schemeClr val="tx1">
                                  <a:lumMod val="95000"/>
                                  <a:lumOff val="5000"/>
                                </a:schemeClr>
                              </a:solidFill>
                              <a:latin typeface="Courier New" charset="0"/>
                              <a:ea typeface="Courier New" charset="0"/>
                              <a:cs typeface="Courier New" charset="0"/>
                            </a:rPr>
                            <a:t>–</a:t>
                          </a:r>
                          <a:r>
                            <a:rPr lang="en-US" sz="1800" b="0" baseline="0" dirty="0" smtClean="0">
                              <a:solidFill>
                                <a:schemeClr val="tx1">
                                  <a:lumMod val="95000"/>
                                  <a:lumOff val="5000"/>
                                </a:schemeClr>
                              </a:solidFill>
                              <a:latin typeface="Courier New" charset="0"/>
                              <a:ea typeface="Courier New" charset="0"/>
                              <a:cs typeface="Courier New" charset="0"/>
                            </a:rPr>
                            <a:t>y*x </a:t>
                          </a:r>
                          <a:endParaRPr lang="en-US" sz="1800" b="0" dirty="0" smtClean="0">
                            <a:solidFill>
                              <a:schemeClr val="tx1">
                                <a:lumMod val="95000"/>
                                <a:lumOff val="5000"/>
                              </a:schemeClr>
                            </a:solidFill>
                            <a:latin typeface="Courier New" charset="0"/>
                            <a:ea typeface="Courier New" charset="0"/>
                            <a:cs typeface="Courier New" charset="0"/>
                          </a:endParaRPr>
                        </a:p>
                      </a:txBody>
                      <a:tcPr marL="109000" marR="109000" marT="54500" marB="54500"/>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en-US" sz="1600" b="0" dirty="0" err="1" smtClean="0">
                              <a:solidFill>
                                <a:schemeClr val="tx1">
                                  <a:lumMod val="95000"/>
                                  <a:lumOff val="5000"/>
                                </a:schemeClr>
                              </a:solidFill>
                              <a:latin typeface="Courier New" charset="0"/>
                              <a:ea typeface="Courier New" charset="0"/>
                              <a:cs typeface="Courier New" charset="0"/>
                            </a:rPr>
                            <a:t>def</a:t>
                          </a:r>
                          <a:r>
                            <a:rPr lang="en-US" sz="1600" b="0" dirty="0" smtClean="0">
                              <a:solidFill>
                                <a:schemeClr val="tx1">
                                  <a:lumMod val="95000"/>
                                  <a:lumOff val="5000"/>
                                </a:schemeClr>
                              </a:solidFill>
                              <a:latin typeface="Courier New" charset="0"/>
                              <a:ea typeface="Courier New" charset="0"/>
                              <a:cs typeface="Courier New" charset="0"/>
                            </a:rPr>
                            <a:t> </a:t>
                          </a:r>
                          <a:r>
                            <a:rPr lang="en-US" sz="1600" b="0" dirty="0" err="1" smtClean="0">
                              <a:solidFill>
                                <a:schemeClr val="tx1">
                                  <a:lumMod val="95000"/>
                                  <a:lumOff val="5000"/>
                                </a:schemeClr>
                              </a:solidFill>
                              <a:latin typeface="Courier New" charset="0"/>
                              <a:ea typeface="Courier New" charset="0"/>
                              <a:cs typeface="Courier New" charset="0"/>
                            </a:rPr>
                            <a:t>derL</a:t>
                          </a:r>
                          <a:r>
                            <a:rPr lang="en-US" sz="1600" b="0" dirty="0" smtClean="0">
                              <a:solidFill>
                                <a:schemeClr val="tx1">
                                  <a:lumMod val="95000"/>
                                  <a:lumOff val="5000"/>
                                </a:schemeClr>
                              </a:solidFill>
                              <a:latin typeface="Courier New" charset="0"/>
                              <a:ea typeface="Courier New" charset="0"/>
                              <a:cs typeface="Courier New" charset="0"/>
                            </a:rPr>
                            <a:t>(y):</a:t>
                          </a:r>
                          <a:r>
                            <a:rPr lang="en-US" sz="1600" b="0" baseline="0" dirty="0" smtClean="0">
                              <a:solidFill>
                                <a:schemeClr val="tx1">
                                  <a:lumMod val="95000"/>
                                  <a:lumOff val="5000"/>
                                </a:schemeClr>
                              </a:solidFill>
                              <a:latin typeface="Courier New" charset="0"/>
                              <a:ea typeface="Courier New" charset="0"/>
                              <a:cs typeface="Courier New" charset="0"/>
                            </a:rPr>
                            <a:t> </a:t>
                          </a:r>
                          <a:endParaRPr lang="en-US" sz="1600" b="0" dirty="0" smtClean="0">
                            <a:solidFill>
                              <a:schemeClr val="tx1">
                                <a:lumMod val="95000"/>
                                <a:lumOff val="5000"/>
                              </a:schemeClr>
                            </a:solidFill>
                            <a:latin typeface="Courier New" charset="0"/>
                            <a:ea typeface="Courier New" charset="0"/>
                            <a:cs typeface="Courier New" charset="0"/>
                          </a:endParaRPr>
                        </a:p>
                        <a:p>
                          <a:pPr marL="0" marR="0" indent="0" algn="l" defTabSz="457182" rtl="0" eaLnBrk="1" fontAlgn="auto" latinLnBrk="0" hangingPunct="1">
                            <a:lnSpc>
                              <a:spcPct val="100000"/>
                            </a:lnSpc>
                            <a:spcBef>
                              <a:spcPts val="0"/>
                            </a:spcBef>
                            <a:spcAft>
                              <a:spcPts val="0"/>
                            </a:spcAft>
                            <a:buClrTx/>
                            <a:buSzTx/>
                            <a:buFontTx/>
                            <a:buNone/>
                            <a:tabLst/>
                            <a:defRPr/>
                          </a:pPr>
                          <a:r>
                            <a:rPr lang="en-US" sz="1600" b="0" dirty="0" smtClean="0">
                              <a:solidFill>
                                <a:schemeClr val="tx1">
                                  <a:lumMod val="95000"/>
                                  <a:lumOff val="5000"/>
                                </a:schemeClr>
                              </a:solidFill>
                              <a:latin typeface="Courier New" charset="0"/>
                              <a:ea typeface="Courier New" charset="0"/>
                              <a:cs typeface="Courier New" charset="0"/>
                            </a:rPr>
                            <a:t>    return</a:t>
                          </a:r>
                          <a:r>
                            <a:rPr lang="en-US" sz="1600" b="0" baseline="0" dirty="0" smtClean="0">
                              <a:solidFill>
                                <a:schemeClr val="tx1">
                                  <a:lumMod val="95000"/>
                                  <a:lumOff val="5000"/>
                                </a:schemeClr>
                              </a:solidFill>
                              <a:latin typeface="Courier New" charset="0"/>
                              <a:ea typeface="Courier New" charset="0"/>
                              <a:cs typeface="Courier New" charset="0"/>
                            </a:rPr>
                            <a:t> -y </a:t>
                          </a:r>
                          <a:endParaRPr lang="en-US" sz="1600" b="0" dirty="0" smtClean="0">
                            <a:solidFill>
                              <a:schemeClr val="tx1">
                                <a:lumMod val="95000"/>
                                <a:lumOff val="5000"/>
                              </a:schemeClr>
                            </a:solidFill>
                            <a:latin typeface="Courier New" charset="0"/>
                            <a:ea typeface="Courier New" charset="0"/>
                            <a:cs typeface="Courier New" charset="0"/>
                          </a:endParaRPr>
                        </a:p>
                      </a:txBody>
                      <a:tcPr marL="109000" marR="109000" marT="54500" marB="54500"/>
                    </a:tc>
                  </a:tr>
                </a:tbl>
              </a:graphicData>
            </a:graphic>
          </p:graphicFrame>
        </mc:Fallback>
      </mc:AlternateContent>
    </p:spTree>
    <p:extLst>
      <p:ext uri="{BB962C8B-B14F-4D97-AF65-F5344CB8AC3E}">
        <p14:creationId xmlns:p14="http://schemas.microsoft.com/office/powerpoint/2010/main" val="39657718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Autograd</a:t>
            </a:r>
            <a:r>
              <a:rPr lang="en-US" dirty="0" smtClean="0"/>
              <a:t>: Auto-differentiation </a:t>
            </a:r>
            <a:endParaRPr lang="en-US" dirty="0"/>
          </a:p>
        </p:txBody>
      </p:sp>
      <p:sp>
        <p:nvSpPr>
          <p:cNvPr id="3" name="Content Placeholder 2"/>
          <p:cNvSpPr>
            <a:spLocks noGrp="1"/>
          </p:cNvSpPr>
          <p:nvPr>
            <p:ph idx="1"/>
          </p:nvPr>
        </p:nvSpPr>
        <p:spPr/>
        <p:txBody>
          <a:bodyPr/>
          <a:lstStyle/>
          <a:p>
            <a:r>
              <a:rPr lang="en-US" sz="2400" dirty="0" smtClean="0"/>
              <a:t>1. We specify the network structure </a:t>
            </a:r>
            <a:endParaRPr lang="en-US" sz="2400" dirty="0"/>
          </a:p>
        </p:txBody>
      </p:sp>
      <p:sp>
        <p:nvSpPr>
          <p:cNvPr id="4" name="Slide Number Placeholder 3"/>
          <p:cNvSpPr>
            <a:spLocks noGrp="1"/>
          </p:cNvSpPr>
          <p:nvPr>
            <p:ph type="sldNum" sz="quarter" idx="12"/>
          </p:nvPr>
        </p:nvSpPr>
        <p:spPr/>
        <p:txBody>
          <a:bodyPr/>
          <a:lstStyle/>
          <a:p>
            <a:fld id="{74FD6AAA-7C75-FB4B-8EA1-06B22787237D}" type="slidenum">
              <a:rPr lang="en-US" smtClean="0"/>
              <a:t>96</a:t>
            </a:fld>
            <a:endParaRPr lang="en-US"/>
          </a:p>
        </p:txBody>
      </p:sp>
      <p:grpSp>
        <p:nvGrpSpPr>
          <p:cNvPr id="5" name="Group 4"/>
          <p:cNvGrpSpPr/>
          <p:nvPr/>
        </p:nvGrpSpPr>
        <p:grpSpPr>
          <a:xfrm>
            <a:off x="1323603" y="1913145"/>
            <a:ext cx="3884154" cy="1375756"/>
            <a:chOff x="1768177" y="3916087"/>
            <a:chExt cx="7000377" cy="2479513"/>
          </a:xfrm>
        </p:grpSpPr>
        <p:grpSp>
          <p:nvGrpSpPr>
            <p:cNvPr id="6" name="Group 5"/>
            <p:cNvGrpSpPr/>
            <p:nvPr/>
          </p:nvGrpSpPr>
          <p:grpSpPr>
            <a:xfrm>
              <a:off x="1768177" y="3916087"/>
              <a:ext cx="7000377" cy="2479513"/>
              <a:chOff x="3193036" y="1798870"/>
              <a:chExt cx="7000377" cy="2479513"/>
            </a:xfrm>
          </p:grpSpPr>
          <p:grpSp>
            <p:nvGrpSpPr>
              <p:cNvPr id="13" name="Group 12"/>
              <p:cNvGrpSpPr/>
              <p:nvPr/>
            </p:nvGrpSpPr>
            <p:grpSpPr>
              <a:xfrm>
                <a:off x="3193036" y="1798870"/>
                <a:ext cx="6501741" cy="2479513"/>
                <a:chOff x="2777549" y="2141459"/>
                <a:chExt cx="6501741" cy="2479513"/>
              </a:xfrm>
            </p:grpSpPr>
            <mc:AlternateContent xmlns:mc="http://schemas.openxmlformats.org/markup-compatibility/2006" xmlns:a14="http://schemas.microsoft.com/office/drawing/2010/main">
              <mc:Choice Requires="a14">
                <p:sp>
                  <p:nvSpPr>
                    <p:cNvPr id="15" name="TextBox 14"/>
                    <p:cNvSpPr txBox="1"/>
                    <p:nvPr/>
                  </p:nvSpPr>
                  <p:spPr>
                    <a:xfrm flipH="1" flipV="1">
                      <a:off x="2777549" y="3189246"/>
                      <a:ext cx="42504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𝑋</m:t>
                            </m:r>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flipH="1" flipV="1">
                      <a:off x="2777549" y="3189246"/>
                      <a:ext cx="425045" cy="369332"/>
                    </a:xfrm>
                    <a:prstGeom prst="rect">
                      <a:avLst/>
                    </a:prstGeom>
                    <a:blipFill rotWithShape="0">
                      <a:blip r:embed="rId5"/>
                      <a:stretch>
                        <a:fillRect/>
                      </a:stretch>
                    </a:blipFill>
                  </p:spPr>
                  <p:txBody>
                    <a:bodyPr/>
                    <a:lstStyle/>
                    <a:p>
                      <a:r>
                        <a:rPr lang="en-US">
                          <a:noFill/>
                        </a:rPr>
                        <a:t> </a:t>
                      </a:r>
                    </a:p>
                  </p:txBody>
                </p:sp>
              </mc:Fallback>
            </mc:AlternateContent>
            <p:sp>
              <p:nvSpPr>
                <p:cNvPr id="16" name="Rectangle 15"/>
                <p:cNvSpPr/>
                <p:nvPr/>
              </p:nvSpPr>
              <p:spPr>
                <a:xfrm>
                  <a:off x="4418675" y="2141459"/>
                  <a:ext cx="914400" cy="914400"/>
                </a:xfrm>
                <a:prstGeom prst="rect">
                  <a:avLst/>
                </a:prstGeom>
                <a:solidFill>
                  <a:schemeClr val="bg1">
                    <a:lumMod val="8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lumMod val="75000"/>
                          <a:lumOff val="25000"/>
                        </a:schemeClr>
                      </a:solidFill>
                    </a:rPr>
                    <a:t>W</a:t>
                  </a:r>
                  <a:r>
                    <a:rPr lang="en-US" baseline="-25000" dirty="0" smtClean="0">
                      <a:solidFill>
                        <a:schemeClr val="tx1">
                          <a:lumMod val="75000"/>
                          <a:lumOff val="25000"/>
                        </a:schemeClr>
                      </a:solidFill>
                    </a:rPr>
                    <a:t>1</a:t>
                  </a:r>
                  <a:endParaRPr lang="en-US" dirty="0">
                    <a:solidFill>
                      <a:schemeClr val="tx1">
                        <a:lumMod val="75000"/>
                        <a:lumOff val="25000"/>
                      </a:schemeClr>
                    </a:solidFill>
                  </a:endParaRPr>
                </a:p>
              </p:txBody>
            </p:sp>
            <p:cxnSp>
              <p:nvCxnSpPr>
                <p:cNvPr id="17" name="Straight Arrow Connector 16"/>
                <p:cNvCxnSpPr/>
                <p:nvPr/>
              </p:nvCxnSpPr>
              <p:spPr>
                <a:xfrm flipV="1">
                  <a:off x="3202594" y="2598659"/>
                  <a:ext cx="1216081" cy="775253"/>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3202594" y="3373912"/>
                  <a:ext cx="1216081" cy="789860"/>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9" name="Group 18"/>
                <p:cNvGrpSpPr/>
                <p:nvPr/>
              </p:nvGrpSpPr>
              <p:grpSpPr>
                <a:xfrm>
                  <a:off x="5333075" y="2141459"/>
                  <a:ext cx="2129297" cy="2022314"/>
                  <a:chOff x="7172934" y="2048375"/>
                  <a:chExt cx="2129297" cy="2022314"/>
                </a:xfrm>
              </p:grpSpPr>
              <p:cxnSp>
                <p:nvCxnSpPr>
                  <p:cNvPr id="22" name="Straight Arrow Connector 21"/>
                  <p:cNvCxnSpPr/>
                  <p:nvPr/>
                </p:nvCxnSpPr>
                <p:spPr>
                  <a:xfrm flipV="1">
                    <a:off x="7172934" y="4070688"/>
                    <a:ext cx="1216081" cy="1"/>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7172934" y="2505575"/>
                    <a:ext cx="1216081" cy="1565113"/>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4" name="Rectangle 23"/>
                      <p:cNvSpPr/>
                      <p:nvPr/>
                    </p:nvSpPr>
                    <p:spPr>
                      <a:xfrm>
                        <a:off x="8387831" y="2048375"/>
                        <a:ext cx="914400" cy="914400"/>
                      </a:xfrm>
                      <a:prstGeom prst="rect">
                        <a:avLst/>
                      </a:prstGeom>
                      <a:solidFill>
                        <a:schemeClr val="bg1">
                          <a:lumMod val="8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700" b="0" i="1" smtClean="0">
                                      <a:solidFill>
                                        <a:schemeClr val="tx1">
                                          <a:lumMod val="75000"/>
                                          <a:lumOff val="25000"/>
                                        </a:schemeClr>
                                      </a:solidFill>
                                      <a:latin typeface="Cambria Math" charset="0"/>
                                    </a:rPr>
                                  </m:ctrlPr>
                                </m:sSubPr>
                                <m:e>
                                  <m:r>
                                    <a:rPr lang="en-US" sz="1700" b="0" i="1" smtClean="0">
                                      <a:solidFill>
                                        <a:schemeClr val="tx1">
                                          <a:lumMod val="75000"/>
                                          <a:lumOff val="25000"/>
                                        </a:schemeClr>
                                      </a:solidFill>
                                      <a:latin typeface="Cambria Math" charset="0"/>
                                    </a:rPr>
                                    <m:t>𝑊</m:t>
                                  </m:r>
                                </m:e>
                                <m:sub>
                                  <m:r>
                                    <a:rPr lang="en-US" sz="1700" b="0" i="1" smtClean="0">
                                      <a:solidFill>
                                        <a:schemeClr val="tx1">
                                          <a:lumMod val="75000"/>
                                          <a:lumOff val="25000"/>
                                        </a:schemeClr>
                                      </a:solidFill>
                                      <a:latin typeface="Cambria Math" charset="0"/>
                                    </a:rPr>
                                    <m:t>3</m:t>
                                  </m:r>
                                </m:sub>
                              </m:sSub>
                            </m:oMath>
                          </m:oMathPara>
                        </a14:m>
                        <a:endParaRPr lang="en-US" sz="1700" dirty="0">
                          <a:solidFill>
                            <a:schemeClr val="tx1">
                              <a:lumMod val="75000"/>
                              <a:lumOff val="25000"/>
                            </a:schemeClr>
                          </a:solidFill>
                        </a:endParaRPr>
                      </a:p>
                    </p:txBody>
                  </p:sp>
                </mc:Choice>
                <mc:Fallback xmlns="">
                  <p:sp>
                    <p:nvSpPr>
                      <p:cNvPr id="30" name="Rectangle 29"/>
                      <p:cNvSpPr>
                        <a:spLocks noRot="1" noChangeAspect="1" noMove="1" noResize="1" noEditPoints="1" noAdjustHandles="1" noChangeArrowheads="1" noChangeShapeType="1" noTextEdit="1"/>
                      </p:cNvSpPr>
                      <p:nvPr/>
                    </p:nvSpPr>
                    <p:spPr>
                      <a:xfrm>
                        <a:off x="8387831" y="2048375"/>
                        <a:ext cx="914400" cy="914400"/>
                      </a:xfrm>
                      <a:prstGeom prst="rect">
                        <a:avLst/>
                      </a:prstGeom>
                      <a:blipFill rotWithShape="0">
                        <a:blip r:embed="rId6"/>
                        <a:stretch>
                          <a:fillRect/>
                        </a:stretch>
                      </a:blipFill>
                      <a:ln>
                        <a:solidFill>
                          <a:schemeClr val="tx1">
                            <a:lumMod val="75000"/>
                            <a:lumOff val="25000"/>
                          </a:schemeClr>
                        </a:solidFill>
                      </a:ln>
                      <a:effectLst/>
                    </p:spPr>
                    <p:txBody>
                      <a:bodyPr/>
                      <a:lstStyle/>
                      <a:p>
                        <a:r>
                          <a:rPr lang="en-US">
                            <a:noFill/>
                          </a:rPr>
                          <a:t> </a:t>
                        </a:r>
                      </a:p>
                    </p:txBody>
                  </p:sp>
                </mc:Fallback>
              </mc:AlternateContent>
            </p:grpSp>
            <p:sp>
              <p:nvSpPr>
                <p:cNvPr id="20" name="Rectangle 19"/>
                <p:cNvSpPr/>
                <p:nvPr/>
              </p:nvSpPr>
              <p:spPr>
                <a:xfrm>
                  <a:off x="4418675" y="3706572"/>
                  <a:ext cx="914400" cy="914400"/>
                </a:xfrm>
                <a:prstGeom prst="rect">
                  <a:avLst/>
                </a:prstGeom>
                <a:solidFill>
                  <a:schemeClr val="bg1">
                    <a:lumMod val="8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solidFill>
                        <a:schemeClr val="tx1">
                          <a:lumMod val="75000"/>
                          <a:lumOff val="25000"/>
                        </a:schemeClr>
                      </a:solidFill>
                    </a:rPr>
                    <a:t>W</a:t>
                  </a:r>
                  <a:r>
                    <a:rPr lang="en-US" baseline="-25000" smtClean="0">
                      <a:solidFill>
                        <a:schemeClr val="tx1">
                          <a:lumMod val="75000"/>
                          <a:lumOff val="25000"/>
                        </a:schemeClr>
                      </a:solidFill>
                    </a:rPr>
                    <a:t>2</a:t>
                  </a:r>
                  <a:endParaRPr lang="en-US" dirty="0">
                    <a:solidFill>
                      <a:schemeClr val="tx1">
                        <a:lumMod val="75000"/>
                        <a:lumOff val="25000"/>
                      </a:schemeClr>
                    </a:solidFill>
                  </a:endParaRPr>
                </a:p>
              </p:txBody>
            </p:sp>
            <p:cxnSp>
              <p:nvCxnSpPr>
                <p:cNvPr id="21" name="Straight Arrow Connector 20"/>
                <p:cNvCxnSpPr/>
                <p:nvPr/>
              </p:nvCxnSpPr>
              <p:spPr>
                <a:xfrm>
                  <a:off x="8977609" y="3443555"/>
                  <a:ext cx="301681" cy="0"/>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14" name="Rectangle 13"/>
                  <p:cNvSpPr/>
                  <p:nvPr/>
                </p:nvSpPr>
                <p:spPr>
                  <a:xfrm>
                    <a:off x="9810744" y="2921959"/>
                    <a:ext cx="38266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𝑌</m:t>
                          </m:r>
                        </m:oMath>
                      </m:oMathPara>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9810744" y="2921959"/>
                    <a:ext cx="382669" cy="369332"/>
                  </a:xfrm>
                  <a:prstGeom prst="rect">
                    <a:avLst/>
                  </a:prstGeom>
                  <a:blipFill rotWithShape="0">
                    <a:blip r:embed="rId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 name="Rectangle 6"/>
                <p:cNvSpPr/>
                <p:nvPr/>
              </p:nvSpPr>
              <p:spPr>
                <a:xfrm>
                  <a:off x="5539784" y="5481200"/>
                  <a:ext cx="914400" cy="914400"/>
                </a:xfrm>
                <a:prstGeom prst="rect">
                  <a:avLst/>
                </a:prstGeom>
                <a:solidFill>
                  <a:schemeClr val="bg1">
                    <a:lumMod val="8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700" b="0" i="1" smtClean="0">
                                <a:solidFill>
                                  <a:schemeClr val="tx1">
                                    <a:lumMod val="75000"/>
                                    <a:lumOff val="25000"/>
                                  </a:schemeClr>
                                </a:solidFill>
                                <a:latin typeface="Cambria Math" charset="0"/>
                              </a:rPr>
                            </m:ctrlPr>
                          </m:sSubPr>
                          <m:e>
                            <m:r>
                              <a:rPr lang="en-US" sz="1700" b="0" i="1" smtClean="0">
                                <a:solidFill>
                                  <a:schemeClr val="tx1">
                                    <a:lumMod val="75000"/>
                                    <a:lumOff val="25000"/>
                                  </a:schemeClr>
                                </a:solidFill>
                                <a:latin typeface="Cambria Math" charset="0"/>
                              </a:rPr>
                              <m:t>𝑊</m:t>
                            </m:r>
                          </m:e>
                          <m:sub>
                            <m:r>
                              <a:rPr lang="en-US" sz="1700" b="0" i="1" smtClean="0">
                                <a:solidFill>
                                  <a:schemeClr val="tx1">
                                    <a:lumMod val="75000"/>
                                    <a:lumOff val="25000"/>
                                  </a:schemeClr>
                                </a:solidFill>
                                <a:latin typeface="Cambria Math" charset="0"/>
                              </a:rPr>
                              <m:t>4</m:t>
                            </m:r>
                          </m:sub>
                        </m:sSub>
                      </m:oMath>
                    </m:oMathPara>
                  </a14:m>
                  <a:endParaRPr lang="en-US" sz="1700" dirty="0">
                    <a:solidFill>
                      <a:schemeClr val="tx1">
                        <a:lumMod val="75000"/>
                        <a:lumOff val="25000"/>
                      </a:schemeClr>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5539784" y="5481200"/>
                  <a:ext cx="914400" cy="914400"/>
                </a:xfrm>
                <a:prstGeom prst="rect">
                  <a:avLst/>
                </a:prstGeom>
                <a:blipFill rotWithShape="0">
                  <a:blip r:embed="rId8"/>
                  <a:stretch>
                    <a:fillRect/>
                  </a:stretch>
                </a:blipFill>
                <a:ln>
                  <a:solidFill>
                    <a:schemeClr val="tx1">
                      <a:lumMod val="75000"/>
                      <a:lumOff val="25000"/>
                    </a:schemeClr>
                  </a:solidFill>
                </a:ln>
                <a:effectLst/>
              </p:spPr>
              <p:txBody>
                <a:bodyPr/>
                <a:lstStyle/>
                <a:p>
                  <a:r>
                    <a:rPr lang="en-US">
                      <a:noFill/>
                    </a:rPr>
                    <a:t> </a:t>
                  </a:r>
                </a:p>
              </p:txBody>
            </p:sp>
          </mc:Fallback>
        </mc:AlternateContent>
        <p:cxnSp>
          <p:nvCxnSpPr>
            <p:cNvPr id="8" name="Straight Arrow Connector 7"/>
            <p:cNvCxnSpPr/>
            <p:nvPr/>
          </p:nvCxnSpPr>
          <p:spPr>
            <a:xfrm flipV="1">
              <a:off x="4323703" y="4373287"/>
              <a:ext cx="1214897" cy="1565113"/>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4323111" y="4373286"/>
              <a:ext cx="1216081" cy="1"/>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0" name="Rectangle 9"/>
                <p:cNvSpPr/>
                <p:nvPr/>
              </p:nvSpPr>
              <p:spPr>
                <a:xfrm>
                  <a:off x="7053837" y="4760913"/>
                  <a:ext cx="914400" cy="914400"/>
                </a:xfrm>
                <a:prstGeom prst="rect">
                  <a:avLst/>
                </a:prstGeom>
                <a:solidFill>
                  <a:schemeClr val="bg1">
                    <a:lumMod val="8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700" b="0" i="1" smtClean="0">
                                <a:solidFill>
                                  <a:schemeClr val="tx1">
                                    <a:lumMod val="75000"/>
                                    <a:lumOff val="25000"/>
                                  </a:schemeClr>
                                </a:solidFill>
                                <a:latin typeface="Cambria Math" charset="0"/>
                              </a:rPr>
                            </m:ctrlPr>
                          </m:sSubPr>
                          <m:e>
                            <m:r>
                              <a:rPr lang="en-US" sz="1700" b="0" i="1" smtClean="0">
                                <a:solidFill>
                                  <a:schemeClr val="tx1">
                                    <a:lumMod val="75000"/>
                                    <a:lumOff val="25000"/>
                                  </a:schemeClr>
                                </a:solidFill>
                                <a:latin typeface="Cambria Math" charset="0"/>
                              </a:rPr>
                              <m:t>𝑊</m:t>
                            </m:r>
                          </m:e>
                          <m:sub>
                            <m:r>
                              <a:rPr lang="en-US" sz="1700" b="0" i="1" smtClean="0">
                                <a:solidFill>
                                  <a:schemeClr val="tx1">
                                    <a:lumMod val="75000"/>
                                    <a:lumOff val="25000"/>
                                  </a:schemeClr>
                                </a:solidFill>
                                <a:latin typeface="Cambria Math" charset="0"/>
                              </a:rPr>
                              <m:t>5</m:t>
                            </m:r>
                          </m:sub>
                        </m:sSub>
                      </m:oMath>
                    </m:oMathPara>
                  </a14:m>
                  <a:endParaRPr lang="en-US" sz="1700" dirty="0">
                    <a:solidFill>
                      <a:schemeClr val="tx1">
                        <a:lumMod val="75000"/>
                        <a:lumOff val="25000"/>
                      </a:schemeClr>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7053837" y="4760913"/>
                  <a:ext cx="914400" cy="914400"/>
                </a:xfrm>
                <a:prstGeom prst="rect">
                  <a:avLst/>
                </a:prstGeom>
                <a:blipFill rotWithShape="0">
                  <a:blip r:embed="rId9"/>
                  <a:stretch>
                    <a:fillRect/>
                  </a:stretch>
                </a:blipFill>
                <a:ln>
                  <a:solidFill>
                    <a:schemeClr val="tx1">
                      <a:lumMod val="75000"/>
                      <a:lumOff val="25000"/>
                    </a:schemeClr>
                  </a:solidFill>
                </a:ln>
                <a:effectLst/>
              </p:spPr>
              <p:txBody>
                <a:bodyPr/>
                <a:lstStyle/>
                <a:p>
                  <a:r>
                    <a:rPr lang="en-US">
                      <a:noFill/>
                    </a:rPr>
                    <a:t> </a:t>
                  </a:r>
                </a:p>
              </p:txBody>
            </p:sp>
          </mc:Fallback>
        </mc:AlternateContent>
        <p:cxnSp>
          <p:nvCxnSpPr>
            <p:cNvPr id="11" name="Straight Arrow Connector 10"/>
            <p:cNvCxnSpPr/>
            <p:nvPr/>
          </p:nvCxnSpPr>
          <p:spPr>
            <a:xfrm>
              <a:off x="6453000" y="4373287"/>
              <a:ext cx="600837" cy="844826"/>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6454184" y="5218113"/>
              <a:ext cx="599653" cy="720287"/>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25" name="Content Placeholder 2"/>
          <p:cNvSpPr txBox="1">
            <a:spLocks/>
          </p:cNvSpPr>
          <p:nvPr/>
        </p:nvSpPr>
        <p:spPr>
          <a:xfrm>
            <a:off x="932496" y="3586035"/>
            <a:ext cx="10327008" cy="2111143"/>
          </a:xfrm>
          <a:prstGeom prst="rect">
            <a:avLst/>
          </a:prstGeom>
          <a:ln>
            <a:noFill/>
          </a:ln>
        </p:spPr>
        <p:txBody>
          <a:bodyPr/>
          <a:lstStyle>
            <a:lvl1pPr marL="0" indent="0" algn="l" defTabSz="457182" rtl="0" eaLnBrk="1" latinLnBrk="0" hangingPunct="1">
              <a:spcBef>
                <a:spcPct val="20000"/>
              </a:spcBef>
              <a:buFont typeface="Arial"/>
              <a:buNone/>
              <a:defRPr sz="2400" kern="1200">
                <a:solidFill>
                  <a:srgbClr val="464646"/>
                </a:solidFill>
                <a:latin typeface="Karla"/>
                <a:ea typeface="+mn-ea"/>
                <a:cs typeface="Karla"/>
              </a:defRPr>
            </a:lvl1pPr>
            <a:lvl2pPr marL="742920" indent="-285738" algn="l" defTabSz="457182" rtl="0" eaLnBrk="1" latinLnBrk="0" hangingPunct="1">
              <a:spcBef>
                <a:spcPct val="20000"/>
              </a:spcBef>
              <a:buFont typeface="Arial"/>
              <a:buChar char="–"/>
              <a:defRPr sz="2000" kern="1200">
                <a:solidFill>
                  <a:srgbClr val="464646"/>
                </a:solidFill>
                <a:latin typeface="Karla"/>
                <a:ea typeface="+mn-ea"/>
                <a:cs typeface="Karla"/>
              </a:defRPr>
            </a:lvl2pPr>
            <a:lvl3pPr marL="1142954" indent="-228590" algn="l" defTabSz="457182" rtl="0" eaLnBrk="1" latinLnBrk="0" hangingPunct="1">
              <a:spcBef>
                <a:spcPct val="20000"/>
              </a:spcBef>
              <a:buFont typeface="Arial"/>
              <a:buChar char="•"/>
              <a:defRPr sz="1800" kern="1200">
                <a:solidFill>
                  <a:srgbClr val="464646"/>
                </a:solidFill>
                <a:latin typeface="Karla"/>
                <a:ea typeface="+mn-ea"/>
                <a:cs typeface="Karla"/>
              </a:defRPr>
            </a:lvl3pPr>
            <a:lvl4pPr marL="1600136" indent="-228590" algn="l" defTabSz="457182" rtl="0" eaLnBrk="1" latinLnBrk="0" hangingPunct="1">
              <a:spcBef>
                <a:spcPct val="20000"/>
              </a:spcBef>
              <a:buFont typeface="Arial"/>
              <a:buChar char="–"/>
              <a:defRPr sz="1600" kern="1200">
                <a:solidFill>
                  <a:srgbClr val="464646"/>
                </a:solidFill>
                <a:latin typeface="Karla"/>
                <a:ea typeface="+mn-ea"/>
                <a:cs typeface="Karla"/>
              </a:defRPr>
            </a:lvl4pPr>
            <a:lvl5pPr marL="2057317" indent="-228590" algn="l" defTabSz="457182" rtl="0" eaLnBrk="1" latinLnBrk="0" hangingPunct="1">
              <a:spcBef>
                <a:spcPct val="20000"/>
              </a:spcBef>
              <a:buFont typeface="Arial"/>
              <a:buChar char="»"/>
              <a:defRPr sz="1600" kern="1200">
                <a:solidFill>
                  <a:srgbClr val="464646"/>
                </a:solidFill>
                <a:latin typeface="Karla"/>
                <a:ea typeface="+mn-ea"/>
                <a:cs typeface="Karla"/>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2. We create the computational graph </a:t>
            </a:r>
            <a:r>
              <a:rPr lang="mr-IN" dirty="0" smtClean="0"/>
              <a:t>…</a:t>
            </a:r>
            <a:r>
              <a:rPr lang="en-US" dirty="0" smtClean="0"/>
              <a:t> </a:t>
            </a:r>
          </a:p>
          <a:p>
            <a:endParaRPr lang="en-US" dirty="0"/>
          </a:p>
          <a:p>
            <a:r>
              <a:rPr lang="en-US" dirty="0" smtClean="0"/>
              <a:t>	What is computational graph?</a:t>
            </a:r>
          </a:p>
        </p:txBody>
      </p:sp>
    </p:spTree>
    <p:extLst>
      <p:ext uri="{BB962C8B-B14F-4D97-AF65-F5344CB8AC3E}">
        <p14:creationId xmlns:p14="http://schemas.microsoft.com/office/powerpoint/2010/main" val="163090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5" grpId="0" build="allAtOnce"/>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FD6AAA-7C75-FB4B-8EA1-06B22787237D}" type="slidenum">
              <a:rPr lang="en-US" smtClean="0">
                <a:solidFill>
                  <a:schemeClr val="tx1">
                    <a:lumMod val="75000"/>
                    <a:lumOff val="25000"/>
                  </a:schemeClr>
                </a:solidFill>
              </a:rPr>
              <a:t>97</a:t>
            </a:fld>
            <a:endParaRPr lang="en-US">
              <a:solidFill>
                <a:schemeClr val="tx1">
                  <a:lumMod val="75000"/>
                  <a:lumOff val="25000"/>
                </a:schemeClr>
              </a:solidFill>
            </a:endParaRPr>
          </a:p>
        </p:txBody>
      </p:sp>
      <p:sp>
        <p:nvSpPr>
          <p:cNvPr id="8" name="Oval 7"/>
          <p:cNvSpPr/>
          <p:nvPr/>
        </p:nvSpPr>
        <p:spPr>
          <a:xfrm>
            <a:off x="4054276" y="4955059"/>
            <a:ext cx="642552" cy="60548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lumMod val="75000"/>
                    <a:lumOff val="25000"/>
                  </a:schemeClr>
                </a:solidFill>
              </a:rPr>
              <a:t>X</a:t>
            </a:r>
            <a:endParaRPr lang="en-US" dirty="0">
              <a:solidFill>
                <a:schemeClr val="tx1">
                  <a:lumMod val="75000"/>
                  <a:lumOff val="25000"/>
                </a:schemeClr>
              </a:solidFill>
            </a:endParaRPr>
          </a:p>
        </p:txBody>
      </p:sp>
      <p:grpSp>
        <p:nvGrpSpPr>
          <p:cNvPr id="5" name="Group 4"/>
          <p:cNvGrpSpPr/>
          <p:nvPr/>
        </p:nvGrpSpPr>
        <p:grpSpPr>
          <a:xfrm>
            <a:off x="1042528" y="4976981"/>
            <a:ext cx="1554402" cy="605481"/>
            <a:chOff x="2487014" y="4976981"/>
            <a:chExt cx="1554402" cy="605481"/>
          </a:xfrm>
        </p:grpSpPr>
        <p:sp>
          <p:nvSpPr>
            <p:cNvPr id="3" name="Oval 2"/>
            <p:cNvSpPr/>
            <p:nvPr/>
          </p:nvSpPr>
          <p:spPr>
            <a:xfrm>
              <a:off x="3398864" y="4976981"/>
              <a:ext cx="642552" cy="60548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solidFill>
                    <a:schemeClr val="tx1">
                      <a:lumMod val="75000"/>
                      <a:lumOff val="25000"/>
                    </a:schemeClr>
                  </a:solidFill>
                </a:rPr>
                <a:t>W</a:t>
              </a:r>
              <a:endParaRPr lang="en-US" dirty="0">
                <a:solidFill>
                  <a:schemeClr val="tx1">
                    <a:lumMod val="75000"/>
                    <a:lumOff val="25000"/>
                  </a:schemeClr>
                </a:solidFill>
              </a:endParaRPr>
            </a:p>
          </p:txBody>
        </p:sp>
        <mc:AlternateContent xmlns:mc="http://schemas.openxmlformats.org/markup-compatibility/2006" xmlns:a14="http://schemas.microsoft.com/office/drawing/2010/main">
          <mc:Choice Requires="a14">
            <p:sp>
              <p:nvSpPr>
                <p:cNvPr id="10" name="Rectangle 9"/>
                <p:cNvSpPr/>
                <p:nvPr/>
              </p:nvSpPr>
              <p:spPr>
                <a:xfrm>
                  <a:off x="2487014" y="5095055"/>
                  <a:ext cx="977832"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lumMod val="75000"/>
                                    <a:lumOff val="25000"/>
                                  </a:schemeClr>
                                </a:solidFill>
                                <a:latin typeface="Cambria Math" charset="0"/>
                              </a:rPr>
                            </m:ctrlPr>
                          </m:sSubPr>
                          <m:e>
                            <m:r>
                              <a:rPr lang="en-US" b="0" i="1" smtClean="0">
                                <a:solidFill>
                                  <a:schemeClr val="tx1">
                                    <a:lumMod val="75000"/>
                                    <a:lumOff val="25000"/>
                                  </a:schemeClr>
                                </a:solidFill>
                                <a:latin typeface="Cambria Math" charset="0"/>
                              </a:rPr>
                              <m:t>𝜉</m:t>
                            </m:r>
                          </m:e>
                          <m:sub>
                            <m:r>
                              <a:rPr lang="en-US" b="0" i="1" smtClean="0">
                                <a:solidFill>
                                  <a:schemeClr val="tx1">
                                    <a:lumMod val="75000"/>
                                    <a:lumOff val="25000"/>
                                  </a:schemeClr>
                                </a:solidFill>
                                <a:latin typeface="Cambria Math" charset="0"/>
                              </a:rPr>
                              <m:t>0</m:t>
                            </m:r>
                          </m:sub>
                        </m:sSub>
                        <m:r>
                          <a:rPr lang="en-US" b="0" i="1" smtClean="0">
                            <a:solidFill>
                              <a:schemeClr val="tx1">
                                <a:lumMod val="75000"/>
                                <a:lumOff val="25000"/>
                              </a:schemeClr>
                            </a:solidFill>
                            <a:latin typeface="Cambria Math" charset="0"/>
                          </a:rPr>
                          <m:t>=</m:t>
                        </m:r>
                        <m:r>
                          <a:rPr lang="en-US" b="0" i="1" smtClean="0">
                            <a:solidFill>
                              <a:schemeClr val="tx1">
                                <a:lumMod val="75000"/>
                                <a:lumOff val="25000"/>
                              </a:schemeClr>
                            </a:solidFill>
                            <a:latin typeface="Cambria Math" charset="0"/>
                          </a:rPr>
                          <m:t>𝑊</m:t>
                        </m:r>
                      </m:oMath>
                    </m:oMathPara>
                  </a14:m>
                  <a:endParaRPr lang="en-US" dirty="0">
                    <a:solidFill>
                      <a:schemeClr val="tx1">
                        <a:lumMod val="75000"/>
                        <a:lumOff val="25000"/>
                      </a:schemeClr>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2487014" y="5095055"/>
                  <a:ext cx="977832" cy="369332"/>
                </a:xfrm>
                <a:prstGeom prst="rect">
                  <a:avLst/>
                </a:prstGeom>
                <a:blipFill rotWithShape="0">
                  <a:blip r:embed="rId3"/>
                  <a:stretch>
                    <a:fillRect l="-1250" b="-11667"/>
                  </a:stretch>
                </a:blipFill>
              </p:spPr>
              <p:txBody>
                <a:bodyPr/>
                <a:lstStyle/>
                <a:p>
                  <a:r>
                    <a:rPr lang="en-US">
                      <a:noFill/>
                    </a:rPr>
                    <a:t> </a:t>
                  </a:r>
                </a:p>
              </p:txBody>
            </p:sp>
          </mc:Fallback>
        </mc:AlternateContent>
      </p:grpSp>
      <p:grpSp>
        <p:nvGrpSpPr>
          <p:cNvPr id="63" name="Group 62"/>
          <p:cNvGrpSpPr/>
          <p:nvPr/>
        </p:nvGrpSpPr>
        <p:grpSpPr>
          <a:xfrm>
            <a:off x="1381276" y="3627348"/>
            <a:ext cx="1923989" cy="675369"/>
            <a:chOff x="3574773" y="3481990"/>
            <a:chExt cx="1923989" cy="675369"/>
          </a:xfrm>
        </p:grpSpPr>
        <mc:AlternateContent xmlns:mc="http://schemas.openxmlformats.org/markup-compatibility/2006" xmlns:a14="http://schemas.microsoft.com/office/drawing/2010/main">
          <mc:Choice Requires="a14">
            <p:sp>
              <p:nvSpPr>
                <p:cNvPr id="7" name="Oval 6"/>
                <p:cNvSpPr/>
                <p:nvPr/>
              </p:nvSpPr>
              <p:spPr>
                <a:xfrm>
                  <a:off x="4856210" y="3551878"/>
                  <a:ext cx="642552" cy="60548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lumMod val="75000"/>
                                <a:lumOff val="25000"/>
                              </a:schemeClr>
                            </a:solidFill>
                            <a:latin typeface="Cambria Math" charset="0"/>
                          </a:rPr>
                          <m:t>×</m:t>
                        </m:r>
                      </m:oMath>
                    </m:oMathPara>
                  </a14:m>
                  <a:endParaRPr lang="en-US" b="0" dirty="0" smtClean="0">
                    <a:solidFill>
                      <a:schemeClr val="tx1">
                        <a:lumMod val="75000"/>
                        <a:lumOff val="25000"/>
                      </a:schemeClr>
                    </a:solidFill>
                  </a:endParaRPr>
                </a:p>
              </p:txBody>
            </p:sp>
          </mc:Choice>
          <mc:Fallback xmlns="">
            <p:sp>
              <p:nvSpPr>
                <p:cNvPr id="7" name="Oval 6"/>
                <p:cNvSpPr>
                  <a:spLocks noRot="1" noChangeAspect="1" noMove="1" noResize="1" noEditPoints="1" noAdjustHandles="1" noChangeArrowheads="1" noChangeShapeType="1" noTextEdit="1"/>
                </p:cNvSpPr>
                <p:nvPr/>
              </p:nvSpPr>
              <p:spPr>
                <a:xfrm>
                  <a:off x="4856210" y="3551878"/>
                  <a:ext cx="642552" cy="605481"/>
                </a:xfrm>
                <a:prstGeom prst="ellipse">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574773" y="3481990"/>
                  <a:ext cx="1334404" cy="646331"/>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lumMod val="75000"/>
                                    <a:lumOff val="25000"/>
                                  </a:schemeClr>
                                </a:solidFill>
                                <a:latin typeface="Cambria Math" charset="0"/>
                              </a:rPr>
                            </m:ctrlPr>
                          </m:sSubPr>
                          <m:e>
                            <m:r>
                              <a:rPr lang="en-US" b="0" i="1" smtClean="0">
                                <a:solidFill>
                                  <a:schemeClr val="tx1">
                                    <a:lumMod val="75000"/>
                                    <a:lumOff val="25000"/>
                                  </a:schemeClr>
                                </a:solidFill>
                                <a:latin typeface="Cambria Math" charset="0"/>
                              </a:rPr>
                              <m:t>𝜉</m:t>
                            </m:r>
                          </m:e>
                          <m:sub>
                            <m:r>
                              <a:rPr lang="en-US" b="0" i="1" smtClean="0">
                                <a:solidFill>
                                  <a:schemeClr val="tx1">
                                    <a:lumMod val="75000"/>
                                    <a:lumOff val="25000"/>
                                  </a:schemeClr>
                                </a:solidFill>
                                <a:latin typeface="Cambria Math" charset="0"/>
                              </a:rPr>
                              <m:t>1</m:t>
                            </m:r>
                          </m:sub>
                        </m:sSub>
                        <m:r>
                          <a:rPr lang="en-US" b="0" i="1" smtClean="0">
                            <a:solidFill>
                              <a:schemeClr val="tx1">
                                <a:lumMod val="75000"/>
                                <a:lumOff val="25000"/>
                              </a:schemeClr>
                            </a:solidFill>
                            <a:latin typeface="Cambria Math" charset="0"/>
                          </a:rPr>
                          <m:t>=</m:t>
                        </m:r>
                        <m:sSup>
                          <m:sSupPr>
                            <m:ctrlPr>
                              <a:rPr lang="en-US" b="0" i="1" smtClean="0">
                                <a:solidFill>
                                  <a:schemeClr val="tx1">
                                    <a:lumMod val="75000"/>
                                    <a:lumOff val="25000"/>
                                  </a:schemeClr>
                                </a:solidFill>
                                <a:latin typeface="Cambria Math" charset="0"/>
                              </a:rPr>
                            </m:ctrlPr>
                          </m:sSupPr>
                          <m:e>
                            <m:r>
                              <a:rPr lang="en-US" b="0" i="1" smtClean="0">
                                <a:solidFill>
                                  <a:schemeClr val="tx1">
                                    <a:lumMod val="75000"/>
                                    <a:lumOff val="25000"/>
                                  </a:schemeClr>
                                </a:solidFill>
                                <a:latin typeface="Cambria Math" charset="0"/>
                              </a:rPr>
                              <m:t>𝑊</m:t>
                            </m:r>
                          </m:e>
                          <m:sup>
                            <m:r>
                              <a:rPr lang="en-US" b="0" i="1" smtClean="0">
                                <a:solidFill>
                                  <a:schemeClr val="tx1">
                                    <a:lumMod val="75000"/>
                                    <a:lumOff val="25000"/>
                                  </a:schemeClr>
                                </a:solidFill>
                                <a:latin typeface="Cambria Math" charset="0"/>
                              </a:rPr>
                              <m:t>𝑇</m:t>
                            </m:r>
                          </m:sup>
                        </m:sSup>
                        <m:r>
                          <a:rPr lang="en-US" b="0" i="1" smtClean="0">
                            <a:solidFill>
                              <a:schemeClr val="tx1">
                                <a:lumMod val="75000"/>
                                <a:lumOff val="25000"/>
                              </a:schemeClr>
                            </a:solidFill>
                            <a:latin typeface="Cambria Math" charset="0"/>
                          </a:rPr>
                          <m:t>𝑋</m:t>
                        </m:r>
                      </m:oMath>
                    </m:oMathPara>
                  </a14:m>
                  <a:r>
                    <a:rPr lang="en-US" b="0" dirty="0" smtClean="0">
                      <a:solidFill>
                        <a:schemeClr val="tx1">
                          <a:lumMod val="75000"/>
                          <a:lumOff val="25000"/>
                        </a:schemeClr>
                      </a:solidFill>
                    </a:rPr>
                    <a:t/>
                  </a:r>
                  <a:br>
                    <a:rPr lang="en-US" b="0" dirty="0" smtClean="0">
                      <a:solidFill>
                        <a:schemeClr val="tx1">
                          <a:lumMod val="75000"/>
                          <a:lumOff val="25000"/>
                        </a:schemeClr>
                      </a:solidFill>
                    </a:rPr>
                  </a:br>
                  <a14:m>
                    <m:oMath xmlns:m="http://schemas.openxmlformats.org/officeDocument/2006/math">
                      <m:sSubSup>
                        <m:sSubSupPr>
                          <m:ctrlPr>
                            <a:rPr lang="en-US" b="0" i="1" smtClean="0">
                              <a:solidFill>
                                <a:schemeClr val="tx1">
                                  <a:lumMod val="75000"/>
                                  <a:lumOff val="25000"/>
                                </a:schemeClr>
                              </a:solidFill>
                              <a:latin typeface="Cambria Math" charset="0"/>
                            </a:rPr>
                          </m:ctrlPr>
                        </m:sSubSupPr>
                        <m:e>
                          <m:r>
                            <a:rPr lang="en-US" b="0" i="1" smtClean="0">
                              <a:solidFill>
                                <a:schemeClr val="tx1">
                                  <a:lumMod val="75000"/>
                                  <a:lumOff val="25000"/>
                                </a:schemeClr>
                              </a:solidFill>
                              <a:latin typeface="Cambria Math" charset="0"/>
                            </a:rPr>
                            <m:t>𝜉</m:t>
                          </m:r>
                        </m:e>
                        <m:sub>
                          <m:r>
                            <a:rPr lang="en-US" b="0" i="1" smtClean="0">
                              <a:solidFill>
                                <a:schemeClr val="tx1">
                                  <a:lumMod val="75000"/>
                                  <a:lumOff val="25000"/>
                                </a:schemeClr>
                              </a:solidFill>
                              <a:latin typeface="Cambria Math" charset="0"/>
                            </a:rPr>
                            <m:t>1</m:t>
                          </m:r>
                        </m:sub>
                        <m:sup>
                          <m:r>
                            <a:rPr lang="en-US" b="0" i="1" smtClean="0">
                              <a:solidFill>
                                <a:schemeClr val="tx1">
                                  <a:lumMod val="75000"/>
                                  <a:lumOff val="25000"/>
                                </a:schemeClr>
                              </a:solidFill>
                              <a:latin typeface="Cambria Math" charset="0"/>
                            </a:rPr>
                            <m:t>′</m:t>
                          </m:r>
                        </m:sup>
                      </m:sSubSup>
                    </m:oMath>
                  </a14:m>
                  <a:r>
                    <a:rPr lang="en-US" b="0" dirty="0" smtClean="0">
                      <a:solidFill>
                        <a:schemeClr val="tx1">
                          <a:lumMod val="75000"/>
                          <a:lumOff val="25000"/>
                        </a:schemeClr>
                      </a:solidFill>
                    </a:rPr>
                    <a:t>=X</a:t>
                  </a:r>
                </a:p>
              </p:txBody>
            </p:sp>
          </mc:Choice>
          <mc:Fallback xmlns="">
            <p:sp>
              <p:nvSpPr>
                <p:cNvPr id="11" name="Rectangle 10"/>
                <p:cNvSpPr>
                  <a:spLocks noRot="1" noChangeAspect="1" noMove="1" noResize="1" noEditPoints="1" noAdjustHandles="1" noChangeArrowheads="1" noChangeShapeType="1" noTextEdit="1"/>
                </p:cNvSpPr>
                <p:nvPr/>
              </p:nvSpPr>
              <p:spPr>
                <a:xfrm>
                  <a:off x="3574773" y="3481990"/>
                  <a:ext cx="1334404" cy="646331"/>
                </a:xfrm>
                <a:prstGeom prst="rect">
                  <a:avLst/>
                </a:prstGeom>
                <a:blipFill rotWithShape="0">
                  <a:blip r:embed="rId5"/>
                  <a:stretch>
                    <a:fillRect b="-14151"/>
                  </a:stretch>
                </a:blipFill>
              </p:spPr>
              <p:txBody>
                <a:bodyPr/>
                <a:lstStyle/>
                <a:p>
                  <a:r>
                    <a:rPr lang="en-US">
                      <a:noFill/>
                    </a:rPr>
                    <a:t> </a:t>
                  </a:r>
                </a:p>
              </p:txBody>
            </p:sp>
          </mc:Fallback>
        </mc:AlternateContent>
      </p:grpSp>
      <p:grpSp>
        <p:nvGrpSpPr>
          <p:cNvPr id="64" name="Group 63"/>
          <p:cNvGrpSpPr/>
          <p:nvPr/>
        </p:nvGrpSpPr>
        <p:grpSpPr>
          <a:xfrm>
            <a:off x="1363403" y="2469356"/>
            <a:ext cx="1982077" cy="834438"/>
            <a:chOff x="2824702" y="2798805"/>
            <a:chExt cx="1982077" cy="834438"/>
          </a:xfrm>
        </p:grpSpPr>
        <mc:AlternateContent xmlns:mc="http://schemas.openxmlformats.org/markup-compatibility/2006" xmlns:a14="http://schemas.microsoft.com/office/drawing/2010/main">
          <mc:Choice Requires="a14">
            <p:sp>
              <p:nvSpPr>
                <p:cNvPr id="9" name="Oval 8"/>
                <p:cNvSpPr/>
                <p:nvPr/>
              </p:nvSpPr>
              <p:spPr>
                <a:xfrm>
                  <a:off x="4164227" y="2798805"/>
                  <a:ext cx="642552" cy="60548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lumMod val="75000"/>
                                <a:lumOff val="25000"/>
                              </a:schemeClr>
                            </a:solidFill>
                            <a:latin typeface="Cambria Math" charset="0"/>
                          </a:rPr>
                          <m:t>𝑒𝑥𝑝</m:t>
                        </m:r>
                      </m:oMath>
                    </m:oMathPara>
                  </a14:m>
                  <a:endParaRPr lang="en-US" dirty="0">
                    <a:solidFill>
                      <a:schemeClr val="tx1">
                        <a:lumMod val="75000"/>
                        <a:lumOff val="25000"/>
                      </a:schemeClr>
                    </a:solidFill>
                  </a:endParaRPr>
                </a:p>
              </p:txBody>
            </p:sp>
          </mc:Choice>
          <mc:Fallback xmlns="">
            <p:sp>
              <p:nvSpPr>
                <p:cNvPr id="9" name="Oval 8"/>
                <p:cNvSpPr>
                  <a:spLocks noRot="1" noChangeAspect="1" noMove="1" noResize="1" noEditPoints="1" noAdjustHandles="1" noChangeArrowheads="1" noChangeShapeType="1" noTextEdit="1"/>
                </p:cNvSpPr>
                <p:nvPr/>
              </p:nvSpPr>
              <p:spPr>
                <a:xfrm>
                  <a:off x="4164227" y="2798805"/>
                  <a:ext cx="642552" cy="605481"/>
                </a:xfrm>
                <a:prstGeom prst="ellipse">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824702" y="2955813"/>
                  <a:ext cx="1352422" cy="677430"/>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lumMod val="75000"/>
                                    <a:lumOff val="25000"/>
                                  </a:schemeClr>
                                </a:solidFill>
                                <a:latin typeface="Cambria Math" charset="0"/>
                              </a:rPr>
                            </m:ctrlPr>
                          </m:sSubPr>
                          <m:e>
                            <m:r>
                              <a:rPr lang="en-US" b="0" i="1" smtClean="0">
                                <a:solidFill>
                                  <a:schemeClr val="tx1">
                                    <a:lumMod val="75000"/>
                                    <a:lumOff val="25000"/>
                                  </a:schemeClr>
                                </a:solidFill>
                                <a:latin typeface="Cambria Math" charset="0"/>
                              </a:rPr>
                              <m:t>𝜉</m:t>
                            </m:r>
                          </m:e>
                          <m:sub>
                            <m:r>
                              <a:rPr lang="en-US" b="0" i="1" smtClean="0">
                                <a:solidFill>
                                  <a:schemeClr val="tx1">
                                    <a:lumMod val="75000"/>
                                    <a:lumOff val="25000"/>
                                  </a:schemeClr>
                                </a:solidFill>
                                <a:latin typeface="Cambria Math" charset="0"/>
                              </a:rPr>
                              <m:t>2</m:t>
                            </m:r>
                          </m:sub>
                        </m:sSub>
                        <m:r>
                          <a:rPr lang="en-US" b="0" i="1" smtClean="0">
                            <a:solidFill>
                              <a:schemeClr val="tx1">
                                <a:lumMod val="75000"/>
                                <a:lumOff val="25000"/>
                              </a:schemeClr>
                            </a:solidFill>
                            <a:latin typeface="Cambria Math" charset="0"/>
                          </a:rPr>
                          <m:t>=</m:t>
                        </m:r>
                        <m:sSup>
                          <m:sSupPr>
                            <m:ctrlPr>
                              <a:rPr lang="en-US" b="0" i="1" smtClean="0">
                                <a:solidFill>
                                  <a:schemeClr val="tx1">
                                    <a:lumMod val="75000"/>
                                    <a:lumOff val="25000"/>
                                  </a:schemeClr>
                                </a:solidFill>
                                <a:latin typeface="Cambria Math" charset="0"/>
                              </a:rPr>
                            </m:ctrlPr>
                          </m:sSupPr>
                          <m:e>
                            <m:r>
                              <a:rPr lang="en-US" b="0" i="1" smtClean="0">
                                <a:solidFill>
                                  <a:schemeClr val="tx1">
                                    <a:lumMod val="75000"/>
                                    <a:lumOff val="25000"/>
                                  </a:schemeClr>
                                </a:solidFill>
                                <a:latin typeface="Cambria Math" charset="0"/>
                              </a:rPr>
                              <m:t>𝑒</m:t>
                            </m:r>
                          </m:e>
                          <m:sup>
                            <m:r>
                              <a:rPr lang="en-US" b="0" i="1" smtClean="0">
                                <a:solidFill>
                                  <a:schemeClr val="tx1">
                                    <a:lumMod val="75000"/>
                                    <a:lumOff val="25000"/>
                                  </a:schemeClr>
                                </a:solidFill>
                                <a:latin typeface="Cambria Math" charset="0"/>
                              </a:rPr>
                              <m:t>−</m:t>
                            </m:r>
                            <m:sSub>
                              <m:sSubPr>
                                <m:ctrlPr>
                                  <a:rPr lang="en-US" b="0" i="1" smtClean="0">
                                    <a:solidFill>
                                      <a:schemeClr val="tx1">
                                        <a:lumMod val="75000"/>
                                        <a:lumOff val="25000"/>
                                      </a:schemeClr>
                                    </a:solidFill>
                                    <a:latin typeface="Cambria Math" charset="0"/>
                                  </a:rPr>
                                </m:ctrlPr>
                              </m:sSubPr>
                              <m:e>
                                <m:r>
                                  <a:rPr lang="en-US" b="0" i="1" smtClean="0">
                                    <a:solidFill>
                                      <a:schemeClr val="tx1">
                                        <a:lumMod val="75000"/>
                                        <a:lumOff val="25000"/>
                                      </a:schemeClr>
                                    </a:solidFill>
                                    <a:latin typeface="Cambria Math" charset="0"/>
                                  </a:rPr>
                                  <m:t>𝜉</m:t>
                                </m:r>
                              </m:e>
                              <m:sub>
                                <m:r>
                                  <a:rPr lang="en-US" b="0" i="1" smtClean="0">
                                    <a:solidFill>
                                      <a:schemeClr val="tx1">
                                        <a:lumMod val="75000"/>
                                        <a:lumOff val="25000"/>
                                      </a:schemeClr>
                                    </a:solidFill>
                                    <a:latin typeface="Cambria Math" charset="0"/>
                                  </a:rPr>
                                  <m:t>1</m:t>
                                </m:r>
                              </m:sub>
                            </m:sSub>
                          </m:sup>
                        </m:sSup>
                      </m:oMath>
                      <m:oMath xmlns:m="http://schemas.openxmlformats.org/officeDocument/2006/math">
                        <m:sSubSup>
                          <m:sSubSupPr>
                            <m:ctrlPr>
                              <a:rPr lang="en-US" b="0" i="1" smtClean="0">
                                <a:solidFill>
                                  <a:schemeClr val="tx1">
                                    <a:lumMod val="75000"/>
                                    <a:lumOff val="25000"/>
                                  </a:schemeClr>
                                </a:solidFill>
                                <a:latin typeface="Cambria Math" charset="0"/>
                              </a:rPr>
                            </m:ctrlPr>
                          </m:sSubSupPr>
                          <m:e>
                            <m:r>
                              <a:rPr lang="en-US" b="0" i="1" smtClean="0">
                                <a:solidFill>
                                  <a:schemeClr val="tx1">
                                    <a:lumMod val="75000"/>
                                    <a:lumOff val="25000"/>
                                  </a:schemeClr>
                                </a:solidFill>
                                <a:latin typeface="Cambria Math" charset="0"/>
                              </a:rPr>
                              <m:t>𝜉</m:t>
                            </m:r>
                          </m:e>
                          <m:sub>
                            <m:r>
                              <a:rPr lang="en-US" b="0" i="1" smtClean="0">
                                <a:solidFill>
                                  <a:schemeClr val="tx1">
                                    <a:lumMod val="75000"/>
                                    <a:lumOff val="25000"/>
                                  </a:schemeClr>
                                </a:solidFill>
                                <a:latin typeface="Cambria Math" charset="0"/>
                              </a:rPr>
                              <m:t>2</m:t>
                            </m:r>
                          </m:sub>
                          <m:sup>
                            <m:r>
                              <a:rPr lang="en-US" b="0" i="1" smtClean="0">
                                <a:solidFill>
                                  <a:schemeClr val="tx1">
                                    <a:lumMod val="75000"/>
                                    <a:lumOff val="25000"/>
                                  </a:schemeClr>
                                </a:solidFill>
                                <a:latin typeface="Cambria Math" charset="0"/>
                              </a:rPr>
                              <m:t>′</m:t>
                            </m:r>
                          </m:sup>
                        </m:sSubSup>
                        <m:r>
                          <a:rPr lang="en-US" b="0" i="1" smtClean="0">
                            <a:solidFill>
                              <a:schemeClr val="tx1">
                                <a:lumMod val="75000"/>
                                <a:lumOff val="25000"/>
                              </a:schemeClr>
                            </a:solidFill>
                            <a:latin typeface="Cambria Math" charset="0"/>
                          </a:rPr>
                          <m:t>=</m:t>
                        </m:r>
                        <m:sSup>
                          <m:sSupPr>
                            <m:ctrlPr>
                              <a:rPr lang="en-US" b="0" i="1" smtClean="0">
                                <a:solidFill>
                                  <a:schemeClr val="tx1">
                                    <a:lumMod val="75000"/>
                                    <a:lumOff val="25000"/>
                                  </a:schemeClr>
                                </a:solidFill>
                                <a:latin typeface="Cambria Math" charset="0"/>
                              </a:rPr>
                            </m:ctrlPr>
                          </m:sSupPr>
                          <m:e>
                            <m:r>
                              <a:rPr lang="en-US" b="0" i="1" smtClean="0">
                                <a:solidFill>
                                  <a:schemeClr val="tx1">
                                    <a:lumMod val="75000"/>
                                    <a:lumOff val="25000"/>
                                  </a:schemeClr>
                                </a:solidFill>
                                <a:latin typeface="Cambria Math" charset="0"/>
                              </a:rPr>
                              <m:t>−</m:t>
                            </m:r>
                            <m:r>
                              <a:rPr lang="en-US" b="0" i="1" smtClean="0">
                                <a:solidFill>
                                  <a:schemeClr val="tx1">
                                    <a:lumMod val="75000"/>
                                    <a:lumOff val="25000"/>
                                  </a:schemeClr>
                                </a:solidFill>
                                <a:latin typeface="Cambria Math" charset="0"/>
                              </a:rPr>
                              <m:t>𝑒</m:t>
                            </m:r>
                          </m:e>
                          <m:sup>
                            <m:r>
                              <a:rPr lang="en-US" b="0" i="1" smtClean="0">
                                <a:solidFill>
                                  <a:schemeClr val="tx1">
                                    <a:lumMod val="75000"/>
                                    <a:lumOff val="25000"/>
                                  </a:schemeClr>
                                </a:solidFill>
                                <a:latin typeface="Cambria Math" charset="0"/>
                              </a:rPr>
                              <m:t>−</m:t>
                            </m:r>
                            <m:sSub>
                              <m:sSubPr>
                                <m:ctrlPr>
                                  <a:rPr lang="en-US" b="0" i="1" smtClean="0">
                                    <a:solidFill>
                                      <a:schemeClr val="tx1">
                                        <a:lumMod val="75000"/>
                                        <a:lumOff val="25000"/>
                                      </a:schemeClr>
                                    </a:solidFill>
                                    <a:latin typeface="Cambria Math" charset="0"/>
                                  </a:rPr>
                                </m:ctrlPr>
                              </m:sSubPr>
                              <m:e>
                                <m:r>
                                  <a:rPr lang="en-US" b="0" i="1" smtClean="0">
                                    <a:solidFill>
                                      <a:schemeClr val="tx1">
                                        <a:lumMod val="75000"/>
                                        <a:lumOff val="25000"/>
                                      </a:schemeClr>
                                    </a:solidFill>
                                    <a:latin typeface="Cambria Math" charset="0"/>
                                  </a:rPr>
                                  <m:t>𝜉</m:t>
                                </m:r>
                              </m:e>
                              <m:sub>
                                <m:r>
                                  <a:rPr lang="en-US" b="0" i="1" smtClean="0">
                                    <a:solidFill>
                                      <a:schemeClr val="tx1">
                                        <a:lumMod val="75000"/>
                                        <a:lumOff val="25000"/>
                                      </a:schemeClr>
                                    </a:solidFill>
                                    <a:latin typeface="Cambria Math" charset="0"/>
                                  </a:rPr>
                                  <m:t>1</m:t>
                                </m:r>
                              </m:sub>
                            </m:sSub>
                          </m:sup>
                        </m:sSup>
                      </m:oMath>
                    </m:oMathPara>
                  </a14:m>
                  <a:endParaRPr lang="en-US" dirty="0">
                    <a:solidFill>
                      <a:schemeClr val="tx1">
                        <a:lumMod val="75000"/>
                        <a:lumOff val="25000"/>
                      </a:schemeClr>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2824702" y="2955813"/>
                  <a:ext cx="1352422" cy="677430"/>
                </a:xfrm>
                <a:prstGeom prst="rect">
                  <a:avLst/>
                </a:prstGeom>
                <a:blipFill rotWithShape="0">
                  <a:blip r:embed="rId7"/>
                  <a:stretch>
                    <a:fillRect l="-901" b="-540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3" name="Oval 12"/>
              <p:cNvSpPr/>
              <p:nvPr/>
            </p:nvSpPr>
            <p:spPr>
              <a:xfrm>
                <a:off x="2756813" y="1514047"/>
                <a:ext cx="642552" cy="60548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b="0" i="0" dirty="0" smtClean="0">
                          <a:solidFill>
                            <a:schemeClr val="tx1">
                              <a:lumMod val="75000"/>
                              <a:lumOff val="25000"/>
                            </a:schemeClr>
                          </a:solidFill>
                          <a:latin typeface="Cambria Math" charset="0"/>
                        </a:rPr>
                        <m:t>+</m:t>
                      </m:r>
                    </m:oMath>
                  </m:oMathPara>
                </a14:m>
                <a:endParaRPr lang="en-US" dirty="0">
                  <a:solidFill>
                    <a:schemeClr val="tx1">
                      <a:lumMod val="75000"/>
                      <a:lumOff val="25000"/>
                    </a:schemeClr>
                  </a:solidFill>
                </a:endParaRPr>
              </a:p>
            </p:txBody>
          </p:sp>
        </mc:Choice>
        <mc:Fallback xmlns="">
          <p:sp>
            <p:nvSpPr>
              <p:cNvPr id="13" name="Oval 12"/>
              <p:cNvSpPr>
                <a:spLocks noRot="1" noChangeAspect="1" noMove="1" noResize="1" noEditPoints="1" noAdjustHandles="1" noChangeArrowheads="1" noChangeShapeType="1" noTextEdit="1"/>
              </p:cNvSpPr>
              <p:nvPr/>
            </p:nvSpPr>
            <p:spPr>
              <a:xfrm>
                <a:off x="2756813" y="1514047"/>
                <a:ext cx="642552" cy="605481"/>
              </a:xfrm>
              <a:prstGeom prst="ellipse">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941536" y="1608909"/>
                <a:ext cx="1870127" cy="415755"/>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lumMod val="75000"/>
                                  <a:lumOff val="25000"/>
                                </a:schemeClr>
                              </a:solidFill>
                              <a:latin typeface="Cambria Math" charset="0"/>
                            </a:rPr>
                          </m:ctrlPr>
                        </m:sSubPr>
                        <m:e>
                          <m:r>
                            <a:rPr lang="en-US" b="0" i="1" smtClean="0">
                              <a:solidFill>
                                <a:schemeClr val="tx1">
                                  <a:lumMod val="75000"/>
                                  <a:lumOff val="25000"/>
                                </a:schemeClr>
                              </a:solidFill>
                              <a:latin typeface="Cambria Math" charset="0"/>
                            </a:rPr>
                            <m:t>𝜉</m:t>
                          </m:r>
                        </m:e>
                        <m:sub>
                          <m:r>
                            <a:rPr lang="en-US" b="0" i="1" smtClean="0">
                              <a:solidFill>
                                <a:schemeClr val="tx1">
                                  <a:lumMod val="75000"/>
                                  <a:lumOff val="25000"/>
                                </a:schemeClr>
                              </a:solidFill>
                              <a:latin typeface="Cambria Math" charset="0"/>
                            </a:rPr>
                            <m:t>3</m:t>
                          </m:r>
                        </m:sub>
                      </m:sSub>
                      <m:r>
                        <a:rPr lang="en-US" b="0" i="1" smtClean="0">
                          <a:solidFill>
                            <a:schemeClr val="tx1">
                              <a:lumMod val="75000"/>
                              <a:lumOff val="25000"/>
                            </a:schemeClr>
                          </a:solidFill>
                          <a:latin typeface="Cambria Math" charset="0"/>
                        </a:rPr>
                        <m:t>=</m:t>
                      </m:r>
                      <m:sSup>
                        <m:sSupPr>
                          <m:ctrlPr>
                            <a:rPr lang="en-US" b="0" i="1" smtClean="0">
                              <a:solidFill>
                                <a:schemeClr val="tx1">
                                  <a:lumMod val="75000"/>
                                  <a:lumOff val="25000"/>
                                </a:schemeClr>
                              </a:solidFill>
                              <a:latin typeface="Cambria Math" charset="0"/>
                            </a:rPr>
                          </m:ctrlPr>
                        </m:sSupPr>
                        <m:e>
                          <m:r>
                            <a:rPr lang="en-US" b="0" i="1" smtClean="0">
                              <a:solidFill>
                                <a:schemeClr val="tx1">
                                  <a:lumMod val="75000"/>
                                  <a:lumOff val="25000"/>
                                </a:schemeClr>
                              </a:solidFill>
                              <a:latin typeface="Cambria Math" charset="0"/>
                            </a:rPr>
                            <m:t>1+</m:t>
                          </m:r>
                          <m:r>
                            <a:rPr lang="en-US" b="0" i="1" smtClean="0">
                              <a:solidFill>
                                <a:schemeClr val="tx1">
                                  <a:lumMod val="75000"/>
                                  <a:lumOff val="25000"/>
                                </a:schemeClr>
                              </a:solidFill>
                              <a:latin typeface="Cambria Math" charset="0"/>
                            </a:rPr>
                            <m:t>𝑒</m:t>
                          </m:r>
                        </m:e>
                        <m:sup>
                          <m:r>
                            <a:rPr lang="en-US" b="0" i="1" smtClean="0">
                              <a:solidFill>
                                <a:schemeClr val="tx1">
                                  <a:lumMod val="75000"/>
                                  <a:lumOff val="25000"/>
                                </a:schemeClr>
                              </a:solidFill>
                              <a:latin typeface="Cambria Math" charset="0"/>
                            </a:rPr>
                            <m:t>−</m:t>
                          </m:r>
                          <m:sSup>
                            <m:sSupPr>
                              <m:ctrlPr>
                                <a:rPr lang="en-US" b="0" i="1" smtClean="0">
                                  <a:solidFill>
                                    <a:schemeClr val="tx1">
                                      <a:lumMod val="75000"/>
                                      <a:lumOff val="25000"/>
                                    </a:schemeClr>
                                  </a:solidFill>
                                  <a:latin typeface="Cambria Math" charset="0"/>
                                </a:rPr>
                              </m:ctrlPr>
                            </m:sSupPr>
                            <m:e>
                              <m:r>
                                <a:rPr lang="en-US" b="0" i="1" smtClean="0">
                                  <a:solidFill>
                                    <a:schemeClr val="tx1">
                                      <a:lumMod val="75000"/>
                                      <a:lumOff val="25000"/>
                                    </a:schemeClr>
                                  </a:solidFill>
                                  <a:latin typeface="Cambria Math" charset="0"/>
                                </a:rPr>
                                <m:t>𝑊</m:t>
                              </m:r>
                            </m:e>
                            <m:sup>
                              <m:r>
                                <a:rPr lang="en-US" b="0" i="1" smtClean="0">
                                  <a:solidFill>
                                    <a:schemeClr val="tx1">
                                      <a:lumMod val="75000"/>
                                      <a:lumOff val="25000"/>
                                    </a:schemeClr>
                                  </a:solidFill>
                                  <a:latin typeface="Cambria Math" charset="0"/>
                                </a:rPr>
                                <m:t>𝑇</m:t>
                              </m:r>
                            </m:sup>
                          </m:sSup>
                          <m:r>
                            <a:rPr lang="en-US" b="0" i="1" smtClean="0">
                              <a:solidFill>
                                <a:schemeClr val="tx1">
                                  <a:lumMod val="75000"/>
                                  <a:lumOff val="25000"/>
                                </a:schemeClr>
                              </a:solidFill>
                              <a:latin typeface="Cambria Math" charset="0"/>
                            </a:rPr>
                            <m:t>𝑋</m:t>
                          </m:r>
                        </m:sup>
                      </m:sSup>
                    </m:oMath>
                  </m:oMathPara>
                </a14:m>
                <a:endParaRPr lang="en-US" dirty="0">
                  <a:solidFill>
                    <a:schemeClr val="tx1">
                      <a:lumMod val="75000"/>
                      <a:lumOff val="25000"/>
                    </a:schemeClr>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941536" y="1608909"/>
                <a:ext cx="1870127" cy="415755"/>
              </a:xfrm>
              <a:prstGeom prst="rect">
                <a:avLst/>
              </a:prstGeom>
              <a:blipFill rotWithShape="0">
                <a:blip r:embed="rId9"/>
                <a:stretch>
                  <a:fillRect b="-10294"/>
                </a:stretch>
              </a:blipFill>
            </p:spPr>
            <p:txBody>
              <a:bodyPr/>
              <a:lstStyle/>
              <a:p>
                <a:r>
                  <a:rPr lang="en-US">
                    <a:noFill/>
                  </a:rPr>
                  <a:t> </a:t>
                </a:r>
              </a:p>
            </p:txBody>
          </p:sp>
        </mc:Fallback>
      </mc:AlternateContent>
      <p:cxnSp>
        <p:nvCxnSpPr>
          <p:cNvPr id="21" name="Straight Arrow Connector 20"/>
          <p:cNvCxnSpPr>
            <a:stCxn id="3" idx="0"/>
            <a:endCxn id="7" idx="3"/>
          </p:cNvCxnSpPr>
          <p:nvPr/>
        </p:nvCxnSpPr>
        <p:spPr>
          <a:xfrm flipV="1">
            <a:off x="2275654" y="4214046"/>
            <a:ext cx="481159" cy="7629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7" idx="0"/>
            <a:endCxn id="71" idx="3"/>
          </p:cNvCxnSpPr>
          <p:nvPr/>
        </p:nvCxnSpPr>
        <p:spPr>
          <a:xfrm flipV="1">
            <a:off x="2983989" y="3613365"/>
            <a:ext cx="428564" cy="838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3" idx="7"/>
            <a:endCxn id="36" idx="3"/>
          </p:cNvCxnSpPr>
          <p:nvPr/>
        </p:nvCxnSpPr>
        <p:spPr>
          <a:xfrm flipV="1">
            <a:off x="3305265" y="1281214"/>
            <a:ext cx="635423" cy="3215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8" idx="0"/>
            <a:endCxn id="7" idx="5"/>
          </p:cNvCxnSpPr>
          <p:nvPr/>
        </p:nvCxnSpPr>
        <p:spPr>
          <a:xfrm flipH="1" flipV="1">
            <a:off x="3211165" y="4214046"/>
            <a:ext cx="1164387" cy="7410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9" idx="0"/>
            <a:endCxn id="13" idx="4"/>
          </p:cNvCxnSpPr>
          <p:nvPr/>
        </p:nvCxnSpPr>
        <p:spPr>
          <a:xfrm flipV="1">
            <a:off x="3024204" y="2119528"/>
            <a:ext cx="53885" cy="3498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16" name="Group 15"/>
          <p:cNvGrpSpPr/>
          <p:nvPr/>
        </p:nvGrpSpPr>
        <p:grpSpPr>
          <a:xfrm>
            <a:off x="2135963" y="444434"/>
            <a:ext cx="2353177" cy="925451"/>
            <a:chOff x="3580449" y="444434"/>
            <a:chExt cx="2353177" cy="925451"/>
          </a:xfrm>
        </p:grpSpPr>
        <mc:AlternateContent xmlns:mc="http://schemas.openxmlformats.org/markup-compatibility/2006" xmlns:a14="http://schemas.microsoft.com/office/drawing/2010/main">
          <mc:Choice Requires="a14">
            <p:sp>
              <p:nvSpPr>
                <p:cNvPr id="36" name="Oval 35"/>
                <p:cNvSpPr/>
                <p:nvPr/>
              </p:nvSpPr>
              <p:spPr>
                <a:xfrm>
                  <a:off x="5291074" y="764404"/>
                  <a:ext cx="642552" cy="60548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lumMod val="75000"/>
                                <a:lumOff val="25000"/>
                              </a:schemeClr>
                            </a:solidFill>
                            <a:latin typeface="Cambria Math" charset="0"/>
                          </a:rPr>
                          <m:t>÷</m:t>
                        </m:r>
                      </m:oMath>
                    </m:oMathPara>
                  </a14:m>
                  <a:endParaRPr lang="en-US" dirty="0">
                    <a:solidFill>
                      <a:schemeClr val="tx1">
                        <a:lumMod val="75000"/>
                        <a:lumOff val="25000"/>
                      </a:schemeClr>
                    </a:solidFill>
                  </a:endParaRPr>
                </a:p>
              </p:txBody>
            </p:sp>
          </mc:Choice>
          <mc:Fallback xmlns="">
            <p:sp>
              <p:nvSpPr>
                <p:cNvPr id="36" name="Oval 35"/>
                <p:cNvSpPr>
                  <a:spLocks noRot="1" noChangeAspect="1" noMove="1" noResize="1" noEditPoints="1" noAdjustHandles="1" noChangeArrowheads="1" noChangeShapeType="1" noTextEdit="1"/>
                </p:cNvSpPr>
                <p:nvPr/>
              </p:nvSpPr>
              <p:spPr>
                <a:xfrm>
                  <a:off x="5291074" y="764404"/>
                  <a:ext cx="642552" cy="605481"/>
                </a:xfrm>
                <a:prstGeom prst="ellipse">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3580449" y="444434"/>
                  <a:ext cx="1804725" cy="645946"/>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lumMod val="75000"/>
                                    <a:lumOff val="25000"/>
                                  </a:schemeClr>
                                </a:solidFill>
                                <a:latin typeface="Cambria Math" charset="0"/>
                              </a:rPr>
                            </m:ctrlPr>
                          </m:sSubPr>
                          <m:e>
                            <m:r>
                              <a:rPr lang="en-US" b="0" i="1" smtClean="0">
                                <a:solidFill>
                                  <a:schemeClr val="tx1">
                                    <a:lumMod val="75000"/>
                                    <a:lumOff val="25000"/>
                                  </a:schemeClr>
                                </a:solidFill>
                                <a:latin typeface="Cambria Math" charset="0"/>
                              </a:rPr>
                              <m:t>𝜉</m:t>
                            </m:r>
                          </m:e>
                          <m:sub>
                            <m:r>
                              <a:rPr lang="en-US" b="0" i="1" smtClean="0">
                                <a:solidFill>
                                  <a:schemeClr val="tx1">
                                    <a:lumMod val="75000"/>
                                    <a:lumOff val="25000"/>
                                  </a:schemeClr>
                                </a:solidFill>
                                <a:latin typeface="Cambria Math" charset="0"/>
                              </a:rPr>
                              <m:t>4</m:t>
                            </m:r>
                          </m:sub>
                        </m:sSub>
                        <m:r>
                          <a:rPr lang="en-US" b="0" i="1" smtClean="0">
                            <a:solidFill>
                              <a:schemeClr val="tx1">
                                <a:lumMod val="75000"/>
                                <a:lumOff val="25000"/>
                              </a:schemeClr>
                            </a:solidFill>
                            <a:latin typeface="Cambria Math" charset="0"/>
                          </a:rPr>
                          <m:t>=</m:t>
                        </m:r>
                        <m:f>
                          <m:fPr>
                            <m:ctrlPr>
                              <a:rPr lang="en-US" b="0" i="1" smtClean="0">
                                <a:solidFill>
                                  <a:schemeClr val="tx1">
                                    <a:lumMod val="75000"/>
                                    <a:lumOff val="25000"/>
                                  </a:schemeClr>
                                </a:solidFill>
                                <a:latin typeface="Cambria Math" charset="0"/>
                              </a:rPr>
                            </m:ctrlPr>
                          </m:fPr>
                          <m:num>
                            <m:r>
                              <a:rPr lang="en-US" b="0" i="1" smtClean="0">
                                <a:solidFill>
                                  <a:schemeClr val="tx1">
                                    <a:lumMod val="75000"/>
                                    <a:lumOff val="25000"/>
                                  </a:schemeClr>
                                </a:solidFill>
                                <a:latin typeface="Cambria Math" charset="0"/>
                              </a:rPr>
                              <m:t>1</m:t>
                            </m:r>
                          </m:num>
                          <m:den>
                            <m:r>
                              <a:rPr lang="en-US" b="0" i="1" smtClean="0">
                                <a:solidFill>
                                  <a:schemeClr val="tx1">
                                    <a:lumMod val="75000"/>
                                    <a:lumOff val="25000"/>
                                  </a:schemeClr>
                                </a:solidFill>
                                <a:latin typeface="Cambria Math" charset="0"/>
                              </a:rPr>
                              <m:t>1+</m:t>
                            </m:r>
                            <m:sSup>
                              <m:sSupPr>
                                <m:ctrlPr>
                                  <a:rPr lang="en-US" b="0" i="1" smtClean="0">
                                    <a:solidFill>
                                      <a:schemeClr val="tx1">
                                        <a:lumMod val="75000"/>
                                        <a:lumOff val="25000"/>
                                      </a:schemeClr>
                                    </a:solidFill>
                                    <a:latin typeface="Cambria Math" charset="0"/>
                                  </a:rPr>
                                </m:ctrlPr>
                              </m:sSupPr>
                              <m:e>
                                <m:r>
                                  <a:rPr lang="en-US" b="0" i="1" smtClean="0">
                                    <a:solidFill>
                                      <a:schemeClr val="tx1">
                                        <a:lumMod val="75000"/>
                                        <a:lumOff val="25000"/>
                                      </a:schemeClr>
                                    </a:solidFill>
                                    <a:latin typeface="Cambria Math" charset="0"/>
                                  </a:rPr>
                                  <m:t>𝑒</m:t>
                                </m:r>
                              </m:e>
                              <m:sup>
                                <m:r>
                                  <a:rPr lang="en-US" b="0" i="1" smtClean="0">
                                    <a:solidFill>
                                      <a:schemeClr val="tx1">
                                        <a:lumMod val="75000"/>
                                        <a:lumOff val="25000"/>
                                      </a:schemeClr>
                                    </a:solidFill>
                                    <a:latin typeface="Cambria Math" charset="0"/>
                                  </a:rPr>
                                  <m:t>−</m:t>
                                </m:r>
                                <m:sSup>
                                  <m:sSupPr>
                                    <m:ctrlPr>
                                      <a:rPr lang="en-US" b="0" i="1" smtClean="0">
                                        <a:solidFill>
                                          <a:schemeClr val="tx1">
                                            <a:lumMod val="75000"/>
                                            <a:lumOff val="25000"/>
                                          </a:schemeClr>
                                        </a:solidFill>
                                        <a:latin typeface="Cambria Math" charset="0"/>
                                      </a:rPr>
                                    </m:ctrlPr>
                                  </m:sSupPr>
                                  <m:e>
                                    <m:r>
                                      <a:rPr lang="en-US" b="0" i="1" smtClean="0">
                                        <a:solidFill>
                                          <a:schemeClr val="tx1">
                                            <a:lumMod val="75000"/>
                                            <a:lumOff val="25000"/>
                                          </a:schemeClr>
                                        </a:solidFill>
                                        <a:latin typeface="Cambria Math" charset="0"/>
                                      </a:rPr>
                                      <m:t>𝑊</m:t>
                                    </m:r>
                                  </m:e>
                                  <m:sup>
                                    <m:r>
                                      <a:rPr lang="en-US" b="0" i="1" smtClean="0">
                                        <a:solidFill>
                                          <a:schemeClr val="tx1">
                                            <a:lumMod val="75000"/>
                                            <a:lumOff val="25000"/>
                                          </a:schemeClr>
                                        </a:solidFill>
                                        <a:latin typeface="Cambria Math" charset="0"/>
                                      </a:rPr>
                                      <m:t>𝑇</m:t>
                                    </m:r>
                                  </m:sup>
                                </m:sSup>
                                <m:r>
                                  <a:rPr lang="en-US" b="0" i="1" smtClean="0">
                                    <a:solidFill>
                                      <a:schemeClr val="tx1">
                                        <a:lumMod val="75000"/>
                                        <a:lumOff val="25000"/>
                                      </a:schemeClr>
                                    </a:solidFill>
                                    <a:latin typeface="Cambria Math" charset="0"/>
                                  </a:rPr>
                                  <m:t>𝑋</m:t>
                                </m:r>
                              </m:sup>
                            </m:sSup>
                          </m:den>
                        </m:f>
                      </m:oMath>
                    </m:oMathPara>
                  </a14:m>
                  <a:endParaRPr lang="en-US" dirty="0">
                    <a:solidFill>
                      <a:schemeClr val="tx1">
                        <a:lumMod val="75000"/>
                        <a:lumOff val="25000"/>
                      </a:schemeClr>
                    </a:solidFill>
                  </a:endParaRPr>
                </a:p>
              </p:txBody>
            </p:sp>
          </mc:Choice>
          <mc:Fallback xmlns="">
            <p:sp>
              <p:nvSpPr>
                <p:cNvPr id="43" name="Rectangle 42"/>
                <p:cNvSpPr>
                  <a:spLocks noRot="1" noChangeAspect="1" noMove="1" noResize="1" noEditPoints="1" noAdjustHandles="1" noChangeArrowheads="1" noChangeShapeType="1" noTextEdit="1"/>
                </p:cNvSpPr>
                <p:nvPr/>
              </p:nvSpPr>
              <p:spPr>
                <a:xfrm>
                  <a:off x="3580449" y="444434"/>
                  <a:ext cx="1804725" cy="645946"/>
                </a:xfrm>
                <a:prstGeom prst="rect">
                  <a:avLst/>
                </a:prstGeom>
                <a:blipFill rotWithShape="0">
                  <a:blip r:embed="rId11"/>
                  <a:stretch>
                    <a:fillRect/>
                  </a:stretch>
                </a:blipFill>
              </p:spPr>
              <p:txBody>
                <a:bodyPr/>
                <a:lstStyle/>
                <a:p>
                  <a:r>
                    <a:rPr lang="en-US">
                      <a:noFill/>
                    </a:rPr>
                    <a:t> </a:t>
                  </a:r>
                </a:p>
              </p:txBody>
            </p:sp>
          </mc:Fallback>
        </mc:AlternateContent>
      </p:grpSp>
      <p:cxnSp>
        <p:nvCxnSpPr>
          <p:cNvPr id="45" name="Straight Arrow Connector 44"/>
          <p:cNvCxnSpPr>
            <a:stCxn id="36" idx="6"/>
            <a:endCxn id="44" idx="2"/>
          </p:cNvCxnSpPr>
          <p:nvPr/>
        </p:nvCxnSpPr>
        <p:spPr>
          <a:xfrm flipV="1">
            <a:off x="4489140" y="978474"/>
            <a:ext cx="992659" cy="886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17" name="Group 16"/>
          <p:cNvGrpSpPr/>
          <p:nvPr/>
        </p:nvGrpSpPr>
        <p:grpSpPr>
          <a:xfrm>
            <a:off x="5218411" y="140161"/>
            <a:ext cx="2141355" cy="1141053"/>
            <a:chOff x="6662897" y="140161"/>
            <a:chExt cx="2141355" cy="1141053"/>
          </a:xfrm>
        </p:grpSpPr>
        <p:sp>
          <p:nvSpPr>
            <p:cNvPr id="44" name="Oval 43"/>
            <p:cNvSpPr/>
            <p:nvPr/>
          </p:nvSpPr>
          <p:spPr>
            <a:xfrm>
              <a:off x="6926285" y="675733"/>
              <a:ext cx="642552" cy="60548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lumMod val="75000"/>
                      <a:lumOff val="25000"/>
                    </a:schemeClr>
                  </a:solidFill>
                </a:rPr>
                <a:t>Log</a:t>
              </a:r>
              <a:r>
                <a:rPr lang="en-US" dirty="0" smtClean="0">
                  <a:solidFill>
                    <a:schemeClr val="tx1">
                      <a:lumMod val="75000"/>
                      <a:lumOff val="25000"/>
                    </a:schemeClr>
                  </a:solidFill>
                </a:rPr>
                <a:t> </a:t>
              </a:r>
              <a:endParaRPr lang="en-US" dirty="0">
                <a:solidFill>
                  <a:schemeClr val="tx1">
                    <a:lumMod val="75000"/>
                    <a:lumOff val="25000"/>
                  </a:schemeClr>
                </a:solidFill>
              </a:endParaRPr>
            </a:p>
          </p:txBody>
        </p:sp>
        <mc:AlternateContent xmlns:mc="http://schemas.openxmlformats.org/markup-compatibility/2006" xmlns:a14="http://schemas.microsoft.com/office/drawing/2010/main">
          <mc:Choice Requires="a14">
            <p:sp>
              <p:nvSpPr>
                <p:cNvPr id="50" name="Rectangle 49"/>
                <p:cNvSpPr/>
                <p:nvPr/>
              </p:nvSpPr>
              <p:spPr>
                <a:xfrm>
                  <a:off x="6662897" y="140161"/>
                  <a:ext cx="2141355" cy="6459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charset="0"/>
                              </a:rPr>
                            </m:ctrlPr>
                          </m:funcPr>
                          <m:fName>
                            <m:sSub>
                              <m:sSubPr>
                                <m:ctrlPr>
                                  <a:rPr lang="en-US" b="0" i="1" smtClean="0">
                                    <a:latin typeface="Cambria Math" charset="0"/>
                                  </a:rPr>
                                </m:ctrlPr>
                              </m:sSubPr>
                              <m:e>
                                <m:r>
                                  <a:rPr lang="en-US" b="0" i="1" smtClean="0">
                                    <a:latin typeface="Cambria Math" charset="0"/>
                                  </a:rPr>
                                  <m:t>𝜉</m:t>
                                </m:r>
                              </m:e>
                              <m:sub>
                                <m:r>
                                  <a:rPr lang="en-US" b="0" i="1" smtClean="0">
                                    <a:latin typeface="Cambria Math" charset="0"/>
                                  </a:rPr>
                                  <m:t>5</m:t>
                                </m:r>
                              </m:sub>
                            </m:sSub>
                            <m:r>
                              <a:rPr lang="en-US" b="0" i="1" smtClean="0">
                                <a:latin typeface="Cambria Math" charset="0"/>
                              </a:rPr>
                              <m:t>=</m:t>
                            </m:r>
                            <m:r>
                              <m:rPr>
                                <m:sty m:val="p"/>
                              </m:rPr>
                              <a:rPr lang="en-US">
                                <a:latin typeface="Cambria Math" charset="0"/>
                              </a:rPr>
                              <m:t>log</m:t>
                            </m:r>
                          </m:fName>
                          <m:e>
                            <m:f>
                              <m:fPr>
                                <m:ctrlPr>
                                  <a:rPr lang="mr-IN" i="1" smtClean="0">
                                    <a:latin typeface="Cambria Math" charset="0"/>
                                  </a:rPr>
                                </m:ctrlPr>
                              </m:fPr>
                              <m:num>
                                <m:r>
                                  <a:rPr lang="en-US" b="0" i="1" smtClean="0">
                                    <a:latin typeface="Cambria Math" charset="0"/>
                                  </a:rPr>
                                  <m:t>1</m:t>
                                </m:r>
                              </m:num>
                              <m:den>
                                <m:r>
                                  <a:rPr lang="en-US" b="0" i="1" smtClean="0">
                                    <a:latin typeface="Cambria Math" charset="0"/>
                                  </a:rPr>
                                  <m:t>1+</m:t>
                                </m:r>
                                <m:sSup>
                                  <m:sSupPr>
                                    <m:ctrlPr>
                                      <a:rPr lang="en-US" b="0" i="1" smtClean="0">
                                        <a:latin typeface="Cambria Math" charset="0"/>
                                      </a:rPr>
                                    </m:ctrlPr>
                                  </m:sSupPr>
                                  <m:e>
                                    <m:r>
                                      <a:rPr lang="en-US" b="0" i="1" smtClean="0">
                                        <a:latin typeface="Cambria Math" charset="0"/>
                                      </a:rPr>
                                      <m:t>𝑒</m:t>
                                    </m:r>
                                  </m:e>
                                  <m:sup>
                                    <m:r>
                                      <a:rPr lang="en-US" b="0" i="1" smtClean="0">
                                        <a:latin typeface="Cambria Math" charset="0"/>
                                      </a:rPr>
                                      <m:t>−</m:t>
                                    </m:r>
                                    <m:sSup>
                                      <m:sSupPr>
                                        <m:ctrlPr>
                                          <a:rPr lang="en-US" b="0" i="1" smtClean="0">
                                            <a:latin typeface="Cambria Math" charset="0"/>
                                          </a:rPr>
                                        </m:ctrlPr>
                                      </m:sSupPr>
                                      <m:e>
                                        <m:r>
                                          <a:rPr lang="en-US" b="0" i="1" smtClean="0">
                                            <a:latin typeface="Cambria Math" charset="0"/>
                                          </a:rPr>
                                          <m:t>𝑊</m:t>
                                        </m:r>
                                      </m:e>
                                      <m:sup>
                                        <m:r>
                                          <a:rPr lang="en-US" b="0" i="1" smtClean="0">
                                            <a:latin typeface="Cambria Math" charset="0"/>
                                          </a:rPr>
                                          <m:t>𝑇</m:t>
                                        </m:r>
                                      </m:sup>
                                    </m:sSup>
                                    <m:r>
                                      <a:rPr lang="en-US" b="0" i="1" smtClean="0">
                                        <a:latin typeface="Cambria Math" charset="0"/>
                                      </a:rPr>
                                      <m:t>𝑋</m:t>
                                    </m:r>
                                  </m:sup>
                                </m:sSup>
                              </m:den>
                            </m:f>
                          </m:e>
                        </m:func>
                      </m:oMath>
                    </m:oMathPara>
                  </a14:m>
                  <a:endParaRPr lang="en-US" dirty="0"/>
                </a:p>
              </p:txBody>
            </p:sp>
          </mc:Choice>
          <mc:Fallback xmlns="">
            <p:sp>
              <p:nvSpPr>
                <p:cNvPr id="50" name="Rectangle 49"/>
                <p:cNvSpPr>
                  <a:spLocks noRot="1" noChangeAspect="1" noMove="1" noResize="1" noEditPoints="1" noAdjustHandles="1" noChangeArrowheads="1" noChangeShapeType="1" noTextEdit="1"/>
                </p:cNvSpPr>
                <p:nvPr/>
              </p:nvSpPr>
              <p:spPr>
                <a:xfrm>
                  <a:off x="6662897" y="140161"/>
                  <a:ext cx="2141355" cy="645946"/>
                </a:xfrm>
                <a:prstGeom prst="rect">
                  <a:avLst/>
                </a:prstGeom>
                <a:blipFill rotWithShape="0">
                  <a:blip r:embed="rId12"/>
                  <a:stretch>
                    <a:fillRect/>
                  </a:stretch>
                </a:blipFill>
              </p:spPr>
              <p:txBody>
                <a:bodyPr/>
                <a:lstStyle/>
                <a:p>
                  <a:r>
                    <a:rPr lang="en-US">
                      <a:noFill/>
                    </a:rPr>
                    <a:t> </a:t>
                  </a:r>
                </a:p>
              </p:txBody>
            </p:sp>
          </mc:Fallback>
        </mc:AlternateContent>
      </p:grpSp>
      <p:cxnSp>
        <p:nvCxnSpPr>
          <p:cNvPr id="52" name="Straight Arrow Connector 51"/>
          <p:cNvCxnSpPr>
            <a:stCxn id="36" idx="5"/>
            <a:endCxn id="51" idx="1"/>
          </p:cNvCxnSpPr>
          <p:nvPr/>
        </p:nvCxnSpPr>
        <p:spPr>
          <a:xfrm>
            <a:off x="4395040" y="1281214"/>
            <a:ext cx="804301" cy="6242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5" name="Oval 54"/>
          <p:cNvSpPr/>
          <p:nvPr/>
        </p:nvSpPr>
        <p:spPr>
          <a:xfrm>
            <a:off x="4038630" y="2168981"/>
            <a:ext cx="642552" cy="60548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75000"/>
                    <a:lumOff val="25000"/>
                  </a:schemeClr>
                </a:solidFill>
              </a:rPr>
              <a:t>1</a:t>
            </a:r>
          </a:p>
        </p:txBody>
      </p:sp>
      <p:cxnSp>
        <p:nvCxnSpPr>
          <p:cNvPr id="56" name="Straight Arrow Connector 55"/>
          <p:cNvCxnSpPr>
            <a:stCxn id="55" idx="6"/>
            <a:endCxn id="51" idx="3"/>
          </p:cNvCxnSpPr>
          <p:nvPr/>
        </p:nvCxnSpPr>
        <p:spPr>
          <a:xfrm flipV="1">
            <a:off x="4681182" y="2333596"/>
            <a:ext cx="518159" cy="1381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55" idx="2"/>
            <a:endCxn id="13" idx="5"/>
          </p:cNvCxnSpPr>
          <p:nvPr/>
        </p:nvCxnSpPr>
        <p:spPr>
          <a:xfrm flipH="1" flipV="1">
            <a:off x="3305265" y="2030857"/>
            <a:ext cx="733365" cy="4408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5105241" y="1816786"/>
            <a:ext cx="2261260" cy="1162756"/>
            <a:chOff x="6549727" y="1816786"/>
            <a:chExt cx="2261260" cy="1162756"/>
          </a:xfrm>
        </p:grpSpPr>
        <p:sp>
          <p:nvSpPr>
            <p:cNvPr id="51" name="Oval 50"/>
            <p:cNvSpPr/>
            <p:nvPr/>
          </p:nvSpPr>
          <p:spPr>
            <a:xfrm>
              <a:off x="6549727" y="1816786"/>
              <a:ext cx="642552" cy="60548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lumMod val="75000"/>
                      <a:lumOff val="25000"/>
                    </a:schemeClr>
                  </a:solidFill>
                </a:rPr>
                <a:t>-</a:t>
              </a:r>
              <a:endParaRPr lang="en-US" dirty="0">
                <a:solidFill>
                  <a:schemeClr val="tx1">
                    <a:lumMod val="75000"/>
                    <a:lumOff val="25000"/>
                  </a:schemeClr>
                </a:solidFill>
              </a:endParaRPr>
            </a:p>
          </p:txBody>
        </p:sp>
        <mc:AlternateContent xmlns:mc="http://schemas.openxmlformats.org/markup-compatibility/2006" xmlns:a14="http://schemas.microsoft.com/office/drawing/2010/main">
          <mc:Choice Requires="a14">
            <p:sp>
              <p:nvSpPr>
                <p:cNvPr id="62" name="Rectangle 61"/>
                <p:cNvSpPr/>
                <p:nvPr/>
              </p:nvSpPr>
              <p:spPr>
                <a:xfrm>
                  <a:off x="6549727" y="2333596"/>
                  <a:ext cx="2261260" cy="6459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charset="0"/>
                              </a:rPr>
                            </m:ctrlPr>
                          </m:funcPr>
                          <m:fName>
                            <m:sSub>
                              <m:sSubPr>
                                <m:ctrlPr>
                                  <a:rPr lang="en-US" i="1">
                                    <a:latin typeface="Cambria Math" charset="0"/>
                                  </a:rPr>
                                </m:ctrlPr>
                              </m:sSubPr>
                              <m:e>
                                <m:r>
                                  <a:rPr lang="en-US" i="1">
                                    <a:latin typeface="Cambria Math" charset="0"/>
                                  </a:rPr>
                                  <m:t>𝜉</m:t>
                                </m:r>
                              </m:e>
                              <m:sub>
                                <m:r>
                                  <a:rPr lang="en-US" b="0" i="1" smtClean="0">
                                    <a:latin typeface="Cambria Math" charset="0"/>
                                  </a:rPr>
                                  <m:t>6</m:t>
                                </m:r>
                              </m:sub>
                            </m:sSub>
                            <m:r>
                              <a:rPr lang="en-US" i="1">
                                <a:latin typeface="Cambria Math" charset="0"/>
                              </a:rPr>
                              <m:t>=</m:t>
                            </m:r>
                            <m:r>
                              <a:rPr lang="en-US" b="0" i="1" smtClean="0">
                                <a:latin typeface="Cambria Math" charset="0"/>
                              </a:rPr>
                              <m:t>1−</m:t>
                            </m:r>
                          </m:fName>
                          <m:e>
                            <m:f>
                              <m:fPr>
                                <m:ctrlPr>
                                  <a:rPr lang="mr-IN" i="1">
                                    <a:latin typeface="Cambria Math" charset="0"/>
                                  </a:rPr>
                                </m:ctrlPr>
                              </m:fPr>
                              <m:num>
                                <m:r>
                                  <a:rPr lang="en-US" i="1">
                                    <a:latin typeface="Cambria Math" charset="0"/>
                                  </a:rPr>
                                  <m:t>1</m:t>
                                </m:r>
                              </m:num>
                              <m:den>
                                <m:r>
                                  <a:rPr lang="en-US" i="1">
                                    <a:latin typeface="Cambria Math" charset="0"/>
                                  </a:rPr>
                                  <m:t>1+</m:t>
                                </m:r>
                                <m:sSup>
                                  <m:sSupPr>
                                    <m:ctrlPr>
                                      <a:rPr lang="en-US" i="1">
                                        <a:latin typeface="Cambria Math" charset="0"/>
                                      </a:rPr>
                                    </m:ctrlPr>
                                  </m:sSupPr>
                                  <m:e>
                                    <m:r>
                                      <a:rPr lang="en-US" i="1">
                                        <a:latin typeface="Cambria Math" charset="0"/>
                                      </a:rPr>
                                      <m:t>𝑒</m:t>
                                    </m:r>
                                  </m:e>
                                  <m:sup>
                                    <m:r>
                                      <a:rPr lang="en-US" i="1">
                                        <a:latin typeface="Cambria Math" charset="0"/>
                                      </a:rPr>
                                      <m:t>−</m:t>
                                    </m:r>
                                    <m:sSup>
                                      <m:sSupPr>
                                        <m:ctrlPr>
                                          <a:rPr lang="en-US" i="1">
                                            <a:latin typeface="Cambria Math" charset="0"/>
                                          </a:rPr>
                                        </m:ctrlPr>
                                      </m:sSupPr>
                                      <m:e>
                                        <m:r>
                                          <a:rPr lang="en-US" i="1">
                                            <a:latin typeface="Cambria Math" charset="0"/>
                                          </a:rPr>
                                          <m:t>𝑊</m:t>
                                        </m:r>
                                      </m:e>
                                      <m:sup>
                                        <m:r>
                                          <a:rPr lang="en-US" i="1">
                                            <a:latin typeface="Cambria Math" charset="0"/>
                                          </a:rPr>
                                          <m:t>𝑇</m:t>
                                        </m:r>
                                      </m:sup>
                                    </m:sSup>
                                    <m:r>
                                      <a:rPr lang="en-US" i="1">
                                        <a:latin typeface="Cambria Math" charset="0"/>
                                      </a:rPr>
                                      <m:t>𝑋</m:t>
                                    </m:r>
                                  </m:sup>
                                </m:sSup>
                              </m:den>
                            </m:f>
                          </m:e>
                        </m:func>
                      </m:oMath>
                    </m:oMathPara>
                  </a14:m>
                  <a:endParaRPr lang="en-US" dirty="0"/>
                </a:p>
              </p:txBody>
            </p:sp>
          </mc:Choice>
          <mc:Fallback xmlns="">
            <p:sp>
              <p:nvSpPr>
                <p:cNvPr id="62" name="Rectangle 61"/>
                <p:cNvSpPr>
                  <a:spLocks noRot="1" noChangeAspect="1" noMove="1" noResize="1" noEditPoints="1" noAdjustHandles="1" noChangeArrowheads="1" noChangeShapeType="1" noTextEdit="1"/>
                </p:cNvSpPr>
                <p:nvPr/>
              </p:nvSpPr>
              <p:spPr>
                <a:xfrm>
                  <a:off x="6549727" y="2333596"/>
                  <a:ext cx="2261260" cy="645946"/>
                </a:xfrm>
                <a:prstGeom prst="rect">
                  <a:avLst/>
                </a:prstGeom>
                <a:blipFill rotWithShape="0">
                  <a:blip r:embed="rId13"/>
                  <a:stretch>
                    <a:fillRect/>
                  </a:stretch>
                </a:blipFill>
              </p:spPr>
              <p:txBody>
                <a:bodyPr/>
                <a:lstStyle/>
                <a:p>
                  <a:r>
                    <a:rPr lang="en-US">
                      <a:noFill/>
                    </a:rPr>
                    <a:t> </a:t>
                  </a:r>
                </a:p>
              </p:txBody>
            </p:sp>
          </mc:Fallback>
        </mc:AlternateContent>
      </p:grpSp>
      <p:cxnSp>
        <p:nvCxnSpPr>
          <p:cNvPr id="35" name="Straight Arrow Connector 34"/>
          <p:cNvCxnSpPr>
            <a:stCxn id="51" idx="6"/>
            <a:endCxn id="37" idx="2"/>
          </p:cNvCxnSpPr>
          <p:nvPr/>
        </p:nvCxnSpPr>
        <p:spPr>
          <a:xfrm flipV="1">
            <a:off x="5747793" y="1931235"/>
            <a:ext cx="710201" cy="1882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6457994" y="1184162"/>
            <a:ext cx="3008846" cy="1049813"/>
            <a:chOff x="8095048" y="868101"/>
            <a:chExt cx="3008846" cy="1049813"/>
          </a:xfrm>
        </p:grpSpPr>
        <p:sp>
          <p:nvSpPr>
            <p:cNvPr id="37" name="Oval 36"/>
            <p:cNvSpPr/>
            <p:nvPr/>
          </p:nvSpPr>
          <p:spPr>
            <a:xfrm>
              <a:off x="8095048" y="1312433"/>
              <a:ext cx="642552" cy="60548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lumMod val="75000"/>
                      <a:lumOff val="25000"/>
                    </a:schemeClr>
                  </a:solidFill>
                </a:rPr>
                <a:t>log</a:t>
              </a:r>
              <a:endParaRPr lang="en-US" dirty="0">
                <a:solidFill>
                  <a:schemeClr val="tx1">
                    <a:lumMod val="75000"/>
                    <a:lumOff val="25000"/>
                  </a:schemeClr>
                </a:solidFill>
              </a:endParaRPr>
            </a:p>
          </p:txBody>
        </p:sp>
        <mc:AlternateContent xmlns:mc="http://schemas.openxmlformats.org/markup-compatibility/2006" xmlns:a14="http://schemas.microsoft.com/office/drawing/2010/main">
          <mc:Choice Requires="a14">
            <p:sp>
              <p:nvSpPr>
                <p:cNvPr id="38" name="Rectangle 37"/>
                <p:cNvSpPr/>
                <p:nvPr/>
              </p:nvSpPr>
              <p:spPr>
                <a:xfrm>
                  <a:off x="8417518" y="868101"/>
                  <a:ext cx="2686376" cy="6459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charset="0"/>
                              </a:rPr>
                            </m:ctrlPr>
                          </m:funcPr>
                          <m:fName>
                            <m:sSub>
                              <m:sSubPr>
                                <m:ctrlPr>
                                  <a:rPr lang="en-US" i="1">
                                    <a:latin typeface="Cambria Math" charset="0"/>
                                  </a:rPr>
                                </m:ctrlPr>
                              </m:sSubPr>
                              <m:e>
                                <m:r>
                                  <a:rPr lang="en-US" i="1">
                                    <a:latin typeface="Cambria Math" charset="0"/>
                                  </a:rPr>
                                  <m:t>𝜉</m:t>
                                </m:r>
                              </m:e>
                              <m:sub>
                                <m:r>
                                  <a:rPr lang="en-US" b="0" i="1" smtClean="0">
                                    <a:latin typeface="Cambria Math" charset="0"/>
                                  </a:rPr>
                                  <m:t>7</m:t>
                                </m:r>
                              </m:sub>
                            </m:sSub>
                            <m:r>
                              <a:rPr lang="en-US" b="0" i="1" smtClean="0">
                                <a:latin typeface="Cambria Math" charset="0"/>
                              </a:rPr>
                              <m:t>=</m:t>
                            </m:r>
                            <m:r>
                              <m:rPr>
                                <m:sty m:val="p"/>
                              </m:rPr>
                              <a:rPr lang="en-US">
                                <a:latin typeface="Cambria Math" charset="0"/>
                              </a:rPr>
                              <m:t>log</m:t>
                            </m:r>
                            <m:r>
                              <a:rPr lang="en-US" b="0" i="1" smtClean="0">
                                <a:latin typeface="Cambria Math" charset="0"/>
                              </a:rPr>
                              <m:t>(1−</m:t>
                            </m:r>
                          </m:fName>
                          <m:e>
                            <m:f>
                              <m:fPr>
                                <m:ctrlPr>
                                  <a:rPr lang="mr-IN" i="1">
                                    <a:latin typeface="Cambria Math" charset="0"/>
                                  </a:rPr>
                                </m:ctrlPr>
                              </m:fPr>
                              <m:num>
                                <m:r>
                                  <a:rPr lang="en-US" i="1">
                                    <a:latin typeface="Cambria Math" charset="0"/>
                                  </a:rPr>
                                  <m:t>1</m:t>
                                </m:r>
                              </m:num>
                              <m:den>
                                <m:r>
                                  <a:rPr lang="en-US" i="1">
                                    <a:latin typeface="Cambria Math" charset="0"/>
                                  </a:rPr>
                                  <m:t>1+</m:t>
                                </m:r>
                                <m:sSup>
                                  <m:sSupPr>
                                    <m:ctrlPr>
                                      <a:rPr lang="en-US" i="1">
                                        <a:latin typeface="Cambria Math" charset="0"/>
                                      </a:rPr>
                                    </m:ctrlPr>
                                  </m:sSupPr>
                                  <m:e>
                                    <m:r>
                                      <a:rPr lang="en-US" i="1">
                                        <a:latin typeface="Cambria Math" charset="0"/>
                                      </a:rPr>
                                      <m:t>𝑒</m:t>
                                    </m:r>
                                  </m:e>
                                  <m:sup>
                                    <m:r>
                                      <a:rPr lang="en-US" i="1">
                                        <a:latin typeface="Cambria Math" charset="0"/>
                                      </a:rPr>
                                      <m:t>−</m:t>
                                    </m:r>
                                    <m:sSup>
                                      <m:sSupPr>
                                        <m:ctrlPr>
                                          <a:rPr lang="en-US" i="1">
                                            <a:latin typeface="Cambria Math" charset="0"/>
                                          </a:rPr>
                                        </m:ctrlPr>
                                      </m:sSupPr>
                                      <m:e>
                                        <m:r>
                                          <a:rPr lang="en-US" i="1">
                                            <a:latin typeface="Cambria Math" charset="0"/>
                                          </a:rPr>
                                          <m:t>𝑊</m:t>
                                        </m:r>
                                      </m:e>
                                      <m:sup>
                                        <m:r>
                                          <a:rPr lang="en-US" i="1">
                                            <a:latin typeface="Cambria Math" charset="0"/>
                                          </a:rPr>
                                          <m:t>𝑇</m:t>
                                        </m:r>
                                      </m:sup>
                                    </m:sSup>
                                    <m:r>
                                      <a:rPr lang="en-US" i="1">
                                        <a:latin typeface="Cambria Math" charset="0"/>
                                      </a:rPr>
                                      <m:t>𝑋</m:t>
                                    </m:r>
                                  </m:sup>
                                </m:sSup>
                              </m:den>
                            </m:f>
                            <m:r>
                              <a:rPr lang="en-US" b="0" i="1" smtClean="0">
                                <a:latin typeface="Cambria Math" charset="0"/>
                              </a:rPr>
                              <m:t>)</m:t>
                            </m:r>
                          </m:e>
                        </m:func>
                      </m:oMath>
                    </m:oMathPara>
                  </a14:m>
                  <a:endParaRPr lang="en-US" dirty="0"/>
                </a:p>
              </p:txBody>
            </p:sp>
          </mc:Choice>
          <mc:Fallback xmlns="">
            <p:sp>
              <p:nvSpPr>
                <p:cNvPr id="38" name="Rectangle 37"/>
                <p:cNvSpPr>
                  <a:spLocks noRot="1" noChangeAspect="1" noMove="1" noResize="1" noEditPoints="1" noAdjustHandles="1" noChangeArrowheads="1" noChangeShapeType="1" noTextEdit="1"/>
                </p:cNvSpPr>
                <p:nvPr/>
              </p:nvSpPr>
              <p:spPr>
                <a:xfrm>
                  <a:off x="8417518" y="868101"/>
                  <a:ext cx="2686376" cy="645946"/>
                </a:xfrm>
                <a:prstGeom prst="rect">
                  <a:avLst/>
                </a:prstGeom>
                <a:blipFill rotWithShape="0">
                  <a:blip r:embed="rId14"/>
                  <a:stretch>
                    <a:fillRect/>
                  </a:stretch>
                </a:blipFill>
              </p:spPr>
              <p:txBody>
                <a:bodyPr/>
                <a:lstStyle/>
                <a:p>
                  <a:r>
                    <a:rPr lang="en-US">
                      <a:noFill/>
                    </a:rPr>
                    <a:t> </a:t>
                  </a:r>
                </a:p>
              </p:txBody>
            </p:sp>
          </mc:Fallback>
        </mc:AlternateContent>
      </p:grpSp>
      <p:sp>
        <p:nvSpPr>
          <p:cNvPr id="41" name="Oval 40"/>
          <p:cNvSpPr/>
          <p:nvPr/>
        </p:nvSpPr>
        <p:spPr>
          <a:xfrm>
            <a:off x="9838724" y="2471722"/>
            <a:ext cx="670250" cy="69318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solidFill>
                  <a:schemeClr val="tx1">
                    <a:lumMod val="75000"/>
                    <a:lumOff val="25000"/>
                  </a:schemeClr>
                </a:solidFill>
              </a:rPr>
              <a:t>1-y</a:t>
            </a:r>
            <a:endParaRPr lang="en-US" dirty="0">
              <a:solidFill>
                <a:schemeClr val="tx1">
                  <a:lumMod val="75000"/>
                  <a:lumOff val="25000"/>
                </a:schemeClr>
              </a:solidFill>
            </a:endParaRPr>
          </a:p>
        </p:txBody>
      </p:sp>
      <p:cxnSp>
        <p:nvCxnSpPr>
          <p:cNvPr id="46" name="Straight Arrow Connector 45"/>
          <p:cNvCxnSpPr>
            <a:stCxn id="37" idx="5"/>
            <a:endCxn id="42" idx="1"/>
          </p:cNvCxnSpPr>
          <p:nvPr/>
        </p:nvCxnSpPr>
        <p:spPr>
          <a:xfrm>
            <a:off x="7006446" y="2145304"/>
            <a:ext cx="1349410" cy="11913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41" idx="3"/>
            <a:endCxn id="42" idx="6"/>
          </p:cNvCxnSpPr>
          <p:nvPr/>
        </p:nvCxnSpPr>
        <p:spPr>
          <a:xfrm flipH="1">
            <a:off x="8904308" y="3063389"/>
            <a:ext cx="1032572" cy="4873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39" name="Group 38"/>
          <p:cNvGrpSpPr/>
          <p:nvPr/>
        </p:nvGrpSpPr>
        <p:grpSpPr>
          <a:xfrm>
            <a:off x="7343542" y="3248020"/>
            <a:ext cx="3464345" cy="1283609"/>
            <a:chOff x="7343542" y="3248020"/>
            <a:chExt cx="3464345" cy="1283609"/>
          </a:xfrm>
        </p:grpSpPr>
        <mc:AlternateContent xmlns:mc="http://schemas.openxmlformats.org/markup-compatibility/2006" xmlns:a14="http://schemas.microsoft.com/office/drawing/2010/main">
          <mc:Choice Requires="a14">
            <p:sp>
              <p:nvSpPr>
                <p:cNvPr id="42" name="Oval 41"/>
                <p:cNvSpPr/>
                <p:nvPr/>
              </p:nvSpPr>
              <p:spPr>
                <a:xfrm>
                  <a:off x="8261756" y="3248020"/>
                  <a:ext cx="642552" cy="60548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lumMod val="75000"/>
                                <a:lumOff val="25000"/>
                              </a:schemeClr>
                            </a:solidFill>
                            <a:latin typeface="Cambria Math" charset="0"/>
                          </a:rPr>
                          <m:t>×</m:t>
                        </m:r>
                      </m:oMath>
                    </m:oMathPara>
                  </a14:m>
                  <a:endParaRPr lang="en-US" b="0" dirty="0" smtClean="0">
                    <a:solidFill>
                      <a:schemeClr val="tx1">
                        <a:lumMod val="75000"/>
                        <a:lumOff val="25000"/>
                      </a:schemeClr>
                    </a:solidFill>
                  </a:endParaRPr>
                </a:p>
              </p:txBody>
            </p:sp>
          </mc:Choice>
          <mc:Fallback xmlns="">
            <p:sp>
              <p:nvSpPr>
                <p:cNvPr id="42" name="Oval 41"/>
                <p:cNvSpPr>
                  <a:spLocks noRot="1" noChangeAspect="1" noMove="1" noResize="1" noEditPoints="1" noAdjustHandles="1" noChangeArrowheads="1" noChangeShapeType="1" noTextEdit="1"/>
                </p:cNvSpPr>
                <p:nvPr/>
              </p:nvSpPr>
              <p:spPr>
                <a:xfrm>
                  <a:off x="8261756" y="3248020"/>
                  <a:ext cx="642552" cy="605481"/>
                </a:xfrm>
                <a:prstGeom prst="ellipse">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7343542" y="3885683"/>
                  <a:ext cx="3464345" cy="6459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charset="0"/>
                              </a:rPr>
                            </m:ctrlPr>
                          </m:funcPr>
                          <m:fName>
                            <m:sSub>
                              <m:sSubPr>
                                <m:ctrlPr>
                                  <a:rPr lang="en-US" i="1">
                                    <a:latin typeface="Cambria Math" charset="0"/>
                                  </a:rPr>
                                </m:ctrlPr>
                              </m:sSubPr>
                              <m:e>
                                <m:r>
                                  <a:rPr lang="en-US" i="1">
                                    <a:latin typeface="Cambria Math" charset="0"/>
                                  </a:rPr>
                                  <m:t>𝜉</m:t>
                                </m:r>
                              </m:e>
                              <m:sub>
                                <m:r>
                                  <a:rPr lang="en-US" b="0" i="1" smtClean="0">
                                    <a:latin typeface="Cambria Math" charset="0"/>
                                  </a:rPr>
                                  <m:t>8</m:t>
                                </m:r>
                              </m:sub>
                            </m:sSub>
                            <m:r>
                              <a:rPr lang="en-US" i="1">
                                <a:latin typeface="Cambria Math" charset="0"/>
                              </a:rPr>
                              <m:t>=</m:t>
                            </m:r>
                            <m:d>
                              <m:dPr>
                                <m:ctrlPr>
                                  <a:rPr lang="en-US" b="0" i="1" smtClean="0">
                                    <a:latin typeface="Cambria Math" charset="0"/>
                                  </a:rPr>
                                </m:ctrlPr>
                              </m:dPr>
                              <m:e>
                                <m:r>
                                  <a:rPr lang="en-US" b="0" i="0" smtClean="0">
                                    <a:latin typeface="Cambria Math" charset="0"/>
                                  </a:rPr>
                                  <m:t>1−</m:t>
                                </m:r>
                                <m:r>
                                  <m:rPr>
                                    <m:sty m:val="p"/>
                                  </m:rPr>
                                  <a:rPr lang="en-US" b="0" i="0" smtClean="0">
                                    <a:latin typeface="Cambria Math" charset="0"/>
                                  </a:rPr>
                                  <m:t>y</m:t>
                                </m:r>
                              </m:e>
                            </m:d>
                            <m:r>
                              <m:rPr>
                                <m:sty m:val="p"/>
                              </m:rPr>
                              <a:rPr lang="en-US">
                                <a:latin typeface="Cambria Math" charset="0"/>
                              </a:rPr>
                              <m:t>log</m:t>
                            </m:r>
                            <m:r>
                              <a:rPr lang="en-US" i="1">
                                <a:latin typeface="Cambria Math" charset="0"/>
                              </a:rPr>
                              <m:t>(1−</m:t>
                            </m:r>
                          </m:fName>
                          <m:e>
                            <m:f>
                              <m:fPr>
                                <m:ctrlPr>
                                  <a:rPr lang="mr-IN" i="1">
                                    <a:latin typeface="Cambria Math" charset="0"/>
                                  </a:rPr>
                                </m:ctrlPr>
                              </m:fPr>
                              <m:num>
                                <m:r>
                                  <a:rPr lang="en-US" i="1">
                                    <a:latin typeface="Cambria Math" charset="0"/>
                                  </a:rPr>
                                  <m:t>1</m:t>
                                </m:r>
                              </m:num>
                              <m:den>
                                <m:r>
                                  <a:rPr lang="en-US" i="1">
                                    <a:latin typeface="Cambria Math" charset="0"/>
                                  </a:rPr>
                                  <m:t>1+</m:t>
                                </m:r>
                                <m:sSup>
                                  <m:sSupPr>
                                    <m:ctrlPr>
                                      <a:rPr lang="en-US" i="1">
                                        <a:latin typeface="Cambria Math" charset="0"/>
                                      </a:rPr>
                                    </m:ctrlPr>
                                  </m:sSupPr>
                                  <m:e>
                                    <m:r>
                                      <a:rPr lang="en-US" i="1">
                                        <a:latin typeface="Cambria Math" charset="0"/>
                                      </a:rPr>
                                      <m:t>𝑒</m:t>
                                    </m:r>
                                  </m:e>
                                  <m:sup>
                                    <m:r>
                                      <a:rPr lang="en-US" i="1">
                                        <a:latin typeface="Cambria Math" charset="0"/>
                                      </a:rPr>
                                      <m:t>−</m:t>
                                    </m:r>
                                    <m:sSup>
                                      <m:sSupPr>
                                        <m:ctrlPr>
                                          <a:rPr lang="en-US" i="1">
                                            <a:latin typeface="Cambria Math" charset="0"/>
                                          </a:rPr>
                                        </m:ctrlPr>
                                      </m:sSupPr>
                                      <m:e>
                                        <m:r>
                                          <a:rPr lang="en-US" i="1">
                                            <a:latin typeface="Cambria Math" charset="0"/>
                                          </a:rPr>
                                          <m:t>𝑊</m:t>
                                        </m:r>
                                      </m:e>
                                      <m:sup>
                                        <m:r>
                                          <a:rPr lang="en-US" i="1">
                                            <a:latin typeface="Cambria Math" charset="0"/>
                                          </a:rPr>
                                          <m:t>𝑇</m:t>
                                        </m:r>
                                      </m:sup>
                                    </m:sSup>
                                    <m:r>
                                      <a:rPr lang="en-US" i="1">
                                        <a:latin typeface="Cambria Math" charset="0"/>
                                      </a:rPr>
                                      <m:t>𝑋</m:t>
                                    </m:r>
                                  </m:sup>
                                </m:sSup>
                              </m:den>
                            </m:f>
                            <m:r>
                              <a:rPr lang="en-US" i="1">
                                <a:latin typeface="Cambria Math" charset="0"/>
                              </a:rPr>
                              <m:t>)</m:t>
                            </m:r>
                          </m:e>
                        </m:func>
                      </m:oMath>
                    </m:oMathPara>
                  </a14:m>
                  <a:endParaRPr lang="en-US" dirty="0"/>
                </a:p>
              </p:txBody>
            </p:sp>
          </mc:Choice>
          <mc:Fallback xmlns="">
            <p:sp>
              <p:nvSpPr>
                <p:cNvPr id="26" name="Rectangle 25"/>
                <p:cNvSpPr>
                  <a:spLocks noRot="1" noChangeAspect="1" noMove="1" noResize="1" noEditPoints="1" noAdjustHandles="1" noChangeArrowheads="1" noChangeShapeType="1" noTextEdit="1"/>
                </p:cNvSpPr>
                <p:nvPr/>
              </p:nvSpPr>
              <p:spPr>
                <a:xfrm>
                  <a:off x="7343542" y="3885683"/>
                  <a:ext cx="3464345" cy="645946"/>
                </a:xfrm>
                <a:prstGeom prst="rect">
                  <a:avLst/>
                </a:prstGeom>
                <a:blipFill rotWithShape="0">
                  <a:blip r:embed="rId16"/>
                  <a:stretch>
                    <a:fillRect/>
                  </a:stretch>
                </a:blipFill>
              </p:spPr>
              <p:txBody>
                <a:bodyPr/>
                <a:lstStyle/>
                <a:p>
                  <a:r>
                    <a:rPr lang="en-US">
                      <a:noFill/>
                    </a:rPr>
                    <a:t> </a:t>
                  </a:r>
                </a:p>
              </p:txBody>
            </p:sp>
          </mc:Fallback>
        </mc:AlternateContent>
      </p:grpSp>
      <p:cxnSp>
        <p:nvCxnSpPr>
          <p:cNvPr id="53" name="Straight Arrow Connector 52"/>
          <p:cNvCxnSpPr>
            <a:stCxn id="44" idx="4"/>
            <a:endCxn id="57" idx="0"/>
          </p:cNvCxnSpPr>
          <p:nvPr/>
        </p:nvCxnSpPr>
        <p:spPr>
          <a:xfrm>
            <a:off x="5803075" y="1281214"/>
            <a:ext cx="545839" cy="23867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4" name="Oval 53"/>
          <p:cNvSpPr/>
          <p:nvPr/>
        </p:nvSpPr>
        <p:spPr>
          <a:xfrm>
            <a:off x="4646970" y="3515475"/>
            <a:ext cx="670250" cy="69318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lumMod val="75000"/>
                    <a:lumOff val="25000"/>
                  </a:schemeClr>
                </a:solidFill>
              </a:rPr>
              <a:t>y</a:t>
            </a:r>
            <a:endParaRPr lang="en-US" dirty="0">
              <a:solidFill>
                <a:schemeClr val="tx1">
                  <a:lumMod val="75000"/>
                  <a:lumOff val="25000"/>
                </a:schemeClr>
              </a:solidFill>
            </a:endParaRPr>
          </a:p>
        </p:txBody>
      </p:sp>
      <p:cxnSp>
        <p:nvCxnSpPr>
          <p:cNvPr id="58" name="Straight Arrow Connector 57"/>
          <p:cNvCxnSpPr>
            <a:stCxn id="54" idx="6"/>
            <a:endCxn id="57" idx="2"/>
          </p:cNvCxnSpPr>
          <p:nvPr/>
        </p:nvCxnSpPr>
        <p:spPr>
          <a:xfrm>
            <a:off x="5317220" y="3862066"/>
            <a:ext cx="710418" cy="1086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48" name="Group 47"/>
          <p:cNvGrpSpPr/>
          <p:nvPr/>
        </p:nvGrpSpPr>
        <p:grpSpPr>
          <a:xfrm>
            <a:off x="4911218" y="3667978"/>
            <a:ext cx="2516138" cy="1147480"/>
            <a:chOff x="4911218" y="3667978"/>
            <a:chExt cx="2516138" cy="1147480"/>
          </a:xfrm>
        </p:grpSpPr>
        <mc:AlternateContent xmlns:mc="http://schemas.openxmlformats.org/markup-compatibility/2006" xmlns:a14="http://schemas.microsoft.com/office/drawing/2010/main">
          <mc:Choice Requires="a14">
            <p:sp>
              <p:nvSpPr>
                <p:cNvPr id="57" name="Oval 56"/>
                <p:cNvSpPr/>
                <p:nvPr/>
              </p:nvSpPr>
              <p:spPr>
                <a:xfrm>
                  <a:off x="6027638" y="3667978"/>
                  <a:ext cx="642552" cy="60548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lumMod val="75000"/>
                                <a:lumOff val="25000"/>
                              </a:schemeClr>
                            </a:solidFill>
                            <a:latin typeface="Cambria Math" charset="0"/>
                          </a:rPr>
                          <m:t>×</m:t>
                        </m:r>
                      </m:oMath>
                    </m:oMathPara>
                  </a14:m>
                  <a:endParaRPr lang="en-US" b="0" dirty="0" smtClean="0">
                    <a:solidFill>
                      <a:schemeClr val="tx1">
                        <a:lumMod val="75000"/>
                        <a:lumOff val="25000"/>
                      </a:schemeClr>
                    </a:solidFill>
                  </a:endParaRPr>
                </a:p>
              </p:txBody>
            </p:sp>
          </mc:Choice>
          <mc:Fallback xmlns="">
            <p:sp>
              <p:nvSpPr>
                <p:cNvPr id="57" name="Oval 56"/>
                <p:cNvSpPr>
                  <a:spLocks noRot="1" noChangeAspect="1" noMove="1" noResize="1" noEditPoints="1" noAdjustHandles="1" noChangeArrowheads="1" noChangeShapeType="1" noTextEdit="1"/>
                </p:cNvSpPr>
                <p:nvPr/>
              </p:nvSpPr>
              <p:spPr>
                <a:xfrm>
                  <a:off x="6027638" y="3667978"/>
                  <a:ext cx="642552" cy="605481"/>
                </a:xfrm>
                <a:prstGeom prst="ellipse">
                  <a:avLst/>
                </a:prstGeom>
                <a:blipFill rotWithShape="0">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4911218" y="4169512"/>
                  <a:ext cx="2516138" cy="6459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charset="0"/>
                              </a:rPr>
                            </m:ctrlPr>
                          </m:funcPr>
                          <m:fName>
                            <m:sSub>
                              <m:sSubPr>
                                <m:ctrlPr>
                                  <a:rPr lang="en-US" i="1">
                                    <a:latin typeface="Cambria Math" charset="0"/>
                                  </a:rPr>
                                </m:ctrlPr>
                              </m:sSubPr>
                              <m:e>
                                <m:r>
                                  <a:rPr lang="en-US" i="1">
                                    <a:latin typeface="Cambria Math" charset="0"/>
                                  </a:rPr>
                                  <m:t>𝜉</m:t>
                                </m:r>
                              </m:e>
                              <m:sub>
                                <m:r>
                                  <a:rPr lang="en-US" b="0" i="1" smtClean="0">
                                    <a:latin typeface="Cambria Math" charset="0"/>
                                  </a:rPr>
                                  <m:t>9</m:t>
                                </m:r>
                              </m:sub>
                            </m:sSub>
                            <m:r>
                              <a:rPr lang="en-US" i="1">
                                <a:latin typeface="Cambria Math" charset="0"/>
                              </a:rPr>
                              <m:t>=</m:t>
                            </m:r>
                            <m:r>
                              <m:rPr>
                                <m:sty m:val="p"/>
                              </m:rPr>
                              <a:rPr lang="en-US" b="0" i="0" smtClean="0">
                                <a:latin typeface="Cambria Math" charset="0"/>
                              </a:rPr>
                              <m:t>y</m:t>
                            </m:r>
                            <m:r>
                              <m:rPr>
                                <m:sty m:val="p"/>
                              </m:rPr>
                              <a:rPr lang="en-US">
                                <a:latin typeface="Cambria Math" charset="0"/>
                              </a:rPr>
                              <m:t>log</m:t>
                            </m:r>
                            <m:r>
                              <a:rPr lang="en-US" i="1">
                                <a:latin typeface="Cambria Math" charset="0"/>
                              </a:rPr>
                              <m:t>(</m:t>
                            </m:r>
                          </m:fName>
                          <m:e>
                            <m:f>
                              <m:fPr>
                                <m:ctrlPr>
                                  <a:rPr lang="mr-IN" i="1">
                                    <a:latin typeface="Cambria Math" charset="0"/>
                                  </a:rPr>
                                </m:ctrlPr>
                              </m:fPr>
                              <m:num>
                                <m:r>
                                  <a:rPr lang="en-US" i="1">
                                    <a:latin typeface="Cambria Math" charset="0"/>
                                  </a:rPr>
                                  <m:t>1</m:t>
                                </m:r>
                              </m:num>
                              <m:den>
                                <m:r>
                                  <a:rPr lang="en-US" i="1">
                                    <a:latin typeface="Cambria Math" charset="0"/>
                                  </a:rPr>
                                  <m:t>1+</m:t>
                                </m:r>
                                <m:sSup>
                                  <m:sSupPr>
                                    <m:ctrlPr>
                                      <a:rPr lang="en-US" i="1">
                                        <a:latin typeface="Cambria Math" charset="0"/>
                                      </a:rPr>
                                    </m:ctrlPr>
                                  </m:sSupPr>
                                  <m:e>
                                    <m:r>
                                      <a:rPr lang="en-US" i="1">
                                        <a:latin typeface="Cambria Math" charset="0"/>
                                      </a:rPr>
                                      <m:t>𝑒</m:t>
                                    </m:r>
                                  </m:e>
                                  <m:sup>
                                    <m:r>
                                      <a:rPr lang="en-US" i="1">
                                        <a:latin typeface="Cambria Math" charset="0"/>
                                      </a:rPr>
                                      <m:t>−</m:t>
                                    </m:r>
                                    <m:sSup>
                                      <m:sSupPr>
                                        <m:ctrlPr>
                                          <a:rPr lang="en-US" i="1">
                                            <a:latin typeface="Cambria Math" charset="0"/>
                                          </a:rPr>
                                        </m:ctrlPr>
                                      </m:sSupPr>
                                      <m:e>
                                        <m:r>
                                          <a:rPr lang="en-US" i="1">
                                            <a:latin typeface="Cambria Math" charset="0"/>
                                          </a:rPr>
                                          <m:t>𝑊</m:t>
                                        </m:r>
                                      </m:e>
                                      <m:sup>
                                        <m:r>
                                          <a:rPr lang="en-US" i="1">
                                            <a:latin typeface="Cambria Math" charset="0"/>
                                          </a:rPr>
                                          <m:t>𝑇</m:t>
                                        </m:r>
                                      </m:sup>
                                    </m:sSup>
                                    <m:r>
                                      <a:rPr lang="en-US" i="1">
                                        <a:latin typeface="Cambria Math" charset="0"/>
                                      </a:rPr>
                                      <m:t>𝑋</m:t>
                                    </m:r>
                                  </m:sup>
                                </m:sSup>
                              </m:den>
                            </m:f>
                            <m:r>
                              <a:rPr lang="en-US" i="1">
                                <a:latin typeface="Cambria Math" charset="0"/>
                              </a:rPr>
                              <m:t>)</m:t>
                            </m:r>
                          </m:e>
                        </m:func>
                      </m:oMath>
                    </m:oMathPara>
                  </a14:m>
                  <a:endParaRPr lang="en-US" dirty="0"/>
                </a:p>
              </p:txBody>
            </p:sp>
          </mc:Choice>
          <mc:Fallback xmlns="">
            <p:sp>
              <p:nvSpPr>
                <p:cNvPr id="60" name="Rectangle 59"/>
                <p:cNvSpPr>
                  <a:spLocks noRot="1" noChangeAspect="1" noMove="1" noResize="1" noEditPoints="1" noAdjustHandles="1" noChangeArrowheads="1" noChangeShapeType="1" noTextEdit="1"/>
                </p:cNvSpPr>
                <p:nvPr/>
              </p:nvSpPr>
              <p:spPr>
                <a:xfrm>
                  <a:off x="4911218" y="4169512"/>
                  <a:ext cx="2516138" cy="645946"/>
                </a:xfrm>
                <a:prstGeom prst="rect">
                  <a:avLst/>
                </a:prstGeom>
                <a:blipFill rotWithShape="0">
                  <a:blip r:embed="rId18"/>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5" name="Oval 64"/>
              <p:cNvSpPr/>
              <p:nvPr/>
            </p:nvSpPr>
            <p:spPr>
              <a:xfrm>
                <a:off x="7802376" y="4949668"/>
                <a:ext cx="642552" cy="60548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b="0" i="0" dirty="0" smtClean="0">
                          <a:solidFill>
                            <a:schemeClr val="tx1">
                              <a:lumMod val="75000"/>
                              <a:lumOff val="25000"/>
                            </a:schemeClr>
                          </a:solidFill>
                          <a:latin typeface="Cambria Math" charset="0"/>
                        </a:rPr>
                        <m:t>+</m:t>
                      </m:r>
                    </m:oMath>
                  </m:oMathPara>
                </a14:m>
                <a:endParaRPr lang="en-US" dirty="0">
                  <a:solidFill>
                    <a:schemeClr val="tx1">
                      <a:lumMod val="75000"/>
                      <a:lumOff val="25000"/>
                    </a:schemeClr>
                  </a:solidFill>
                </a:endParaRPr>
              </a:p>
            </p:txBody>
          </p:sp>
        </mc:Choice>
        <mc:Fallback xmlns="">
          <p:sp>
            <p:nvSpPr>
              <p:cNvPr id="65" name="Oval 64"/>
              <p:cNvSpPr>
                <a:spLocks noRot="1" noChangeAspect="1" noMove="1" noResize="1" noEditPoints="1" noAdjustHandles="1" noChangeArrowheads="1" noChangeShapeType="1" noTextEdit="1"/>
              </p:cNvSpPr>
              <p:nvPr/>
            </p:nvSpPr>
            <p:spPr>
              <a:xfrm>
                <a:off x="7802376" y="4949668"/>
                <a:ext cx="642552" cy="605481"/>
              </a:xfrm>
              <a:prstGeom prst="ellipse">
                <a:avLst/>
              </a:prstGeom>
              <a:blipFill rotWithShape="0">
                <a:blip r:embed="rId19"/>
                <a:stretch>
                  <a:fillRect/>
                </a:stretch>
              </a:blipFill>
            </p:spPr>
            <p:txBody>
              <a:bodyPr/>
              <a:lstStyle/>
              <a:p>
                <a:r>
                  <a:rPr lang="en-US">
                    <a:noFill/>
                  </a:rPr>
                  <a:t> </a:t>
                </a:r>
              </a:p>
            </p:txBody>
          </p:sp>
        </mc:Fallback>
      </mc:AlternateContent>
      <p:cxnSp>
        <p:nvCxnSpPr>
          <p:cNvPr id="66" name="Straight Arrow Connector 65"/>
          <p:cNvCxnSpPr>
            <a:stCxn id="42" idx="4"/>
            <a:endCxn id="65" idx="0"/>
          </p:cNvCxnSpPr>
          <p:nvPr/>
        </p:nvCxnSpPr>
        <p:spPr>
          <a:xfrm flipH="1">
            <a:off x="8123652" y="3853501"/>
            <a:ext cx="459380" cy="10961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57" idx="6"/>
            <a:endCxn id="65" idx="1"/>
          </p:cNvCxnSpPr>
          <p:nvPr/>
        </p:nvCxnSpPr>
        <p:spPr>
          <a:xfrm>
            <a:off x="6670190" y="3970719"/>
            <a:ext cx="1226286" cy="10676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0" name="Rectangle 69"/>
              <p:cNvSpPr/>
              <p:nvPr/>
            </p:nvSpPr>
            <p:spPr>
              <a:xfrm>
                <a:off x="5317220" y="5555149"/>
                <a:ext cx="5989460" cy="6459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charset="0"/>
                            </a:rPr>
                          </m:ctrlPr>
                        </m:funcPr>
                        <m:fName>
                          <m:r>
                            <a:rPr lang="en-US" b="0" i="1" smtClean="0">
                              <a:latin typeface="Cambria Math" charset="0"/>
                            </a:rPr>
                            <m:t>−</m:t>
                          </m:r>
                          <m:r>
                            <a:rPr lang="en-US" b="0" i="1" smtClean="0">
                              <a:latin typeface="Cambria Math" charset="0"/>
                            </a:rPr>
                            <m:t>ℒ</m:t>
                          </m:r>
                          <m:r>
                            <a:rPr lang="en-US" i="1">
                              <a:latin typeface="Cambria Math" charset="0"/>
                            </a:rPr>
                            <m:t>=</m:t>
                          </m:r>
                          <m:func>
                            <m:funcPr>
                              <m:ctrlPr>
                                <a:rPr lang="en-US" i="1">
                                  <a:latin typeface="Cambria Math" charset="0"/>
                                </a:rPr>
                              </m:ctrlPr>
                            </m:funcPr>
                            <m:fName>
                              <m:sSub>
                                <m:sSubPr>
                                  <m:ctrlPr>
                                    <a:rPr lang="en-US" i="1">
                                      <a:latin typeface="Cambria Math" charset="0"/>
                                    </a:rPr>
                                  </m:ctrlPr>
                                </m:sSubPr>
                                <m:e>
                                  <m:r>
                                    <a:rPr lang="en-US" i="1">
                                      <a:latin typeface="Cambria Math" charset="0"/>
                                    </a:rPr>
                                    <m:t>𝜉</m:t>
                                  </m:r>
                                </m:e>
                                <m:sub>
                                  <m:r>
                                    <a:rPr lang="en-US" i="1">
                                      <a:latin typeface="Cambria Math" charset="0"/>
                                    </a:rPr>
                                    <m:t>9</m:t>
                                  </m:r>
                                </m:sub>
                              </m:sSub>
                              <m:r>
                                <a:rPr lang="en-US" i="1">
                                  <a:latin typeface="Cambria Math" charset="0"/>
                                </a:rPr>
                                <m:t>=</m:t>
                              </m:r>
                              <m:r>
                                <m:rPr>
                                  <m:sty m:val="p"/>
                                </m:rPr>
                                <a:rPr lang="en-US">
                                  <a:latin typeface="Cambria Math" charset="0"/>
                                </a:rPr>
                                <m:t>ylog</m:t>
                              </m:r>
                              <m:r>
                                <a:rPr lang="en-US" i="1">
                                  <a:latin typeface="Cambria Math" charset="0"/>
                                </a:rPr>
                                <m:t>(</m:t>
                              </m:r>
                            </m:fName>
                            <m:e>
                              <m:f>
                                <m:fPr>
                                  <m:ctrlPr>
                                    <a:rPr lang="mr-IN" i="1">
                                      <a:latin typeface="Cambria Math" charset="0"/>
                                    </a:rPr>
                                  </m:ctrlPr>
                                </m:fPr>
                                <m:num>
                                  <m:r>
                                    <a:rPr lang="en-US" i="1">
                                      <a:latin typeface="Cambria Math" charset="0"/>
                                    </a:rPr>
                                    <m:t>1</m:t>
                                  </m:r>
                                </m:num>
                                <m:den>
                                  <m:r>
                                    <a:rPr lang="en-US" i="1">
                                      <a:latin typeface="Cambria Math" charset="0"/>
                                    </a:rPr>
                                    <m:t>1+</m:t>
                                  </m:r>
                                  <m:sSup>
                                    <m:sSupPr>
                                      <m:ctrlPr>
                                        <a:rPr lang="en-US" i="1">
                                          <a:latin typeface="Cambria Math" charset="0"/>
                                        </a:rPr>
                                      </m:ctrlPr>
                                    </m:sSupPr>
                                    <m:e>
                                      <m:r>
                                        <a:rPr lang="en-US" i="1">
                                          <a:latin typeface="Cambria Math" charset="0"/>
                                        </a:rPr>
                                        <m:t>𝑒</m:t>
                                      </m:r>
                                    </m:e>
                                    <m:sup>
                                      <m:r>
                                        <a:rPr lang="en-US" i="1">
                                          <a:latin typeface="Cambria Math" charset="0"/>
                                        </a:rPr>
                                        <m:t>−</m:t>
                                      </m:r>
                                      <m:sSup>
                                        <m:sSupPr>
                                          <m:ctrlPr>
                                            <a:rPr lang="en-US" i="1">
                                              <a:latin typeface="Cambria Math" charset="0"/>
                                            </a:rPr>
                                          </m:ctrlPr>
                                        </m:sSupPr>
                                        <m:e>
                                          <m:r>
                                            <a:rPr lang="en-US" i="1">
                                              <a:latin typeface="Cambria Math" charset="0"/>
                                            </a:rPr>
                                            <m:t>𝑊</m:t>
                                          </m:r>
                                        </m:e>
                                        <m:sup>
                                          <m:r>
                                            <a:rPr lang="en-US" i="1">
                                              <a:latin typeface="Cambria Math" charset="0"/>
                                            </a:rPr>
                                            <m:t>𝑇</m:t>
                                          </m:r>
                                        </m:sup>
                                      </m:sSup>
                                      <m:r>
                                        <a:rPr lang="en-US" i="1">
                                          <a:latin typeface="Cambria Math" charset="0"/>
                                        </a:rPr>
                                        <m:t>𝑋</m:t>
                                      </m:r>
                                    </m:sup>
                                  </m:sSup>
                                </m:den>
                              </m:f>
                              <m:r>
                                <a:rPr lang="en-US" i="1">
                                  <a:latin typeface="Cambria Math" charset="0"/>
                                </a:rPr>
                                <m:t>)</m:t>
                              </m:r>
                            </m:e>
                          </m:func>
                          <m:r>
                            <a:rPr lang="en-US" b="0" i="0" smtClean="0">
                              <a:latin typeface="Cambria Math" charset="0"/>
                            </a:rPr>
                            <m:t>+ </m:t>
                          </m:r>
                          <m:d>
                            <m:dPr>
                              <m:ctrlPr>
                                <a:rPr lang="en-US" b="0" i="1" smtClean="0">
                                  <a:latin typeface="Cambria Math" charset="0"/>
                                </a:rPr>
                              </m:ctrlPr>
                            </m:dPr>
                            <m:e>
                              <m:r>
                                <a:rPr lang="en-US" b="0" i="0" smtClean="0">
                                  <a:latin typeface="Cambria Math" charset="0"/>
                                </a:rPr>
                                <m:t>1−</m:t>
                              </m:r>
                              <m:r>
                                <m:rPr>
                                  <m:sty m:val="p"/>
                                </m:rPr>
                                <a:rPr lang="en-US" b="0" i="0" smtClean="0">
                                  <a:latin typeface="Cambria Math" charset="0"/>
                                </a:rPr>
                                <m:t>y</m:t>
                              </m:r>
                            </m:e>
                          </m:d>
                          <m:r>
                            <m:rPr>
                              <m:sty m:val="p"/>
                            </m:rPr>
                            <a:rPr lang="en-US">
                              <a:latin typeface="Cambria Math" charset="0"/>
                            </a:rPr>
                            <m:t>log</m:t>
                          </m:r>
                          <m:r>
                            <a:rPr lang="en-US" i="1">
                              <a:latin typeface="Cambria Math" charset="0"/>
                            </a:rPr>
                            <m:t>(1−</m:t>
                          </m:r>
                        </m:fName>
                        <m:e>
                          <m:f>
                            <m:fPr>
                              <m:ctrlPr>
                                <a:rPr lang="mr-IN" i="1">
                                  <a:latin typeface="Cambria Math" charset="0"/>
                                </a:rPr>
                              </m:ctrlPr>
                            </m:fPr>
                            <m:num>
                              <m:r>
                                <a:rPr lang="en-US" i="1">
                                  <a:latin typeface="Cambria Math" charset="0"/>
                                </a:rPr>
                                <m:t>1</m:t>
                              </m:r>
                            </m:num>
                            <m:den>
                              <m:r>
                                <a:rPr lang="en-US" i="1">
                                  <a:latin typeface="Cambria Math" charset="0"/>
                                </a:rPr>
                                <m:t>1+</m:t>
                              </m:r>
                              <m:sSup>
                                <m:sSupPr>
                                  <m:ctrlPr>
                                    <a:rPr lang="en-US" i="1">
                                      <a:latin typeface="Cambria Math" charset="0"/>
                                    </a:rPr>
                                  </m:ctrlPr>
                                </m:sSupPr>
                                <m:e>
                                  <m:r>
                                    <a:rPr lang="en-US" i="1">
                                      <a:latin typeface="Cambria Math" charset="0"/>
                                    </a:rPr>
                                    <m:t>𝑒</m:t>
                                  </m:r>
                                </m:e>
                                <m:sup>
                                  <m:r>
                                    <a:rPr lang="en-US" i="1">
                                      <a:latin typeface="Cambria Math" charset="0"/>
                                    </a:rPr>
                                    <m:t>−</m:t>
                                  </m:r>
                                  <m:sSup>
                                    <m:sSupPr>
                                      <m:ctrlPr>
                                        <a:rPr lang="en-US" i="1">
                                          <a:latin typeface="Cambria Math" charset="0"/>
                                        </a:rPr>
                                      </m:ctrlPr>
                                    </m:sSupPr>
                                    <m:e>
                                      <m:r>
                                        <a:rPr lang="en-US" i="1">
                                          <a:latin typeface="Cambria Math" charset="0"/>
                                        </a:rPr>
                                        <m:t>𝑊</m:t>
                                      </m:r>
                                    </m:e>
                                    <m:sup>
                                      <m:r>
                                        <a:rPr lang="en-US" i="1">
                                          <a:latin typeface="Cambria Math" charset="0"/>
                                        </a:rPr>
                                        <m:t>𝑇</m:t>
                                      </m:r>
                                    </m:sup>
                                  </m:sSup>
                                  <m:r>
                                    <a:rPr lang="en-US" i="1">
                                      <a:latin typeface="Cambria Math" charset="0"/>
                                    </a:rPr>
                                    <m:t>𝑋</m:t>
                                  </m:r>
                                </m:sup>
                              </m:sSup>
                            </m:den>
                          </m:f>
                          <m:r>
                            <a:rPr lang="en-US" i="1">
                              <a:latin typeface="Cambria Math" charset="0"/>
                            </a:rPr>
                            <m:t>)</m:t>
                          </m:r>
                        </m:e>
                      </m:func>
                    </m:oMath>
                  </m:oMathPara>
                </a14:m>
                <a:endParaRPr lang="en-US" dirty="0"/>
              </a:p>
            </p:txBody>
          </p:sp>
        </mc:Choice>
        <mc:Fallback xmlns="">
          <p:sp>
            <p:nvSpPr>
              <p:cNvPr id="70" name="Rectangle 69"/>
              <p:cNvSpPr>
                <a:spLocks noRot="1" noChangeAspect="1" noMove="1" noResize="1" noEditPoints="1" noAdjustHandles="1" noChangeArrowheads="1" noChangeShapeType="1" noTextEdit="1"/>
              </p:cNvSpPr>
              <p:nvPr/>
            </p:nvSpPr>
            <p:spPr>
              <a:xfrm>
                <a:off x="5317220" y="5555149"/>
                <a:ext cx="5989460" cy="645946"/>
              </a:xfrm>
              <a:prstGeom prst="rect">
                <a:avLst/>
              </a:prstGeom>
              <a:blipFill rotWithShape="0">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Oval 70"/>
              <p:cNvSpPr/>
              <p:nvPr/>
            </p:nvSpPr>
            <p:spPr>
              <a:xfrm>
                <a:off x="3318453" y="3096555"/>
                <a:ext cx="642552" cy="60548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lumMod val="75000"/>
                              <a:lumOff val="25000"/>
                            </a:schemeClr>
                          </a:solidFill>
                          <a:latin typeface="Cambria Math" charset="0"/>
                        </a:rPr>
                        <m:t>−</m:t>
                      </m:r>
                    </m:oMath>
                  </m:oMathPara>
                </a14:m>
                <a:endParaRPr lang="en-US" dirty="0">
                  <a:solidFill>
                    <a:schemeClr val="tx1">
                      <a:lumMod val="75000"/>
                      <a:lumOff val="25000"/>
                    </a:schemeClr>
                  </a:solidFill>
                </a:endParaRPr>
              </a:p>
            </p:txBody>
          </p:sp>
        </mc:Choice>
        <mc:Fallback xmlns="">
          <p:sp>
            <p:nvSpPr>
              <p:cNvPr id="71" name="Oval 70"/>
              <p:cNvSpPr>
                <a:spLocks noRot="1" noChangeAspect="1" noMove="1" noResize="1" noEditPoints="1" noAdjustHandles="1" noChangeArrowheads="1" noChangeShapeType="1" noTextEdit="1"/>
              </p:cNvSpPr>
              <p:nvPr/>
            </p:nvSpPr>
            <p:spPr>
              <a:xfrm>
                <a:off x="3318453" y="3096555"/>
                <a:ext cx="642552" cy="605481"/>
              </a:xfrm>
              <a:prstGeom prst="ellipse">
                <a:avLst/>
              </a:prstGeom>
              <a:blipFill rotWithShape="0">
                <a:blip r:embed="rId21"/>
                <a:stretch>
                  <a:fillRect/>
                </a:stretch>
              </a:blipFill>
            </p:spPr>
            <p:txBody>
              <a:bodyPr/>
              <a:lstStyle/>
              <a:p>
                <a:r>
                  <a:rPr lang="en-US">
                    <a:noFill/>
                  </a:rPr>
                  <a:t> </a:t>
                </a:r>
              </a:p>
            </p:txBody>
          </p:sp>
        </mc:Fallback>
      </mc:AlternateContent>
      <p:cxnSp>
        <p:nvCxnSpPr>
          <p:cNvPr id="73" name="Straight Arrow Connector 72"/>
          <p:cNvCxnSpPr>
            <a:stCxn id="71" idx="0"/>
            <a:endCxn id="9" idx="5"/>
          </p:cNvCxnSpPr>
          <p:nvPr/>
        </p:nvCxnSpPr>
        <p:spPr>
          <a:xfrm flipH="1" flipV="1">
            <a:off x="3251380" y="2986166"/>
            <a:ext cx="388349" cy="1103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55" idx="0"/>
            <a:endCxn id="36" idx="4"/>
          </p:cNvCxnSpPr>
          <p:nvPr/>
        </p:nvCxnSpPr>
        <p:spPr>
          <a:xfrm flipH="1" flipV="1">
            <a:off x="4167864" y="1369885"/>
            <a:ext cx="192042" cy="7990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9" name="Title 1"/>
          <p:cNvSpPr txBox="1">
            <a:spLocks/>
          </p:cNvSpPr>
          <p:nvPr/>
        </p:nvSpPr>
        <p:spPr>
          <a:xfrm>
            <a:off x="7681151" y="90200"/>
            <a:ext cx="4422212" cy="624243"/>
          </a:xfrm>
          <a:prstGeom prst="rect">
            <a:avLst/>
          </a:prstGeom>
          <a:solidFill>
            <a:schemeClr val="tx2">
              <a:lumMod val="20000"/>
              <a:lumOff val="80000"/>
            </a:schemeClr>
          </a:solidFill>
        </p:spPr>
        <p:txBody>
          <a:bodyPr/>
          <a:lstStyle>
            <a:lvl1pPr algn="ctr" defTabSz="457182" rtl="0" eaLnBrk="1" latinLnBrk="0" hangingPunct="1">
              <a:spcBef>
                <a:spcPct val="0"/>
              </a:spcBef>
              <a:buNone/>
              <a:defRPr sz="3200" kern="1200" baseline="0">
                <a:solidFill>
                  <a:schemeClr val="tx1"/>
                </a:solidFill>
                <a:latin typeface="Karla"/>
                <a:ea typeface="+mj-ea"/>
                <a:cs typeface="Karla"/>
              </a:defRPr>
            </a:lvl1pPr>
          </a:lstStyle>
          <a:p>
            <a:r>
              <a:rPr lang="en-US" dirty="0" smtClean="0"/>
              <a:t>Computational Graph</a:t>
            </a:r>
            <a:endParaRPr lang="en-US" dirty="0"/>
          </a:p>
        </p:txBody>
      </p:sp>
    </p:spTree>
    <p:extLst>
      <p:ext uri="{BB962C8B-B14F-4D97-AF65-F5344CB8AC3E}">
        <p14:creationId xmlns:p14="http://schemas.microsoft.com/office/powerpoint/2010/main" val="18308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1"/>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9"/>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67"/>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6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p:bldP spid="55" grpId="0" animBg="1"/>
      <p:bldP spid="41" grpId="0" animBg="1"/>
      <p:bldP spid="54" grpId="0" animBg="1"/>
      <p:bldP spid="65" grpId="0" animBg="1"/>
      <p:bldP spid="70" grpId="0"/>
      <p:bldP spid="71"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Autograd</a:t>
            </a:r>
            <a:r>
              <a:rPr lang="en-US" dirty="0" smtClean="0"/>
              <a:t> (</a:t>
            </a:r>
            <a:r>
              <a:rPr lang="en-US" dirty="0" err="1" smtClean="0"/>
              <a:t>cont</a:t>
            </a:r>
            <a:r>
              <a:rPr lang="en-US" dirty="0" smtClean="0"/>
              <a:t>) </a:t>
            </a:r>
            <a:endParaRPr lang="en-US" dirty="0"/>
          </a:p>
        </p:txBody>
      </p:sp>
      <p:sp>
        <p:nvSpPr>
          <p:cNvPr id="3" name="Content Placeholder 2"/>
          <p:cNvSpPr>
            <a:spLocks noGrp="1"/>
          </p:cNvSpPr>
          <p:nvPr>
            <p:ph idx="1"/>
          </p:nvPr>
        </p:nvSpPr>
        <p:spPr/>
        <p:txBody>
          <a:bodyPr/>
          <a:lstStyle/>
          <a:p>
            <a:r>
              <a:rPr lang="en-US" sz="2400" dirty="0"/>
              <a:t>1. We specify the network structure </a:t>
            </a:r>
          </a:p>
        </p:txBody>
      </p:sp>
      <p:sp>
        <p:nvSpPr>
          <p:cNvPr id="4" name="Slide Number Placeholder 3"/>
          <p:cNvSpPr>
            <a:spLocks noGrp="1"/>
          </p:cNvSpPr>
          <p:nvPr>
            <p:ph type="sldNum" sz="quarter" idx="12"/>
          </p:nvPr>
        </p:nvSpPr>
        <p:spPr/>
        <p:txBody>
          <a:bodyPr/>
          <a:lstStyle/>
          <a:p>
            <a:fld id="{74FD6AAA-7C75-FB4B-8EA1-06B22787237D}" type="slidenum">
              <a:rPr lang="en-US" smtClean="0"/>
              <a:t>98</a:t>
            </a:fld>
            <a:endParaRPr lang="en-US"/>
          </a:p>
        </p:txBody>
      </p:sp>
      <p:grpSp>
        <p:nvGrpSpPr>
          <p:cNvPr id="5" name="Group 4"/>
          <p:cNvGrpSpPr/>
          <p:nvPr/>
        </p:nvGrpSpPr>
        <p:grpSpPr>
          <a:xfrm>
            <a:off x="1323603" y="1913145"/>
            <a:ext cx="3884154" cy="1375756"/>
            <a:chOff x="1768177" y="3916087"/>
            <a:chExt cx="7000377" cy="2479513"/>
          </a:xfrm>
        </p:grpSpPr>
        <p:grpSp>
          <p:nvGrpSpPr>
            <p:cNvPr id="6" name="Group 5"/>
            <p:cNvGrpSpPr/>
            <p:nvPr/>
          </p:nvGrpSpPr>
          <p:grpSpPr>
            <a:xfrm>
              <a:off x="1768177" y="3916087"/>
              <a:ext cx="7000377" cy="2479513"/>
              <a:chOff x="3193036" y="1798870"/>
              <a:chExt cx="7000377" cy="2479513"/>
            </a:xfrm>
          </p:grpSpPr>
          <p:grpSp>
            <p:nvGrpSpPr>
              <p:cNvPr id="13" name="Group 12"/>
              <p:cNvGrpSpPr/>
              <p:nvPr/>
            </p:nvGrpSpPr>
            <p:grpSpPr>
              <a:xfrm>
                <a:off x="3193036" y="1798870"/>
                <a:ext cx="6501741" cy="2479513"/>
                <a:chOff x="2777549" y="2141459"/>
                <a:chExt cx="6501741" cy="2479513"/>
              </a:xfrm>
            </p:grpSpPr>
            <mc:AlternateContent xmlns:mc="http://schemas.openxmlformats.org/markup-compatibility/2006" xmlns:a14="http://schemas.microsoft.com/office/drawing/2010/main">
              <mc:Choice Requires="a14">
                <p:sp>
                  <p:nvSpPr>
                    <p:cNvPr id="15" name="TextBox 14"/>
                    <p:cNvSpPr txBox="1"/>
                    <p:nvPr/>
                  </p:nvSpPr>
                  <p:spPr>
                    <a:xfrm flipH="1" flipV="1">
                      <a:off x="2777549" y="3189246"/>
                      <a:ext cx="42504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𝑋</m:t>
                            </m:r>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flipH="1" flipV="1">
                      <a:off x="2777549" y="3189246"/>
                      <a:ext cx="425045" cy="369332"/>
                    </a:xfrm>
                    <a:prstGeom prst="rect">
                      <a:avLst/>
                    </a:prstGeom>
                    <a:blipFill rotWithShape="0">
                      <a:blip r:embed="rId5"/>
                      <a:stretch>
                        <a:fillRect/>
                      </a:stretch>
                    </a:blipFill>
                  </p:spPr>
                  <p:txBody>
                    <a:bodyPr/>
                    <a:lstStyle/>
                    <a:p>
                      <a:r>
                        <a:rPr lang="en-US">
                          <a:noFill/>
                        </a:rPr>
                        <a:t> </a:t>
                      </a:r>
                    </a:p>
                  </p:txBody>
                </p:sp>
              </mc:Fallback>
            </mc:AlternateContent>
            <p:sp>
              <p:nvSpPr>
                <p:cNvPr id="16" name="Rectangle 15"/>
                <p:cNvSpPr/>
                <p:nvPr/>
              </p:nvSpPr>
              <p:spPr>
                <a:xfrm>
                  <a:off x="4418675" y="2141459"/>
                  <a:ext cx="914400" cy="914400"/>
                </a:xfrm>
                <a:prstGeom prst="rect">
                  <a:avLst/>
                </a:prstGeom>
                <a:solidFill>
                  <a:schemeClr val="bg1">
                    <a:lumMod val="8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lumMod val="75000"/>
                          <a:lumOff val="25000"/>
                        </a:schemeClr>
                      </a:solidFill>
                    </a:rPr>
                    <a:t>W</a:t>
                  </a:r>
                  <a:r>
                    <a:rPr lang="en-US" baseline="-25000" dirty="0" smtClean="0">
                      <a:solidFill>
                        <a:schemeClr val="tx1">
                          <a:lumMod val="75000"/>
                          <a:lumOff val="25000"/>
                        </a:schemeClr>
                      </a:solidFill>
                    </a:rPr>
                    <a:t>1</a:t>
                  </a:r>
                  <a:endParaRPr lang="en-US" dirty="0">
                    <a:solidFill>
                      <a:schemeClr val="tx1">
                        <a:lumMod val="75000"/>
                        <a:lumOff val="25000"/>
                      </a:schemeClr>
                    </a:solidFill>
                  </a:endParaRPr>
                </a:p>
              </p:txBody>
            </p:sp>
            <p:cxnSp>
              <p:nvCxnSpPr>
                <p:cNvPr id="17" name="Straight Arrow Connector 16"/>
                <p:cNvCxnSpPr/>
                <p:nvPr/>
              </p:nvCxnSpPr>
              <p:spPr>
                <a:xfrm flipV="1">
                  <a:off x="3202594" y="2598659"/>
                  <a:ext cx="1216081" cy="775253"/>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3202594" y="3373912"/>
                  <a:ext cx="1216081" cy="789860"/>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9" name="Group 18"/>
                <p:cNvGrpSpPr/>
                <p:nvPr/>
              </p:nvGrpSpPr>
              <p:grpSpPr>
                <a:xfrm>
                  <a:off x="5333075" y="2141459"/>
                  <a:ext cx="2129297" cy="2022314"/>
                  <a:chOff x="7172934" y="2048375"/>
                  <a:chExt cx="2129297" cy="2022314"/>
                </a:xfrm>
              </p:grpSpPr>
              <p:cxnSp>
                <p:nvCxnSpPr>
                  <p:cNvPr id="22" name="Straight Arrow Connector 21"/>
                  <p:cNvCxnSpPr/>
                  <p:nvPr/>
                </p:nvCxnSpPr>
                <p:spPr>
                  <a:xfrm flipV="1">
                    <a:off x="7172934" y="4070688"/>
                    <a:ext cx="1216081" cy="1"/>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7172934" y="2505575"/>
                    <a:ext cx="1216081" cy="1565113"/>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4" name="Rectangle 23"/>
                      <p:cNvSpPr/>
                      <p:nvPr/>
                    </p:nvSpPr>
                    <p:spPr>
                      <a:xfrm>
                        <a:off x="8387831" y="2048375"/>
                        <a:ext cx="914400" cy="914400"/>
                      </a:xfrm>
                      <a:prstGeom prst="rect">
                        <a:avLst/>
                      </a:prstGeom>
                      <a:solidFill>
                        <a:schemeClr val="bg1">
                          <a:lumMod val="8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700" b="0" i="1" smtClean="0">
                                      <a:solidFill>
                                        <a:schemeClr val="tx1">
                                          <a:lumMod val="75000"/>
                                          <a:lumOff val="25000"/>
                                        </a:schemeClr>
                                      </a:solidFill>
                                      <a:latin typeface="Cambria Math" charset="0"/>
                                    </a:rPr>
                                  </m:ctrlPr>
                                </m:sSubPr>
                                <m:e>
                                  <m:r>
                                    <a:rPr lang="en-US" sz="1700" b="0" i="1" smtClean="0">
                                      <a:solidFill>
                                        <a:schemeClr val="tx1">
                                          <a:lumMod val="75000"/>
                                          <a:lumOff val="25000"/>
                                        </a:schemeClr>
                                      </a:solidFill>
                                      <a:latin typeface="Cambria Math" charset="0"/>
                                    </a:rPr>
                                    <m:t>𝑊</m:t>
                                  </m:r>
                                </m:e>
                                <m:sub>
                                  <m:r>
                                    <a:rPr lang="en-US" sz="1700" b="0" i="1" smtClean="0">
                                      <a:solidFill>
                                        <a:schemeClr val="tx1">
                                          <a:lumMod val="75000"/>
                                          <a:lumOff val="25000"/>
                                        </a:schemeClr>
                                      </a:solidFill>
                                      <a:latin typeface="Cambria Math" charset="0"/>
                                    </a:rPr>
                                    <m:t>3</m:t>
                                  </m:r>
                                </m:sub>
                              </m:sSub>
                            </m:oMath>
                          </m:oMathPara>
                        </a14:m>
                        <a:endParaRPr lang="en-US" sz="1700" dirty="0">
                          <a:solidFill>
                            <a:schemeClr val="tx1">
                              <a:lumMod val="75000"/>
                              <a:lumOff val="25000"/>
                            </a:schemeClr>
                          </a:solidFill>
                        </a:endParaRPr>
                      </a:p>
                    </p:txBody>
                  </p:sp>
                </mc:Choice>
                <mc:Fallback xmlns="">
                  <p:sp>
                    <p:nvSpPr>
                      <p:cNvPr id="30" name="Rectangle 29"/>
                      <p:cNvSpPr>
                        <a:spLocks noRot="1" noChangeAspect="1" noMove="1" noResize="1" noEditPoints="1" noAdjustHandles="1" noChangeArrowheads="1" noChangeShapeType="1" noTextEdit="1"/>
                      </p:cNvSpPr>
                      <p:nvPr/>
                    </p:nvSpPr>
                    <p:spPr>
                      <a:xfrm>
                        <a:off x="8387831" y="2048375"/>
                        <a:ext cx="914400" cy="914400"/>
                      </a:xfrm>
                      <a:prstGeom prst="rect">
                        <a:avLst/>
                      </a:prstGeom>
                      <a:blipFill rotWithShape="0">
                        <a:blip r:embed="rId6"/>
                        <a:stretch>
                          <a:fillRect/>
                        </a:stretch>
                      </a:blipFill>
                      <a:ln>
                        <a:solidFill>
                          <a:schemeClr val="tx1">
                            <a:lumMod val="75000"/>
                            <a:lumOff val="25000"/>
                          </a:schemeClr>
                        </a:solidFill>
                      </a:ln>
                      <a:effectLst/>
                    </p:spPr>
                    <p:txBody>
                      <a:bodyPr/>
                      <a:lstStyle/>
                      <a:p>
                        <a:r>
                          <a:rPr lang="en-US">
                            <a:noFill/>
                          </a:rPr>
                          <a:t> </a:t>
                        </a:r>
                      </a:p>
                    </p:txBody>
                  </p:sp>
                </mc:Fallback>
              </mc:AlternateContent>
            </p:grpSp>
            <p:sp>
              <p:nvSpPr>
                <p:cNvPr id="20" name="Rectangle 19"/>
                <p:cNvSpPr/>
                <p:nvPr/>
              </p:nvSpPr>
              <p:spPr>
                <a:xfrm>
                  <a:off x="4418675" y="3706572"/>
                  <a:ext cx="914400" cy="914400"/>
                </a:xfrm>
                <a:prstGeom prst="rect">
                  <a:avLst/>
                </a:prstGeom>
                <a:solidFill>
                  <a:schemeClr val="bg1">
                    <a:lumMod val="8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solidFill>
                        <a:schemeClr val="tx1">
                          <a:lumMod val="75000"/>
                          <a:lumOff val="25000"/>
                        </a:schemeClr>
                      </a:solidFill>
                    </a:rPr>
                    <a:t>W</a:t>
                  </a:r>
                  <a:r>
                    <a:rPr lang="en-US" baseline="-25000" smtClean="0">
                      <a:solidFill>
                        <a:schemeClr val="tx1">
                          <a:lumMod val="75000"/>
                          <a:lumOff val="25000"/>
                        </a:schemeClr>
                      </a:solidFill>
                    </a:rPr>
                    <a:t>2</a:t>
                  </a:r>
                  <a:endParaRPr lang="en-US" dirty="0">
                    <a:solidFill>
                      <a:schemeClr val="tx1">
                        <a:lumMod val="75000"/>
                        <a:lumOff val="25000"/>
                      </a:schemeClr>
                    </a:solidFill>
                  </a:endParaRPr>
                </a:p>
              </p:txBody>
            </p:sp>
            <p:cxnSp>
              <p:nvCxnSpPr>
                <p:cNvPr id="21" name="Straight Arrow Connector 20"/>
                <p:cNvCxnSpPr/>
                <p:nvPr/>
              </p:nvCxnSpPr>
              <p:spPr>
                <a:xfrm>
                  <a:off x="8977609" y="3443555"/>
                  <a:ext cx="301681" cy="0"/>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14" name="Rectangle 13"/>
                  <p:cNvSpPr/>
                  <p:nvPr/>
                </p:nvSpPr>
                <p:spPr>
                  <a:xfrm>
                    <a:off x="9810744" y="2921959"/>
                    <a:ext cx="38266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𝑌</m:t>
                          </m:r>
                        </m:oMath>
                      </m:oMathPara>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9810744" y="2921959"/>
                    <a:ext cx="382669" cy="369332"/>
                  </a:xfrm>
                  <a:prstGeom prst="rect">
                    <a:avLst/>
                  </a:prstGeom>
                  <a:blipFill rotWithShape="0">
                    <a:blip r:embed="rId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 name="Rectangle 6"/>
                <p:cNvSpPr/>
                <p:nvPr/>
              </p:nvSpPr>
              <p:spPr>
                <a:xfrm>
                  <a:off x="5539784" y="5481200"/>
                  <a:ext cx="914400" cy="914400"/>
                </a:xfrm>
                <a:prstGeom prst="rect">
                  <a:avLst/>
                </a:prstGeom>
                <a:solidFill>
                  <a:schemeClr val="bg1">
                    <a:lumMod val="8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700" b="0" i="1" smtClean="0">
                                <a:solidFill>
                                  <a:schemeClr val="tx1">
                                    <a:lumMod val="75000"/>
                                    <a:lumOff val="25000"/>
                                  </a:schemeClr>
                                </a:solidFill>
                                <a:latin typeface="Cambria Math" charset="0"/>
                              </a:rPr>
                            </m:ctrlPr>
                          </m:sSubPr>
                          <m:e>
                            <m:r>
                              <a:rPr lang="en-US" sz="1700" b="0" i="1" smtClean="0">
                                <a:solidFill>
                                  <a:schemeClr val="tx1">
                                    <a:lumMod val="75000"/>
                                    <a:lumOff val="25000"/>
                                  </a:schemeClr>
                                </a:solidFill>
                                <a:latin typeface="Cambria Math" charset="0"/>
                              </a:rPr>
                              <m:t>𝑊</m:t>
                            </m:r>
                          </m:e>
                          <m:sub>
                            <m:r>
                              <a:rPr lang="en-US" sz="1700" b="0" i="1" smtClean="0">
                                <a:solidFill>
                                  <a:schemeClr val="tx1">
                                    <a:lumMod val="75000"/>
                                    <a:lumOff val="25000"/>
                                  </a:schemeClr>
                                </a:solidFill>
                                <a:latin typeface="Cambria Math" charset="0"/>
                              </a:rPr>
                              <m:t>4</m:t>
                            </m:r>
                          </m:sub>
                        </m:sSub>
                      </m:oMath>
                    </m:oMathPara>
                  </a14:m>
                  <a:endParaRPr lang="en-US" sz="1700" dirty="0">
                    <a:solidFill>
                      <a:schemeClr val="tx1">
                        <a:lumMod val="75000"/>
                        <a:lumOff val="25000"/>
                      </a:schemeClr>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5539784" y="5481200"/>
                  <a:ext cx="914400" cy="914400"/>
                </a:xfrm>
                <a:prstGeom prst="rect">
                  <a:avLst/>
                </a:prstGeom>
                <a:blipFill rotWithShape="0">
                  <a:blip r:embed="rId8"/>
                  <a:stretch>
                    <a:fillRect/>
                  </a:stretch>
                </a:blipFill>
                <a:ln>
                  <a:solidFill>
                    <a:schemeClr val="tx1">
                      <a:lumMod val="75000"/>
                      <a:lumOff val="25000"/>
                    </a:schemeClr>
                  </a:solidFill>
                </a:ln>
                <a:effectLst/>
              </p:spPr>
              <p:txBody>
                <a:bodyPr/>
                <a:lstStyle/>
                <a:p>
                  <a:r>
                    <a:rPr lang="en-US">
                      <a:noFill/>
                    </a:rPr>
                    <a:t> </a:t>
                  </a:r>
                </a:p>
              </p:txBody>
            </p:sp>
          </mc:Fallback>
        </mc:AlternateContent>
        <p:cxnSp>
          <p:nvCxnSpPr>
            <p:cNvPr id="8" name="Straight Arrow Connector 7"/>
            <p:cNvCxnSpPr/>
            <p:nvPr/>
          </p:nvCxnSpPr>
          <p:spPr>
            <a:xfrm flipV="1">
              <a:off x="4323703" y="4373287"/>
              <a:ext cx="1214897" cy="1565113"/>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4323111" y="4373286"/>
              <a:ext cx="1216081" cy="1"/>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0" name="Rectangle 9"/>
                <p:cNvSpPr/>
                <p:nvPr/>
              </p:nvSpPr>
              <p:spPr>
                <a:xfrm>
                  <a:off x="7053837" y="4760913"/>
                  <a:ext cx="914400" cy="914400"/>
                </a:xfrm>
                <a:prstGeom prst="rect">
                  <a:avLst/>
                </a:prstGeom>
                <a:solidFill>
                  <a:schemeClr val="bg1">
                    <a:lumMod val="8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700" b="0" i="1" smtClean="0">
                                <a:solidFill>
                                  <a:schemeClr val="tx1">
                                    <a:lumMod val="75000"/>
                                    <a:lumOff val="25000"/>
                                  </a:schemeClr>
                                </a:solidFill>
                                <a:latin typeface="Cambria Math" charset="0"/>
                              </a:rPr>
                            </m:ctrlPr>
                          </m:sSubPr>
                          <m:e>
                            <m:r>
                              <a:rPr lang="en-US" sz="1700" b="0" i="1" smtClean="0">
                                <a:solidFill>
                                  <a:schemeClr val="tx1">
                                    <a:lumMod val="75000"/>
                                    <a:lumOff val="25000"/>
                                  </a:schemeClr>
                                </a:solidFill>
                                <a:latin typeface="Cambria Math" charset="0"/>
                              </a:rPr>
                              <m:t>𝑊</m:t>
                            </m:r>
                          </m:e>
                          <m:sub>
                            <m:r>
                              <a:rPr lang="en-US" sz="1700" b="0" i="1" smtClean="0">
                                <a:solidFill>
                                  <a:schemeClr val="tx1">
                                    <a:lumMod val="75000"/>
                                    <a:lumOff val="25000"/>
                                  </a:schemeClr>
                                </a:solidFill>
                                <a:latin typeface="Cambria Math" charset="0"/>
                              </a:rPr>
                              <m:t>5</m:t>
                            </m:r>
                          </m:sub>
                        </m:sSub>
                      </m:oMath>
                    </m:oMathPara>
                  </a14:m>
                  <a:endParaRPr lang="en-US" sz="1700" dirty="0">
                    <a:solidFill>
                      <a:schemeClr val="tx1">
                        <a:lumMod val="75000"/>
                        <a:lumOff val="25000"/>
                      </a:schemeClr>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7053837" y="4760913"/>
                  <a:ext cx="914400" cy="914400"/>
                </a:xfrm>
                <a:prstGeom prst="rect">
                  <a:avLst/>
                </a:prstGeom>
                <a:blipFill rotWithShape="0">
                  <a:blip r:embed="rId9"/>
                  <a:stretch>
                    <a:fillRect/>
                  </a:stretch>
                </a:blipFill>
                <a:ln>
                  <a:solidFill>
                    <a:schemeClr val="tx1">
                      <a:lumMod val="75000"/>
                      <a:lumOff val="25000"/>
                    </a:schemeClr>
                  </a:solidFill>
                </a:ln>
                <a:effectLst/>
              </p:spPr>
              <p:txBody>
                <a:bodyPr/>
                <a:lstStyle/>
                <a:p>
                  <a:r>
                    <a:rPr lang="en-US">
                      <a:noFill/>
                    </a:rPr>
                    <a:t> </a:t>
                  </a:r>
                </a:p>
              </p:txBody>
            </p:sp>
          </mc:Fallback>
        </mc:AlternateContent>
        <p:cxnSp>
          <p:nvCxnSpPr>
            <p:cNvPr id="11" name="Straight Arrow Connector 10"/>
            <p:cNvCxnSpPr/>
            <p:nvPr/>
          </p:nvCxnSpPr>
          <p:spPr>
            <a:xfrm>
              <a:off x="6453000" y="4373287"/>
              <a:ext cx="600837" cy="844826"/>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6454184" y="5218113"/>
              <a:ext cx="599653" cy="720287"/>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25" name="Content Placeholder 2"/>
          <p:cNvSpPr txBox="1">
            <a:spLocks/>
          </p:cNvSpPr>
          <p:nvPr/>
        </p:nvSpPr>
        <p:spPr>
          <a:xfrm>
            <a:off x="932496" y="3586035"/>
            <a:ext cx="10327008" cy="2111143"/>
          </a:xfrm>
          <a:prstGeom prst="rect">
            <a:avLst/>
          </a:prstGeom>
          <a:ln>
            <a:noFill/>
          </a:ln>
        </p:spPr>
        <p:txBody>
          <a:bodyPr/>
          <a:lstStyle>
            <a:lvl1pPr marL="0" indent="0" algn="l" defTabSz="457182" rtl="0" eaLnBrk="1" latinLnBrk="0" hangingPunct="1">
              <a:spcBef>
                <a:spcPct val="20000"/>
              </a:spcBef>
              <a:buFont typeface="Arial"/>
              <a:buNone/>
              <a:defRPr sz="2400" kern="1200">
                <a:solidFill>
                  <a:srgbClr val="464646"/>
                </a:solidFill>
                <a:latin typeface="Karla"/>
                <a:ea typeface="+mn-ea"/>
                <a:cs typeface="Karla"/>
              </a:defRPr>
            </a:lvl1pPr>
            <a:lvl2pPr marL="742920" indent="-285738" algn="l" defTabSz="457182" rtl="0" eaLnBrk="1" latinLnBrk="0" hangingPunct="1">
              <a:spcBef>
                <a:spcPct val="20000"/>
              </a:spcBef>
              <a:buFont typeface="Arial"/>
              <a:buChar char="–"/>
              <a:defRPr sz="2000" kern="1200">
                <a:solidFill>
                  <a:srgbClr val="464646"/>
                </a:solidFill>
                <a:latin typeface="Karla"/>
                <a:ea typeface="+mn-ea"/>
                <a:cs typeface="Karla"/>
              </a:defRPr>
            </a:lvl2pPr>
            <a:lvl3pPr marL="1142954" indent="-228590" algn="l" defTabSz="457182" rtl="0" eaLnBrk="1" latinLnBrk="0" hangingPunct="1">
              <a:spcBef>
                <a:spcPct val="20000"/>
              </a:spcBef>
              <a:buFont typeface="Arial"/>
              <a:buChar char="•"/>
              <a:defRPr sz="1800" kern="1200">
                <a:solidFill>
                  <a:srgbClr val="464646"/>
                </a:solidFill>
                <a:latin typeface="Karla"/>
                <a:ea typeface="+mn-ea"/>
                <a:cs typeface="Karla"/>
              </a:defRPr>
            </a:lvl3pPr>
            <a:lvl4pPr marL="1600136" indent="-228590" algn="l" defTabSz="457182" rtl="0" eaLnBrk="1" latinLnBrk="0" hangingPunct="1">
              <a:spcBef>
                <a:spcPct val="20000"/>
              </a:spcBef>
              <a:buFont typeface="Arial"/>
              <a:buChar char="–"/>
              <a:defRPr sz="1600" kern="1200">
                <a:solidFill>
                  <a:srgbClr val="464646"/>
                </a:solidFill>
                <a:latin typeface="Karla"/>
                <a:ea typeface="+mn-ea"/>
                <a:cs typeface="Karla"/>
              </a:defRPr>
            </a:lvl4pPr>
            <a:lvl5pPr marL="2057317" indent="-228590" algn="l" defTabSz="457182" rtl="0" eaLnBrk="1" latinLnBrk="0" hangingPunct="1">
              <a:spcBef>
                <a:spcPct val="20000"/>
              </a:spcBef>
              <a:buFont typeface="Arial"/>
              <a:buChar char="»"/>
              <a:defRPr sz="1600" kern="1200">
                <a:solidFill>
                  <a:srgbClr val="464646"/>
                </a:solidFill>
                <a:latin typeface="Karla"/>
                <a:ea typeface="+mn-ea"/>
                <a:cs typeface="Karla"/>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charset="0"/>
              <a:buChar char="•"/>
            </a:pPr>
            <a:r>
              <a:rPr lang="en-US" dirty="0" smtClean="0"/>
              <a:t>We create the computational graph. </a:t>
            </a:r>
          </a:p>
          <a:p>
            <a:pPr marL="342900" indent="-342900">
              <a:buFont typeface="Arial" charset="0"/>
              <a:buChar char="•"/>
            </a:pPr>
            <a:r>
              <a:rPr lang="en-US" dirty="0" smtClean="0"/>
              <a:t>At each node of the graph we build two functions: the evaluation of the variable and its partial derivative with respect to the previous variable (as shown in the table </a:t>
            </a:r>
            <a:r>
              <a:rPr lang="en-US" dirty="0" smtClean="0"/>
              <a:t>few </a:t>
            </a:r>
            <a:r>
              <a:rPr lang="en-US" dirty="0" smtClean="0"/>
              <a:t>slides back) </a:t>
            </a:r>
          </a:p>
          <a:p>
            <a:pPr marL="342900" indent="-342900">
              <a:buFont typeface="Arial" charset="0"/>
              <a:buChar char="•"/>
            </a:pPr>
            <a:r>
              <a:rPr lang="en-US" dirty="0" smtClean="0"/>
              <a:t>Now we can either go forward or backward depending on the situation. In general, forward is easier to implement and to understand. The difference is clearer when there are multiple nodes per layer. </a:t>
            </a:r>
          </a:p>
          <a:p>
            <a:pPr marL="342900" indent="-342900">
              <a:buFont typeface="Arial" charset="0"/>
              <a:buChar char="•"/>
            </a:pPr>
            <a:endParaRPr lang="en-US" dirty="0"/>
          </a:p>
          <a:p>
            <a:endParaRPr lang="en-US" dirty="0" smtClean="0"/>
          </a:p>
        </p:txBody>
      </p:sp>
    </p:spTree>
    <p:extLst>
      <p:ext uri="{BB962C8B-B14F-4D97-AF65-F5344CB8AC3E}">
        <p14:creationId xmlns:p14="http://schemas.microsoft.com/office/powerpoint/2010/main" val="186637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Forward mode: </a:t>
            </a:r>
            <a:r>
              <a:rPr lang="en-US" dirty="0" smtClean="0"/>
              <a:t>Evaluate the derivative at: </a:t>
            </a:r>
            <a:r>
              <a:rPr lang="en-US" i="1" dirty="0" smtClean="0">
                <a:latin typeface="Cambria Math" charset="0"/>
                <a:ea typeface="Cambria Math" charset="0"/>
                <a:cs typeface="Cambria Math" charset="0"/>
              </a:rPr>
              <a:t>X={</a:t>
            </a:r>
            <a:r>
              <a:rPr lang="en-US" i="1" dirty="0">
                <a:latin typeface="Cambria Math" charset="0"/>
                <a:ea typeface="Cambria Math" charset="0"/>
                <a:cs typeface="Cambria Math" charset="0"/>
              </a:rPr>
              <a:t>3</a:t>
            </a:r>
            <a:r>
              <a:rPr lang="en-US" i="1" dirty="0" smtClean="0">
                <a:latin typeface="Cambria Math" charset="0"/>
                <a:ea typeface="Cambria Math" charset="0"/>
                <a:cs typeface="Cambria Math" charset="0"/>
              </a:rPr>
              <a:t>}, y=1, W=3  </a:t>
            </a:r>
            <a:endParaRPr lang="en-US" i="1" dirty="0">
              <a:latin typeface="Cambria Math" charset="0"/>
              <a:ea typeface="Cambria Math" charset="0"/>
              <a:cs typeface="Cambria Math" charset="0"/>
            </a:endParaRPr>
          </a:p>
        </p:txBody>
      </p:sp>
      <p:sp>
        <p:nvSpPr>
          <p:cNvPr id="4" name="Slide Number Placeholder 3"/>
          <p:cNvSpPr>
            <a:spLocks noGrp="1"/>
          </p:cNvSpPr>
          <p:nvPr>
            <p:ph type="sldNum" sz="quarter" idx="12"/>
          </p:nvPr>
        </p:nvSpPr>
        <p:spPr/>
        <p:txBody>
          <a:bodyPr/>
          <a:lstStyle/>
          <a:p>
            <a:fld id="{74FD6AAA-7C75-FB4B-8EA1-06B22787237D}" type="slidenum">
              <a:rPr lang="en-US" smtClean="0"/>
              <a:t>99</a:t>
            </a:fld>
            <a:endParaRPr lang="en-US"/>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nvPr>
            </p:nvGraphicFramePr>
            <p:xfrm>
              <a:off x="755374" y="983807"/>
              <a:ext cx="9703738" cy="4839495"/>
            </p:xfrm>
            <a:graphic>
              <a:graphicData uri="http://schemas.openxmlformats.org/drawingml/2006/table">
                <a:tbl>
                  <a:tblPr firstRow="1" bandRow="1">
                    <a:tableStyleId>{073A0DAA-6AF3-43AB-8588-CEC1D06C72B9}</a:tableStyleId>
                  </a:tblPr>
                  <a:tblGrid>
                    <a:gridCol w="2716772"/>
                    <a:gridCol w="1571120"/>
                    <a:gridCol w="1805282"/>
                    <a:gridCol w="1805282"/>
                    <a:gridCol w="1805282"/>
                  </a:tblGrid>
                  <a:tr h="502122">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dirty="0" smtClean="0"/>
                            <a:t>Variables</a:t>
                          </a:r>
                          <a:endParaRPr lang="en-US" sz="1400" b="0" dirty="0" smtClean="0">
                            <a:latin typeface="Karla" charset="0"/>
                            <a:ea typeface="Karla" charset="0"/>
                            <a:cs typeface="Karla" charset="0"/>
                          </a:endParaRPr>
                        </a:p>
                      </a:txBody>
                      <a:tcPr anchor="ctr"/>
                    </a:tc>
                    <a:tc>
                      <a:txBody>
                        <a:bodyPr/>
                        <a:lstStyle/>
                        <a:p>
                          <a:pPr algn="ctr"/>
                          <a:r>
                            <a:rPr lang="en-US" sz="1400" dirty="0" smtClean="0"/>
                            <a:t>derivatives</a:t>
                          </a:r>
                          <a:endParaRPr lang="en-US" sz="1400" dirty="0">
                            <a:latin typeface="Karla" charset="0"/>
                            <a:ea typeface="Karla" charset="0"/>
                            <a:cs typeface="Karla" charset="0"/>
                          </a:endParaRPr>
                        </a:p>
                      </a:txBody>
                      <a:tcPr anchor="ctr"/>
                    </a:tc>
                    <a:tc>
                      <a:txBody>
                        <a:bodyPr/>
                        <a:lstStyle/>
                        <a:p>
                          <a:pPr algn="ctr"/>
                          <a:r>
                            <a:rPr lang="en-US" sz="1400" dirty="0" smtClean="0">
                              <a:latin typeface="Karla" charset="0"/>
                              <a:ea typeface="Karla" charset="0"/>
                              <a:cs typeface="Karla" charset="0"/>
                            </a:rPr>
                            <a:t>Value of</a:t>
                          </a:r>
                          <a:r>
                            <a:rPr lang="en-US" sz="1400" baseline="0" dirty="0" smtClean="0">
                              <a:latin typeface="Karla" charset="0"/>
                              <a:ea typeface="Karla" charset="0"/>
                              <a:cs typeface="Karla" charset="0"/>
                            </a:rPr>
                            <a:t> the variable</a:t>
                          </a:r>
                          <a:endParaRPr lang="en-US" sz="1400" dirty="0">
                            <a:latin typeface="Karla" charset="0"/>
                            <a:ea typeface="Karla" charset="0"/>
                            <a:cs typeface="Karla" charset="0"/>
                          </a:endParaRPr>
                        </a:p>
                      </a:txBody>
                      <a:tcPr anchor="ctr"/>
                    </a:tc>
                    <a:tc>
                      <a:txBody>
                        <a:bodyPr/>
                        <a:lstStyle/>
                        <a:p>
                          <a:pPr algn="ctr"/>
                          <a:r>
                            <a:rPr lang="en-US" sz="1400" dirty="0" smtClean="0">
                              <a:latin typeface="Karla" charset="0"/>
                              <a:ea typeface="Karla" charset="0"/>
                              <a:cs typeface="Karla" charset="0"/>
                            </a:rPr>
                            <a:t>Value of the partial derivative</a:t>
                          </a:r>
                          <a:endParaRPr lang="en-US" sz="1400" dirty="0">
                            <a:latin typeface="Karla" charset="0"/>
                            <a:ea typeface="Karla" charset="0"/>
                            <a:cs typeface="Karla"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smtClean="0">
                                        <a:latin typeface="Cambria Math" charset="0"/>
                                      </a:rPr>
                                      <m:t>𝑑</m:t>
                                    </m:r>
                                    <m:r>
                                      <a:rPr lang="en-US" sz="1400" b="1" i="1" smtClean="0">
                                        <a:latin typeface="Cambria Math" charset="0"/>
                                      </a:rPr>
                                      <m:t>ℒ</m:t>
                                    </m:r>
                                  </m:num>
                                  <m:den>
                                    <m:r>
                                      <a:rPr lang="en-US" sz="1400" smtClean="0">
                                        <a:latin typeface="Cambria Math" charset="0"/>
                                      </a:rPr>
                                      <m:t>𝑑</m:t>
                                    </m:r>
                                    <m:sSub>
                                      <m:sSubPr>
                                        <m:ctrlPr>
                                          <a:rPr lang="en-US" sz="1400" b="1" i="1" smtClean="0">
                                            <a:latin typeface="Cambria Math" charset="0"/>
                                          </a:rPr>
                                        </m:ctrlPr>
                                      </m:sSubPr>
                                      <m:e>
                                        <m:r>
                                          <a:rPr lang="en-US" sz="1400" b="1" i="1" smtClean="0">
                                            <a:latin typeface="Cambria Math" charset="0"/>
                                          </a:rPr>
                                          <m:t>𝝃</m:t>
                                        </m:r>
                                      </m:e>
                                      <m:sub>
                                        <m:r>
                                          <a:rPr lang="en-US" sz="1400" b="1" i="1" smtClean="0">
                                            <a:latin typeface="Cambria Math" charset="0"/>
                                          </a:rPr>
                                          <m:t>𝒏</m:t>
                                        </m:r>
                                      </m:sub>
                                    </m:sSub>
                                  </m:den>
                                </m:f>
                              </m:oMath>
                            </m:oMathPara>
                          </a14:m>
                          <a:endParaRPr lang="en-US" sz="1400" dirty="0">
                            <a:latin typeface="Karla" charset="0"/>
                            <a:ea typeface="Karla" charset="0"/>
                            <a:cs typeface="Karla" charset="0"/>
                          </a:endParaRPr>
                        </a:p>
                      </a:txBody>
                      <a:tcPr anchor="ctr"/>
                    </a:tc>
                  </a:tr>
                  <a:tr h="514712">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r>
                                  <a:rPr lang="en-US" sz="1400" smtClean="0">
                                    <a:latin typeface="Cambria Math" charset="0"/>
                                  </a:rPr>
                                  <m:t>=−</m:t>
                                </m:r>
                                <m:sSup>
                                  <m:sSupPr>
                                    <m:ctrlPr>
                                      <a:rPr lang="en-US" sz="1400" i="1" smtClean="0">
                                        <a:latin typeface="Cambria Math" charset="0"/>
                                      </a:rPr>
                                    </m:ctrlPr>
                                  </m:sSupPr>
                                  <m:e>
                                    <m:r>
                                      <a:rPr lang="en-US" sz="1400" smtClean="0">
                                        <a:latin typeface="Cambria Math" charset="0"/>
                                      </a:rPr>
                                      <m:t>𝑊</m:t>
                                    </m:r>
                                  </m:e>
                                  <m:sup>
                                    <m:r>
                                      <a:rPr lang="en-US" sz="1400" smtClean="0">
                                        <a:latin typeface="Cambria Math" charset="0"/>
                                      </a:rPr>
                                      <m:t>𝑇</m:t>
                                    </m:r>
                                  </m:sup>
                                </m:sSup>
                                <m:r>
                                  <a:rPr lang="en-US" sz="1400" smtClean="0">
                                    <a:latin typeface="Cambria Math" charset="0"/>
                                  </a:rPr>
                                  <m:t>𝑋</m:t>
                                </m:r>
                              </m:oMath>
                            </m:oMathPara>
                          </a14:m>
                          <a:endParaRPr lang="en-US" sz="1400" b="0" dirty="0" smtClean="0"/>
                        </a:p>
                      </a:txBody>
                      <a:tcPr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num>
                                  <m:den>
                                    <m:r>
                                      <a:rPr lang="en-US" sz="1400" b="0" i="1" smtClean="0">
                                        <a:latin typeface="Cambria Math" charset="0"/>
                                      </a:rPr>
                                      <m:t>𝜕</m:t>
                                    </m:r>
                                    <m:r>
                                      <a:rPr lang="en-US" sz="1400" smtClean="0">
                                        <a:latin typeface="Cambria Math" charset="0"/>
                                      </a:rPr>
                                      <m:t>𝑊</m:t>
                                    </m:r>
                                  </m:den>
                                </m:f>
                                <m:r>
                                  <a:rPr lang="en-US" sz="1400" smtClean="0">
                                    <a:latin typeface="Cambria Math" charset="0"/>
                                  </a:rPr>
                                  <m:t>=−</m:t>
                                </m:r>
                                <m:r>
                                  <a:rPr lang="en-US" sz="1400" smtClean="0">
                                    <a:latin typeface="Cambria Math" charset="0"/>
                                  </a:rPr>
                                  <m:t>𝑋</m:t>
                                </m:r>
                              </m:oMath>
                            </m:oMathPara>
                          </a14:m>
                          <a:endParaRPr lang="en-US" sz="1400" b="0" dirty="0" smtClean="0"/>
                        </a:p>
                      </a:txBody>
                      <a:tcP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charset="0"/>
                                  </a:rPr>
                                  <m:t>−9</m:t>
                                </m:r>
                              </m:oMath>
                            </m:oMathPara>
                          </a14:m>
                          <a:endParaRPr lang="en-US" sz="1400" b="0" dirty="0" smtClean="0"/>
                        </a:p>
                      </a:txBody>
                      <a:tcPr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b="0" dirty="0" smtClean="0"/>
                            <a:t>-3</a:t>
                          </a:r>
                        </a:p>
                      </a:txBody>
                      <a:tcPr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b="0" dirty="0" smtClean="0"/>
                            <a:t>-3</a:t>
                          </a:r>
                        </a:p>
                      </a:txBody>
                      <a:tcPr anchor="ctr"/>
                    </a:tc>
                  </a:tr>
                  <a:tr h="551246">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2</m:t>
                                    </m:r>
                                  </m:sub>
                                </m:sSub>
                                <m:r>
                                  <a:rPr lang="en-US" sz="1400" smtClean="0">
                                    <a:latin typeface="Cambria Math" charset="0"/>
                                  </a:rPr>
                                  <m:t>=</m:t>
                                </m:r>
                                <m:sSup>
                                  <m:sSupPr>
                                    <m:ctrlPr>
                                      <a:rPr lang="en-US" sz="1400" i="1" smtClean="0">
                                        <a:latin typeface="Cambria Math" charset="0"/>
                                      </a:rPr>
                                    </m:ctrlPr>
                                  </m:sSupPr>
                                  <m:e>
                                    <m:sSup>
                                      <m:sSupPr>
                                        <m:ctrlPr>
                                          <a:rPr lang="en-US" sz="1400" i="1">
                                            <a:latin typeface="Cambria Math" charset="0"/>
                                          </a:rPr>
                                        </m:ctrlPr>
                                      </m:sSupPr>
                                      <m:e>
                                        <m:r>
                                          <a:rPr lang="en-US" sz="1400">
                                            <a:latin typeface="Cambria Math" charset="0"/>
                                          </a:rPr>
                                          <m:t>𝑒</m:t>
                                        </m:r>
                                      </m:e>
                                      <m:sup>
                                        <m:sSub>
                                          <m:sSubPr>
                                            <m:ctrlPr>
                                              <a:rPr lang="en-US" sz="1400" i="1">
                                                <a:latin typeface="Cambria Math" charset="0"/>
                                              </a:rPr>
                                            </m:ctrlPr>
                                          </m:sSubPr>
                                          <m:e>
                                            <m:r>
                                              <a:rPr lang="en-US" sz="1400">
                                                <a:latin typeface="Cambria Math" charset="0"/>
                                              </a:rPr>
                                              <m:t>𝜉</m:t>
                                            </m:r>
                                          </m:e>
                                          <m:sub>
                                            <m:r>
                                              <a:rPr lang="en-US" sz="1400">
                                                <a:latin typeface="Cambria Math" charset="0"/>
                                              </a:rPr>
                                              <m:t>1</m:t>
                                            </m:r>
                                          </m:sub>
                                        </m:sSub>
                                      </m:sup>
                                    </m:sSup>
                                    <m:r>
                                      <a:rPr lang="en-US" sz="1400" smtClean="0">
                                        <a:latin typeface="Cambria Math" charset="0"/>
                                      </a:rPr>
                                      <m:t>=</m:t>
                                    </m:r>
                                    <m:r>
                                      <a:rPr lang="en-US" sz="1400" smtClean="0">
                                        <a:latin typeface="Cambria Math" charset="0"/>
                                      </a:rPr>
                                      <m:t>𝑒</m:t>
                                    </m:r>
                                  </m:e>
                                  <m:sup>
                                    <m:r>
                                      <a:rPr lang="en-US" sz="1400" smtClean="0">
                                        <a:latin typeface="Cambria Math" charset="0"/>
                                      </a:rPr>
                                      <m:t>−</m:t>
                                    </m:r>
                                    <m:sSup>
                                      <m:sSupPr>
                                        <m:ctrlPr>
                                          <a:rPr lang="en-US" sz="1400" i="1" smtClean="0">
                                            <a:latin typeface="Cambria Math" charset="0"/>
                                          </a:rPr>
                                        </m:ctrlPr>
                                      </m:sSupPr>
                                      <m:e>
                                        <m:r>
                                          <a:rPr lang="en-US" sz="1400" smtClean="0">
                                            <a:latin typeface="Cambria Math" charset="0"/>
                                          </a:rPr>
                                          <m:t>𝑊</m:t>
                                        </m:r>
                                      </m:e>
                                      <m:sup>
                                        <m:r>
                                          <a:rPr lang="en-US" sz="1400" smtClean="0">
                                            <a:latin typeface="Cambria Math" charset="0"/>
                                          </a:rPr>
                                          <m:t>𝑇</m:t>
                                        </m:r>
                                      </m:sup>
                                    </m:sSup>
                                    <m:r>
                                      <a:rPr lang="en-US" sz="1400" smtClean="0">
                                        <a:latin typeface="Cambria Math" charset="0"/>
                                      </a:rPr>
                                      <m:t>𝑋</m:t>
                                    </m:r>
                                  </m:sup>
                                </m:sSup>
                              </m:oMath>
                            </m:oMathPara>
                          </a14:m>
                          <a:endParaRPr lang="en-US" sz="1400" dirty="0"/>
                        </a:p>
                      </a:txBody>
                      <a:tcPr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2</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den>
                                </m:f>
                                <m:r>
                                  <a:rPr lang="en-US" sz="1400" smtClean="0">
                                    <a:latin typeface="Cambria Math" charset="0"/>
                                  </a:rPr>
                                  <m:t>=</m:t>
                                </m:r>
                                <m:sSup>
                                  <m:sSupPr>
                                    <m:ctrlPr>
                                      <a:rPr lang="en-US" sz="1400" i="1" smtClean="0">
                                        <a:latin typeface="Cambria Math" charset="0"/>
                                      </a:rPr>
                                    </m:ctrlPr>
                                  </m:sSupPr>
                                  <m:e>
                                    <m:r>
                                      <a:rPr lang="en-US" sz="1400" smtClean="0">
                                        <a:latin typeface="Cambria Math" charset="0"/>
                                      </a:rPr>
                                      <m:t>𝑒</m:t>
                                    </m:r>
                                  </m:e>
                                  <m:sup>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sup>
                                </m:sSup>
                              </m:oMath>
                            </m:oMathPara>
                          </a14:m>
                          <a:endParaRPr lang="en-US" sz="1400" b="0" dirty="0" smtClean="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400" i="1" smtClean="0">
                                        <a:latin typeface="Cambria Math" charset="0"/>
                                      </a:rPr>
                                    </m:ctrlPr>
                                  </m:sSupPr>
                                  <m:e>
                                    <m:r>
                                      <a:rPr lang="en-US" sz="1400">
                                        <a:latin typeface="Cambria Math" charset="0"/>
                                      </a:rPr>
                                      <m:t>𝑒</m:t>
                                    </m:r>
                                  </m:e>
                                  <m:sup>
                                    <m:r>
                                      <a:rPr lang="en-US" sz="1400">
                                        <a:latin typeface="Cambria Math" charset="0"/>
                                      </a:rPr>
                                      <m:t>−</m:t>
                                    </m:r>
                                    <m:r>
                                      <a:rPr lang="en-US" sz="1400" b="0" i="1" smtClean="0">
                                        <a:latin typeface="Cambria Math" charset="0"/>
                                      </a:rPr>
                                      <m:t>9</m:t>
                                    </m:r>
                                  </m:sup>
                                </m:sSup>
                              </m:oMath>
                            </m:oMathPara>
                          </a14:m>
                          <a:endParaRPr lang="en-US" sz="1400" dirty="0"/>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en-US" sz="1400" i="1" smtClean="0">
                                        <a:latin typeface="Cambria Math" charset="0"/>
                                      </a:rPr>
                                    </m:ctrlPr>
                                  </m:sSupPr>
                                  <m:e>
                                    <m:r>
                                      <a:rPr lang="en-US" sz="1400">
                                        <a:latin typeface="Cambria Math" charset="0"/>
                                      </a:rPr>
                                      <m:t>𝑒</m:t>
                                    </m:r>
                                  </m:e>
                                  <m:sup>
                                    <m:r>
                                      <a:rPr lang="en-US" sz="1400">
                                        <a:latin typeface="Cambria Math" charset="0"/>
                                      </a:rPr>
                                      <m:t>−</m:t>
                                    </m:r>
                                    <m:r>
                                      <a:rPr lang="en-US" sz="1400" b="0" i="1" smtClean="0">
                                        <a:latin typeface="Cambria Math" charset="0"/>
                                      </a:rPr>
                                      <m:t>9</m:t>
                                    </m:r>
                                  </m:sup>
                                </m:sSup>
                              </m:oMath>
                            </m:oMathPara>
                          </a14:m>
                          <a:endParaRPr lang="en-US" sz="1400" dirty="0"/>
                        </a:p>
                      </a:txBody>
                      <a:tcPr anchor="ctr"/>
                    </a:tc>
                    <a:tc>
                      <a:txBody>
                        <a:bodyPr/>
                        <a:lstStyle/>
                        <a:p>
                          <a:pPr algn="ctr"/>
                          <a:r>
                            <a:rPr lang="en-US" sz="1400" dirty="0" smtClean="0"/>
                            <a:t>-3</a:t>
                          </a:r>
                          <a14:m>
                            <m:oMath xmlns:m="http://schemas.openxmlformats.org/officeDocument/2006/math">
                              <m:sSup>
                                <m:sSupPr>
                                  <m:ctrlPr>
                                    <a:rPr lang="en-US" sz="1400" i="1" smtClean="0">
                                      <a:latin typeface="Cambria Math" charset="0"/>
                                    </a:rPr>
                                  </m:ctrlPr>
                                </m:sSupPr>
                                <m:e>
                                  <m:r>
                                    <a:rPr lang="en-US" sz="1400">
                                      <a:latin typeface="Cambria Math" charset="0"/>
                                    </a:rPr>
                                    <m:t>𝑒</m:t>
                                  </m:r>
                                </m:e>
                                <m:sup>
                                  <m:r>
                                    <a:rPr lang="en-US" sz="1400">
                                      <a:latin typeface="Cambria Math" charset="0"/>
                                    </a:rPr>
                                    <m:t>−</m:t>
                                  </m:r>
                                  <m:r>
                                    <a:rPr lang="en-US" sz="1400" b="0" i="1" smtClean="0">
                                      <a:latin typeface="Cambria Math" charset="0"/>
                                    </a:rPr>
                                    <m:t>9</m:t>
                                  </m:r>
                                </m:sup>
                              </m:sSup>
                            </m:oMath>
                          </a14:m>
                          <a:endParaRPr lang="en-US" sz="1400" dirty="0"/>
                        </a:p>
                      </a:txBody>
                      <a:tcPr anchor="ctr"/>
                    </a:tc>
                  </a:tr>
                  <a:tr h="551246">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3</m:t>
                                    </m:r>
                                  </m:sub>
                                </m:sSub>
                                <m:r>
                                  <a:rPr lang="en-US" sz="1400" smtClean="0">
                                    <a:latin typeface="Cambria Math" charset="0"/>
                                  </a:rPr>
                                  <m:t>=</m:t>
                                </m:r>
                                <m:r>
                                  <a:rPr lang="en-US" sz="1400">
                                    <a:latin typeface="Cambria Math" charset="0"/>
                                  </a:rPr>
                                  <m:t>1+</m:t>
                                </m:r>
                                <m:sSub>
                                  <m:sSubPr>
                                    <m:ctrlPr>
                                      <a:rPr lang="en-US" sz="1400" i="1">
                                        <a:latin typeface="Cambria Math" charset="0"/>
                                      </a:rPr>
                                    </m:ctrlPr>
                                  </m:sSubPr>
                                  <m:e>
                                    <m:r>
                                      <a:rPr lang="en-US" sz="1400">
                                        <a:latin typeface="Cambria Math" charset="0"/>
                                      </a:rPr>
                                      <m:t>𝜉</m:t>
                                    </m:r>
                                  </m:e>
                                  <m:sub>
                                    <m:r>
                                      <a:rPr lang="en-US" sz="1400">
                                        <a:latin typeface="Cambria Math" charset="0"/>
                                      </a:rPr>
                                      <m:t>2</m:t>
                                    </m:r>
                                  </m:sub>
                                </m:sSub>
                                <m:r>
                                  <a:rPr lang="en-US" sz="1400" smtClean="0">
                                    <a:latin typeface="Cambria Math" charset="0"/>
                                  </a:rPr>
                                  <m:t>=1+</m:t>
                                </m:r>
                                <m:sSup>
                                  <m:sSupPr>
                                    <m:ctrlPr>
                                      <a:rPr lang="en-US" sz="1400" i="1">
                                        <a:latin typeface="Cambria Math" charset="0"/>
                                      </a:rPr>
                                    </m:ctrlPr>
                                  </m:sSupPr>
                                  <m:e>
                                    <m:r>
                                      <a:rPr lang="en-US" sz="1400">
                                        <a:latin typeface="Cambria Math" charset="0"/>
                                      </a:rPr>
                                      <m:t>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oMath>
                            </m:oMathPara>
                          </a14:m>
                          <a:endParaRPr lang="en-US" sz="1400" b="0" dirty="0" smtClean="0"/>
                        </a:p>
                      </a:txBody>
                      <a:tcPr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3</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2</m:t>
                                        </m:r>
                                      </m:sub>
                                    </m:sSub>
                                  </m:den>
                                </m:f>
                                <m:r>
                                  <a:rPr lang="en-US" sz="1400" smtClean="0">
                                    <a:latin typeface="Cambria Math" charset="0"/>
                                  </a:rPr>
                                  <m:t>=1</m:t>
                                </m:r>
                              </m:oMath>
                            </m:oMathPara>
                          </a14:m>
                          <a:endParaRPr lang="en-US" sz="1400" b="0" dirty="0" smtClean="0"/>
                        </a:p>
                      </a:txBody>
                      <a:tcPr/>
                    </a:tc>
                    <a:tc>
                      <a:txBody>
                        <a:bodyPr/>
                        <a:lstStyle/>
                        <a:p>
                          <a:pPr algn="ctr"/>
                          <a:r>
                            <a:rPr lang="en-US" sz="1400" dirty="0" smtClean="0"/>
                            <a:t>1+</a:t>
                          </a:r>
                          <a14:m>
                            <m:oMath xmlns:m="http://schemas.openxmlformats.org/officeDocument/2006/math">
                              <m:sSup>
                                <m:sSupPr>
                                  <m:ctrlPr>
                                    <a:rPr lang="en-US" sz="1400" i="1" smtClean="0">
                                      <a:latin typeface="Cambria Math" charset="0"/>
                                    </a:rPr>
                                  </m:ctrlPr>
                                </m:sSupPr>
                                <m:e>
                                  <m:r>
                                    <a:rPr lang="en-US" sz="1400">
                                      <a:latin typeface="Cambria Math" charset="0"/>
                                    </a:rPr>
                                    <m:t>𝑒</m:t>
                                  </m:r>
                                </m:e>
                                <m:sup>
                                  <m:r>
                                    <a:rPr lang="en-US" sz="1400">
                                      <a:latin typeface="Cambria Math" charset="0"/>
                                    </a:rPr>
                                    <m:t>−</m:t>
                                  </m:r>
                                  <m:r>
                                    <a:rPr lang="en-US" sz="1400" b="0" i="1" smtClean="0">
                                      <a:latin typeface="Cambria Math" charset="0"/>
                                    </a:rPr>
                                    <m:t>9</m:t>
                                  </m:r>
                                </m:sup>
                              </m:sSup>
                            </m:oMath>
                          </a14:m>
                          <a:endParaRPr lang="en-US" sz="1400" dirty="0"/>
                        </a:p>
                      </a:txBody>
                      <a:tcPr anchor="ctr"/>
                    </a:tc>
                    <a:tc>
                      <a:txBody>
                        <a:bodyPr/>
                        <a:lstStyle/>
                        <a:p>
                          <a:pPr algn="ctr"/>
                          <a:r>
                            <a:rPr lang="en-US" sz="1400" dirty="0" smtClean="0"/>
                            <a:t>1</a:t>
                          </a:r>
                          <a:endParaRPr lang="en-US" sz="1400" dirty="0"/>
                        </a:p>
                      </a:txBody>
                      <a:tcPr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dirty="0" smtClean="0"/>
                            <a:t>-3</a:t>
                          </a:r>
                          <a14:m>
                            <m:oMath xmlns:m="http://schemas.openxmlformats.org/officeDocument/2006/math">
                              <m:sSup>
                                <m:sSupPr>
                                  <m:ctrlPr>
                                    <a:rPr lang="en-US" sz="1400" i="1" smtClean="0">
                                      <a:latin typeface="Cambria Math" charset="0"/>
                                    </a:rPr>
                                  </m:ctrlPr>
                                </m:sSupPr>
                                <m:e>
                                  <m:r>
                                    <a:rPr lang="en-US" sz="1400">
                                      <a:latin typeface="Cambria Math" charset="0"/>
                                    </a:rPr>
                                    <m:t>𝑒</m:t>
                                  </m:r>
                                </m:e>
                                <m:sup>
                                  <m:r>
                                    <a:rPr lang="en-US" sz="1400">
                                      <a:latin typeface="Cambria Math" charset="0"/>
                                    </a:rPr>
                                    <m:t>−</m:t>
                                  </m:r>
                                  <m:r>
                                    <a:rPr lang="en-US" sz="1400" b="0" i="1" smtClean="0">
                                      <a:latin typeface="Cambria Math" charset="0"/>
                                    </a:rPr>
                                    <m:t>9</m:t>
                                  </m:r>
                                </m:sup>
                              </m:sSup>
                            </m:oMath>
                          </a14:m>
                          <a:endParaRPr lang="en-US" sz="1400" dirty="0"/>
                        </a:p>
                      </a:txBody>
                      <a:tcPr anchor="ctr"/>
                    </a:tc>
                  </a:tr>
                  <a:tr h="633993">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r>
                                  <a:rPr lang="en-US" sz="1400">
                                    <a:latin typeface="Cambria Math" charset="0"/>
                                  </a:rPr>
                                  <m:t>=</m:t>
                                </m:r>
                                <m:f>
                                  <m:fPr>
                                    <m:ctrlPr>
                                      <a:rPr lang="mr-IN" sz="1400" i="1">
                                        <a:latin typeface="Cambria Math" charset="0"/>
                                      </a:rPr>
                                    </m:ctrlPr>
                                  </m:fPr>
                                  <m:num>
                                    <m:r>
                                      <a:rPr lang="en-US" sz="1400">
                                        <a:latin typeface="Cambria Math" charset="0"/>
                                      </a:rPr>
                                      <m:t>1</m:t>
                                    </m:r>
                                  </m:num>
                                  <m:den>
                                    <m:sSub>
                                      <m:sSubPr>
                                        <m:ctrlPr>
                                          <a:rPr lang="en-US" sz="1400" i="1">
                                            <a:latin typeface="Cambria Math" charset="0"/>
                                          </a:rPr>
                                        </m:ctrlPr>
                                      </m:sSubPr>
                                      <m:e>
                                        <m:r>
                                          <a:rPr lang="en-US" sz="1400">
                                            <a:latin typeface="Cambria Math" charset="0"/>
                                          </a:rPr>
                                          <m:t>𝜉</m:t>
                                        </m:r>
                                      </m:e>
                                      <m:sub>
                                        <m:r>
                                          <a:rPr lang="en-US" sz="1400">
                                            <a:latin typeface="Cambria Math" charset="0"/>
                                          </a:rPr>
                                          <m:t>3</m:t>
                                        </m:r>
                                      </m:sub>
                                    </m:sSub>
                                  </m:den>
                                </m:f>
                                <m:r>
                                  <a:rPr lang="en-US" sz="1400" smtClean="0">
                                    <a:latin typeface="Cambria Math" charset="0"/>
                                  </a:rPr>
                                  <m:t>=</m:t>
                                </m:r>
                                <m:f>
                                  <m:fPr>
                                    <m:ctrlPr>
                                      <a:rPr lang="mr-IN" sz="1400" i="1" smtClean="0">
                                        <a:latin typeface="Cambria Math" charset="0"/>
                                      </a:rPr>
                                    </m:ctrlPr>
                                  </m:fPr>
                                  <m:num>
                                    <m:r>
                                      <a:rPr lang="en-US" sz="1400" smtClean="0">
                                        <a:latin typeface="Cambria Math" charset="0"/>
                                      </a:rPr>
                                      <m:t>1</m:t>
                                    </m:r>
                                  </m:num>
                                  <m:den>
                                    <m:r>
                                      <a:rPr lang="en-US" sz="1400">
                                        <a:latin typeface="Cambria Math" charset="0"/>
                                      </a:rPr>
                                      <m:t>1+</m:t>
                                    </m:r>
                                    <m:sSup>
                                      <m:sSupPr>
                                        <m:ctrlPr>
                                          <a:rPr lang="en-US" sz="1400" i="1">
                                            <a:latin typeface="Cambria Math" charset="0"/>
                                          </a:rPr>
                                        </m:ctrlPr>
                                      </m:sSupPr>
                                      <m:e>
                                        <m:r>
                                          <a:rPr lang="en-US" sz="1400">
                                            <a:latin typeface="Cambria Math" charset="0"/>
                                          </a:rPr>
                                          <m:t>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den>
                                </m:f>
                                <m:r>
                                  <a:rPr lang="en-US" sz="1400" smtClean="0">
                                    <a:latin typeface="Cambria Math" charset="0"/>
                                  </a:rPr>
                                  <m:t>=</m:t>
                                </m:r>
                                <m:r>
                                  <a:rPr lang="en-US" sz="1400" smtClean="0">
                                    <a:latin typeface="Cambria Math" charset="0"/>
                                  </a:rPr>
                                  <m:t>𝑝</m:t>
                                </m:r>
                              </m:oMath>
                            </m:oMathPara>
                          </a14:m>
                          <a:endParaRPr lang="en-US" sz="1400" b="0" dirty="0" smtClean="0">
                            <a:solidFill>
                              <a:srgbClr val="FF0000"/>
                            </a:solidFill>
                          </a:endParaRPr>
                        </a:p>
                      </a:txBody>
                      <a:tcPr anchor="ctr"/>
                    </a:tc>
                    <a:tc>
                      <a:txBody>
                        <a:bodyPr/>
                        <a:lstStyle/>
                        <a:p>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3</m:t>
                                        </m:r>
                                      </m:sub>
                                    </m:sSub>
                                  </m:den>
                                </m:f>
                                <m:r>
                                  <a:rPr lang="en-US" sz="1400" smtClean="0">
                                    <a:latin typeface="Cambria Math" charset="0"/>
                                  </a:rPr>
                                  <m:t>=−</m:t>
                                </m:r>
                                <m:f>
                                  <m:fPr>
                                    <m:ctrlPr>
                                      <a:rPr lang="mr-IN" sz="1400" i="1" smtClean="0">
                                        <a:latin typeface="Cambria Math" charset="0"/>
                                      </a:rPr>
                                    </m:ctrlPr>
                                  </m:fPr>
                                  <m:num>
                                    <m:r>
                                      <a:rPr lang="en-US" sz="1400" smtClean="0">
                                        <a:latin typeface="Cambria Math" charset="0"/>
                                      </a:rPr>
                                      <m:t>1</m:t>
                                    </m:r>
                                  </m:num>
                                  <m:den>
                                    <m:sSubSup>
                                      <m:sSubSupPr>
                                        <m:ctrlPr>
                                          <a:rPr lang="en-US" sz="1400" i="1" smtClean="0">
                                            <a:latin typeface="Cambria Math" charset="0"/>
                                          </a:rPr>
                                        </m:ctrlPr>
                                      </m:sSubSupPr>
                                      <m:e>
                                        <m:r>
                                          <a:rPr lang="en-US" sz="1400" smtClean="0">
                                            <a:latin typeface="Cambria Math" charset="0"/>
                                          </a:rPr>
                                          <m:t>𝜉</m:t>
                                        </m:r>
                                      </m:e>
                                      <m:sub>
                                        <m:r>
                                          <a:rPr lang="en-US" sz="1400" smtClean="0">
                                            <a:latin typeface="Cambria Math" charset="0"/>
                                          </a:rPr>
                                          <m:t>3</m:t>
                                        </m:r>
                                      </m:sub>
                                      <m:sup>
                                        <m:r>
                                          <a:rPr lang="en-US" sz="1400" smtClean="0">
                                            <a:latin typeface="Cambria Math" charset="0"/>
                                          </a:rPr>
                                          <m:t>2</m:t>
                                        </m:r>
                                      </m:sup>
                                    </m:sSubSup>
                                  </m:den>
                                </m:f>
                              </m:oMath>
                            </m:oMathPara>
                          </a14:m>
                          <a:endParaRPr lang="en-US" sz="14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1400" b="0" i="1" smtClean="0">
                                        <a:latin typeface="Cambria Math" charset="0"/>
                                      </a:rPr>
                                    </m:ctrlPr>
                                  </m:fPr>
                                  <m:num>
                                    <m:r>
                                      <a:rPr lang="en-US" sz="1400" b="0" i="1" smtClean="0">
                                        <a:latin typeface="Cambria Math" charset="0"/>
                                      </a:rPr>
                                      <m:t>1</m:t>
                                    </m:r>
                                  </m:num>
                                  <m:den>
                                    <m:r>
                                      <a:rPr lang="en-US" sz="1400" b="0" i="1" smtClean="0">
                                        <a:latin typeface="Cambria Math" charset="0"/>
                                      </a:rPr>
                                      <m:t>1+</m:t>
                                    </m:r>
                                    <m:sSup>
                                      <m:sSupPr>
                                        <m:ctrlPr>
                                          <a:rPr lang="en-US" sz="1400" b="0" i="1" smtClean="0">
                                            <a:latin typeface="Cambria Math" charset="0"/>
                                          </a:rPr>
                                        </m:ctrlPr>
                                      </m:sSupPr>
                                      <m:e>
                                        <m:r>
                                          <a:rPr lang="en-US" sz="1400" b="0" i="1" smtClean="0">
                                            <a:latin typeface="Cambria Math" charset="0"/>
                                          </a:rPr>
                                          <m:t>𝑒</m:t>
                                        </m:r>
                                      </m:e>
                                      <m:sup>
                                        <m:r>
                                          <a:rPr lang="en-US" sz="1400" b="0" i="1" smtClean="0">
                                            <a:latin typeface="Cambria Math" charset="0"/>
                                          </a:rPr>
                                          <m:t>−9</m:t>
                                        </m:r>
                                      </m:sup>
                                    </m:sSup>
                                  </m:den>
                                </m:f>
                              </m:oMath>
                            </m:oMathPara>
                          </a14:m>
                          <a:endParaRPr lang="en-US" sz="1400" dirty="0"/>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en-US" sz="1400" b="0" i="1" smtClean="0">
                                        <a:latin typeface="Cambria Math" charset="0"/>
                                      </a:rPr>
                                    </m:ctrlPr>
                                  </m:sSupPr>
                                  <m:e>
                                    <m:d>
                                      <m:dPr>
                                        <m:ctrlPr>
                                          <a:rPr lang="mr-IN" sz="1400" b="0" i="1" smtClean="0">
                                            <a:latin typeface="Cambria Math" charset="0"/>
                                          </a:rPr>
                                        </m:ctrlPr>
                                      </m:dPr>
                                      <m:e>
                                        <m:f>
                                          <m:fPr>
                                            <m:ctrlPr>
                                              <a:rPr lang="en-US" sz="1400" b="0" i="1" smtClean="0">
                                                <a:latin typeface="Cambria Math" charset="0"/>
                                              </a:rPr>
                                            </m:ctrlPr>
                                          </m:fPr>
                                          <m:num>
                                            <m:r>
                                              <a:rPr lang="en-US" sz="1400" b="0" i="1" smtClean="0">
                                                <a:latin typeface="Cambria Math" charset="0"/>
                                              </a:rPr>
                                              <m:t>1</m:t>
                                            </m:r>
                                          </m:num>
                                          <m:den>
                                            <m:r>
                                              <a:rPr lang="en-US" sz="1400" b="0" i="1" smtClean="0">
                                                <a:latin typeface="Cambria Math" charset="0"/>
                                              </a:rPr>
                                              <m:t>1+</m:t>
                                            </m:r>
                                            <m:sSup>
                                              <m:sSupPr>
                                                <m:ctrlPr>
                                                  <a:rPr lang="en-US" sz="1400" b="0" i="1" smtClean="0">
                                                    <a:latin typeface="Cambria Math" charset="0"/>
                                                  </a:rPr>
                                                </m:ctrlPr>
                                              </m:sSupPr>
                                              <m:e>
                                                <m:r>
                                                  <a:rPr lang="en-US" sz="1400" b="0" i="1" smtClean="0">
                                                    <a:latin typeface="Cambria Math" charset="0"/>
                                                  </a:rPr>
                                                  <m:t>𝑒</m:t>
                                                </m:r>
                                              </m:e>
                                              <m:sup>
                                                <m:r>
                                                  <a:rPr lang="en-US" sz="1400" b="0" i="1" smtClean="0">
                                                    <a:latin typeface="Cambria Math" charset="0"/>
                                                  </a:rPr>
                                                  <m:t>−9</m:t>
                                                </m:r>
                                              </m:sup>
                                            </m:sSup>
                                          </m:den>
                                        </m:f>
                                      </m:e>
                                    </m:d>
                                  </m:e>
                                  <m:sup>
                                    <m:r>
                                      <a:rPr lang="en-US" sz="1400" b="0" i="1" smtClean="0">
                                        <a:latin typeface="Cambria Math" charset="0"/>
                                      </a:rPr>
                                      <m:t>2</m:t>
                                    </m:r>
                                  </m:sup>
                                </m:sSup>
                              </m:oMath>
                            </m:oMathPara>
                          </a14:m>
                          <a:endParaRPr lang="en-US" sz="1400" dirty="0"/>
                        </a:p>
                      </a:txBody>
                      <a:tcPr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dirty="0" smtClean="0"/>
                            <a:t>-3</a:t>
                          </a:r>
                          <a14:m>
                            <m:oMath xmlns:m="http://schemas.openxmlformats.org/officeDocument/2006/math">
                              <m:sSup>
                                <m:sSupPr>
                                  <m:ctrlPr>
                                    <a:rPr lang="en-US" sz="1400" i="1" smtClean="0">
                                      <a:latin typeface="Cambria Math" charset="0"/>
                                    </a:rPr>
                                  </m:ctrlPr>
                                </m:sSupPr>
                                <m:e>
                                  <m:r>
                                    <a:rPr lang="en-US" sz="1400">
                                      <a:latin typeface="Cambria Math" charset="0"/>
                                    </a:rPr>
                                    <m:t>𝑒</m:t>
                                  </m:r>
                                </m:e>
                                <m:sup>
                                  <m:r>
                                    <a:rPr lang="en-US" sz="1400">
                                      <a:latin typeface="Cambria Math" charset="0"/>
                                    </a:rPr>
                                    <m:t>−</m:t>
                                  </m:r>
                                  <m:r>
                                    <a:rPr lang="en-US" sz="1400" b="0" i="1" smtClean="0">
                                      <a:latin typeface="Cambria Math" charset="0"/>
                                    </a:rPr>
                                    <m:t>9</m:t>
                                  </m:r>
                                </m:sup>
                              </m:sSup>
                              <m:sSup>
                                <m:sSupPr>
                                  <m:ctrlPr>
                                    <a:rPr lang="en-US" sz="1400" b="0" i="1" smtClean="0">
                                      <a:latin typeface="Cambria Math" charset="0"/>
                                    </a:rPr>
                                  </m:ctrlPr>
                                </m:sSupPr>
                                <m:e>
                                  <m:d>
                                    <m:dPr>
                                      <m:ctrlPr>
                                        <a:rPr lang="mr-IN" sz="1400" b="0" i="1" smtClean="0">
                                          <a:latin typeface="Cambria Math" charset="0"/>
                                        </a:rPr>
                                      </m:ctrlPr>
                                    </m:dPr>
                                    <m:e>
                                      <m:f>
                                        <m:fPr>
                                          <m:ctrlPr>
                                            <a:rPr lang="en-US" sz="1400" b="0" i="1" smtClean="0">
                                              <a:latin typeface="Cambria Math" charset="0"/>
                                            </a:rPr>
                                          </m:ctrlPr>
                                        </m:fPr>
                                        <m:num>
                                          <m:r>
                                            <a:rPr lang="en-US" sz="1400" b="0" i="1" smtClean="0">
                                              <a:latin typeface="Cambria Math" charset="0"/>
                                            </a:rPr>
                                            <m:t>1</m:t>
                                          </m:r>
                                        </m:num>
                                        <m:den>
                                          <m:r>
                                            <a:rPr lang="en-US" sz="1400" b="0" i="1" smtClean="0">
                                              <a:latin typeface="Cambria Math" charset="0"/>
                                            </a:rPr>
                                            <m:t>1+</m:t>
                                          </m:r>
                                          <m:sSup>
                                            <m:sSupPr>
                                              <m:ctrlPr>
                                                <a:rPr lang="en-US" sz="1400" b="0" i="1" smtClean="0">
                                                  <a:latin typeface="Cambria Math" charset="0"/>
                                                </a:rPr>
                                              </m:ctrlPr>
                                            </m:sSupPr>
                                            <m:e>
                                              <m:r>
                                                <a:rPr lang="en-US" sz="1400" b="0" i="1" smtClean="0">
                                                  <a:latin typeface="Cambria Math" charset="0"/>
                                                </a:rPr>
                                                <m:t>𝑒</m:t>
                                              </m:r>
                                            </m:e>
                                            <m:sup>
                                              <m:r>
                                                <a:rPr lang="en-US" sz="1400" b="0" i="1" smtClean="0">
                                                  <a:latin typeface="Cambria Math" charset="0"/>
                                                </a:rPr>
                                                <m:t>−9</m:t>
                                              </m:r>
                                            </m:sup>
                                          </m:sSup>
                                        </m:den>
                                      </m:f>
                                    </m:e>
                                  </m:d>
                                </m:e>
                                <m:sup>
                                  <m:r>
                                    <a:rPr lang="en-US" sz="1400" b="0" i="1" smtClean="0">
                                      <a:latin typeface="Cambria Math" charset="0"/>
                                    </a:rPr>
                                    <m:t>2</m:t>
                                  </m:r>
                                </m:sup>
                              </m:sSup>
                            </m:oMath>
                          </a14:m>
                          <a:endParaRPr lang="en-US" sz="1400" dirty="0"/>
                        </a:p>
                      </a:txBody>
                      <a:tcPr anchor="ctr"/>
                    </a:tc>
                  </a:tr>
                  <a:tr h="551246">
                    <a:tc>
                      <a:txBody>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r>
                                  <a:rPr lang="en-US" sz="1400" smtClean="0">
                                    <a:latin typeface="Cambria Math" charset="0"/>
                                  </a:rPr>
                                  <m:t>=</m:t>
                                </m:r>
                                <m:func>
                                  <m:funcPr>
                                    <m:ctrlPr>
                                      <a:rPr lang="en-US" sz="1400" i="1" smtClean="0">
                                        <a:latin typeface="Cambria Math" charset="0"/>
                                      </a:rPr>
                                    </m:ctrlPr>
                                  </m:funcPr>
                                  <m:fName>
                                    <m:r>
                                      <m:rPr>
                                        <m:sty m:val="p"/>
                                      </m:rPr>
                                      <a:rPr lang="en-US" sz="1400" smtClean="0">
                                        <a:latin typeface="Cambria Math" charset="0"/>
                                      </a:rPr>
                                      <m:t>log</m:t>
                                    </m:r>
                                  </m:fName>
                                  <m:e>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r>
                                      <a:rPr lang="en-US" sz="1400" smtClean="0">
                                        <a:latin typeface="Cambria Math" charset="0"/>
                                      </a:rPr>
                                      <m:t>=</m:t>
                                    </m:r>
                                    <m:func>
                                      <m:funcPr>
                                        <m:ctrlPr>
                                          <a:rPr lang="en-US" sz="1400" i="1" smtClean="0">
                                            <a:latin typeface="Cambria Math" charset="0"/>
                                          </a:rPr>
                                        </m:ctrlPr>
                                      </m:funcPr>
                                      <m:fName>
                                        <m:r>
                                          <m:rPr>
                                            <m:sty m:val="p"/>
                                          </m:rPr>
                                          <a:rPr lang="en-US" sz="1400" smtClean="0">
                                            <a:latin typeface="Cambria Math" charset="0"/>
                                          </a:rPr>
                                          <m:t>log</m:t>
                                        </m:r>
                                      </m:fName>
                                      <m:e>
                                        <m:r>
                                          <a:rPr lang="en-US" sz="1400" smtClean="0">
                                            <a:latin typeface="Cambria Math" charset="0"/>
                                          </a:rPr>
                                          <m:t>𝑝</m:t>
                                        </m:r>
                                        <m:r>
                                          <a:rPr lang="en-US" sz="1400" smtClean="0">
                                            <a:latin typeface="Cambria Math" charset="0"/>
                                          </a:rPr>
                                          <m:t> =</m:t>
                                        </m:r>
                                      </m:e>
                                    </m:func>
                                    <m:func>
                                      <m:funcPr>
                                        <m:ctrlPr>
                                          <a:rPr lang="en-US" sz="1400" i="1" smtClean="0">
                                            <a:latin typeface="Cambria Math" charset="0"/>
                                          </a:rPr>
                                        </m:ctrlPr>
                                      </m:funcPr>
                                      <m:fName>
                                        <m:r>
                                          <m:rPr>
                                            <m:sty m:val="p"/>
                                          </m:rPr>
                                          <a:rPr lang="en-US" sz="1400" smtClean="0">
                                            <a:latin typeface="Cambria Math" charset="0"/>
                                          </a:rPr>
                                          <m:t>log</m:t>
                                        </m:r>
                                      </m:fName>
                                      <m:e>
                                        <m:f>
                                          <m:fPr>
                                            <m:ctrlPr>
                                              <a:rPr lang="mr-IN" sz="1400" i="1">
                                                <a:latin typeface="Cambria Math" charset="0"/>
                                              </a:rPr>
                                            </m:ctrlPr>
                                          </m:fPr>
                                          <m:num>
                                            <m:r>
                                              <a:rPr lang="en-US" sz="1400">
                                                <a:latin typeface="Cambria Math" charset="0"/>
                                              </a:rPr>
                                              <m:t>1</m:t>
                                            </m:r>
                                          </m:num>
                                          <m:den>
                                            <m:r>
                                              <a:rPr lang="en-US" sz="1400">
                                                <a:latin typeface="Cambria Math" charset="0"/>
                                              </a:rPr>
                                              <m:t>1+</m:t>
                                            </m:r>
                                            <m:sSup>
                                              <m:sSupPr>
                                                <m:ctrlPr>
                                                  <a:rPr lang="en-US" sz="1400" i="1">
                                                    <a:latin typeface="Cambria Math" charset="0"/>
                                                  </a:rPr>
                                                </m:ctrlPr>
                                              </m:sSupPr>
                                              <m:e>
                                                <m:r>
                                                  <a:rPr lang="en-US" sz="1400">
                                                    <a:latin typeface="Cambria Math" charset="0"/>
                                                  </a:rPr>
                                                  <m:t>𝑒</m:t>
                                                </m:r>
                                              </m:e>
                                              <m:sup>
                                                <m:r>
                                                  <a:rPr lang="en-US" sz="1400">
                                                    <a:latin typeface="Cambria Math" charset="0"/>
                                                  </a:rPr>
                                                  <m:t>−</m:t>
                                                </m:r>
                                                <m:sSup>
                                                  <m:sSupPr>
                                                    <m:ctrlPr>
                                                      <a:rPr lang="en-US" sz="1400" i="1">
                                                        <a:latin typeface="Cambria Math" charset="0"/>
                                                      </a:rPr>
                                                    </m:ctrlPr>
                                                  </m:sSupPr>
                                                  <m:e>
                                                    <m:r>
                                                      <a:rPr lang="en-US" sz="1400">
                                                        <a:latin typeface="Cambria Math" charset="0"/>
                                                      </a:rPr>
                                                      <m:t>𝑊</m:t>
                                                    </m:r>
                                                  </m:e>
                                                  <m:sup>
                                                    <m:r>
                                                      <a:rPr lang="en-US" sz="1400">
                                                        <a:latin typeface="Cambria Math" charset="0"/>
                                                      </a:rPr>
                                                      <m:t>𝑇</m:t>
                                                    </m:r>
                                                  </m:sup>
                                                </m:sSup>
                                                <m:r>
                                                  <a:rPr lang="en-US" sz="1400">
                                                    <a:latin typeface="Cambria Math" charset="0"/>
                                                  </a:rPr>
                                                  <m:t>𝑋</m:t>
                                                </m:r>
                                              </m:sup>
                                            </m:sSup>
                                          </m:den>
                                        </m:f>
                                      </m:e>
                                    </m:func>
                                  </m:e>
                                </m:func>
                              </m:oMath>
                            </m:oMathPara>
                          </a14:m>
                          <a:endParaRPr lang="en-US" sz="1400" dirty="0"/>
                        </a:p>
                      </a:txBody>
                      <a:tcPr anchor="ctr"/>
                    </a:tc>
                    <a:tc>
                      <a:txBody>
                        <a:bodyPr/>
                        <a:lstStyle/>
                        <a:p>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den>
                                </m:f>
                                <m:r>
                                  <a:rPr lang="en-US" sz="1400" smtClean="0">
                                    <a:latin typeface="Cambria Math" charset="0"/>
                                  </a:rPr>
                                  <m:t>=</m:t>
                                </m:r>
                                <m:f>
                                  <m:fPr>
                                    <m:ctrlPr>
                                      <a:rPr lang="mr-IN" sz="1400" i="1" smtClean="0">
                                        <a:latin typeface="Cambria Math" charset="0"/>
                                      </a:rPr>
                                    </m:ctrlPr>
                                  </m:fPr>
                                  <m:num>
                                    <m:r>
                                      <a:rPr lang="en-US" sz="1400" smtClean="0">
                                        <a:latin typeface="Cambria Math" charset="0"/>
                                      </a:rPr>
                                      <m:t>1</m:t>
                                    </m:r>
                                  </m:num>
                                  <m:den>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den>
                                </m:f>
                              </m:oMath>
                            </m:oMathPara>
                          </a14:m>
                          <a:endParaRPr lang="en-US" sz="1400" b="0" dirty="0" smtClean="0"/>
                        </a:p>
                      </a:txBody>
                      <a:tcPr/>
                    </a:tc>
                    <a:tc>
                      <a:txBody>
                        <a:bodyPr/>
                        <a:lstStyle/>
                        <a:p>
                          <a:pPr algn="ctr"/>
                          <a14:m>
                            <m:oMathPara xmlns:m="http://schemas.openxmlformats.org/officeDocument/2006/math">
                              <m:oMathParaPr>
                                <m:jc m:val="centerGroup"/>
                              </m:oMathParaPr>
                              <m:oMath xmlns:m="http://schemas.openxmlformats.org/officeDocument/2006/math">
                                <m:func>
                                  <m:funcPr>
                                    <m:ctrlPr>
                                      <a:rPr lang="en-US" sz="1400" b="0" i="1" smtClean="0">
                                        <a:latin typeface="Cambria Math" charset="0"/>
                                      </a:rPr>
                                    </m:ctrlPr>
                                  </m:funcPr>
                                  <m:fName>
                                    <m:r>
                                      <m:rPr>
                                        <m:sty m:val="p"/>
                                      </m:rPr>
                                      <a:rPr lang="en-US" sz="1400" i="0" smtClean="0">
                                        <a:latin typeface="Cambria Math" charset="0"/>
                                      </a:rPr>
                                      <m:t>log</m:t>
                                    </m:r>
                                  </m:fName>
                                  <m:e>
                                    <m:f>
                                      <m:fPr>
                                        <m:ctrlPr>
                                          <a:rPr lang="en-US" sz="1400" b="0" i="1" smtClean="0">
                                            <a:latin typeface="Cambria Math" charset="0"/>
                                          </a:rPr>
                                        </m:ctrlPr>
                                      </m:fPr>
                                      <m:num>
                                        <m:r>
                                          <a:rPr lang="en-US" sz="1400" b="0" i="1" smtClean="0">
                                            <a:latin typeface="Cambria Math" charset="0"/>
                                          </a:rPr>
                                          <m:t>1</m:t>
                                        </m:r>
                                      </m:num>
                                      <m:den>
                                        <m:r>
                                          <a:rPr lang="en-US" sz="1400" b="0" i="1" smtClean="0">
                                            <a:latin typeface="Cambria Math" charset="0"/>
                                          </a:rPr>
                                          <m:t>1+</m:t>
                                        </m:r>
                                        <m:sSup>
                                          <m:sSupPr>
                                            <m:ctrlPr>
                                              <a:rPr lang="en-US" sz="1400" b="0" i="1" smtClean="0">
                                                <a:latin typeface="Cambria Math" charset="0"/>
                                              </a:rPr>
                                            </m:ctrlPr>
                                          </m:sSupPr>
                                          <m:e>
                                            <m:r>
                                              <a:rPr lang="en-US" sz="1400" b="0" i="1" smtClean="0">
                                                <a:latin typeface="Cambria Math" charset="0"/>
                                              </a:rPr>
                                              <m:t>𝑒</m:t>
                                            </m:r>
                                          </m:e>
                                          <m:sup>
                                            <m:r>
                                              <a:rPr lang="en-US" sz="1400" b="0" i="1" smtClean="0">
                                                <a:latin typeface="Cambria Math" charset="0"/>
                                              </a:rPr>
                                              <m:t>−9</m:t>
                                            </m:r>
                                          </m:sup>
                                        </m:sSup>
                                      </m:den>
                                    </m:f>
                                  </m:e>
                                </m:func>
                              </m:oMath>
                            </m:oMathPara>
                          </a14:m>
                          <a:endParaRPr lang="en-US" sz="14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charset="0"/>
                                  </a:rPr>
                                  <m:t>1+</m:t>
                                </m:r>
                                <m:sSup>
                                  <m:sSupPr>
                                    <m:ctrlPr>
                                      <a:rPr lang="en-US" sz="1400" b="0" i="1" smtClean="0">
                                        <a:latin typeface="Cambria Math" charset="0"/>
                                      </a:rPr>
                                    </m:ctrlPr>
                                  </m:sSupPr>
                                  <m:e>
                                    <m:r>
                                      <a:rPr lang="en-US" sz="1400" b="0" i="1" smtClean="0">
                                        <a:latin typeface="Cambria Math" charset="0"/>
                                      </a:rPr>
                                      <m:t>𝑒</m:t>
                                    </m:r>
                                  </m:e>
                                  <m:sup>
                                    <m:r>
                                      <a:rPr lang="en-US" sz="1400" b="0" i="1" smtClean="0">
                                        <a:latin typeface="Cambria Math" charset="0"/>
                                      </a:rPr>
                                      <m:t>−9</m:t>
                                    </m:r>
                                  </m:sup>
                                </m:sSup>
                              </m:oMath>
                            </m:oMathPara>
                          </a14:m>
                          <a:endParaRPr lang="en-US" sz="1400" dirty="0"/>
                        </a:p>
                      </a:txBody>
                      <a:tcPr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dirty="0" smtClean="0"/>
                            <a:t>-3</a:t>
                          </a:r>
                          <a14:m>
                            <m:oMath xmlns:m="http://schemas.openxmlformats.org/officeDocument/2006/math">
                              <m:sSup>
                                <m:sSupPr>
                                  <m:ctrlPr>
                                    <a:rPr lang="en-US" sz="1400" i="1" smtClean="0">
                                      <a:latin typeface="Cambria Math" charset="0"/>
                                    </a:rPr>
                                  </m:ctrlPr>
                                </m:sSupPr>
                                <m:e>
                                  <m:r>
                                    <a:rPr lang="en-US" sz="1400">
                                      <a:latin typeface="Cambria Math" charset="0"/>
                                    </a:rPr>
                                    <m:t>𝑒</m:t>
                                  </m:r>
                                </m:e>
                                <m:sup>
                                  <m:r>
                                    <a:rPr lang="en-US" sz="1400">
                                      <a:latin typeface="Cambria Math" charset="0"/>
                                    </a:rPr>
                                    <m:t>−</m:t>
                                  </m:r>
                                  <m:r>
                                    <a:rPr lang="en-US" sz="1400" b="0" i="1" smtClean="0">
                                      <a:latin typeface="Cambria Math" charset="0"/>
                                    </a:rPr>
                                    <m:t>9</m:t>
                                  </m:r>
                                </m:sup>
                              </m:sSup>
                              <m:sSup>
                                <m:sSupPr>
                                  <m:ctrlPr>
                                    <a:rPr lang="en-US" sz="1400" b="0" i="1" smtClean="0">
                                      <a:latin typeface="Cambria Math" charset="0"/>
                                    </a:rPr>
                                  </m:ctrlPr>
                                </m:sSupPr>
                                <m:e>
                                  <m:d>
                                    <m:dPr>
                                      <m:ctrlPr>
                                        <a:rPr lang="mr-IN" sz="1400" b="0" i="1" smtClean="0">
                                          <a:latin typeface="Cambria Math" charset="0"/>
                                        </a:rPr>
                                      </m:ctrlPr>
                                    </m:dPr>
                                    <m:e>
                                      <m:f>
                                        <m:fPr>
                                          <m:ctrlPr>
                                            <a:rPr lang="en-US" sz="1400" b="0" i="1" smtClean="0">
                                              <a:latin typeface="Cambria Math" charset="0"/>
                                            </a:rPr>
                                          </m:ctrlPr>
                                        </m:fPr>
                                        <m:num>
                                          <m:r>
                                            <a:rPr lang="en-US" sz="1400" b="0" i="1" smtClean="0">
                                              <a:latin typeface="Cambria Math" charset="0"/>
                                            </a:rPr>
                                            <m:t>1</m:t>
                                          </m:r>
                                        </m:num>
                                        <m:den>
                                          <m:r>
                                            <a:rPr lang="en-US" sz="1400" b="0" i="1" smtClean="0">
                                              <a:latin typeface="Cambria Math" charset="0"/>
                                            </a:rPr>
                                            <m:t>1+</m:t>
                                          </m:r>
                                          <m:sSup>
                                            <m:sSupPr>
                                              <m:ctrlPr>
                                                <a:rPr lang="en-US" sz="1400" b="0" i="1" smtClean="0">
                                                  <a:latin typeface="Cambria Math" charset="0"/>
                                                </a:rPr>
                                              </m:ctrlPr>
                                            </m:sSupPr>
                                            <m:e>
                                              <m:r>
                                                <a:rPr lang="en-US" sz="1400" b="0" i="1" smtClean="0">
                                                  <a:latin typeface="Cambria Math" charset="0"/>
                                                </a:rPr>
                                                <m:t>𝑒</m:t>
                                              </m:r>
                                            </m:e>
                                            <m:sup>
                                              <m:r>
                                                <a:rPr lang="en-US" sz="1400" b="0" i="1" smtClean="0">
                                                  <a:latin typeface="Cambria Math" charset="0"/>
                                                </a:rPr>
                                                <m:t>−9</m:t>
                                              </m:r>
                                            </m:sup>
                                          </m:sSup>
                                        </m:den>
                                      </m:f>
                                    </m:e>
                                  </m:d>
                                </m:e>
                                <m:sup/>
                              </m:sSup>
                            </m:oMath>
                          </a14:m>
                          <a:endParaRPr lang="en-US" sz="1400" dirty="0"/>
                        </a:p>
                      </a:txBody>
                      <a:tcPr anchor="ctr"/>
                    </a:tc>
                  </a:tr>
                  <a:tr h="552234">
                    <a:tc>
                      <a:txBody>
                        <a:bodyPr/>
                        <a:lstStyle/>
                        <a:p>
                          <a:pPr/>
                          <a14:m>
                            <m:oMathPara xmlns:m="http://schemas.openxmlformats.org/officeDocument/2006/math">
                              <m:oMathParaPr>
                                <m:jc m:val="centerGroup"/>
                              </m:oMathParaPr>
                              <m:oMath xmlns:m="http://schemas.openxmlformats.org/officeDocument/2006/math">
                                <m:sSubSup>
                                  <m:sSubSupPr>
                                    <m:ctrlPr>
                                      <a:rPr lang="en-US" sz="1400" i="1" smtClean="0">
                                        <a:latin typeface="Cambria Math" charset="0"/>
                                      </a:rPr>
                                    </m:ctrlPr>
                                  </m:sSubSupPr>
                                  <m:e>
                                    <m:r>
                                      <a:rPr lang="en-US" sz="1400" smtClean="0">
                                        <a:latin typeface="Cambria Math" charset="0"/>
                                      </a:rPr>
                                      <m:t>ℒ</m:t>
                                    </m:r>
                                  </m:e>
                                  <m:sub>
                                    <m:r>
                                      <a:rPr lang="en-US" sz="1400" smtClean="0">
                                        <a:latin typeface="Cambria Math" charset="0"/>
                                      </a:rPr>
                                      <m:t>𝑖</m:t>
                                    </m:r>
                                  </m:sub>
                                  <m:sup>
                                    <m:r>
                                      <a:rPr lang="en-US" sz="1400" smtClean="0">
                                        <a:latin typeface="Cambria Math" charset="0"/>
                                      </a:rPr>
                                      <m:t>𝐴</m:t>
                                    </m:r>
                                  </m:sup>
                                </m:sSubSup>
                                <m:r>
                                  <a:rPr lang="en-US" sz="1400" smtClean="0">
                                    <a:latin typeface="Cambria Math" charset="0"/>
                                  </a:rPr>
                                  <m:t>=−</m:t>
                                </m:r>
                                <m:r>
                                  <a:rPr lang="en-US" sz="1400" smtClean="0">
                                    <a:latin typeface="Cambria Math" charset="0"/>
                                  </a:rPr>
                                  <m:t>𝑦</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oMath>
                            </m:oMathPara>
                          </a14:m>
                          <a:endParaRPr lang="en-US" sz="1400" b="0" dirty="0" smtClean="0"/>
                        </a:p>
                      </a:txBody>
                      <a:tcPr anchor="ctr"/>
                    </a:tc>
                    <a:tc>
                      <a:txBody>
                        <a:bodyPr/>
                        <a:lstStyle/>
                        <a:p>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r>
                                      <a:rPr lang="en-US" sz="1400" smtClean="0">
                                        <a:latin typeface="Cambria Math" charset="0"/>
                                      </a:rPr>
                                      <m:t>ℒ</m:t>
                                    </m:r>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den>
                                </m:f>
                                <m:r>
                                  <a:rPr lang="en-US" sz="1400" smtClean="0">
                                    <a:latin typeface="Cambria Math" charset="0"/>
                                  </a:rPr>
                                  <m:t>=−</m:t>
                                </m:r>
                                <m:r>
                                  <a:rPr lang="en-US" sz="1400" smtClean="0">
                                    <a:latin typeface="Cambria Math" charset="0"/>
                                  </a:rPr>
                                  <m:t>𝑦</m:t>
                                </m:r>
                              </m:oMath>
                            </m:oMathPara>
                          </a14:m>
                          <a:endParaRPr lang="en-US" sz="1400" b="0" dirty="0"/>
                        </a:p>
                      </a:txBody>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smtClean="0">
                                    <a:latin typeface="Cambria Math" charset="0"/>
                                  </a:rPr>
                                  <m:t>−</m:t>
                                </m:r>
                                <m:func>
                                  <m:funcPr>
                                    <m:ctrlPr>
                                      <a:rPr lang="en-US" sz="1400" b="0" i="1" smtClean="0">
                                        <a:latin typeface="Cambria Math" charset="0"/>
                                      </a:rPr>
                                    </m:ctrlPr>
                                  </m:funcPr>
                                  <m:fName>
                                    <m:r>
                                      <m:rPr>
                                        <m:sty m:val="p"/>
                                      </m:rPr>
                                      <a:rPr lang="en-US" sz="1400" i="0" smtClean="0">
                                        <a:latin typeface="Cambria Math" charset="0"/>
                                      </a:rPr>
                                      <m:t>log</m:t>
                                    </m:r>
                                  </m:fName>
                                  <m:e>
                                    <m:f>
                                      <m:fPr>
                                        <m:ctrlPr>
                                          <a:rPr lang="en-US" sz="1400" b="0" i="1" smtClean="0">
                                            <a:latin typeface="Cambria Math" charset="0"/>
                                          </a:rPr>
                                        </m:ctrlPr>
                                      </m:fPr>
                                      <m:num>
                                        <m:r>
                                          <a:rPr lang="en-US" sz="1400" b="0" i="1" smtClean="0">
                                            <a:latin typeface="Cambria Math" charset="0"/>
                                          </a:rPr>
                                          <m:t>1</m:t>
                                        </m:r>
                                      </m:num>
                                      <m:den>
                                        <m:r>
                                          <a:rPr lang="en-US" sz="1400" b="0" i="1" smtClean="0">
                                            <a:latin typeface="Cambria Math" charset="0"/>
                                          </a:rPr>
                                          <m:t>1+</m:t>
                                        </m:r>
                                        <m:sSup>
                                          <m:sSupPr>
                                            <m:ctrlPr>
                                              <a:rPr lang="en-US" sz="1400" b="0" i="1" smtClean="0">
                                                <a:latin typeface="Cambria Math" charset="0"/>
                                              </a:rPr>
                                            </m:ctrlPr>
                                          </m:sSupPr>
                                          <m:e>
                                            <m:r>
                                              <a:rPr lang="en-US" sz="1400" b="0" i="1" smtClean="0">
                                                <a:latin typeface="Cambria Math" charset="0"/>
                                              </a:rPr>
                                              <m:t>𝑒</m:t>
                                            </m:r>
                                          </m:e>
                                          <m:sup>
                                            <m:r>
                                              <a:rPr lang="en-US" sz="1400" b="0" i="1" smtClean="0">
                                                <a:latin typeface="Cambria Math" charset="0"/>
                                              </a:rPr>
                                              <m:t>−9</m:t>
                                            </m:r>
                                          </m:sup>
                                        </m:sSup>
                                      </m:den>
                                    </m:f>
                                  </m:e>
                                </m:func>
                              </m:oMath>
                            </m:oMathPara>
                          </a14:m>
                          <a:endParaRPr lang="en-US" sz="1400" dirty="0"/>
                        </a:p>
                      </a:txBody>
                      <a:tcPr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charset="0"/>
                                  </a:rPr>
                                  <m:t>−1</m:t>
                                </m:r>
                              </m:oMath>
                            </m:oMathPara>
                          </a14:m>
                          <a:endParaRPr lang="en-US" sz="1400" dirty="0"/>
                        </a:p>
                      </a:txBody>
                      <a:tcPr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dirty="0" smtClean="0"/>
                            <a:t>3</a:t>
                          </a:r>
                          <a14:m>
                            <m:oMath xmlns:m="http://schemas.openxmlformats.org/officeDocument/2006/math">
                              <m:sSup>
                                <m:sSupPr>
                                  <m:ctrlPr>
                                    <a:rPr lang="en-US" sz="1400" i="1" smtClean="0">
                                      <a:latin typeface="Cambria Math" charset="0"/>
                                    </a:rPr>
                                  </m:ctrlPr>
                                </m:sSupPr>
                                <m:e>
                                  <m:r>
                                    <a:rPr lang="en-US" sz="1400">
                                      <a:latin typeface="Cambria Math" charset="0"/>
                                    </a:rPr>
                                    <m:t>𝑒</m:t>
                                  </m:r>
                                </m:e>
                                <m:sup>
                                  <m:r>
                                    <a:rPr lang="en-US" sz="1400">
                                      <a:latin typeface="Cambria Math" charset="0"/>
                                    </a:rPr>
                                    <m:t>−</m:t>
                                  </m:r>
                                  <m:r>
                                    <a:rPr lang="en-US" sz="1400" b="0" i="1" smtClean="0">
                                      <a:latin typeface="Cambria Math" charset="0"/>
                                    </a:rPr>
                                    <m:t>9</m:t>
                                  </m:r>
                                </m:sup>
                              </m:sSup>
                              <m:sSup>
                                <m:sSupPr>
                                  <m:ctrlPr>
                                    <a:rPr lang="en-US" sz="1400" b="0" i="1" smtClean="0">
                                      <a:latin typeface="Cambria Math" charset="0"/>
                                    </a:rPr>
                                  </m:ctrlPr>
                                </m:sSupPr>
                                <m:e>
                                  <m:d>
                                    <m:dPr>
                                      <m:ctrlPr>
                                        <a:rPr lang="mr-IN" sz="1400" b="0" i="1" smtClean="0">
                                          <a:latin typeface="Cambria Math" charset="0"/>
                                        </a:rPr>
                                      </m:ctrlPr>
                                    </m:dPr>
                                    <m:e>
                                      <m:f>
                                        <m:fPr>
                                          <m:ctrlPr>
                                            <a:rPr lang="en-US" sz="1400" b="0" i="1" smtClean="0">
                                              <a:latin typeface="Cambria Math" charset="0"/>
                                            </a:rPr>
                                          </m:ctrlPr>
                                        </m:fPr>
                                        <m:num>
                                          <m:r>
                                            <a:rPr lang="en-US" sz="1400" b="0" i="1" smtClean="0">
                                              <a:latin typeface="Cambria Math" charset="0"/>
                                            </a:rPr>
                                            <m:t>1</m:t>
                                          </m:r>
                                        </m:num>
                                        <m:den>
                                          <m:r>
                                            <a:rPr lang="en-US" sz="1400" b="0" i="1" smtClean="0">
                                              <a:latin typeface="Cambria Math" charset="0"/>
                                            </a:rPr>
                                            <m:t>1+</m:t>
                                          </m:r>
                                          <m:sSup>
                                            <m:sSupPr>
                                              <m:ctrlPr>
                                                <a:rPr lang="en-US" sz="1400" b="0" i="1" smtClean="0">
                                                  <a:latin typeface="Cambria Math" charset="0"/>
                                                </a:rPr>
                                              </m:ctrlPr>
                                            </m:sSupPr>
                                            <m:e>
                                              <m:r>
                                                <a:rPr lang="en-US" sz="1400" b="0" i="1" smtClean="0">
                                                  <a:latin typeface="Cambria Math" charset="0"/>
                                                </a:rPr>
                                                <m:t>𝑒</m:t>
                                              </m:r>
                                            </m:e>
                                            <m:sup>
                                              <m:r>
                                                <a:rPr lang="en-US" sz="1400" b="0" i="1" smtClean="0">
                                                  <a:latin typeface="Cambria Math" charset="0"/>
                                                </a:rPr>
                                                <m:t>−9</m:t>
                                              </m:r>
                                            </m:sup>
                                          </m:sSup>
                                        </m:den>
                                      </m:f>
                                    </m:e>
                                  </m:d>
                                </m:e>
                                <m:sup/>
                              </m:sSup>
                            </m:oMath>
                          </a14:m>
                          <a:r>
                            <a:rPr lang="en-US" sz="1400" dirty="0" smtClean="0"/>
                            <a:t> </a:t>
                          </a:r>
                          <a:endParaRPr lang="en-US" sz="1400" dirty="0"/>
                        </a:p>
                      </a:txBody>
                      <a:tcPr anchor="ctr"/>
                    </a:tc>
                  </a:tr>
                  <a:tr h="552234">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mr-IN" sz="1400" i="1" smtClean="0">
                                        <a:latin typeface="Cambria Math" charset="0"/>
                                      </a:rPr>
                                    </m:ctrlPr>
                                  </m:fPr>
                                  <m:num>
                                    <m:r>
                                      <a:rPr lang="en-US" sz="1400" b="0" i="1" smtClean="0">
                                        <a:latin typeface="Cambria Math" charset="0"/>
                                      </a:rPr>
                                      <m:t>𝜕</m:t>
                                    </m:r>
                                    <m:sSubSup>
                                      <m:sSubSupPr>
                                        <m:ctrlPr>
                                          <a:rPr lang="en-US" sz="1400" i="1" smtClean="0">
                                            <a:latin typeface="Cambria Math" charset="0"/>
                                          </a:rPr>
                                        </m:ctrlPr>
                                      </m:sSubSupPr>
                                      <m:e>
                                        <m:r>
                                          <a:rPr lang="en-US" sz="1400" smtClean="0">
                                            <a:latin typeface="Cambria Math" charset="0"/>
                                          </a:rPr>
                                          <m:t>ℒ</m:t>
                                        </m:r>
                                      </m:e>
                                      <m:sub>
                                        <m:r>
                                          <a:rPr lang="en-US" sz="1400" smtClean="0">
                                            <a:latin typeface="Cambria Math" charset="0"/>
                                          </a:rPr>
                                          <m:t>𝑖</m:t>
                                        </m:r>
                                      </m:sub>
                                      <m:sup>
                                        <m:r>
                                          <a:rPr lang="en-US" sz="1400" smtClean="0">
                                            <a:latin typeface="Cambria Math" charset="0"/>
                                          </a:rPr>
                                          <m:t>𝐴</m:t>
                                        </m:r>
                                      </m:sup>
                                    </m:sSubSup>
                                  </m:num>
                                  <m:den>
                                    <m:r>
                                      <a:rPr lang="en-US" sz="1400" b="0" i="1" smtClean="0">
                                        <a:latin typeface="Cambria Math" charset="0"/>
                                      </a:rPr>
                                      <m:t>𝜕</m:t>
                                    </m:r>
                                    <m:r>
                                      <a:rPr lang="en-US" sz="1400" smtClean="0">
                                        <a:latin typeface="Cambria Math" charset="0"/>
                                      </a:rPr>
                                      <m:t>𝑊</m:t>
                                    </m:r>
                                  </m:den>
                                </m:f>
                                <m:r>
                                  <a:rPr lang="en-US" sz="1400" smtClean="0">
                                    <a:latin typeface="Cambria Math" charset="0"/>
                                  </a:rPr>
                                  <m:t>=</m:t>
                                </m:r>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ℒ</m:t>
                                        </m:r>
                                      </m:e>
                                      <m:sub>
                                        <m:r>
                                          <a:rPr lang="en-US" sz="1400" smtClean="0">
                                            <a:latin typeface="Cambria Math" charset="0"/>
                                          </a:rPr>
                                          <m:t>𝑖</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den>
                                </m:f>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5</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den>
                                </m:f>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4</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3</m:t>
                                        </m:r>
                                      </m:sub>
                                    </m:sSub>
                                  </m:den>
                                </m:f>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3</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2</m:t>
                                        </m:r>
                                      </m:sub>
                                    </m:sSub>
                                  </m:den>
                                </m:f>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2</m:t>
                                        </m:r>
                                      </m:sub>
                                    </m:sSub>
                                  </m:num>
                                  <m:den>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den>
                                </m:f>
                                <m:f>
                                  <m:fPr>
                                    <m:ctrlPr>
                                      <a:rPr lang="mr-IN" sz="1400" i="1" smtClean="0">
                                        <a:latin typeface="Cambria Math" charset="0"/>
                                      </a:rPr>
                                    </m:ctrlPr>
                                  </m:fPr>
                                  <m:num>
                                    <m:r>
                                      <a:rPr lang="en-US" sz="1400" b="0" i="1" smtClean="0">
                                        <a:latin typeface="Cambria Math" charset="0"/>
                                      </a:rPr>
                                      <m:t>𝜕</m:t>
                                    </m:r>
                                    <m:sSub>
                                      <m:sSubPr>
                                        <m:ctrlPr>
                                          <a:rPr lang="en-US" sz="1400" i="1" smtClean="0">
                                            <a:latin typeface="Cambria Math" charset="0"/>
                                          </a:rPr>
                                        </m:ctrlPr>
                                      </m:sSubPr>
                                      <m:e>
                                        <m:r>
                                          <a:rPr lang="en-US" sz="1400" smtClean="0">
                                            <a:latin typeface="Cambria Math" charset="0"/>
                                          </a:rPr>
                                          <m:t>𝜉</m:t>
                                        </m:r>
                                      </m:e>
                                      <m:sub>
                                        <m:r>
                                          <a:rPr lang="en-US" sz="1400" smtClean="0">
                                            <a:latin typeface="Cambria Math" charset="0"/>
                                          </a:rPr>
                                          <m:t>1</m:t>
                                        </m:r>
                                      </m:sub>
                                    </m:sSub>
                                  </m:num>
                                  <m:den>
                                    <m:r>
                                      <a:rPr lang="en-US" sz="1400" b="0" i="1" smtClean="0">
                                        <a:latin typeface="Cambria Math" charset="0"/>
                                      </a:rPr>
                                      <m:t>𝜕</m:t>
                                    </m:r>
                                    <m:r>
                                      <a:rPr lang="en-US" sz="1400" smtClean="0">
                                        <a:latin typeface="Cambria Math" charset="0"/>
                                      </a:rPr>
                                      <m:t>𝑊</m:t>
                                    </m:r>
                                  </m:den>
                                </m:f>
                              </m:oMath>
                            </m:oMathPara>
                          </a14:m>
                          <a:endParaRPr lang="en-US" sz="1400" dirty="0"/>
                        </a:p>
                        <a:p>
                          <a:endParaRPr lang="en-US" sz="1400" b="0" dirty="0" smtClean="0"/>
                        </a:p>
                      </a:txBody>
                      <a:tcPr anchor="ctr"/>
                    </a:tc>
                    <a:tc>
                      <a:txBody>
                        <a:bodyPr/>
                        <a:lstStyle/>
                        <a:p>
                          <a:endParaRPr lang="en-US" sz="1400" b="0" dirty="0"/>
                        </a:p>
                      </a:txBody>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endParaRPr lang="en-US" sz="1400" dirty="0"/>
                        </a:p>
                      </a:txBody>
                      <a:tcPr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charset="0"/>
                                  </a:rPr>
                                  <m:t>−3</m:t>
                                </m:r>
                              </m:oMath>
                            </m:oMathPara>
                          </a14:m>
                          <a:endParaRPr lang="en-US" sz="1400" dirty="0"/>
                        </a:p>
                      </a:txBody>
                      <a:tcPr anchor="ct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nb-NO" sz="1800" b="0" i="0" kern="1200" dirty="0" smtClean="0">
                              <a:solidFill>
                                <a:schemeClr val="dk1"/>
                              </a:solidFill>
                              <a:effectLst/>
                              <a:latin typeface="+mn-lt"/>
                              <a:ea typeface="+mn-ea"/>
                              <a:cs typeface="+mn-cs"/>
                            </a:rPr>
                            <a:t>0.00037018372</a:t>
                          </a:r>
                          <a:endParaRPr lang="en-US" sz="1400" dirty="0"/>
                        </a:p>
                      </a:txBody>
                      <a:tcPr anchor="ct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006033158"/>
                  </p:ext>
                </p:extLst>
              </p:nvPr>
            </p:nvGraphicFramePr>
            <p:xfrm>
              <a:off x="755374" y="983807"/>
              <a:ext cx="9703738" cy="4839495"/>
            </p:xfrm>
            <a:graphic>
              <a:graphicData uri="http://schemas.openxmlformats.org/drawingml/2006/table">
                <a:tbl>
                  <a:tblPr firstRow="1" bandRow="1">
                    <a:tableStyleId>{073A0DAA-6AF3-43AB-8588-CEC1D06C72B9}</a:tableStyleId>
                  </a:tblPr>
                  <a:tblGrid>
                    <a:gridCol w="2716772"/>
                    <a:gridCol w="1571120"/>
                    <a:gridCol w="1805282"/>
                    <a:gridCol w="1805282"/>
                    <a:gridCol w="1805282"/>
                  </a:tblGrid>
                  <a:tr h="532384">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dirty="0" smtClean="0"/>
                            <a:t>Variables</a:t>
                          </a:r>
                          <a:endParaRPr lang="en-US" sz="1400" b="0" dirty="0" smtClean="0">
                            <a:latin typeface="Karla" charset="0"/>
                            <a:ea typeface="Karla" charset="0"/>
                            <a:cs typeface="Karla" charset="0"/>
                          </a:endParaRPr>
                        </a:p>
                      </a:txBody>
                      <a:tcPr anchor="ctr"/>
                    </a:tc>
                    <a:tc>
                      <a:txBody>
                        <a:bodyPr/>
                        <a:lstStyle/>
                        <a:p>
                          <a:pPr algn="ctr"/>
                          <a:r>
                            <a:rPr lang="en-US" sz="1400" dirty="0" smtClean="0"/>
                            <a:t>derivatives</a:t>
                          </a:r>
                          <a:endParaRPr lang="en-US" sz="1400" dirty="0">
                            <a:latin typeface="Karla" charset="0"/>
                            <a:ea typeface="Karla" charset="0"/>
                            <a:cs typeface="Karla" charset="0"/>
                          </a:endParaRPr>
                        </a:p>
                      </a:txBody>
                      <a:tcPr anchor="ctr"/>
                    </a:tc>
                    <a:tc>
                      <a:txBody>
                        <a:bodyPr/>
                        <a:lstStyle/>
                        <a:p>
                          <a:pPr algn="ctr"/>
                          <a:r>
                            <a:rPr lang="en-US" sz="1400" dirty="0" smtClean="0">
                              <a:latin typeface="Karla" charset="0"/>
                              <a:ea typeface="Karla" charset="0"/>
                              <a:cs typeface="Karla" charset="0"/>
                            </a:rPr>
                            <a:t>Value of</a:t>
                          </a:r>
                          <a:r>
                            <a:rPr lang="en-US" sz="1400" baseline="0" dirty="0" smtClean="0">
                              <a:latin typeface="Karla" charset="0"/>
                              <a:ea typeface="Karla" charset="0"/>
                              <a:cs typeface="Karla" charset="0"/>
                            </a:rPr>
                            <a:t> the variable</a:t>
                          </a:r>
                          <a:endParaRPr lang="en-US" sz="1400" dirty="0">
                            <a:latin typeface="Karla" charset="0"/>
                            <a:ea typeface="Karla" charset="0"/>
                            <a:cs typeface="Karla" charset="0"/>
                          </a:endParaRPr>
                        </a:p>
                      </a:txBody>
                      <a:tcPr anchor="ctr"/>
                    </a:tc>
                    <a:tc>
                      <a:txBody>
                        <a:bodyPr/>
                        <a:lstStyle/>
                        <a:p>
                          <a:pPr algn="ctr"/>
                          <a:r>
                            <a:rPr lang="en-US" sz="1400" dirty="0" smtClean="0">
                              <a:latin typeface="Karla" charset="0"/>
                              <a:ea typeface="Karla" charset="0"/>
                              <a:cs typeface="Karla" charset="0"/>
                            </a:rPr>
                            <a:t>Value of the partial derivative</a:t>
                          </a:r>
                          <a:endParaRPr lang="en-US" sz="1400" dirty="0">
                            <a:latin typeface="Karla" charset="0"/>
                            <a:ea typeface="Karla" charset="0"/>
                            <a:cs typeface="Karla" charset="0"/>
                          </a:endParaRPr>
                        </a:p>
                      </a:txBody>
                      <a:tcPr anchor="ctr"/>
                    </a:tc>
                    <a:tc>
                      <a:txBody>
                        <a:bodyPr/>
                        <a:lstStyle/>
                        <a:p>
                          <a:endParaRPr lang="en-US"/>
                        </a:p>
                      </a:txBody>
                      <a:tcPr anchor="ctr">
                        <a:blipFill rotWithShape="0">
                          <a:blip r:embed="rId3"/>
                          <a:stretch>
                            <a:fillRect l="-438514" t="-1149" r="-1351" b="-816092"/>
                          </a:stretch>
                        </a:blipFill>
                      </a:tcPr>
                    </a:tc>
                  </a:tr>
                  <a:tr h="514712">
                    <a:tc>
                      <a:txBody>
                        <a:bodyPr/>
                        <a:lstStyle/>
                        <a:p>
                          <a:endParaRPr lang="en-US"/>
                        </a:p>
                      </a:txBody>
                      <a:tcPr anchor="ctr">
                        <a:blipFill rotWithShape="0">
                          <a:blip r:embed="rId3"/>
                          <a:stretch>
                            <a:fillRect l="-224" t="-103529" r="-258072" b="-735294"/>
                          </a:stretch>
                        </a:blipFill>
                      </a:tcPr>
                    </a:tc>
                    <a:tc>
                      <a:txBody>
                        <a:bodyPr/>
                        <a:lstStyle/>
                        <a:p>
                          <a:endParaRPr lang="en-US"/>
                        </a:p>
                      </a:txBody>
                      <a:tcPr>
                        <a:blipFill rotWithShape="0">
                          <a:blip r:embed="rId3"/>
                          <a:stretch>
                            <a:fillRect l="-173256" t="-103529" r="-346124" b="-735294"/>
                          </a:stretch>
                        </a:blipFill>
                      </a:tcPr>
                    </a:tc>
                    <a:tc>
                      <a:txBody>
                        <a:bodyPr/>
                        <a:lstStyle/>
                        <a:p>
                          <a:endParaRPr lang="en-US"/>
                        </a:p>
                      </a:txBody>
                      <a:tcPr anchor="ctr">
                        <a:blipFill rotWithShape="0">
                          <a:blip r:embed="rId3"/>
                          <a:stretch>
                            <a:fillRect l="-238176" t="-103529" r="-201689" b="-735294"/>
                          </a:stretch>
                        </a:blipFill>
                      </a:tcP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b="0" dirty="0" smtClean="0"/>
                            <a:t>-3</a:t>
                          </a:r>
                        </a:p>
                      </a:txBody>
                      <a:tcPr anchor="ctr"/>
                    </a:tc>
                    <a:tc>
                      <a:txBody>
                        <a:bodyPr/>
                        <a:lstStyle/>
                        <a:p>
                          <a:pPr marL="0" marR="0" indent="0" algn="ctr" defTabSz="457182" rtl="0" eaLnBrk="1" fontAlgn="auto" latinLnBrk="0" hangingPunct="1">
                            <a:lnSpc>
                              <a:spcPct val="100000"/>
                            </a:lnSpc>
                            <a:spcBef>
                              <a:spcPts val="0"/>
                            </a:spcBef>
                            <a:spcAft>
                              <a:spcPts val="0"/>
                            </a:spcAft>
                            <a:buClrTx/>
                            <a:buSzTx/>
                            <a:buFontTx/>
                            <a:buNone/>
                            <a:tabLst/>
                            <a:defRPr/>
                          </a:pPr>
                          <a:r>
                            <a:rPr lang="en-US" sz="1400" b="0" dirty="0" smtClean="0"/>
                            <a:t>-3</a:t>
                          </a:r>
                        </a:p>
                      </a:txBody>
                      <a:tcPr anchor="ctr"/>
                    </a:tc>
                  </a:tr>
                  <a:tr h="551246">
                    <a:tc>
                      <a:txBody>
                        <a:bodyPr/>
                        <a:lstStyle/>
                        <a:p>
                          <a:endParaRPr lang="en-US"/>
                        </a:p>
                      </a:txBody>
                      <a:tcPr anchor="ctr">
                        <a:blipFill rotWithShape="0">
                          <a:blip r:embed="rId3"/>
                          <a:stretch>
                            <a:fillRect l="-224" t="-190110" r="-258072" b="-586813"/>
                          </a:stretch>
                        </a:blipFill>
                      </a:tcPr>
                    </a:tc>
                    <a:tc>
                      <a:txBody>
                        <a:bodyPr/>
                        <a:lstStyle/>
                        <a:p>
                          <a:endParaRPr lang="en-US"/>
                        </a:p>
                      </a:txBody>
                      <a:tcPr>
                        <a:blipFill rotWithShape="0">
                          <a:blip r:embed="rId3"/>
                          <a:stretch>
                            <a:fillRect l="-173256" t="-190110" r="-346124" b="-586813"/>
                          </a:stretch>
                        </a:blipFill>
                      </a:tcPr>
                    </a:tc>
                    <a:tc>
                      <a:txBody>
                        <a:bodyPr/>
                        <a:lstStyle/>
                        <a:p>
                          <a:endParaRPr lang="en-US"/>
                        </a:p>
                      </a:txBody>
                      <a:tcPr anchor="ctr">
                        <a:blipFill rotWithShape="0">
                          <a:blip r:embed="rId3"/>
                          <a:stretch>
                            <a:fillRect l="-238176" t="-190110" r="-201689" b="-586813"/>
                          </a:stretch>
                        </a:blipFill>
                      </a:tcPr>
                    </a:tc>
                    <a:tc>
                      <a:txBody>
                        <a:bodyPr/>
                        <a:lstStyle/>
                        <a:p>
                          <a:endParaRPr lang="en-US"/>
                        </a:p>
                      </a:txBody>
                      <a:tcPr anchor="ctr">
                        <a:blipFill rotWithShape="0">
                          <a:blip r:embed="rId3"/>
                          <a:stretch>
                            <a:fillRect l="-337037" t="-190110" r="-101010" b="-586813"/>
                          </a:stretch>
                        </a:blipFill>
                      </a:tcPr>
                    </a:tc>
                    <a:tc>
                      <a:txBody>
                        <a:bodyPr/>
                        <a:lstStyle/>
                        <a:p>
                          <a:endParaRPr lang="en-US"/>
                        </a:p>
                      </a:txBody>
                      <a:tcPr anchor="ctr">
                        <a:blipFill rotWithShape="0">
                          <a:blip r:embed="rId3"/>
                          <a:stretch>
                            <a:fillRect l="-438514" t="-190110" r="-1351" b="-586813"/>
                          </a:stretch>
                        </a:blipFill>
                      </a:tcPr>
                    </a:tc>
                  </a:tr>
                  <a:tr h="551246">
                    <a:tc>
                      <a:txBody>
                        <a:bodyPr/>
                        <a:lstStyle/>
                        <a:p>
                          <a:endParaRPr lang="en-US"/>
                        </a:p>
                      </a:txBody>
                      <a:tcPr anchor="ctr">
                        <a:blipFill rotWithShape="0">
                          <a:blip r:embed="rId3"/>
                          <a:stretch>
                            <a:fillRect l="-224" t="-293333" r="-258072" b="-493333"/>
                          </a:stretch>
                        </a:blipFill>
                      </a:tcPr>
                    </a:tc>
                    <a:tc>
                      <a:txBody>
                        <a:bodyPr/>
                        <a:lstStyle/>
                        <a:p>
                          <a:endParaRPr lang="en-US"/>
                        </a:p>
                      </a:txBody>
                      <a:tcPr>
                        <a:blipFill rotWithShape="0">
                          <a:blip r:embed="rId3"/>
                          <a:stretch>
                            <a:fillRect l="-173256" t="-293333" r="-346124" b="-493333"/>
                          </a:stretch>
                        </a:blipFill>
                      </a:tcPr>
                    </a:tc>
                    <a:tc>
                      <a:txBody>
                        <a:bodyPr/>
                        <a:lstStyle/>
                        <a:p>
                          <a:endParaRPr lang="en-US"/>
                        </a:p>
                      </a:txBody>
                      <a:tcPr anchor="ctr">
                        <a:blipFill rotWithShape="0">
                          <a:blip r:embed="rId3"/>
                          <a:stretch>
                            <a:fillRect l="-238176" t="-293333" r="-201689" b="-493333"/>
                          </a:stretch>
                        </a:blipFill>
                      </a:tcPr>
                    </a:tc>
                    <a:tc>
                      <a:txBody>
                        <a:bodyPr/>
                        <a:lstStyle/>
                        <a:p>
                          <a:pPr algn="ctr"/>
                          <a:r>
                            <a:rPr lang="en-US" sz="1400" dirty="0" smtClean="0"/>
                            <a:t>1</a:t>
                          </a:r>
                          <a:endParaRPr lang="en-US" sz="1400" dirty="0"/>
                        </a:p>
                      </a:txBody>
                      <a:tcPr anchor="ctr"/>
                    </a:tc>
                    <a:tc>
                      <a:txBody>
                        <a:bodyPr/>
                        <a:lstStyle/>
                        <a:p>
                          <a:endParaRPr lang="en-US"/>
                        </a:p>
                      </a:txBody>
                      <a:tcPr anchor="ctr">
                        <a:blipFill rotWithShape="0">
                          <a:blip r:embed="rId3"/>
                          <a:stretch>
                            <a:fillRect l="-438514" t="-293333" r="-1351" b="-493333"/>
                          </a:stretch>
                        </a:blipFill>
                      </a:tcPr>
                    </a:tc>
                  </a:tr>
                  <a:tr h="633993">
                    <a:tc>
                      <a:txBody>
                        <a:bodyPr/>
                        <a:lstStyle/>
                        <a:p>
                          <a:endParaRPr lang="en-US"/>
                        </a:p>
                      </a:txBody>
                      <a:tcPr anchor="ctr">
                        <a:blipFill rotWithShape="0">
                          <a:blip r:embed="rId3"/>
                          <a:stretch>
                            <a:fillRect l="-224" t="-340385" r="-258072" b="-326923"/>
                          </a:stretch>
                        </a:blipFill>
                      </a:tcPr>
                    </a:tc>
                    <a:tc>
                      <a:txBody>
                        <a:bodyPr/>
                        <a:lstStyle/>
                        <a:p>
                          <a:endParaRPr lang="en-US"/>
                        </a:p>
                      </a:txBody>
                      <a:tcPr>
                        <a:blipFill rotWithShape="0">
                          <a:blip r:embed="rId3"/>
                          <a:stretch>
                            <a:fillRect l="-173256" t="-340385" r="-346124" b="-326923"/>
                          </a:stretch>
                        </a:blipFill>
                      </a:tcPr>
                    </a:tc>
                    <a:tc>
                      <a:txBody>
                        <a:bodyPr/>
                        <a:lstStyle/>
                        <a:p>
                          <a:endParaRPr lang="en-US"/>
                        </a:p>
                      </a:txBody>
                      <a:tcPr anchor="ctr">
                        <a:blipFill rotWithShape="0">
                          <a:blip r:embed="rId3"/>
                          <a:stretch>
                            <a:fillRect l="-238176" t="-340385" r="-201689" b="-326923"/>
                          </a:stretch>
                        </a:blipFill>
                      </a:tcPr>
                    </a:tc>
                    <a:tc>
                      <a:txBody>
                        <a:bodyPr/>
                        <a:lstStyle/>
                        <a:p>
                          <a:endParaRPr lang="en-US"/>
                        </a:p>
                      </a:txBody>
                      <a:tcPr anchor="ctr">
                        <a:blipFill rotWithShape="0">
                          <a:blip r:embed="rId3"/>
                          <a:stretch>
                            <a:fillRect l="-337037" t="-340385" r="-101010" b="-326923"/>
                          </a:stretch>
                        </a:blipFill>
                      </a:tcPr>
                    </a:tc>
                    <a:tc>
                      <a:txBody>
                        <a:bodyPr/>
                        <a:lstStyle/>
                        <a:p>
                          <a:endParaRPr lang="en-US"/>
                        </a:p>
                      </a:txBody>
                      <a:tcPr anchor="ctr">
                        <a:blipFill rotWithShape="0">
                          <a:blip r:embed="rId3"/>
                          <a:stretch>
                            <a:fillRect l="-438514" t="-340385" r="-1351" b="-326923"/>
                          </a:stretch>
                        </a:blipFill>
                      </a:tcPr>
                    </a:tc>
                  </a:tr>
                  <a:tr h="726313">
                    <a:tc>
                      <a:txBody>
                        <a:bodyPr/>
                        <a:lstStyle/>
                        <a:p>
                          <a:endParaRPr lang="en-US"/>
                        </a:p>
                      </a:txBody>
                      <a:tcPr anchor="ctr">
                        <a:blipFill rotWithShape="0">
                          <a:blip r:embed="rId3"/>
                          <a:stretch>
                            <a:fillRect l="-224" t="-381667" r="-258072" b="-183333"/>
                          </a:stretch>
                        </a:blipFill>
                      </a:tcPr>
                    </a:tc>
                    <a:tc>
                      <a:txBody>
                        <a:bodyPr/>
                        <a:lstStyle/>
                        <a:p>
                          <a:endParaRPr lang="en-US"/>
                        </a:p>
                      </a:txBody>
                      <a:tcPr>
                        <a:blipFill rotWithShape="0">
                          <a:blip r:embed="rId3"/>
                          <a:stretch>
                            <a:fillRect l="-173256" t="-381667" r="-346124" b="-183333"/>
                          </a:stretch>
                        </a:blipFill>
                      </a:tcPr>
                    </a:tc>
                    <a:tc>
                      <a:txBody>
                        <a:bodyPr/>
                        <a:lstStyle/>
                        <a:p>
                          <a:endParaRPr lang="en-US"/>
                        </a:p>
                      </a:txBody>
                      <a:tcPr anchor="ctr">
                        <a:blipFill rotWithShape="0">
                          <a:blip r:embed="rId3"/>
                          <a:stretch>
                            <a:fillRect l="-238176" t="-381667" r="-201689" b="-183333"/>
                          </a:stretch>
                        </a:blipFill>
                      </a:tcPr>
                    </a:tc>
                    <a:tc>
                      <a:txBody>
                        <a:bodyPr/>
                        <a:lstStyle/>
                        <a:p>
                          <a:endParaRPr lang="en-US"/>
                        </a:p>
                      </a:txBody>
                      <a:tcPr anchor="ctr">
                        <a:blipFill rotWithShape="0">
                          <a:blip r:embed="rId3"/>
                          <a:stretch>
                            <a:fillRect l="-337037" t="-381667" r="-101010" b="-183333"/>
                          </a:stretch>
                        </a:blipFill>
                      </a:tcPr>
                    </a:tc>
                    <a:tc>
                      <a:txBody>
                        <a:bodyPr/>
                        <a:lstStyle/>
                        <a:p>
                          <a:endParaRPr lang="en-US"/>
                        </a:p>
                      </a:txBody>
                      <a:tcPr anchor="ctr">
                        <a:blipFill rotWithShape="0">
                          <a:blip r:embed="rId3"/>
                          <a:stretch>
                            <a:fillRect l="-438514" t="-381667" r="-1351" b="-183333"/>
                          </a:stretch>
                        </a:blipFill>
                      </a:tcPr>
                    </a:tc>
                  </a:tr>
                  <a:tr h="552234">
                    <a:tc>
                      <a:txBody>
                        <a:bodyPr/>
                        <a:lstStyle/>
                        <a:p>
                          <a:endParaRPr lang="en-US"/>
                        </a:p>
                      </a:txBody>
                      <a:tcPr anchor="ctr">
                        <a:blipFill rotWithShape="0">
                          <a:blip r:embed="rId3"/>
                          <a:stretch>
                            <a:fillRect l="-224" t="-642222" r="-258072" b="-144444"/>
                          </a:stretch>
                        </a:blipFill>
                      </a:tcPr>
                    </a:tc>
                    <a:tc>
                      <a:txBody>
                        <a:bodyPr/>
                        <a:lstStyle/>
                        <a:p>
                          <a:endParaRPr lang="en-US"/>
                        </a:p>
                      </a:txBody>
                      <a:tcPr>
                        <a:blipFill rotWithShape="0">
                          <a:blip r:embed="rId3"/>
                          <a:stretch>
                            <a:fillRect l="-173256" t="-642222" r="-346124" b="-144444"/>
                          </a:stretch>
                        </a:blipFill>
                      </a:tcPr>
                    </a:tc>
                    <a:tc>
                      <a:txBody>
                        <a:bodyPr/>
                        <a:lstStyle/>
                        <a:p>
                          <a:endParaRPr lang="en-US"/>
                        </a:p>
                      </a:txBody>
                      <a:tcPr anchor="ctr">
                        <a:blipFill rotWithShape="0">
                          <a:blip r:embed="rId3"/>
                          <a:stretch>
                            <a:fillRect l="-238176" t="-642222" r="-201689" b="-144444"/>
                          </a:stretch>
                        </a:blipFill>
                      </a:tcPr>
                    </a:tc>
                    <a:tc>
                      <a:txBody>
                        <a:bodyPr/>
                        <a:lstStyle/>
                        <a:p>
                          <a:endParaRPr lang="en-US"/>
                        </a:p>
                      </a:txBody>
                      <a:tcPr anchor="ctr">
                        <a:blipFill rotWithShape="0">
                          <a:blip r:embed="rId3"/>
                          <a:stretch>
                            <a:fillRect l="-337037" t="-642222" r="-101010" b="-144444"/>
                          </a:stretch>
                        </a:blipFill>
                      </a:tcPr>
                    </a:tc>
                    <a:tc>
                      <a:txBody>
                        <a:bodyPr/>
                        <a:lstStyle/>
                        <a:p>
                          <a:endParaRPr lang="en-US"/>
                        </a:p>
                      </a:txBody>
                      <a:tcPr anchor="ctr">
                        <a:blipFill rotWithShape="0">
                          <a:blip r:embed="rId3"/>
                          <a:stretch>
                            <a:fillRect l="-438514" t="-642222" r="-1351" b="-144444"/>
                          </a:stretch>
                        </a:blipFill>
                      </a:tcPr>
                    </a:tc>
                  </a:tr>
                  <a:tr h="777367">
                    <a:tc>
                      <a:txBody>
                        <a:bodyPr/>
                        <a:lstStyle/>
                        <a:p>
                          <a:endParaRPr lang="en-US"/>
                        </a:p>
                      </a:txBody>
                      <a:tcPr anchor="ctr">
                        <a:blipFill rotWithShape="0">
                          <a:blip r:embed="rId3"/>
                          <a:stretch>
                            <a:fillRect l="-224" t="-521875" r="-258072" b="-1563"/>
                          </a:stretch>
                        </a:blipFill>
                      </a:tcPr>
                    </a:tc>
                    <a:tc>
                      <a:txBody>
                        <a:bodyPr/>
                        <a:lstStyle/>
                        <a:p>
                          <a:endParaRPr lang="en-US" sz="1400" b="0" dirty="0"/>
                        </a:p>
                      </a:txBody>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endParaRPr lang="en-US" sz="1400" dirty="0"/>
                        </a:p>
                      </a:txBody>
                      <a:tcPr anchor="ctr"/>
                    </a:tc>
                    <a:tc>
                      <a:txBody>
                        <a:bodyPr/>
                        <a:lstStyle/>
                        <a:p>
                          <a:endParaRPr lang="en-US"/>
                        </a:p>
                      </a:txBody>
                      <a:tcPr anchor="ctr">
                        <a:blipFill rotWithShape="0">
                          <a:blip r:embed="rId3"/>
                          <a:stretch>
                            <a:fillRect l="-337037" t="-521875" r="-101010" b="-1563"/>
                          </a:stretch>
                        </a:blipFill>
                      </a:tcPr>
                    </a:tc>
                    <a:tc>
                      <a:txBody>
                        <a:bodyPr/>
                        <a:lstStyle/>
                        <a:p>
                          <a:pPr marL="0" marR="0" indent="0" algn="l" defTabSz="457182" rtl="0" eaLnBrk="1" fontAlgn="auto" latinLnBrk="0" hangingPunct="1">
                            <a:lnSpc>
                              <a:spcPct val="100000"/>
                            </a:lnSpc>
                            <a:spcBef>
                              <a:spcPts val="0"/>
                            </a:spcBef>
                            <a:spcAft>
                              <a:spcPts val="0"/>
                            </a:spcAft>
                            <a:buClrTx/>
                            <a:buSzTx/>
                            <a:buFontTx/>
                            <a:buNone/>
                            <a:tabLst/>
                            <a:defRPr/>
                          </a:pPr>
                          <a:r>
                            <a:rPr lang="nb-NO" sz="1800" b="0" i="0" kern="1200" dirty="0" smtClean="0">
                              <a:solidFill>
                                <a:schemeClr val="dk1"/>
                              </a:solidFill>
                              <a:effectLst/>
                              <a:latin typeface="+mn-lt"/>
                              <a:ea typeface="+mn-ea"/>
                              <a:cs typeface="+mn-cs"/>
                            </a:rPr>
                            <a:t>0.00037018372</a:t>
                          </a:r>
                          <a:endParaRPr lang="en-US" sz="1400" dirty="0"/>
                        </a:p>
                      </a:txBody>
                      <a:tcPr anchor="ctr"/>
                    </a:tc>
                  </a:tr>
                </a:tbl>
              </a:graphicData>
            </a:graphic>
          </p:graphicFrame>
        </mc:Fallback>
      </mc:AlternateContent>
      <p:sp>
        <p:nvSpPr>
          <p:cNvPr id="3" name="Down Arrow 2"/>
          <p:cNvSpPr/>
          <p:nvPr/>
        </p:nvSpPr>
        <p:spPr>
          <a:xfrm>
            <a:off x="10880035" y="1605144"/>
            <a:ext cx="742122" cy="4041913"/>
          </a:xfrm>
          <a:prstGeom prst="downArrow">
            <a:avLst/>
          </a:prstGeom>
          <a:gradFill>
            <a:gsLst>
              <a:gs pos="0">
                <a:schemeClr val="tx1">
                  <a:lumMod val="85000"/>
                  <a:lumOff val="15000"/>
                </a:schemeClr>
              </a:gs>
              <a:gs pos="100000">
                <a:schemeClr val="bg1">
                  <a:lumMod val="6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6056215"/>
      </p:ext>
    </p:extLst>
  </p:cSld>
  <p:clrMapOvr>
    <a:masterClrMapping/>
  </p:clrMapOvr>
  <p:timing>
    <p:tnLst>
      <p:par>
        <p:cTn id="1" dur="indefinite" restart="never" nodeType="tmRoot"/>
      </p:par>
    </p:tnLst>
  </p:timing>
</p:sld>
</file>

<file path=ppt/theme/theme1.xml><?xml version="1.0" encoding="utf-8"?>
<a:theme xmlns:a="http://schemas.openxmlformats.org/drawingml/2006/main" name="GEC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109B_template" id="{F5F00624-00A9-874F-B784-A35A96185B41}" vid="{39D723E7-92C0-1845-A752-6B8EA90799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CS109B_template</Template>
  <TotalTime>37913</TotalTime>
  <Words>7542</Words>
  <Application>Microsoft Macintosh PowerPoint</Application>
  <PresentationFormat>Widescreen</PresentationFormat>
  <Paragraphs>1217</Paragraphs>
  <Slides>100</Slides>
  <Notes>100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100</vt:i4>
      </vt:variant>
    </vt:vector>
  </HeadingPairs>
  <TitlesOfParts>
    <vt:vector size="110" baseType="lpstr">
      <vt:lpstr>Calibri</vt:lpstr>
      <vt:lpstr>Cambria Math</vt:lpstr>
      <vt:lpstr>Courier New</vt:lpstr>
      <vt:lpstr>Karla</vt:lpstr>
      <vt:lpstr>Mangal</vt:lpstr>
      <vt:lpstr>Open Sans</vt:lpstr>
      <vt:lpstr>Wingdings</vt:lpstr>
      <vt:lpstr>Arial</vt:lpstr>
      <vt:lpstr>GEC_template</vt:lpstr>
      <vt:lpstr>Equation</vt:lpstr>
      <vt:lpstr>Lecture 5: Review of Neural Networks</vt:lpstr>
      <vt:lpstr>Artificial Neural Networks</vt:lpstr>
      <vt:lpstr>Outline</vt:lpstr>
      <vt:lpstr>Review of Feed Forward Artificial Neural Networks  </vt:lpstr>
      <vt:lpstr>Review of Feed Forward Artificial Neural Networks    </vt:lpstr>
      <vt:lpstr>Anatomy of artificial neural network (ANN)</vt:lpstr>
      <vt:lpstr>Anatomy of artificial neural network (ANN)</vt:lpstr>
      <vt:lpstr>Anatomy of artificial neural network (ANN)</vt:lpstr>
      <vt:lpstr>Anatomy of artificial neural network (ANN)</vt:lpstr>
      <vt:lpstr>Anatomy of artificial neural network (ANN)</vt:lpstr>
      <vt:lpstr>Anatomy of artificial neural network (ANN)</vt:lpstr>
      <vt:lpstr>Anatomy of artificial neural network (ANN)</vt:lpstr>
      <vt:lpstr>Anatomy of artificial neural network (ANN)</vt:lpstr>
      <vt:lpstr>Review of Feed Forward Artificial Neural Networks    </vt:lpstr>
      <vt:lpstr>Activation function</vt:lpstr>
      <vt:lpstr>Activation function</vt:lpstr>
      <vt:lpstr>Beyond Linear Models</vt:lpstr>
      <vt:lpstr>Traditional ML</vt:lpstr>
      <vt:lpstr>Deep Learning</vt:lpstr>
      <vt:lpstr>Activation function</vt:lpstr>
      <vt:lpstr>PowerPoint Presentation</vt:lpstr>
      <vt:lpstr>Review of Feed Forward Artificial Neural Networks    </vt:lpstr>
      <vt:lpstr>Loss Function</vt:lpstr>
      <vt:lpstr>Review of Feed Forward Artificial Neural Networks    </vt:lpstr>
      <vt:lpstr>Output Units</vt:lpstr>
      <vt:lpstr>Link function</vt:lpstr>
      <vt:lpstr>Output Units</vt:lpstr>
      <vt:lpstr>Output Units</vt:lpstr>
      <vt:lpstr>Link function multi-class problem</vt:lpstr>
      <vt:lpstr>Output Units</vt:lpstr>
      <vt:lpstr>Output Units</vt:lpstr>
      <vt:lpstr>Output Units</vt:lpstr>
      <vt:lpstr>Review of Feed Forward Artificial Neural Networks    </vt:lpstr>
      <vt:lpstr>Architecture</vt:lpstr>
      <vt:lpstr>Architecture (cont)</vt:lpstr>
      <vt:lpstr>Architecture (cont) </vt:lpstr>
      <vt:lpstr>Architecture (cont)</vt:lpstr>
      <vt:lpstr>Architecture (cont)</vt:lpstr>
      <vt:lpstr>Architecture (cont)</vt:lpstr>
      <vt:lpstr>Architecture (cont)</vt:lpstr>
      <vt:lpstr>Universal Approximation Theorem</vt:lpstr>
      <vt:lpstr>PowerPoint Presentation</vt:lpstr>
      <vt:lpstr>PowerPoint Presentation</vt:lpstr>
      <vt:lpstr>PowerPoint Presentation</vt:lpstr>
      <vt:lpstr>Better Generalization with Depth</vt:lpstr>
      <vt:lpstr>Large, Shallow Nets Overfit More</vt:lpstr>
      <vt:lpstr>Why layers? Representation</vt:lpstr>
      <vt:lpstr>Learning Multiple Components</vt:lpstr>
      <vt:lpstr>Depth = Repeated Compositions</vt:lpstr>
      <vt:lpstr>Review of Feed Forward Artificial Neural Networks    </vt:lpstr>
      <vt:lpstr>Review of Feed Forward Artificial Neural Networks    </vt:lpstr>
      <vt:lpstr>Heart Data</vt:lpstr>
      <vt:lpstr>Basic idea of learning</vt:lpstr>
      <vt:lpstr>But what is the idea? </vt:lpstr>
      <vt:lpstr>But what is the idea? </vt:lpstr>
      <vt:lpstr>But what is the idea? </vt:lpstr>
      <vt:lpstr>But what is the idea? </vt:lpstr>
      <vt:lpstr>Minimizing the Loss function</vt:lpstr>
      <vt:lpstr>Minimizing the Loss function</vt:lpstr>
      <vt:lpstr>Minimization of the Loss Function </vt:lpstr>
      <vt:lpstr>Minimization of the Loss Function </vt:lpstr>
      <vt:lpstr>Let’s play the Pavlos game</vt:lpstr>
      <vt:lpstr>Gradient Descent </vt:lpstr>
      <vt:lpstr>Considerations </vt:lpstr>
      <vt:lpstr>Local vs Global Minima</vt:lpstr>
      <vt:lpstr>Local vs Global Minima</vt:lpstr>
      <vt:lpstr>Local vs Global Minima</vt:lpstr>
      <vt:lpstr>Large data</vt:lpstr>
      <vt:lpstr>Batch and Stochastic Gradient Descent</vt:lpstr>
      <vt:lpstr>Batch and Stochastic Gradient Descent</vt:lpstr>
      <vt:lpstr>Batch and Stochastic Gradient Descent</vt:lpstr>
      <vt:lpstr>Batch and Stochastic Gradient Descent</vt:lpstr>
      <vt:lpstr>Batch and Stochastic Gradient Descent</vt:lpstr>
      <vt:lpstr>Batch and Stochastic Gradient Descent</vt:lpstr>
      <vt:lpstr>Batch and Stochastic Gradient Descent</vt:lpstr>
      <vt:lpstr>Batch and Stochastic Gradient Descent</vt:lpstr>
      <vt:lpstr>Batch and Stochastic Gradient Descent</vt:lpstr>
      <vt:lpstr>Batch and Stochastic Gradient Descent</vt:lpstr>
      <vt:lpstr>Learning Rate</vt:lpstr>
      <vt:lpstr>Considerations </vt:lpstr>
      <vt:lpstr>Considerations </vt:lpstr>
      <vt:lpstr>Review of Feed Forward Artificial Neural Networks    </vt:lpstr>
      <vt:lpstr>Derivatives: Linear Regression</vt:lpstr>
      <vt:lpstr>Derivatives: Logistic Regression</vt:lpstr>
      <vt:lpstr>Backprop: Chain Rule</vt:lpstr>
      <vt:lpstr>Logistic Regression derivatives</vt:lpstr>
      <vt:lpstr>PowerPoint Presentation</vt:lpstr>
      <vt:lpstr>PowerPoint Presentation</vt:lpstr>
      <vt:lpstr>Backpropagation: Logistic Regression Revisited</vt:lpstr>
      <vt:lpstr>Backpropagation</vt:lpstr>
      <vt:lpstr>Backpropagation</vt:lpstr>
      <vt:lpstr>Backpropagation. Pavlos game #456 </vt:lpstr>
      <vt:lpstr>Idea 1: Evaluate the derivative at: X={3}, y=1, W=3  </vt:lpstr>
      <vt:lpstr>Basic functions</vt:lpstr>
      <vt:lpstr>Basic functions</vt:lpstr>
      <vt:lpstr>Autograd: Auto-differentiation </vt:lpstr>
      <vt:lpstr>PowerPoint Presentation</vt:lpstr>
      <vt:lpstr>Autograd (cont) </vt:lpstr>
      <vt:lpstr>Forward mode: Evaluate the derivative at: X={3}, y=1, W=3  </vt:lpstr>
      <vt:lpstr>Backward mode: Evaluate the derivative at: X={3}, y=1, W=3  </vt:lpstr>
    </vt:vector>
  </TitlesOfParts>
  <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Section #1:  Linear Algebra and Hypothesis Testing  (The Short Version)</dc:title>
  <dc:creator>William Claybaugh</dc:creator>
  <cp:lastModifiedBy>Microsoft Office User</cp:lastModifiedBy>
  <cp:revision>645</cp:revision>
  <cp:lastPrinted>2019-02-11T18:11:36Z</cp:lastPrinted>
  <dcterms:created xsi:type="dcterms:W3CDTF">2018-09-10T00:54:50Z</dcterms:created>
  <dcterms:modified xsi:type="dcterms:W3CDTF">2019-02-11T18:12:04Z</dcterms:modified>
</cp:coreProperties>
</file>