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1" r:id="rId1"/>
  </p:sldMasterIdLst>
  <p:notesMasterIdLst>
    <p:notesMasterId r:id="rId56"/>
  </p:notesMasterIdLst>
  <p:sldIdLst>
    <p:sldId id="318" r:id="rId2"/>
    <p:sldId id="491" r:id="rId3"/>
    <p:sldId id="502" r:id="rId4"/>
    <p:sldId id="424" r:id="rId5"/>
    <p:sldId id="428" r:id="rId6"/>
    <p:sldId id="429" r:id="rId7"/>
    <p:sldId id="460" r:id="rId8"/>
    <p:sldId id="461" r:id="rId9"/>
    <p:sldId id="462" r:id="rId10"/>
    <p:sldId id="463" r:id="rId11"/>
    <p:sldId id="464" r:id="rId12"/>
    <p:sldId id="466" r:id="rId13"/>
    <p:sldId id="467" r:id="rId14"/>
    <p:sldId id="506" r:id="rId15"/>
    <p:sldId id="469" r:id="rId16"/>
    <p:sldId id="481" r:id="rId17"/>
    <p:sldId id="482" r:id="rId18"/>
    <p:sldId id="483" r:id="rId19"/>
    <p:sldId id="484" r:id="rId20"/>
    <p:sldId id="485" r:id="rId21"/>
    <p:sldId id="486" r:id="rId22"/>
    <p:sldId id="459" r:id="rId23"/>
    <p:sldId id="468" r:id="rId24"/>
    <p:sldId id="452" r:id="rId25"/>
    <p:sldId id="453" r:id="rId26"/>
    <p:sldId id="454" r:id="rId27"/>
    <p:sldId id="455" r:id="rId28"/>
    <p:sldId id="456" r:id="rId29"/>
    <p:sldId id="487" r:id="rId30"/>
    <p:sldId id="488" r:id="rId31"/>
    <p:sldId id="499" r:id="rId32"/>
    <p:sldId id="457" r:id="rId33"/>
    <p:sldId id="458" r:id="rId34"/>
    <p:sldId id="470" r:id="rId35"/>
    <p:sldId id="471" r:id="rId36"/>
    <p:sldId id="472" r:id="rId37"/>
    <p:sldId id="473" r:id="rId38"/>
    <p:sldId id="474" r:id="rId39"/>
    <p:sldId id="447" r:id="rId40"/>
    <p:sldId id="448" r:id="rId41"/>
    <p:sldId id="449" r:id="rId42"/>
    <p:sldId id="450" r:id="rId43"/>
    <p:sldId id="505" r:id="rId44"/>
    <p:sldId id="501" r:id="rId45"/>
    <p:sldId id="497" r:id="rId46"/>
    <p:sldId id="496" r:id="rId47"/>
    <p:sldId id="498" r:id="rId48"/>
    <p:sldId id="500" r:id="rId49"/>
    <p:sldId id="504" r:id="rId50"/>
    <p:sldId id="495" r:id="rId51"/>
    <p:sldId id="492" r:id="rId52"/>
    <p:sldId id="490" r:id="rId53"/>
    <p:sldId id="493" r:id="rId54"/>
    <p:sldId id="494"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Microsoft Office User" initials="Office [2] [2]" lastIdx="1" clrIdx="2">
    <p:extLst/>
  </p:cmAuthor>
  <p:cmAuthor id="4" name="Microsoft Office User" initials="Office [2] [2]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57"/>
    <p:restoredTop sz="93750"/>
  </p:normalViewPr>
  <p:slideViewPr>
    <p:cSldViewPr snapToGrid="0" snapToObjects="1">
      <p:cViewPr>
        <p:scale>
          <a:sx n="114" d="100"/>
          <a:sy n="114" d="100"/>
        </p:scale>
        <p:origin x="96" y="-80"/>
      </p:cViewPr>
      <p:guideLst>
        <p:guide orient="horz" pos="2136"/>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commentAuthors" Target="commentAuthors.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236B18-74CE-9D4F-81AF-719DF4FD712D}" type="datetimeFigureOut">
              <a:rPr lang="en-US" smtClean="0"/>
              <a:t>3/11/19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3C6C5F-2519-1B4F-BEC9-BDE26CB25B3F}" type="slidenum">
              <a:rPr lang="en-US" smtClean="0"/>
              <a:t>‹#›</a:t>
            </a:fld>
            <a:endParaRPr lang="en-US"/>
          </a:p>
        </p:txBody>
      </p:sp>
    </p:spTree>
    <p:extLst>
      <p:ext uri="{BB962C8B-B14F-4D97-AF65-F5344CB8AC3E}">
        <p14:creationId xmlns:p14="http://schemas.microsoft.com/office/powerpoint/2010/main" val="4227399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a:t>
            </a:fld>
            <a:endParaRPr lang="en-US"/>
          </a:p>
        </p:txBody>
      </p:sp>
    </p:spTree>
    <p:extLst>
      <p:ext uri="{BB962C8B-B14F-4D97-AF65-F5344CB8AC3E}">
        <p14:creationId xmlns:p14="http://schemas.microsoft.com/office/powerpoint/2010/main" val="920869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10</a:t>
            </a:fld>
            <a:endParaRPr lang="en-US"/>
          </a:p>
        </p:txBody>
      </p:sp>
    </p:spTree>
    <p:extLst>
      <p:ext uri="{BB962C8B-B14F-4D97-AF65-F5344CB8AC3E}">
        <p14:creationId xmlns:p14="http://schemas.microsoft.com/office/powerpoint/2010/main" val="1925107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11</a:t>
            </a:fld>
            <a:endParaRPr lang="en-US"/>
          </a:p>
        </p:txBody>
      </p:sp>
    </p:spTree>
    <p:extLst>
      <p:ext uri="{BB962C8B-B14F-4D97-AF65-F5344CB8AC3E}">
        <p14:creationId xmlns:p14="http://schemas.microsoft.com/office/powerpoint/2010/main" val="985729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12</a:t>
            </a:fld>
            <a:endParaRPr lang="en-US"/>
          </a:p>
        </p:txBody>
      </p:sp>
    </p:spTree>
    <p:extLst>
      <p:ext uri="{BB962C8B-B14F-4D97-AF65-F5344CB8AC3E}">
        <p14:creationId xmlns:p14="http://schemas.microsoft.com/office/powerpoint/2010/main" val="1391101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13</a:t>
            </a:fld>
            <a:endParaRPr lang="en-US"/>
          </a:p>
        </p:txBody>
      </p:sp>
    </p:spTree>
    <p:extLst>
      <p:ext uri="{BB962C8B-B14F-4D97-AF65-F5344CB8AC3E}">
        <p14:creationId xmlns:p14="http://schemas.microsoft.com/office/powerpoint/2010/main" val="802281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14</a:t>
            </a:fld>
            <a:endParaRPr lang="en-US"/>
          </a:p>
        </p:txBody>
      </p:sp>
    </p:spTree>
    <p:extLst>
      <p:ext uri="{BB962C8B-B14F-4D97-AF65-F5344CB8AC3E}">
        <p14:creationId xmlns:p14="http://schemas.microsoft.com/office/powerpoint/2010/main" val="814916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15</a:t>
            </a:fld>
            <a:endParaRPr lang="en-US"/>
          </a:p>
        </p:txBody>
      </p:sp>
    </p:spTree>
    <p:extLst>
      <p:ext uri="{BB962C8B-B14F-4D97-AF65-F5344CB8AC3E}">
        <p14:creationId xmlns:p14="http://schemas.microsoft.com/office/powerpoint/2010/main" val="931608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16</a:t>
            </a:fld>
            <a:endParaRPr lang="en-US"/>
          </a:p>
        </p:txBody>
      </p:sp>
    </p:spTree>
    <p:extLst>
      <p:ext uri="{BB962C8B-B14F-4D97-AF65-F5344CB8AC3E}">
        <p14:creationId xmlns:p14="http://schemas.microsoft.com/office/powerpoint/2010/main" val="918524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17</a:t>
            </a:fld>
            <a:endParaRPr lang="en-US"/>
          </a:p>
        </p:txBody>
      </p:sp>
    </p:spTree>
    <p:extLst>
      <p:ext uri="{BB962C8B-B14F-4D97-AF65-F5344CB8AC3E}">
        <p14:creationId xmlns:p14="http://schemas.microsoft.com/office/powerpoint/2010/main" val="1533640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18</a:t>
            </a:fld>
            <a:endParaRPr lang="en-US"/>
          </a:p>
        </p:txBody>
      </p:sp>
    </p:spTree>
    <p:extLst>
      <p:ext uri="{BB962C8B-B14F-4D97-AF65-F5344CB8AC3E}">
        <p14:creationId xmlns:p14="http://schemas.microsoft.com/office/powerpoint/2010/main" val="1796698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19</a:t>
            </a:fld>
            <a:endParaRPr lang="en-US"/>
          </a:p>
        </p:txBody>
      </p:sp>
    </p:spTree>
    <p:extLst>
      <p:ext uri="{BB962C8B-B14F-4D97-AF65-F5344CB8AC3E}">
        <p14:creationId xmlns:p14="http://schemas.microsoft.com/office/powerpoint/2010/main" val="1342734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a:t>
            </a:fld>
            <a:endParaRPr lang="en-US"/>
          </a:p>
        </p:txBody>
      </p:sp>
    </p:spTree>
    <p:extLst>
      <p:ext uri="{BB962C8B-B14F-4D97-AF65-F5344CB8AC3E}">
        <p14:creationId xmlns:p14="http://schemas.microsoft.com/office/powerpoint/2010/main" val="305003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20</a:t>
            </a:fld>
            <a:endParaRPr lang="en-US"/>
          </a:p>
        </p:txBody>
      </p:sp>
    </p:spTree>
    <p:extLst>
      <p:ext uri="{BB962C8B-B14F-4D97-AF65-F5344CB8AC3E}">
        <p14:creationId xmlns:p14="http://schemas.microsoft.com/office/powerpoint/2010/main" val="1836986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Finite state machines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03C6C5F-2519-1B4F-BEC9-BDE26CB25B3F}" type="slidenum">
              <a:rPr lang="en-US" smtClean="0"/>
              <a:t>21</a:t>
            </a:fld>
            <a:endParaRPr lang="en-US"/>
          </a:p>
        </p:txBody>
      </p:sp>
    </p:spTree>
    <p:extLst>
      <p:ext uri="{BB962C8B-B14F-4D97-AF65-F5344CB8AC3E}">
        <p14:creationId xmlns:p14="http://schemas.microsoft.com/office/powerpoint/2010/main" val="1870290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22</a:t>
            </a:fld>
            <a:endParaRPr lang="en-US"/>
          </a:p>
        </p:txBody>
      </p:sp>
    </p:spTree>
    <p:extLst>
      <p:ext uri="{BB962C8B-B14F-4D97-AF65-F5344CB8AC3E}">
        <p14:creationId xmlns:p14="http://schemas.microsoft.com/office/powerpoint/2010/main" val="1294481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23</a:t>
            </a:fld>
            <a:endParaRPr lang="en-US"/>
          </a:p>
        </p:txBody>
      </p:sp>
    </p:spTree>
    <p:extLst>
      <p:ext uri="{BB962C8B-B14F-4D97-AF65-F5344CB8AC3E}">
        <p14:creationId xmlns:p14="http://schemas.microsoft.com/office/powerpoint/2010/main" val="572245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24</a:t>
            </a:fld>
            <a:endParaRPr lang="en-US"/>
          </a:p>
        </p:txBody>
      </p:sp>
    </p:spTree>
    <p:extLst>
      <p:ext uri="{BB962C8B-B14F-4D97-AF65-F5344CB8AC3E}">
        <p14:creationId xmlns:p14="http://schemas.microsoft.com/office/powerpoint/2010/main" val="401427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25</a:t>
            </a:fld>
            <a:endParaRPr lang="en-US"/>
          </a:p>
        </p:txBody>
      </p:sp>
    </p:spTree>
    <p:extLst>
      <p:ext uri="{BB962C8B-B14F-4D97-AF65-F5344CB8AC3E}">
        <p14:creationId xmlns:p14="http://schemas.microsoft.com/office/powerpoint/2010/main" val="278680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26</a:t>
            </a:fld>
            <a:endParaRPr lang="en-US"/>
          </a:p>
        </p:txBody>
      </p:sp>
    </p:spTree>
    <p:extLst>
      <p:ext uri="{BB962C8B-B14F-4D97-AF65-F5344CB8AC3E}">
        <p14:creationId xmlns:p14="http://schemas.microsoft.com/office/powerpoint/2010/main" val="1143135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27</a:t>
            </a:fld>
            <a:endParaRPr lang="en-US"/>
          </a:p>
        </p:txBody>
      </p:sp>
    </p:spTree>
    <p:extLst>
      <p:ext uri="{BB962C8B-B14F-4D97-AF65-F5344CB8AC3E}">
        <p14:creationId xmlns:p14="http://schemas.microsoft.com/office/powerpoint/2010/main" val="1219944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28</a:t>
            </a:fld>
            <a:endParaRPr lang="en-US"/>
          </a:p>
        </p:txBody>
      </p:sp>
    </p:spTree>
    <p:extLst>
      <p:ext uri="{BB962C8B-B14F-4D97-AF65-F5344CB8AC3E}">
        <p14:creationId xmlns:p14="http://schemas.microsoft.com/office/powerpoint/2010/main" val="1926115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29</a:t>
            </a:fld>
            <a:endParaRPr lang="en-US"/>
          </a:p>
        </p:txBody>
      </p:sp>
    </p:spTree>
    <p:extLst>
      <p:ext uri="{BB962C8B-B14F-4D97-AF65-F5344CB8AC3E}">
        <p14:creationId xmlns:p14="http://schemas.microsoft.com/office/powerpoint/2010/main" val="45309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a:t>
            </a:fld>
            <a:endParaRPr lang="en-US"/>
          </a:p>
        </p:txBody>
      </p:sp>
    </p:spTree>
    <p:extLst>
      <p:ext uri="{BB962C8B-B14F-4D97-AF65-F5344CB8AC3E}">
        <p14:creationId xmlns:p14="http://schemas.microsoft.com/office/powerpoint/2010/main" val="1743683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30</a:t>
            </a:fld>
            <a:endParaRPr lang="en-US"/>
          </a:p>
        </p:txBody>
      </p:sp>
    </p:spTree>
    <p:extLst>
      <p:ext uri="{BB962C8B-B14F-4D97-AF65-F5344CB8AC3E}">
        <p14:creationId xmlns:p14="http://schemas.microsoft.com/office/powerpoint/2010/main" val="177005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31</a:t>
            </a:fld>
            <a:endParaRPr lang="en-US"/>
          </a:p>
        </p:txBody>
      </p:sp>
    </p:spTree>
    <p:extLst>
      <p:ext uri="{BB962C8B-B14F-4D97-AF65-F5344CB8AC3E}">
        <p14:creationId xmlns:p14="http://schemas.microsoft.com/office/powerpoint/2010/main" val="354320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32</a:t>
            </a:fld>
            <a:endParaRPr lang="en-US"/>
          </a:p>
        </p:txBody>
      </p:sp>
    </p:spTree>
    <p:extLst>
      <p:ext uri="{BB962C8B-B14F-4D97-AF65-F5344CB8AC3E}">
        <p14:creationId xmlns:p14="http://schemas.microsoft.com/office/powerpoint/2010/main" val="378393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33</a:t>
            </a:fld>
            <a:endParaRPr lang="en-US"/>
          </a:p>
        </p:txBody>
      </p:sp>
    </p:spTree>
    <p:extLst>
      <p:ext uri="{BB962C8B-B14F-4D97-AF65-F5344CB8AC3E}">
        <p14:creationId xmlns:p14="http://schemas.microsoft.com/office/powerpoint/2010/main" val="892183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34</a:t>
            </a:fld>
            <a:endParaRPr lang="en-US"/>
          </a:p>
        </p:txBody>
      </p:sp>
    </p:spTree>
    <p:extLst>
      <p:ext uri="{BB962C8B-B14F-4D97-AF65-F5344CB8AC3E}">
        <p14:creationId xmlns:p14="http://schemas.microsoft.com/office/powerpoint/2010/main" val="584899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35</a:t>
            </a:fld>
            <a:endParaRPr lang="en-US"/>
          </a:p>
        </p:txBody>
      </p:sp>
    </p:spTree>
    <p:extLst>
      <p:ext uri="{BB962C8B-B14F-4D97-AF65-F5344CB8AC3E}">
        <p14:creationId xmlns:p14="http://schemas.microsoft.com/office/powerpoint/2010/main" val="7392940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36</a:t>
            </a:fld>
            <a:endParaRPr lang="en-US"/>
          </a:p>
        </p:txBody>
      </p:sp>
    </p:spTree>
    <p:extLst>
      <p:ext uri="{BB962C8B-B14F-4D97-AF65-F5344CB8AC3E}">
        <p14:creationId xmlns:p14="http://schemas.microsoft.com/office/powerpoint/2010/main" val="1251004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37</a:t>
            </a:fld>
            <a:endParaRPr lang="en-US"/>
          </a:p>
        </p:txBody>
      </p:sp>
    </p:spTree>
    <p:extLst>
      <p:ext uri="{BB962C8B-B14F-4D97-AF65-F5344CB8AC3E}">
        <p14:creationId xmlns:p14="http://schemas.microsoft.com/office/powerpoint/2010/main" val="64377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38</a:t>
            </a:fld>
            <a:endParaRPr lang="en-US"/>
          </a:p>
        </p:txBody>
      </p:sp>
    </p:spTree>
    <p:extLst>
      <p:ext uri="{BB962C8B-B14F-4D97-AF65-F5344CB8AC3E}">
        <p14:creationId xmlns:p14="http://schemas.microsoft.com/office/powerpoint/2010/main" val="1777637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39</a:t>
            </a:fld>
            <a:endParaRPr lang="en-US"/>
          </a:p>
        </p:txBody>
      </p:sp>
    </p:spTree>
    <p:extLst>
      <p:ext uri="{BB962C8B-B14F-4D97-AF65-F5344CB8AC3E}">
        <p14:creationId xmlns:p14="http://schemas.microsoft.com/office/powerpoint/2010/main" val="1028827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a:t>
            </a:fld>
            <a:endParaRPr lang="en-US"/>
          </a:p>
        </p:txBody>
      </p:sp>
    </p:spTree>
    <p:extLst>
      <p:ext uri="{BB962C8B-B14F-4D97-AF65-F5344CB8AC3E}">
        <p14:creationId xmlns:p14="http://schemas.microsoft.com/office/powerpoint/2010/main" val="575440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40</a:t>
            </a:fld>
            <a:endParaRPr lang="en-US"/>
          </a:p>
        </p:txBody>
      </p:sp>
    </p:spTree>
    <p:extLst>
      <p:ext uri="{BB962C8B-B14F-4D97-AF65-F5344CB8AC3E}">
        <p14:creationId xmlns:p14="http://schemas.microsoft.com/office/powerpoint/2010/main" val="2121320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41</a:t>
            </a:fld>
            <a:endParaRPr lang="en-US"/>
          </a:p>
        </p:txBody>
      </p:sp>
    </p:spTree>
    <p:extLst>
      <p:ext uri="{BB962C8B-B14F-4D97-AF65-F5344CB8AC3E}">
        <p14:creationId xmlns:p14="http://schemas.microsoft.com/office/powerpoint/2010/main" val="1836332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42</a:t>
            </a:fld>
            <a:endParaRPr lang="en-US"/>
          </a:p>
        </p:txBody>
      </p:sp>
    </p:spTree>
    <p:extLst>
      <p:ext uri="{BB962C8B-B14F-4D97-AF65-F5344CB8AC3E}">
        <p14:creationId xmlns:p14="http://schemas.microsoft.com/office/powerpoint/2010/main" val="263948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43</a:t>
            </a:fld>
            <a:endParaRPr lang="en-US"/>
          </a:p>
        </p:txBody>
      </p:sp>
    </p:spTree>
    <p:extLst>
      <p:ext uri="{BB962C8B-B14F-4D97-AF65-F5344CB8AC3E}">
        <p14:creationId xmlns:p14="http://schemas.microsoft.com/office/powerpoint/2010/main" val="1969351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44</a:t>
            </a:fld>
            <a:endParaRPr lang="en-US"/>
          </a:p>
        </p:txBody>
      </p:sp>
    </p:spTree>
    <p:extLst>
      <p:ext uri="{BB962C8B-B14F-4D97-AF65-F5344CB8AC3E}">
        <p14:creationId xmlns:p14="http://schemas.microsoft.com/office/powerpoint/2010/main" val="1185330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45</a:t>
            </a:fld>
            <a:endParaRPr lang="en-US"/>
          </a:p>
        </p:txBody>
      </p:sp>
    </p:spTree>
    <p:extLst>
      <p:ext uri="{BB962C8B-B14F-4D97-AF65-F5344CB8AC3E}">
        <p14:creationId xmlns:p14="http://schemas.microsoft.com/office/powerpoint/2010/main" val="11742213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46</a:t>
            </a:fld>
            <a:endParaRPr lang="en-US"/>
          </a:p>
        </p:txBody>
      </p:sp>
    </p:spTree>
    <p:extLst>
      <p:ext uri="{BB962C8B-B14F-4D97-AF65-F5344CB8AC3E}">
        <p14:creationId xmlns:p14="http://schemas.microsoft.com/office/powerpoint/2010/main" val="1194853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47</a:t>
            </a:fld>
            <a:endParaRPr lang="en-US"/>
          </a:p>
        </p:txBody>
      </p:sp>
    </p:spTree>
    <p:extLst>
      <p:ext uri="{BB962C8B-B14F-4D97-AF65-F5344CB8AC3E}">
        <p14:creationId xmlns:p14="http://schemas.microsoft.com/office/powerpoint/2010/main" val="1358953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48</a:t>
            </a:fld>
            <a:endParaRPr lang="en-US"/>
          </a:p>
        </p:txBody>
      </p:sp>
    </p:spTree>
    <p:extLst>
      <p:ext uri="{BB962C8B-B14F-4D97-AF65-F5344CB8AC3E}">
        <p14:creationId xmlns:p14="http://schemas.microsoft.com/office/powerpoint/2010/main" val="4220242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LiveSlide Site</a:t>
            </a:r>
          </a:p>
          <a:p>
            <a:r>
              <a:rPr lang="en-US" smtClean="0"/>
              <a:t>https://blog.openai.com/better-language-models/</a:t>
            </a:r>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49</a:t>
            </a:fld>
            <a:endParaRPr lang="en-US"/>
          </a:p>
        </p:txBody>
      </p:sp>
    </p:spTree>
    <p:extLst>
      <p:ext uri="{BB962C8B-B14F-4D97-AF65-F5344CB8AC3E}">
        <p14:creationId xmlns:p14="http://schemas.microsoft.com/office/powerpoint/2010/main" val="383179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a:t>
            </a:fld>
            <a:endParaRPr lang="en-US"/>
          </a:p>
        </p:txBody>
      </p:sp>
    </p:spTree>
    <p:extLst>
      <p:ext uri="{BB962C8B-B14F-4D97-AF65-F5344CB8AC3E}">
        <p14:creationId xmlns:p14="http://schemas.microsoft.com/office/powerpoint/2010/main" val="21377564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50</a:t>
            </a:fld>
            <a:endParaRPr lang="en-US"/>
          </a:p>
        </p:txBody>
      </p:sp>
    </p:spTree>
    <p:extLst>
      <p:ext uri="{BB962C8B-B14F-4D97-AF65-F5344CB8AC3E}">
        <p14:creationId xmlns:p14="http://schemas.microsoft.com/office/powerpoint/2010/main" val="18538347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51</a:t>
            </a:fld>
            <a:endParaRPr lang="en-US"/>
          </a:p>
        </p:txBody>
      </p:sp>
    </p:spTree>
    <p:extLst>
      <p:ext uri="{BB962C8B-B14F-4D97-AF65-F5344CB8AC3E}">
        <p14:creationId xmlns:p14="http://schemas.microsoft.com/office/powerpoint/2010/main" val="20008999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52</a:t>
            </a:fld>
            <a:endParaRPr lang="en-US"/>
          </a:p>
        </p:txBody>
      </p:sp>
    </p:spTree>
    <p:extLst>
      <p:ext uri="{BB962C8B-B14F-4D97-AF65-F5344CB8AC3E}">
        <p14:creationId xmlns:p14="http://schemas.microsoft.com/office/powerpoint/2010/main" val="19508535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53</a:t>
            </a:fld>
            <a:endParaRPr lang="en-US"/>
          </a:p>
        </p:txBody>
      </p:sp>
    </p:spTree>
    <p:extLst>
      <p:ext uri="{BB962C8B-B14F-4D97-AF65-F5344CB8AC3E}">
        <p14:creationId xmlns:p14="http://schemas.microsoft.com/office/powerpoint/2010/main" val="1746865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LiveSlide Site</a:t>
            </a:r>
          </a:p>
          <a:p>
            <a:r>
              <a:rPr lang="en-US" smtClean="0"/>
              <a:t>https://distill.pub/2016/augmented-rnns/</a:t>
            </a:r>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54</a:t>
            </a:fld>
            <a:endParaRPr lang="en-US"/>
          </a:p>
        </p:txBody>
      </p:sp>
    </p:spTree>
    <p:extLst>
      <p:ext uri="{BB962C8B-B14F-4D97-AF65-F5344CB8AC3E}">
        <p14:creationId xmlns:p14="http://schemas.microsoft.com/office/powerpoint/2010/main" val="266760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6</a:t>
            </a:fld>
            <a:endParaRPr lang="en-US"/>
          </a:p>
        </p:txBody>
      </p:sp>
    </p:spTree>
    <p:extLst>
      <p:ext uri="{BB962C8B-B14F-4D97-AF65-F5344CB8AC3E}">
        <p14:creationId xmlns:p14="http://schemas.microsoft.com/office/powerpoint/2010/main" val="1870618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7</a:t>
            </a:fld>
            <a:endParaRPr lang="en-US"/>
          </a:p>
        </p:txBody>
      </p:sp>
    </p:spTree>
    <p:extLst>
      <p:ext uri="{BB962C8B-B14F-4D97-AF65-F5344CB8AC3E}">
        <p14:creationId xmlns:p14="http://schemas.microsoft.com/office/powerpoint/2010/main" val="1607177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8</a:t>
            </a:fld>
            <a:endParaRPr lang="en-US"/>
          </a:p>
        </p:txBody>
      </p:sp>
    </p:spTree>
    <p:extLst>
      <p:ext uri="{BB962C8B-B14F-4D97-AF65-F5344CB8AC3E}">
        <p14:creationId xmlns:p14="http://schemas.microsoft.com/office/powerpoint/2010/main" val="1043493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9</a:t>
            </a:fld>
            <a:endParaRPr lang="en-US"/>
          </a:p>
        </p:txBody>
      </p:sp>
    </p:spTree>
    <p:extLst>
      <p:ext uri="{BB962C8B-B14F-4D97-AF65-F5344CB8AC3E}">
        <p14:creationId xmlns:p14="http://schemas.microsoft.com/office/powerpoint/2010/main" val="9987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4B490DE6-7A4A-0F4C-A18B-C3B4F3245ADB}"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smtClean="0">
                <a:solidFill>
                  <a:schemeClr val="tx1">
                    <a:lumMod val="75000"/>
                    <a:lumOff val="25000"/>
                  </a:schemeClr>
                </a:solidFill>
                <a:effectLst/>
                <a:latin typeface="Karla" charset="0"/>
                <a:ea typeface="Karla" charset="0"/>
                <a:cs typeface="Karla" charset="0"/>
              </a:rPr>
              <a:t>CS109B </a:t>
            </a:r>
            <a:r>
              <a:rPr lang="en-US" sz="3200" kern="1200">
                <a:solidFill>
                  <a:schemeClr val="tx1">
                    <a:lumMod val="75000"/>
                    <a:lumOff val="25000"/>
                  </a:schemeClr>
                </a:solidFill>
                <a:effectLst/>
                <a:latin typeface="Karla" charset="0"/>
                <a:ea typeface="Karla" charset="0"/>
                <a:cs typeface="Karla" charset="0"/>
              </a:rPr>
              <a:t>Data </a:t>
            </a:r>
            <a:r>
              <a:rPr lang="en-US" sz="3200" kern="1200" smtClean="0">
                <a:solidFill>
                  <a:schemeClr val="tx1">
                    <a:lumMod val="75000"/>
                    <a:lumOff val="25000"/>
                  </a:schemeClr>
                </a:solidFill>
                <a:effectLst/>
                <a:latin typeface="Karla" charset="0"/>
                <a:ea typeface="Karla" charset="0"/>
                <a:cs typeface="Karla" charset="0"/>
              </a:rPr>
              <a:t>Science 2</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 and </a:t>
            </a:r>
            <a:r>
              <a:rPr lang="en-US" sz="2400" b="0" i="0" dirty="0" smtClean="0">
                <a:solidFill>
                  <a:schemeClr val="tx1">
                    <a:lumMod val="75000"/>
                    <a:lumOff val="25000"/>
                  </a:schemeClr>
                </a:solidFill>
                <a:latin typeface="Karla" charset="0"/>
                <a:ea typeface="Karla" charset="0"/>
                <a:cs typeface="Karla" charset="0"/>
              </a:rPr>
              <a:t>Mark Glickman</a:t>
            </a:r>
            <a:endParaRPr lang="en-US" sz="2400" b="0" i="0" dirty="0">
              <a:solidFill>
                <a:schemeClr val="tx1">
                  <a:lumMod val="75000"/>
                  <a:lumOff val="25000"/>
                </a:schemeClr>
              </a:solidFill>
              <a:latin typeface="Karla" charset="0"/>
              <a:ea typeface="Karla" charset="0"/>
              <a:cs typeface="Karla" charset="0"/>
            </a:endParaRP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90DE6-7A4A-0F4C-A18B-C3B4F3245ADB}"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90DE6-7A4A-0F4C-A18B-C3B4F3245ADB}" type="slidenum">
              <a:rPr lang="en-US" smtClean="0"/>
              <a:t>‹#›</a:t>
            </a:fld>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90DE6-7A4A-0F4C-A18B-C3B4F3245ADB}" type="slidenum">
              <a:rPr lang="en-US" smtClean="0"/>
              <a:t>‹#›</a:t>
            </a:fld>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90DE6-7A4A-0F4C-A18B-C3B4F3245ADB}" type="slidenum">
              <a:rPr lang="en-US" smtClean="0"/>
              <a:t>‹#›</a:t>
            </a:fld>
            <a:endParaRPr lang="en-US"/>
          </a:p>
        </p:txBody>
      </p:sp>
    </p:spTree>
    <p:extLst>
      <p:ext uri="{BB962C8B-B14F-4D97-AF65-F5344CB8AC3E}">
        <p14:creationId xmlns:p14="http://schemas.microsoft.com/office/powerpoint/2010/main" val="712120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4B490DE6-7A4A-0F4C-A18B-C3B4F3245ADB}"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4B490DE6-7A4A-0F4C-A18B-C3B4F3245ADB}" type="slidenum">
              <a:rPr lang="en-US" smtClean="0"/>
              <a:t>‹#›</a:t>
            </a:fld>
            <a:endParaRPr lang="en-US"/>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7" name="Slide Number Placeholder 5"/>
          <p:cNvSpPr>
            <a:spLocks noGrp="1"/>
          </p:cNvSpPr>
          <p:nvPr>
            <p:ph type="sldNum" sz="quarter" idx="12"/>
          </p:nvPr>
        </p:nvSpPr>
        <p:spPr>
          <a:xfrm>
            <a:off x="9144000" y="6400800"/>
            <a:ext cx="2844800" cy="365125"/>
          </a:xfrm>
        </p:spPr>
        <p:txBody>
          <a:bodyPr/>
          <a:lstStyle>
            <a:lvl1pPr algn="r">
              <a:defRPr/>
            </a:lvl1pPr>
          </a:lstStyle>
          <a:p>
            <a:fld id="{4B490DE6-7A4A-0F4C-A18B-C3B4F3245ADB}" type="slidenum">
              <a:rPr lang="en-US" smtClean="0"/>
              <a:t>‹#›</a:t>
            </a:fld>
            <a:endParaRPr lang="en-US"/>
          </a:p>
        </p:txBody>
      </p:sp>
      <p:grpSp>
        <p:nvGrpSpPr>
          <p:cNvPr id="8" name="Group 7"/>
          <p:cNvGrpSpPr>
            <a:grpSpLocks noChangeAspect="1"/>
          </p:cNvGrpSpPr>
          <p:nvPr/>
        </p:nvGrpSpPr>
        <p:grpSpPr>
          <a:xfrm>
            <a:off x="457200" y="6400800"/>
            <a:ext cx="487418" cy="274320"/>
            <a:chOff x="8442646" y="6356350"/>
            <a:chExt cx="482609" cy="274320"/>
          </a:xfrm>
        </p:grpSpPr>
        <p:pic>
          <p:nvPicPr>
            <p:cNvPr id="9" name="Picture 8"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0" name="Picture 9"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1" name="TextBox 10"/>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4B490DE6-7A4A-0F4C-A18B-C3B4F3245ADB}"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4B490DE6-7A4A-0F4C-A18B-C3B4F3245ADB}"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4B490DE6-7A4A-0F4C-A18B-C3B4F3245ADB}" type="slidenum">
              <a:rPr lang="en-US" smtClean="0"/>
              <a:t>‹#›</a:t>
            </a:fld>
            <a:endParaRPr lang="en-US"/>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4B490DE6-7A4A-0F4C-A18B-C3B4F3245ADB}"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7" name="TextBox 6"/>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90DE6-7A4A-0F4C-A18B-C3B4F3245ADB}"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90DE6-7A4A-0F4C-A18B-C3B4F3245ADB}" type="slidenum">
              <a:rPr lang="en-US" smtClean="0"/>
              <a:t>‹#›</a:t>
            </a:fld>
            <a:endParaRPr lang="en-US"/>
          </a:p>
        </p:txBody>
      </p:sp>
    </p:spTree>
    <p:extLst>
      <p:ext uri="{BB962C8B-B14F-4D97-AF65-F5344CB8AC3E}">
        <p14:creationId xmlns:p14="http://schemas.microsoft.com/office/powerpoint/2010/main" val="56845286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9.png"/><Relationship Id="rId6" Type="http://schemas.openxmlformats.org/officeDocument/2006/relationships/image" Target="../media/image5.jpeg"/><Relationship Id="rId7" Type="http://schemas.microsoft.com/office/2007/relationships/hdphoto" Target="../media/hdphoto1.wdp"/><Relationship Id="rId8"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9.png"/><Relationship Id="rId6" Type="http://schemas.openxmlformats.org/officeDocument/2006/relationships/image" Target="../media/image5.jpeg"/><Relationship Id="rId7" Type="http://schemas.microsoft.com/office/2007/relationships/hdphoto" Target="../media/hdphoto1.wdp"/><Relationship Id="rId8"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116.png"/><Relationship Id="rId12" Type="http://schemas.openxmlformats.org/officeDocument/2006/relationships/image" Target="../media/image117.png"/><Relationship Id="rId13" Type="http://schemas.openxmlformats.org/officeDocument/2006/relationships/image" Target="../media/image118.png"/><Relationship Id="rId14"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14.png"/><Relationship Id="rId10" Type="http://schemas.openxmlformats.org/officeDocument/2006/relationships/image" Target="../media/image115.png"/></Relationships>
</file>

<file path=ppt/slides/_rels/slide13.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8"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tiff"/></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2.tiff"/><Relationship Id="rId9" Type="http://schemas.openxmlformats.org/officeDocument/2006/relationships/image" Target="../media/image18.png"/><Relationship Id="rId10" Type="http://schemas.openxmlformats.org/officeDocument/2006/relationships/image" Target="../media/image19.emf"/><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png"/><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12.tiff"/><Relationship Id="rId19" Type="http://schemas.openxmlformats.org/officeDocument/2006/relationships/image" Target="../media/image39.png"/><Relationship Id="rId20" Type="http://schemas.openxmlformats.org/officeDocument/2006/relationships/image" Target="../media/image19.emf"/><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27.png"/><Relationship Id="rId10" Type="http://schemas.openxmlformats.org/officeDocument/2006/relationships/image" Target="../media/image28.png"/></Relationships>
</file>

<file path=ppt/slides/_rels/slide26.xml.rels><?xml version="1.0" encoding="UTF-8" standalone="yes"?>
<Relationships xmlns="http://schemas.openxmlformats.org/package/2006/relationships"><Relationship Id="rId9" Type="http://schemas.openxmlformats.org/officeDocument/2006/relationships/image" Target="../media/image27.pn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10" Type="http://schemas.openxmlformats.org/officeDocument/2006/relationships/image" Target="../media/image28.png"/><Relationship Id="rId11" Type="http://schemas.openxmlformats.org/officeDocument/2006/relationships/image" Target="../media/image29.png"/><Relationship Id="rId12" Type="http://schemas.openxmlformats.org/officeDocument/2006/relationships/image" Target="../media/image31.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34.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2.tiff"/><Relationship Id="rId4" Type="http://schemas.openxmlformats.org/officeDocument/2006/relationships/image" Target="../media/image39.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40.png"/><Relationship Id="rId8" Type="http://schemas.openxmlformats.org/officeDocument/2006/relationships/image" Target="../media/image32.png"/></Relationships>
</file>

<file path=ppt/slides/_rels/slide27.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48.png"/><Relationship Id="rId13" Type="http://schemas.openxmlformats.org/officeDocument/2006/relationships/image" Target="../media/image31.png"/><Relationship Id="rId14" Type="http://schemas.openxmlformats.org/officeDocument/2006/relationships/image" Target="../media/image49.png"/><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12.tiff"/><Relationship Id="rId4" Type="http://schemas.openxmlformats.org/officeDocument/2006/relationships/image" Target="../media/image39.png"/><Relationship Id="rId5" Type="http://schemas.openxmlformats.org/officeDocument/2006/relationships/image" Target="../media/image15.png"/><Relationship Id="rId6" Type="http://schemas.openxmlformats.org/officeDocument/2006/relationships/image" Target="../media/image35.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46.png"/></Relationships>
</file>

<file path=ppt/slides/_rels/slide28.xml.rels><?xml version="1.0" encoding="UTF-8" standalone="yes"?>
<Relationships xmlns="http://schemas.openxmlformats.org/package/2006/relationships"><Relationship Id="rId9" Type="http://schemas.openxmlformats.org/officeDocument/2006/relationships/image" Target="../media/image23.png"/><Relationship Id="rId20" Type="http://schemas.openxmlformats.org/officeDocument/2006/relationships/image" Target="../media/image54.png"/><Relationship Id="rId10" Type="http://schemas.openxmlformats.org/officeDocument/2006/relationships/image" Target="../media/image34.png"/><Relationship Id="rId11" Type="http://schemas.openxmlformats.org/officeDocument/2006/relationships/image" Target="../media/image37.png"/><Relationship Id="rId12" Type="http://schemas.openxmlformats.org/officeDocument/2006/relationships/image" Target="../media/image50.png"/><Relationship Id="rId13" Type="http://schemas.openxmlformats.org/officeDocument/2006/relationships/image" Target="../media/image32.pn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51.png"/><Relationship Id="rId18" Type="http://schemas.openxmlformats.org/officeDocument/2006/relationships/image" Target="../media/image52.png"/><Relationship Id="rId19" Type="http://schemas.openxmlformats.org/officeDocument/2006/relationships/image" Target="../media/image53.png"/><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12.tiff"/><Relationship Id="rId4" Type="http://schemas.openxmlformats.org/officeDocument/2006/relationships/image" Target="../media/image39.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31.png"/><Relationship Id="rId8"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12.tiff"/><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56.tiff"/></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880.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950.png"/><Relationship Id="rId4" Type="http://schemas.openxmlformats.org/officeDocument/2006/relationships/image" Target="../media/image960.png"/><Relationship Id="rId5" Type="http://schemas.openxmlformats.org/officeDocument/2006/relationships/image" Target="../media/image97.png"/><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890.png"/><Relationship Id="rId4" Type="http://schemas.openxmlformats.org/officeDocument/2006/relationships/image" Target="../media/image900.png"/><Relationship Id="rId5" Type="http://schemas.openxmlformats.org/officeDocument/2006/relationships/image" Target="../media/image910.png"/><Relationship Id="rId6" Type="http://schemas.openxmlformats.org/officeDocument/2006/relationships/image" Target="../media/image93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4" Type="http://schemas.openxmlformats.org/officeDocument/2006/relationships/image" Target="../media/image890.png"/><Relationship Id="rId5" Type="http://schemas.openxmlformats.org/officeDocument/2006/relationships/image" Target="../media/image900.png"/><Relationship Id="rId6" Type="http://schemas.openxmlformats.org/officeDocument/2006/relationships/image" Target="../media/image910.png"/><Relationship Id="rId7" Type="http://schemas.openxmlformats.org/officeDocument/2006/relationships/image" Target="../media/image920.png"/><Relationship Id="rId8" Type="http://schemas.openxmlformats.org/officeDocument/2006/relationships/image" Target="../media/image930.png"/><Relationship Id="rId9" Type="http://schemas.openxmlformats.org/officeDocument/2006/relationships/image" Target="../media/image940.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900.png"/><Relationship Id="rId4" Type="http://schemas.openxmlformats.org/officeDocument/2006/relationships/image" Target="../media/image910.png"/><Relationship Id="rId5" Type="http://schemas.openxmlformats.org/officeDocument/2006/relationships/image" Target="../media/image920.png"/><Relationship Id="rId6" Type="http://schemas.openxmlformats.org/officeDocument/2006/relationships/image" Target="../media/image930.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6" Type="http://schemas.openxmlformats.org/officeDocument/2006/relationships/image" Target="../media/image180.png"/><Relationship Id="rId7" Type="http://schemas.openxmlformats.org/officeDocument/2006/relationships/image" Target="../media/image181.png"/><Relationship Id="rId8" Type="http://schemas.openxmlformats.org/officeDocument/2006/relationships/image" Target="../media/image182.png"/><Relationship Id="rId9" Type="http://schemas.openxmlformats.org/officeDocument/2006/relationships/image" Target="../media/image86.png"/><Relationship Id="rId10"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1" Type="http://schemas.openxmlformats.org/officeDocument/2006/relationships/image" Target="../media/image184.png"/><Relationship Id="rId12" Type="http://schemas.openxmlformats.org/officeDocument/2006/relationships/image" Target="../media/image185.png"/><Relationship Id="rId13" Type="http://schemas.openxmlformats.org/officeDocument/2006/relationships/image" Target="../media/image186.png"/><Relationship Id="rId14" Type="http://schemas.openxmlformats.org/officeDocument/2006/relationships/image" Target="../media/image187.png"/><Relationship Id="rId15" Type="http://schemas.openxmlformats.org/officeDocument/2006/relationships/image" Target="../media/image188.png"/><Relationship Id="rId16" Type="http://schemas.openxmlformats.org/officeDocument/2006/relationships/image" Target="../media/image189.png"/><Relationship Id="rId17" Type="http://schemas.openxmlformats.org/officeDocument/2006/relationships/image" Target="../media/image190.png"/><Relationship Id="rId18" Type="http://schemas.openxmlformats.org/officeDocument/2006/relationships/image" Target="../media/image191.png"/><Relationship Id="rId1" Type="http://schemas.openxmlformats.org/officeDocument/2006/relationships/slideLayout" Target="../slideLayouts/slideLayout2.xml"/><Relationship Id="rId2" Type="http://schemas.openxmlformats.org/officeDocument/2006/relationships/notesSlide" Target="../notesSlides/notesSlide42.xml"/><Relationship Id="rId5" Type="http://schemas.openxmlformats.org/officeDocument/2006/relationships/image" Target="../media/image900.png"/><Relationship Id="rId7" Type="http://schemas.openxmlformats.org/officeDocument/2006/relationships/image" Target="../media/image920.png"/><Relationship Id="rId9" Type="http://schemas.openxmlformats.org/officeDocument/2006/relationships/image" Target="../media/image940.png"/><Relationship Id="rId10" Type="http://schemas.openxmlformats.org/officeDocument/2006/relationships/image" Target="../media/image1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amzn.to/2wHImcR"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8.png"/><Relationship Id="rId5" Type="http://schemas.openxmlformats.org/officeDocument/2006/relationships/image" Target="../media/image97.png"/><Relationship Id="rId6"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8.png"/><Relationship Id="rId5" Type="http://schemas.openxmlformats.org/officeDocument/2006/relationships/image" Target="../media/image97.png"/><Relationship Id="rId6"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9.png"/><Relationship Id="rId6" Type="http://schemas.openxmlformats.org/officeDocument/2006/relationships/image" Target="../media/image5.jpeg"/><Relationship Id="rId7" Type="http://schemas.microsoft.com/office/2007/relationships/hdphoto" Target="../media/hdphoto1.wdp"/><Relationship Id="rId8"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9.png"/><Relationship Id="rId6" Type="http://schemas.openxmlformats.org/officeDocument/2006/relationships/image" Target="../media/image5.jpeg"/><Relationship Id="rId7" Type="http://schemas.microsoft.com/office/2007/relationships/hdphoto" Target="../media/hdphoto1.wdp"/><Relationship Id="rId8"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9.png"/><Relationship Id="rId6" Type="http://schemas.openxmlformats.org/officeDocument/2006/relationships/image" Target="../media/image5.jpeg"/><Relationship Id="rId7" Type="http://schemas.microsoft.com/office/2007/relationships/hdphoto" Target="../media/hdphoto1.wdp"/><Relationship Id="rId8"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smtClean="0"/>
              <a:t>Lecture 11: Recurrent </a:t>
            </a:r>
            <a:r>
              <a:rPr lang="en-US" sz="3600" dirty="0"/>
              <a:t>Neural </a:t>
            </a:r>
            <a:r>
              <a:rPr lang="en-US" sz="3600" dirty="0" smtClean="0"/>
              <a:t>Networks 2</a:t>
            </a:r>
            <a:endParaRPr lang="en-US" sz="3600" dirty="0"/>
          </a:p>
        </p:txBody>
      </p:sp>
    </p:spTree>
    <p:extLst>
      <p:ext uri="{BB962C8B-B14F-4D97-AF65-F5344CB8AC3E}">
        <p14:creationId xmlns:p14="http://schemas.microsoft.com/office/powerpoint/2010/main" val="1936859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RNN again: </a:t>
            </a:r>
            <a:r>
              <a:rPr lang="en-US" b="1" dirty="0"/>
              <a:t>New </a:t>
            </a:r>
            <a:r>
              <a:rPr lang="en-US" b="1" dirty="0" smtClean="0"/>
              <a:t>Events Weighted</a:t>
            </a:r>
            <a:endParaRPr lang="en-US" b="1" dirty="0"/>
          </a:p>
        </p:txBody>
      </p:sp>
      <p:grpSp>
        <p:nvGrpSpPr>
          <p:cNvPr id="25" name="Group 24"/>
          <p:cNvGrpSpPr/>
          <p:nvPr/>
        </p:nvGrpSpPr>
        <p:grpSpPr>
          <a:xfrm>
            <a:off x="481213" y="913306"/>
            <a:ext cx="4758344" cy="5487895"/>
            <a:chOff x="5597237" y="907176"/>
            <a:chExt cx="4758344" cy="5487895"/>
          </a:xfrm>
        </p:grpSpPr>
        <p:sp>
          <p:nvSpPr>
            <p:cNvPr id="26" name="Rounded Rectangle 25"/>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State</a:t>
              </a:r>
            </a:p>
          </p:txBody>
        </p:sp>
        <p:sp>
          <p:nvSpPr>
            <p:cNvPr id="28" name="Oval 27"/>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29" name="Straight Arrow Connector 28"/>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a:t>
              </a:r>
            </a:p>
          </p:txBody>
        </p:sp>
        <p:cxnSp>
          <p:nvCxnSpPr>
            <p:cNvPr id="31" name="Straight Arrow Connector 30"/>
            <p:cNvCxnSpPr>
              <a:stCxn id="36" idx="0"/>
              <a:endCxn id="42"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42" idx="0"/>
              <a:endCxn id="35"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38" name="Elbow Connector 37"/>
            <p:cNvCxnSpPr>
              <a:stCxn id="35" idx="2"/>
              <a:endCxn id="42"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1" name="Rectangle 40"/>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2" name="Oval 41"/>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43" name="Rectangle 42"/>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3"/>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4"/>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5"/>
                  <a:stretch>
                    <a:fillRect t="-39344" b="-95082"/>
                  </a:stretch>
                </a:blipFill>
              </p:spPr>
              <p:txBody>
                <a:bodyPr/>
                <a:lstStyle/>
                <a:p>
                  <a:r>
                    <a:rPr lang="en-US">
                      <a:noFill/>
                    </a:rPr>
                    <a:t> </a:t>
                  </a:r>
                </a:p>
              </p:txBody>
            </p:sp>
          </mc:Fallback>
        </mc:AlternateContent>
      </p:grpSp>
      <p:pic>
        <p:nvPicPr>
          <p:cNvPr id="44" name="Picture 43"/>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418078" y="4587117"/>
            <a:ext cx="1444752" cy="1444752"/>
          </a:xfrm>
          <a:prstGeom prst="rect">
            <a:avLst/>
          </a:prstGeom>
        </p:spPr>
      </p:pic>
      <p:sp>
        <p:nvSpPr>
          <p:cNvPr id="6" name="Cloud Callout 5"/>
          <p:cNvSpPr/>
          <p:nvPr/>
        </p:nvSpPr>
        <p:spPr>
          <a:xfrm>
            <a:off x="5696757" y="863918"/>
            <a:ext cx="5691485" cy="2969629"/>
          </a:xfrm>
          <a:prstGeom prst="cloudCallout">
            <a:avLst>
              <a:gd name="adj1" fmla="val 12098"/>
              <a:gd name="adj2" fmla="val 69297"/>
            </a:avLst>
          </a:prstGeom>
          <a:solidFill>
            <a:srgbClr val="F9F4E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AF2CA2A1-5E56-9340-85E4-73FC141C419C}"/>
              </a:ext>
            </a:extLst>
          </p:cNvPr>
          <p:cNvPicPr>
            <a:picLocks noChangeAspect="1"/>
          </p:cNvPicPr>
          <p:nvPr/>
        </p:nvPicPr>
        <p:blipFill rotWithShape="1">
          <a:blip r:embed="rId8">
            <a:alphaModFix amt="28000"/>
          </a:blip>
          <a:srcRect l="61528" t="75014" r="23471" b="1324"/>
          <a:stretch/>
        </p:blipFill>
        <p:spPr>
          <a:xfrm>
            <a:off x="9162807" y="1162049"/>
            <a:ext cx="654179" cy="1031815"/>
          </a:xfrm>
          <a:prstGeom prst="rect">
            <a:avLst/>
          </a:prstGeom>
        </p:spPr>
      </p:pic>
      <p:pic>
        <p:nvPicPr>
          <p:cNvPr id="33" name="Picture 32">
            <a:extLst>
              <a:ext uri="{FF2B5EF4-FFF2-40B4-BE49-F238E27FC236}">
                <a16:creationId xmlns="" xmlns:a16="http://schemas.microsoft.com/office/drawing/2014/main" id="{297F0F15-2325-8B47-9668-571A0EC137B5}"/>
              </a:ext>
            </a:extLst>
          </p:cNvPr>
          <p:cNvPicPr>
            <a:picLocks noChangeAspect="1"/>
          </p:cNvPicPr>
          <p:nvPr/>
        </p:nvPicPr>
        <p:blipFill rotWithShape="1">
          <a:blip r:embed="rId8">
            <a:alphaModFix amt="33000"/>
          </a:blip>
          <a:srcRect l="75771" t="75975" r="-3108" b="-1213"/>
          <a:stretch/>
        </p:blipFill>
        <p:spPr>
          <a:xfrm>
            <a:off x="7384368" y="2421396"/>
            <a:ext cx="1192104" cy="1100568"/>
          </a:xfrm>
          <a:prstGeom prst="rect">
            <a:avLst/>
          </a:prstGeom>
        </p:spPr>
      </p:pic>
      <p:pic>
        <p:nvPicPr>
          <p:cNvPr id="39" name="Picture 38">
            <a:extLst>
              <a:ext uri="{FF2B5EF4-FFF2-40B4-BE49-F238E27FC236}">
                <a16:creationId xmlns="" xmlns:a16="http://schemas.microsoft.com/office/drawing/2014/main" id="{D62F8673-5158-AF48-AFDC-54B541A11962}"/>
              </a:ext>
            </a:extLst>
          </p:cNvPr>
          <p:cNvPicPr>
            <a:picLocks noChangeAspect="1"/>
          </p:cNvPicPr>
          <p:nvPr/>
        </p:nvPicPr>
        <p:blipFill rotWithShape="1">
          <a:blip r:embed="rId8">
            <a:alphaModFix amt="29000"/>
          </a:blip>
          <a:srcRect l="47097" t="52840" r="32286" b="24681"/>
          <a:stretch/>
        </p:blipFill>
        <p:spPr>
          <a:xfrm>
            <a:off x="6431788" y="1884047"/>
            <a:ext cx="899099" cy="980256"/>
          </a:xfrm>
          <a:prstGeom prst="rect">
            <a:avLst/>
          </a:prstGeom>
        </p:spPr>
      </p:pic>
      <p:pic>
        <p:nvPicPr>
          <p:cNvPr id="34" name="Picture 33">
            <a:extLst>
              <a:ext uri="{FF2B5EF4-FFF2-40B4-BE49-F238E27FC236}">
                <a16:creationId xmlns="" xmlns:a16="http://schemas.microsoft.com/office/drawing/2014/main" id="{D62F8673-5158-AF48-AFDC-54B541A11962}"/>
              </a:ext>
            </a:extLst>
          </p:cNvPr>
          <p:cNvPicPr>
            <a:picLocks noChangeAspect="1"/>
          </p:cNvPicPr>
          <p:nvPr/>
        </p:nvPicPr>
        <p:blipFill rotWithShape="1">
          <a:blip r:embed="rId8">
            <a:alphaModFix amt="46000"/>
          </a:blip>
          <a:srcRect l="50924" t="28668" r="28459" b="48853"/>
          <a:stretch/>
        </p:blipFill>
        <p:spPr>
          <a:xfrm>
            <a:off x="7839745" y="1327853"/>
            <a:ext cx="899099" cy="980256"/>
          </a:xfrm>
          <a:prstGeom prst="rect">
            <a:avLst/>
          </a:prstGeom>
        </p:spPr>
      </p:pic>
      <p:pic>
        <p:nvPicPr>
          <p:cNvPr id="46" name="Picture 45">
            <a:extLst>
              <a:ext uri="{FF2B5EF4-FFF2-40B4-BE49-F238E27FC236}">
                <a16:creationId xmlns="" xmlns:a16="http://schemas.microsoft.com/office/drawing/2014/main" id="{D62F8673-5158-AF48-AFDC-54B541A11962}"/>
              </a:ext>
            </a:extLst>
          </p:cNvPr>
          <p:cNvPicPr>
            <a:picLocks noChangeAspect="1"/>
          </p:cNvPicPr>
          <p:nvPr/>
        </p:nvPicPr>
        <p:blipFill rotWithShape="1">
          <a:blip r:embed="rId8">
            <a:alphaModFix/>
          </a:blip>
          <a:srcRect l="30211" t="277" r="49172" b="77244"/>
          <a:stretch/>
        </p:blipFill>
        <p:spPr>
          <a:xfrm>
            <a:off x="10056348" y="1677956"/>
            <a:ext cx="899099" cy="980256"/>
          </a:xfrm>
          <a:prstGeom prst="rect">
            <a:avLst/>
          </a:prstGeom>
        </p:spPr>
      </p:pic>
      <p:pic>
        <p:nvPicPr>
          <p:cNvPr id="50" name="Picture 49">
            <a:extLst>
              <a:ext uri="{FF2B5EF4-FFF2-40B4-BE49-F238E27FC236}">
                <a16:creationId xmlns="" xmlns:a16="http://schemas.microsoft.com/office/drawing/2014/main" id="{D62F8673-5158-AF48-AFDC-54B541A11962}"/>
              </a:ext>
            </a:extLst>
          </p:cNvPr>
          <p:cNvPicPr>
            <a:picLocks noChangeAspect="1"/>
          </p:cNvPicPr>
          <p:nvPr/>
        </p:nvPicPr>
        <p:blipFill rotWithShape="1">
          <a:blip r:embed="rId8">
            <a:alphaModFix amt="13000"/>
          </a:blip>
          <a:srcRect l="2162" t="75877" r="77221" b="1644"/>
          <a:stretch/>
        </p:blipFill>
        <p:spPr>
          <a:xfrm>
            <a:off x="8866860" y="2351123"/>
            <a:ext cx="899099" cy="980256"/>
          </a:xfrm>
          <a:prstGeom prst="rect">
            <a:avLst/>
          </a:prstGeom>
        </p:spPr>
      </p:pic>
    </p:spTree>
    <p:extLst>
      <p:ext uri="{BB962C8B-B14F-4D97-AF65-F5344CB8AC3E}">
        <p14:creationId xmlns:p14="http://schemas.microsoft.com/office/powerpoint/2010/main" val="1407791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RNN again: </a:t>
            </a:r>
            <a:r>
              <a:rPr lang="en-US" b="1" dirty="0" smtClean="0"/>
              <a:t>Updated memories</a:t>
            </a:r>
            <a:br>
              <a:rPr lang="en-US" b="1" dirty="0" smtClean="0"/>
            </a:br>
            <a:endParaRPr lang="en-US" b="1" dirty="0"/>
          </a:p>
        </p:txBody>
      </p:sp>
      <p:grpSp>
        <p:nvGrpSpPr>
          <p:cNvPr id="25" name="Group 24"/>
          <p:cNvGrpSpPr/>
          <p:nvPr/>
        </p:nvGrpSpPr>
        <p:grpSpPr>
          <a:xfrm>
            <a:off x="481213" y="913306"/>
            <a:ext cx="4758344" cy="5487895"/>
            <a:chOff x="5597237" y="907176"/>
            <a:chExt cx="4758344" cy="5487895"/>
          </a:xfrm>
        </p:grpSpPr>
        <p:sp>
          <p:nvSpPr>
            <p:cNvPr id="26" name="Rounded Rectangle 25"/>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State</a:t>
              </a:r>
            </a:p>
          </p:txBody>
        </p:sp>
        <p:sp>
          <p:nvSpPr>
            <p:cNvPr id="28" name="Oval 27"/>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29" name="Straight Arrow Connector 28"/>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a:t>
              </a:r>
            </a:p>
          </p:txBody>
        </p:sp>
        <p:cxnSp>
          <p:nvCxnSpPr>
            <p:cNvPr id="31" name="Straight Arrow Connector 30"/>
            <p:cNvCxnSpPr>
              <a:stCxn id="36" idx="0"/>
              <a:endCxn id="42"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42" idx="0"/>
              <a:endCxn id="35"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38" name="Elbow Connector 37"/>
            <p:cNvCxnSpPr>
              <a:stCxn id="35" idx="2"/>
              <a:endCxn id="42"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1" name="Rectangle 40"/>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2" name="Oval 41"/>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43" name="Rectangle 42"/>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3"/>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4"/>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5"/>
                  <a:stretch>
                    <a:fillRect t="-39344" b="-95082"/>
                  </a:stretch>
                </a:blipFill>
              </p:spPr>
              <p:txBody>
                <a:bodyPr/>
                <a:lstStyle/>
                <a:p>
                  <a:r>
                    <a:rPr lang="en-US">
                      <a:noFill/>
                    </a:rPr>
                    <a:t> </a:t>
                  </a:r>
                </a:p>
              </p:txBody>
            </p:sp>
          </mc:Fallback>
        </mc:AlternateContent>
      </p:grpSp>
      <p:pic>
        <p:nvPicPr>
          <p:cNvPr id="44" name="Picture 43"/>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418078" y="4587117"/>
            <a:ext cx="1444752" cy="1444752"/>
          </a:xfrm>
          <a:prstGeom prst="rect">
            <a:avLst/>
          </a:prstGeom>
        </p:spPr>
      </p:pic>
      <p:sp>
        <p:nvSpPr>
          <p:cNvPr id="6" name="Cloud Callout 5"/>
          <p:cNvSpPr/>
          <p:nvPr/>
        </p:nvSpPr>
        <p:spPr>
          <a:xfrm>
            <a:off x="5696757" y="863918"/>
            <a:ext cx="5691485" cy="2969629"/>
          </a:xfrm>
          <a:prstGeom prst="cloudCallout">
            <a:avLst>
              <a:gd name="adj1" fmla="val 12098"/>
              <a:gd name="adj2" fmla="val 69297"/>
            </a:avLst>
          </a:prstGeom>
          <a:solidFill>
            <a:srgbClr val="F9F4E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 xmlns:a16="http://schemas.microsoft.com/office/drawing/2014/main" id="{D62F8673-5158-AF48-AFDC-54B541A11962}"/>
              </a:ext>
            </a:extLst>
          </p:cNvPr>
          <p:cNvPicPr>
            <a:picLocks noChangeAspect="1"/>
          </p:cNvPicPr>
          <p:nvPr/>
        </p:nvPicPr>
        <p:blipFill rotWithShape="1">
          <a:blip r:embed="rId8">
            <a:alphaModFix/>
          </a:blip>
          <a:srcRect l="47097" t="52840" r="32286" b="24681"/>
          <a:stretch/>
        </p:blipFill>
        <p:spPr>
          <a:xfrm>
            <a:off x="6431788" y="1884047"/>
            <a:ext cx="899099" cy="980256"/>
          </a:xfrm>
          <a:prstGeom prst="rect">
            <a:avLst/>
          </a:prstGeom>
        </p:spPr>
      </p:pic>
      <p:pic>
        <p:nvPicPr>
          <p:cNvPr id="46" name="Picture 45">
            <a:extLst>
              <a:ext uri="{FF2B5EF4-FFF2-40B4-BE49-F238E27FC236}">
                <a16:creationId xmlns="" xmlns:a16="http://schemas.microsoft.com/office/drawing/2014/main" id="{D62F8673-5158-AF48-AFDC-54B541A11962}"/>
              </a:ext>
            </a:extLst>
          </p:cNvPr>
          <p:cNvPicPr>
            <a:picLocks noChangeAspect="1"/>
          </p:cNvPicPr>
          <p:nvPr/>
        </p:nvPicPr>
        <p:blipFill rotWithShape="1">
          <a:blip r:embed="rId8">
            <a:alphaModFix/>
          </a:blip>
          <a:srcRect l="30211" t="277" r="49172" b="77244"/>
          <a:stretch/>
        </p:blipFill>
        <p:spPr>
          <a:xfrm>
            <a:off x="10056348" y="1677956"/>
            <a:ext cx="899099" cy="980256"/>
          </a:xfrm>
          <a:prstGeom prst="rect">
            <a:avLst/>
          </a:prstGeom>
        </p:spPr>
      </p:pic>
      <p:pic>
        <p:nvPicPr>
          <p:cNvPr id="32" name="Picture 31">
            <a:extLst>
              <a:ext uri="{FF2B5EF4-FFF2-40B4-BE49-F238E27FC236}">
                <a16:creationId xmlns="" xmlns:a16="http://schemas.microsoft.com/office/drawing/2014/main" id="{AFC7E6EC-AC2B-E14B-9EF6-7DC33060F3AB}"/>
              </a:ext>
            </a:extLst>
          </p:cNvPr>
          <p:cNvPicPr>
            <a:picLocks noChangeAspect="1"/>
          </p:cNvPicPr>
          <p:nvPr/>
        </p:nvPicPr>
        <p:blipFill rotWithShape="1">
          <a:blip r:embed="rId8">
            <a:alphaModFix/>
          </a:blip>
          <a:srcRect l="75611" t="1440" r="686" b="76517"/>
          <a:stretch/>
        </p:blipFill>
        <p:spPr>
          <a:xfrm>
            <a:off x="7671954" y="1279607"/>
            <a:ext cx="1033654" cy="961218"/>
          </a:xfrm>
          <a:prstGeom prst="rect">
            <a:avLst/>
          </a:prstGeom>
        </p:spPr>
      </p:pic>
      <p:pic>
        <p:nvPicPr>
          <p:cNvPr id="45" name="Picture 44">
            <a:extLst>
              <a:ext uri="{FF2B5EF4-FFF2-40B4-BE49-F238E27FC236}">
                <a16:creationId xmlns="" xmlns:a16="http://schemas.microsoft.com/office/drawing/2014/main" id="{07BD57DB-B4AF-C849-9B23-53F2F3FE6445}"/>
              </a:ext>
            </a:extLst>
          </p:cNvPr>
          <p:cNvPicPr>
            <a:picLocks noChangeAspect="1"/>
          </p:cNvPicPr>
          <p:nvPr/>
        </p:nvPicPr>
        <p:blipFill rotWithShape="1">
          <a:blip r:embed="rId8"/>
          <a:srcRect l="-175" t="-227" r="79196" b="74989"/>
          <a:stretch/>
        </p:blipFill>
        <p:spPr>
          <a:xfrm>
            <a:off x="8902144" y="2227415"/>
            <a:ext cx="914842" cy="1100568"/>
          </a:xfrm>
          <a:prstGeom prst="rect">
            <a:avLst/>
          </a:prstGeom>
        </p:spPr>
      </p:pic>
      <p:pic>
        <p:nvPicPr>
          <p:cNvPr id="51" name="Picture 50">
            <a:extLst>
              <a:ext uri="{FF2B5EF4-FFF2-40B4-BE49-F238E27FC236}">
                <a16:creationId xmlns="" xmlns:a16="http://schemas.microsoft.com/office/drawing/2014/main" id="{3D70750F-136C-BF47-9522-200101640137}"/>
              </a:ext>
            </a:extLst>
          </p:cNvPr>
          <p:cNvPicPr>
            <a:picLocks noChangeAspect="1"/>
          </p:cNvPicPr>
          <p:nvPr/>
        </p:nvPicPr>
        <p:blipFill rotWithShape="1">
          <a:blip r:embed="rId8">
            <a:alphaModFix amt="79000"/>
          </a:blip>
          <a:srcRect l="-433" t="49995" r="76175" b="24767"/>
          <a:stretch/>
        </p:blipFill>
        <p:spPr>
          <a:xfrm>
            <a:off x="8962314" y="1140257"/>
            <a:ext cx="1057844" cy="1100568"/>
          </a:xfrm>
          <a:prstGeom prst="rect">
            <a:avLst/>
          </a:prstGeom>
        </p:spPr>
      </p:pic>
      <p:pic>
        <p:nvPicPr>
          <p:cNvPr id="52" name="Picture 51">
            <a:extLst>
              <a:ext uri="{FF2B5EF4-FFF2-40B4-BE49-F238E27FC236}">
                <a16:creationId xmlns="" xmlns:a16="http://schemas.microsoft.com/office/drawing/2014/main" id="{D62F8673-5158-AF48-AFDC-54B541A11962}"/>
              </a:ext>
            </a:extLst>
          </p:cNvPr>
          <p:cNvPicPr>
            <a:picLocks noChangeAspect="1"/>
          </p:cNvPicPr>
          <p:nvPr/>
        </p:nvPicPr>
        <p:blipFill rotWithShape="1">
          <a:blip r:embed="rId8">
            <a:alphaModFix/>
          </a:blip>
          <a:srcRect l="50924" t="28668" r="28459" b="48853"/>
          <a:stretch/>
        </p:blipFill>
        <p:spPr>
          <a:xfrm>
            <a:off x="7616368" y="2416896"/>
            <a:ext cx="899099" cy="980256"/>
          </a:xfrm>
          <a:prstGeom prst="rect">
            <a:avLst/>
          </a:prstGeom>
        </p:spPr>
      </p:pic>
    </p:spTree>
    <p:extLst>
      <p:ext uri="{BB962C8B-B14F-4D97-AF65-F5344CB8AC3E}">
        <p14:creationId xmlns:p14="http://schemas.microsoft.com/office/powerpoint/2010/main" val="1452456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RNN + Memory</a:t>
            </a:r>
            <a:endParaRPr lang="en-US" dirty="0"/>
          </a:p>
        </p:txBody>
      </p:sp>
      <p:grpSp>
        <p:nvGrpSpPr>
          <p:cNvPr id="13" name="Group 12">
            <a:extLst>
              <a:ext uri="{FF2B5EF4-FFF2-40B4-BE49-F238E27FC236}">
                <a16:creationId xmlns="" xmlns:a16="http://schemas.microsoft.com/office/drawing/2014/main" id="{C7261F11-C209-9549-BA62-8069D91CB05F}"/>
              </a:ext>
            </a:extLst>
          </p:cNvPr>
          <p:cNvGrpSpPr/>
          <p:nvPr/>
        </p:nvGrpSpPr>
        <p:grpSpPr>
          <a:xfrm>
            <a:off x="557501" y="886210"/>
            <a:ext cx="10714662" cy="2162896"/>
            <a:chOff x="330707" y="2119665"/>
            <a:chExt cx="11143306" cy="2249423"/>
          </a:xfrm>
        </p:grpSpPr>
        <p:grpSp>
          <p:nvGrpSpPr>
            <p:cNvPr id="12" name="Group 11">
              <a:extLst>
                <a:ext uri="{FF2B5EF4-FFF2-40B4-BE49-F238E27FC236}">
                  <a16:creationId xmlns="" xmlns:a16="http://schemas.microsoft.com/office/drawing/2014/main" id="{B72C5FB0-3320-F246-9BB0-919FCB4D1F2F}"/>
                </a:ext>
              </a:extLst>
            </p:cNvPr>
            <p:cNvGrpSpPr/>
            <p:nvPr/>
          </p:nvGrpSpPr>
          <p:grpSpPr>
            <a:xfrm>
              <a:off x="330707" y="2119665"/>
              <a:ext cx="10389438" cy="2249423"/>
              <a:chOff x="450450" y="2119665"/>
              <a:chExt cx="10389438" cy="2249423"/>
            </a:xfrm>
          </p:grpSpPr>
          <p:grpSp>
            <p:nvGrpSpPr>
              <p:cNvPr id="10" name="Group 9">
                <a:extLst>
                  <a:ext uri="{FF2B5EF4-FFF2-40B4-BE49-F238E27FC236}">
                    <a16:creationId xmlns="" xmlns:a16="http://schemas.microsoft.com/office/drawing/2014/main" id="{020CC877-672A-A840-AC3B-CFFE7E532772}"/>
                  </a:ext>
                </a:extLst>
              </p:cNvPr>
              <p:cNvGrpSpPr/>
              <p:nvPr/>
            </p:nvGrpSpPr>
            <p:grpSpPr>
              <a:xfrm>
                <a:off x="450450" y="2119665"/>
                <a:ext cx="5611946" cy="2249423"/>
                <a:chOff x="450450" y="2119665"/>
                <a:chExt cx="5611946" cy="2249423"/>
              </a:xfrm>
            </p:grpSpPr>
            <p:grpSp>
              <p:nvGrpSpPr>
                <p:cNvPr id="9" name="Group 8">
                  <a:extLst>
                    <a:ext uri="{FF2B5EF4-FFF2-40B4-BE49-F238E27FC236}">
                      <a16:creationId xmlns="" xmlns:a16="http://schemas.microsoft.com/office/drawing/2014/main" id="{A3F3453E-D91B-E448-BC0B-E41250852978}"/>
                    </a:ext>
                  </a:extLst>
                </p:cNvPr>
                <p:cNvGrpSpPr/>
                <p:nvPr/>
              </p:nvGrpSpPr>
              <p:grpSpPr>
                <a:xfrm>
                  <a:off x="450450" y="2119665"/>
                  <a:ext cx="3223200" cy="2249423"/>
                  <a:chOff x="450450" y="2425811"/>
                  <a:chExt cx="3223200" cy="2249423"/>
                </a:xfrm>
              </p:grpSpPr>
              <p:grpSp>
                <p:nvGrpSpPr>
                  <p:cNvPr id="29" name="Group 28"/>
                  <p:cNvGrpSpPr/>
                  <p:nvPr/>
                </p:nvGrpSpPr>
                <p:grpSpPr>
                  <a:xfrm>
                    <a:off x="1388237" y="2425811"/>
                    <a:ext cx="2285413" cy="2249423"/>
                    <a:chOff x="5504906" y="1651111"/>
                    <a:chExt cx="3141999" cy="3092519"/>
                  </a:xfrm>
                </p:grpSpPr>
                <p:grpSp>
                  <p:nvGrpSpPr>
                    <p:cNvPr id="30" name="Group 29"/>
                    <p:cNvGrpSpPr/>
                    <p:nvPr/>
                  </p:nvGrpSpPr>
                  <p:grpSpPr>
                    <a:xfrm>
                      <a:off x="5504906" y="1651111"/>
                      <a:ext cx="3141999" cy="2349410"/>
                      <a:chOff x="4484914" y="3069335"/>
                      <a:chExt cx="3141999" cy="2349410"/>
                    </a:xfrm>
                  </p:grpSpPr>
                  <p:sp>
                    <p:nvSpPr>
                      <p:cNvPr id="36" name="Rectangle 35"/>
                      <p:cNvSpPr/>
                      <p:nvPr/>
                    </p:nvSpPr>
                    <p:spPr>
                      <a:xfrm>
                        <a:off x="4484914" y="4504345"/>
                        <a:ext cx="914400" cy="914400"/>
                      </a:xfrm>
                      <a:prstGeom prst="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37" name="TextBox 36"/>
                      <p:cNvSpPr txBox="1"/>
                      <p:nvPr/>
                    </p:nvSpPr>
                    <p:spPr>
                      <a:xfrm>
                        <a:off x="4598056" y="3069335"/>
                        <a:ext cx="681177" cy="528073"/>
                      </a:xfrm>
                      <a:prstGeom prst="rect">
                        <a:avLst/>
                      </a:prstGeom>
                      <a:noFill/>
                    </p:spPr>
                    <p:txBody>
                      <a:bodyPr wrap="none" rtlCol="0">
                        <a:spAutoFit/>
                      </a:bodyPr>
                      <a:lstStyle/>
                      <a:p>
                        <a:r>
                          <a:rPr lang="en-US" dirty="0"/>
                          <a:t>0.3</a:t>
                        </a:r>
                      </a:p>
                    </p:txBody>
                  </p:sp>
                  <p:cxnSp>
                    <p:nvCxnSpPr>
                      <p:cNvPr id="39" name="Straight Arrow Connector 38"/>
                      <p:cNvCxnSpPr>
                        <a:cxnSpLocks/>
                        <a:endCxn id="37" idx="2"/>
                      </p:cNvCxnSpPr>
                      <p:nvPr/>
                    </p:nvCxnSpPr>
                    <p:spPr>
                      <a:xfrm flipV="1">
                        <a:off x="4925546" y="3597408"/>
                        <a:ext cx="13098" cy="831469"/>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Notched Right Arrow 39"/>
                      <p:cNvSpPr/>
                      <p:nvPr/>
                    </p:nvSpPr>
                    <p:spPr>
                      <a:xfrm>
                        <a:off x="5534133" y="4847226"/>
                        <a:ext cx="2092780" cy="169415"/>
                      </a:xfrm>
                      <a:prstGeom prst="notchedRightArrow">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35" name="Straight Arrow Connector 34"/>
                    <p:cNvCxnSpPr/>
                    <p:nvPr/>
                  </p:nvCxnSpPr>
                  <p:spPr>
                    <a:xfrm flipH="1" flipV="1">
                      <a:off x="5987723" y="4121955"/>
                      <a:ext cx="1" cy="621675"/>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77" name="Notched Right Arrow 76">
                    <a:extLst>
                      <a:ext uri="{FF2B5EF4-FFF2-40B4-BE49-F238E27FC236}">
                        <a16:creationId xmlns="" xmlns:a16="http://schemas.microsoft.com/office/drawing/2014/main" id="{E50C2E4A-8541-144E-AAE7-0CC7B051FC7B}"/>
                      </a:ext>
                    </a:extLst>
                  </p:cNvPr>
                  <p:cNvSpPr/>
                  <p:nvPr/>
                </p:nvSpPr>
                <p:spPr>
                  <a:xfrm>
                    <a:off x="450450" y="3719005"/>
                    <a:ext cx="829571" cy="123228"/>
                  </a:xfrm>
                  <a:prstGeom prst="notchedRightArrow">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3" name="Group 82">
                  <a:extLst>
                    <a:ext uri="{FF2B5EF4-FFF2-40B4-BE49-F238E27FC236}">
                      <a16:creationId xmlns="" xmlns:a16="http://schemas.microsoft.com/office/drawing/2014/main" id="{ADF17B0D-C503-5549-AAC5-C664D01DD283}"/>
                    </a:ext>
                  </a:extLst>
                </p:cNvPr>
                <p:cNvGrpSpPr/>
                <p:nvPr/>
              </p:nvGrpSpPr>
              <p:grpSpPr>
                <a:xfrm>
                  <a:off x="3776983" y="2119665"/>
                  <a:ext cx="2285413" cy="2249423"/>
                  <a:chOff x="5504906" y="1651111"/>
                  <a:chExt cx="3141999" cy="3092519"/>
                </a:xfrm>
              </p:grpSpPr>
              <p:grpSp>
                <p:nvGrpSpPr>
                  <p:cNvPr id="93" name="Group 92">
                    <a:extLst>
                      <a:ext uri="{FF2B5EF4-FFF2-40B4-BE49-F238E27FC236}">
                        <a16:creationId xmlns="" xmlns:a16="http://schemas.microsoft.com/office/drawing/2014/main" id="{0369D82E-8FF3-CA41-9E14-691C659E54C9}"/>
                      </a:ext>
                    </a:extLst>
                  </p:cNvPr>
                  <p:cNvGrpSpPr/>
                  <p:nvPr/>
                </p:nvGrpSpPr>
                <p:grpSpPr>
                  <a:xfrm>
                    <a:off x="5504906" y="1651111"/>
                    <a:ext cx="3141999" cy="2349410"/>
                    <a:chOff x="4484914" y="3069335"/>
                    <a:chExt cx="3141999" cy="2349410"/>
                  </a:xfrm>
                </p:grpSpPr>
                <p:sp>
                  <p:nvSpPr>
                    <p:cNvPr id="97" name="Rectangle 96">
                      <a:extLst>
                        <a:ext uri="{FF2B5EF4-FFF2-40B4-BE49-F238E27FC236}">
                          <a16:creationId xmlns="" xmlns:a16="http://schemas.microsoft.com/office/drawing/2014/main" id="{43563BE9-FAD9-474A-8519-00ADDE7D73B7}"/>
                        </a:ext>
                      </a:extLst>
                    </p:cNvPr>
                    <p:cNvSpPr/>
                    <p:nvPr/>
                  </p:nvSpPr>
                  <p:spPr>
                    <a:xfrm>
                      <a:off x="4484914" y="4504345"/>
                      <a:ext cx="914400" cy="914400"/>
                    </a:xfrm>
                    <a:prstGeom prst="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98" name="TextBox 97">
                      <a:extLst>
                        <a:ext uri="{FF2B5EF4-FFF2-40B4-BE49-F238E27FC236}">
                          <a16:creationId xmlns="" xmlns:a16="http://schemas.microsoft.com/office/drawing/2014/main" id="{A6E71407-6CF8-7D4E-B1D5-28592A79B931}"/>
                        </a:ext>
                      </a:extLst>
                    </p:cNvPr>
                    <p:cNvSpPr txBox="1"/>
                    <p:nvPr/>
                  </p:nvSpPr>
                  <p:spPr>
                    <a:xfrm>
                      <a:off x="4598056" y="3069335"/>
                      <a:ext cx="681177" cy="528073"/>
                    </a:xfrm>
                    <a:prstGeom prst="rect">
                      <a:avLst/>
                    </a:prstGeom>
                    <a:noFill/>
                  </p:spPr>
                  <p:txBody>
                    <a:bodyPr wrap="none" rtlCol="0">
                      <a:spAutoFit/>
                    </a:bodyPr>
                    <a:lstStyle/>
                    <a:p>
                      <a:r>
                        <a:rPr lang="en-US" dirty="0"/>
                        <a:t>0.1</a:t>
                      </a:r>
                    </a:p>
                  </p:txBody>
                </p:sp>
                <p:cxnSp>
                  <p:nvCxnSpPr>
                    <p:cNvPr id="99" name="Straight Arrow Connector 98">
                      <a:extLst>
                        <a:ext uri="{FF2B5EF4-FFF2-40B4-BE49-F238E27FC236}">
                          <a16:creationId xmlns="" xmlns:a16="http://schemas.microsoft.com/office/drawing/2014/main" id="{D665A4D0-3C4C-2940-BDB1-9144986EBEE0}"/>
                        </a:ext>
                      </a:extLst>
                    </p:cNvPr>
                    <p:cNvCxnSpPr>
                      <a:cxnSpLocks/>
                      <a:endCxn id="98" idx="2"/>
                    </p:cNvCxnSpPr>
                    <p:nvPr/>
                  </p:nvCxnSpPr>
                  <p:spPr>
                    <a:xfrm flipV="1">
                      <a:off x="4925546" y="3597408"/>
                      <a:ext cx="13098" cy="831469"/>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0" name="Notched Right Arrow 99">
                      <a:extLst>
                        <a:ext uri="{FF2B5EF4-FFF2-40B4-BE49-F238E27FC236}">
                          <a16:creationId xmlns="" xmlns:a16="http://schemas.microsoft.com/office/drawing/2014/main" id="{96A76823-6FB0-3442-8EED-43318CA49836}"/>
                        </a:ext>
                      </a:extLst>
                    </p:cNvPr>
                    <p:cNvSpPr/>
                    <p:nvPr/>
                  </p:nvSpPr>
                  <p:spPr>
                    <a:xfrm>
                      <a:off x="5534133" y="4847226"/>
                      <a:ext cx="2092780" cy="169415"/>
                    </a:xfrm>
                    <a:prstGeom prst="notchedRightArrow">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96" name="Straight Arrow Connector 95">
                    <a:extLst>
                      <a:ext uri="{FF2B5EF4-FFF2-40B4-BE49-F238E27FC236}">
                        <a16:creationId xmlns="" xmlns:a16="http://schemas.microsoft.com/office/drawing/2014/main" id="{A9CA37A8-ACF3-8244-A781-8D94A8497376}"/>
                      </a:ext>
                    </a:extLst>
                  </p:cNvPr>
                  <p:cNvCxnSpPr/>
                  <p:nvPr/>
                </p:nvCxnSpPr>
                <p:spPr>
                  <a:xfrm flipH="1" flipV="1">
                    <a:off x="5987723" y="4121955"/>
                    <a:ext cx="1" cy="621675"/>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01" name="Group 100">
                <a:extLst>
                  <a:ext uri="{FF2B5EF4-FFF2-40B4-BE49-F238E27FC236}">
                    <a16:creationId xmlns="" xmlns:a16="http://schemas.microsoft.com/office/drawing/2014/main" id="{C91D00EF-8E8F-1F45-8564-3497798F9D3C}"/>
                  </a:ext>
                </a:extLst>
              </p:cNvPr>
              <p:cNvGrpSpPr/>
              <p:nvPr/>
            </p:nvGrpSpPr>
            <p:grpSpPr>
              <a:xfrm>
                <a:off x="6165729" y="2119665"/>
                <a:ext cx="4674159" cy="2249423"/>
                <a:chOff x="1388237" y="2119665"/>
                <a:chExt cx="4674159" cy="2249423"/>
              </a:xfrm>
            </p:grpSpPr>
            <p:grpSp>
              <p:nvGrpSpPr>
                <p:cNvPr id="117" name="Group 116">
                  <a:extLst>
                    <a:ext uri="{FF2B5EF4-FFF2-40B4-BE49-F238E27FC236}">
                      <a16:creationId xmlns="" xmlns:a16="http://schemas.microsoft.com/office/drawing/2014/main" id="{AB372D00-14FD-0C47-B05B-3FA4E43808C1}"/>
                    </a:ext>
                  </a:extLst>
                </p:cNvPr>
                <p:cNvGrpSpPr/>
                <p:nvPr/>
              </p:nvGrpSpPr>
              <p:grpSpPr>
                <a:xfrm>
                  <a:off x="1388237" y="2119665"/>
                  <a:ext cx="2285413" cy="2249423"/>
                  <a:chOff x="5504906" y="1651111"/>
                  <a:chExt cx="3141999" cy="3092519"/>
                </a:xfrm>
              </p:grpSpPr>
              <p:grpSp>
                <p:nvGrpSpPr>
                  <p:cNvPr id="127" name="Group 126">
                    <a:extLst>
                      <a:ext uri="{FF2B5EF4-FFF2-40B4-BE49-F238E27FC236}">
                        <a16:creationId xmlns="" xmlns:a16="http://schemas.microsoft.com/office/drawing/2014/main" id="{A059030B-F3A0-DD45-8731-15E149B9878B}"/>
                      </a:ext>
                    </a:extLst>
                  </p:cNvPr>
                  <p:cNvGrpSpPr/>
                  <p:nvPr/>
                </p:nvGrpSpPr>
                <p:grpSpPr>
                  <a:xfrm>
                    <a:off x="5504906" y="1651111"/>
                    <a:ext cx="3141999" cy="2349410"/>
                    <a:chOff x="4484914" y="3069335"/>
                    <a:chExt cx="3141999" cy="2349410"/>
                  </a:xfrm>
                </p:grpSpPr>
                <p:sp>
                  <p:nvSpPr>
                    <p:cNvPr id="131" name="Rectangle 130">
                      <a:extLst>
                        <a:ext uri="{FF2B5EF4-FFF2-40B4-BE49-F238E27FC236}">
                          <a16:creationId xmlns="" xmlns:a16="http://schemas.microsoft.com/office/drawing/2014/main" id="{8643596B-BC4B-8244-965A-7859C79C4697}"/>
                        </a:ext>
                      </a:extLst>
                    </p:cNvPr>
                    <p:cNvSpPr/>
                    <p:nvPr/>
                  </p:nvSpPr>
                  <p:spPr>
                    <a:xfrm>
                      <a:off x="4484914" y="4504345"/>
                      <a:ext cx="914400" cy="914400"/>
                    </a:xfrm>
                    <a:prstGeom prst="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32" name="TextBox 131">
                      <a:extLst>
                        <a:ext uri="{FF2B5EF4-FFF2-40B4-BE49-F238E27FC236}">
                          <a16:creationId xmlns="" xmlns:a16="http://schemas.microsoft.com/office/drawing/2014/main" id="{C61CA7D3-BF98-6042-A810-8747EB96243B}"/>
                        </a:ext>
                      </a:extLst>
                    </p:cNvPr>
                    <p:cNvSpPr txBox="1"/>
                    <p:nvPr/>
                  </p:nvSpPr>
                  <p:spPr>
                    <a:xfrm>
                      <a:off x="4598056" y="3069335"/>
                      <a:ext cx="654974" cy="507760"/>
                    </a:xfrm>
                    <a:prstGeom prst="rect">
                      <a:avLst/>
                    </a:prstGeom>
                    <a:noFill/>
                  </p:spPr>
                  <p:txBody>
                    <a:bodyPr wrap="none" rtlCol="0">
                      <a:spAutoFit/>
                    </a:bodyPr>
                    <a:lstStyle/>
                    <a:p>
                      <a:r>
                        <a:rPr lang="en-US" dirty="0"/>
                        <a:t>0.1</a:t>
                      </a:r>
                    </a:p>
                  </p:txBody>
                </p:sp>
                <p:cxnSp>
                  <p:nvCxnSpPr>
                    <p:cNvPr id="133" name="Straight Arrow Connector 132">
                      <a:extLst>
                        <a:ext uri="{FF2B5EF4-FFF2-40B4-BE49-F238E27FC236}">
                          <a16:creationId xmlns="" xmlns:a16="http://schemas.microsoft.com/office/drawing/2014/main" id="{B02BCD24-C099-9749-823D-DBED4190822B}"/>
                        </a:ext>
                      </a:extLst>
                    </p:cNvPr>
                    <p:cNvCxnSpPr>
                      <a:cxnSpLocks/>
                      <a:endCxn id="132" idx="2"/>
                    </p:cNvCxnSpPr>
                    <p:nvPr/>
                  </p:nvCxnSpPr>
                  <p:spPr>
                    <a:xfrm flipH="1" flipV="1">
                      <a:off x="4925543" y="3577095"/>
                      <a:ext cx="3" cy="851780"/>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4" name="Notched Right Arrow 133">
                      <a:extLst>
                        <a:ext uri="{FF2B5EF4-FFF2-40B4-BE49-F238E27FC236}">
                          <a16:creationId xmlns="" xmlns:a16="http://schemas.microsoft.com/office/drawing/2014/main" id="{8FD256BE-2617-754C-A46A-489103D6B4A3}"/>
                        </a:ext>
                      </a:extLst>
                    </p:cNvPr>
                    <p:cNvSpPr/>
                    <p:nvPr/>
                  </p:nvSpPr>
                  <p:spPr>
                    <a:xfrm>
                      <a:off x="5534133" y="4847226"/>
                      <a:ext cx="2092780" cy="169415"/>
                    </a:xfrm>
                    <a:prstGeom prst="notchedRightArrow">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30" name="Straight Arrow Connector 129">
                    <a:extLst>
                      <a:ext uri="{FF2B5EF4-FFF2-40B4-BE49-F238E27FC236}">
                        <a16:creationId xmlns="" xmlns:a16="http://schemas.microsoft.com/office/drawing/2014/main" id="{F4B56C24-D15D-374A-B288-8982E709801D}"/>
                      </a:ext>
                    </a:extLst>
                  </p:cNvPr>
                  <p:cNvCxnSpPr/>
                  <p:nvPr/>
                </p:nvCxnSpPr>
                <p:spPr>
                  <a:xfrm flipH="1" flipV="1">
                    <a:off x="5987723" y="4121955"/>
                    <a:ext cx="1" cy="621675"/>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04" name="Group 103">
                  <a:extLst>
                    <a:ext uri="{FF2B5EF4-FFF2-40B4-BE49-F238E27FC236}">
                      <a16:creationId xmlns="" xmlns:a16="http://schemas.microsoft.com/office/drawing/2014/main" id="{005C9907-021B-5A4B-8222-ACF1C003C186}"/>
                    </a:ext>
                  </a:extLst>
                </p:cNvPr>
                <p:cNvGrpSpPr/>
                <p:nvPr/>
              </p:nvGrpSpPr>
              <p:grpSpPr>
                <a:xfrm>
                  <a:off x="3776983" y="2119665"/>
                  <a:ext cx="2285413" cy="2249423"/>
                  <a:chOff x="5504906" y="1651111"/>
                  <a:chExt cx="3141999" cy="3092519"/>
                </a:xfrm>
              </p:grpSpPr>
              <p:grpSp>
                <p:nvGrpSpPr>
                  <p:cNvPr id="109" name="Group 108">
                    <a:extLst>
                      <a:ext uri="{FF2B5EF4-FFF2-40B4-BE49-F238E27FC236}">
                        <a16:creationId xmlns="" xmlns:a16="http://schemas.microsoft.com/office/drawing/2014/main" id="{D663755F-ECF4-3547-AECC-BDD9315965C6}"/>
                      </a:ext>
                    </a:extLst>
                  </p:cNvPr>
                  <p:cNvGrpSpPr/>
                  <p:nvPr/>
                </p:nvGrpSpPr>
                <p:grpSpPr>
                  <a:xfrm>
                    <a:off x="5504906" y="1651111"/>
                    <a:ext cx="3141999" cy="2349410"/>
                    <a:chOff x="4484914" y="3069335"/>
                    <a:chExt cx="3141999" cy="2349410"/>
                  </a:xfrm>
                </p:grpSpPr>
                <p:sp>
                  <p:nvSpPr>
                    <p:cNvPr id="113" name="Rectangle 112">
                      <a:extLst>
                        <a:ext uri="{FF2B5EF4-FFF2-40B4-BE49-F238E27FC236}">
                          <a16:creationId xmlns="" xmlns:a16="http://schemas.microsoft.com/office/drawing/2014/main" id="{4D5A22CE-46F7-3741-A930-C24F65EEA3B9}"/>
                        </a:ext>
                      </a:extLst>
                    </p:cNvPr>
                    <p:cNvSpPr/>
                    <p:nvPr/>
                  </p:nvSpPr>
                  <p:spPr>
                    <a:xfrm>
                      <a:off x="4484914" y="4504345"/>
                      <a:ext cx="914400" cy="914400"/>
                    </a:xfrm>
                    <a:prstGeom prst="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14" name="TextBox 113">
                      <a:extLst>
                        <a:ext uri="{FF2B5EF4-FFF2-40B4-BE49-F238E27FC236}">
                          <a16:creationId xmlns="" xmlns:a16="http://schemas.microsoft.com/office/drawing/2014/main" id="{9D4E127D-E27D-104C-AA01-379FAB29590A}"/>
                        </a:ext>
                      </a:extLst>
                    </p:cNvPr>
                    <p:cNvSpPr txBox="1"/>
                    <p:nvPr/>
                  </p:nvSpPr>
                  <p:spPr>
                    <a:xfrm>
                      <a:off x="4598056" y="3069335"/>
                      <a:ext cx="681176" cy="528073"/>
                    </a:xfrm>
                    <a:prstGeom prst="rect">
                      <a:avLst/>
                    </a:prstGeom>
                    <a:noFill/>
                  </p:spPr>
                  <p:txBody>
                    <a:bodyPr wrap="none" rtlCol="0">
                      <a:spAutoFit/>
                    </a:bodyPr>
                    <a:lstStyle/>
                    <a:p>
                      <a:r>
                        <a:rPr lang="en-US" dirty="0"/>
                        <a:t>0.4</a:t>
                      </a:r>
                    </a:p>
                  </p:txBody>
                </p:sp>
                <p:cxnSp>
                  <p:nvCxnSpPr>
                    <p:cNvPr id="115" name="Straight Arrow Connector 114">
                      <a:extLst>
                        <a:ext uri="{FF2B5EF4-FFF2-40B4-BE49-F238E27FC236}">
                          <a16:creationId xmlns="" xmlns:a16="http://schemas.microsoft.com/office/drawing/2014/main" id="{6FACB3BF-8D41-C44C-8CD1-0EF0FE7BDEB3}"/>
                        </a:ext>
                      </a:extLst>
                    </p:cNvPr>
                    <p:cNvCxnSpPr>
                      <a:cxnSpLocks/>
                      <a:endCxn id="114" idx="2"/>
                    </p:cNvCxnSpPr>
                    <p:nvPr/>
                  </p:nvCxnSpPr>
                  <p:spPr>
                    <a:xfrm flipV="1">
                      <a:off x="4925546" y="3597408"/>
                      <a:ext cx="13098" cy="831469"/>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6" name="Notched Right Arrow 115">
                      <a:extLst>
                        <a:ext uri="{FF2B5EF4-FFF2-40B4-BE49-F238E27FC236}">
                          <a16:creationId xmlns="" xmlns:a16="http://schemas.microsoft.com/office/drawing/2014/main" id="{852EE562-1D93-B84B-8593-A9C80E2F34AB}"/>
                        </a:ext>
                      </a:extLst>
                    </p:cNvPr>
                    <p:cNvSpPr/>
                    <p:nvPr/>
                  </p:nvSpPr>
                  <p:spPr>
                    <a:xfrm>
                      <a:off x="5534133" y="4847226"/>
                      <a:ext cx="2092780" cy="169415"/>
                    </a:xfrm>
                    <a:prstGeom prst="notchedRightArrow">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12" name="Straight Arrow Connector 111">
                    <a:extLst>
                      <a:ext uri="{FF2B5EF4-FFF2-40B4-BE49-F238E27FC236}">
                        <a16:creationId xmlns="" xmlns:a16="http://schemas.microsoft.com/office/drawing/2014/main" id="{6ABB8431-CCEF-E94A-82F6-BF10E55F7103}"/>
                      </a:ext>
                    </a:extLst>
                  </p:cNvPr>
                  <p:cNvCxnSpPr/>
                  <p:nvPr/>
                </p:nvCxnSpPr>
                <p:spPr>
                  <a:xfrm flipH="1" flipV="1">
                    <a:off x="5987722" y="4121955"/>
                    <a:ext cx="1" cy="621675"/>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grpSp>
        </p:grpSp>
        <p:sp>
          <p:nvSpPr>
            <p:cNvPr id="135" name="Rectangle 134">
              <a:extLst>
                <a:ext uri="{FF2B5EF4-FFF2-40B4-BE49-F238E27FC236}">
                  <a16:creationId xmlns="" xmlns:a16="http://schemas.microsoft.com/office/drawing/2014/main" id="{3F727FB4-E599-BF42-BF6A-4AE80F554EB0}"/>
                </a:ext>
              </a:extLst>
            </p:cNvPr>
            <p:cNvSpPr/>
            <p:nvPr/>
          </p:nvSpPr>
          <p:spPr>
            <a:xfrm>
              <a:off x="10808901" y="3163457"/>
              <a:ext cx="665112" cy="665112"/>
            </a:xfrm>
            <a:prstGeom prst="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36" name="TextBox 135">
              <a:extLst>
                <a:ext uri="{FF2B5EF4-FFF2-40B4-BE49-F238E27FC236}">
                  <a16:creationId xmlns="" xmlns:a16="http://schemas.microsoft.com/office/drawing/2014/main" id="{CE9DE267-A742-6442-A965-0D4DF9826499}"/>
                </a:ext>
              </a:extLst>
            </p:cNvPr>
            <p:cNvSpPr txBox="1"/>
            <p:nvPr/>
          </p:nvSpPr>
          <p:spPr>
            <a:xfrm>
              <a:off x="10891198" y="2119665"/>
              <a:ext cx="495471" cy="384107"/>
            </a:xfrm>
            <a:prstGeom prst="rect">
              <a:avLst/>
            </a:prstGeom>
            <a:noFill/>
          </p:spPr>
          <p:txBody>
            <a:bodyPr wrap="none" rtlCol="0">
              <a:spAutoFit/>
            </a:bodyPr>
            <a:lstStyle/>
            <a:p>
              <a:r>
                <a:rPr lang="en-US" dirty="0"/>
                <a:t>0.6</a:t>
              </a:r>
            </a:p>
          </p:txBody>
        </p:sp>
        <p:cxnSp>
          <p:nvCxnSpPr>
            <p:cNvPr id="137" name="Straight Arrow Connector 136">
              <a:extLst>
                <a:ext uri="{FF2B5EF4-FFF2-40B4-BE49-F238E27FC236}">
                  <a16:creationId xmlns="" xmlns:a16="http://schemas.microsoft.com/office/drawing/2014/main" id="{DD7B48DF-C53D-604F-96F5-BF4062B0AC73}"/>
                </a:ext>
              </a:extLst>
            </p:cNvPr>
            <p:cNvCxnSpPr>
              <a:cxnSpLocks/>
              <a:endCxn id="136" idx="2"/>
            </p:cNvCxnSpPr>
            <p:nvPr/>
          </p:nvCxnSpPr>
          <p:spPr>
            <a:xfrm flipV="1">
              <a:off x="11129406" y="2503772"/>
              <a:ext cx="9527" cy="604790"/>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 xmlns:a16="http://schemas.microsoft.com/office/drawing/2014/main" id="{9CF74C9A-D7B0-E442-ACDF-23B172D39184}"/>
                </a:ext>
              </a:extLst>
            </p:cNvPr>
            <p:cNvCxnSpPr/>
            <p:nvPr/>
          </p:nvCxnSpPr>
          <p:spPr>
            <a:xfrm flipH="1" flipV="1">
              <a:off x="11160090" y="3916897"/>
              <a:ext cx="1" cy="452191"/>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3" name="Group 72">
            <a:extLst>
              <a:ext uri="{FF2B5EF4-FFF2-40B4-BE49-F238E27FC236}">
                <a16:creationId xmlns="" xmlns:a16="http://schemas.microsoft.com/office/drawing/2014/main" id="{C4856D46-EE8E-5F41-834C-F32E4863FD0A}"/>
              </a:ext>
            </a:extLst>
          </p:cNvPr>
          <p:cNvGrpSpPr/>
          <p:nvPr/>
        </p:nvGrpSpPr>
        <p:grpSpPr>
          <a:xfrm>
            <a:off x="122708" y="3569349"/>
            <a:ext cx="11140585" cy="2162896"/>
            <a:chOff x="-112255" y="2119665"/>
            <a:chExt cx="11586268" cy="2249423"/>
          </a:xfrm>
        </p:grpSpPr>
        <p:grpSp>
          <p:nvGrpSpPr>
            <p:cNvPr id="74" name="Group 73">
              <a:extLst>
                <a:ext uri="{FF2B5EF4-FFF2-40B4-BE49-F238E27FC236}">
                  <a16:creationId xmlns="" xmlns:a16="http://schemas.microsoft.com/office/drawing/2014/main" id="{3BC43EA7-C695-6540-AB03-04B032329506}"/>
                </a:ext>
              </a:extLst>
            </p:cNvPr>
            <p:cNvGrpSpPr/>
            <p:nvPr/>
          </p:nvGrpSpPr>
          <p:grpSpPr>
            <a:xfrm>
              <a:off x="-112255" y="2119665"/>
              <a:ext cx="10832400" cy="2249423"/>
              <a:chOff x="7488" y="2119665"/>
              <a:chExt cx="10832400" cy="2249423"/>
            </a:xfrm>
          </p:grpSpPr>
          <p:grpSp>
            <p:nvGrpSpPr>
              <p:cNvPr id="89" name="Group 88">
                <a:extLst>
                  <a:ext uri="{FF2B5EF4-FFF2-40B4-BE49-F238E27FC236}">
                    <a16:creationId xmlns="" xmlns:a16="http://schemas.microsoft.com/office/drawing/2014/main" id="{FE00E9DA-9564-6C4F-883A-F97D164748AE}"/>
                  </a:ext>
                </a:extLst>
              </p:cNvPr>
              <p:cNvGrpSpPr/>
              <p:nvPr/>
            </p:nvGrpSpPr>
            <p:grpSpPr>
              <a:xfrm>
                <a:off x="7488" y="2119665"/>
                <a:ext cx="6054908" cy="2249423"/>
                <a:chOff x="7488" y="2119665"/>
                <a:chExt cx="6054908" cy="2249423"/>
              </a:xfrm>
            </p:grpSpPr>
            <p:grpSp>
              <p:nvGrpSpPr>
                <p:cNvPr id="164" name="Group 163">
                  <a:extLst>
                    <a:ext uri="{FF2B5EF4-FFF2-40B4-BE49-F238E27FC236}">
                      <a16:creationId xmlns="" xmlns:a16="http://schemas.microsoft.com/office/drawing/2014/main" id="{AFD4CC68-6C15-4942-BA2F-B5C3B4C221DB}"/>
                    </a:ext>
                  </a:extLst>
                </p:cNvPr>
                <p:cNvGrpSpPr/>
                <p:nvPr/>
              </p:nvGrpSpPr>
              <p:grpSpPr>
                <a:xfrm>
                  <a:off x="7488" y="2119665"/>
                  <a:ext cx="3666162" cy="2249423"/>
                  <a:chOff x="7488" y="2425811"/>
                  <a:chExt cx="3666162" cy="2249423"/>
                </a:xfrm>
              </p:grpSpPr>
              <p:grpSp>
                <p:nvGrpSpPr>
                  <p:cNvPr id="179" name="Group 178">
                    <a:extLst>
                      <a:ext uri="{FF2B5EF4-FFF2-40B4-BE49-F238E27FC236}">
                        <a16:creationId xmlns="" xmlns:a16="http://schemas.microsoft.com/office/drawing/2014/main" id="{ACBAAB16-DBA3-7B42-B2FD-6D9C91F02797}"/>
                      </a:ext>
                    </a:extLst>
                  </p:cNvPr>
                  <p:cNvGrpSpPr/>
                  <p:nvPr/>
                </p:nvGrpSpPr>
                <p:grpSpPr>
                  <a:xfrm>
                    <a:off x="1388237" y="2425811"/>
                    <a:ext cx="2285413" cy="2249423"/>
                    <a:chOff x="5504906" y="1651111"/>
                    <a:chExt cx="3141999" cy="3092519"/>
                  </a:xfrm>
                </p:grpSpPr>
                <p:grpSp>
                  <p:nvGrpSpPr>
                    <p:cNvPr id="189" name="Group 188">
                      <a:extLst>
                        <a:ext uri="{FF2B5EF4-FFF2-40B4-BE49-F238E27FC236}">
                          <a16:creationId xmlns="" xmlns:a16="http://schemas.microsoft.com/office/drawing/2014/main" id="{09B9E367-F91B-3443-A580-1E60C224CF2E}"/>
                        </a:ext>
                      </a:extLst>
                    </p:cNvPr>
                    <p:cNvGrpSpPr/>
                    <p:nvPr/>
                  </p:nvGrpSpPr>
                  <p:grpSpPr>
                    <a:xfrm>
                      <a:off x="5504906" y="1651111"/>
                      <a:ext cx="3141999" cy="2349410"/>
                      <a:chOff x="4484914" y="3069335"/>
                      <a:chExt cx="3141999" cy="2349410"/>
                    </a:xfrm>
                  </p:grpSpPr>
                  <p:sp>
                    <p:nvSpPr>
                      <p:cNvPr id="193" name="Rectangle 192">
                        <a:extLst>
                          <a:ext uri="{FF2B5EF4-FFF2-40B4-BE49-F238E27FC236}">
                            <a16:creationId xmlns="" xmlns:a16="http://schemas.microsoft.com/office/drawing/2014/main" id="{18205AEF-42C7-014F-8B66-797ED0DE2BCA}"/>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94" name="TextBox 193">
                        <a:extLst>
                          <a:ext uri="{FF2B5EF4-FFF2-40B4-BE49-F238E27FC236}">
                            <a16:creationId xmlns="" xmlns:a16="http://schemas.microsoft.com/office/drawing/2014/main" id="{F309EADA-1E33-3E49-BD25-C04C67B0E10A}"/>
                          </a:ext>
                        </a:extLst>
                      </p:cNvPr>
                      <p:cNvSpPr txBox="1"/>
                      <p:nvPr/>
                    </p:nvSpPr>
                    <p:spPr>
                      <a:xfrm>
                        <a:off x="4598056" y="3069335"/>
                        <a:ext cx="681177" cy="528073"/>
                      </a:xfrm>
                      <a:prstGeom prst="rect">
                        <a:avLst/>
                      </a:prstGeom>
                      <a:noFill/>
                    </p:spPr>
                    <p:txBody>
                      <a:bodyPr wrap="none" rtlCol="0">
                        <a:spAutoFit/>
                      </a:bodyPr>
                      <a:lstStyle/>
                      <a:p>
                        <a:r>
                          <a:rPr lang="en-US" dirty="0"/>
                          <a:t>0.3</a:t>
                        </a:r>
                      </a:p>
                    </p:txBody>
                  </p:sp>
                  <p:cxnSp>
                    <p:nvCxnSpPr>
                      <p:cNvPr id="195" name="Straight Arrow Connector 194">
                        <a:extLst>
                          <a:ext uri="{FF2B5EF4-FFF2-40B4-BE49-F238E27FC236}">
                            <a16:creationId xmlns="" xmlns:a16="http://schemas.microsoft.com/office/drawing/2014/main" id="{577D0F09-10D2-1844-8E18-F2CEA4A4A8F5}"/>
                          </a:ext>
                        </a:extLst>
                      </p:cNvPr>
                      <p:cNvCxnSpPr>
                        <a:cxnSpLocks/>
                        <a:endCxn id="194"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6" name="Notched Right Arrow 195">
                        <a:extLst>
                          <a:ext uri="{FF2B5EF4-FFF2-40B4-BE49-F238E27FC236}">
                            <a16:creationId xmlns="" xmlns:a16="http://schemas.microsoft.com/office/drawing/2014/main" id="{A1B68E0B-581B-2647-94FC-779A94008E06}"/>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2" name="Straight Arrow Connector 191">
                      <a:extLst>
                        <a:ext uri="{FF2B5EF4-FFF2-40B4-BE49-F238E27FC236}">
                          <a16:creationId xmlns="" xmlns:a16="http://schemas.microsoft.com/office/drawing/2014/main" id="{14D1B3A1-4C49-474F-8B24-0C1C21E133EB}"/>
                        </a:ext>
                      </a:extLst>
                    </p:cNvPr>
                    <p:cNvCxnSpPr/>
                    <p:nvPr/>
                  </p:nvCxnSpPr>
                  <p:spPr>
                    <a:xfrm flipH="1" flipV="1">
                      <a:off x="5987723"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81" name="Notched Right Arrow 180">
                    <a:extLst>
                      <a:ext uri="{FF2B5EF4-FFF2-40B4-BE49-F238E27FC236}">
                        <a16:creationId xmlns="" xmlns:a16="http://schemas.microsoft.com/office/drawing/2014/main" id="{0BC9C40E-0234-F74B-A908-6CF66A70D168}"/>
                      </a:ext>
                    </a:extLst>
                  </p:cNvPr>
                  <p:cNvSpPr/>
                  <p:nvPr/>
                </p:nvSpPr>
                <p:spPr>
                  <a:xfrm>
                    <a:off x="450450" y="3719005"/>
                    <a:ext cx="829571" cy="12322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2" name="Group 181">
                    <a:extLst>
                      <a:ext uri="{FF2B5EF4-FFF2-40B4-BE49-F238E27FC236}">
                        <a16:creationId xmlns="" xmlns:a16="http://schemas.microsoft.com/office/drawing/2014/main" id="{2EA0FF82-2E30-BA4A-8F56-ABDF68261F7A}"/>
                      </a:ext>
                    </a:extLst>
                  </p:cNvPr>
                  <p:cNvGrpSpPr/>
                  <p:nvPr/>
                </p:nvGrpSpPr>
                <p:grpSpPr>
                  <a:xfrm>
                    <a:off x="7488" y="3023182"/>
                    <a:ext cx="1584411" cy="573537"/>
                    <a:chOff x="2789440" y="1937574"/>
                    <a:chExt cx="1584411" cy="573537"/>
                  </a:xfrm>
                </p:grpSpPr>
                <p:sp>
                  <p:nvSpPr>
                    <p:cNvPr id="183" name="Rectangle 182">
                      <a:extLst>
                        <a:ext uri="{FF2B5EF4-FFF2-40B4-BE49-F238E27FC236}">
                          <a16:creationId xmlns="" xmlns:a16="http://schemas.microsoft.com/office/drawing/2014/main" id="{F1A1D78A-7A48-984B-AEFE-52CB5E5B61A0}"/>
                        </a:ext>
                      </a:extLst>
                    </p:cNvPr>
                    <p:cNvSpPr/>
                    <p:nvPr/>
                  </p:nvSpPr>
                  <p:spPr>
                    <a:xfrm>
                      <a:off x="2789440" y="1962732"/>
                      <a:ext cx="1584411" cy="523220"/>
                    </a:xfrm>
                    <a:prstGeom prst="rect">
                      <a:avLst/>
                    </a:prstGeom>
                  </p:spPr>
                  <p:txBody>
                    <a:bodyPr wrap="square">
                      <a:spAutoFit/>
                    </a:bodyPr>
                    <a:lstStyle/>
                    <a:p>
                      <a:pPr algn="ctr"/>
                      <a:r>
                        <a:rPr lang="en-US" sz="1400" i="1" dirty="0">
                          <a:latin typeface="Cambria Math" panose="02040503050406030204" pitchFamily="18" charset="0"/>
                        </a:rPr>
                        <a:t>-------</a:t>
                      </a:r>
                    </a:p>
                    <a:p>
                      <a:pPr algn="ctr"/>
                      <a:r>
                        <a:rPr lang="en-US" sz="1400" i="1" dirty="0">
                          <a:latin typeface="Cambria Math" panose="02040503050406030204" pitchFamily="18" charset="0"/>
                        </a:rPr>
                        <a:t>-------</a:t>
                      </a:r>
                    </a:p>
                  </p:txBody>
                </p:sp>
                <p:sp>
                  <p:nvSpPr>
                    <p:cNvPr id="184" name="Freeform 183">
                      <a:extLst>
                        <a:ext uri="{FF2B5EF4-FFF2-40B4-BE49-F238E27FC236}">
                          <a16:creationId xmlns="" xmlns:a16="http://schemas.microsoft.com/office/drawing/2014/main" id="{AAA3705D-DA24-644D-9199-33BD31ABABDE}"/>
                        </a:ext>
                      </a:extLst>
                    </p:cNvPr>
                    <p:cNvSpPr/>
                    <p:nvPr/>
                  </p:nvSpPr>
                  <p:spPr>
                    <a:xfrm>
                      <a:off x="3269989"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Freeform 184">
                      <a:extLst>
                        <a:ext uri="{FF2B5EF4-FFF2-40B4-BE49-F238E27FC236}">
                          <a16:creationId xmlns="" xmlns:a16="http://schemas.microsoft.com/office/drawing/2014/main" id="{99C70FF0-30B1-C04E-AF61-A153603CA43B}"/>
                        </a:ext>
                      </a:extLst>
                    </p:cNvPr>
                    <p:cNvSpPr/>
                    <p:nvPr/>
                  </p:nvSpPr>
                  <p:spPr>
                    <a:xfrm rot="10800000">
                      <a:off x="3815017"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66" name="Group 165">
                  <a:extLst>
                    <a:ext uri="{FF2B5EF4-FFF2-40B4-BE49-F238E27FC236}">
                      <a16:creationId xmlns="" xmlns:a16="http://schemas.microsoft.com/office/drawing/2014/main" id="{AB34CEA1-D1B0-8D4B-8E57-856D333B5726}"/>
                    </a:ext>
                  </a:extLst>
                </p:cNvPr>
                <p:cNvGrpSpPr/>
                <p:nvPr/>
              </p:nvGrpSpPr>
              <p:grpSpPr>
                <a:xfrm>
                  <a:off x="3776983" y="2119665"/>
                  <a:ext cx="2285413" cy="2249423"/>
                  <a:chOff x="5504906" y="1651111"/>
                  <a:chExt cx="3141999" cy="3092519"/>
                </a:xfrm>
              </p:grpSpPr>
              <p:grpSp>
                <p:nvGrpSpPr>
                  <p:cNvPr id="171" name="Group 170">
                    <a:extLst>
                      <a:ext uri="{FF2B5EF4-FFF2-40B4-BE49-F238E27FC236}">
                        <a16:creationId xmlns="" xmlns:a16="http://schemas.microsoft.com/office/drawing/2014/main" id="{D27B39CA-676E-924A-903B-B4798DFC930E}"/>
                      </a:ext>
                    </a:extLst>
                  </p:cNvPr>
                  <p:cNvGrpSpPr/>
                  <p:nvPr/>
                </p:nvGrpSpPr>
                <p:grpSpPr>
                  <a:xfrm>
                    <a:off x="5504906" y="1651111"/>
                    <a:ext cx="3141999" cy="2349410"/>
                    <a:chOff x="4484914" y="3069335"/>
                    <a:chExt cx="3141999" cy="2349410"/>
                  </a:xfrm>
                </p:grpSpPr>
                <p:sp>
                  <p:nvSpPr>
                    <p:cNvPr id="175" name="Rectangle 174">
                      <a:extLst>
                        <a:ext uri="{FF2B5EF4-FFF2-40B4-BE49-F238E27FC236}">
                          <a16:creationId xmlns="" xmlns:a16="http://schemas.microsoft.com/office/drawing/2014/main" id="{64808B9B-E7A2-0546-8E1D-8270AEE373B0}"/>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76" name="TextBox 175">
                      <a:extLst>
                        <a:ext uri="{FF2B5EF4-FFF2-40B4-BE49-F238E27FC236}">
                          <a16:creationId xmlns="" xmlns:a16="http://schemas.microsoft.com/office/drawing/2014/main" id="{39242A94-7EBD-0142-9822-8EE4EF7B27B5}"/>
                        </a:ext>
                      </a:extLst>
                    </p:cNvPr>
                    <p:cNvSpPr txBox="1"/>
                    <p:nvPr/>
                  </p:nvSpPr>
                  <p:spPr>
                    <a:xfrm>
                      <a:off x="4598056" y="3069335"/>
                      <a:ext cx="681177" cy="528073"/>
                    </a:xfrm>
                    <a:prstGeom prst="rect">
                      <a:avLst/>
                    </a:prstGeom>
                    <a:noFill/>
                  </p:spPr>
                  <p:txBody>
                    <a:bodyPr wrap="none" rtlCol="0">
                      <a:spAutoFit/>
                    </a:bodyPr>
                    <a:lstStyle/>
                    <a:p>
                      <a:r>
                        <a:rPr lang="en-US" dirty="0"/>
                        <a:t>0.1</a:t>
                      </a:r>
                    </a:p>
                  </p:txBody>
                </p:sp>
                <p:cxnSp>
                  <p:nvCxnSpPr>
                    <p:cNvPr id="177" name="Straight Arrow Connector 176">
                      <a:extLst>
                        <a:ext uri="{FF2B5EF4-FFF2-40B4-BE49-F238E27FC236}">
                          <a16:creationId xmlns="" xmlns:a16="http://schemas.microsoft.com/office/drawing/2014/main" id="{D2A40B22-E26C-884A-90FC-B7EAF2855598}"/>
                        </a:ext>
                      </a:extLst>
                    </p:cNvPr>
                    <p:cNvCxnSpPr>
                      <a:cxnSpLocks/>
                      <a:endCxn id="176"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8" name="Notched Right Arrow 177">
                      <a:extLst>
                        <a:ext uri="{FF2B5EF4-FFF2-40B4-BE49-F238E27FC236}">
                          <a16:creationId xmlns="" xmlns:a16="http://schemas.microsoft.com/office/drawing/2014/main" id="{060794D6-704E-8845-BDB6-3F23002E2459}"/>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74" name="Straight Arrow Connector 173">
                    <a:extLst>
                      <a:ext uri="{FF2B5EF4-FFF2-40B4-BE49-F238E27FC236}">
                        <a16:creationId xmlns="" xmlns:a16="http://schemas.microsoft.com/office/drawing/2014/main" id="{FBCF8BC9-93B9-7A42-ACC7-2CAB4CF79C21}"/>
                      </a:ext>
                    </a:extLst>
                  </p:cNvPr>
                  <p:cNvCxnSpPr/>
                  <p:nvPr/>
                </p:nvCxnSpPr>
                <p:spPr>
                  <a:xfrm flipH="1" flipV="1">
                    <a:off x="5987723"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grpSp>
            <p:nvGrpSpPr>
              <p:cNvPr id="119" name="Group 118">
                <a:extLst>
                  <a:ext uri="{FF2B5EF4-FFF2-40B4-BE49-F238E27FC236}">
                    <a16:creationId xmlns="" xmlns:a16="http://schemas.microsoft.com/office/drawing/2014/main" id="{0EDE81B9-820B-8547-8A3B-41C364AE3CEF}"/>
                  </a:ext>
                </a:extLst>
              </p:cNvPr>
              <p:cNvGrpSpPr/>
              <p:nvPr/>
            </p:nvGrpSpPr>
            <p:grpSpPr>
              <a:xfrm>
                <a:off x="6165729" y="2119665"/>
                <a:ext cx="4674159" cy="2249423"/>
                <a:chOff x="1388237" y="2119665"/>
                <a:chExt cx="4674159" cy="2249423"/>
              </a:xfrm>
            </p:grpSpPr>
            <p:grpSp>
              <p:nvGrpSpPr>
                <p:cNvPr id="151" name="Group 150">
                  <a:extLst>
                    <a:ext uri="{FF2B5EF4-FFF2-40B4-BE49-F238E27FC236}">
                      <a16:creationId xmlns="" xmlns:a16="http://schemas.microsoft.com/office/drawing/2014/main" id="{A46920A4-736B-4646-A492-EE8DFB06F707}"/>
                    </a:ext>
                  </a:extLst>
                </p:cNvPr>
                <p:cNvGrpSpPr/>
                <p:nvPr/>
              </p:nvGrpSpPr>
              <p:grpSpPr>
                <a:xfrm>
                  <a:off x="1388237" y="2119665"/>
                  <a:ext cx="2285413" cy="2249423"/>
                  <a:chOff x="5504906" y="1651111"/>
                  <a:chExt cx="3141999" cy="3092519"/>
                </a:xfrm>
              </p:grpSpPr>
              <p:grpSp>
                <p:nvGrpSpPr>
                  <p:cNvPr id="156" name="Group 155">
                    <a:extLst>
                      <a:ext uri="{FF2B5EF4-FFF2-40B4-BE49-F238E27FC236}">
                        <a16:creationId xmlns="" xmlns:a16="http://schemas.microsoft.com/office/drawing/2014/main" id="{ECADC96F-5753-DB4A-9FC1-58872090AFCB}"/>
                      </a:ext>
                    </a:extLst>
                  </p:cNvPr>
                  <p:cNvGrpSpPr/>
                  <p:nvPr/>
                </p:nvGrpSpPr>
                <p:grpSpPr>
                  <a:xfrm>
                    <a:off x="5504906" y="1651111"/>
                    <a:ext cx="3141999" cy="2349410"/>
                    <a:chOff x="4484914" y="3069335"/>
                    <a:chExt cx="3141999" cy="2349410"/>
                  </a:xfrm>
                </p:grpSpPr>
                <p:sp>
                  <p:nvSpPr>
                    <p:cNvPr id="160" name="Rectangle 159">
                      <a:extLst>
                        <a:ext uri="{FF2B5EF4-FFF2-40B4-BE49-F238E27FC236}">
                          <a16:creationId xmlns="" xmlns:a16="http://schemas.microsoft.com/office/drawing/2014/main" id="{B83EAB7F-8B2A-FB48-BC2E-82A8C3B9166C}"/>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61" name="TextBox 160">
                      <a:extLst>
                        <a:ext uri="{FF2B5EF4-FFF2-40B4-BE49-F238E27FC236}">
                          <a16:creationId xmlns="" xmlns:a16="http://schemas.microsoft.com/office/drawing/2014/main" id="{C9657AA0-C493-D646-907F-E9522C45E5D1}"/>
                        </a:ext>
                      </a:extLst>
                    </p:cNvPr>
                    <p:cNvSpPr txBox="1"/>
                    <p:nvPr/>
                  </p:nvSpPr>
                  <p:spPr>
                    <a:xfrm>
                      <a:off x="4598056" y="3069335"/>
                      <a:ext cx="654974" cy="507760"/>
                    </a:xfrm>
                    <a:prstGeom prst="rect">
                      <a:avLst/>
                    </a:prstGeom>
                    <a:noFill/>
                  </p:spPr>
                  <p:txBody>
                    <a:bodyPr wrap="none" rtlCol="0">
                      <a:spAutoFit/>
                    </a:bodyPr>
                    <a:lstStyle/>
                    <a:p>
                      <a:r>
                        <a:rPr lang="en-US" dirty="0"/>
                        <a:t>0.1</a:t>
                      </a:r>
                    </a:p>
                  </p:txBody>
                </p:sp>
                <p:cxnSp>
                  <p:nvCxnSpPr>
                    <p:cNvPr id="162" name="Straight Arrow Connector 161">
                      <a:extLst>
                        <a:ext uri="{FF2B5EF4-FFF2-40B4-BE49-F238E27FC236}">
                          <a16:creationId xmlns="" xmlns:a16="http://schemas.microsoft.com/office/drawing/2014/main" id="{CF829D0E-1D56-E442-A849-F1EBC3E05B03}"/>
                        </a:ext>
                      </a:extLst>
                    </p:cNvPr>
                    <p:cNvCxnSpPr>
                      <a:cxnSpLocks/>
                      <a:endCxn id="161" idx="2"/>
                    </p:cNvCxnSpPr>
                    <p:nvPr/>
                  </p:nvCxnSpPr>
                  <p:spPr>
                    <a:xfrm flipH="1" flipV="1">
                      <a:off x="4925543" y="3577095"/>
                      <a:ext cx="3" cy="8517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3" name="Notched Right Arrow 162">
                      <a:extLst>
                        <a:ext uri="{FF2B5EF4-FFF2-40B4-BE49-F238E27FC236}">
                          <a16:creationId xmlns="" xmlns:a16="http://schemas.microsoft.com/office/drawing/2014/main" id="{1C2259DA-9BF9-B24F-A8BE-088CBE7F1DDF}"/>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59" name="Straight Arrow Connector 158">
                    <a:extLst>
                      <a:ext uri="{FF2B5EF4-FFF2-40B4-BE49-F238E27FC236}">
                        <a16:creationId xmlns="" xmlns:a16="http://schemas.microsoft.com/office/drawing/2014/main" id="{4FF1DF0D-1433-EA46-A947-50531B353BEA}"/>
                      </a:ext>
                    </a:extLst>
                  </p:cNvPr>
                  <p:cNvCxnSpPr/>
                  <p:nvPr/>
                </p:nvCxnSpPr>
                <p:spPr>
                  <a:xfrm flipH="1" flipV="1">
                    <a:off x="5987723"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 xmlns:a16="http://schemas.microsoft.com/office/drawing/2014/main" id="{B79FC60B-88B6-954D-B633-4E7D36BDCABD}"/>
                    </a:ext>
                  </a:extLst>
                </p:cNvPr>
                <p:cNvGrpSpPr/>
                <p:nvPr/>
              </p:nvGrpSpPr>
              <p:grpSpPr>
                <a:xfrm>
                  <a:off x="3776983" y="2119665"/>
                  <a:ext cx="2285413" cy="2249423"/>
                  <a:chOff x="5504906" y="1651111"/>
                  <a:chExt cx="3141999" cy="3092519"/>
                </a:xfrm>
              </p:grpSpPr>
              <p:grpSp>
                <p:nvGrpSpPr>
                  <p:cNvPr id="143" name="Group 142">
                    <a:extLst>
                      <a:ext uri="{FF2B5EF4-FFF2-40B4-BE49-F238E27FC236}">
                        <a16:creationId xmlns="" xmlns:a16="http://schemas.microsoft.com/office/drawing/2014/main" id="{90AAE487-B853-2848-BD55-779EDCFBD16C}"/>
                      </a:ext>
                    </a:extLst>
                  </p:cNvPr>
                  <p:cNvGrpSpPr/>
                  <p:nvPr/>
                </p:nvGrpSpPr>
                <p:grpSpPr>
                  <a:xfrm>
                    <a:off x="5504906" y="1651111"/>
                    <a:ext cx="3141999" cy="2349410"/>
                    <a:chOff x="4484914" y="3069335"/>
                    <a:chExt cx="3141999" cy="2349410"/>
                  </a:xfrm>
                </p:grpSpPr>
                <p:sp>
                  <p:nvSpPr>
                    <p:cNvPr id="147" name="Rectangle 146">
                      <a:extLst>
                        <a:ext uri="{FF2B5EF4-FFF2-40B4-BE49-F238E27FC236}">
                          <a16:creationId xmlns="" xmlns:a16="http://schemas.microsoft.com/office/drawing/2014/main" id="{62DAE651-D204-D442-83BE-5DB852ABAE76}"/>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48" name="TextBox 147">
                      <a:extLst>
                        <a:ext uri="{FF2B5EF4-FFF2-40B4-BE49-F238E27FC236}">
                          <a16:creationId xmlns="" xmlns:a16="http://schemas.microsoft.com/office/drawing/2014/main" id="{BC246B02-DCC5-884F-970F-EA5941DEB5AE}"/>
                        </a:ext>
                      </a:extLst>
                    </p:cNvPr>
                    <p:cNvSpPr txBox="1"/>
                    <p:nvPr/>
                  </p:nvSpPr>
                  <p:spPr>
                    <a:xfrm>
                      <a:off x="4598056" y="3069335"/>
                      <a:ext cx="681176" cy="528073"/>
                    </a:xfrm>
                    <a:prstGeom prst="rect">
                      <a:avLst/>
                    </a:prstGeom>
                    <a:noFill/>
                  </p:spPr>
                  <p:txBody>
                    <a:bodyPr wrap="none" rtlCol="0">
                      <a:spAutoFit/>
                    </a:bodyPr>
                    <a:lstStyle/>
                    <a:p>
                      <a:r>
                        <a:rPr lang="en-US" dirty="0"/>
                        <a:t>0.6</a:t>
                      </a:r>
                    </a:p>
                  </p:txBody>
                </p:sp>
                <p:cxnSp>
                  <p:nvCxnSpPr>
                    <p:cNvPr id="149" name="Straight Arrow Connector 148">
                      <a:extLst>
                        <a:ext uri="{FF2B5EF4-FFF2-40B4-BE49-F238E27FC236}">
                          <a16:creationId xmlns="" xmlns:a16="http://schemas.microsoft.com/office/drawing/2014/main" id="{C582E4B7-C20F-9D42-B48D-16501AC3FC64}"/>
                        </a:ext>
                      </a:extLst>
                    </p:cNvPr>
                    <p:cNvCxnSpPr>
                      <a:cxnSpLocks/>
                      <a:endCxn id="148"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0" name="Notched Right Arrow 149">
                      <a:extLst>
                        <a:ext uri="{FF2B5EF4-FFF2-40B4-BE49-F238E27FC236}">
                          <a16:creationId xmlns="" xmlns:a16="http://schemas.microsoft.com/office/drawing/2014/main" id="{5A2D8BBE-63AF-344B-AF92-5D7E8B5E5363}"/>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46" name="Straight Arrow Connector 145">
                    <a:extLst>
                      <a:ext uri="{FF2B5EF4-FFF2-40B4-BE49-F238E27FC236}">
                        <a16:creationId xmlns="" xmlns:a16="http://schemas.microsoft.com/office/drawing/2014/main" id="{3AE3465A-28FD-6444-AB5F-8BB746DA09AF}"/>
                      </a:ext>
                    </a:extLst>
                  </p:cNvPr>
                  <p:cNvCxnSpPr/>
                  <p:nvPr/>
                </p:nvCxnSpPr>
                <p:spPr>
                  <a:xfrm flipH="1" flipV="1">
                    <a:off x="5987722"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grpSp>
        <p:sp>
          <p:nvSpPr>
            <p:cNvPr id="76" name="Rectangle 75">
              <a:extLst>
                <a:ext uri="{FF2B5EF4-FFF2-40B4-BE49-F238E27FC236}">
                  <a16:creationId xmlns="" xmlns:a16="http://schemas.microsoft.com/office/drawing/2014/main" id="{0D6AE682-EB73-AB42-9470-9265CF2744EB}"/>
                </a:ext>
              </a:extLst>
            </p:cNvPr>
            <p:cNvSpPr/>
            <p:nvPr/>
          </p:nvSpPr>
          <p:spPr>
            <a:xfrm>
              <a:off x="10808901" y="3163457"/>
              <a:ext cx="665112" cy="66511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85" name="TextBox 84">
              <a:extLst>
                <a:ext uri="{FF2B5EF4-FFF2-40B4-BE49-F238E27FC236}">
                  <a16:creationId xmlns="" xmlns:a16="http://schemas.microsoft.com/office/drawing/2014/main" id="{A09895EF-C124-4549-9005-CEF8046B30FD}"/>
                </a:ext>
              </a:extLst>
            </p:cNvPr>
            <p:cNvSpPr txBox="1"/>
            <p:nvPr/>
          </p:nvSpPr>
          <p:spPr>
            <a:xfrm>
              <a:off x="10891198" y="2119665"/>
              <a:ext cx="495471" cy="384107"/>
            </a:xfrm>
            <a:prstGeom prst="rect">
              <a:avLst/>
            </a:prstGeom>
            <a:noFill/>
          </p:spPr>
          <p:txBody>
            <a:bodyPr wrap="none" rtlCol="0">
              <a:spAutoFit/>
            </a:bodyPr>
            <a:lstStyle/>
            <a:p>
              <a:r>
                <a:rPr lang="en-US" dirty="0"/>
                <a:t>0.9</a:t>
              </a:r>
            </a:p>
          </p:txBody>
        </p:sp>
        <p:cxnSp>
          <p:nvCxnSpPr>
            <p:cNvPr id="86" name="Straight Arrow Connector 85">
              <a:extLst>
                <a:ext uri="{FF2B5EF4-FFF2-40B4-BE49-F238E27FC236}">
                  <a16:creationId xmlns="" xmlns:a16="http://schemas.microsoft.com/office/drawing/2014/main" id="{7D491804-CFE8-AC43-8532-C0FB2A87A16D}"/>
                </a:ext>
              </a:extLst>
            </p:cNvPr>
            <p:cNvCxnSpPr>
              <a:cxnSpLocks/>
              <a:endCxn id="85" idx="2"/>
            </p:cNvCxnSpPr>
            <p:nvPr/>
          </p:nvCxnSpPr>
          <p:spPr>
            <a:xfrm flipV="1">
              <a:off x="11129406" y="2503772"/>
              <a:ext cx="9527" cy="6047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 xmlns:a16="http://schemas.microsoft.com/office/drawing/2014/main" id="{41778E93-712D-6943-9F63-380705751E80}"/>
                </a:ext>
              </a:extLst>
            </p:cNvPr>
            <p:cNvCxnSpPr/>
            <p:nvPr/>
          </p:nvCxnSpPr>
          <p:spPr>
            <a:xfrm flipH="1" flipV="1">
              <a:off x="11160090" y="3916897"/>
              <a:ext cx="1" cy="4521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97" name="TextBox 196">
            <a:extLst>
              <a:ext uri="{FF2B5EF4-FFF2-40B4-BE49-F238E27FC236}">
                <a16:creationId xmlns="" xmlns:a16="http://schemas.microsoft.com/office/drawing/2014/main" id="{E1F44554-579E-9F41-8549-18BA413C37EC}"/>
              </a:ext>
            </a:extLst>
          </p:cNvPr>
          <p:cNvSpPr txBox="1"/>
          <p:nvPr/>
        </p:nvSpPr>
        <p:spPr>
          <a:xfrm>
            <a:off x="1042863" y="2981675"/>
            <a:ext cx="1327609" cy="369332"/>
          </a:xfrm>
          <a:prstGeom prst="rect">
            <a:avLst/>
          </a:prstGeom>
          <a:noFill/>
        </p:spPr>
        <p:txBody>
          <a:bodyPr wrap="none" rtlCol="0">
            <a:spAutoFit/>
          </a:bodyPr>
          <a:lstStyle/>
          <a:p>
            <a:r>
              <a:rPr lang="en-US" i="1" dirty="0">
                <a:latin typeface="Karla" pitchFamily="2" charset="0"/>
                <a:ea typeface="Karla" pitchFamily="2" charset="0"/>
              </a:rPr>
              <a:t>dog barking</a:t>
            </a:r>
          </a:p>
        </p:txBody>
      </p:sp>
      <mc:AlternateContent xmlns:mc="http://schemas.openxmlformats.org/markup-compatibility/2006" xmlns:a14="http://schemas.microsoft.com/office/drawing/2010/main">
        <mc:Choice Requires="a14">
          <p:sp>
            <p:nvSpPr>
              <p:cNvPr id="198" name="TextBox 197">
                <a:extLst>
                  <a:ext uri="{FF2B5EF4-FFF2-40B4-BE49-F238E27FC236}">
                    <a16:creationId xmlns="" xmlns:a16="http://schemas.microsoft.com/office/drawing/2014/main" id="{9EBED268-5A4A-DF45-9BD9-D45EA4AB076F}"/>
                  </a:ext>
                </a:extLst>
              </p:cNvPr>
              <p:cNvSpPr txBox="1"/>
              <p:nvPr/>
            </p:nvSpPr>
            <p:spPr>
              <a:xfrm>
                <a:off x="3339722" y="2981675"/>
                <a:ext cx="12634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white</m:t>
                      </m:r>
                      <m:r>
                        <m:rPr>
                          <m:nor/>
                        </m:rPr>
                        <a:rPr lang="en-US" i="1" dirty="0">
                          <a:latin typeface="Karla" pitchFamily="2" charset="0"/>
                          <a:ea typeface="Karla" pitchFamily="2" charset="0"/>
                        </a:rPr>
                        <m:t> </m:t>
                      </m:r>
                      <m:r>
                        <m:rPr>
                          <m:nor/>
                        </m:rPr>
                        <a:rPr lang="en-US" i="1" dirty="0">
                          <a:latin typeface="Karla" pitchFamily="2" charset="0"/>
                          <a:ea typeface="Karla" pitchFamily="2" charset="0"/>
                        </a:rPr>
                        <m:t>shirt</m:t>
                      </m:r>
                    </m:oMath>
                  </m:oMathPara>
                </a14:m>
                <a:endParaRPr lang="en-US" i="1" dirty="0">
                  <a:latin typeface="Cambria Math" panose="02040503050406030204" pitchFamily="18" charset="0"/>
                </a:endParaRPr>
              </a:p>
            </p:txBody>
          </p:sp>
        </mc:Choice>
        <mc:Fallback xmlns="">
          <p:sp>
            <p:nvSpPr>
              <p:cNvPr id="198" name="TextBox 197">
                <a:extLst>
                  <a:ext uri="{FF2B5EF4-FFF2-40B4-BE49-F238E27FC236}">
                    <a16:creationId xmlns:a16="http://schemas.microsoft.com/office/drawing/2014/main" id="{9EBED268-5A4A-DF45-9BD9-D45EA4AB076F}"/>
                  </a:ext>
                </a:extLst>
              </p:cNvPr>
              <p:cNvSpPr txBox="1">
                <a:spLocks noRot="1" noChangeAspect="1" noMove="1" noResize="1" noEditPoints="1" noAdjustHandles="1" noChangeArrowheads="1" noChangeShapeType="1" noTextEdit="1"/>
              </p:cNvSpPr>
              <p:nvPr/>
            </p:nvSpPr>
            <p:spPr>
              <a:xfrm>
                <a:off x="3339722" y="2981675"/>
                <a:ext cx="1263487"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TextBox 198">
                <a:extLst>
                  <a:ext uri="{FF2B5EF4-FFF2-40B4-BE49-F238E27FC236}">
                    <a16:creationId xmlns="" xmlns:a16="http://schemas.microsoft.com/office/drawing/2014/main" id="{79296EDE-5C1C-FC4B-B1A8-C0E5887A6263}"/>
                  </a:ext>
                </a:extLst>
              </p:cNvPr>
              <p:cNvSpPr txBox="1"/>
              <p:nvPr/>
            </p:nvSpPr>
            <p:spPr>
              <a:xfrm>
                <a:off x="5834216" y="2981675"/>
                <a:ext cx="11079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apple</m:t>
                      </m:r>
                      <m:r>
                        <m:rPr>
                          <m:nor/>
                        </m:rPr>
                        <a:rPr lang="en-US" i="1" dirty="0">
                          <a:latin typeface="Karla" pitchFamily="2" charset="0"/>
                          <a:ea typeface="Karla" pitchFamily="2" charset="0"/>
                        </a:rPr>
                        <m:t> </m:t>
                      </m:r>
                      <m:r>
                        <m:rPr>
                          <m:nor/>
                        </m:rPr>
                        <a:rPr lang="en-US" i="1" dirty="0">
                          <a:latin typeface="Karla" pitchFamily="2" charset="0"/>
                          <a:ea typeface="Karla" pitchFamily="2" charset="0"/>
                        </a:rPr>
                        <m:t>pie</m:t>
                      </m:r>
                    </m:oMath>
                  </m:oMathPara>
                </a14:m>
                <a:endParaRPr lang="en-US" i="1" dirty="0">
                  <a:latin typeface="Cambria Math" panose="02040503050406030204" pitchFamily="18" charset="0"/>
                </a:endParaRPr>
              </a:p>
            </p:txBody>
          </p:sp>
        </mc:Choice>
        <mc:Fallback xmlns="">
          <p:sp>
            <p:nvSpPr>
              <p:cNvPr id="199" name="TextBox 198">
                <a:extLst>
                  <a:ext uri="{FF2B5EF4-FFF2-40B4-BE49-F238E27FC236}">
                    <a16:creationId xmlns:a16="http://schemas.microsoft.com/office/drawing/2014/main" id="{79296EDE-5C1C-FC4B-B1A8-C0E5887A6263}"/>
                  </a:ext>
                </a:extLst>
              </p:cNvPr>
              <p:cNvSpPr txBox="1">
                <a:spLocks noRot="1" noChangeAspect="1" noMove="1" noResize="1" noEditPoints="1" noAdjustHandles="1" noChangeArrowheads="1" noChangeShapeType="1" noTextEdit="1"/>
              </p:cNvSpPr>
              <p:nvPr/>
            </p:nvSpPr>
            <p:spPr>
              <a:xfrm>
                <a:off x="5834216" y="2981675"/>
                <a:ext cx="1107996" cy="369332"/>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a:extLst>
                  <a:ext uri="{FF2B5EF4-FFF2-40B4-BE49-F238E27FC236}">
                    <a16:creationId xmlns="" xmlns:a16="http://schemas.microsoft.com/office/drawing/2014/main" id="{71B9EF15-97CD-C040-B22D-A06E827813A2}"/>
                  </a:ext>
                </a:extLst>
              </p:cNvPr>
              <p:cNvSpPr txBox="1"/>
              <p:nvPr/>
            </p:nvSpPr>
            <p:spPr>
              <a:xfrm>
                <a:off x="8084490" y="2981675"/>
                <a:ext cx="12586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knee</m:t>
                      </m:r>
                      <m:r>
                        <m:rPr>
                          <m:nor/>
                        </m:rPr>
                        <a:rPr lang="en-US" i="1" dirty="0">
                          <a:latin typeface="Karla" pitchFamily="2" charset="0"/>
                          <a:ea typeface="Karla" pitchFamily="2" charset="0"/>
                        </a:rPr>
                        <m:t> </m:t>
                      </m:r>
                      <m:r>
                        <m:rPr>
                          <m:nor/>
                        </m:rPr>
                        <a:rPr lang="en-US" i="1" dirty="0">
                          <a:latin typeface="Karla" pitchFamily="2" charset="0"/>
                          <a:ea typeface="Karla" pitchFamily="2" charset="0"/>
                        </a:rPr>
                        <m:t>hurts</m:t>
                      </m:r>
                    </m:oMath>
                  </m:oMathPara>
                </a14:m>
                <a:endParaRPr lang="en-US" i="1" dirty="0">
                  <a:latin typeface="Cambria Math" panose="02040503050406030204" pitchFamily="18" charset="0"/>
                </a:endParaRPr>
              </a:p>
            </p:txBody>
          </p:sp>
        </mc:Choice>
        <mc:Fallback xmlns="">
          <p:sp>
            <p:nvSpPr>
              <p:cNvPr id="200" name="TextBox 199">
                <a:extLst>
                  <a:ext uri="{FF2B5EF4-FFF2-40B4-BE49-F238E27FC236}">
                    <a16:creationId xmlns:a16="http://schemas.microsoft.com/office/drawing/2014/main" id="{71B9EF15-97CD-C040-B22D-A06E827813A2}"/>
                  </a:ext>
                </a:extLst>
              </p:cNvPr>
              <p:cNvSpPr txBox="1">
                <a:spLocks noRot="1" noChangeAspect="1" noMove="1" noResize="1" noEditPoints="1" noAdjustHandles="1" noChangeArrowheads="1" noChangeShapeType="1" noTextEdit="1"/>
              </p:cNvSpPr>
              <p:nvPr/>
            </p:nvSpPr>
            <p:spPr>
              <a:xfrm>
                <a:off x="8084490" y="2981675"/>
                <a:ext cx="1258678" cy="369332"/>
              </a:xfrm>
              <a:prstGeom prst="rect">
                <a:avLst/>
              </a:prstGeom>
              <a:blipFill>
                <a:blip r:embed="rId5"/>
                <a:stretch>
                  <a:fillRect b="-16667"/>
                </a:stretch>
              </a:blipFill>
            </p:spPr>
            <p:txBody>
              <a:bodyPr/>
              <a:lstStyle/>
              <a:p>
                <a:r>
                  <a:rPr lang="en-US">
                    <a:noFill/>
                  </a:rPr>
                  <a:t> </a:t>
                </a:r>
              </a:p>
            </p:txBody>
          </p:sp>
        </mc:Fallback>
      </mc:AlternateContent>
      <p:sp>
        <p:nvSpPr>
          <p:cNvPr id="201" name="TextBox 200">
            <a:extLst>
              <a:ext uri="{FF2B5EF4-FFF2-40B4-BE49-F238E27FC236}">
                <a16:creationId xmlns="" xmlns:a16="http://schemas.microsoft.com/office/drawing/2014/main" id="{47C3973E-A4EF-F840-905F-2BC00BB6413A}"/>
              </a:ext>
            </a:extLst>
          </p:cNvPr>
          <p:cNvSpPr txBox="1"/>
          <p:nvPr/>
        </p:nvSpPr>
        <p:spPr>
          <a:xfrm>
            <a:off x="10410177" y="2981674"/>
            <a:ext cx="1072730" cy="369332"/>
          </a:xfrm>
          <a:prstGeom prst="rect">
            <a:avLst/>
          </a:prstGeom>
          <a:noFill/>
        </p:spPr>
        <p:txBody>
          <a:bodyPr wrap="none" rtlCol="0">
            <a:spAutoFit/>
          </a:bodyPr>
          <a:lstStyle/>
          <a:p>
            <a:r>
              <a:rPr lang="en-US" i="1" dirty="0">
                <a:latin typeface="Karla" pitchFamily="2" charset="0"/>
                <a:ea typeface="Karla" pitchFamily="2" charset="0"/>
              </a:rPr>
              <a:t>  get dark</a:t>
            </a:r>
          </a:p>
        </p:txBody>
      </p:sp>
      <p:sp>
        <p:nvSpPr>
          <p:cNvPr id="202" name="TextBox 201">
            <a:extLst>
              <a:ext uri="{FF2B5EF4-FFF2-40B4-BE49-F238E27FC236}">
                <a16:creationId xmlns="" xmlns:a16="http://schemas.microsoft.com/office/drawing/2014/main" id="{C2ECF060-A0F9-9545-B5E3-632458410708}"/>
              </a:ext>
            </a:extLst>
          </p:cNvPr>
          <p:cNvSpPr txBox="1"/>
          <p:nvPr/>
        </p:nvSpPr>
        <p:spPr>
          <a:xfrm>
            <a:off x="1042863" y="5673798"/>
            <a:ext cx="1327609" cy="369332"/>
          </a:xfrm>
          <a:prstGeom prst="rect">
            <a:avLst/>
          </a:prstGeom>
          <a:noFill/>
        </p:spPr>
        <p:txBody>
          <a:bodyPr wrap="none" rtlCol="0">
            <a:spAutoFit/>
          </a:bodyPr>
          <a:lstStyle/>
          <a:p>
            <a:r>
              <a:rPr lang="en-US" i="1" dirty="0">
                <a:latin typeface="Karla" pitchFamily="2" charset="0"/>
                <a:ea typeface="Karla" pitchFamily="2" charset="0"/>
              </a:rPr>
              <a:t>dog barking</a:t>
            </a:r>
          </a:p>
        </p:txBody>
      </p:sp>
      <mc:AlternateContent xmlns:mc="http://schemas.openxmlformats.org/markup-compatibility/2006" xmlns:a14="http://schemas.microsoft.com/office/drawing/2010/main">
        <mc:Choice Requires="a14">
          <p:sp>
            <p:nvSpPr>
              <p:cNvPr id="203" name="TextBox 202">
                <a:extLst>
                  <a:ext uri="{FF2B5EF4-FFF2-40B4-BE49-F238E27FC236}">
                    <a16:creationId xmlns="" xmlns:a16="http://schemas.microsoft.com/office/drawing/2014/main" id="{AEAC8180-5447-5A4E-BC73-D59428E5AD96}"/>
                  </a:ext>
                </a:extLst>
              </p:cNvPr>
              <p:cNvSpPr txBox="1"/>
              <p:nvPr/>
            </p:nvSpPr>
            <p:spPr>
              <a:xfrm>
                <a:off x="3339722" y="5673798"/>
                <a:ext cx="12634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white</m:t>
                      </m:r>
                      <m:r>
                        <m:rPr>
                          <m:nor/>
                        </m:rPr>
                        <a:rPr lang="en-US" i="1" dirty="0">
                          <a:latin typeface="Karla" pitchFamily="2" charset="0"/>
                          <a:ea typeface="Karla" pitchFamily="2" charset="0"/>
                        </a:rPr>
                        <m:t> </m:t>
                      </m:r>
                      <m:r>
                        <m:rPr>
                          <m:nor/>
                        </m:rPr>
                        <a:rPr lang="en-US" i="1" dirty="0">
                          <a:latin typeface="Karla" pitchFamily="2" charset="0"/>
                          <a:ea typeface="Karla" pitchFamily="2" charset="0"/>
                        </a:rPr>
                        <m:t>shirt</m:t>
                      </m:r>
                    </m:oMath>
                  </m:oMathPara>
                </a14:m>
                <a:endParaRPr lang="en-US" i="1" dirty="0">
                  <a:latin typeface="Cambria Math" panose="02040503050406030204" pitchFamily="18" charset="0"/>
                </a:endParaRPr>
              </a:p>
            </p:txBody>
          </p:sp>
        </mc:Choice>
        <mc:Fallback xmlns="">
          <p:sp>
            <p:nvSpPr>
              <p:cNvPr id="203" name="TextBox 202">
                <a:extLst>
                  <a:ext uri="{FF2B5EF4-FFF2-40B4-BE49-F238E27FC236}">
                    <a16:creationId xmlns:a16="http://schemas.microsoft.com/office/drawing/2014/main" id="{AEAC8180-5447-5A4E-BC73-D59428E5AD96}"/>
                  </a:ext>
                </a:extLst>
              </p:cNvPr>
              <p:cNvSpPr txBox="1">
                <a:spLocks noRot="1" noChangeAspect="1" noMove="1" noResize="1" noEditPoints="1" noAdjustHandles="1" noChangeArrowheads="1" noChangeShapeType="1" noTextEdit="1"/>
              </p:cNvSpPr>
              <p:nvPr/>
            </p:nvSpPr>
            <p:spPr>
              <a:xfrm>
                <a:off x="3339722" y="5673798"/>
                <a:ext cx="1263487" cy="369332"/>
              </a:xfrm>
              <a:prstGeom prst="rect">
                <a:avLst/>
              </a:prstGeom>
              <a:blipFill>
                <a:blip r:embed="rId6"/>
                <a:stretch>
                  <a:fillRect t="-3333"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a:extLst>
                  <a:ext uri="{FF2B5EF4-FFF2-40B4-BE49-F238E27FC236}">
                    <a16:creationId xmlns="" xmlns:a16="http://schemas.microsoft.com/office/drawing/2014/main" id="{F74C4E31-E640-7942-BEF0-424A377BB3A6}"/>
                  </a:ext>
                </a:extLst>
              </p:cNvPr>
              <p:cNvSpPr txBox="1"/>
              <p:nvPr/>
            </p:nvSpPr>
            <p:spPr>
              <a:xfrm>
                <a:off x="5834216" y="5673798"/>
                <a:ext cx="11079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apple</m:t>
                      </m:r>
                      <m:r>
                        <m:rPr>
                          <m:nor/>
                        </m:rPr>
                        <a:rPr lang="en-US" i="1" dirty="0">
                          <a:latin typeface="Karla" pitchFamily="2" charset="0"/>
                          <a:ea typeface="Karla" pitchFamily="2" charset="0"/>
                        </a:rPr>
                        <m:t> </m:t>
                      </m:r>
                      <m:r>
                        <m:rPr>
                          <m:nor/>
                        </m:rPr>
                        <a:rPr lang="en-US" i="1" dirty="0">
                          <a:latin typeface="Karla" pitchFamily="2" charset="0"/>
                          <a:ea typeface="Karla" pitchFamily="2" charset="0"/>
                        </a:rPr>
                        <m:t>pie</m:t>
                      </m:r>
                    </m:oMath>
                  </m:oMathPara>
                </a14:m>
                <a:endParaRPr lang="en-US" i="1" dirty="0">
                  <a:latin typeface="Cambria Math" panose="02040503050406030204" pitchFamily="18" charset="0"/>
                </a:endParaRPr>
              </a:p>
            </p:txBody>
          </p:sp>
        </mc:Choice>
        <mc:Fallback xmlns="">
          <p:sp>
            <p:nvSpPr>
              <p:cNvPr id="204" name="TextBox 203">
                <a:extLst>
                  <a:ext uri="{FF2B5EF4-FFF2-40B4-BE49-F238E27FC236}">
                    <a16:creationId xmlns:a16="http://schemas.microsoft.com/office/drawing/2014/main" id="{F74C4E31-E640-7942-BEF0-424A377BB3A6}"/>
                  </a:ext>
                </a:extLst>
              </p:cNvPr>
              <p:cNvSpPr txBox="1">
                <a:spLocks noRot="1" noChangeAspect="1" noMove="1" noResize="1" noEditPoints="1" noAdjustHandles="1" noChangeArrowheads="1" noChangeShapeType="1" noTextEdit="1"/>
              </p:cNvSpPr>
              <p:nvPr/>
            </p:nvSpPr>
            <p:spPr>
              <a:xfrm>
                <a:off x="5834216" y="5673798"/>
                <a:ext cx="1107996" cy="369332"/>
              </a:xfrm>
              <a:prstGeom prst="rect">
                <a:avLst/>
              </a:prstGeom>
              <a:blipFill>
                <a:blip r:embed="rId7"/>
                <a:stretch>
                  <a:fillRect t="-3333"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 xmlns:a16="http://schemas.microsoft.com/office/drawing/2014/main" id="{2C006113-EA3F-1C4E-A872-0E62096EB2B0}"/>
                  </a:ext>
                </a:extLst>
              </p:cNvPr>
              <p:cNvSpPr txBox="1"/>
              <p:nvPr/>
            </p:nvSpPr>
            <p:spPr>
              <a:xfrm>
                <a:off x="8084490" y="5673798"/>
                <a:ext cx="12586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knee</m:t>
                      </m:r>
                      <m:r>
                        <m:rPr>
                          <m:nor/>
                        </m:rPr>
                        <a:rPr lang="en-US" i="1" dirty="0">
                          <a:latin typeface="Karla" pitchFamily="2" charset="0"/>
                          <a:ea typeface="Karla" pitchFamily="2" charset="0"/>
                        </a:rPr>
                        <m:t> </m:t>
                      </m:r>
                      <m:r>
                        <m:rPr>
                          <m:nor/>
                        </m:rPr>
                        <a:rPr lang="en-US" i="1" dirty="0">
                          <a:latin typeface="Karla" pitchFamily="2" charset="0"/>
                          <a:ea typeface="Karla" pitchFamily="2" charset="0"/>
                        </a:rPr>
                        <m:t>hurts</m:t>
                      </m:r>
                    </m:oMath>
                  </m:oMathPara>
                </a14:m>
                <a:endParaRPr lang="en-US" i="1" dirty="0">
                  <a:latin typeface="Cambria Math" panose="02040503050406030204" pitchFamily="18" charset="0"/>
                </a:endParaRPr>
              </a:p>
            </p:txBody>
          </p:sp>
        </mc:Choice>
        <mc:Fallback xmlns="">
          <p:sp>
            <p:nvSpPr>
              <p:cNvPr id="205" name="TextBox 204">
                <a:extLst>
                  <a:ext uri="{FF2B5EF4-FFF2-40B4-BE49-F238E27FC236}">
                    <a16:creationId xmlns:a16="http://schemas.microsoft.com/office/drawing/2014/main" id="{2C006113-EA3F-1C4E-A872-0E62096EB2B0}"/>
                  </a:ext>
                </a:extLst>
              </p:cNvPr>
              <p:cNvSpPr txBox="1">
                <a:spLocks noRot="1" noChangeAspect="1" noMove="1" noResize="1" noEditPoints="1" noAdjustHandles="1" noChangeArrowheads="1" noChangeShapeType="1" noTextEdit="1"/>
              </p:cNvSpPr>
              <p:nvPr/>
            </p:nvSpPr>
            <p:spPr>
              <a:xfrm>
                <a:off x="8084490" y="5673798"/>
                <a:ext cx="1258678" cy="369332"/>
              </a:xfrm>
              <a:prstGeom prst="rect">
                <a:avLst/>
              </a:prstGeom>
              <a:blipFill>
                <a:blip r:embed="rId8"/>
                <a:stretch>
                  <a:fillRect t="-3333" b="-13333"/>
                </a:stretch>
              </a:blipFill>
            </p:spPr>
            <p:txBody>
              <a:bodyPr/>
              <a:lstStyle/>
              <a:p>
                <a:r>
                  <a:rPr lang="en-US">
                    <a:noFill/>
                  </a:rPr>
                  <a:t> </a:t>
                </a:r>
              </a:p>
            </p:txBody>
          </p:sp>
        </mc:Fallback>
      </mc:AlternateContent>
      <p:sp>
        <p:nvSpPr>
          <p:cNvPr id="206" name="TextBox 205">
            <a:extLst>
              <a:ext uri="{FF2B5EF4-FFF2-40B4-BE49-F238E27FC236}">
                <a16:creationId xmlns="" xmlns:a16="http://schemas.microsoft.com/office/drawing/2014/main" id="{B29D9616-F835-FC49-BB95-49EB017D2A87}"/>
              </a:ext>
            </a:extLst>
          </p:cNvPr>
          <p:cNvSpPr txBox="1"/>
          <p:nvPr/>
        </p:nvSpPr>
        <p:spPr>
          <a:xfrm>
            <a:off x="10410177" y="5673797"/>
            <a:ext cx="1072730" cy="369332"/>
          </a:xfrm>
          <a:prstGeom prst="rect">
            <a:avLst/>
          </a:prstGeom>
          <a:noFill/>
        </p:spPr>
        <p:txBody>
          <a:bodyPr wrap="none" rtlCol="0">
            <a:spAutoFit/>
          </a:bodyPr>
          <a:lstStyle/>
          <a:p>
            <a:r>
              <a:rPr lang="en-US" i="1" dirty="0">
                <a:latin typeface="Karla" pitchFamily="2" charset="0"/>
                <a:ea typeface="Karla" pitchFamily="2" charset="0"/>
              </a:rPr>
              <a:t>  get dark</a:t>
            </a:r>
          </a:p>
        </p:txBody>
      </p:sp>
      <p:sp>
        <p:nvSpPr>
          <p:cNvPr id="207" name="Rectangle 206">
            <a:extLst>
              <a:ext uri="{FF2B5EF4-FFF2-40B4-BE49-F238E27FC236}">
                <a16:creationId xmlns="" xmlns:a16="http://schemas.microsoft.com/office/drawing/2014/main" id="{26FBE017-3BEA-3244-9810-3BB107CC8DEF}"/>
              </a:ext>
            </a:extLst>
          </p:cNvPr>
          <p:cNvSpPr/>
          <p:nvPr/>
        </p:nvSpPr>
        <p:spPr>
          <a:xfrm>
            <a:off x="2133251" y="1439187"/>
            <a:ext cx="1523464" cy="523220"/>
          </a:xfrm>
          <a:prstGeom prst="rect">
            <a:avLst/>
          </a:prstGeom>
        </p:spPr>
        <p:txBody>
          <a:bodyPr wrap="square">
            <a:spAutoFit/>
          </a:bodyPr>
          <a:lstStyle/>
          <a:p>
            <a:pPr algn="ctr"/>
            <a:r>
              <a:rPr lang="en-US" sz="1400" i="1" dirty="0">
                <a:latin typeface="Karla" pitchFamily="2" charset="0"/>
                <a:ea typeface="Karla" pitchFamily="2" charset="0"/>
              </a:rPr>
              <a:t>-------</a:t>
            </a:r>
          </a:p>
          <a:p>
            <a:pPr algn="ctr"/>
            <a:r>
              <a:rPr lang="en-US" sz="1400" i="1" dirty="0">
                <a:latin typeface="Karla" pitchFamily="2" charset="0"/>
                <a:ea typeface="Karla" pitchFamily="2" charset="0"/>
              </a:rPr>
              <a:t>dog barking </a:t>
            </a:r>
          </a:p>
        </p:txBody>
      </p:sp>
      <p:sp>
        <p:nvSpPr>
          <p:cNvPr id="208" name="Freeform 207">
            <a:extLst>
              <a:ext uri="{FF2B5EF4-FFF2-40B4-BE49-F238E27FC236}">
                <a16:creationId xmlns="" xmlns:a16="http://schemas.microsoft.com/office/drawing/2014/main" id="{EEFA5DA9-0855-5C4A-96DB-33C697FC3F4B}"/>
              </a:ext>
            </a:extLst>
          </p:cNvPr>
          <p:cNvSpPr/>
          <p:nvPr/>
        </p:nvSpPr>
        <p:spPr>
          <a:xfrm>
            <a:off x="2313963"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Freeform 208">
            <a:extLst>
              <a:ext uri="{FF2B5EF4-FFF2-40B4-BE49-F238E27FC236}">
                <a16:creationId xmlns="" xmlns:a16="http://schemas.microsoft.com/office/drawing/2014/main" id="{A4BD8EEF-19DB-3644-B0E9-8F4A4561D10C}"/>
              </a:ext>
            </a:extLst>
          </p:cNvPr>
          <p:cNvSpPr/>
          <p:nvPr/>
        </p:nvSpPr>
        <p:spPr>
          <a:xfrm rot="10800000">
            <a:off x="3339722"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0" name="Rectangle 209">
                <a:extLst>
                  <a:ext uri="{FF2B5EF4-FFF2-40B4-BE49-F238E27FC236}">
                    <a16:creationId xmlns="" xmlns:a16="http://schemas.microsoft.com/office/drawing/2014/main" id="{6579B497-7B39-7C49-AD49-BEFA14B5DEA0}"/>
                  </a:ext>
                </a:extLst>
              </p:cNvPr>
              <p:cNvSpPr/>
              <p:nvPr/>
            </p:nvSpPr>
            <p:spPr>
              <a:xfrm>
                <a:off x="4452563" y="1439187"/>
                <a:ext cx="1523464"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smtClean="0">
                          <a:latin typeface="Karla" pitchFamily="2" charset="0"/>
                          <a:ea typeface="Karla" pitchFamily="2" charset="0"/>
                        </a:rPr>
                        <m:t>dog</m:t>
                      </m:r>
                      <m:r>
                        <m:rPr>
                          <m:nor/>
                        </m:rPr>
                        <a:rPr lang="en-US" sz="1400" i="1" dirty="0" smtClean="0">
                          <a:latin typeface="Karla" pitchFamily="2" charset="0"/>
                          <a:ea typeface="Karla" pitchFamily="2" charset="0"/>
                        </a:rPr>
                        <m:t> </m:t>
                      </m:r>
                      <m:r>
                        <m:rPr>
                          <m:nor/>
                        </m:rPr>
                        <a:rPr lang="en-US" sz="1400" i="1" dirty="0" smtClean="0">
                          <a:latin typeface="Karla" pitchFamily="2" charset="0"/>
                          <a:ea typeface="Karla" pitchFamily="2" charset="0"/>
                        </a:rPr>
                        <m:t>barking</m:t>
                      </m:r>
                      <m:r>
                        <m:rPr>
                          <m:nor/>
                        </m:rPr>
                        <a:rPr lang="en-US" sz="1400" i="1" dirty="0" smtClean="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white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shirt</m:t>
                      </m:r>
                    </m:oMath>
                  </m:oMathPara>
                </a14:m>
                <a:endParaRPr lang="en-US" sz="1400" i="1" dirty="0">
                  <a:latin typeface="Cambria Math" panose="02040503050406030204" pitchFamily="18" charset="0"/>
                </a:endParaRPr>
              </a:p>
            </p:txBody>
          </p:sp>
        </mc:Choice>
        <mc:Fallback xmlns="">
          <p:sp>
            <p:nvSpPr>
              <p:cNvPr id="210" name="Rectangle 209">
                <a:extLst>
                  <a:ext uri="{FF2B5EF4-FFF2-40B4-BE49-F238E27FC236}">
                    <a16:creationId xmlns:a16="http://schemas.microsoft.com/office/drawing/2014/main" id="{6579B497-7B39-7C49-AD49-BEFA14B5DEA0}"/>
                  </a:ext>
                </a:extLst>
              </p:cNvPr>
              <p:cNvSpPr>
                <a:spLocks noRot="1" noChangeAspect="1" noMove="1" noResize="1" noEditPoints="1" noAdjustHandles="1" noChangeArrowheads="1" noChangeShapeType="1" noTextEdit="1"/>
              </p:cNvSpPr>
              <p:nvPr/>
            </p:nvSpPr>
            <p:spPr>
              <a:xfrm>
                <a:off x="4452563" y="1439187"/>
                <a:ext cx="1523464" cy="523220"/>
              </a:xfrm>
              <a:prstGeom prst="rect">
                <a:avLst/>
              </a:prstGeom>
              <a:blipFill>
                <a:blip r:embed="rId9"/>
                <a:stretch>
                  <a:fillRect b="-4651"/>
                </a:stretch>
              </a:blipFill>
            </p:spPr>
            <p:txBody>
              <a:bodyPr/>
              <a:lstStyle/>
              <a:p>
                <a:r>
                  <a:rPr lang="en-US">
                    <a:noFill/>
                  </a:rPr>
                  <a:t> </a:t>
                </a:r>
              </a:p>
            </p:txBody>
          </p:sp>
        </mc:Fallback>
      </mc:AlternateContent>
      <p:sp>
        <p:nvSpPr>
          <p:cNvPr id="211" name="Freeform 210">
            <a:extLst>
              <a:ext uri="{FF2B5EF4-FFF2-40B4-BE49-F238E27FC236}">
                <a16:creationId xmlns="" xmlns:a16="http://schemas.microsoft.com/office/drawing/2014/main" id="{CFF5B230-EE7A-A443-A436-AE60B15B4694}"/>
              </a:ext>
            </a:extLst>
          </p:cNvPr>
          <p:cNvSpPr/>
          <p:nvPr/>
        </p:nvSpPr>
        <p:spPr>
          <a:xfrm>
            <a:off x="4610822"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Freeform 211">
            <a:extLst>
              <a:ext uri="{FF2B5EF4-FFF2-40B4-BE49-F238E27FC236}">
                <a16:creationId xmlns="" xmlns:a16="http://schemas.microsoft.com/office/drawing/2014/main" id="{A537BF2F-BB83-C24B-A7D2-DE74EEBBC52E}"/>
              </a:ext>
            </a:extLst>
          </p:cNvPr>
          <p:cNvSpPr/>
          <p:nvPr/>
        </p:nvSpPr>
        <p:spPr>
          <a:xfrm rot="10800000">
            <a:off x="5636582"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3" name="Rectangle 212">
                <a:extLst>
                  <a:ext uri="{FF2B5EF4-FFF2-40B4-BE49-F238E27FC236}">
                    <a16:creationId xmlns="" xmlns:a16="http://schemas.microsoft.com/office/drawing/2014/main" id="{BE1120FD-F7FB-9947-BB75-8D3C186BC5F7}"/>
                  </a:ext>
                </a:extLst>
              </p:cNvPr>
              <p:cNvSpPr/>
              <p:nvPr/>
            </p:nvSpPr>
            <p:spPr>
              <a:xfrm>
                <a:off x="6750593" y="1439187"/>
                <a:ext cx="1531902"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400" i="1" dirty="0">
                          <a:latin typeface="Karla" pitchFamily="2" charset="0"/>
                          <a:ea typeface="Karla" pitchFamily="2" charset="0"/>
                        </a:rPr>
                        <m:t>white</m:t>
                      </m:r>
                      <m:r>
                        <m:rPr>
                          <m:nor/>
                        </m:rPr>
                        <a:rPr lang="en-US" sz="1400" i="1" dirty="0">
                          <a:latin typeface="Karla" pitchFamily="2" charset="0"/>
                          <a:ea typeface="Karla" pitchFamily="2" charset="0"/>
                        </a:rPr>
                        <m:t> </m:t>
                      </m:r>
                      <m:r>
                        <m:rPr>
                          <m:nor/>
                        </m:rPr>
                        <a:rPr lang="en-US" sz="1400" i="1" dirty="0">
                          <a:latin typeface="Karla" pitchFamily="2" charset="0"/>
                          <a:ea typeface="Karla" pitchFamily="2" charset="0"/>
                        </a:rPr>
                        <m:t>shirt</m:t>
                      </m:r>
                      <m:r>
                        <m:rPr>
                          <m:nor/>
                        </m:rPr>
                        <a:rPr lang="en-US" sz="1400" b="0" i="1" dirty="0" smtClean="0">
                          <a:latin typeface="Karla" pitchFamily="2" charset="0"/>
                          <a:ea typeface="Karla" pitchFamily="2" charset="0"/>
                        </a:rPr>
                        <m:t> </m:t>
                      </m:r>
                    </m:oMath>
                  </m:oMathPara>
                </a14:m>
                <a:endParaRPr lang="en-US" sz="1400" b="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apple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pie</m:t>
                      </m:r>
                    </m:oMath>
                  </m:oMathPara>
                </a14:m>
                <a:endParaRPr lang="en-US" sz="1400" i="1" dirty="0">
                  <a:latin typeface="Cambria Math" panose="02040503050406030204" pitchFamily="18" charset="0"/>
                </a:endParaRPr>
              </a:p>
            </p:txBody>
          </p:sp>
        </mc:Choice>
        <mc:Fallback xmlns="">
          <p:sp>
            <p:nvSpPr>
              <p:cNvPr id="213" name="Rectangle 212">
                <a:extLst>
                  <a:ext uri="{FF2B5EF4-FFF2-40B4-BE49-F238E27FC236}">
                    <a16:creationId xmlns:a16="http://schemas.microsoft.com/office/drawing/2014/main" id="{BE1120FD-F7FB-9947-BB75-8D3C186BC5F7}"/>
                  </a:ext>
                </a:extLst>
              </p:cNvPr>
              <p:cNvSpPr>
                <a:spLocks noRot="1" noChangeAspect="1" noMove="1" noResize="1" noEditPoints="1" noAdjustHandles="1" noChangeArrowheads="1" noChangeShapeType="1" noTextEdit="1"/>
              </p:cNvSpPr>
              <p:nvPr/>
            </p:nvSpPr>
            <p:spPr>
              <a:xfrm>
                <a:off x="6750593" y="1439187"/>
                <a:ext cx="1531902" cy="523220"/>
              </a:xfrm>
              <a:prstGeom prst="rect">
                <a:avLst/>
              </a:prstGeom>
              <a:blipFill>
                <a:blip r:embed="rId10"/>
                <a:stretch>
                  <a:fillRect b="-4651"/>
                </a:stretch>
              </a:blipFill>
            </p:spPr>
            <p:txBody>
              <a:bodyPr/>
              <a:lstStyle/>
              <a:p>
                <a:r>
                  <a:rPr lang="en-US">
                    <a:noFill/>
                  </a:rPr>
                  <a:t> </a:t>
                </a:r>
              </a:p>
            </p:txBody>
          </p:sp>
        </mc:Fallback>
      </mc:AlternateContent>
      <p:sp>
        <p:nvSpPr>
          <p:cNvPr id="214" name="Freeform 213">
            <a:extLst>
              <a:ext uri="{FF2B5EF4-FFF2-40B4-BE49-F238E27FC236}">
                <a16:creationId xmlns="" xmlns:a16="http://schemas.microsoft.com/office/drawing/2014/main" id="{DEF20567-FBD3-9B4E-8C88-BC70F78A57A0}"/>
              </a:ext>
            </a:extLst>
          </p:cNvPr>
          <p:cNvSpPr/>
          <p:nvPr/>
        </p:nvSpPr>
        <p:spPr>
          <a:xfrm>
            <a:off x="6907681"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Freeform 214">
            <a:extLst>
              <a:ext uri="{FF2B5EF4-FFF2-40B4-BE49-F238E27FC236}">
                <a16:creationId xmlns="" xmlns:a16="http://schemas.microsoft.com/office/drawing/2014/main" id="{79218F83-1242-A442-BA3C-A7C8DF8D8227}"/>
              </a:ext>
            </a:extLst>
          </p:cNvPr>
          <p:cNvSpPr/>
          <p:nvPr/>
        </p:nvSpPr>
        <p:spPr>
          <a:xfrm rot="10800000">
            <a:off x="7933441"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6" name="Rectangle 215">
                <a:extLst>
                  <a:ext uri="{FF2B5EF4-FFF2-40B4-BE49-F238E27FC236}">
                    <a16:creationId xmlns="" xmlns:a16="http://schemas.microsoft.com/office/drawing/2014/main" id="{61886688-2687-0A40-A377-68565822510C}"/>
                  </a:ext>
                </a:extLst>
              </p:cNvPr>
              <p:cNvSpPr/>
              <p:nvPr/>
            </p:nvSpPr>
            <p:spPr>
              <a:xfrm>
                <a:off x="9023829" y="1439187"/>
                <a:ext cx="1523464" cy="52321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400" i="1" dirty="0" smtClean="0">
                          <a:latin typeface="Karla" pitchFamily="2" charset="0"/>
                          <a:ea typeface="Karla" pitchFamily="2" charset="0"/>
                        </a:rPr>
                        <m:t>apple</m:t>
                      </m:r>
                      <m:r>
                        <m:rPr>
                          <m:nor/>
                        </m:rPr>
                        <a:rPr lang="en-US" sz="1400" i="1" dirty="0" smtClean="0">
                          <a:latin typeface="Karla" pitchFamily="2" charset="0"/>
                          <a:ea typeface="Karla" pitchFamily="2" charset="0"/>
                        </a:rPr>
                        <m:t> </m:t>
                      </m:r>
                      <m:r>
                        <m:rPr>
                          <m:nor/>
                        </m:rPr>
                        <a:rPr lang="en-US" sz="1400" i="1" dirty="0" smtClean="0">
                          <a:latin typeface="Karla" pitchFamily="2" charset="0"/>
                          <a:ea typeface="Karla" pitchFamily="2" charset="0"/>
                        </a:rPr>
                        <m:t>pie</m:t>
                      </m:r>
                    </m:oMath>
                  </m:oMathPara>
                </a14:m>
                <a:endParaRPr lang="en-US" sz="1400" b="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knee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hurts</m:t>
                      </m:r>
                    </m:oMath>
                  </m:oMathPara>
                </a14:m>
                <a:endParaRPr lang="en-US" sz="1400" i="1" dirty="0">
                  <a:latin typeface="Cambria Math" panose="02040503050406030204" pitchFamily="18" charset="0"/>
                </a:endParaRPr>
              </a:p>
            </p:txBody>
          </p:sp>
        </mc:Choice>
        <mc:Fallback xmlns="">
          <p:sp>
            <p:nvSpPr>
              <p:cNvPr id="216" name="Rectangle 215">
                <a:extLst>
                  <a:ext uri="{FF2B5EF4-FFF2-40B4-BE49-F238E27FC236}">
                    <a16:creationId xmlns:a16="http://schemas.microsoft.com/office/drawing/2014/main" id="{61886688-2687-0A40-A377-68565822510C}"/>
                  </a:ext>
                </a:extLst>
              </p:cNvPr>
              <p:cNvSpPr>
                <a:spLocks noRot="1" noChangeAspect="1" noMove="1" noResize="1" noEditPoints="1" noAdjustHandles="1" noChangeArrowheads="1" noChangeShapeType="1" noTextEdit="1"/>
              </p:cNvSpPr>
              <p:nvPr/>
            </p:nvSpPr>
            <p:spPr>
              <a:xfrm>
                <a:off x="9023829" y="1439187"/>
                <a:ext cx="1523464" cy="523219"/>
              </a:xfrm>
              <a:prstGeom prst="rect">
                <a:avLst/>
              </a:prstGeom>
              <a:blipFill>
                <a:blip r:embed="rId11"/>
                <a:stretch>
                  <a:fillRect b="-4651"/>
                </a:stretch>
              </a:blipFill>
            </p:spPr>
            <p:txBody>
              <a:bodyPr/>
              <a:lstStyle/>
              <a:p>
                <a:r>
                  <a:rPr lang="en-US">
                    <a:noFill/>
                  </a:rPr>
                  <a:t> </a:t>
                </a:r>
              </a:p>
            </p:txBody>
          </p:sp>
        </mc:Fallback>
      </mc:AlternateContent>
      <p:sp>
        <p:nvSpPr>
          <p:cNvPr id="217" name="Freeform 216">
            <a:extLst>
              <a:ext uri="{FF2B5EF4-FFF2-40B4-BE49-F238E27FC236}">
                <a16:creationId xmlns="" xmlns:a16="http://schemas.microsoft.com/office/drawing/2014/main" id="{C8EF27EE-4A0E-B843-AE98-2DCF94147E55}"/>
              </a:ext>
            </a:extLst>
          </p:cNvPr>
          <p:cNvSpPr/>
          <p:nvPr/>
        </p:nvSpPr>
        <p:spPr>
          <a:xfrm>
            <a:off x="9204541"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Freeform 217">
            <a:extLst>
              <a:ext uri="{FF2B5EF4-FFF2-40B4-BE49-F238E27FC236}">
                <a16:creationId xmlns="" xmlns:a16="http://schemas.microsoft.com/office/drawing/2014/main" id="{5592B5FE-5344-234E-BEE8-1BCAE3327EBE}"/>
              </a:ext>
            </a:extLst>
          </p:cNvPr>
          <p:cNvSpPr/>
          <p:nvPr/>
        </p:nvSpPr>
        <p:spPr>
          <a:xfrm rot="10800000">
            <a:off x="10230300"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 xmlns:a16="http://schemas.microsoft.com/office/drawing/2014/main" id="{FE4D3CC2-F53F-3242-95F9-51F6FFBBF83B}"/>
              </a:ext>
            </a:extLst>
          </p:cNvPr>
          <p:cNvSpPr/>
          <p:nvPr/>
        </p:nvSpPr>
        <p:spPr>
          <a:xfrm>
            <a:off x="2133252" y="4153486"/>
            <a:ext cx="1523464" cy="523220"/>
          </a:xfrm>
          <a:prstGeom prst="rect">
            <a:avLst/>
          </a:prstGeom>
        </p:spPr>
        <p:txBody>
          <a:bodyPr wrap="square">
            <a:spAutoFit/>
          </a:bodyPr>
          <a:lstStyle/>
          <a:p>
            <a:pPr algn="ctr"/>
            <a:r>
              <a:rPr lang="en-US" sz="1400" i="1" dirty="0">
                <a:latin typeface="Karla" pitchFamily="2" charset="0"/>
                <a:ea typeface="Karla" pitchFamily="2" charset="0"/>
              </a:rPr>
              <a:t>-------</a:t>
            </a:r>
          </a:p>
          <a:p>
            <a:pPr algn="ctr"/>
            <a:r>
              <a:rPr lang="en-US" sz="1400" i="1" dirty="0">
                <a:latin typeface="Karla" pitchFamily="2" charset="0"/>
                <a:ea typeface="Karla" pitchFamily="2" charset="0"/>
              </a:rPr>
              <a:t>dog barking </a:t>
            </a:r>
          </a:p>
        </p:txBody>
      </p:sp>
      <p:sp>
        <p:nvSpPr>
          <p:cNvPr id="220" name="Freeform 219">
            <a:extLst>
              <a:ext uri="{FF2B5EF4-FFF2-40B4-BE49-F238E27FC236}">
                <a16:creationId xmlns="" xmlns:a16="http://schemas.microsoft.com/office/drawing/2014/main" id="{59222C36-78E7-894D-BE53-EE99CD9E0E85}"/>
              </a:ext>
            </a:extLst>
          </p:cNvPr>
          <p:cNvSpPr/>
          <p:nvPr/>
        </p:nvSpPr>
        <p:spPr>
          <a:xfrm>
            <a:off x="2313964"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Freeform 220">
            <a:extLst>
              <a:ext uri="{FF2B5EF4-FFF2-40B4-BE49-F238E27FC236}">
                <a16:creationId xmlns="" xmlns:a16="http://schemas.microsoft.com/office/drawing/2014/main" id="{424D255C-B3DC-864B-B3B9-647FB3E43F65}"/>
              </a:ext>
            </a:extLst>
          </p:cNvPr>
          <p:cNvSpPr/>
          <p:nvPr/>
        </p:nvSpPr>
        <p:spPr>
          <a:xfrm rot="10800000">
            <a:off x="3339723"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2" name="Rectangle 221">
                <a:extLst>
                  <a:ext uri="{FF2B5EF4-FFF2-40B4-BE49-F238E27FC236}">
                    <a16:creationId xmlns="" xmlns:a16="http://schemas.microsoft.com/office/drawing/2014/main" id="{8D323A9F-85FD-694E-B289-FEA8811DE1D5}"/>
                  </a:ext>
                </a:extLst>
              </p:cNvPr>
              <p:cNvSpPr/>
              <p:nvPr/>
            </p:nvSpPr>
            <p:spPr>
              <a:xfrm>
                <a:off x="4452564" y="4153486"/>
                <a:ext cx="1523464"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smtClean="0">
                          <a:latin typeface="Karla" pitchFamily="2" charset="0"/>
                          <a:ea typeface="Karla" pitchFamily="2" charset="0"/>
                        </a:rPr>
                        <m:t>dog</m:t>
                      </m:r>
                      <m:r>
                        <m:rPr>
                          <m:nor/>
                        </m:rPr>
                        <a:rPr lang="en-US" sz="1400" i="1" dirty="0" smtClean="0">
                          <a:latin typeface="Karla" pitchFamily="2" charset="0"/>
                          <a:ea typeface="Karla" pitchFamily="2" charset="0"/>
                        </a:rPr>
                        <m:t> </m:t>
                      </m:r>
                      <m:r>
                        <m:rPr>
                          <m:nor/>
                        </m:rPr>
                        <a:rPr lang="en-US" sz="1400" i="1" dirty="0" smtClean="0">
                          <a:latin typeface="Karla" pitchFamily="2" charset="0"/>
                          <a:ea typeface="Karla" pitchFamily="2" charset="0"/>
                        </a:rPr>
                        <m:t>barking</m:t>
                      </m:r>
                      <m:r>
                        <m:rPr>
                          <m:nor/>
                        </m:rPr>
                        <a:rPr lang="en-US" sz="1400" i="1" dirty="0" smtClean="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white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shirt</m:t>
                      </m:r>
                    </m:oMath>
                  </m:oMathPara>
                </a14:m>
                <a:endParaRPr lang="en-US" sz="1400" i="1" dirty="0">
                  <a:latin typeface="Cambria Math" panose="02040503050406030204" pitchFamily="18" charset="0"/>
                </a:endParaRPr>
              </a:p>
            </p:txBody>
          </p:sp>
        </mc:Choice>
        <mc:Fallback xmlns="">
          <p:sp>
            <p:nvSpPr>
              <p:cNvPr id="222" name="Rectangle 221">
                <a:extLst>
                  <a:ext uri="{FF2B5EF4-FFF2-40B4-BE49-F238E27FC236}">
                    <a16:creationId xmlns:a16="http://schemas.microsoft.com/office/drawing/2014/main" id="{8D323A9F-85FD-694E-B289-FEA8811DE1D5}"/>
                  </a:ext>
                </a:extLst>
              </p:cNvPr>
              <p:cNvSpPr>
                <a:spLocks noRot="1" noChangeAspect="1" noMove="1" noResize="1" noEditPoints="1" noAdjustHandles="1" noChangeArrowheads="1" noChangeShapeType="1" noTextEdit="1"/>
              </p:cNvSpPr>
              <p:nvPr/>
            </p:nvSpPr>
            <p:spPr>
              <a:xfrm>
                <a:off x="4452564" y="4153486"/>
                <a:ext cx="1523464" cy="523220"/>
              </a:xfrm>
              <a:prstGeom prst="rect">
                <a:avLst/>
              </a:prstGeom>
              <a:blipFill>
                <a:blip r:embed="rId12"/>
                <a:stretch>
                  <a:fillRect b="-7143"/>
                </a:stretch>
              </a:blipFill>
            </p:spPr>
            <p:txBody>
              <a:bodyPr/>
              <a:lstStyle/>
              <a:p>
                <a:r>
                  <a:rPr lang="en-US">
                    <a:noFill/>
                  </a:rPr>
                  <a:t> </a:t>
                </a:r>
              </a:p>
            </p:txBody>
          </p:sp>
        </mc:Fallback>
      </mc:AlternateContent>
      <p:sp>
        <p:nvSpPr>
          <p:cNvPr id="223" name="Freeform 222">
            <a:extLst>
              <a:ext uri="{FF2B5EF4-FFF2-40B4-BE49-F238E27FC236}">
                <a16:creationId xmlns="" xmlns:a16="http://schemas.microsoft.com/office/drawing/2014/main" id="{88D659F1-86FD-124A-8CBD-90A0B36293C9}"/>
              </a:ext>
            </a:extLst>
          </p:cNvPr>
          <p:cNvSpPr/>
          <p:nvPr/>
        </p:nvSpPr>
        <p:spPr>
          <a:xfrm>
            <a:off x="4610823"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Freeform 223">
            <a:extLst>
              <a:ext uri="{FF2B5EF4-FFF2-40B4-BE49-F238E27FC236}">
                <a16:creationId xmlns="" xmlns:a16="http://schemas.microsoft.com/office/drawing/2014/main" id="{61A52A60-E0E2-9946-8460-0D637DE0DBA5}"/>
              </a:ext>
            </a:extLst>
          </p:cNvPr>
          <p:cNvSpPr/>
          <p:nvPr/>
        </p:nvSpPr>
        <p:spPr>
          <a:xfrm rot="10800000">
            <a:off x="5636583"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5" name="Rectangle 224">
                <a:extLst>
                  <a:ext uri="{FF2B5EF4-FFF2-40B4-BE49-F238E27FC236}">
                    <a16:creationId xmlns="" xmlns:a16="http://schemas.microsoft.com/office/drawing/2014/main" id="{68257D4D-1591-2D45-9407-8F1E2F0E7699}"/>
                  </a:ext>
                </a:extLst>
              </p:cNvPr>
              <p:cNvSpPr/>
              <p:nvPr/>
            </p:nvSpPr>
            <p:spPr>
              <a:xfrm>
                <a:off x="6750594" y="4153486"/>
                <a:ext cx="1531902"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a:latin typeface="Karla" pitchFamily="2" charset="0"/>
                          <a:ea typeface="Karla" pitchFamily="2" charset="0"/>
                        </a:rPr>
                        <m:t>dog</m:t>
                      </m:r>
                      <m:r>
                        <m:rPr>
                          <m:nor/>
                        </m:rPr>
                        <a:rPr lang="en-US" sz="1400" i="1" dirty="0">
                          <a:latin typeface="Karla" pitchFamily="2" charset="0"/>
                          <a:ea typeface="Karla" pitchFamily="2" charset="0"/>
                        </a:rPr>
                        <m:t> </m:t>
                      </m:r>
                      <m:r>
                        <m:rPr>
                          <m:nor/>
                        </m:rPr>
                        <a:rPr lang="en-US" sz="1400" i="1" dirty="0">
                          <a:latin typeface="Karla" pitchFamily="2" charset="0"/>
                          <a:ea typeface="Karla" pitchFamily="2" charset="0"/>
                        </a:rPr>
                        <m:t>barking</m:t>
                      </m:r>
                      <m:r>
                        <m:rPr>
                          <m:nor/>
                        </m:rPr>
                        <a:rPr lang="en-US" sz="1400" i="1" dirty="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apple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pie</m:t>
                      </m:r>
                    </m:oMath>
                  </m:oMathPara>
                </a14:m>
                <a:endParaRPr lang="en-US" sz="1400" i="1" dirty="0">
                  <a:latin typeface="Cambria Math" panose="02040503050406030204" pitchFamily="18" charset="0"/>
                </a:endParaRPr>
              </a:p>
            </p:txBody>
          </p:sp>
        </mc:Choice>
        <mc:Fallback xmlns="">
          <p:sp>
            <p:nvSpPr>
              <p:cNvPr id="225" name="Rectangle 224">
                <a:extLst>
                  <a:ext uri="{FF2B5EF4-FFF2-40B4-BE49-F238E27FC236}">
                    <a16:creationId xmlns:a16="http://schemas.microsoft.com/office/drawing/2014/main" id="{68257D4D-1591-2D45-9407-8F1E2F0E7699}"/>
                  </a:ext>
                </a:extLst>
              </p:cNvPr>
              <p:cNvSpPr>
                <a:spLocks noRot="1" noChangeAspect="1" noMove="1" noResize="1" noEditPoints="1" noAdjustHandles="1" noChangeArrowheads="1" noChangeShapeType="1" noTextEdit="1"/>
              </p:cNvSpPr>
              <p:nvPr/>
            </p:nvSpPr>
            <p:spPr>
              <a:xfrm>
                <a:off x="6750594" y="4153486"/>
                <a:ext cx="1531902" cy="523220"/>
              </a:xfrm>
              <a:prstGeom prst="rect">
                <a:avLst/>
              </a:prstGeom>
              <a:blipFill>
                <a:blip r:embed="rId13"/>
                <a:stretch>
                  <a:fillRect b="-7143"/>
                </a:stretch>
              </a:blipFill>
            </p:spPr>
            <p:txBody>
              <a:bodyPr/>
              <a:lstStyle/>
              <a:p>
                <a:r>
                  <a:rPr lang="en-US">
                    <a:noFill/>
                  </a:rPr>
                  <a:t> </a:t>
                </a:r>
              </a:p>
            </p:txBody>
          </p:sp>
        </mc:Fallback>
      </mc:AlternateContent>
      <p:sp>
        <p:nvSpPr>
          <p:cNvPr id="226" name="Freeform 225">
            <a:extLst>
              <a:ext uri="{FF2B5EF4-FFF2-40B4-BE49-F238E27FC236}">
                <a16:creationId xmlns="" xmlns:a16="http://schemas.microsoft.com/office/drawing/2014/main" id="{28BB8A59-F202-C543-B984-D200266759B9}"/>
              </a:ext>
            </a:extLst>
          </p:cNvPr>
          <p:cNvSpPr/>
          <p:nvPr/>
        </p:nvSpPr>
        <p:spPr>
          <a:xfrm>
            <a:off x="6907682"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Freeform 226">
            <a:extLst>
              <a:ext uri="{FF2B5EF4-FFF2-40B4-BE49-F238E27FC236}">
                <a16:creationId xmlns="" xmlns:a16="http://schemas.microsoft.com/office/drawing/2014/main" id="{C4CF9C69-DF6B-854F-91B8-B51FC7F65BEC}"/>
              </a:ext>
            </a:extLst>
          </p:cNvPr>
          <p:cNvSpPr/>
          <p:nvPr/>
        </p:nvSpPr>
        <p:spPr>
          <a:xfrm rot="10800000">
            <a:off x="7933442"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8" name="Rectangle 227">
                <a:extLst>
                  <a:ext uri="{FF2B5EF4-FFF2-40B4-BE49-F238E27FC236}">
                    <a16:creationId xmlns="" xmlns:a16="http://schemas.microsoft.com/office/drawing/2014/main" id="{73258E8D-BD89-7548-B648-8796D9D74AE0}"/>
                  </a:ext>
                </a:extLst>
              </p:cNvPr>
              <p:cNvSpPr/>
              <p:nvPr/>
            </p:nvSpPr>
            <p:spPr>
              <a:xfrm>
                <a:off x="9023830" y="4153486"/>
                <a:ext cx="1523464" cy="523219"/>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a:latin typeface="Karla" pitchFamily="2" charset="0"/>
                          <a:ea typeface="Karla" pitchFamily="2" charset="0"/>
                        </a:rPr>
                        <m:t>dog</m:t>
                      </m:r>
                      <m:r>
                        <m:rPr>
                          <m:nor/>
                        </m:rPr>
                        <a:rPr lang="en-US" sz="1400" i="1" dirty="0">
                          <a:latin typeface="Karla" pitchFamily="2" charset="0"/>
                          <a:ea typeface="Karla" pitchFamily="2" charset="0"/>
                        </a:rPr>
                        <m:t> </m:t>
                      </m:r>
                      <m:r>
                        <m:rPr>
                          <m:nor/>
                        </m:rPr>
                        <a:rPr lang="en-US" sz="1400" i="1" dirty="0">
                          <a:latin typeface="Karla" pitchFamily="2" charset="0"/>
                          <a:ea typeface="Karla" pitchFamily="2" charset="0"/>
                        </a:rPr>
                        <m:t>barking</m:t>
                      </m:r>
                      <m:r>
                        <m:rPr>
                          <m:nor/>
                        </m:rPr>
                        <a:rPr lang="en-US" sz="1400" i="1" dirty="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knee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hurts</m:t>
                      </m:r>
                    </m:oMath>
                  </m:oMathPara>
                </a14:m>
                <a:endParaRPr lang="en-US" sz="1400" i="1" dirty="0">
                  <a:latin typeface="Cambria Math" panose="02040503050406030204" pitchFamily="18" charset="0"/>
                </a:endParaRPr>
              </a:p>
            </p:txBody>
          </p:sp>
        </mc:Choice>
        <mc:Fallback xmlns="">
          <p:sp>
            <p:nvSpPr>
              <p:cNvPr id="228" name="Rectangle 227">
                <a:extLst>
                  <a:ext uri="{FF2B5EF4-FFF2-40B4-BE49-F238E27FC236}">
                    <a16:creationId xmlns:a16="http://schemas.microsoft.com/office/drawing/2014/main" id="{73258E8D-BD89-7548-B648-8796D9D74AE0}"/>
                  </a:ext>
                </a:extLst>
              </p:cNvPr>
              <p:cNvSpPr>
                <a:spLocks noRot="1" noChangeAspect="1" noMove="1" noResize="1" noEditPoints="1" noAdjustHandles="1" noChangeArrowheads="1" noChangeShapeType="1" noTextEdit="1"/>
              </p:cNvSpPr>
              <p:nvPr/>
            </p:nvSpPr>
            <p:spPr>
              <a:xfrm>
                <a:off x="9023830" y="4153486"/>
                <a:ext cx="1523464" cy="523219"/>
              </a:xfrm>
              <a:prstGeom prst="rect">
                <a:avLst/>
              </a:prstGeom>
              <a:blipFill>
                <a:blip r:embed="rId14"/>
                <a:stretch>
                  <a:fillRect b="-7143"/>
                </a:stretch>
              </a:blipFill>
            </p:spPr>
            <p:txBody>
              <a:bodyPr/>
              <a:lstStyle/>
              <a:p>
                <a:r>
                  <a:rPr lang="en-US">
                    <a:noFill/>
                  </a:rPr>
                  <a:t> </a:t>
                </a:r>
              </a:p>
            </p:txBody>
          </p:sp>
        </mc:Fallback>
      </mc:AlternateContent>
      <p:sp>
        <p:nvSpPr>
          <p:cNvPr id="229" name="Freeform 228">
            <a:extLst>
              <a:ext uri="{FF2B5EF4-FFF2-40B4-BE49-F238E27FC236}">
                <a16:creationId xmlns="" xmlns:a16="http://schemas.microsoft.com/office/drawing/2014/main" id="{4BC392AB-7B83-D844-AEB0-488AA47DB24A}"/>
              </a:ext>
            </a:extLst>
          </p:cNvPr>
          <p:cNvSpPr/>
          <p:nvPr/>
        </p:nvSpPr>
        <p:spPr>
          <a:xfrm>
            <a:off x="9204542"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Freeform 229">
            <a:extLst>
              <a:ext uri="{FF2B5EF4-FFF2-40B4-BE49-F238E27FC236}">
                <a16:creationId xmlns="" xmlns:a16="http://schemas.microsoft.com/office/drawing/2014/main" id="{1DA280B5-3C0E-E243-9A2D-513A52E8D0C4}"/>
              </a:ext>
            </a:extLst>
          </p:cNvPr>
          <p:cNvSpPr/>
          <p:nvPr/>
        </p:nvSpPr>
        <p:spPr>
          <a:xfrm rot="10800000">
            <a:off x="10230301"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 xmlns:a16="http://schemas.microsoft.com/office/drawing/2014/main" id="{B861598F-CEE8-464C-ACF2-D543F5F76DCE}"/>
              </a:ext>
            </a:extLst>
          </p:cNvPr>
          <p:cNvSpPr/>
          <p:nvPr/>
        </p:nvSpPr>
        <p:spPr>
          <a:xfrm>
            <a:off x="156312" y="1434924"/>
            <a:ext cx="1523464" cy="503094"/>
          </a:xfrm>
          <a:prstGeom prst="rect">
            <a:avLst/>
          </a:prstGeom>
        </p:spPr>
        <p:txBody>
          <a:bodyPr wrap="square">
            <a:spAutoFit/>
          </a:bodyPr>
          <a:lstStyle/>
          <a:p>
            <a:pPr algn="ctr"/>
            <a:r>
              <a:rPr lang="en-US" sz="1400" i="1" dirty="0">
                <a:latin typeface="Cambria Math" panose="02040503050406030204" pitchFamily="18" charset="0"/>
              </a:rPr>
              <a:t>-------</a:t>
            </a:r>
          </a:p>
          <a:p>
            <a:pPr algn="ctr"/>
            <a:r>
              <a:rPr lang="en-US" sz="1400" i="1" dirty="0">
                <a:latin typeface="Cambria Math" panose="02040503050406030204" pitchFamily="18" charset="0"/>
              </a:rPr>
              <a:t>-------</a:t>
            </a:r>
          </a:p>
        </p:txBody>
      </p:sp>
      <p:sp>
        <p:nvSpPr>
          <p:cNvPr id="232" name="Freeform 231">
            <a:extLst>
              <a:ext uri="{FF2B5EF4-FFF2-40B4-BE49-F238E27FC236}">
                <a16:creationId xmlns="" xmlns:a16="http://schemas.microsoft.com/office/drawing/2014/main" id="{109D5B43-91A7-9845-8989-82F35F1B7352}"/>
              </a:ext>
            </a:extLst>
          </p:cNvPr>
          <p:cNvSpPr/>
          <p:nvPr/>
        </p:nvSpPr>
        <p:spPr>
          <a:xfrm>
            <a:off x="618376" y="141073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Freeform 232">
            <a:extLst>
              <a:ext uri="{FF2B5EF4-FFF2-40B4-BE49-F238E27FC236}">
                <a16:creationId xmlns="" xmlns:a16="http://schemas.microsoft.com/office/drawing/2014/main" id="{0A89242E-FAF2-AC47-826F-C231265908CD}"/>
              </a:ext>
            </a:extLst>
          </p:cNvPr>
          <p:cNvSpPr/>
          <p:nvPr/>
        </p:nvSpPr>
        <p:spPr>
          <a:xfrm rot="10800000">
            <a:off x="1142438" y="141073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871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378">
            <a:extLst>
              <a:ext uri="{FF2B5EF4-FFF2-40B4-BE49-F238E27FC236}">
                <a16:creationId xmlns="" xmlns:a16="http://schemas.microsoft.com/office/drawing/2014/main" id="{623733B3-0225-0548-BDD9-24F55A1F5EF5}"/>
              </a:ext>
            </a:extLst>
          </p:cNvPr>
          <p:cNvGrpSpPr/>
          <p:nvPr/>
        </p:nvGrpSpPr>
        <p:grpSpPr>
          <a:xfrm>
            <a:off x="1797381" y="1354238"/>
            <a:ext cx="2263189" cy="4709106"/>
            <a:chOff x="4122254" y="1175658"/>
            <a:chExt cx="2263189" cy="4887686"/>
          </a:xfrm>
        </p:grpSpPr>
        <p:sp>
          <p:nvSpPr>
            <p:cNvPr id="380" name="Freeform 379">
              <a:extLst>
                <a:ext uri="{FF2B5EF4-FFF2-40B4-BE49-F238E27FC236}">
                  <a16:creationId xmlns="" xmlns:a16="http://schemas.microsoft.com/office/drawing/2014/main" id="{30C90581-4201-2440-86FD-12CBF688485A}"/>
                </a:ext>
              </a:extLst>
            </p:cNvPr>
            <p:cNvSpPr/>
            <p:nvPr/>
          </p:nvSpPr>
          <p:spPr>
            <a:xfrm>
              <a:off x="4122254" y="1175658"/>
              <a:ext cx="2126510" cy="4887686"/>
            </a:xfrm>
            <a:custGeom>
              <a:avLst/>
              <a:gdLst>
                <a:gd name="connsiteX0" fmla="*/ 0 w 2264228"/>
                <a:gd name="connsiteY0" fmla="*/ 937833 h 4668207"/>
                <a:gd name="connsiteX1" fmla="*/ 544285 w 2264228"/>
                <a:gd name="connsiteY1" fmla="*/ 45205 h 4668207"/>
                <a:gd name="connsiteX2" fmla="*/ 1143000 w 2264228"/>
                <a:gd name="connsiteY2" fmla="*/ 2189690 h 4668207"/>
                <a:gd name="connsiteX3" fmla="*/ 1741714 w 2264228"/>
                <a:gd name="connsiteY3" fmla="*/ 4606319 h 4668207"/>
                <a:gd name="connsiteX4" fmla="*/ 2264228 w 2264228"/>
                <a:gd name="connsiteY4" fmla="*/ 3713690 h 466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228" h="4668207">
                  <a:moveTo>
                    <a:pt x="0" y="937833"/>
                  </a:moveTo>
                  <a:cubicBezTo>
                    <a:pt x="176892" y="387197"/>
                    <a:pt x="353785" y="-163438"/>
                    <a:pt x="544285" y="45205"/>
                  </a:cubicBezTo>
                  <a:cubicBezTo>
                    <a:pt x="734785" y="253848"/>
                    <a:pt x="943428" y="1429504"/>
                    <a:pt x="1143000" y="2189690"/>
                  </a:cubicBezTo>
                  <a:cubicBezTo>
                    <a:pt x="1342572" y="2949876"/>
                    <a:pt x="1554843" y="4352319"/>
                    <a:pt x="1741714" y="4606319"/>
                  </a:cubicBezTo>
                  <a:cubicBezTo>
                    <a:pt x="1928585" y="4860319"/>
                    <a:pt x="2096406" y="4287004"/>
                    <a:pt x="2264228" y="37136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1" name="Freeform 380">
              <a:extLst>
                <a:ext uri="{FF2B5EF4-FFF2-40B4-BE49-F238E27FC236}">
                  <a16:creationId xmlns="" xmlns:a16="http://schemas.microsoft.com/office/drawing/2014/main" id="{F30DDFD5-1CF2-6243-BAAE-93B570066F6B}"/>
                </a:ext>
              </a:extLst>
            </p:cNvPr>
            <p:cNvSpPr/>
            <p:nvPr/>
          </p:nvSpPr>
          <p:spPr>
            <a:xfrm>
              <a:off x="6047763" y="5064904"/>
              <a:ext cx="337680" cy="191386"/>
            </a:xfrm>
            <a:custGeom>
              <a:avLst/>
              <a:gdLst>
                <a:gd name="connsiteX0" fmla="*/ 0 w 333154"/>
                <a:gd name="connsiteY0" fmla="*/ 141767 h 191386"/>
                <a:gd name="connsiteX1" fmla="*/ 198475 w 333154"/>
                <a:gd name="connsiteY1" fmla="*/ 0 h 191386"/>
                <a:gd name="connsiteX2" fmla="*/ 333154 w 333154"/>
                <a:gd name="connsiteY2" fmla="*/ 191386 h 191386"/>
              </a:gdLst>
              <a:ahLst/>
              <a:cxnLst>
                <a:cxn ang="0">
                  <a:pos x="connsiteX0" y="connsiteY0"/>
                </a:cxn>
                <a:cxn ang="0">
                  <a:pos x="connsiteX1" y="connsiteY1"/>
                </a:cxn>
                <a:cxn ang="0">
                  <a:pos x="connsiteX2" y="connsiteY2"/>
                </a:cxn>
              </a:cxnLst>
              <a:rect l="l" t="t" r="r" b="b"/>
              <a:pathLst>
                <a:path w="333154" h="191386">
                  <a:moveTo>
                    <a:pt x="0" y="141767"/>
                  </a:moveTo>
                  <a:lnTo>
                    <a:pt x="198475" y="0"/>
                  </a:lnTo>
                  <a:lnTo>
                    <a:pt x="333154" y="191386"/>
                  </a:ln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3" name="Group 372">
            <a:extLst>
              <a:ext uri="{FF2B5EF4-FFF2-40B4-BE49-F238E27FC236}">
                <a16:creationId xmlns="" xmlns:a16="http://schemas.microsoft.com/office/drawing/2014/main" id="{D907D38A-8670-8340-AB8D-8F0961574745}"/>
              </a:ext>
            </a:extLst>
          </p:cNvPr>
          <p:cNvGrpSpPr/>
          <p:nvPr/>
        </p:nvGrpSpPr>
        <p:grpSpPr>
          <a:xfrm>
            <a:off x="6438023" y="1354238"/>
            <a:ext cx="2263189" cy="4709106"/>
            <a:chOff x="4122254" y="1175658"/>
            <a:chExt cx="2263189" cy="4887686"/>
          </a:xfrm>
        </p:grpSpPr>
        <p:sp>
          <p:nvSpPr>
            <p:cNvPr id="374" name="Freeform 373">
              <a:extLst>
                <a:ext uri="{FF2B5EF4-FFF2-40B4-BE49-F238E27FC236}">
                  <a16:creationId xmlns="" xmlns:a16="http://schemas.microsoft.com/office/drawing/2014/main" id="{87728327-8AD5-B14B-9AA8-D46B0D7283CC}"/>
                </a:ext>
              </a:extLst>
            </p:cNvPr>
            <p:cNvSpPr/>
            <p:nvPr/>
          </p:nvSpPr>
          <p:spPr>
            <a:xfrm>
              <a:off x="4122254" y="1175658"/>
              <a:ext cx="2126510" cy="4887686"/>
            </a:xfrm>
            <a:custGeom>
              <a:avLst/>
              <a:gdLst>
                <a:gd name="connsiteX0" fmla="*/ 0 w 2264228"/>
                <a:gd name="connsiteY0" fmla="*/ 937833 h 4668207"/>
                <a:gd name="connsiteX1" fmla="*/ 544285 w 2264228"/>
                <a:gd name="connsiteY1" fmla="*/ 45205 h 4668207"/>
                <a:gd name="connsiteX2" fmla="*/ 1143000 w 2264228"/>
                <a:gd name="connsiteY2" fmla="*/ 2189690 h 4668207"/>
                <a:gd name="connsiteX3" fmla="*/ 1741714 w 2264228"/>
                <a:gd name="connsiteY3" fmla="*/ 4606319 h 4668207"/>
                <a:gd name="connsiteX4" fmla="*/ 2264228 w 2264228"/>
                <a:gd name="connsiteY4" fmla="*/ 3713690 h 466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228" h="4668207">
                  <a:moveTo>
                    <a:pt x="0" y="937833"/>
                  </a:moveTo>
                  <a:cubicBezTo>
                    <a:pt x="176892" y="387197"/>
                    <a:pt x="353785" y="-163438"/>
                    <a:pt x="544285" y="45205"/>
                  </a:cubicBezTo>
                  <a:cubicBezTo>
                    <a:pt x="734785" y="253848"/>
                    <a:pt x="943428" y="1429504"/>
                    <a:pt x="1143000" y="2189690"/>
                  </a:cubicBezTo>
                  <a:cubicBezTo>
                    <a:pt x="1342572" y="2949876"/>
                    <a:pt x="1554843" y="4352319"/>
                    <a:pt x="1741714" y="4606319"/>
                  </a:cubicBezTo>
                  <a:cubicBezTo>
                    <a:pt x="1928585" y="4860319"/>
                    <a:pt x="2096406" y="4287004"/>
                    <a:pt x="2264228" y="37136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5" name="Freeform 374">
              <a:extLst>
                <a:ext uri="{FF2B5EF4-FFF2-40B4-BE49-F238E27FC236}">
                  <a16:creationId xmlns="" xmlns:a16="http://schemas.microsoft.com/office/drawing/2014/main" id="{0F102BBC-24BA-324D-9645-9AD0E5A9480C}"/>
                </a:ext>
              </a:extLst>
            </p:cNvPr>
            <p:cNvSpPr/>
            <p:nvPr/>
          </p:nvSpPr>
          <p:spPr>
            <a:xfrm>
              <a:off x="6047763" y="5064904"/>
              <a:ext cx="337680" cy="191386"/>
            </a:xfrm>
            <a:custGeom>
              <a:avLst/>
              <a:gdLst>
                <a:gd name="connsiteX0" fmla="*/ 0 w 333154"/>
                <a:gd name="connsiteY0" fmla="*/ 141767 h 191386"/>
                <a:gd name="connsiteX1" fmla="*/ 198475 w 333154"/>
                <a:gd name="connsiteY1" fmla="*/ 0 h 191386"/>
                <a:gd name="connsiteX2" fmla="*/ 333154 w 333154"/>
                <a:gd name="connsiteY2" fmla="*/ 191386 h 191386"/>
              </a:gdLst>
              <a:ahLst/>
              <a:cxnLst>
                <a:cxn ang="0">
                  <a:pos x="connsiteX0" y="connsiteY0"/>
                </a:cxn>
                <a:cxn ang="0">
                  <a:pos x="connsiteX1" y="connsiteY1"/>
                </a:cxn>
                <a:cxn ang="0">
                  <a:pos x="connsiteX2" y="connsiteY2"/>
                </a:cxn>
              </a:cxnLst>
              <a:rect l="l" t="t" r="r" b="b"/>
              <a:pathLst>
                <a:path w="333154" h="191386">
                  <a:moveTo>
                    <a:pt x="0" y="141767"/>
                  </a:moveTo>
                  <a:lnTo>
                    <a:pt x="198475" y="0"/>
                  </a:lnTo>
                  <a:lnTo>
                    <a:pt x="333154" y="191386"/>
                  </a:ln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z="3200" dirty="0"/>
              <a:t>RNN + Memory + Output</a:t>
            </a:r>
            <a:endParaRPr lang="en-US" dirty="0"/>
          </a:p>
        </p:txBody>
      </p:sp>
      <p:sp>
        <p:nvSpPr>
          <p:cNvPr id="203" name="TextBox 202">
            <a:extLst>
              <a:ext uri="{FF2B5EF4-FFF2-40B4-BE49-F238E27FC236}">
                <a16:creationId xmlns="" xmlns:a16="http://schemas.microsoft.com/office/drawing/2014/main" id="{044E6863-EB6D-8540-977C-5C9A471D3F62}"/>
              </a:ext>
            </a:extLst>
          </p:cNvPr>
          <p:cNvSpPr txBox="1"/>
          <p:nvPr/>
        </p:nvSpPr>
        <p:spPr>
          <a:xfrm>
            <a:off x="1042863" y="4549720"/>
            <a:ext cx="1327609" cy="369332"/>
          </a:xfrm>
          <a:prstGeom prst="rect">
            <a:avLst/>
          </a:prstGeom>
          <a:noFill/>
        </p:spPr>
        <p:txBody>
          <a:bodyPr wrap="none" rtlCol="0">
            <a:spAutoFit/>
          </a:bodyPr>
          <a:lstStyle/>
          <a:p>
            <a:r>
              <a:rPr lang="en-US" i="1" dirty="0">
                <a:latin typeface="Karla" pitchFamily="2" charset="0"/>
                <a:ea typeface="Karla" pitchFamily="2" charset="0"/>
              </a:rPr>
              <a:t>dog barking</a:t>
            </a:r>
          </a:p>
        </p:txBody>
      </p:sp>
      <mc:AlternateContent xmlns:mc="http://schemas.openxmlformats.org/markup-compatibility/2006" xmlns:a14="http://schemas.microsoft.com/office/drawing/2010/main">
        <mc:Choice Requires="a14">
          <p:sp>
            <p:nvSpPr>
              <p:cNvPr id="204" name="TextBox 203">
                <a:extLst>
                  <a:ext uri="{FF2B5EF4-FFF2-40B4-BE49-F238E27FC236}">
                    <a16:creationId xmlns="" xmlns:a16="http://schemas.microsoft.com/office/drawing/2014/main" id="{B3109A1D-3869-764F-9328-EAAC749B8538}"/>
                  </a:ext>
                </a:extLst>
              </p:cNvPr>
              <p:cNvSpPr txBox="1"/>
              <p:nvPr/>
            </p:nvSpPr>
            <p:spPr>
              <a:xfrm>
                <a:off x="3339722" y="4549720"/>
                <a:ext cx="12634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white</m:t>
                      </m:r>
                      <m:r>
                        <m:rPr>
                          <m:nor/>
                        </m:rPr>
                        <a:rPr lang="en-US" i="1" dirty="0">
                          <a:latin typeface="Karla" pitchFamily="2" charset="0"/>
                          <a:ea typeface="Karla" pitchFamily="2" charset="0"/>
                        </a:rPr>
                        <m:t> </m:t>
                      </m:r>
                      <m:r>
                        <m:rPr>
                          <m:nor/>
                        </m:rPr>
                        <a:rPr lang="en-US" i="1" dirty="0">
                          <a:latin typeface="Karla" pitchFamily="2" charset="0"/>
                          <a:ea typeface="Karla" pitchFamily="2" charset="0"/>
                        </a:rPr>
                        <m:t>shirt</m:t>
                      </m:r>
                    </m:oMath>
                  </m:oMathPara>
                </a14:m>
                <a:endParaRPr lang="en-US" i="1" dirty="0">
                  <a:latin typeface="Cambria Math" panose="02040503050406030204" pitchFamily="18" charset="0"/>
                </a:endParaRPr>
              </a:p>
            </p:txBody>
          </p:sp>
        </mc:Choice>
        <mc:Fallback xmlns="">
          <p:sp>
            <p:nvSpPr>
              <p:cNvPr id="204" name="TextBox 203">
                <a:extLst>
                  <a:ext uri="{FF2B5EF4-FFF2-40B4-BE49-F238E27FC236}">
                    <a16:creationId xmlns:a16="http://schemas.microsoft.com/office/drawing/2014/main" id="{B3109A1D-3869-764F-9328-EAAC749B8538}"/>
                  </a:ext>
                </a:extLst>
              </p:cNvPr>
              <p:cNvSpPr txBox="1">
                <a:spLocks noRot="1" noChangeAspect="1" noMove="1" noResize="1" noEditPoints="1" noAdjustHandles="1" noChangeArrowheads="1" noChangeShapeType="1" noTextEdit="1"/>
              </p:cNvSpPr>
              <p:nvPr/>
            </p:nvSpPr>
            <p:spPr>
              <a:xfrm>
                <a:off x="3339722" y="4549720"/>
                <a:ext cx="1263487"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 xmlns:a16="http://schemas.microsoft.com/office/drawing/2014/main" id="{6A04EEB2-8CDB-EF4B-A170-E05A4667E970}"/>
                  </a:ext>
                </a:extLst>
              </p:cNvPr>
              <p:cNvSpPr txBox="1"/>
              <p:nvPr/>
            </p:nvSpPr>
            <p:spPr>
              <a:xfrm>
                <a:off x="5834216" y="4549720"/>
                <a:ext cx="11079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apple</m:t>
                      </m:r>
                      <m:r>
                        <m:rPr>
                          <m:nor/>
                        </m:rPr>
                        <a:rPr lang="en-US" i="1" dirty="0">
                          <a:latin typeface="Karla" pitchFamily="2" charset="0"/>
                          <a:ea typeface="Karla" pitchFamily="2" charset="0"/>
                        </a:rPr>
                        <m:t> </m:t>
                      </m:r>
                      <m:r>
                        <m:rPr>
                          <m:nor/>
                        </m:rPr>
                        <a:rPr lang="en-US" i="1" dirty="0">
                          <a:latin typeface="Karla" pitchFamily="2" charset="0"/>
                          <a:ea typeface="Karla" pitchFamily="2" charset="0"/>
                        </a:rPr>
                        <m:t>pie</m:t>
                      </m:r>
                    </m:oMath>
                  </m:oMathPara>
                </a14:m>
                <a:endParaRPr lang="en-US" i="1" dirty="0">
                  <a:latin typeface="Cambria Math" panose="02040503050406030204" pitchFamily="18" charset="0"/>
                </a:endParaRPr>
              </a:p>
            </p:txBody>
          </p:sp>
        </mc:Choice>
        <mc:Fallback xmlns="">
          <p:sp>
            <p:nvSpPr>
              <p:cNvPr id="205" name="TextBox 204">
                <a:extLst>
                  <a:ext uri="{FF2B5EF4-FFF2-40B4-BE49-F238E27FC236}">
                    <a16:creationId xmlns:a16="http://schemas.microsoft.com/office/drawing/2014/main" id="{6A04EEB2-8CDB-EF4B-A170-E05A4667E970}"/>
                  </a:ext>
                </a:extLst>
              </p:cNvPr>
              <p:cNvSpPr txBox="1">
                <a:spLocks noRot="1" noChangeAspect="1" noMove="1" noResize="1" noEditPoints="1" noAdjustHandles="1" noChangeArrowheads="1" noChangeShapeType="1" noTextEdit="1"/>
              </p:cNvSpPr>
              <p:nvPr/>
            </p:nvSpPr>
            <p:spPr>
              <a:xfrm>
                <a:off x="5834216" y="4549720"/>
                <a:ext cx="1107996" cy="369332"/>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 xmlns:a16="http://schemas.microsoft.com/office/drawing/2014/main" id="{233BF4D7-9A56-E443-B08E-EACC453E7F2B}"/>
                  </a:ext>
                </a:extLst>
              </p:cNvPr>
              <p:cNvSpPr txBox="1"/>
              <p:nvPr/>
            </p:nvSpPr>
            <p:spPr>
              <a:xfrm>
                <a:off x="8084490" y="4549720"/>
                <a:ext cx="12586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knee</m:t>
                      </m:r>
                      <m:r>
                        <m:rPr>
                          <m:nor/>
                        </m:rPr>
                        <a:rPr lang="en-US" i="1" dirty="0">
                          <a:latin typeface="Karla" pitchFamily="2" charset="0"/>
                          <a:ea typeface="Karla" pitchFamily="2" charset="0"/>
                        </a:rPr>
                        <m:t> </m:t>
                      </m:r>
                      <m:r>
                        <m:rPr>
                          <m:nor/>
                        </m:rPr>
                        <a:rPr lang="en-US" i="1" dirty="0">
                          <a:latin typeface="Karla" pitchFamily="2" charset="0"/>
                          <a:ea typeface="Karla" pitchFamily="2" charset="0"/>
                        </a:rPr>
                        <m:t>hurts</m:t>
                      </m:r>
                    </m:oMath>
                  </m:oMathPara>
                </a14:m>
                <a:endParaRPr lang="en-US" i="1" dirty="0">
                  <a:latin typeface="Cambria Math" panose="02040503050406030204" pitchFamily="18" charset="0"/>
                </a:endParaRPr>
              </a:p>
            </p:txBody>
          </p:sp>
        </mc:Choice>
        <mc:Fallback xmlns="">
          <p:sp>
            <p:nvSpPr>
              <p:cNvPr id="206" name="TextBox 205">
                <a:extLst>
                  <a:ext uri="{FF2B5EF4-FFF2-40B4-BE49-F238E27FC236}">
                    <a16:creationId xmlns:a16="http://schemas.microsoft.com/office/drawing/2014/main" id="{233BF4D7-9A56-E443-B08E-EACC453E7F2B}"/>
                  </a:ext>
                </a:extLst>
              </p:cNvPr>
              <p:cNvSpPr txBox="1">
                <a:spLocks noRot="1" noChangeAspect="1" noMove="1" noResize="1" noEditPoints="1" noAdjustHandles="1" noChangeArrowheads="1" noChangeShapeType="1" noTextEdit="1"/>
              </p:cNvSpPr>
              <p:nvPr/>
            </p:nvSpPr>
            <p:spPr>
              <a:xfrm>
                <a:off x="8084490" y="4549720"/>
                <a:ext cx="1258678" cy="369332"/>
              </a:xfrm>
              <a:prstGeom prst="rect">
                <a:avLst/>
              </a:prstGeom>
              <a:blipFill>
                <a:blip r:embed="rId5"/>
                <a:stretch>
                  <a:fillRect b="-16667"/>
                </a:stretch>
              </a:blipFill>
            </p:spPr>
            <p:txBody>
              <a:bodyPr/>
              <a:lstStyle/>
              <a:p>
                <a:r>
                  <a:rPr lang="en-US">
                    <a:noFill/>
                  </a:rPr>
                  <a:t> </a:t>
                </a:r>
              </a:p>
            </p:txBody>
          </p:sp>
        </mc:Fallback>
      </mc:AlternateContent>
      <p:sp>
        <p:nvSpPr>
          <p:cNvPr id="207" name="TextBox 206">
            <a:extLst>
              <a:ext uri="{FF2B5EF4-FFF2-40B4-BE49-F238E27FC236}">
                <a16:creationId xmlns="" xmlns:a16="http://schemas.microsoft.com/office/drawing/2014/main" id="{670995ED-5C34-C141-82E5-88489BC6A284}"/>
              </a:ext>
            </a:extLst>
          </p:cNvPr>
          <p:cNvSpPr txBox="1"/>
          <p:nvPr/>
        </p:nvSpPr>
        <p:spPr>
          <a:xfrm>
            <a:off x="10410177" y="4549719"/>
            <a:ext cx="1072730" cy="369332"/>
          </a:xfrm>
          <a:prstGeom prst="rect">
            <a:avLst/>
          </a:prstGeom>
          <a:noFill/>
        </p:spPr>
        <p:txBody>
          <a:bodyPr wrap="none" rtlCol="0">
            <a:spAutoFit/>
          </a:bodyPr>
          <a:lstStyle/>
          <a:p>
            <a:r>
              <a:rPr lang="en-US" i="1" dirty="0">
                <a:latin typeface="Karla" pitchFamily="2" charset="0"/>
                <a:ea typeface="Karla" pitchFamily="2" charset="0"/>
              </a:rPr>
              <a:t>  get dark</a:t>
            </a:r>
          </a:p>
        </p:txBody>
      </p:sp>
      <p:grpSp>
        <p:nvGrpSpPr>
          <p:cNvPr id="262" name="Group 261">
            <a:extLst>
              <a:ext uri="{FF2B5EF4-FFF2-40B4-BE49-F238E27FC236}">
                <a16:creationId xmlns="" xmlns:a16="http://schemas.microsoft.com/office/drawing/2014/main" id="{4DB6BEA7-C262-774F-A30E-7705B239F21D}"/>
              </a:ext>
            </a:extLst>
          </p:cNvPr>
          <p:cNvGrpSpPr/>
          <p:nvPr/>
        </p:nvGrpSpPr>
        <p:grpSpPr>
          <a:xfrm>
            <a:off x="126408" y="2384706"/>
            <a:ext cx="11140585" cy="2162896"/>
            <a:chOff x="-112255" y="2119665"/>
            <a:chExt cx="11586268" cy="2249423"/>
          </a:xfrm>
        </p:grpSpPr>
        <p:grpSp>
          <p:nvGrpSpPr>
            <p:cNvPr id="263" name="Group 262">
              <a:extLst>
                <a:ext uri="{FF2B5EF4-FFF2-40B4-BE49-F238E27FC236}">
                  <a16:creationId xmlns="" xmlns:a16="http://schemas.microsoft.com/office/drawing/2014/main" id="{76834C99-2549-3144-B101-0628CF2178D8}"/>
                </a:ext>
              </a:extLst>
            </p:cNvPr>
            <p:cNvGrpSpPr/>
            <p:nvPr/>
          </p:nvGrpSpPr>
          <p:grpSpPr>
            <a:xfrm>
              <a:off x="-112255" y="2119665"/>
              <a:ext cx="10832400" cy="2249423"/>
              <a:chOff x="7488" y="2119665"/>
              <a:chExt cx="10832400" cy="2249423"/>
            </a:xfrm>
          </p:grpSpPr>
          <p:grpSp>
            <p:nvGrpSpPr>
              <p:cNvPr id="268" name="Group 267">
                <a:extLst>
                  <a:ext uri="{FF2B5EF4-FFF2-40B4-BE49-F238E27FC236}">
                    <a16:creationId xmlns="" xmlns:a16="http://schemas.microsoft.com/office/drawing/2014/main" id="{39D39E12-D618-8C4C-97AE-D7EBFFA4BA9E}"/>
                  </a:ext>
                </a:extLst>
              </p:cNvPr>
              <p:cNvGrpSpPr/>
              <p:nvPr/>
            </p:nvGrpSpPr>
            <p:grpSpPr>
              <a:xfrm>
                <a:off x="7488" y="2119665"/>
                <a:ext cx="6054908" cy="2249423"/>
                <a:chOff x="7488" y="2119665"/>
                <a:chExt cx="6054908" cy="2249423"/>
              </a:xfrm>
            </p:grpSpPr>
            <p:grpSp>
              <p:nvGrpSpPr>
                <p:cNvPr id="284" name="Group 283">
                  <a:extLst>
                    <a:ext uri="{FF2B5EF4-FFF2-40B4-BE49-F238E27FC236}">
                      <a16:creationId xmlns="" xmlns:a16="http://schemas.microsoft.com/office/drawing/2014/main" id="{67BC536C-8EB0-5A4B-AB5A-57E15422D64F}"/>
                    </a:ext>
                  </a:extLst>
                </p:cNvPr>
                <p:cNvGrpSpPr/>
                <p:nvPr/>
              </p:nvGrpSpPr>
              <p:grpSpPr>
                <a:xfrm>
                  <a:off x="7488" y="2119665"/>
                  <a:ext cx="3666162" cy="2249423"/>
                  <a:chOff x="7488" y="2425811"/>
                  <a:chExt cx="3666162" cy="2249423"/>
                </a:xfrm>
              </p:grpSpPr>
              <p:grpSp>
                <p:nvGrpSpPr>
                  <p:cNvPr id="292" name="Group 291">
                    <a:extLst>
                      <a:ext uri="{FF2B5EF4-FFF2-40B4-BE49-F238E27FC236}">
                        <a16:creationId xmlns="" xmlns:a16="http://schemas.microsoft.com/office/drawing/2014/main" id="{6533929B-2010-8148-A542-00D06187EFC4}"/>
                      </a:ext>
                    </a:extLst>
                  </p:cNvPr>
                  <p:cNvGrpSpPr/>
                  <p:nvPr/>
                </p:nvGrpSpPr>
                <p:grpSpPr>
                  <a:xfrm>
                    <a:off x="1388237" y="2425811"/>
                    <a:ext cx="2285413" cy="2249423"/>
                    <a:chOff x="5504906" y="1651111"/>
                    <a:chExt cx="3141999" cy="3092519"/>
                  </a:xfrm>
                </p:grpSpPr>
                <p:grpSp>
                  <p:nvGrpSpPr>
                    <p:cNvPr id="298" name="Group 297">
                      <a:extLst>
                        <a:ext uri="{FF2B5EF4-FFF2-40B4-BE49-F238E27FC236}">
                          <a16:creationId xmlns="" xmlns:a16="http://schemas.microsoft.com/office/drawing/2014/main" id="{1D5413A8-42B6-5C4A-939C-695117C5CEBE}"/>
                        </a:ext>
                      </a:extLst>
                    </p:cNvPr>
                    <p:cNvGrpSpPr/>
                    <p:nvPr/>
                  </p:nvGrpSpPr>
                  <p:grpSpPr>
                    <a:xfrm>
                      <a:off x="5504906" y="1651111"/>
                      <a:ext cx="3141999" cy="2349410"/>
                      <a:chOff x="4484914" y="3069335"/>
                      <a:chExt cx="3141999" cy="2349410"/>
                    </a:xfrm>
                  </p:grpSpPr>
                  <p:sp>
                    <p:nvSpPr>
                      <p:cNvPr id="300" name="Rectangle 299">
                        <a:extLst>
                          <a:ext uri="{FF2B5EF4-FFF2-40B4-BE49-F238E27FC236}">
                            <a16:creationId xmlns="" xmlns:a16="http://schemas.microsoft.com/office/drawing/2014/main" id="{A78F9E96-06FF-4F42-83F0-289D1984F14A}"/>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301" name="TextBox 300">
                        <a:extLst>
                          <a:ext uri="{FF2B5EF4-FFF2-40B4-BE49-F238E27FC236}">
                            <a16:creationId xmlns="" xmlns:a16="http://schemas.microsoft.com/office/drawing/2014/main" id="{1EEFE009-8158-6748-8F90-90BDC827B2F2}"/>
                          </a:ext>
                        </a:extLst>
                      </p:cNvPr>
                      <p:cNvSpPr txBox="1"/>
                      <p:nvPr/>
                    </p:nvSpPr>
                    <p:spPr>
                      <a:xfrm>
                        <a:off x="4598056" y="3069335"/>
                        <a:ext cx="681177" cy="528073"/>
                      </a:xfrm>
                      <a:prstGeom prst="rect">
                        <a:avLst/>
                      </a:prstGeom>
                      <a:noFill/>
                    </p:spPr>
                    <p:txBody>
                      <a:bodyPr wrap="none" rtlCol="0">
                        <a:spAutoFit/>
                      </a:bodyPr>
                      <a:lstStyle/>
                      <a:p>
                        <a:r>
                          <a:rPr lang="en-US" dirty="0"/>
                          <a:t>0.3</a:t>
                        </a:r>
                      </a:p>
                    </p:txBody>
                  </p:sp>
                  <p:cxnSp>
                    <p:nvCxnSpPr>
                      <p:cNvPr id="302" name="Straight Arrow Connector 301">
                        <a:extLst>
                          <a:ext uri="{FF2B5EF4-FFF2-40B4-BE49-F238E27FC236}">
                            <a16:creationId xmlns="" xmlns:a16="http://schemas.microsoft.com/office/drawing/2014/main" id="{E055035C-C93E-D54A-BA4F-2DDC87BCF0B1}"/>
                          </a:ext>
                        </a:extLst>
                      </p:cNvPr>
                      <p:cNvCxnSpPr>
                        <a:cxnSpLocks/>
                        <a:endCxn id="301"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3" name="Notched Right Arrow 302">
                        <a:extLst>
                          <a:ext uri="{FF2B5EF4-FFF2-40B4-BE49-F238E27FC236}">
                            <a16:creationId xmlns="" xmlns:a16="http://schemas.microsoft.com/office/drawing/2014/main" id="{BF6F93D5-46C2-024D-8CD3-5499EA1619B2}"/>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99" name="Straight Arrow Connector 298">
                      <a:extLst>
                        <a:ext uri="{FF2B5EF4-FFF2-40B4-BE49-F238E27FC236}">
                          <a16:creationId xmlns="" xmlns:a16="http://schemas.microsoft.com/office/drawing/2014/main" id="{C62B8E6C-8BB8-E745-BCD6-F578FC00C740}"/>
                        </a:ext>
                      </a:extLst>
                    </p:cNvPr>
                    <p:cNvCxnSpPr/>
                    <p:nvPr/>
                  </p:nvCxnSpPr>
                  <p:spPr>
                    <a:xfrm flipH="1" flipV="1">
                      <a:off x="5987723"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93" name="Notched Right Arrow 292">
                    <a:extLst>
                      <a:ext uri="{FF2B5EF4-FFF2-40B4-BE49-F238E27FC236}">
                        <a16:creationId xmlns="" xmlns:a16="http://schemas.microsoft.com/office/drawing/2014/main" id="{B78CEDC2-D5F1-DA4E-A810-BD417EC522F7}"/>
                      </a:ext>
                    </a:extLst>
                  </p:cNvPr>
                  <p:cNvSpPr/>
                  <p:nvPr/>
                </p:nvSpPr>
                <p:spPr>
                  <a:xfrm>
                    <a:off x="450450" y="3719005"/>
                    <a:ext cx="829571" cy="12322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4" name="Group 293">
                    <a:extLst>
                      <a:ext uri="{FF2B5EF4-FFF2-40B4-BE49-F238E27FC236}">
                        <a16:creationId xmlns="" xmlns:a16="http://schemas.microsoft.com/office/drawing/2014/main" id="{F9219189-25E5-EE43-B1E9-B1176B16BFB1}"/>
                      </a:ext>
                    </a:extLst>
                  </p:cNvPr>
                  <p:cNvGrpSpPr/>
                  <p:nvPr/>
                </p:nvGrpSpPr>
                <p:grpSpPr>
                  <a:xfrm>
                    <a:off x="7488" y="3023182"/>
                    <a:ext cx="1584411" cy="573537"/>
                    <a:chOff x="2789440" y="1937574"/>
                    <a:chExt cx="1584411" cy="573537"/>
                  </a:xfrm>
                </p:grpSpPr>
                <p:sp>
                  <p:nvSpPr>
                    <p:cNvPr id="295" name="Rectangle 294">
                      <a:extLst>
                        <a:ext uri="{FF2B5EF4-FFF2-40B4-BE49-F238E27FC236}">
                          <a16:creationId xmlns="" xmlns:a16="http://schemas.microsoft.com/office/drawing/2014/main" id="{ED754220-EE34-4F4A-9D04-7F2F07DAFD3A}"/>
                        </a:ext>
                      </a:extLst>
                    </p:cNvPr>
                    <p:cNvSpPr/>
                    <p:nvPr/>
                  </p:nvSpPr>
                  <p:spPr>
                    <a:xfrm>
                      <a:off x="2789440" y="1962732"/>
                      <a:ext cx="1584411" cy="523220"/>
                    </a:xfrm>
                    <a:prstGeom prst="rect">
                      <a:avLst/>
                    </a:prstGeom>
                  </p:spPr>
                  <p:txBody>
                    <a:bodyPr wrap="square">
                      <a:spAutoFit/>
                    </a:bodyPr>
                    <a:lstStyle/>
                    <a:p>
                      <a:pPr algn="ctr"/>
                      <a:r>
                        <a:rPr lang="en-US" sz="1400" i="1" dirty="0">
                          <a:latin typeface="Cambria Math" panose="02040503050406030204" pitchFamily="18" charset="0"/>
                        </a:rPr>
                        <a:t>-------</a:t>
                      </a:r>
                    </a:p>
                    <a:p>
                      <a:pPr algn="ctr"/>
                      <a:r>
                        <a:rPr lang="en-US" sz="1400" i="1" dirty="0">
                          <a:latin typeface="Cambria Math" panose="02040503050406030204" pitchFamily="18" charset="0"/>
                        </a:rPr>
                        <a:t>-------</a:t>
                      </a:r>
                    </a:p>
                  </p:txBody>
                </p:sp>
                <p:sp>
                  <p:nvSpPr>
                    <p:cNvPr id="296" name="Freeform 295">
                      <a:extLst>
                        <a:ext uri="{FF2B5EF4-FFF2-40B4-BE49-F238E27FC236}">
                          <a16:creationId xmlns="" xmlns:a16="http://schemas.microsoft.com/office/drawing/2014/main" id="{F6EBD341-6C54-4B45-AF8C-B0362723A9E1}"/>
                        </a:ext>
                      </a:extLst>
                    </p:cNvPr>
                    <p:cNvSpPr/>
                    <p:nvPr/>
                  </p:nvSpPr>
                  <p:spPr>
                    <a:xfrm>
                      <a:off x="3269989"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Freeform 296">
                      <a:extLst>
                        <a:ext uri="{FF2B5EF4-FFF2-40B4-BE49-F238E27FC236}">
                          <a16:creationId xmlns="" xmlns:a16="http://schemas.microsoft.com/office/drawing/2014/main" id="{F5275412-6DA3-D043-8A2A-F5340C67305A}"/>
                        </a:ext>
                      </a:extLst>
                    </p:cNvPr>
                    <p:cNvSpPr/>
                    <p:nvPr/>
                  </p:nvSpPr>
                  <p:spPr>
                    <a:xfrm rot="10800000">
                      <a:off x="3815017"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285" name="Group 284">
                  <a:extLst>
                    <a:ext uri="{FF2B5EF4-FFF2-40B4-BE49-F238E27FC236}">
                      <a16:creationId xmlns="" xmlns:a16="http://schemas.microsoft.com/office/drawing/2014/main" id="{E0B362C0-2466-E247-AADC-70C75F52FED6}"/>
                    </a:ext>
                  </a:extLst>
                </p:cNvPr>
                <p:cNvGrpSpPr/>
                <p:nvPr/>
              </p:nvGrpSpPr>
              <p:grpSpPr>
                <a:xfrm>
                  <a:off x="3776983" y="2119665"/>
                  <a:ext cx="2285413" cy="2249423"/>
                  <a:chOff x="5504906" y="1651111"/>
                  <a:chExt cx="3141999" cy="3092519"/>
                </a:xfrm>
              </p:grpSpPr>
              <p:grpSp>
                <p:nvGrpSpPr>
                  <p:cNvPr id="286" name="Group 285">
                    <a:extLst>
                      <a:ext uri="{FF2B5EF4-FFF2-40B4-BE49-F238E27FC236}">
                        <a16:creationId xmlns="" xmlns:a16="http://schemas.microsoft.com/office/drawing/2014/main" id="{6235BDEC-912D-0A41-A964-E4AE0EED903A}"/>
                      </a:ext>
                    </a:extLst>
                  </p:cNvPr>
                  <p:cNvGrpSpPr/>
                  <p:nvPr/>
                </p:nvGrpSpPr>
                <p:grpSpPr>
                  <a:xfrm>
                    <a:off x="5504906" y="1651111"/>
                    <a:ext cx="3141999" cy="2349410"/>
                    <a:chOff x="4484914" y="3069335"/>
                    <a:chExt cx="3141999" cy="2349410"/>
                  </a:xfrm>
                </p:grpSpPr>
                <p:sp>
                  <p:nvSpPr>
                    <p:cNvPr id="288" name="Rectangle 287">
                      <a:extLst>
                        <a:ext uri="{FF2B5EF4-FFF2-40B4-BE49-F238E27FC236}">
                          <a16:creationId xmlns="" xmlns:a16="http://schemas.microsoft.com/office/drawing/2014/main" id="{EBCAF626-708F-274D-A37B-4FBDFA65FBFB}"/>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289" name="TextBox 288">
                      <a:extLst>
                        <a:ext uri="{FF2B5EF4-FFF2-40B4-BE49-F238E27FC236}">
                          <a16:creationId xmlns="" xmlns:a16="http://schemas.microsoft.com/office/drawing/2014/main" id="{4EF8849F-D5DB-6D4F-B94E-34A84ECB734C}"/>
                        </a:ext>
                      </a:extLst>
                    </p:cNvPr>
                    <p:cNvSpPr txBox="1"/>
                    <p:nvPr/>
                  </p:nvSpPr>
                  <p:spPr>
                    <a:xfrm>
                      <a:off x="4598056" y="3069335"/>
                      <a:ext cx="681177" cy="528073"/>
                    </a:xfrm>
                    <a:prstGeom prst="rect">
                      <a:avLst/>
                    </a:prstGeom>
                    <a:noFill/>
                  </p:spPr>
                  <p:txBody>
                    <a:bodyPr wrap="none" rtlCol="0">
                      <a:spAutoFit/>
                    </a:bodyPr>
                    <a:lstStyle/>
                    <a:p>
                      <a:r>
                        <a:rPr lang="en-US" dirty="0"/>
                        <a:t>0.1</a:t>
                      </a:r>
                    </a:p>
                  </p:txBody>
                </p:sp>
                <p:cxnSp>
                  <p:nvCxnSpPr>
                    <p:cNvPr id="290" name="Straight Arrow Connector 289">
                      <a:extLst>
                        <a:ext uri="{FF2B5EF4-FFF2-40B4-BE49-F238E27FC236}">
                          <a16:creationId xmlns="" xmlns:a16="http://schemas.microsoft.com/office/drawing/2014/main" id="{A4E39F15-036E-B249-9DA6-3E300C0A7EBE}"/>
                        </a:ext>
                      </a:extLst>
                    </p:cNvPr>
                    <p:cNvCxnSpPr>
                      <a:cxnSpLocks/>
                      <a:endCxn id="289"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1" name="Notched Right Arrow 290">
                      <a:extLst>
                        <a:ext uri="{FF2B5EF4-FFF2-40B4-BE49-F238E27FC236}">
                          <a16:creationId xmlns="" xmlns:a16="http://schemas.microsoft.com/office/drawing/2014/main" id="{F5440FF5-2809-5E4B-9CCA-C20C14F06428}"/>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87" name="Straight Arrow Connector 286">
                    <a:extLst>
                      <a:ext uri="{FF2B5EF4-FFF2-40B4-BE49-F238E27FC236}">
                        <a16:creationId xmlns="" xmlns:a16="http://schemas.microsoft.com/office/drawing/2014/main" id="{C1F08959-3244-6F40-988A-064FEE9FC899}"/>
                      </a:ext>
                    </a:extLst>
                  </p:cNvPr>
                  <p:cNvCxnSpPr/>
                  <p:nvPr/>
                </p:nvCxnSpPr>
                <p:spPr>
                  <a:xfrm flipH="1" flipV="1">
                    <a:off x="5987723"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grpSp>
            <p:nvGrpSpPr>
              <p:cNvPr id="269" name="Group 268">
                <a:extLst>
                  <a:ext uri="{FF2B5EF4-FFF2-40B4-BE49-F238E27FC236}">
                    <a16:creationId xmlns="" xmlns:a16="http://schemas.microsoft.com/office/drawing/2014/main" id="{9CE60893-5B48-3F4A-A05F-D398DC39ED93}"/>
                  </a:ext>
                </a:extLst>
              </p:cNvPr>
              <p:cNvGrpSpPr/>
              <p:nvPr/>
            </p:nvGrpSpPr>
            <p:grpSpPr>
              <a:xfrm>
                <a:off x="6165729" y="2119665"/>
                <a:ext cx="4674159" cy="2249423"/>
                <a:chOff x="1388237" y="2119665"/>
                <a:chExt cx="4674159" cy="2249423"/>
              </a:xfrm>
            </p:grpSpPr>
            <p:grpSp>
              <p:nvGrpSpPr>
                <p:cNvPr id="270" name="Group 269">
                  <a:extLst>
                    <a:ext uri="{FF2B5EF4-FFF2-40B4-BE49-F238E27FC236}">
                      <a16:creationId xmlns="" xmlns:a16="http://schemas.microsoft.com/office/drawing/2014/main" id="{092B8760-E4D8-7B42-9F03-28F55FF3DB7E}"/>
                    </a:ext>
                  </a:extLst>
                </p:cNvPr>
                <p:cNvGrpSpPr/>
                <p:nvPr/>
              </p:nvGrpSpPr>
              <p:grpSpPr>
                <a:xfrm>
                  <a:off x="1388237" y="2119665"/>
                  <a:ext cx="2285413" cy="2249423"/>
                  <a:chOff x="5504906" y="1651111"/>
                  <a:chExt cx="3141999" cy="3092519"/>
                </a:xfrm>
              </p:grpSpPr>
              <p:grpSp>
                <p:nvGrpSpPr>
                  <p:cNvPr id="278" name="Group 277">
                    <a:extLst>
                      <a:ext uri="{FF2B5EF4-FFF2-40B4-BE49-F238E27FC236}">
                        <a16:creationId xmlns="" xmlns:a16="http://schemas.microsoft.com/office/drawing/2014/main" id="{36EA5516-6517-2640-A445-573F77659BB4}"/>
                      </a:ext>
                    </a:extLst>
                  </p:cNvPr>
                  <p:cNvGrpSpPr/>
                  <p:nvPr/>
                </p:nvGrpSpPr>
                <p:grpSpPr>
                  <a:xfrm>
                    <a:off x="5504906" y="1651111"/>
                    <a:ext cx="3141999" cy="2349410"/>
                    <a:chOff x="4484914" y="3069335"/>
                    <a:chExt cx="3141999" cy="2349410"/>
                  </a:xfrm>
                </p:grpSpPr>
                <p:sp>
                  <p:nvSpPr>
                    <p:cNvPr id="280" name="Rectangle 279">
                      <a:extLst>
                        <a:ext uri="{FF2B5EF4-FFF2-40B4-BE49-F238E27FC236}">
                          <a16:creationId xmlns="" xmlns:a16="http://schemas.microsoft.com/office/drawing/2014/main" id="{A35BABDE-73A1-0D41-97F4-24D7D67DD8A7}"/>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281" name="TextBox 280">
                      <a:extLst>
                        <a:ext uri="{FF2B5EF4-FFF2-40B4-BE49-F238E27FC236}">
                          <a16:creationId xmlns="" xmlns:a16="http://schemas.microsoft.com/office/drawing/2014/main" id="{282B5A50-19CF-4B42-8B3E-1891CB51FDB1}"/>
                        </a:ext>
                      </a:extLst>
                    </p:cNvPr>
                    <p:cNvSpPr txBox="1"/>
                    <p:nvPr/>
                  </p:nvSpPr>
                  <p:spPr>
                    <a:xfrm>
                      <a:off x="4598056" y="3069335"/>
                      <a:ext cx="654974" cy="507760"/>
                    </a:xfrm>
                    <a:prstGeom prst="rect">
                      <a:avLst/>
                    </a:prstGeom>
                    <a:noFill/>
                  </p:spPr>
                  <p:txBody>
                    <a:bodyPr wrap="none" rtlCol="0">
                      <a:spAutoFit/>
                    </a:bodyPr>
                    <a:lstStyle/>
                    <a:p>
                      <a:r>
                        <a:rPr lang="en-US" dirty="0"/>
                        <a:t>0.1</a:t>
                      </a:r>
                    </a:p>
                  </p:txBody>
                </p:sp>
                <p:cxnSp>
                  <p:nvCxnSpPr>
                    <p:cNvPr id="282" name="Straight Arrow Connector 281">
                      <a:extLst>
                        <a:ext uri="{FF2B5EF4-FFF2-40B4-BE49-F238E27FC236}">
                          <a16:creationId xmlns="" xmlns:a16="http://schemas.microsoft.com/office/drawing/2014/main" id="{0C87A916-9C70-754D-9F73-17552E9F7320}"/>
                        </a:ext>
                      </a:extLst>
                    </p:cNvPr>
                    <p:cNvCxnSpPr>
                      <a:cxnSpLocks/>
                      <a:endCxn id="281" idx="2"/>
                    </p:cNvCxnSpPr>
                    <p:nvPr/>
                  </p:nvCxnSpPr>
                  <p:spPr>
                    <a:xfrm flipH="1" flipV="1">
                      <a:off x="4925543" y="3577095"/>
                      <a:ext cx="3" cy="8517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3" name="Notched Right Arrow 282">
                      <a:extLst>
                        <a:ext uri="{FF2B5EF4-FFF2-40B4-BE49-F238E27FC236}">
                          <a16:creationId xmlns="" xmlns:a16="http://schemas.microsoft.com/office/drawing/2014/main" id="{2653F188-BEBD-B647-90D9-000CB388B4C0}"/>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79" name="Straight Arrow Connector 278">
                    <a:extLst>
                      <a:ext uri="{FF2B5EF4-FFF2-40B4-BE49-F238E27FC236}">
                        <a16:creationId xmlns="" xmlns:a16="http://schemas.microsoft.com/office/drawing/2014/main" id="{C602A69C-9D1D-AB45-AD17-2025A7EE0A78}"/>
                      </a:ext>
                    </a:extLst>
                  </p:cNvPr>
                  <p:cNvCxnSpPr/>
                  <p:nvPr/>
                </p:nvCxnSpPr>
                <p:spPr>
                  <a:xfrm flipH="1" flipV="1">
                    <a:off x="5987723"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71" name="Group 270">
                  <a:extLst>
                    <a:ext uri="{FF2B5EF4-FFF2-40B4-BE49-F238E27FC236}">
                      <a16:creationId xmlns="" xmlns:a16="http://schemas.microsoft.com/office/drawing/2014/main" id="{7F517961-3445-8646-B440-D2570CB44F47}"/>
                    </a:ext>
                  </a:extLst>
                </p:cNvPr>
                <p:cNvGrpSpPr/>
                <p:nvPr/>
              </p:nvGrpSpPr>
              <p:grpSpPr>
                <a:xfrm>
                  <a:off x="3776983" y="2119665"/>
                  <a:ext cx="2285413" cy="2249423"/>
                  <a:chOff x="5504906" y="1651111"/>
                  <a:chExt cx="3141999" cy="3092519"/>
                </a:xfrm>
              </p:grpSpPr>
              <p:grpSp>
                <p:nvGrpSpPr>
                  <p:cNvPr id="272" name="Group 271">
                    <a:extLst>
                      <a:ext uri="{FF2B5EF4-FFF2-40B4-BE49-F238E27FC236}">
                        <a16:creationId xmlns="" xmlns:a16="http://schemas.microsoft.com/office/drawing/2014/main" id="{3D249ECF-618F-EC42-89F8-A2B3E029E71E}"/>
                      </a:ext>
                    </a:extLst>
                  </p:cNvPr>
                  <p:cNvGrpSpPr/>
                  <p:nvPr/>
                </p:nvGrpSpPr>
                <p:grpSpPr>
                  <a:xfrm>
                    <a:off x="5504906" y="1651111"/>
                    <a:ext cx="3141999" cy="2349410"/>
                    <a:chOff x="4484914" y="3069335"/>
                    <a:chExt cx="3141999" cy="2349410"/>
                  </a:xfrm>
                </p:grpSpPr>
                <p:sp>
                  <p:nvSpPr>
                    <p:cNvPr id="274" name="Rectangle 273">
                      <a:extLst>
                        <a:ext uri="{FF2B5EF4-FFF2-40B4-BE49-F238E27FC236}">
                          <a16:creationId xmlns="" xmlns:a16="http://schemas.microsoft.com/office/drawing/2014/main" id="{6DFB76C5-350B-A746-8C3A-CD0C12578FFA}"/>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275" name="TextBox 274">
                      <a:extLst>
                        <a:ext uri="{FF2B5EF4-FFF2-40B4-BE49-F238E27FC236}">
                          <a16:creationId xmlns="" xmlns:a16="http://schemas.microsoft.com/office/drawing/2014/main" id="{93EE04E5-0D3C-3F43-AD26-77AF2CE20979}"/>
                        </a:ext>
                      </a:extLst>
                    </p:cNvPr>
                    <p:cNvSpPr txBox="1"/>
                    <p:nvPr/>
                  </p:nvSpPr>
                  <p:spPr>
                    <a:xfrm>
                      <a:off x="4598056" y="3069335"/>
                      <a:ext cx="681176" cy="528073"/>
                    </a:xfrm>
                    <a:prstGeom prst="rect">
                      <a:avLst/>
                    </a:prstGeom>
                    <a:noFill/>
                  </p:spPr>
                  <p:txBody>
                    <a:bodyPr wrap="none" rtlCol="0">
                      <a:spAutoFit/>
                    </a:bodyPr>
                    <a:lstStyle/>
                    <a:p>
                      <a:r>
                        <a:rPr lang="en-US" dirty="0"/>
                        <a:t>0.6</a:t>
                      </a:r>
                    </a:p>
                  </p:txBody>
                </p:sp>
                <p:cxnSp>
                  <p:nvCxnSpPr>
                    <p:cNvPr id="276" name="Straight Arrow Connector 275">
                      <a:extLst>
                        <a:ext uri="{FF2B5EF4-FFF2-40B4-BE49-F238E27FC236}">
                          <a16:creationId xmlns="" xmlns:a16="http://schemas.microsoft.com/office/drawing/2014/main" id="{CCE17ED3-2DEE-294D-A735-5D28CDF70DBC}"/>
                        </a:ext>
                      </a:extLst>
                    </p:cNvPr>
                    <p:cNvCxnSpPr>
                      <a:cxnSpLocks/>
                      <a:endCxn id="275"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7" name="Notched Right Arrow 276">
                      <a:extLst>
                        <a:ext uri="{FF2B5EF4-FFF2-40B4-BE49-F238E27FC236}">
                          <a16:creationId xmlns="" xmlns:a16="http://schemas.microsoft.com/office/drawing/2014/main" id="{73D2F2D5-C605-D34E-9676-DB3631042E8E}"/>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73" name="Straight Arrow Connector 272">
                    <a:extLst>
                      <a:ext uri="{FF2B5EF4-FFF2-40B4-BE49-F238E27FC236}">
                        <a16:creationId xmlns="" xmlns:a16="http://schemas.microsoft.com/office/drawing/2014/main" id="{9C2F63E8-E9C5-DB4B-B47A-12A5882D23E3}"/>
                      </a:ext>
                    </a:extLst>
                  </p:cNvPr>
                  <p:cNvCxnSpPr/>
                  <p:nvPr/>
                </p:nvCxnSpPr>
                <p:spPr>
                  <a:xfrm flipH="1" flipV="1">
                    <a:off x="5987722"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grpSp>
        <p:sp>
          <p:nvSpPr>
            <p:cNvPr id="264" name="Rectangle 263">
              <a:extLst>
                <a:ext uri="{FF2B5EF4-FFF2-40B4-BE49-F238E27FC236}">
                  <a16:creationId xmlns="" xmlns:a16="http://schemas.microsoft.com/office/drawing/2014/main" id="{8D45D5C3-276D-B44F-BECB-24FA26A8FB9D}"/>
                </a:ext>
              </a:extLst>
            </p:cNvPr>
            <p:cNvSpPr/>
            <p:nvPr/>
          </p:nvSpPr>
          <p:spPr>
            <a:xfrm>
              <a:off x="10808901" y="3163457"/>
              <a:ext cx="665112" cy="66511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265" name="TextBox 264">
              <a:extLst>
                <a:ext uri="{FF2B5EF4-FFF2-40B4-BE49-F238E27FC236}">
                  <a16:creationId xmlns="" xmlns:a16="http://schemas.microsoft.com/office/drawing/2014/main" id="{C62E489D-7DB2-0A4C-910F-562A239C7B09}"/>
                </a:ext>
              </a:extLst>
            </p:cNvPr>
            <p:cNvSpPr txBox="1"/>
            <p:nvPr/>
          </p:nvSpPr>
          <p:spPr>
            <a:xfrm>
              <a:off x="10891198" y="2119665"/>
              <a:ext cx="495471" cy="384107"/>
            </a:xfrm>
            <a:prstGeom prst="rect">
              <a:avLst/>
            </a:prstGeom>
            <a:noFill/>
          </p:spPr>
          <p:txBody>
            <a:bodyPr wrap="none" rtlCol="0">
              <a:spAutoFit/>
            </a:bodyPr>
            <a:lstStyle/>
            <a:p>
              <a:r>
                <a:rPr lang="en-US" dirty="0"/>
                <a:t>0.9</a:t>
              </a:r>
            </a:p>
          </p:txBody>
        </p:sp>
        <p:cxnSp>
          <p:nvCxnSpPr>
            <p:cNvPr id="266" name="Straight Arrow Connector 265">
              <a:extLst>
                <a:ext uri="{FF2B5EF4-FFF2-40B4-BE49-F238E27FC236}">
                  <a16:creationId xmlns="" xmlns:a16="http://schemas.microsoft.com/office/drawing/2014/main" id="{BBB8B286-F9BA-1541-A731-9E72F330DB3E}"/>
                </a:ext>
              </a:extLst>
            </p:cNvPr>
            <p:cNvCxnSpPr>
              <a:cxnSpLocks/>
              <a:endCxn id="265" idx="2"/>
            </p:cNvCxnSpPr>
            <p:nvPr/>
          </p:nvCxnSpPr>
          <p:spPr>
            <a:xfrm flipV="1">
              <a:off x="11129406" y="2503772"/>
              <a:ext cx="9527" cy="6047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7" name="Straight Arrow Connector 266">
              <a:extLst>
                <a:ext uri="{FF2B5EF4-FFF2-40B4-BE49-F238E27FC236}">
                  <a16:creationId xmlns="" xmlns:a16="http://schemas.microsoft.com/office/drawing/2014/main" id="{2E18FE70-3B2E-FB40-B7F3-AA2187DFDEC1}"/>
                </a:ext>
              </a:extLst>
            </p:cNvPr>
            <p:cNvCxnSpPr/>
            <p:nvPr/>
          </p:nvCxnSpPr>
          <p:spPr>
            <a:xfrm flipH="1" flipV="1">
              <a:off x="11160090" y="3916897"/>
              <a:ext cx="1" cy="4521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04" name="Rectangle 303">
            <a:extLst>
              <a:ext uri="{FF2B5EF4-FFF2-40B4-BE49-F238E27FC236}">
                <a16:creationId xmlns="" xmlns:a16="http://schemas.microsoft.com/office/drawing/2014/main" id="{B4BBA064-0EDA-9942-B6F9-FC04CB0C7A04}"/>
              </a:ext>
            </a:extLst>
          </p:cNvPr>
          <p:cNvSpPr/>
          <p:nvPr/>
        </p:nvSpPr>
        <p:spPr>
          <a:xfrm>
            <a:off x="2133252" y="2989470"/>
            <a:ext cx="1523464" cy="523220"/>
          </a:xfrm>
          <a:prstGeom prst="rect">
            <a:avLst/>
          </a:prstGeom>
          <a:solidFill>
            <a:srgbClr val="F9F9F9"/>
          </a:solidFill>
        </p:spPr>
        <p:txBody>
          <a:bodyPr wrap="square">
            <a:spAutoFit/>
          </a:bodyPr>
          <a:lstStyle/>
          <a:p>
            <a:pPr algn="ctr"/>
            <a:r>
              <a:rPr lang="en-US" sz="1400" i="1" dirty="0">
                <a:latin typeface="Karla" pitchFamily="2" charset="0"/>
                <a:ea typeface="Karla" pitchFamily="2" charset="0"/>
              </a:rPr>
              <a:t>-------</a:t>
            </a:r>
          </a:p>
          <a:p>
            <a:pPr algn="ctr"/>
            <a:r>
              <a:rPr lang="en-US" sz="1400" i="1" dirty="0">
                <a:latin typeface="Karla" pitchFamily="2" charset="0"/>
                <a:ea typeface="Karla" pitchFamily="2" charset="0"/>
              </a:rPr>
              <a:t>dog barking </a:t>
            </a:r>
          </a:p>
        </p:txBody>
      </p:sp>
      <p:sp>
        <p:nvSpPr>
          <p:cNvPr id="305" name="Freeform 304">
            <a:extLst>
              <a:ext uri="{FF2B5EF4-FFF2-40B4-BE49-F238E27FC236}">
                <a16:creationId xmlns="" xmlns:a16="http://schemas.microsoft.com/office/drawing/2014/main" id="{47AE3699-2346-1844-91C3-4DA21C839888}"/>
              </a:ext>
            </a:extLst>
          </p:cNvPr>
          <p:cNvSpPr/>
          <p:nvPr/>
        </p:nvSpPr>
        <p:spPr>
          <a:xfrm>
            <a:off x="2313964"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Freeform 305">
            <a:extLst>
              <a:ext uri="{FF2B5EF4-FFF2-40B4-BE49-F238E27FC236}">
                <a16:creationId xmlns="" xmlns:a16="http://schemas.microsoft.com/office/drawing/2014/main" id="{A69CEDBC-8905-804C-A33B-86B8826106A1}"/>
              </a:ext>
            </a:extLst>
          </p:cNvPr>
          <p:cNvSpPr/>
          <p:nvPr/>
        </p:nvSpPr>
        <p:spPr>
          <a:xfrm rot="10800000">
            <a:off x="3339723"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0" name="Rectangle 309">
                <a:extLst>
                  <a:ext uri="{FF2B5EF4-FFF2-40B4-BE49-F238E27FC236}">
                    <a16:creationId xmlns="" xmlns:a16="http://schemas.microsoft.com/office/drawing/2014/main" id="{2C6B6B75-76DA-1044-9776-551FD47418EC}"/>
                  </a:ext>
                </a:extLst>
              </p:cNvPr>
              <p:cNvSpPr/>
              <p:nvPr/>
            </p:nvSpPr>
            <p:spPr>
              <a:xfrm>
                <a:off x="6750594" y="2989470"/>
                <a:ext cx="1531902" cy="523220"/>
              </a:xfrm>
              <a:prstGeom prst="rect">
                <a:avLst/>
              </a:prstGeom>
              <a:solidFill>
                <a:srgbClr val="F9F9F9"/>
              </a:solidFill>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a:latin typeface="Karla" pitchFamily="2" charset="0"/>
                          <a:ea typeface="Karla" pitchFamily="2" charset="0"/>
                        </a:rPr>
                        <m:t>dog</m:t>
                      </m:r>
                      <m:r>
                        <m:rPr>
                          <m:nor/>
                        </m:rPr>
                        <a:rPr lang="en-US" sz="1400" i="1" dirty="0">
                          <a:latin typeface="Karla" pitchFamily="2" charset="0"/>
                          <a:ea typeface="Karla" pitchFamily="2" charset="0"/>
                        </a:rPr>
                        <m:t> </m:t>
                      </m:r>
                      <m:r>
                        <m:rPr>
                          <m:nor/>
                        </m:rPr>
                        <a:rPr lang="en-US" sz="1400" i="1" dirty="0">
                          <a:latin typeface="Karla" pitchFamily="2" charset="0"/>
                          <a:ea typeface="Karla" pitchFamily="2" charset="0"/>
                        </a:rPr>
                        <m:t>barking</m:t>
                      </m:r>
                      <m:r>
                        <m:rPr>
                          <m:nor/>
                        </m:rPr>
                        <a:rPr lang="en-US" sz="1400" i="1" dirty="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apple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pie</m:t>
                      </m:r>
                    </m:oMath>
                  </m:oMathPara>
                </a14:m>
                <a:endParaRPr lang="en-US" sz="1400" i="1" dirty="0">
                  <a:latin typeface="Cambria Math" panose="02040503050406030204" pitchFamily="18" charset="0"/>
                </a:endParaRPr>
              </a:p>
            </p:txBody>
          </p:sp>
        </mc:Choice>
        <mc:Fallback xmlns="">
          <p:sp>
            <p:nvSpPr>
              <p:cNvPr id="310" name="Rectangle 309">
                <a:extLst>
                  <a:ext uri="{FF2B5EF4-FFF2-40B4-BE49-F238E27FC236}">
                    <a16:creationId xmlns:a16="http://schemas.microsoft.com/office/drawing/2014/main" id="{2C6B6B75-76DA-1044-9776-551FD47418EC}"/>
                  </a:ext>
                </a:extLst>
              </p:cNvPr>
              <p:cNvSpPr>
                <a:spLocks noRot="1" noChangeAspect="1" noMove="1" noResize="1" noEditPoints="1" noAdjustHandles="1" noChangeArrowheads="1" noChangeShapeType="1" noTextEdit="1"/>
              </p:cNvSpPr>
              <p:nvPr/>
            </p:nvSpPr>
            <p:spPr>
              <a:xfrm>
                <a:off x="6750594" y="2989470"/>
                <a:ext cx="1531902" cy="523220"/>
              </a:xfrm>
              <a:prstGeom prst="rect">
                <a:avLst/>
              </a:prstGeom>
              <a:blipFill>
                <a:blip r:embed="rId6"/>
                <a:stretch>
                  <a:fillRect b="-4651"/>
                </a:stretch>
              </a:blipFill>
            </p:spPr>
            <p:txBody>
              <a:bodyPr/>
              <a:lstStyle/>
              <a:p>
                <a:r>
                  <a:rPr lang="en-US">
                    <a:noFill/>
                  </a:rPr>
                  <a:t> </a:t>
                </a:r>
              </a:p>
            </p:txBody>
          </p:sp>
        </mc:Fallback>
      </mc:AlternateContent>
      <p:sp>
        <p:nvSpPr>
          <p:cNvPr id="311" name="Freeform 310">
            <a:extLst>
              <a:ext uri="{FF2B5EF4-FFF2-40B4-BE49-F238E27FC236}">
                <a16:creationId xmlns="" xmlns:a16="http://schemas.microsoft.com/office/drawing/2014/main" id="{89454F10-D17D-8149-927A-535482573E57}"/>
              </a:ext>
            </a:extLst>
          </p:cNvPr>
          <p:cNvSpPr/>
          <p:nvPr/>
        </p:nvSpPr>
        <p:spPr>
          <a:xfrm>
            <a:off x="6907682"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Freeform 311">
            <a:extLst>
              <a:ext uri="{FF2B5EF4-FFF2-40B4-BE49-F238E27FC236}">
                <a16:creationId xmlns="" xmlns:a16="http://schemas.microsoft.com/office/drawing/2014/main" id="{18A13ED0-F25A-9F4B-8FFA-B5E194189999}"/>
              </a:ext>
            </a:extLst>
          </p:cNvPr>
          <p:cNvSpPr/>
          <p:nvPr/>
        </p:nvSpPr>
        <p:spPr>
          <a:xfrm rot="10800000">
            <a:off x="7933442"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 xmlns:a16="http://schemas.microsoft.com/office/drawing/2014/main" id="{773B2A12-D6D9-0F4C-BBE0-FCD591628AF5}"/>
              </a:ext>
            </a:extLst>
          </p:cNvPr>
          <p:cNvGrpSpPr/>
          <p:nvPr/>
        </p:nvGrpSpPr>
        <p:grpSpPr>
          <a:xfrm>
            <a:off x="4122254" y="1354238"/>
            <a:ext cx="2263189" cy="4709106"/>
            <a:chOff x="4122254" y="1175658"/>
            <a:chExt cx="2263189" cy="4887686"/>
          </a:xfrm>
        </p:grpSpPr>
        <p:sp>
          <p:nvSpPr>
            <p:cNvPr id="16" name="Freeform 15">
              <a:extLst>
                <a:ext uri="{FF2B5EF4-FFF2-40B4-BE49-F238E27FC236}">
                  <a16:creationId xmlns="" xmlns:a16="http://schemas.microsoft.com/office/drawing/2014/main" id="{91C2E94B-40B5-044C-B4B6-DA5496BAC7E0}"/>
                </a:ext>
              </a:extLst>
            </p:cNvPr>
            <p:cNvSpPr/>
            <p:nvPr/>
          </p:nvSpPr>
          <p:spPr>
            <a:xfrm>
              <a:off x="4122254" y="1175658"/>
              <a:ext cx="2126510" cy="4887686"/>
            </a:xfrm>
            <a:custGeom>
              <a:avLst/>
              <a:gdLst>
                <a:gd name="connsiteX0" fmla="*/ 0 w 2264228"/>
                <a:gd name="connsiteY0" fmla="*/ 937833 h 4668207"/>
                <a:gd name="connsiteX1" fmla="*/ 544285 w 2264228"/>
                <a:gd name="connsiteY1" fmla="*/ 45205 h 4668207"/>
                <a:gd name="connsiteX2" fmla="*/ 1143000 w 2264228"/>
                <a:gd name="connsiteY2" fmla="*/ 2189690 h 4668207"/>
                <a:gd name="connsiteX3" fmla="*/ 1741714 w 2264228"/>
                <a:gd name="connsiteY3" fmla="*/ 4606319 h 4668207"/>
                <a:gd name="connsiteX4" fmla="*/ 2264228 w 2264228"/>
                <a:gd name="connsiteY4" fmla="*/ 3713690 h 466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228" h="4668207">
                  <a:moveTo>
                    <a:pt x="0" y="937833"/>
                  </a:moveTo>
                  <a:cubicBezTo>
                    <a:pt x="176892" y="387197"/>
                    <a:pt x="353785" y="-163438"/>
                    <a:pt x="544285" y="45205"/>
                  </a:cubicBezTo>
                  <a:cubicBezTo>
                    <a:pt x="734785" y="253848"/>
                    <a:pt x="943428" y="1429504"/>
                    <a:pt x="1143000" y="2189690"/>
                  </a:cubicBezTo>
                  <a:cubicBezTo>
                    <a:pt x="1342572" y="2949876"/>
                    <a:pt x="1554843" y="4352319"/>
                    <a:pt x="1741714" y="4606319"/>
                  </a:cubicBezTo>
                  <a:cubicBezTo>
                    <a:pt x="1928585" y="4860319"/>
                    <a:pt x="2096406" y="4287004"/>
                    <a:pt x="2264228" y="37136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Freeform 20">
              <a:extLst>
                <a:ext uri="{FF2B5EF4-FFF2-40B4-BE49-F238E27FC236}">
                  <a16:creationId xmlns="" xmlns:a16="http://schemas.microsoft.com/office/drawing/2014/main" id="{20ED1DBE-7115-B442-A37D-F2AC364991D1}"/>
                </a:ext>
              </a:extLst>
            </p:cNvPr>
            <p:cNvSpPr/>
            <p:nvPr/>
          </p:nvSpPr>
          <p:spPr>
            <a:xfrm>
              <a:off x="6047763" y="5064904"/>
              <a:ext cx="337680" cy="191386"/>
            </a:xfrm>
            <a:custGeom>
              <a:avLst/>
              <a:gdLst>
                <a:gd name="connsiteX0" fmla="*/ 0 w 333154"/>
                <a:gd name="connsiteY0" fmla="*/ 141767 h 191386"/>
                <a:gd name="connsiteX1" fmla="*/ 198475 w 333154"/>
                <a:gd name="connsiteY1" fmla="*/ 0 h 191386"/>
                <a:gd name="connsiteX2" fmla="*/ 333154 w 333154"/>
                <a:gd name="connsiteY2" fmla="*/ 191386 h 191386"/>
              </a:gdLst>
              <a:ahLst/>
              <a:cxnLst>
                <a:cxn ang="0">
                  <a:pos x="connsiteX0" y="connsiteY0"/>
                </a:cxn>
                <a:cxn ang="0">
                  <a:pos x="connsiteX1" y="connsiteY1"/>
                </a:cxn>
                <a:cxn ang="0">
                  <a:pos x="connsiteX2" y="connsiteY2"/>
                </a:cxn>
              </a:cxnLst>
              <a:rect l="l" t="t" r="r" b="b"/>
              <a:pathLst>
                <a:path w="333154" h="191386">
                  <a:moveTo>
                    <a:pt x="0" y="141767"/>
                  </a:moveTo>
                  <a:lnTo>
                    <a:pt x="198475" y="0"/>
                  </a:lnTo>
                  <a:lnTo>
                    <a:pt x="333154" y="191386"/>
                  </a:ln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07" name="Rectangle 306">
                <a:extLst>
                  <a:ext uri="{FF2B5EF4-FFF2-40B4-BE49-F238E27FC236}">
                    <a16:creationId xmlns="" xmlns:a16="http://schemas.microsoft.com/office/drawing/2014/main" id="{2C3D73D7-D04E-0E42-B36F-AA84B1EEDA24}"/>
                  </a:ext>
                </a:extLst>
              </p:cNvPr>
              <p:cNvSpPr/>
              <p:nvPr/>
            </p:nvSpPr>
            <p:spPr>
              <a:xfrm>
                <a:off x="4452564" y="2989470"/>
                <a:ext cx="1523464" cy="523220"/>
              </a:xfrm>
              <a:prstGeom prst="rect">
                <a:avLst/>
              </a:prstGeom>
              <a:solidFill>
                <a:srgbClr val="F9F9F9"/>
              </a:solidFill>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smtClean="0">
                          <a:latin typeface="Karla" pitchFamily="2" charset="0"/>
                          <a:ea typeface="Karla" pitchFamily="2" charset="0"/>
                        </a:rPr>
                        <m:t>dog</m:t>
                      </m:r>
                      <m:r>
                        <m:rPr>
                          <m:nor/>
                        </m:rPr>
                        <a:rPr lang="en-US" sz="1400" i="1" dirty="0" smtClean="0">
                          <a:latin typeface="Karla" pitchFamily="2" charset="0"/>
                          <a:ea typeface="Karla" pitchFamily="2" charset="0"/>
                        </a:rPr>
                        <m:t> </m:t>
                      </m:r>
                      <m:r>
                        <m:rPr>
                          <m:nor/>
                        </m:rPr>
                        <a:rPr lang="en-US" sz="1400" i="1" dirty="0" smtClean="0">
                          <a:latin typeface="Karla" pitchFamily="2" charset="0"/>
                          <a:ea typeface="Karla" pitchFamily="2" charset="0"/>
                        </a:rPr>
                        <m:t>barking</m:t>
                      </m:r>
                      <m:r>
                        <m:rPr>
                          <m:nor/>
                        </m:rPr>
                        <a:rPr lang="en-US" sz="1400" i="1" dirty="0" smtClean="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white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shirt</m:t>
                      </m:r>
                    </m:oMath>
                  </m:oMathPara>
                </a14:m>
                <a:endParaRPr lang="en-US" sz="1400" i="1" dirty="0">
                  <a:latin typeface="Cambria Math" panose="02040503050406030204" pitchFamily="18" charset="0"/>
                </a:endParaRPr>
              </a:p>
            </p:txBody>
          </p:sp>
        </mc:Choice>
        <mc:Fallback xmlns="">
          <p:sp>
            <p:nvSpPr>
              <p:cNvPr id="307" name="Rectangle 306">
                <a:extLst>
                  <a:ext uri="{FF2B5EF4-FFF2-40B4-BE49-F238E27FC236}">
                    <a16:creationId xmlns:a16="http://schemas.microsoft.com/office/drawing/2014/main" id="{2C3D73D7-D04E-0E42-B36F-AA84B1EEDA24}"/>
                  </a:ext>
                </a:extLst>
              </p:cNvPr>
              <p:cNvSpPr>
                <a:spLocks noRot="1" noChangeAspect="1" noMove="1" noResize="1" noEditPoints="1" noAdjustHandles="1" noChangeArrowheads="1" noChangeShapeType="1" noTextEdit="1"/>
              </p:cNvSpPr>
              <p:nvPr/>
            </p:nvSpPr>
            <p:spPr>
              <a:xfrm>
                <a:off x="4452564" y="2989470"/>
                <a:ext cx="1523464" cy="523220"/>
              </a:xfrm>
              <a:prstGeom prst="rect">
                <a:avLst/>
              </a:prstGeom>
              <a:blipFill>
                <a:blip r:embed="rId7"/>
                <a:stretch>
                  <a:fillRect b="-4651"/>
                </a:stretch>
              </a:blipFill>
            </p:spPr>
            <p:txBody>
              <a:bodyPr/>
              <a:lstStyle/>
              <a:p>
                <a:r>
                  <a:rPr lang="en-US">
                    <a:noFill/>
                  </a:rPr>
                  <a:t> </a:t>
                </a:r>
              </a:p>
            </p:txBody>
          </p:sp>
        </mc:Fallback>
      </mc:AlternateContent>
      <p:sp>
        <p:nvSpPr>
          <p:cNvPr id="308" name="Freeform 307">
            <a:extLst>
              <a:ext uri="{FF2B5EF4-FFF2-40B4-BE49-F238E27FC236}">
                <a16:creationId xmlns="" xmlns:a16="http://schemas.microsoft.com/office/drawing/2014/main" id="{FB524EF1-2458-FA42-8D62-41F076C912B2}"/>
              </a:ext>
            </a:extLst>
          </p:cNvPr>
          <p:cNvSpPr/>
          <p:nvPr/>
        </p:nvSpPr>
        <p:spPr>
          <a:xfrm>
            <a:off x="4610823"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Freeform 308">
            <a:extLst>
              <a:ext uri="{FF2B5EF4-FFF2-40B4-BE49-F238E27FC236}">
                <a16:creationId xmlns="" xmlns:a16="http://schemas.microsoft.com/office/drawing/2014/main" id="{26AC4806-ECA9-6446-99F6-C75BDAB8E2B4}"/>
              </a:ext>
            </a:extLst>
          </p:cNvPr>
          <p:cNvSpPr/>
          <p:nvPr/>
        </p:nvSpPr>
        <p:spPr>
          <a:xfrm rot="10800000">
            <a:off x="5636583"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6" name="Group 375">
            <a:extLst>
              <a:ext uri="{FF2B5EF4-FFF2-40B4-BE49-F238E27FC236}">
                <a16:creationId xmlns="" xmlns:a16="http://schemas.microsoft.com/office/drawing/2014/main" id="{33F4063B-5537-1C41-AF48-703D8E3D3523}"/>
              </a:ext>
            </a:extLst>
          </p:cNvPr>
          <p:cNvGrpSpPr/>
          <p:nvPr/>
        </p:nvGrpSpPr>
        <p:grpSpPr>
          <a:xfrm>
            <a:off x="8801188" y="1367738"/>
            <a:ext cx="2263189" cy="4709106"/>
            <a:chOff x="4122254" y="1175658"/>
            <a:chExt cx="2263189" cy="4887686"/>
          </a:xfrm>
        </p:grpSpPr>
        <p:sp>
          <p:nvSpPr>
            <p:cNvPr id="377" name="Freeform 376">
              <a:extLst>
                <a:ext uri="{FF2B5EF4-FFF2-40B4-BE49-F238E27FC236}">
                  <a16:creationId xmlns="" xmlns:a16="http://schemas.microsoft.com/office/drawing/2014/main" id="{21D83341-EB74-9F47-B523-5D93A996AE2F}"/>
                </a:ext>
              </a:extLst>
            </p:cNvPr>
            <p:cNvSpPr/>
            <p:nvPr/>
          </p:nvSpPr>
          <p:spPr>
            <a:xfrm>
              <a:off x="4122254" y="1175658"/>
              <a:ext cx="2126510" cy="4887686"/>
            </a:xfrm>
            <a:custGeom>
              <a:avLst/>
              <a:gdLst>
                <a:gd name="connsiteX0" fmla="*/ 0 w 2264228"/>
                <a:gd name="connsiteY0" fmla="*/ 937833 h 4668207"/>
                <a:gd name="connsiteX1" fmla="*/ 544285 w 2264228"/>
                <a:gd name="connsiteY1" fmla="*/ 45205 h 4668207"/>
                <a:gd name="connsiteX2" fmla="*/ 1143000 w 2264228"/>
                <a:gd name="connsiteY2" fmla="*/ 2189690 h 4668207"/>
                <a:gd name="connsiteX3" fmla="*/ 1741714 w 2264228"/>
                <a:gd name="connsiteY3" fmla="*/ 4606319 h 4668207"/>
                <a:gd name="connsiteX4" fmla="*/ 2264228 w 2264228"/>
                <a:gd name="connsiteY4" fmla="*/ 3713690 h 466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228" h="4668207">
                  <a:moveTo>
                    <a:pt x="0" y="937833"/>
                  </a:moveTo>
                  <a:cubicBezTo>
                    <a:pt x="176892" y="387197"/>
                    <a:pt x="353785" y="-163438"/>
                    <a:pt x="544285" y="45205"/>
                  </a:cubicBezTo>
                  <a:cubicBezTo>
                    <a:pt x="734785" y="253848"/>
                    <a:pt x="943428" y="1429504"/>
                    <a:pt x="1143000" y="2189690"/>
                  </a:cubicBezTo>
                  <a:cubicBezTo>
                    <a:pt x="1342572" y="2949876"/>
                    <a:pt x="1554843" y="4352319"/>
                    <a:pt x="1741714" y="4606319"/>
                  </a:cubicBezTo>
                  <a:cubicBezTo>
                    <a:pt x="1928585" y="4860319"/>
                    <a:pt x="2096406" y="4287004"/>
                    <a:pt x="2264228" y="37136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8" name="Freeform 377">
              <a:extLst>
                <a:ext uri="{FF2B5EF4-FFF2-40B4-BE49-F238E27FC236}">
                  <a16:creationId xmlns="" xmlns:a16="http://schemas.microsoft.com/office/drawing/2014/main" id="{214DE89C-6560-D84F-9BEF-E789B7844BC0}"/>
                </a:ext>
              </a:extLst>
            </p:cNvPr>
            <p:cNvSpPr/>
            <p:nvPr/>
          </p:nvSpPr>
          <p:spPr>
            <a:xfrm>
              <a:off x="6047763" y="5064904"/>
              <a:ext cx="337680" cy="191386"/>
            </a:xfrm>
            <a:custGeom>
              <a:avLst/>
              <a:gdLst>
                <a:gd name="connsiteX0" fmla="*/ 0 w 333154"/>
                <a:gd name="connsiteY0" fmla="*/ 141767 h 191386"/>
                <a:gd name="connsiteX1" fmla="*/ 198475 w 333154"/>
                <a:gd name="connsiteY1" fmla="*/ 0 h 191386"/>
                <a:gd name="connsiteX2" fmla="*/ 333154 w 333154"/>
                <a:gd name="connsiteY2" fmla="*/ 191386 h 191386"/>
              </a:gdLst>
              <a:ahLst/>
              <a:cxnLst>
                <a:cxn ang="0">
                  <a:pos x="connsiteX0" y="connsiteY0"/>
                </a:cxn>
                <a:cxn ang="0">
                  <a:pos x="connsiteX1" y="connsiteY1"/>
                </a:cxn>
                <a:cxn ang="0">
                  <a:pos x="connsiteX2" y="connsiteY2"/>
                </a:cxn>
              </a:cxnLst>
              <a:rect l="l" t="t" r="r" b="b"/>
              <a:pathLst>
                <a:path w="333154" h="191386">
                  <a:moveTo>
                    <a:pt x="0" y="141767"/>
                  </a:moveTo>
                  <a:lnTo>
                    <a:pt x="198475" y="0"/>
                  </a:lnTo>
                  <a:lnTo>
                    <a:pt x="333154" y="191386"/>
                  </a:ln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13" name="Rectangle 312">
                <a:extLst>
                  <a:ext uri="{FF2B5EF4-FFF2-40B4-BE49-F238E27FC236}">
                    <a16:creationId xmlns="" xmlns:a16="http://schemas.microsoft.com/office/drawing/2014/main" id="{EF1FDCDB-0714-BE42-83A2-0506A31A42E4}"/>
                  </a:ext>
                </a:extLst>
              </p:cNvPr>
              <p:cNvSpPr/>
              <p:nvPr/>
            </p:nvSpPr>
            <p:spPr>
              <a:xfrm>
                <a:off x="9023830" y="2989470"/>
                <a:ext cx="1523464" cy="523219"/>
              </a:xfrm>
              <a:prstGeom prst="rect">
                <a:avLst/>
              </a:prstGeom>
              <a:solidFill>
                <a:srgbClr val="F9F9F9"/>
              </a:solidFill>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a:latin typeface="Karla" pitchFamily="2" charset="0"/>
                          <a:ea typeface="Karla" pitchFamily="2" charset="0"/>
                        </a:rPr>
                        <m:t>dog</m:t>
                      </m:r>
                      <m:r>
                        <m:rPr>
                          <m:nor/>
                        </m:rPr>
                        <a:rPr lang="en-US" sz="1400" i="1" dirty="0">
                          <a:latin typeface="Karla" pitchFamily="2" charset="0"/>
                          <a:ea typeface="Karla" pitchFamily="2" charset="0"/>
                        </a:rPr>
                        <m:t> </m:t>
                      </m:r>
                      <m:r>
                        <m:rPr>
                          <m:nor/>
                        </m:rPr>
                        <a:rPr lang="en-US" sz="1400" i="1" dirty="0">
                          <a:latin typeface="Karla" pitchFamily="2" charset="0"/>
                          <a:ea typeface="Karla" pitchFamily="2" charset="0"/>
                        </a:rPr>
                        <m:t>barking</m:t>
                      </m:r>
                      <m:r>
                        <m:rPr>
                          <m:nor/>
                        </m:rPr>
                        <a:rPr lang="en-US" sz="1400" i="1" dirty="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knee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hurts</m:t>
                      </m:r>
                    </m:oMath>
                  </m:oMathPara>
                </a14:m>
                <a:endParaRPr lang="en-US" sz="1400" i="1" dirty="0">
                  <a:latin typeface="Cambria Math" panose="02040503050406030204" pitchFamily="18" charset="0"/>
                </a:endParaRPr>
              </a:p>
            </p:txBody>
          </p:sp>
        </mc:Choice>
        <mc:Fallback xmlns="">
          <p:sp>
            <p:nvSpPr>
              <p:cNvPr id="313" name="Rectangle 312">
                <a:extLst>
                  <a:ext uri="{FF2B5EF4-FFF2-40B4-BE49-F238E27FC236}">
                    <a16:creationId xmlns:a16="http://schemas.microsoft.com/office/drawing/2014/main" id="{EF1FDCDB-0714-BE42-83A2-0506A31A42E4}"/>
                  </a:ext>
                </a:extLst>
              </p:cNvPr>
              <p:cNvSpPr>
                <a:spLocks noRot="1" noChangeAspect="1" noMove="1" noResize="1" noEditPoints="1" noAdjustHandles="1" noChangeArrowheads="1" noChangeShapeType="1" noTextEdit="1"/>
              </p:cNvSpPr>
              <p:nvPr/>
            </p:nvSpPr>
            <p:spPr>
              <a:xfrm>
                <a:off x="9023830" y="2989470"/>
                <a:ext cx="1523464" cy="523219"/>
              </a:xfrm>
              <a:prstGeom prst="rect">
                <a:avLst/>
              </a:prstGeom>
              <a:blipFill>
                <a:blip r:embed="rId8"/>
                <a:stretch>
                  <a:fillRect b="-4651"/>
                </a:stretch>
              </a:blipFill>
            </p:spPr>
            <p:txBody>
              <a:bodyPr/>
              <a:lstStyle/>
              <a:p>
                <a:r>
                  <a:rPr lang="en-US">
                    <a:noFill/>
                  </a:rPr>
                  <a:t> </a:t>
                </a:r>
              </a:p>
            </p:txBody>
          </p:sp>
        </mc:Fallback>
      </mc:AlternateContent>
      <p:sp>
        <p:nvSpPr>
          <p:cNvPr id="314" name="Freeform 313">
            <a:extLst>
              <a:ext uri="{FF2B5EF4-FFF2-40B4-BE49-F238E27FC236}">
                <a16:creationId xmlns="" xmlns:a16="http://schemas.microsoft.com/office/drawing/2014/main" id="{1828BA67-62C4-2943-A781-0885F909E162}"/>
              </a:ext>
            </a:extLst>
          </p:cNvPr>
          <p:cNvSpPr/>
          <p:nvPr/>
        </p:nvSpPr>
        <p:spPr>
          <a:xfrm>
            <a:off x="9204542"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Freeform 314">
            <a:extLst>
              <a:ext uri="{FF2B5EF4-FFF2-40B4-BE49-F238E27FC236}">
                <a16:creationId xmlns="" xmlns:a16="http://schemas.microsoft.com/office/drawing/2014/main" id="{E7A722BF-A174-2847-8D66-8594B6433DCF}"/>
              </a:ext>
            </a:extLst>
          </p:cNvPr>
          <p:cNvSpPr/>
          <p:nvPr/>
        </p:nvSpPr>
        <p:spPr>
          <a:xfrm rot="10800000">
            <a:off x="10230301"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78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a:t>Forgetting, remembering and updating (review) </a:t>
            </a:r>
          </a:p>
          <a:p>
            <a:pPr marL="457200" indent="-457200">
              <a:buFont typeface="Arial" charset="0"/>
              <a:buChar char="•"/>
            </a:pPr>
            <a:r>
              <a:rPr lang="en-US" b="1" dirty="0"/>
              <a:t>Gated networks, LSTM and GRU</a:t>
            </a:r>
          </a:p>
          <a:p>
            <a:pPr marL="457200" indent="-457200">
              <a:buFont typeface="Arial" charset="0"/>
              <a:buChar char="•"/>
            </a:pPr>
            <a:r>
              <a:rPr lang="en-US" dirty="0"/>
              <a:t>RNN Structures</a:t>
            </a:r>
          </a:p>
          <a:p>
            <a:pPr marL="457200" indent="-457200">
              <a:buFont typeface="Arial" charset="0"/>
              <a:buChar char="•"/>
            </a:pPr>
            <a:r>
              <a:rPr lang="en-US" dirty="0"/>
              <a:t>Bidirectional</a:t>
            </a:r>
          </a:p>
          <a:p>
            <a:pPr marL="457200" indent="-457200">
              <a:buFont typeface="Arial" charset="0"/>
              <a:buChar char="•"/>
            </a:pPr>
            <a:r>
              <a:rPr lang="en-US" dirty="0"/>
              <a:t>Deep RNN</a:t>
            </a:r>
          </a:p>
          <a:p>
            <a:pPr marL="457200" indent="-457200">
              <a:buFont typeface="Arial" charset="0"/>
              <a:buChar char="•"/>
            </a:pPr>
            <a:r>
              <a:rPr lang="en-US" dirty="0"/>
              <a:t>Sequence to Sequence </a:t>
            </a:r>
          </a:p>
          <a:p>
            <a:pPr marL="457200" indent="-457200">
              <a:buFont typeface="Arial" charset="0"/>
              <a:buChar char="•"/>
            </a:pPr>
            <a:r>
              <a:rPr lang="en-US" dirty="0"/>
              <a:t>Teacher Forcing</a:t>
            </a:r>
          </a:p>
          <a:p>
            <a:pPr marL="457200" indent="-457200">
              <a:buFont typeface="Arial" charset="0"/>
              <a:buChar char="•"/>
            </a:pPr>
            <a:r>
              <a:rPr lang="en-US" dirty="0"/>
              <a:t>Attention models </a:t>
            </a:r>
          </a:p>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14</a:t>
            </a:fld>
            <a:endParaRPr lang="en-US"/>
          </a:p>
        </p:txBody>
      </p:sp>
    </p:spTree>
    <p:extLst>
      <p:ext uri="{BB962C8B-B14F-4D97-AF65-F5344CB8AC3E}">
        <p14:creationId xmlns:p14="http://schemas.microsoft.com/office/powerpoint/2010/main" val="20932285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43636" y="6357567"/>
            <a:ext cx="2844800" cy="365125"/>
          </a:xfrm>
        </p:spPr>
        <p:txBody>
          <a:bodyPr/>
          <a:lstStyle/>
          <a:p>
            <a:fld id="{4B490DE6-7A4A-0F4C-A18B-C3B4F3245ADB}" type="slidenum">
              <a:rPr lang="en-US" smtClean="0"/>
              <a:t>15</a:t>
            </a:fld>
            <a:endParaRPr lang="en-US" dirty="0"/>
          </a:p>
        </p:txBody>
      </p:sp>
      <p:pic>
        <p:nvPicPr>
          <p:cNvPr id="3" name="Google Shape;54;p13"/>
          <p:cNvPicPr preferRelativeResize="0"/>
          <p:nvPr/>
        </p:nvPicPr>
        <p:blipFill>
          <a:blip r:embed="rId3">
            <a:alphaModFix/>
          </a:blip>
          <a:stretch>
            <a:fillRect/>
          </a:stretch>
        </p:blipFill>
        <p:spPr>
          <a:xfrm>
            <a:off x="1500134" y="2095400"/>
            <a:ext cx="9359100" cy="3509667"/>
          </a:xfrm>
          <a:prstGeom prst="rect">
            <a:avLst/>
          </a:prstGeom>
          <a:noFill/>
          <a:ln>
            <a:noFill/>
          </a:ln>
        </p:spPr>
      </p:pic>
      <p:sp>
        <p:nvSpPr>
          <p:cNvPr id="4" name="Google Shape;55;p13"/>
          <p:cNvSpPr txBox="1"/>
          <p:nvPr/>
        </p:nvSpPr>
        <p:spPr>
          <a:xfrm>
            <a:off x="2922933" y="1040133"/>
            <a:ext cx="1698400" cy="513600"/>
          </a:xfrm>
          <a:prstGeom prst="rect">
            <a:avLst/>
          </a:prstGeom>
          <a:noFill/>
          <a:ln>
            <a:noFill/>
          </a:ln>
        </p:spPr>
        <p:txBody>
          <a:bodyPr spcFirstLastPara="1" wrap="square" lIns="121900" tIns="121900" rIns="121900" bIns="121900" anchor="t" anchorCtr="0">
            <a:noAutofit/>
          </a:bodyPr>
          <a:lstStyle/>
          <a:p>
            <a:endParaRPr sz="2400">
              <a:latin typeface="Times New Roman"/>
              <a:ea typeface="Times New Roman"/>
              <a:cs typeface="Times New Roman"/>
              <a:sym typeface="Times New Roman"/>
            </a:endParaRPr>
          </a:p>
        </p:txBody>
      </p:sp>
      <p:sp>
        <p:nvSpPr>
          <p:cNvPr id="5" name="Google Shape;56;p13"/>
          <p:cNvSpPr txBox="1"/>
          <p:nvPr/>
        </p:nvSpPr>
        <p:spPr>
          <a:xfrm>
            <a:off x="2922917" y="552900"/>
            <a:ext cx="6109200" cy="790000"/>
          </a:xfrm>
          <a:prstGeom prst="rect">
            <a:avLst/>
          </a:prstGeom>
          <a:noFill/>
          <a:ln>
            <a:noFill/>
          </a:ln>
        </p:spPr>
        <p:txBody>
          <a:bodyPr spcFirstLastPara="1" wrap="square" lIns="121900" tIns="121900" rIns="121900" bIns="121900" anchor="t" anchorCtr="0">
            <a:noAutofit/>
          </a:bodyPr>
          <a:lstStyle/>
          <a:p>
            <a:r>
              <a:rPr lang="es" sz="3200" dirty="0">
                <a:latin typeface="Karla" charset="0"/>
                <a:ea typeface="Karla" charset="0"/>
                <a:cs typeface="Karla" charset="0"/>
                <a:sym typeface="Ubuntu"/>
              </a:rPr>
              <a:t>LSTM: Long short term memory</a:t>
            </a:r>
            <a:endParaRPr sz="3200" dirty="0">
              <a:latin typeface="Karla" charset="0"/>
              <a:ea typeface="Karla" charset="0"/>
              <a:cs typeface="Karla" charset="0"/>
              <a:sym typeface="Ubuntu"/>
            </a:endParaRPr>
          </a:p>
        </p:txBody>
      </p:sp>
    </p:spTree>
    <p:extLst>
      <p:ext uri="{BB962C8B-B14F-4D97-AF65-F5344CB8AC3E}">
        <p14:creationId xmlns:p14="http://schemas.microsoft.com/office/powerpoint/2010/main" val="182479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Gates</a:t>
            </a:r>
            <a:endParaRPr lang="en-US" dirty="0"/>
          </a:p>
        </p:txBody>
      </p:sp>
      <p:sp>
        <p:nvSpPr>
          <p:cNvPr id="3" name="Content Placeholder 2"/>
          <p:cNvSpPr>
            <a:spLocks noGrp="1"/>
          </p:cNvSpPr>
          <p:nvPr>
            <p:ph idx="1"/>
          </p:nvPr>
        </p:nvSpPr>
        <p:spPr/>
        <p:txBody>
          <a:bodyPr/>
          <a:lstStyle/>
          <a:p>
            <a:r>
              <a:rPr lang="en-US" dirty="0" smtClean="0"/>
              <a:t>A </a:t>
            </a:r>
            <a:r>
              <a:rPr lang="en-US" dirty="0"/>
              <a:t>key idea in the LSTM is a mechanism called a gate</a:t>
            </a:r>
            <a:r>
              <a:rPr lang="en-US" dirty="0" smtClean="0"/>
              <a:t>. </a:t>
            </a:r>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16</a:t>
            </a:fld>
            <a:endParaRPr lang="en-US"/>
          </a:p>
        </p:txBody>
      </p:sp>
      <p:pic>
        <p:nvPicPr>
          <p:cNvPr id="5" name="Picture 4"/>
          <p:cNvPicPr>
            <a:picLocks noChangeAspect="1"/>
          </p:cNvPicPr>
          <p:nvPr/>
        </p:nvPicPr>
        <p:blipFill>
          <a:blip r:embed="rId3"/>
          <a:stretch>
            <a:fillRect/>
          </a:stretch>
        </p:blipFill>
        <p:spPr>
          <a:xfrm>
            <a:off x="1651000" y="2984500"/>
            <a:ext cx="8890000" cy="2717800"/>
          </a:xfrm>
          <a:prstGeom prst="rect">
            <a:avLst/>
          </a:prstGeom>
        </p:spPr>
      </p:pic>
    </p:spTree>
    <p:extLst>
      <p:ext uri="{BB962C8B-B14F-4D97-AF65-F5344CB8AC3E}">
        <p14:creationId xmlns:p14="http://schemas.microsoft.com/office/powerpoint/2010/main" val="483810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Forgetting </a:t>
            </a:r>
            <a:endParaRPr lang="en-US" dirty="0"/>
          </a:p>
        </p:txBody>
      </p:sp>
      <p:sp>
        <p:nvSpPr>
          <p:cNvPr id="3" name="Content Placeholder 2"/>
          <p:cNvSpPr>
            <a:spLocks noGrp="1"/>
          </p:cNvSpPr>
          <p:nvPr>
            <p:ph idx="1"/>
          </p:nvPr>
        </p:nvSpPr>
        <p:spPr>
          <a:xfrm>
            <a:off x="847929" y="1741715"/>
            <a:ext cx="3593442" cy="2040672"/>
          </a:xfrm>
        </p:spPr>
        <p:txBody>
          <a:bodyPr/>
          <a:lstStyle/>
          <a:p>
            <a:r>
              <a:rPr lang="en-US" dirty="0" smtClean="0"/>
              <a:t>Each </a:t>
            </a:r>
            <a:r>
              <a:rPr lang="en-US" dirty="0"/>
              <a:t>value is multiplied by a gate, and the result is stored back into the memory. </a:t>
            </a:r>
            <a:endParaRPr lang="en-US" dirty="0" smtClean="0"/>
          </a:p>
        </p:txBody>
      </p:sp>
      <p:sp>
        <p:nvSpPr>
          <p:cNvPr id="4" name="Slide Number Placeholder 3"/>
          <p:cNvSpPr>
            <a:spLocks noGrp="1"/>
          </p:cNvSpPr>
          <p:nvPr>
            <p:ph type="sldNum" sz="quarter" idx="12"/>
          </p:nvPr>
        </p:nvSpPr>
        <p:spPr/>
        <p:txBody>
          <a:bodyPr/>
          <a:lstStyle/>
          <a:p>
            <a:fld id="{4B490DE6-7A4A-0F4C-A18B-C3B4F3245ADB}" type="slidenum">
              <a:rPr lang="en-US" smtClean="0"/>
              <a:t>17</a:t>
            </a:fld>
            <a:endParaRPr lang="en-US"/>
          </a:p>
        </p:txBody>
      </p:sp>
      <p:pic>
        <p:nvPicPr>
          <p:cNvPr id="6" name="Picture 5"/>
          <p:cNvPicPr>
            <a:picLocks noChangeAspect="1"/>
          </p:cNvPicPr>
          <p:nvPr/>
        </p:nvPicPr>
        <p:blipFill>
          <a:blip r:embed="rId3"/>
          <a:stretch>
            <a:fillRect/>
          </a:stretch>
        </p:blipFill>
        <p:spPr>
          <a:xfrm>
            <a:off x="5492594" y="1354324"/>
            <a:ext cx="5667829" cy="4675959"/>
          </a:xfrm>
          <a:prstGeom prst="rect">
            <a:avLst/>
          </a:prstGeom>
        </p:spPr>
      </p:pic>
    </p:spTree>
    <p:extLst>
      <p:ext uri="{BB962C8B-B14F-4D97-AF65-F5344CB8AC3E}">
        <p14:creationId xmlns:p14="http://schemas.microsoft.com/office/powerpoint/2010/main" val="1694358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Remembering</a:t>
            </a:r>
            <a:endParaRPr lang="en-US" dirty="0"/>
          </a:p>
        </p:txBody>
      </p:sp>
      <p:sp>
        <p:nvSpPr>
          <p:cNvPr id="3" name="Content Placeholder 2"/>
          <p:cNvSpPr>
            <a:spLocks noGrp="1"/>
          </p:cNvSpPr>
          <p:nvPr>
            <p:ph idx="1"/>
          </p:nvPr>
        </p:nvSpPr>
        <p:spPr/>
        <p:txBody>
          <a:bodyPr/>
          <a:lstStyle/>
          <a:p>
            <a:r>
              <a:rPr lang="en-US" dirty="0" smtClean="0"/>
              <a:t>Remembering involves </a:t>
            </a:r>
            <a:r>
              <a:rPr lang="en-US" dirty="0"/>
              <a:t>two steps. </a:t>
            </a:r>
            <a:endParaRPr lang="en-US" dirty="0" smtClean="0"/>
          </a:p>
          <a:p>
            <a:endParaRPr lang="en-US" dirty="0"/>
          </a:p>
          <a:p>
            <a:pPr marL="514350" indent="-514350">
              <a:buFont typeface="+mj-lt"/>
              <a:buAutoNum type="arabicPeriod"/>
            </a:pPr>
            <a:r>
              <a:rPr lang="en-US" dirty="0"/>
              <a:t>W</a:t>
            </a:r>
            <a:r>
              <a:rPr lang="en-US" dirty="0" smtClean="0"/>
              <a:t>e </a:t>
            </a:r>
            <a:r>
              <a:rPr lang="en-US" dirty="0"/>
              <a:t>determine how much of each new value we want to </a:t>
            </a:r>
            <a:r>
              <a:rPr lang="en-US" dirty="0" smtClean="0"/>
              <a:t>remember and we use </a:t>
            </a:r>
            <a:r>
              <a:rPr lang="en-US" dirty="0"/>
              <a:t>gates to control that. </a:t>
            </a:r>
            <a:endParaRPr lang="en-US" dirty="0" smtClean="0"/>
          </a:p>
          <a:p>
            <a:pPr marL="514350" indent="-514350">
              <a:buFont typeface="+mj-lt"/>
              <a:buAutoNum type="arabicPeriod"/>
            </a:pPr>
            <a:endParaRPr lang="en-US" dirty="0"/>
          </a:p>
          <a:p>
            <a:pPr marL="514350" indent="-514350">
              <a:buFont typeface="+mj-lt"/>
              <a:buAutoNum type="arabicPeriod"/>
            </a:pPr>
            <a:r>
              <a:rPr lang="en-US" dirty="0"/>
              <a:t>R</a:t>
            </a:r>
            <a:r>
              <a:rPr lang="en-US" dirty="0" smtClean="0"/>
              <a:t>emember </a:t>
            </a:r>
            <a:r>
              <a:rPr lang="en-US" dirty="0"/>
              <a:t>the gated values, we merely add them in to the existing contents of the memory</a:t>
            </a:r>
            <a:r>
              <a:rPr lang="en-US" dirty="0" smtClean="0"/>
              <a:t>. </a:t>
            </a:r>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18</a:t>
            </a:fld>
            <a:endParaRPr lang="en-US"/>
          </a:p>
        </p:txBody>
      </p:sp>
    </p:spTree>
    <p:extLst>
      <p:ext uri="{BB962C8B-B14F-4D97-AF65-F5344CB8AC3E}">
        <p14:creationId xmlns:p14="http://schemas.microsoft.com/office/powerpoint/2010/main" val="1190288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Remembering (</a:t>
            </a:r>
            <a:r>
              <a:rPr lang="en-US" dirty="0" err="1" smtClean="0"/>
              <a:t>cont</a:t>
            </a:r>
            <a:r>
              <a:rPr lang="en-US" dirty="0" smtClean="0"/>
              <a:t>)</a:t>
            </a:r>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19</a:t>
            </a:fld>
            <a:endParaRPr lang="en-US"/>
          </a:p>
        </p:txBody>
      </p:sp>
      <p:pic>
        <p:nvPicPr>
          <p:cNvPr id="6" name="Picture 5"/>
          <p:cNvPicPr>
            <a:picLocks noChangeAspect="1"/>
          </p:cNvPicPr>
          <p:nvPr/>
        </p:nvPicPr>
        <p:blipFill>
          <a:blip r:embed="rId3"/>
          <a:stretch>
            <a:fillRect/>
          </a:stretch>
        </p:blipFill>
        <p:spPr>
          <a:xfrm>
            <a:off x="3145713" y="2039391"/>
            <a:ext cx="5998287" cy="3305825"/>
          </a:xfrm>
          <a:prstGeom prst="rect">
            <a:avLst/>
          </a:prstGeom>
        </p:spPr>
      </p:pic>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697348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a:t>Forgetting, remembering and updating (review) </a:t>
            </a:r>
          </a:p>
          <a:p>
            <a:pPr marL="457200" indent="-457200">
              <a:buFont typeface="Arial" charset="0"/>
              <a:buChar char="•"/>
            </a:pPr>
            <a:r>
              <a:rPr lang="en-US" dirty="0"/>
              <a:t>Gated networks, LSTM and GRU</a:t>
            </a:r>
          </a:p>
          <a:p>
            <a:pPr marL="457200" indent="-457200">
              <a:buFont typeface="Arial" charset="0"/>
              <a:buChar char="•"/>
            </a:pPr>
            <a:r>
              <a:rPr lang="en-US" dirty="0"/>
              <a:t>RNN Structures</a:t>
            </a:r>
          </a:p>
          <a:p>
            <a:pPr marL="457200" indent="-457200">
              <a:buFont typeface="Arial" charset="0"/>
              <a:buChar char="•"/>
            </a:pPr>
            <a:r>
              <a:rPr lang="en-US" dirty="0"/>
              <a:t>Bidirectional</a:t>
            </a:r>
          </a:p>
          <a:p>
            <a:pPr marL="457200" indent="-457200">
              <a:buFont typeface="Arial" charset="0"/>
              <a:buChar char="•"/>
            </a:pPr>
            <a:r>
              <a:rPr lang="en-US" dirty="0"/>
              <a:t>Deep RNN</a:t>
            </a:r>
          </a:p>
          <a:p>
            <a:pPr marL="457200" indent="-457200">
              <a:buFont typeface="Arial" charset="0"/>
              <a:buChar char="•"/>
            </a:pPr>
            <a:r>
              <a:rPr lang="en-US" dirty="0"/>
              <a:t>Sequence to Sequence </a:t>
            </a:r>
          </a:p>
          <a:p>
            <a:pPr marL="457200" indent="-457200">
              <a:buFont typeface="Arial" charset="0"/>
              <a:buChar char="•"/>
            </a:pPr>
            <a:r>
              <a:rPr lang="en-US" dirty="0"/>
              <a:t>Teacher Forcing</a:t>
            </a:r>
          </a:p>
          <a:p>
            <a:pPr marL="457200" indent="-457200">
              <a:buFont typeface="Arial" charset="0"/>
              <a:buChar char="•"/>
            </a:pPr>
            <a:r>
              <a:rPr lang="en-US" dirty="0"/>
              <a:t>Attention models </a:t>
            </a:r>
          </a:p>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2</a:t>
            </a:fld>
            <a:endParaRPr lang="en-US"/>
          </a:p>
        </p:txBody>
      </p:sp>
    </p:spTree>
    <p:extLst>
      <p:ext uri="{BB962C8B-B14F-4D97-AF65-F5344CB8AC3E}">
        <p14:creationId xmlns:p14="http://schemas.microsoft.com/office/powerpoint/2010/main" val="138332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Updating</a:t>
            </a:r>
            <a:endParaRPr lang="en-US" dirty="0"/>
          </a:p>
        </p:txBody>
      </p:sp>
      <p:sp>
        <p:nvSpPr>
          <p:cNvPr id="3" name="Content Placeholder 2"/>
          <p:cNvSpPr>
            <a:spLocks noGrp="1"/>
          </p:cNvSpPr>
          <p:nvPr>
            <p:ph idx="1"/>
          </p:nvPr>
        </p:nvSpPr>
        <p:spPr/>
        <p:txBody>
          <a:bodyPr/>
          <a:lstStyle/>
          <a:p>
            <a:r>
              <a:rPr lang="en-US" dirty="0"/>
              <a:t>T</a:t>
            </a:r>
            <a:r>
              <a:rPr lang="en-US" dirty="0" smtClean="0"/>
              <a:t>o </a:t>
            </a:r>
            <a:r>
              <a:rPr lang="en-US" dirty="0"/>
              <a:t>select from memory we just determine how much of each element we want to </a:t>
            </a:r>
            <a:r>
              <a:rPr lang="en-US" dirty="0" smtClean="0"/>
              <a:t>use, we apply </a:t>
            </a:r>
            <a:r>
              <a:rPr lang="en-US" dirty="0"/>
              <a:t>gates to the memory elements, and the results are a list of scaled memories</a:t>
            </a:r>
            <a:r>
              <a:rPr lang="en-US" dirty="0" smtClean="0"/>
              <a:t>. </a:t>
            </a:r>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20</a:t>
            </a:fld>
            <a:endParaRPr lang="en-US"/>
          </a:p>
        </p:txBody>
      </p:sp>
      <p:pic>
        <p:nvPicPr>
          <p:cNvPr id="6" name="Content Placeholder 4"/>
          <p:cNvPicPr>
            <a:picLocks noChangeAspect="1"/>
          </p:cNvPicPr>
          <p:nvPr/>
        </p:nvPicPr>
        <p:blipFill>
          <a:blip r:embed="rId3"/>
          <a:stretch>
            <a:fillRect/>
          </a:stretch>
        </p:blipFill>
        <p:spPr>
          <a:xfrm>
            <a:off x="1759479" y="2798809"/>
            <a:ext cx="7792735" cy="3335291"/>
          </a:xfrm>
          <a:prstGeom prst="rect">
            <a:avLst/>
          </a:prstGeom>
          <a:ln>
            <a:noFill/>
          </a:ln>
        </p:spPr>
      </p:pic>
    </p:spTree>
    <p:extLst>
      <p:ext uri="{BB962C8B-B14F-4D97-AF65-F5344CB8AC3E}">
        <p14:creationId xmlns:p14="http://schemas.microsoft.com/office/powerpoint/2010/main" val="188780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LSTM</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21</a:t>
            </a:fld>
            <a:endParaRPr lang="en-US"/>
          </a:p>
        </p:txBody>
      </p:sp>
      <p:grpSp>
        <p:nvGrpSpPr>
          <p:cNvPr id="11" name="Group 10"/>
          <p:cNvGrpSpPr/>
          <p:nvPr/>
        </p:nvGrpSpPr>
        <p:grpSpPr>
          <a:xfrm>
            <a:off x="3018483" y="1491343"/>
            <a:ext cx="5754820" cy="4775200"/>
            <a:chOff x="3018483" y="1491343"/>
            <a:chExt cx="5754820" cy="4775200"/>
          </a:xfrm>
        </p:grpSpPr>
        <p:pic>
          <p:nvPicPr>
            <p:cNvPr id="7" name="Picture 6"/>
            <p:cNvPicPr>
              <a:picLocks noChangeAspect="1"/>
            </p:cNvPicPr>
            <p:nvPr/>
          </p:nvPicPr>
          <p:blipFill>
            <a:blip r:embed="rId3"/>
            <a:stretch>
              <a:fillRect/>
            </a:stretch>
          </p:blipFill>
          <p:spPr>
            <a:xfrm>
              <a:off x="3613150" y="1491343"/>
              <a:ext cx="4559300" cy="4775200"/>
            </a:xfrm>
            <a:prstGeom prst="rect">
              <a:avLst/>
            </a:prstGeom>
          </p:spPr>
        </p:pic>
        <p:grpSp>
          <p:nvGrpSpPr>
            <p:cNvPr id="10" name="Group 9"/>
            <p:cNvGrpSpPr/>
            <p:nvPr/>
          </p:nvGrpSpPr>
          <p:grpSpPr>
            <a:xfrm>
              <a:off x="3046222" y="3005437"/>
              <a:ext cx="612668" cy="566928"/>
              <a:chOff x="3046222" y="3005437"/>
              <a:chExt cx="612668" cy="566928"/>
            </a:xfrm>
          </p:grpSpPr>
          <p:sp>
            <p:nvSpPr>
              <p:cNvPr id="8" name="Oval 7"/>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9" name="TextBox 8"/>
              <p:cNvSpPr txBox="1"/>
              <p:nvPr/>
            </p:nvSpPr>
            <p:spPr>
              <a:xfrm>
                <a:off x="3046222" y="3035701"/>
                <a:ext cx="612668"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12" name="Group 11"/>
            <p:cNvGrpSpPr/>
            <p:nvPr/>
          </p:nvGrpSpPr>
          <p:grpSpPr>
            <a:xfrm>
              <a:off x="8172450" y="2983069"/>
              <a:ext cx="566928" cy="566928"/>
              <a:chOff x="3046222" y="3005437"/>
              <a:chExt cx="566928" cy="566928"/>
            </a:xfrm>
          </p:grpSpPr>
          <p:sp>
            <p:nvSpPr>
              <p:cNvPr id="13" name="Oval 12"/>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14" name="TextBox 13"/>
              <p:cNvSpPr txBox="1"/>
              <p:nvPr/>
            </p:nvSpPr>
            <p:spPr>
              <a:xfrm>
                <a:off x="3046222" y="3035701"/>
                <a:ext cx="461986"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nvGrpSpPr>
            <p:cNvPr id="15" name="Group 14"/>
            <p:cNvGrpSpPr/>
            <p:nvPr/>
          </p:nvGrpSpPr>
          <p:grpSpPr>
            <a:xfrm>
              <a:off x="3018483" y="4469158"/>
              <a:ext cx="609462" cy="566928"/>
              <a:chOff x="3046222" y="3005437"/>
              <a:chExt cx="609462" cy="566928"/>
            </a:xfrm>
            <a:noFill/>
          </p:grpSpPr>
          <p:sp>
            <p:nvSpPr>
              <p:cNvPr id="16" name="Oval 15"/>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17" name="TextBox 16"/>
              <p:cNvSpPr txBox="1"/>
              <p:nvPr/>
            </p:nvSpPr>
            <p:spPr>
              <a:xfrm>
                <a:off x="3046222" y="3035701"/>
                <a:ext cx="609462" cy="461665"/>
              </a:xfrm>
              <a:prstGeom prst="rect">
                <a:avLst/>
              </a:prstGeom>
              <a:grp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h</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18" name="Group 17"/>
            <p:cNvGrpSpPr/>
            <p:nvPr/>
          </p:nvGrpSpPr>
          <p:grpSpPr>
            <a:xfrm>
              <a:off x="8206375" y="4482430"/>
              <a:ext cx="566928" cy="566928"/>
              <a:chOff x="3046222" y="3005437"/>
              <a:chExt cx="566928" cy="566928"/>
            </a:xfrm>
            <a:noFill/>
          </p:grpSpPr>
          <p:sp>
            <p:nvSpPr>
              <p:cNvPr id="19" name="Oval 18"/>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20" name="TextBox 19"/>
              <p:cNvSpPr txBox="1"/>
              <p:nvPr/>
            </p:nvSpPr>
            <p:spPr>
              <a:xfrm>
                <a:off x="3046222" y="3035701"/>
                <a:ext cx="458780" cy="461665"/>
              </a:xfrm>
              <a:prstGeom prst="rect">
                <a:avLst/>
              </a:prstGeom>
              <a:grpFill/>
            </p:spPr>
            <p:txBody>
              <a:bodyPr wrap="none" rtlCol="0">
                <a:spAutoFit/>
              </a:bodyPr>
              <a:lstStyle/>
              <a:p>
                <a:r>
                  <a:rPr lang="en-US" sz="2400" b="1" dirty="0" err="1">
                    <a:solidFill>
                      <a:schemeClr val="tx1">
                        <a:lumMod val="75000"/>
                        <a:lumOff val="25000"/>
                      </a:schemeClr>
                    </a:solidFill>
                    <a:latin typeface="Karla" charset="0"/>
                    <a:ea typeface="Karla" charset="0"/>
                    <a:cs typeface="Karla" charset="0"/>
                  </a:rPr>
                  <a:t>h</a:t>
                </a:r>
                <a:r>
                  <a:rPr lang="en-US" sz="2400" b="1" baseline="-25000" dirty="0" err="1"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spTree>
    <p:extLst>
      <p:ext uri="{BB962C8B-B14F-4D97-AF65-F5344CB8AC3E}">
        <p14:creationId xmlns:p14="http://schemas.microsoft.com/office/powerpoint/2010/main" val="3172426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B490DE6-7A4A-0F4C-A18B-C3B4F3245ADB}" type="slidenum">
              <a:rPr lang="en-US" smtClean="0"/>
              <a:t>22</a:t>
            </a:fld>
            <a:endParaRPr lang="en-US"/>
          </a:p>
        </p:txBody>
      </p:sp>
      <p:sp>
        <p:nvSpPr>
          <p:cNvPr id="4" name="Google Shape;62;p14"/>
          <p:cNvSpPr txBox="1"/>
          <p:nvPr/>
        </p:nvSpPr>
        <p:spPr>
          <a:xfrm>
            <a:off x="247419" y="73656"/>
            <a:ext cx="10898181" cy="1079600"/>
          </a:xfrm>
          <a:prstGeom prst="rect">
            <a:avLst/>
          </a:prstGeom>
          <a:noFill/>
          <a:ln>
            <a:noFill/>
          </a:ln>
        </p:spPr>
        <p:txBody>
          <a:bodyPr spcFirstLastPara="1" wrap="square" lIns="121900" tIns="121900" rIns="121900" bIns="121900" anchor="t" anchorCtr="0">
            <a:noAutofit/>
          </a:bodyPr>
          <a:lstStyle/>
          <a:p>
            <a:r>
              <a:rPr lang="es" sz="2800" dirty="0">
                <a:solidFill>
                  <a:schemeClr val="tx1">
                    <a:lumMod val="75000"/>
                    <a:lumOff val="25000"/>
                  </a:schemeClr>
                </a:solidFill>
                <a:latin typeface="Karla" charset="0"/>
                <a:ea typeface="Karla" charset="0"/>
                <a:cs typeface="Karla" charset="0"/>
                <a:sym typeface="Ubuntu"/>
              </a:rPr>
              <a:t>Before to really understand LSTM lets see the big picture … </a:t>
            </a:r>
            <a:endParaRPr sz="2800" dirty="0">
              <a:solidFill>
                <a:schemeClr val="tx1">
                  <a:lumMod val="75000"/>
                  <a:lumOff val="25000"/>
                </a:schemeClr>
              </a:solidFill>
              <a:latin typeface="Karla" charset="0"/>
              <a:ea typeface="Karla" charset="0"/>
              <a:cs typeface="Karla" charset="0"/>
              <a:sym typeface="Ubuntu"/>
            </a:endParaRPr>
          </a:p>
        </p:txBody>
      </p:sp>
      <p:grpSp>
        <p:nvGrpSpPr>
          <p:cNvPr id="27" name="Group 26"/>
          <p:cNvGrpSpPr/>
          <p:nvPr/>
        </p:nvGrpSpPr>
        <p:grpSpPr>
          <a:xfrm>
            <a:off x="8264761" y="4445595"/>
            <a:ext cx="3642000" cy="1830000"/>
            <a:chOff x="8267467" y="4092100"/>
            <a:chExt cx="3642000" cy="1830000"/>
          </a:xfrm>
        </p:grpSpPr>
        <p:sp>
          <p:nvSpPr>
            <p:cNvPr id="11" name="Google Shape;69;p14"/>
            <p:cNvSpPr/>
            <p:nvPr/>
          </p:nvSpPr>
          <p:spPr>
            <a:xfrm>
              <a:off x="8267467" y="4092100"/>
              <a:ext cx="3642000" cy="1830000"/>
            </a:xfrm>
            <a:prstGeom prst="roundRect">
              <a:avLst>
                <a:gd name="adj" fmla="val 16667"/>
              </a:avLst>
            </a:prstGeom>
            <a:noFill/>
            <a:ln w="28575" cap="flat" cmpd="sng">
              <a:solidFill>
                <a:srgbClr val="1155CC"/>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2" name="Google Shape;70;p14"/>
            <p:cNvSpPr txBox="1"/>
            <p:nvPr/>
          </p:nvSpPr>
          <p:spPr>
            <a:xfrm>
              <a:off x="9236400" y="4092100"/>
              <a:ext cx="1909200" cy="500400"/>
            </a:xfrm>
            <a:prstGeom prst="rect">
              <a:avLst/>
            </a:prstGeom>
            <a:noFill/>
            <a:ln>
              <a:noFill/>
            </a:ln>
          </p:spPr>
          <p:txBody>
            <a:bodyPr spcFirstLastPara="1" wrap="square" lIns="121900" tIns="121900" rIns="121900" bIns="121900" anchor="t" anchorCtr="0">
              <a:noAutofit/>
            </a:bodyPr>
            <a:lstStyle/>
            <a:p>
              <a:r>
                <a:rPr lang="es" sz="2400">
                  <a:latin typeface="Ubuntu"/>
                  <a:ea typeface="Ubuntu"/>
                  <a:cs typeface="Ubuntu"/>
                  <a:sym typeface="Ubuntu"/>
                </a:rPr>
                <a:t>Input Gate</a:t>
              </a:r>
              <a:endParaRPr sz="2400">
                <a:latin typeface="Ubuntu"/>
                <a:ea typeface="Ubuntu"/>
                <a:cs typeface="Ubuntu"/>
                <a:sym typeface="Ubuntu"/>
              </a:endParaRPr>
            </a:p>
          </p:txBody>
        </p:sp>
        <p:pic>
          <p:nvPicPr>
            <p:cNvPr id="13" name="Google Shape;71;p14"/>
            <p:cNvPicPr preferRelativeResize="0"/>
            <p:nvPr/>
          </p:nvPicPr>
          <p:blipFill>
            <a:blip r:embed="rId3">
              <a:alphaModFix/>
            </a:blip>
            <a:stretch>
              <a:fillRect/>
            </a:stretch>
          </p:blipFill>
          <p:spPr>
            <a:xfrm>
              <a:off x="8477167" y="4774801"/>
              <a:ext cx="3297467" cy="321100"/>
            </a:xfrm>
            <a:prstGeom prst="rect">
              <a:avLst/>
            </a:prstGeom>
            <a:noFill/>
            <a:ln>
              <a:noFill/>
            </a:ln>
          </p:spPr>
        </p:pic>
        <p:pic>
          <p:nvPicPr>
            <p:cNvPr id="14" name="Google Shape;72;p14"/>
            <p:cNvPicPr preferRelativeResize="0"/>
            <p:nvPr/>
          </p:nvPicPr>
          <p:blipFill>
            <a:blip r:embed="rId4">
              <a:alphaModFix/>
            </a:blip>
            <a:stretch>
              <a:fillRect/>
            </a:stretch>
          </p:blipFill>
          <p:spPr>
            <a:xfrm>
              <a:off x="8408931" y="5349959"/>
              <a:ext cx="3433600" cy="330941"/>
            </a:xfrm>
            <a:prstGeom prst="rect">
              <a:avLst/>
            </a:prstGeom>
            <a:noFill/>
            <a:ln>
              <a:noFill/>
            </a:ln>
          </p:spPr>
        </p:pic>
      </p:grpSp>
      <p:grpSp>
        <p:nvGrpSpPr>
          <p:cNvPr id="24" name="Group 23"/>
          <p:cNvGrpSpPr/>
          <p:nvPr/>
        </p:nvGrpSpPr>
        <p:grpSpPr>
          <a:xfrm>
            <a:off x="4699034" y="4884735"/>
            <a:ext cx="3433600" cy="1320984"/>
            <a:chOff x="4476683" y="2200733"/>
            <a:chExt cx="3433600" cy="1320984"/>
          </a:xfrm>
        </p:grpSpPr>
        <p:sp>
          <p:nvSpPr>
            <p:cNvPr id="15" name="Google Shape;73;p14"/>
            <p:cNvSpPr/>
            <p:nvPr/>
          </p:nvSpPr>
          <p:spPr>
            <a:xfrm>
              <a:off x="4476683" y="2226517"/>
              <a:ext cx="3433600" cy="1295200"/>
            </a:xfrm>
            <a:prstGeom prst="roundRect">
              <a:avLst>
                <a:gd name="adj" fmla="val 16667"/>
              </a:avLst>
            </a:prstGeom>
            <a:noFill/>
            <a:ln w="28575" cap="flat" cmpd="sng">
              <a:solidFill>
                <a:srgbClr val="FF99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74;p14"/>
            <p:cNvSpPr txBox="1"/>
            <p:nvPr/>
          </p:nvSpPr>
          <p:spPr>
            <a:xfrm>
              <a:off x="5406600" y="2200733"/>
              <a:ext cx="1909200" cy="500400"/>
            </a:xfrm>
            <a:prstGeom prst="rect">
              <a:avLst/>
            </a:prstGeom>
            <a:noFill/>
            <a:ln>
              <a:noFill/>
            </a:ln>
          </p:spPr>
          <p:txBody>
            <a:bodyPr spcFirstLastPara="1" wrap="square" lIns="121900" tIns="121900" rIns="121900" bIns="121900" anchor="t" anchorCtr="0">
              <a:noAutofit/>
            </a:bodyPr>
            <a:lstStyle/>
            <a:p>
              <a:r>
                <a:rPr lang="es" sz="2400">
                  <a:latin typeface="Ubuntu"/>
                  <a:ea typeface="Ubuntu"/>
                  <a:cs typeface="Ubuntu"/>
                  <a:sym typeface="Ubuntu"/>
                </a:rPr>
                <a:t>Cell State</a:t>
              </a:r>
              <a:endParaRPr sz="2400">
                <a:latin typeface="Ubuntu"/>
                <a:ea typeface="Ubuntu"/>
                <a:cs typeface="Ubuntu"/>
                <a:sym typeface="Ubuntu"/>
              </a:endParaRPr>
            </a:p>
          </p:txBody>
        </p:sp>
        <p:pic>
          <p:nvPicPr>
            <p:cNvPr id="17" name="Google Shape;75;p14"/>
            <p:cNvPicPr preferRelativeResize="0"/>
            <p:nvPr/>
          </p:nvPicPr>
          <p:blipFill>
            <a:blip r:embed="rId5">
              <a:alphaModFix/>
            </a:blip>
            <a:stretch>
              <a:fillRect/>
            </a:stretch>
          </p:blipFill>
          <p:spPr>
            <a:xfrm>
              <a:off x="4849951" y="2924399"/>
              <a:ext cx="2718647" cy="321100"/>
            </a:xfrm>
            <a:prstGeom prst="rect">
              <a:avLst/>
            </a:prstGeom>
            <a:noFill/>
            <a:ln>
              <a:noFill/>
            </a:ln>
          </p:spPr>
        </p:pic>
      </p:grpSp>
      <p:grpSp>
        <p:nvGrpSpPr>
          <p:cNvPr id="25" name="Group 24"/>
          <p:cNvGrpSpPr/>
          <p:nvPr/>
        </p:nvGrpSpPr>
        <p:grpSpPr>
          <a:xfrm>
            <a:off x="8267467" y="2395221"/>
            <a:ext cx="3642000" cy="1852600"/>
            <a:chOff x="8271100" y="1873333"/>
            <a:chExt cx="3642000" cy="1852600"/>
          </a:xfrm>
        </p:grpSpPr>
        <p:sp>
          <p:nvSpPr>
            <p:cNvPr id="18" name="Google Shape;76;p14"/>
            <p:cNvSpPr/>
            <p:nvPr/>
          </p:nvSpPr>
          <p:spPr>
            <a:xfrm>
              <a:off x="8271100" y="1895933"/>
              <a:ext cx="3642000" cy="1830000"/>
            </a:xfrm>
            <a:prstGeom prst="roundRect">
              <a:avLst>
                <a:gd name="adj" fmla="val 16667"/>
              </a:avLst>
            </a:prstGeom>
            <a:noFill/>
            <a:ln w="2857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9" name="Google Shape;77;p14"/>
            <p:cNvSpPr txBox="1"/>
            <p:nvPr/>
          </p:nvSpPr>
          <p:spPr>
            <a:xfrm>
              <a:off x="9023400" y="1873333"/>
              <a:ext cx="2335200" cy="500400"/>
            </a:xfrm>
            <a:prstGeom prst="rect">
              <a:avLst/>
            </a:prstGeom>
            <a:noFill/>
            <a:ln>
              <a:noFill/>
            </a:ln>
          </p:spPr>
          <p:txBody>
            <a:bodyPr spcFirstLastPara="1" wrap="square" lIns="121900" tIns="121900" rIns="121900" bIns="121900" anchor="t" anchorCtr="0">
              <a:noAutofit/>
            </a:bodyPr>
            <a:lstStyle/>
            <a:p>
              <a:r>
                <a:rPr lang="es" sz="2400">
                  <a:latin typeface="Ubuntu"/>
                  <a:ea typeface="Ubuntu"/>
                  <a:cs typeface="Ubuntu"/>
                  <a:sym typeface="Ubuntu"/>
                </a:rPr>
                <a:t>Output Gate</a:t>
              </a:r>
              <a:endParaRPr sz="2400">
                <a:latin typeface="Ubuntu"/>
                <a:ea typeface="Ubuntu"/>
                <a:cs typeface="Ubuntu"/>
                <a:sym typeface="Ubuntu"/>
              </a:endParaRPr>
            </a:p>
          </p:txBody>
        </p:sp>
        <p:pic>
          <p:nvPicPr>
            <p:cNvPr id="20" name="Google Shape;78;p14"/>
            <p:cNvPicPr preferRelativeResize="0"/>
            <p:nvPr/>
          </p:nvPicPr>
          <p:blipFill>
            <a:blip r:embed="rId6">
              <a:alphaModFix/>
            </a:blip>
            <a:stretch>
              <a:fillRect/>
            </a:stretch>
          </p:blipFill>
          <p:spPr>
            <a:xfrm>
              <a:off x="8469700" y="2567584"/>
              <a:ext cx="3244768" cy="306533"/>
            </a:xfrm>
            <a:prstGeom prst="rect">
              <a:avLst/>
            </a:prstGeom>
            <a:noFill/>
            <a:ln>
              <a:noFill/>
            </a:ln>
          </p:spPr>
        </p:pic>
        <p:pic>
          <p:nvPicPr>
            <p:cNvPr id="21" name="Google Shape;79;p14"/>
            <p:cNvPicPr preferRelativeResize="0"/>
            <p:nvPr/>
          </p:nvPicPr>
          <p:blipFill>
            <a:blip r:embed="rId7">
              <a:alphaModFix/>
            </a:blip>
            <a:stretch>
              <a:fillRect/>
            </a:stretch>
          </p:blipFill>
          <p:spPr>
            <a:xfrm>
              <a:off x="8930302" y="3067985"/>
              <a:ext cx="2318185" cy="321100"/>
            </a:xfrm>
            <a:prstGeom prst="rect">
              <a:avLst/>
            </a:prstGeom>
            <a:noFill/>
            <a:ln>
              <a:noFill/>
            </a:ln>
          </p:spPr>
        </p:pic>
      </p:grpSp>
      <p:grpSp>
        <p:nvGrpSpPr>
          <p:cNvPr id="28" name="Group 27"/>
          <p:cNvGrpSpPr/>
          <p:nvPr/>
        </p:nvGrpSpPr>
        <p:grpSpPr>
          <a:xfrm>
            <a:off x="401368" y="821413"/>
            <a:ext cx="5754820" cy="4775200"/>
            <a:chOff x="3018483" y="1491343"/>
            <a:chExt cx="5754820" cy="4775200"/>
          </a:xfrm>
        </p:grpSpPr>
        <p:pic>
          <p:nvPicPr>
            <p:cNvPr id="29" name="Picture 28"/>
            <p:cNvPicPr>
              <a:picLocks noChangeAspect="1"/>
            </p:cNvPicPr>
            <p:nvPr/>
          </p:nvPicPr>
          <p:blipFill>
            <a:blip r:embed="rId8"/>
            <a:stretch>
              <a:fillRect/>
            </a:stretch>
          </p:blipFill>
          <p:spPr>
            <a:xfrm>
              <a:off x="3613150" y="1491343"/>
              <a:ext cx="4559300" cy="4775200"/>
            </a:xfrm>
            <a:prstGeom prst="rect">
              <a:avLst/>
            </a:prstGeom>
          </p:spPr>
        </p:pic>
        <p:grpSp>
          <p:nvGrpSpPr>
            <p:cNvPr id="30" name="Group 29"/>
            <p:cNvGrpSpPr/>
            <p:nvPr/>
          </p:nvGrpSpPr>
          <p:grpSpPr>
            <a:xfrm>
              <a:off x="3046222" y="3005437"/>
              <a:ext cx="612668" cy="566928"/>
              <a:chOff x="3046222" y="3005437"/>
              <a:chExt cx="612668" cy="566928"/>
            </a:xfrm>
          </p:grpSpPr>
          <p:sp>
            <p:nvSpPr>
              <p:cNvPr id="40" name="Oval 39"/>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41" name="TextBox 40"/>
              <p:cNvSpPr txBox="1"/>
              <p:nvPr/>
            </p:nvSpPr>
            <p:spPr>
              <a:xfrm>
                <a:off x="3046222" y="3035701"/>
                <a:ext cx="612668"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31" name="Group 30"/>
            <p:cNvGrpSpPr/>
            <p:nvPr/>
          </p:nvGrpSpPr>
          <p:grpSpPr>
            <a:xfrm>
              <a:off x="8172450" y="2983069"/>
              <a:ext cx="566928" cy="566928"/>
              <a:chOff x="3046222" y="3005437"/>
              <a:chExt cx="566928" cy="566928"/>
            </a:xfrm>
          </p:grpSpPr>
          <p:sp>
            <p:nvSpPr>
              <p:cNvPr id="38" name="Oval 37"/>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39" name="TextBox 38"/>
              <p:cNvSpPr txBox="1"/>
              <p:nvPr/>
            </p:nvSpPr>
            <p:spPr>
              <a:xfrm>
                <a:off x="3046222" y="3035701"/>
                <a:ext cx="461986"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nvGrpSpPr>
            <p:cNvPr id="32" name="Group 31"/>
            <p:cNvGrpSpPr/>
            <p:nvPr/>
          </p:nvGrpSpPr>
          <p:grpSpPr>
            <a:xfrm>
              <a:off x="3018483" y="4469158"/>
              <a:ext cx="609462" cy="566928"/>
              <a:chOff x="3046222" y="3005437"/>
              <a:chExt cx="609462" cy="566928"/>
            </a:xfrm>
            <a:noFill/>
          </p:grpSpPr>
          <p:sp>
            <p:nvSpPr>
              <p:cNvPr id="36" name="Oval 35"/>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37" name="TextBox 36"/>
              <p:cNvSpPr txBox="1"/>
              <p:nvPr/>
            </p:nvSpPr>
            <p:spPr>
              <a:xfrm>
                <a:off x="3046222" y="3035701"/>
                <a:ext cx="609462" cy="461665"/>
              </a:xfrm>
              <a:prstGeom prst="rect">
                <a:avLst/>
              </a:prstGeom>
              <a:grp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h</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33" name="Group 32"/>
            <p:cNvGrpSpPr/>
            <p:nvPr/>
          </p:nvGrpSpPr>
          <p:grpSpPr>
            <a:xfrm>
              <a:off x="8206375" y="4482430"/>
              <a:ext cx="566928" cy="566928"/>
              <a:chOff x="3046222" y="3005437"/>
              <a:chExt cx="566928" cy="566928"/>
            </a:xfrm>
            <a:noFill/>
          </p:grpSpPr>
          <p:sp>
            <p:nvSpPr>
              <p:cNvPr id="34" name="Oval 33"/>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35" name="TextBox 34"/>
              <p:cNvSpPr txBox="1"/>
              <p:nvPr/>
            </p:nvSpPr>
            <p:spPr>
              <a:xfrm>
                <a:off x="3046222" y="3035701"/>
                <a:ext cx="458780" cy="461665"/>
              </a:xfrm>
              <a:prstGeom prst="rect">
                <a:avLst/>
              </a:prstGeom>
              <a:grpFill/>
            </p:spPr>
            <p:txBody>
              <a:bodyPr wrap="none" rtlCol="0">
                <a:spAutoFit/>
              </a:bodyPr>
              <a:lstStyle/>
              <a:p>
                <a:r>
                  <a:rPr lang="en-US" sz="2400" b="1" dirty="0" err="1">
                    <a:solidFill>
                      <a:schemeClr val="tx1">
                        <a:lumMod val="75000"/>
                        <a:lumOff val="25000"/>
                      </a:schemeClr>
                    </a:solidFill>
                    <a:latin typeface="Karla" charset="0"/>
                    <a:ea typeface="Karla" charset="0"/>
                    <a:cs typeface="Karla" charset="0"/>
                  </a:rPr>
                  <a:t>h</a:t>
                </a:r>
                <a:r>
                  <a:rPr lang="en-US" sz="2400" b="1" baseline="-25000" dirty="0" err="1"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sp>
        <p:nvSpPr>
          <p:cNvPr id="5" name="Google Shape;63;p14"/>
          <p:cNvSpPr/>
          <p:nvPr/>
        </p:nvSpPr>
        <p:spPr>
          <a:xfrm>
            <a:off x="1502858" y="2932070"/>
            <a:ext cx="700000" cy="1474400"/>
          </a:xfrm>
          <a:prstGeom prst="roundRect">
            <a:avLst>
              <a:gd name="adj" fmla="val 16667"/>
            </a:avLst>
          </a:prstGeom>
          <a:noFill/>
          <a:ln w="28575" cap="flat" cmpd="sng">
            <a:solidFill>
              <a:srgbClr val="CC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6" name="Google Shape;64;p14"/>
          <p:cNvSpPr/>
          <p:nvPr/>
        </p:nvSpPr>
        <p:spPr>
          <a:xfrm>
            <a:off x="2336802" y="2926043"/>
            <a:ext cx="1013600" cy="1474400"/>
          </a:xfrm>
          <a:prstGeom prst="roundRect">
            <a:avLst>
              <a:gd name="adj" fmla="val 16667"/>
            </a:avLst>
          </a:prstGeom>
          <a:noFill/>
          <a:ln w="28575" cap="flat" cmpd="sng">
            <a:solidFill>
              <a:srgbClr val="1155CC"/>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7" name="Google Shape;65;p14"/>
          <p:cNvSpPr/>
          <p:nvPr/>
        </p:nvSpPr>
        <p:spPr>
          <a:xfrm>
            <a:off x="3800752" y="2474429"/>
            <a:ext cx="1151200" cy="1830000"/>
          </a:xfrm>
          <a:prstGeom prst="roundRect">
            <a:avLst>
              <a:gd name="adj" fmla="val 16667"/>
            </a:avLst>
          </a:prstGeom>
          <a:noFill/>
          <a:ln w="2857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8" name="Google Shape;66;p14"/>
          <p:cNvSpPr/>
          <p:nvPr/>
        </p:nvSpPr>
        <p:spPr>
          <a:xfrm>
            <a:off x="1571202" y="2413971"/>
            <a:ext cx="1779200" cy="410000"/>
          </a:xfrm>
          <a:prstGeom prst="roundRect">
            <a:avLst>
              <a:gd name="adj" fmla="val 16667"/>
            </a:avLst>
          </a:prstGeom>
          <a:noFill/>
          <a:ln w="28575" cap="flat" cmpd="sng">
            <a:solidFill>
              <a:srgbClr val="FF99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43" name="TextBox 42"/>
          <p:cNvSpPr txBox="1"/>
          <p:nvPr/>
        </p:nvSpPr>
        <p:spPr>
          <a:xfrm>
            <a:off x="1546364" y="3005602"/>
            <a:ext cx="306494" cy="369332"/>
          </a:xfrm>
          <a:prstGeom prst="rect">
            <a:avLst/>
          </a:prstGeom>
          <a:noFill/>
        </p:spPr>
        <p:txBody>
          <a:bodyPr wrap="none" rtlCol="0">
            <a:spAutoFit/>
          </a:bodyPr>
          <a:lstStyle/>
          <a:p>
            <a:r>
              <a:rPr lang="en-US" i="1" dirty="0" err="1" smtClean="0">
                <a:latin typeface="Cambria Math" charset="0"/>
                <a:ea typeface="Cambria Math" charset="0"/>
                <a:cs typeface="Cambria Math" charset="0"/>
              </a:rPr>
              <a:t>f</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sp>
        <p:nvSpPr>
          <p:cNvPr id="45" name="TextBox 44"/>
          <p:cNvSpPr txBox="1"/>
          <p:nvPr/>
        </p:nvSpPr>
        <p:spPr>
          <a:xfrm>
            <a:off x="2419786" y="2968811"/>
            <a:ext cx="1207866" cy="369332"/>
          </a:xfrm>
          <a:prstGeom prst="rect">
            <a:avLst/>
          </a:prstGeom>
          <a:noFill/>
        </p:spPr>
        <p:txBody>
          <a:bodyPr wrap="square" rtlCol="0">
            <a:spAutoFit/>
          </a:bodyPr>
          <a:lstStyle/>
          <a:p>
            <a:r>
              <a:rPr lang="en-US" i="1" dirty="0">
                <a:latin typeface="Cambria Math" charset="0"/>
                <a:ea typeface="Cambria Math" charset="0"/>
                <a:cs typeface="Cambria Math" charset="0"/>
              </a:rPr>
              <a:t>i</a:t>
            </a:r>
            <a:r>
              <a:rPr lang="en-US" i="1" baseline="-25000" dirty="0"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mc:AlternateContent xmlns:mc="http://schemas.openxmlformats.org/markup-compatibility/2006">
        <mc:Choice xmlns:a14="http://schemas.microsoft.com/office/drawing/2010/main" Requires="a14">
          <p:sp>
            <p:nvSpPr>
              <p:cNvPr id="46" name="TextBox 45"/>
              <p:cNvSpPr txBox="1"/>
              <p:nvPr/>
            </p:nvSpPr>
            <p:spPr>
              <a:xfrm>
                <a:off x="2694942" y="3280299"/>
                <a:ext cx="1207866" cy="3795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charset="0"/>
                              <a:ea typeface="Cambria Math" charset="0"/>
                              <a:cs typeface="Cambria Math" charset="0"/>
                            </a:rPr>
                          </m:ctrlPr>
                        </m:acc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𝐶</m:t>
                              </m:r>
                            </m:e>
                            <m:sub>
                              <m:r>
                                <a:rPr lang="en-US" b="0" i="1" smtClean="0">
                                  <a:latin typeface="Cambria Math" charset="0"/>
                                  <a:ea typeface="Cambria Math" charset="0"/>
                                  <a:cs typeface="Cambria Math" charset="0"/>
                                </a:rPr>
                                <m:t>𝑡</m:t>
                              </m:r>
                            </m:sub>
                          </m:sSub>
                        </m:e>
                      </m:acc>
                    </m:oMath>
                  </m:oMathPara>
                </a14:m>
                <a:endParaRPr lang="en-US" i="1" dirty="0">
                  <a:latin typeface="Cambria Math" charset="0"/>
                  <a:ea typeface="Cambria Math" charset="0"/>
                  <a:cs typeface="Cambria Math" charset="0"/>
                </a:endParaRPr>
              </a:p>
            </p:txBody>
          </p:sp>
        </mc:Choice>
        <mc:Fallback>
          <p:sp>
            <p:nvSpPr>
              <p:cNvPr id="46" name="TextBox 45"/>
              <p:cNvSpPr txBox="1">
                <a:spLocks noRot="1" noChangeAspect="1" noMove="1" noResize="1" noEditPoints="1" noAdjustHandles="1" noChangeArrowheads="1" noChangeShapeType="1" noTextEdit="1"/>
              </p:cNvSpPr>
              <p:nvPr/>
            </p:nvSpPr>
            <p:spPr>
              <a:xfrm>
                <a:off x="2694942" y="3280299"/>
                <a:ext cx="1207866" cy="379527"/>
              </a:xfrm>
              <a:prstGeom prst="rect">
                <a:avLst/>
              </a:prstGeom>
              <a:blipFill rotWithShape="0">
                <a:blip r:embed="rId9"/>
                <a:stretch>
                  <a:fillRect t="-1613" b="-1613"/>
                </a:stretch>
              </a:blipFill>
            </p:spPr>
            <p:txBody>
              <a:bodyPr/>
              <a:lstStyle/>
              <a:p>
                <a:r>
                  <a:rPr lang="en-US">
                    <a:noFill/>
                  </a:rPr>
                  <a:t> </a:t>
                </a:r>
              </a:p>
            </p:txBody>
          </p:sp>
        </mc:Fallback>
      </mc:AlternateContent>
      <p:sp>
        <p:nvSpPr>
          <p:cNvPr id="47" name="TextBox 46"/>
          <p:cNvSpPr txBox="1"/>
          <p:nvPr/>
        </p:nvSpPr>
        <p:spPr>
          <a:xfrm>
            <a:off x="3748529" y="2926043"/>
            <a:ext cx="1207866" cy="369332"/>
          </a:xfrm>
          <a:prstGeom prst="rect">
            <a:avLst/>
          </a:prstGeom>
          <a:noFill/>
        </p:spPr>
        <p:txBody>
          <a:bodyPr wrap="square" rtlCol="0">
            <a:spAutoFit/>
          </a:bodyPr>
          <a:lstStyle/>
          <a:p>
            <a:r>
              <a:rPr lang="en-US" i="1" dirty="0" err="1" smtClean="0">
                <a:latin typeface="Cambria Math" charset="0"/>
                <a:ea typeface="Cambria Math" charset="0"/>
                <a:cs typeface="Cambria Math" charset="0"/>
              </a:rPr>
              <a:t>o</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grpSp>
        <p:nvGrpSpPr>
          <p:cNvPr id="23" name="Group 22"/>
          <p:cNvGrpSpPr/>
          <p:nvPr/>
        </p:nvGrpSpPr>
        <p:grpSpPr>
          <a:xfrm>
            <a:off x="8289883" y="957037"/>
            <a:ext cx="3642000" cy="1295200"/>
            <a:chOff x="8289883" y="957037"/>
            <a:chExt cx="3642000" cy="1295200"/>
          </a:xfrm>
        </p:grpSpPr>
        <p:grpSp>
          <p:nvGrpSpPr>
            <p:cNvPr id="26" name="Group 25"/>
            <p:cNvGrpSpPr/>
            <p:nvPr/>
          </p:nvGrpSpPr>
          <p:grpSpPr>
            <a:xfrm>
              <a:off x="8289883" y="957037"/>
              <a:ext cx="3642000" cy="1295200"/>
              <a:chOff x="4388267" y="4359500"/>
              <a:chExt cx="3642000" cy="1295200"/>
            </a:xfrm>
          </p:grpSpPr>
          <p:sp>
            <p:nvSpPr>
              <p:cNvPr id="9" name="Google Shape;67;p14"/>
              <p:cNvSpPr/>
              <p:nvPr/>
            </p:nvSpPr>
            <p:spPr>
              <a:xfrm>
                <a:off x="4388267" y="4359500"/>
                <a:ext cx="3642000" cy="1295200"/>
              </a:xfrm>
              <a:prstGeom prst="roundRect">
                <a:avLst>
                  <a:gd name="adj" fmla="val 16667"/>
                </a:avLst>
              </a:prstGeom>
              <a:noFill/>
              <a:ln w="28575" cap="flat" cmpd="sng">
                <a:solidFill>
                  <a:srgbClr val="CC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0" name="Google Shape;68;p14"/>
              <p:cNvSpPr txBox="1"/>
              <p:nvPr/>
            </p:nvSpPr>
            <p:spPr>
              <a:xfrm>
                <a:off x="5254667" y="4428533"/>
                <a:ext cx="1909200" cy="500400"/>
              </a:xfrm>
              <a:prstGeom prst="rect">
                <a:avLst/>
              </a:prstGeom>
              <a:noFill/>
              <a:ln>
                <a:noFill/>
              </a:ln>
            </p:spPr>
            <p:txBody>
              <a:bodyPr spcFirstLastPara="1" wrap="square" lIns="121900" tIns="121900" rIns="121900" bIns="121900" anchor="t" anchorCtr="0">
                <a:noAutofit/>
              </a:bodyPr>
              <a:lstStyle/>
              <a:p>
                <a:r>
                  <a:rPr lang="es" sz="2400">
                    <a:latin typeface="Ubuntu"/>
                    <a:ea typeface="Ubuntu"/>
                    <a:cs typeface="Ubuntu"/>
                    <a:sym typeface="Ubuntu"/>
                  </a:rPr>
                  <a:t>Forget Gate</a:t>
                </a:r>
                <a:endParaRPr sz="2400" dirty="0">
                  <a:latin typeface="Ubuntu"/>
                  <a:ea typeface="Ubuntu"/>
                  <a:cs typeface="Ubuntu"/>
                  <a:sym typeface="Ubuntu"/>
                </a:endParaRPr>
              </a:p>
            </p:txBody>
          </p:sp>
        </p:grpSp>
        <p:pic>
          <p:nvPicPr>
            <p:cNvPr id="3" name="Picture 2"/>
            <p:cNvPicPr>
              <a:picLocks noChangeAspect="1"/>
            </p:cNvPicPr>
            <p:nvPr/>
          </p:nvPicPr>
          <p:blipFill>
            <a:blip r:embed="rId10"/>
            <a:stretch>
              <a:fillRect/>
            </a:stretch>
          </p:blipFill>
          <p:spPr>
            <a:xfrm>
              <a:off x="8582613" y="1708771"/>
              <a:ext cx="3189315" cy="289938"/>
            </a:xfrm>
            <a:prstGeom prst="rect">
              <a:avLst/>
            </a:prstGeom>
          </p:spPr>
        </p:pic>
      </p:grpSp>
    </p:spTree>
    <p:extLst>
      <p:ext uri="{BB962C8B-B14F-4D97-AF65-F5344CB8AC3E}">
        <p14:creationId xmlns:p14="http://schemas.microsoft.com/office/powerpoint/2010/main" val="195119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70822" y="6265434"/>
            <a:ext cx="2844800" cy="365125"/>
          </a:xfrm>
        </p:spPr>
        <p:txBody>
          <a:bodyPr/>
          <a:lstStyle/>
          <a:p>
            <a:fld id="{4B490DE6-7A4A-0F4C-A18B-C3B4F3245ADB}" type="slidenum">
              <a:rPr lang="en-US" smtClean="0"/>
              <a:t>23</a:t>
            </a:fld>
            <a:endParaRPr lang="en-US"/>
          </a:p>
        </p:txBody>
      </p:sp>
      <p:sp>
        <p:nvSpPr>
          <p:cNvPr id="4" name="Google Shape;86;p15"/>
          <p:cNvSpPr txBox="1"/>
          <p:nvPr/>
        </p:nvSpPr>
        <p:spPr>
          <a:xfrm>
            <a:off x="5098611" y="1626532"/>
            <a:ext cx="6198000" cy="3797600"/>
          </a:xfrm>
          <a:prstGeom prst="rect">
            <a:avLst/>
          </a:prstGeom>
          <a:noFill/>
          <a:ln>
            <a:noFill/>
          </a:ln>
        </p:spPr>
        <p:txBody>
          <a:bodyPr spcFirstLastPara="1" wrap="square" lIns="121900" tIns="121900" rIns="121900" bIns="121900" anchor="t" anchorCtr="0">
            <a:noAutofit/>
          </a:bodyPr>
          <a:lstStyle/>
          <a:p>
            <a:pPr marL="609585" indent="-423323">
              <a:buSzPts val="1400"/>
              <a:buFont typeface="Ubuntu"/>
              <a:buAutoNum type="arabicPeriod"/>
            </a:pPr>
            <a:r>
              <a:rPr lang="es" sz="2000" dirty="0">
                <a:solidFill>
                  <a:schemeClr val="tx1">
                    <a:lumMod val="75000"/>
                    <a:lumOff val="25000"/>
                  </a:schemeClr>
                </a:solidFill>
                <a:latin typeface="Karla" charset="0"/>
                <a:ea typeface="Karla" charset="0"/>
                <a:cs typeface="Karla" charset="0"/>
                <a:sym typeface="Ubuntu"/>
              </a:rPr>
              <a:t>LSTM are recurrent neural </a:t>
            </a:r>
            <a:r>
              <a:rPr lang="es" sz="2000" dirty="0" smtClean="0">
                <a:solidFill>
                  <a:schemeClr val="tx1">
                    <a:lumMod val="75000"/>
                    <a:lumOff val="25000"/>
                  </a:schemeClr>
                </a:solidFill>
                <a:latin typeface="Karla" charset="0"/>
                <a:ea typeface="Karla" charset="0"/>
                <a:cs typeface="Karla" charset="0"/>
                <a:sym typeface="Ubuntu"/>
              </a:rPr>
              <a:t>network</a:t>
            </a:r>
            <a:r>
              <a:rPr lang="en-US" sz="2000" dirty="0" smtClean="0">
                <a:solidFill>
                  <a:schemeClr val="tx1">
                    <a:lumMod val="75000"/>
                    <a:lumOff val="25000"/>
                  </a:schemeClr>
                </a:solidFill>
                <a:latin typeface="Karla" charset="0"/>
                <a:ea typeface="Karla" charset="0"/>
                <a:cs typeface="Karla" charset="0"/>
                <a:sym typeface="Ubuntu"/>
              </a:rPr>
              <a:t>s</a:t>
            </a:r>
            <a:r>
              <a:rPr lang="es" sz="2000" dirty="0" smtClean="0">
                <a:solidFill>
                  <a:schemeClr val="tx1">
                    <a:lumMod val="75000"/>
                    <a:lumOff val="25000"/>
                  </a:schemeClr>
                </a:solidFill>
                <a:latin typeface="Karla" charset="0"/>
                <a:ea typeface="Karla" charset="0"/>
                <a:cs typeface="Karla" charset="0"/>
                <a:sym typeface="Ubuntu"/>
              </a:rPr>
              <a:t> </a:t>
            </a:r>
            <a:r>
              <a:rPr lang="es" sz="2000" dirty="0">
                <a:solidFill>
                  <a:schemeClr val="tx1">
                    <a:lumMod val="75000"/>
                    <a:lumOff val="25000"/>
                  </a:schemeClr>
                </a:solidFill>
                <a:latin typeface="Karla" charset="0"/>
                <a:ea typeface="Karla" charset="0"/>
                <a:cs typeface="Karla" charset="0"/>
                <a:sym typeface="Ubuntu"/>
              </a:rPr>
              <a:t>with a cell and a hidden state, boths of these are updated in each step and can be thought </a:t>
            </a:r>
            <a:r>
              <a:rPr lang="es" sz="2000" dirty="0" smtClean="0">
                <a:solidFill>
                  <a:schemeClr val="tx1">
                    <a:lumMod val="75000"/>
                    <a:lumOff val="25000"/>
                  </a:schemeClr>
                </a:solidFill>
                <a:latin typeface="Karla" charset="0"/>
                <a:ea typeface="Karla" charset="0"/>
                <a:cs typeface="Karla" charset="0"/>
                <a:sym typeface="Ubuntu"/>
              </a:rPr>
              <a:t>as</a:t>
            </a:r>
            <a:r>
              <a:rPr lang="en-US" sz="2000" dirty="0" smtClean="0">
                <a:solidFill>
                  <a:schemeClr val="tx1">
                    <a:lumMod val="75000"/>
                    <a:lumOff val="25000"/>
                  </a:schemeClr>
                </a:solidFill>
                <a:latin typeface="Karla" charset="0"/>
                <a:ea typeface="Karla" charset="0"/>
                <a:cs typeface="Karla" charset="0"/>
                <a:sym typeface="Ubuntu"/>
              </a:rPr>
              <a:t> </a:t>
            </a:r>
            <a:r>
              <a:rPr lang="es" sz="2000" dirty="0" smtClean="0">
                <a:solidFill>
                  <a:schemeClr val="tx1">
                    <a:lumMod val="75000"/>
                    <a:lumOff val="25000"/>
                  </a:schemeClr>
                </a:solidFill>
                <a:latin typeface="Karla" charset="0"/>
                <a:ea typeface="Karla" charset="0"/>
                <a:cs typeface="Karla" charset="0"/>
                <a:sym typeface="Ubuntu"/>
              </a:rPr>
              <a:t>memories.</a:t>
            </a:r>
            <a:r>
              <a:rPr lang="en-US" sz="2000" dirty="0">
                <a:solidFill>
                  <a:schemeClr val="tx1">
                    <a:lumMod val="75000"/>
                    <a:lumOff val="25000"/>
                  </a:schemeClr>
                </a:solidFill>
                <a:latin typeface="Karla" charset="0"/>
                <a:ea typeface="Karla" charset="0"/>
                <a:cs typeface="Karla" charset="0"/>
                <a:sym typeface="Ubuntu"/>
              </a:rPr>
              <a:t/>
            </a:r>
            <a:br>
              <a:rPr lang="en-US" sz="2000" dirty="0">
                <a:solidFill>
                  <a:schemeClr val="tx1">
                    <a:lumMod val="75000"/>
                    <a:lumOff val="25000"/>
                  </a:schemeClr>
                </a:solidFill>
                <a:latin typeface="Karla" charset="0"/>
                <a:ea typeface="Karla" charset="0"/>
                <a:cs typeface="Karla" charset="0"/>
                <a:sym typeface="Ubuntu"/>
              </a:rPr>
            </a:br>
            <a:r>
              <a:rPr lang="es" sz="2000" dirty="0" smtClean="0">
                <a:solidFill>
                  <a:schemeClr val="tx1">
                    <a:lumMod val="75000"/>
                    <a:lumOff val="25000"/>
                  </a:schemeClr>
                </a:solidFill>
                <a:latin typeface="Karla" charset="0"/>
                <a:ea typeface="Karla" charset="0"/>
                <a:cs typeface="Karla" charset="0"/>
                <a:sym typeface="Ubuntu"/>
              </a:rPr>
              <a:t> </a:t>
            </a:r>
            <a:endParaRPr sz="2000" dirty="0">
              <a:solidFill>
                <a:schemeClr val="tx1">
                  <a:lumMod val="75000"/>
                  <a:lumOff val="25000"/>
                </a:schemeClr>
              </a:solidFill>
              <a:latin typeface="Karla" charset="0"/>
              <a:ea typeface="Karla" charset="0"/>
              <a:cs typeface="Karla" charset="0"/>
              <a:sym typeface="Ubuntu"/>
            </a:endParaRPr>
          </a:p>
          <a:p>
            <a:pPr marL="609585" indent="-423323">
              <a:buSzPts val="1400"/>
              <a:buFont typeface="Ubuntu"/>
              <a:buAutoNum type="arabicPeriod"/>
            </a:pPr>
            <a:r>
              <a:rPr lang="es" sz="2000" dirty="0">
                <a:solidFill>
                  <a:schemeClr val="tx1">
                    <a:lumMod val="75000"/>
                    <a:lumOff val="25000"/>
                  </a:schemeClr>
                </a:solidFill>
                <a:latin typeface="Karla" charset="0"/>
                <a:ea typeface="Karla" charset="0"/>
                <a:cs typeface="Karla" charset="0"/>
                <a:sym typeface="Ubuntu"/>
              </a:rPr>
              <a:t>Cell states work as a long term memory and the updates depends on the relation between the hidden state in t -1 and the input</a:t>
            </a:r>
            <a:r>
              <a:rPr lang="es" sz="2000" dirty="0" smtClean="0">
                <a:solidFill>
                  <a:schemeClr val="tx1">
                    <a:lumMod val="75000"/>
                    <a:lumOff val="25000"/>
                  </a:schemeClr>
                </a:solidFill>
                <a:latin typeface="Karla" charset="0"/>
                <a:ea typeface="Karla" charset="0"/>
                <a:cs typeface="Karla" charset="0"/>
                <a:sym typeface="Ubuntu"/>
              </a:rPr>
              <a:t>.</a:t>
            </a:r>
            <a:r>
              <a:rPr lang="en-US" sz="2000" dirty="0" smtClean="0">
                <a:solidFill>
                  <a:schemeClr val="tx1">
                    <a:lumMod val="75000"/>
                    <a:lumOff val="25000"/>
                  </a:schemeClr>
                </a:solidFill>
                <a:latin typeface="Karla" charset="0"/>
                <a:ea typeface="Karla" charset="0"/>
                <a:cs typeface="Karla" charset="0"/>
                <a:sym typeface="Ubuntu"/>
              </a:rPr>
              <a:t/>
            </a:r>
            <a:br>
              <a:rPr lang="en-US" sz="2000" dirty="0" smtClean="0">
                <a:solidFill>
                  <a:schemeClr val="tx1">
                    <a:lumMod val="75000"/>
                    <a:lumOff val="25000"/>
                  </a:schemeClr>
                </a:solidFill>
                <a:latin typeface="Karla" charset="0"/>
                <a:ea typeface="Karla" charset="0"/>
                <a:cs typeface="Karla" charset="0"/>
                <a:sym typeface="Ubuntu"/>
              </a:rPr>
            </a:br>
            <a:endParaRPr sz="2000" dirty="0">
              <a:solidFill>
                <a:schemeClr val="tx1">
                  <a:lumMod val="75000"/>
                  <a:lumOff val="25000"/>
                </a:schemeClr>
              </a:solidFill>
              <a:latin typeface="Karla" charset="0"/>
              <a:ea typeface="Karla" charset="0"/>
              <a:cs typeface="Karla" charset="0"/>
              <a:sym typeface="Ubuntu"/>
            </a:endParaRPr>
          </a:p>
          <a:p>
            <a:pPr marL="609585" indent="-423323">
              <a:buSzPts val="1400"/>
              <a:buFont typeface="Ubuntu"/>
              <a:buAutoNum type="arabicPeriod"/>
            </a:pPr>
            <a:r>
              <a:rPr lang="es" sz="2000" dirty="0">
                <a:solidFill>
                  <a:schemeClr val="tx1">
                    <a:lumMod val="75000"/>
                    <a:lumOff val="25000"/>
                  </a:schemeClr>
                </a:solidFill>
                <a:latin typeface="Karla" charset="0"/>
                <a:ea typeface="Karla" charset="0"/>
                <a:cs typeface="Karla" charset="0"/>
                <a:sym typeface="Ubuntu"/>
              </a:rPr>
              <a:t>The hidden state of the next step is a transformation of the cell state and the output (which is the section that is in general used to calculate our  loss, ie information that we want in a short memory). </a:t>
            </a:r>
            <a:endParaRPr sz="2000" dirty="0">
              <a:solidFill>
                <a:schemeClr val="tx1">
                  <a:lumMod val="75000"/>
                  <a:lumOff val="25000"/>
                </a:schemeClr>
              </a:solidFill>
              <a:latin typeface="Karla" charset="0"/>
              <a:ea typeface="Karla" charset="0"/>
              <a:cs typeface="Karla" charset="0"/>
              <a:sym typeface="Ubuntu"/>
            </a:endParaRPr>
          </a:p>
        </p:txBody>
      </p:sp>
      <p:grpSp>
        <p:nvGrpSpPr>
          <p:cNvPr id="39" name="Group 38"/>
          <p:cNvGrpSpPr/>
          <p:nvPr/>
        </p:nvGrpSpPr>
        <p:grpSpPr>
          <a:xfrm>
            <a:off x="216015" y="864975"/>
            <a:ext cx="5270383" cy="4533932"/>
            <a:chOff x="401368" y="821413"/>
            <a:chExt cx="5754820" cy="4775200"/>
          </a:xfrm>
        </p:grpSpPr>
        <p:grpSp>
          <p:nvGrpSpPr>
            <p:cNvPr id="40" name="Group 39"/>
            <p:cNvGrpSpPr/>
            <p:nvPr/>
          </p:nvGrpSpPr>
          <p:grpSpPr>
            <a:xfrm>
              <a:off x="401368" y="821413"/>
              <a:ext cx="5754820" cy="4775200"/>
              <a:chOff x="3018483" y="1491343"/>
              <a:chExt cx="5754820" cy="4775200"/>
            </a:xfrm>
          </p:grpSpPr>
          <p:pic>
            <p:nvPicPr>
              <p:cNvPr id="49" name="Picture 48"/>
              <p:cNvPicPr>
                <a:picLocks noChangeAspect="1"/>
              </p:cNvPicPr>
              <p:nvPr/>
            </p:nvPicPr>
            <p:blipFill>
              <a:blip r:embed="rId3"/>
              <a:stretch>
                <a:fillRect/>
              </a:stretch>
            </p:blipFill>
            <p:spPr>
              <a:xfrm>
                <a:off x="3613150" y="1491343"/>
                <a:ext cx="4559300" cy="4775200"/>
              </a:xfrm>
              <a:prstGeom prst="rect">
                <a:avLst/>
              </a:prstGeom>
            </p:spPr>
          </p:pic>
          <p:grpSp>
            <p:nvGrpSpPr>
              <p:cNvPr id="50" name="Group 49"/>
              <p:cNvGrpSpPr/>
              <p:nvPr/>
            </p:nvGrpSpPr>
            <p:grpSpPr>
              <a:xfrm>
                <a:off x="3046222" y="3005437"/>
                <a:ext cx="612668" cy="566928"/>
                <a:chOff x="3046222" y="3005437"/>
                <a:chExt cx="612668" cy="566928"/>
              </a:xfrm>
            </p:grpSpPr>
            <p:sp>
              <p:nvSpPr>
                <p:cNvPr id="60" name="Oval 59"/>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61" name="TextBox 60"/>
                <p:cNvSpPr txBox="1"/>
                <p:nvPr/>
              </p:nvSpPr>
              <p:spPr>
                <a:xfrm>
                  <a:off x="3046222" y="3035701"/>
                  <a:ext cx="612668"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51" name="Group 50"/>
              <p:cNvGrpSpPr/>
              <p:nvPr/>
            </p:nvGrpSpPr>
            <p:grpSpPr>
              <a:xfrm>
                <a:off x="8172450" y="2983069"/>
                <a:ext cx="566928" cy="566928"/>
                <a:chOff x="3046222" y="3005437"/>
                <a:chExt cx="566928" cy="566928"/>
              </a:xfrm>
            </p:grpSpPr>
            <p:sp>
              <p:nvSpPr>
                <p:cNvPr id="58" name="Oval 57"/>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9" name="TextBox 58"/>
                <p:cNvSpPr txBox="1"/>
                <p:nvPr/>
              </p:nvSpPr>
              <p:spPr>
                <a:xfrm>
                  <a:off x="3046222" y="3035701"/>
                  <a:ext cx="461986"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nvGrpSpPr>
              <p:cNvPr id="52" name="Group 51"/>
              <p:cNvGrpSpPr/>
              <p:nvPr/>
            </p:nvGrpSpPr>
            <p:grpSpPr>
              <a:xfrm>
                <a:off x="3018483" y="4469158"/>
                <a:ext cx="609462" cy="566928"/>
                <a:chOff x="3046222" y="3005437"/>
                <a:chExt cx="609462" cy="566928"/>
              </a:xfrm>
              <a:noFill/>
            </p:grpSpPr>
            <p:sp>
              <p:nvSpPr>
                <p:cNvPr id="56" name="Oval 55"/>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7" name="TextBox 56"/>
                <p:cNvSpPr txBox="1"/>
                <p:nvPr/>
              </p:nvSpPr>
              <p:spPr>
                <a:xfrm>
                  <a:off x="3046222" y="3035701"/>
                  <a:ext cx="609462" cy="461665"/>
                </a:xfrm>
                <a:prstGeom prst="rect">
                  <a:avLst/>
                </a:prstGeom>
                <a:grp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h</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53" name="Group 52"/>
              <p:cNvGrpSpPr/>
              <p:nvPr/>
            </p:nvGrpSpPr>
            <p:grpSpPr>
              <a:xfrm>
                <a:off x="8206375" y="4482430"/>
                <a:ext cx="566928" cy="566928"/>
                <a:chOff x="3046222" y="3005437"/>
                <a:chExt cx="566928" cy="566928"/>
              </a:xfrm>
              <a:noFill/>
            </p:grpSpPr>
            <p:sp>
              <p:nvSpPr>
                <p:cNvPr id="54" name="Oval 53"/>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5" name="TextBox 54"/>
                <p:cNvSpPr txBox="1"/>
                <p:nvPr/>
              </p:nvSpPr>
              <p:spPr>
                <a:xfrm>
                  <a:off x="3046222" y="3035701"/>
                  <a:ext cx="458780" cy="461665"/>
                </a:xfrm>
                <a:prstGeom prst="rect">
                  <a:avLst/>
                </a:prstGeom>
                <a:grpFill/>
              </p:spPr>
              <p:txBody>
                <a:bodyPr wrap="none" rtlCol="0">
                  <a:spAutoFit/>
                </a:bodyPr>
                <a:lstStyle/>
                <a:p>
                  <a:r>
                    <a:rPr lang="en-US" sz="2400" b="1" dirty="0" err="1">
                      <a:solidFill>
                        <a:schemeClr val="tx1">
                          <a:lumMod val="75000"/>
                          <a:lumOff val="25000"/>
                        </a:schemeClr>
                      </a:solidFill>
                      <a:latin typeface="Karla" charset="0"/>
                      <a:ea typeface="Karla" charset="0"/>
                      <a:cs typeface="Karla" charset="0"/>
                    </a:rPr>
                    <a:t>h</a:t>
                  </a:r>
                  <a:r>
                    <a:rPr lang="en-US" sz="2400" b="1" baseline="-25000" dirty="0" err="1"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sp>
          <p:nvSpPr>
            <p:cNvPr id="41" name="Google Shape;63;p14"/>
            <p:cNvSpPr/>
            <p:nvPr/>
          </p:nvSpPr>
          <p:spPr>
            <a:xfrm>
              <a:off x="1502858" y="2932070"/>
              <a:ext cx="700000" cy="1474400"/>
            </a:xfrm>
            <a:prstGeom prst="roundRect">
              <a:avLst>
                <a:gd name="adj" fmla="val 16667"/>
              </a:avLst>
            </a:prstGeom>
            <a:noFill/>
            <a:ln w="28575" cap="flat" cmpd="sng">
              <a:solidFill>
                <a:srgbClr val="CC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42" name="Google Shape;64;p14"/>
            <p:cNvSpPr/>
            <p:nvPr/>
          </p:nvSpPr>
          <p:spPr>
            <a:xfrm>
              <a:off x="2336802" y="2926043"/>
              <a:ext cx="1013600" cy="1474400"/>
            </a:xfrm>
            <a:prstGeom prst="roundRect">
              <a:avLst>
                <a:gd name="adj" fmla="val 16667"/>
              </a:avLst>
            </a:prstGeom>
            <a:noFill/>
            <a:ln w="28575" cap="flat" cmpd="sng">
              <a:solidFill>
                <a:srgbClr val="1155CC"/>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43" name="Google Shape;65;p14"/>
            <p:cNvSpPr/>
            <p:nvPr/>
          </p:nvSpPr>
          <p:spPr>
            <a:xfrm>
              <a:off x="3800752" y="2474429"/>
              <a:ext cx="1151200" cy="1830000"/>
            </a:xfrm>
            <a:prstGeom prst="roundRect">
              <a:avLst>
                <a:gd name="adj" fmla="val 16667"/>
              </a:avLst>
            </a:prstGeom>
            <a:noFill/>
            <a:ln w="2857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44" name="Google Shape;66;p14"/>
            <p:cNvSpPr/>
            <p:nvPr/>
          </p:nvSpPr>
          <p:spPr>
            <a:xfrm>
              <a:off x="1571202" y="2413971"/>
              <a:ext cx="1779200" cy="410000"/>
            </a:xfrm>
            <a:prstGeom prst="roundRect">
              <a:avLst>
                <a:gd name="adj" fmla="val 16667"/>
              </a:avLst>
            </a:prstGeom>
            <a:noFill/>
            <a:ln w="28575" cap="flat" cmpd="sng">
              <a:solidFill>
                <a:srgbClr val="FF99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45" name="TextBox 44"/>
            <p:cNvSpPr txBox="1"/>
            <p:nvPr/>
          </p:nvSpPr>
          <p:spPr>
            <a:xfrm>
              <a:off x="1546364" y="3005602"/>
              <a:ext cx="306494" cy="369332"/>
            </a:xfrm>
            <a:prstGeom prst="rect">
              <a:avLst/>
            </a:prstGeom>
            <a:noFill/>
          </p:spPr>
          <p:txBody>
            <a:bodyPr wrap="none" rtlCol="0">
              <a:spAutoFit/>
            </a:bodyPr>
            <a:lstStyle/>
            <a:p>
              <a:r>
                <a:rPr lang="en-US" i="1" dirty="0" err="1" smtClean="0">
                  <a:latin typeface="Cambria Math" charset="0"/>
                  <a:ea typeface="Cambria Math" charset="0"/>
                  <a:cs typeface="Cambria Math" charset="0"/>
                </a:rPr>
                <a:t>f</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sp>
          <p:nvSpPr>
            <p:cNvPr id="46" name="TextBox 45"/>
            <p:cNvSpPr txBox="1"/>
            <p:nvPr/>
          </p:nvSpPr>
          <p:spPr>
            <a:xfrm>
              <a:off x="2419786" y="2968811"/>
              <a:ext cx="1207866" cy="369332"/>
            </a:xfrm>
            <a:prstGeom prst="rect">
              <a:avLst/>
            </a:prstGeom>
            <a:noFill/>
          </p:spPr>
          <p:txBody>
            <a:bodyPr wrap="square" rtlCol="0">
              <a:spAutoFit/>
            </a:bodyPr>
            <a:lstStyle/>
            <a:p>
              <a:r>
                <a:rPr lang="en-US" i="1" dirty="0">
                  <a:latin typeface="Cambria Math" charset="0"/>
                  <a:ea typeface="Cambria Math" charset="0"/>
                  <a:cs typeface="Cambria Math" charset="0"/>
                </a:rPr>
                <a:t>i</a:t>
              </a:r>
              <a:r>
                <a:rPr lang="en-US" i="1" baseline="-25000" dirty="0"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47" name="TextBox 46"/>
                <p:cNvSpPr txBox="1"/>
                <p:nvPr/>
              </p:nvSpPr>
              <p:spPr>
                <a:xfrm>
                  <a:off x="2694942" y="3280299"/>
                  <a:ext cx="1207866" cy="3795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charset="0"/>
                                <a:ea typeface="Cambria Math" charset="0"/>
                                <a:cs typeface="Cambria Math" charset="0"/>
                              </a:rPr>
                            </m:ctrlPr>
                          </m:acc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𝐶</m:t>
                                </m:r>
                              </m:e>
                              <m:sub>
                                <m:r>
                                  <a:rPr lang="en-US" b="0" i="1" smtClean="0">
                                    <a:latin typeface="Cambria Math" charset="0"/>
                                    <a:ea typeface="Cambria Math" charset="0"/>
                                    <a:cs typeface="Cambria Math" charset="0"/>
                                  </a:rPr>
                                  <m:t>𝑡</m:t>
                                </m:r>
                              </m:sub>
                            </m:sSub>
                          </m:e>
                        </m:acc>
                      </m:oMath>
                    </m:oMathPara>
                  </a14:m>
                  <a:endParaRPr lang="en-US" i="1" dirty="0">
                    <a:latin typeface="Cambria Math" charset="0"/>
                    <a:ea typeface="Cambria Math" charset="0"/>
                    <a:cs typeface="Cambria Math"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2694942" y="3280299"/>
                  <a:ext cx="1207866" cy="379527"/>
                </a:xfrm>
                <a:prstGeom prst="rect">
                  <a:avLst/>
                </a:prstGeom>
                <a:blipFill rotWithShape="0">
                  <a:blip r:embed="rId4"/>
                  <a:stretch>
                    <a:fillRect t="-1695" b="-5085"/>
                  </a:stretch>
                </a:blipFill>
              </p:spPr>
              <p:txBody>
                <a:bodyPr/>
                <a:lstStyle/>
                <a:p>
                  <a:r>
                    <a:rPr lang="en-US">
                      <a:noFill/>
                    </a:rPr>
                    <a:t> </a:t>
                  </a:r>
                </a:p>
              </p:txBody>
            </p:sp>
          </mc:Fallback>
        </mc:AlternateContent>
        <p:sp>
          <p:nvSpPr>
            <p:cNvPr id="48" name="TextBox 47"/>
            <p:cNvSpPr txBox="1"/>
            <p:nvPr/>
          </p:nvSpPr>
          <p:spPr>
            <a:xfrm>
              <a:off x="3748529" y="2926043"/>
              <a:ext cx="1207866" cy="369332"/>
            </a:xfrm>
            <a:prstGeom prst="rect">
              <a:avLst/>
            </a:prstGeom>
            <a:noFill/>
          </p:spPr>
          <p:txBody>
            <a:bodyPr wrap="square" rtlCol="0">
              <a:spAutoFit/>
            </a:bodyPr>
            <a:lstStyle/>
            <a:p>
              <a:r>
                <a:rPr lang="en-US" i="1" dirty="0" err="1" smtClean="0">
                  <a:latin typeface="Cambria Math" charset="0"/>
                  <a:ea typeface="Cambria Math" charset="0"/>
                  <a:cs typeface="Cambria Math" charset="0"/>
                </a:rPr>
                <a:t>o</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grpSp>
    </p:spTree>
    <p:extLst>
      <p:ext uri="{BB962C8B-B14F-4D97-AF65-F5344CB8AC3E}">
        <p14:creationId xmlns:p14="http://schemas.microsoft.com/office/powerpoint/2010/main" val="164605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99055" y="6380309"/>
            <a:ext cx="2844800" cy="365125"/>
          </a:xfrm>
        </p:spPr>
        <p:txBody>
          <a:bodyPr/>
          <a:lstStyle/>
          <a:p>
            <a:fld id="{4B490DE6-7A4A-0F4C-A18B-C3B4F3245ADB}" type="slidenum">
              <a:rPr lang="en-US" smtClean="0"/>
              <a:t>24</a:t>
            </a:fld>
            <a:endParaRPr lang="en-US" dirty="0"/>
          </a:p>
        </p:txBody>
      </p:sp>
      <p:sp>
        <p:nvSpPr>
          <p:cNvPr id="3" name="Google Shape;102;p16"/>
          <p:cNvSpPr txBox="1"/>
          <p:nvPr/>
        </p:nvSpPr>
        <p:spPr>
          <a:xfrm>
            <a:off x="0" y="0"/>
            <a:ext cx="3500400" cy="1179600"/>
          </a:xfrm>
          <a:prstGeom prst="rect">
            <a:avLst/>
          </a:prstGeom>
          <a:noFill/>
          <a:ln>
            <a:noFill/>
          </a:ln>
        </p:spPr>
        <p:txBody>
          <a:bodyPr spcFirstLastPara="1" wrap="square" lIns="121900" tIns="121900" rIns="121900" bIns="121900" anchor="t" anchorCtr="0">
            <a:noAutofit/>
          </a:bodyPr>
          <a:lstStyle/>
          <a:p>
            <a:r>
              <a:rPr lang="es" sz="3200" dirty="0">
                <a:solidFill>
                  <a:schemeClr val="tx1">
                    <a:lumMod val="75000"/>
                    <a:lumOff val="25000"/>
                  </a:schemeClr>
                </a:solidFill>
                <a:latin typeface="Karla" charset="0"/>
                <a:ea typeface="Karla" charset="0"/>
                <a:cs typeface="Karla" charset="0"/>
                <a:sym typeface="Ubuntu"/>
              </a:rPr>
              <a:t>Let's think about my cell state</a:t>
            </a:r>
            <a:endParaRPr sz="3200" dirty="0">
              <a:solidFill>
                <a:schemeClr val="tx1">
                  <a:lumMod val="75000"/>
                  <a:lumOff val="25000"/>
                </a:schemeClr>
              </a:solidFill>
              <a:latin typeface="Karla" charset="0"/>
              <a:ea typeface="Karla" charset="0"/>
              <a:cs typeface="Karla" charset="0"/>
              <a:sym typeface="Ubuntu"/>
            </a:endParaRPr>
          </a:p>
        </p:txBody>
      </p:sp>
      <p:sp>
        <p:nvSpPr>
          <p:cNvPr id="4" name="Google Shape;103;p16"/>
          <p:cNvSpPr txBox="1"/>
          <p:nvPr/>
        </p:nvSpPr>
        <p:spPr>
          <a:xfrm>
            <a:off x="4998382" y="5380527"/>
            <a:ext cx="6554990" cy="903600"/>
          </a:xfrm>
          <a:prstGeom prst="rect">
            <a:avLst/>
          </a:prstGeom>
          <a:noFill/>
          <a:ln>
            <a:noFill/>
          </a:ln>
        </p:spPr>
        <p:txBody>
          <a:bodyPr spcFirstLastPara="1" wrap="square" lIns="121900" tIns="121900" rIns="121900" bIns="121900" anchor="t" anchorCtr="0">
            <a:noAutofit/>
          </a:bodyPr>
          <a:lstStyle/>
          <a:p>
            <a:r>
              <a:rPr lang="es" sz="2400" dirty="0">
                <a:solidFill>
                  <a:schemeClr val="tx1">
                    <a:lumMod val="75000"/>
                    <a:lumOff val="25000"/>
                  </a:schemeClr>
                </a:solidFill>
                <a:latin typeface="Karla" charset="0"/>
                <a:ea typeface="Karla" charset="0"/>
                <a:cs typeface="Karla" charset="0"/>
                <a:sym typeface="Ubuntu"/>
              </a:rPr>
              <a:t>Let's predict if </a:t>
            </a:r>
            <a:r>
              <a:rPr lang="en-US" sz="2400" dirty="0" smtClean="0">
                <a:solidFill>
                  <a:schemeClr val="tx1">
                    <a:lumMod val="75000"/>
                    <a:lumOff val="25000"/>
                  </a:schemeClr>
                </a:solidFill>
                <a:latin typeface="Karla" charset="0"/>
                <a:ea typeface="Karla" charset="0"/>
                <a:cs typeface="Karla" charset="0"/>
                <a:sym typeface="Ubuntu"/>
              </a:rPr>
              <a:t>I</a:t>
            </a:r>
            <a:r>
              <a:rPr lang="es" sz="2400" dirty="0" smtClean="0">
                <a:solidFill>
                  <a:schemeClr val="tx1">
                    <a:lumMod val="75000"/>
                    <a:lumOff val="25000"/>
                  </a:schemeClr>
                </a:solidFill>
                <a:latin typeface="Karla" charset="0"/>
                <a:ea typeface="Karla" charset="0"/>
                <a:cs typeface="Karla" charset="0"/>
                <a:sym typeface="Ubuntu"/>
              </a:rPr>
              <a:t> </a:t>
            </a:r>
            <a:r>
              <a:rPr lang="es" sz="2400" dirty="0">
                <a:solidFill>
                  <a:schemeClr val="tx1">
                    <a:lumMod val="75000"/>
                    <a:lumOff val="25000"/>
                  </a:schemeClr>
                </a:solidFill>
                <a:latin typeface="Karla" charset="0"/>
                <a:ea typeface="Karla" charset="0"/>
                <a:cs typeface="Karla" charset="0"/>
                <a:sym typeface="Ubuntu"/>
              </a:rPr>
              <a:t>will help you </a:t>
            </a:r>
            <a:r>
              <a:rPr lang="en-US" sz="2400" dirty="0" smtClean="0">
                <a:solidFill>
                  <a:schemeClr val="tx1">
                    <a:lumMod val="75000"/>
                    <a:lumOff val="25000"/>
                  </a:schemeClr>
                </a:solidFill>
                <a:latin typeface="Karla" charset="0"/>
                <a:ea typeface="Karla" charset="0"/>
                <a:cs typeface="Karla" charset="0"/>
                <a:sym typeface="Ubuntu"/>
              </a:rPr>
              <a:t>with</a:t>
            </a:r>
            <a:r>
              <a:rPr lang="es" sz="2400" dirty="0" smtClean="0">
                <a:solidFill>
                  <a:schemeClr val="tx1">
                    <a:lumMod val="75000"/>
                    <a:lumOff val="25000"/>
                  </a:schemeClr>
                </a:solidFill>
                <a:latin typeface="Karla" charset="0"/>
                <a:ea typeface="Karla" charset="0"/>
                <a:cs typeface="Karla" charset="0"/>
                <a:sym typeface="Ubuntu"/>
              </a:rPr>
              <a:t> </a:t>
            </a:r>
            <a:r>
              <a:rPr lang="es" sz="2400" dirty="0">
                <a:solidFill>
                  <a:schemeClr val="tx1">
                    <a:lumMod val="75000"/>
                    <a:lumOff val="25000"/>
                  </a:schemeClr>
                </a:solidFill>
                <a:latin typeface="Karla" charset="0"/>
                <a:ea typeface="Karla" charset="0"/>
                <a:cs typeface="Karla" charset="0"/>
                <a:sym typeface="Ubuntu"/>
              </a:rPr>
              <a:t>the homework in time </a:t>
            </a:r>
            <a:r>
              <a:rPr lang="es" sz="2400" i="1" dirty="0">
                <a:solidFill>
                  <a:schemeClr val="tx1">
                    <a:lumMod val="75000"/>
                    <a:lumOff val="25000"/>
                  </a:schemeClr>
                </a:solidFill>
                <a:latin typeface="Karla" charset="0"/>
                <a:ea typeface="Karla" charset="0"/>
                <a:cs typeface="Karla" charset="0"/>
                <a:sym typeface="Ubuntu"/>
              </a:rPr>
              <a:t>t</a:t>
            </a:r>
            <a:endParaRPr sz="2400" i="1" dirty="0">
              <a:solidFill>
                <a:schemeClr val="tx1">
                  <a:lumMod val="75000"/>
                  <a:lumOff val="25000"/>
                </a:schemeClr>
              </a:solidFill>
              <a:latin typeface="Karla" charset="0"/>
              <a:ea typeface="Karla" charset="0"/>
              <a:cs typeface="Karla" charset="0"/>
              <a:sym typeface="Ubuntu"/>
            </a:endParaRPr>
          </a:p>
        </p:txBody>
      </p:sp>
      <p:sp>
        <p:nvSpPr>
          <p:cNvPr id="5" name="Google Shape;104;p16"/>
          <p:cNvSpPr/>
          <p:nvPr/>
        </p:nvSpPr>
        <p:spPr>
          <a:xfrm>
            <a:off x="711667" y="70733"/>
            <a:ext cx="11480400" cy="4772000"/>
          </a:xfrm>
          <a:prstGeom prst="cloudCallout">
            <a:avLst>
              <a:gd name="adj1" fmla="val -20833"/>
              <a:gd name="adj2" fmla="val 625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6" name="Google Shape;105;p16"/>
          <p:cNvGrpSpPr/>
          <p:nvPr/>
        </p:nvGrpSpPr>
        <p:grpSpPr>
          <a:xfrm>
            <a:off x="7725360" y="2086765"/>
            <a:ext cx="2586008" cy="1027715"/>
            <a:chOff x="410500" y="1558350"/>
            <a:chExt cx="2638425" cy="990600"/>
          </a:xfrm>
        </p:grpSpPr>
        <p:pic>
          <p:nvPicPr>
            <p:cNvPr id="7" name="Google Shape;106;p16"/>
            <p:cNvPicPr preferRelativeResize="0"/>
            <p:nvPr/>
          </p:nvPicPr>
          <p:blipFill>
            <a:blip r:embed="rId3">
              <a:alphaModFix/>
            </a:blip>
            <a:stretch>
              <a:fillRect/>
            </a:stretch>
          </p:blipFill>
          <p:spPr>
            <a:xfrm>
              <a:off x="410500" y="1558350"/>
              <a:ext cx="2638425" cy="990600"/>
            </a:xfrm>
            <a:prstGeom prst="rect">
              <a:avLst/>
            </a:prstGeom>
            <a:noFill/>
            <a:ln>
              <a:noFill/>
            </a:ln>
          </p:spPr>
        </p:pic>
        <p:pic>
          <p:nvPicPr>
            <p:cNvPr id="8" name="Google Shape;107;p16"/>
            <p:cNvPicPr preferRelativeResize="0"/>
            <p:nvPr/>
          </p:nvPicPr>
          <p:blipFill>
            <a:blip r:embed="rId4">
              <a:alphaModFix/>
            </a:blip>
            <a:stretch>
              <a:fillRect/>
            </a:stretch>
          </p:blipFill>
          <p:spPr>
            <a:xfrm>
              <a:off x="1907451" y="2076722"/>
              <a:ext cx="419825" cy="396403"/>
            </a:xfrm>
            <a:prstGeom prst="rect">
              <a:avLst/>
            </a:prstGeom>
            <a:noFill/>
            <a:ln>
              <a:noFill/>
            </a:ln>
          </p:spPr>
        </p:pic>
        <p:pic>
          <p:nvPicPr>
            <p:cNvPr id="9" name="Google Shape;108;p16"/>
            <p:cNvPicPr preferRelativeResize="0"/>
            <p:nvPr/>
          </p:nvPicPr>
          <p:blipFill>
            <a:blip r:embed="rId5">
              <a:alphaModFix/>
            </a:blip>
            <a:stretch>
              <a:fillRect/>
            </a:stretch>
          </p:blipFill>
          <p:spPr>
            <a:xfrm>
              <a:off x="2008872" y="1670425"/>
              <a:ext cx="216985" cy="204878"/>
            </a:xfrm>
            <a:prstGeom prst="rect">
              <a:avLst/>
            </a:prstGeom>
            <a:noFill/>
            <a:ln>
              <a:noFill/>
            </a:ln>
          </p:spPr>
        </p:pic>
      </p:grpSp>
      <p:grpSp>
        <p:nvGrpSpPr>
          <p:cNvPr id="10" name="Google Shape;109;p16"/>
          <p:cNvGrpSpPr/>
          <p:nvPr/>
        </p:nvGrpSpPr>
        <p:grpSpPr>
          <a:xfrm>
            <a:off x="5162664" y="2069971"/>
            <a:ext cx="2172005" cy="1061263"/>
            <a:chOff x="5186725" y="1223250"/>
            <a:chExt cx="2286000" cy="990600"/>
          </a:xfrm>
        </p:grpSpPr>
        <p:pic>
          <p:nvPicPr>
            <p:cNvPr id="11" name="Google Shape;110;p16"/>
            <p:cNvPicPr preferRelativeResize="0"/>
            <p:nvPr/>
          </p:nvPicPr>
          <p:blipFill>
            <a:blip r:embed="rId6">
              <a:alphaModFix/>
            </a:blip>
            <a:stretch>
              <a:fillRect/>
            </a:stretch>
          </p:blipFill>
          <p:spPr>
            <a:xfrm>
              <a:off x="5186725" y="1223250"/>
              <a:ext cx="2286000" cy="990600"/>
            </a:xfrm>
            <a:prstGeom prst="rect">
              <a:avLst/>
            </a:prstGeom>
            <a:noFill/>
            <a:ln>
              <a:noFill/>
            </a:ln>
          </p:spPr>
        </p:pic>
        <p:pic>
          <p:nvPicPr>
            <p:cNvPr id="12" name="Google Shape;111;p16"/>
            <p:cNvPicPr preferRelativeResize="0"/>
            <p:nvPr/>
          </p:nvPicPr>
          <p:blipFill>
            <a:blip r:embed="rId4">
              <a:alphaModFix/>
            </a:blip>
            <a:stretch>
              <a:fillRect/>
            </a:stretch>
          </p:blipFill>
          <p:spPr>
            <a:xfrm>
              <a:off x="6582950" y="1758318"/>
              <a:ext cx="408700" cy="399232"/>
            </a:xfrm>
            <a:prstGeom prst="rect">
              <a:avLst/>
            </a:prstGeom>
            <a:noFill/>
            <a:ln>
              <a:noFill/>
            </a:ln>
          </p:spPr>
        </p:pic>
        <p:pic>
          <p:nvPicPr>
            <p:cNvPr id="13" name="Google Shape;112;p16"/>
            <p:cNvPicPr preferRelativeResize="0"/>
            <p:nvPr/>
          </p:nvPicPr>
          <p:blipFill>
            <a:blip r:embed="rId5">
              <a:alphaModFix/>
            </a:blip>
            <a:stretch>
              <a:fillRect/>
            </a:stretch>
          </p:blipFill>
          <p:spPr>
            <a:xfrm>
              <a:off x="6681684" y="1356025"/>
              <a:ext cx="211235" cy="206341"/>
            </a:xfrm>
            <a:prstGeom prst="rect">
              <a:avLst/>
            </a:prstGeom>
            <a:noFill/>
            <a:ln>
              <a:noFill/>
            </a:ln>
          </p:spPr>
        </p:pic>
      </p:grpSp>
      <p:pic>
        <p:nvPicPr>
          <p:cNvPr id="14" name="Google Shape;113;p16"/>
          <p:cNvPicPr preferRelativeResize="0"/>
          <p:nvPr/>
        </p:nvPicPr>
        <p:blipFill>
          <a:blip r:embed="rId7">
            <a:alphaModFix/>
          </a:blip>
          <a:stretch>
            <a:fillRect/>
          </a:stretch>
        </p:blipFill>
        <p:spPr>
          <a:xfrm>
            <a:off x="2694231" y="5235601"/>
            <a:ext cx="1235308" cy="1509833"/>
          </a:xfrm>
          <a:prstGeom prst="rect">
            <a:avLst/>
          </a:prstGeom>
          <a:noFill/>
          <a:ln>
            <a:noFill/>
          </a:ln>
        </p:spPr>
      </p:pic>
      <p:grpSp>
        <p:nvGrpSpPr>
          <p:cNvPr id="15" name="Google Shape;114;p16"/>
          <p:cNvGrpSpPr/>
          <p:nvPr/>
        </p:nvGrpSpPr>
        <p:grpSpPr>
          <a:xfrm>
            <a:off x="2024499" y="1723645"/>
            <a:ext cx="2747455" cy="1753956"/>
            <a:chOff x="-70262" y="3174175"/>
            <a:chExt cx="2333625" cy="1485900"/>
          </a:xfrm>
        </p:grpSpPr>
        <p:pic>
          <p:nvPicPr>
            <p:cNvPr id="16" name="Google Shape;115;p16"/>
            <p:cNvPicPr preferRelativeResize="0"/>
            <p:nvPr/>
          </p:nvPicPr>
          <p:blipFill>
            <a:blip r:embed="rId8">
              <a:alphaModFix/>
            </a:blip>
            <a:stretch>
              <a:fillRect/>
            </a:stretch>
          </p:blipFill>
          <p:spPr>
            <a:xfrm>
              <a:off x="-70262" y="3174175"/>
              <a:ext cx="2333625" cy="1485900"/>
            </a:xfrm>
            <a:prstGeom prst="rect">
              <a:avLst/>
            </a:prstGeom>
            <a:noFill/>
            <a:ln>
              <a:noFill/>
            </a:ln>
          </p:spPr>
        </p:pic>
        <p:pic>
          <p:nvPicPr>
            <p:cNvPr id="17" name="Google Shape;116;p16"/>
            <p:cNvPicPr preferRelativeResize="0"/>
            <p:nvPr/>
          </p:nvPicPr>
          <p:blipFill>
            <a:blip r:embed="rId9">
              <a:alphaModFix/>
            </a:blip>
            <a:stretch>
              <a:fillRect/>
            </a:stretch>
          </p:blipFill>
          <p:spPr>
            <a:xfrm>
              <a:off x="993340" y="3765859"/>
              <a:ext cx="491724" cy="292763"/>
            </a:xfrm>
            <a:prstGeom prst="rect">
              <a:avLst/>
            </a:prstGeom>
            <a:noFill/>
            <a:ln>
              <a:noFill/>
            </a:ln>
          </p:spPr>
        </p:pic>
        <p:pic>
          <p:nvPicPr>
            <p:cNvPr id="18" name="Google Shape;117;p16"/>
            <p:cNvPicPr preferRelativeResize="0"/>
            <p:nvPr/>
          </p:nvPicPr>
          <p:blipFill>
            <a:blip r:embed="rId10">
              <a:alphaModFix/>
            </a:blip>
            <a:stretch>
              <a:fillRect/>
            </a:stretch>
          </p:blipFill>
          <p:spPr>
            <a:xfrm>
              <a:off x="1074799" y="3231850"/>
              <a:ext cx="328836" cy="353750"/>
            </a:xfrm>
            <a:prstGeom prst="rect">
              <a:avLst/>
            </a:prstGeom>
            <a:noFill/>
            <a:ln>
              <a:noFill/>
            </a:ln>
          </p:spPr>
        </p:pic>
        <p:pic>
          <p:nvPicPr>
            <p:cNvPr id="19" name="Google Shape;118;p16"/>
            <p:cNvPicPr preferRelativeResize="0"/>
            <p:nvPr/>
          </p:nvPicPr>
          <p:blipFill>
            <a:blip r:embed="rId11">
              <a:alphaModFix/>
            </a:blip>
            <a:stretch>
              <a:fillRect/>
            </a:stretch>
          </p:blipFill>
          <p:spPr>
            <a:xfrm>
              <a:off x="1048650" y="4192424"/>
              <a:ext cx="381125" cy="353756"/>
            </a:xfrm>
            <a:prstGeom prst="rect">
              <a:avLst/>
            </a:prstGeom>
            <a:noFill/>
            <a:ln>
              <a:noFill/>
            </a:ln>
          </p:spPr>
        </p:pic>
      </p:grpSp>
    </p:spTree>
    <p:extLst>
      <p:ext uri="{BB962C8B-B14F-4D97-AF65-F5344CB8AC3E}">
        <p14:creationId xmlns:p14="http://schemas.microsoft.com/office/powerpoint/2010/main" val="20481111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03153" y="6371443"/>
            <a:ext cx="2844800" cy="365125"/>
          </a:xfrm>
        </p:spPr>
        <p:txBody>
          <a:bodyPr/>
          <a:lstStyle/>
          <a:p>
            <a:fld id="{4B490DE6-7A4A-0F4C-A18B-C3B4F3245ADB}" type="slidenum">
              <a:rPr lang="en-US" smtClean="0"/>
              <a:t>25</a:t>
            </a:fld>
            <a:endParaRPr lang="en-US" dirty="0"/>
          </a:p>
        </p:txBody>
      </p:sp>
      <p:cxnSp>
        <p:nvCxnSpPr>
          <p:cNvPr id="5" name="Google Shape;125;p17"/>
          <p:cNvCxnSpPr/>
          <p:nvPr/>
        </p:nvCxnSpPr>
        <p:spPr>
          <a:xfrm>
            <a:off x="4203900" y="28600"/>
            <a:ext cx="0" cy="6800800"/>
          </a:xfrm>
          <a:prstGeom prst="straightConnector1">
            <a:avLst/>
          </a:prstGeom>
          <a:noFill/>
          <a:ln w="19050" cap="flat" cmpd="sng">
            <a:solidFill>
              <a:srgbClr val="000000"/>
            </a:solidFill>
            <a:prstDash val="lgDashDot"/>
            <a:round/>
            <a:headEnd type="none" w="med" len="med"/>
            <a:tailEnd type="none" w="med" len="med"/>
          </a:ln>
        </p:spPr>
      </p:cxnSp>
      <p:sp>
        <p:nvSpPr>
          <p:cNvPr id="6" name="Google Shape;126;p17"/>
          <p:cNvSpPr/>
          <p:nvPr/>
        </p:nvSpPr>
        <p:spPr>
          <a:xfrm>
            <a:off x="309000" y="1207133"/>
            <a:ext cx="3642000" cy="1295200"/>
          </a:xfrm>
          <a:prstGeom prst="roundRect">
            <a:avLst>
              <a:gd name="adj" fmla="val 16667"/>
            </a:avLst>
          </a:prstGeom>
          <a:noFill/>
          <a:ln w="28575" cap="flat" cmpd="sng">
            <a:solidFill>
              <a:srgbClr val="00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7" name="Google Shape;127;p17"/>
          <p:cNvSpPr txBox="1"/>
          <p:nvPr/>
        </p:nvSpPr>
        <p:spPr>
          <a:xfrm>
            <a:off x="1280084" y="520100"/>
            <a:ext cx="1909200" cy="500400"/>
          </a:xfrm>
          <a:prstGeom prst="rect">
            <a:avLst/>
          </a:prstGeom>
          <a:noFill/>
          <a:ln>
            <a:noFill/>
          </a:ln>
        </p:spPr>
        <p:txBody>
          <a:bodyPr spcFirstLastPara="1" wrap="square" lIns="121900" tIns="121900" rIns="121900" bIns="121900" anchor="t" anchorCtr="0">
            <a:noAutofit/>
          </a:bodyPr>
          <a:lstStyle/>
          <a:p>
            <a:r>
              <a:rPr lang="es" sz="2400" dirty="0">
                <a:solidFill>
                  <a:schemeClr val="tx1">
                    <a:lumMod val="75000"/>
                    <a:lumOff val="25000"/>
                  </a:schemeClr>
                </a:solidFill>
                <a:latin typeface="Karla" charset="0"/>
                <a:ea typeface="Karla" charset="0"/>
                <a:cs typeface="Karla" charset="0"/>
                <a:sym typeface="Ubuntu"/>
              </a:rPr>
              <a:t>Forget Gate</a:t>
            </a:r>
            <a:endParaRPr sz="2400" dirty="0">
              <a:solidFill>
                <a:schemeClr val="tx1">
                  <a:lumMod val="75000"/>
                  <a:lumOff val="25000"/>
                </a:schemeClr>
              </a:solidFill>
              <a:latin typeface="Karla" charset="0"/>
              <a:ea typeface="Karla" charset="0"/>
              <a:cs typeface="Karla" charset="0"/>
              <a:sym typeface="Ubuntu"/>
            </a:endParaRPr>
          </a:p>
        </p:txBody>
      </p:sp>
      <p:sp>
        <p:nvSpPr>
          <p:cNvPr id="9" name="Google Shape;129;p17"/>
          <p:cNvSpPr/>
          <p:nvPr/>
        </p:nvSpPr>
        <p:spPr>
          <a:xfrm rot="5400000">
            <a:off x="9594553" y="1833867"/>
            <a:ext cx="204800" cy="23876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0" name="Google Shape;130;p17"/>
          <p:cNvPicPr preferRelativeResize="0"/>
          <p:nvPr/>
        </p:nvPicPr>
        <p:blipFill>
          <a:blip r:embed="rId3">
            <a:alphaModFix/>
          </a:blip>
          <a:stretch>
            <a:fillRect/>
          </a:stretch>
        </p:blipFill>
        <p:spPr>
          <a:xfrm>
            <a:off x="6080867" y="2041114"/>
            <a:ext cx="815725" cy="604221"/>
          </a:xfrm>
          <a:prstGeom prst="rect">
            <a:avLst/>
          </a:prstGeom>
          <a:noFill/>
          <a:ln>
            <a:noFill/>
          </a:ln>
        </p:spPr>
      </p:pic>
      <p:pic>
        <p:nvPicPr>
          <p:cNvPr id="11" name="Google Shape;131;p17"/>
          <p:cNvPicPr preferRelativeResize="0"/>
          <p:nvPr/>
        </p:nvPicPr>
        <p:blipFill>
          <a:blip r:embed="rId4">
            <a:alphaModFix/>
          </a:blip>
          <a:stretch>
            <a:fillRect/>
          </a:stretch>
        </p:blipFill>
        <p:spPr>
          <a:xfrm>
            <a:off x="6978275" y="2025673"/>
            <a:ext cx="584867" cy="635111"/>
          </a:xfrm>
          <a:prstGeom prst="rect">
            <a:avLst/>
          </a:prstGeom>
          <a:noFill/>
          <a:ln>
            <a:noFill/>
          </a:ln>
        </p:spPr>
      </p:pic>
      <p:pic>
        <p:nvPicPr>
          <p:cNvPr id="12" name="Google Shape;132;p17"/>
          <p:cNvPicPr preferRelativeResize="0"/>
          <p:nvPr/>
        </p:nvPicPr>
        <p:blipFill>
          <a:blip r:embed="rId5">
            <a:alphaModFix/>
          </a:blip>
          <a:stretch>
            <a:fillRect/>
          </a:stretch>
        </p:blipFill>
        <p:spPr>
          <a:xfrm>
            <a:off x="6999966" y="2339224"/>
            <a:ext cx="344309" cy="315165"/>
          </a:xfrm>
          <a:prstGeom prst="rect">
            <a:avLst/>
          </a:prstGeom>
          <a:noFill/>
          <a:ln>
            <a:noFill/>
          </a:ln>
        </p:spPr>
      </p:pic>
      <p:pic>
        <p:nvPicPr>
          <p:cNvPr id="13" name="Google Shape;133;p17"/>
          <p:cNvPicPr preferRelativeResize="0"/>
          <p:nvPr/>
        </p:nvPicPr>
        <p:blipFill>
          <a:blip r:embed="rId6">
            <a:alphaModFix/>
          </a:blip>
          <a:stretch>
            <a:fillRect/>
          </a:stretch>
        </p:blipFill>
        <p:spPr>
          <a:xfrm>
            <a:off x="7083134" y="2080633"/>
            <a:ext cx="177953" cy="162891"/>
          </a:xfrm>
          <a:prstGeom prst="rect">
            <a:avLst/>
          </a:prstGeom>
          <a:noFill/>
          <a:ln>
            <a:noFill/>
          </a:ln>
        </p:spPr>
      </p:pic>
      <p:pic>
        <p:nvPicPr>
          <p:cNvPr id="14" name="Google Shape;134;p17"/>
          <p:cNvPicPr preferRelativeResize="0"/>
          <p:nvPr/>
        </p:nvPicPr>
        <p:blipFill>
          <a:blip r:embed="rId7">
            <a:alphaModFix/>
          </a:blip>
          <a:stretch>
            <a:fillRect/>
          </a:stretch>
        </p:blipFill>
        <p:spPr>
          <a:xfrm>
            <a:off x="10173338" y="2037076"/>
            <a:ext cx="811461" cy="878689"/>
          </a:xfrm>
          <a:prstGeom prst="rect">
            <a:avLst/>
          </a:prstGeom>
          <a:noFill/>
          <a:ln>
            <a:noFill/>
          </a:ln>
        </p:spPr>
      </p:pic>
      <p:pic>
        <p:nvPicPr>
          <p:cNvPr id="15" name="Google Shape;135;p17"/>
          <p:cNvPicPr preferRelativeResize="0"/>
          <p:nvPr/>
        </p:nvPicPr>
        <p:blipFill>
          <a:blip r:embed="rId8">
            <a:alphaModFix/>
          </a:blip>
          <a:stretch>
            <a:fillRect/>
          </a:stretch>
        </p:blipFill>
        <p:spPr>
          <a:xfrm>
            <a:off x="8434633" y="2037066"/>
            <a:ext cx="1686115" cy="612332"/>
          </a:xfrm>
          <a:prstGeom prst="rect">
            <a:avLst/>
          </a:prstGeom>
          <a:noFill/>
          <a:ln>
            <a:noFill/>
          </a:ln>
        </p:spPr>
      </p:pic>
      <p:pic>
        <p:nvPicPr>
          <p:cNvPr id="16" name="Google Shape;136;p17"/>
          <p:cNvPicPr preferRelativeResize="0"/>
          <p:nvPr/>
        </p:nvPicPr>
        <p:blipFill>
          <a:blip r:embed="rId9">
            <a:alphaModFix/>
          </a:blip>
          <a:stretch>
            <a:fillRect/>
          </a:stretch>
        </p:blipFill>
        <p:spPr>
          <a:xfrm>
            <a:off x="10256995" y="2396017"/>
            <a:ext cx="335423" cy="196111"/>
          </a:xfrm>
          <a:prstGeom prst="rect">
            <a:avLst/>
          </a:prstGeom>
          <a:noFill/>
          <a:ln>
            <a:noFill/>
          </a:ln>
        </p:spPr>
      </p:pic>
      <p:pic>
        <p:nvPicPr>
          <p:cNvPr id="17" name="Google Shape;137;p17"/>
          <p:cNvPicPr preferRelativeResize="0"/>
          <p:nvPr/>
        </p:nvPicPr>
        <p:blipFill>
          <a:blip r:embed="rId10">
            <a:alphaModFix/>
          </a:blip>
          <a:stretch>
            <a:fillRect/>
          </a:stretch>
        </p:blipFill>
        <p:spPr>
          <a:xfrm>
            <a:off x="10302959" y="2083190"/>
            <a:ext cx="243504" cy="257223"/>
          </a:xfrm>
          <a:prstGeom prst="rect">
            <a:avLst/>
          </a:prstGeom>
          <a:noFill/>
          <a:ln>
            <a:noFill/>
          </a:ln>
        </p:spPr>
      </p:pic>
      <p:pic>
        <p:nvPicPr>
          <p:cNvPr id="18" name="Google Shape;138;p17"/>
          <p:cNvPicPr preferRelativeResize="0"/>
          <p:nvPr/>
        </p:nvPicPr>
        <p:blipFill>
          <a:blip r:embed="rId11">
            <a:alphaModFix/>
          </a:blip>
          <a:stretch>
            <a:fillRect/>
          </a:stretch>
        </p:blipFill>
        <p:spPr>
          <a:xfrm>
            <a:off x="10302957" y="2647735"/>
            <a:ext cx="243496" cy="221916"/>
          </a:xfrm>
          <a:prstGeom prst="rect">
            <a:avLst/>
          </a:prstGeom>
          <a:noFill/>
          <a:ln>
            <a:noFill/>
          </a:ln>
        </p:spPr>
      </p:pic>
      <p:sp>
        <p:nvSpPr>
          <p:cNvPr id="19" name="Google Shape;139;p17"/>
          <p:cNvSpPr/>
          <p:nvPr/>
        </p:nvSpPr>
        <p:spPr>
          <a:xfrm rot="5400000">
            <a:off x="6730228" y="2259369"/>
            <a:ext cx="246400" cy="15368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0" name="Google Shape;140;p17"/>
          <p:cNvPicPr preferRelativeResize="0"/>
          <p:nvPr/>
        </p:nvPicPr>
        <p:blipFill>
          <a:blip r:embed="rId12">
            <a:alphaModFix/>
          </a:blip>
          <a:stretch>
            <a:fillRect/>
          </a:stretch>
        </p:blipFill>
        <p:spPr>
          <a:xfrm>
            <a:off x="7887298" y="2198104"/>
            <a:ext cx="327348" cy="290272"/>
          </a:xfrm>
          <a:prstGeom prst="rect">
            <a:avLst/>
          </a:prstGeom>
          <a:noFill/>
          <a:ln>
            <a:noFill/>
          </a:ln>
        </p:spPr>
      </p:pic>
      <p:pic>
        <p:nvPicPr>
          <p:cNvPr id="21" name="Google Shape;141;p17"/>
          <p:cNvPicPr preferRelativeResize="0"/>
          <p:nvPr/>
        </p:nvPicPr>
        <p:blipFill>
          <a:blip r:embed="rId13">
            <a:alphaModFix/>
          </a:blip>
          <a:stretch>
            <a:fillRect/>
          </a:stretch>
        </p:blipFill>
        <p:spPr>
          <a:xfrm>
            <a:off x="6689791" y="3253570"/>
            <a:ext cx="327363" cy="816609"/>
          </a:xfrm>
          <a:prstGeom prst="rect">
            <a:avLst/>
          </a:prstGeom>
          <a:noFill/>
          <a:ln>
            <a:noFill/>
          </a:ln>
        </p:spPr>
      </p:pic>
      <p:pic>
        <p:nvPicPr>
          <p:cNvPr id="22" name="Google Shape;142;p17"/>
          <p:cNvPicPr preferRelativeResize="0"/>
          <p:nvPr/>
        </p:nvPicPr>
        <p:blipFill>
          <a:blip r:embed="rId14">
            <a:alphaModFix/>
          </a:blip>
          <a:stretch>
            <a:fillRect/>
          </a:stretch>
        </p:blipFill>
        <p:spPr>
          <a:xfrm>
            <a:off x="9232932" y="3226625"/>
            <a:ext cx="927905" cy="870475"/>
          </a:xfrm>
          <a:prstGeom prst="rect">
            <a:avLst/>
          </a:prstGeom>
          <a:noFill/>
          <a:ln>
            <a:noFill/>
          </a:ln>
        </p:spPr>
      </p:pic>
      <p:pic>
        <p:nvPicPr>
          <p:cNvPr id="23" name="Google Shape;143;p17"/>
          <p:cNvPicPr preferRelativeResize="0"/>
          <p:nvPr/>
        </p:nvPicPr>
        <p:blipFill>
          <a:blip r:embed="rId15">
            <a:alphaModFix/>
          </a:blip>
          <a:stretch>
            <a:fillRect/>
          </a:stretch>
        </p:blipFill>
        <p:spPr>
          <a:xfrm>
            <a:off x="5490201" y="2235637"/>
            <a:ext cx="243764" cy="215169"/>
          </a:xfrm>
          <a:prstGeom prst="rect">
            <a:avLst/>
          </a:prstGeom>
          <a:noFill/>
          <a:ln>
            <a:noFill/>
          </a:ln>
        </p:spPr>
      </p:pic>
      <p:pic>
        <p:nvPicPr>
          <p:cNvPr id="24" name="Google Shape;144;p17"/>
          <p:cNvPicPr preferRelativeResize="0"/>
          <p:nvPr/>
        </p:nvPicPr>
        <p:blipFill>
          <a:blip r:embed="rId15">
            <a:alphaModFix/>
          </a:blip>
          <a:stretch>
            <a:fillRect/>
          </a:stretch>
        </p:blipFill>
        <p:spPr>
          <a:xfrm>
            <a:off x="6083505" y="3466874"/>
            <a:ext cx="243764" cy="215169"/>
          </a:xfrm>
          <a:prstGeom prst="rect">
            <a:avLst/>
          </a:prstGeom>
          <a:noFill/>
          <a:ln>
            <a:noFill/>
          </a:ln>
        </p:spPr>
      </p:pic>
      <p:pic>
        <p:nvPicPr>
          <p:cNvPr id="25" name="Google Shape;145;p17"/>
          <p:cNvPicPr preferRelativeResize="0"/>
          <p:nvPr/>
        </p:nvPicPr>
        <p:blipFill>
          <a:blip r:embed="rId12">
            <a:alphaModFix/>
          </a:blip>
          <a:stretch>
            <a:fillRect/>
          </a:stretch>
        </p:blipFill>
        <p:spPr>
          <a:xfrm>
            <a:off x="7918178" y="3516728"/>
            <a:ext cx="327348" cy="290272"/>
          </a:xfrm>
          <a:prstGeom prst="rect">
            <a:avLst/>
          </a:prstGeom>
          <a:noFill/>
          <a:ln>
            <a:noFill/>
          </a:ln>
        </p:spPr>
      </p:pic>
      <p:pic>
        <p:nvPicPr>
          <p:cNvPr id="26" name="Google Shape;146;p17"/>
          <p:cNvPicPr preferRelativeResize="0"/>
          <p:nvPr/>
        </p:nvPicPr>
        <p:blipFill>
          <a:blip r:embed="rId13">
            <a:alphaModFix/>
          </a:blip>
          <a:stretch>
            <a:fillRect/>
          </a:stretch>
        </p:blipFill>
        <p:spPr>
          <a:xfrm>
            <a:off x="8116918" y="4635300"/>
            <a:ext cx="344300" cy="858920"/>
          </a:xfrm>
          <a:prstGeom prst="rect">
            <a:avLst/>
          </a:prstGeom>
          <a:noFill/>
          <a:ln>
            <a:noFill/>
          </a:ln>
        </p:spPr>
      </p:pic>
      <p:sp>
        <p:nvSpPr>
          <p:cNvPr id="27" name="Google Shape;147;p17"/>
          <p:cNvSpPr/>
          <p:nvPr/>
        </p:nvSpPr>
        <p:spPr>
          <a:xfrm rot="5400000">
            <a:off x="8131865" y="2270767"/>
            <a:ext cx="314400" cy="42732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 name="Google Shape;148;p17"/>
          <p:cNvSpPr txBox="1"/>
          <p:nvPr/>
        </p:nvSpPr>
        <p:spPr>
          <a:xfrm>
            <a:off x="7367851" y="5564956"/>
            <a:ext cx="2247200" cy="430400"/>
          </a:xfrm>
          <a:prstGeom prst="rect">
            <a:avLst/>
          </a:prstGeom>
          <a:noFill/>
          <a:ln>
            <a:noFill/>
          </a:ln>
        </p:spPr>
        <p:txBody>
          <a:bodyPr spcFirstLastPara="1" wrap="square" lIns="121900" tIns="121900" rIns="121900" bIns="121900" anchor="t" anchorCtr="0">
            <a:noAutofit/>
          </a:bodyPr>
          <a:lstStyle/>
          <a:p>
            <a:r>
              <a:rPr lang="es" sz="2400" dirty="0">
                <a:solidFill>
                  <a:schemeClr val="tx1">
                    <a:lumMod val="75000"/>
                    <a:lumOff val="25000"/>
                  </a:schemeClr>
                </a:solidFill>
                <a:latin typeface="Karla" charset="0"/>
                <a:ea typeface="Karla" charset="0"/>
                <a:cs typeface="Karla" charset="0"/>
                <a:sym typeface="Ubuntu"/>
              </a:rPr>
              <a:t>Erase everything!</a:t>
            </a:r>
            <a:endParaRPr sz="2400" dirty="0">
              <a:solidFill>
                <a:schemeClr val="tx1">
                  <a:lumMod val="75000"/>
                  <a:lumOff val="25000"/>
                </a:schemeClr>
              </a:solidFill>
              <a:latin typeface="Karla" charset="0"/>
              <a:ea typeface="Karla" charset="0"/>
              <a:cs typeface="Karla" charset="0"/>
              <a:sym typeface="Ubuntu"/>
            </a:endParaRPr>
          </a:p>
        </p:txBody>
      </p:sp>
      <p:sp>
        <p:nvSpPr>
          <p:cNvPr id="29" name="Google Shape;149;p17"/>
          <p:cNvSpPr txBox="1"/>
          <p:nvPr/>
        </p:nvSpPr>
        <p:spPr>
          <a:xfrm>
            <a:off x="4530467" y="424300"/>
            <a:ext cx="7278400" cy="949600"/>
          </a:xfrm>
          <a:prstGeom prst="rect">
            <a:avLst/>
          </a:prstGeom>
          <a:noFill/>
          <a:ln>
            <a:noFill/>
          </a:ln>
        </p:spPr>
        <p:txBody>
          <a:bodyPr spcFirstLastPara="1" wrap="square" lIns="121900" tIns="121900" rIns="121900" bIns="121900" anchor="t" anchorCtr="0">
            <a:noAutofit/>
          </a:bodyPr>
          <a:lstStyle/>
          <a:p>
            <a:r>
              <a:rPr lang="es" sz="2133" dirty="0">
                <a:solidFill>
                  <a:schemeClr val="tx1">
                    <a:lumMod val="75000"/>
                    <a:lumOff val="25000"/>
                  </a:schemeClr>
                </a:solidFill>
                <a:latin typeface="Karla" charset="0"/>
                <a:ea typeface="Karla" charset="0"/>
                <a:cs typeface="Karla" charset="0"/>
                <a:sym typeface="Ubuntu"/>
              </a:rPr>
              <a:t>The forget gate tries to estimate what features of the cell state should be forgotten.</a:t>
            </a:r>
            <a:endParaRPr sz="2133" dirty="0">
              <a:solidFill>
                <a:schemeClr val="tx1">
                  <a:lumMod val="75000"/>
                  <a:lumOff val="25000"/>
                </a:schemeClr>
              </a:solidFill>
              <a:latin typeface="Karla" charset="0"/>
              <a:ea typeface="Karla" charset="0"/>
              <a:cs typeface="Karla" charset="0"/>
              <a:sym typeface="Ubuntu"/>
            </a:endParaRPr>
          </a:p>
        </p:txBody>
      </p:sp>
      <p:sp>
        <p:nvSpPr>
          <p:cNvPr id="30" name="Google Shape;150;p17"/>
          <p:cNvSpPr/>
          <p:nvPr/>
        </p:nvSpPr>
        <p:spPr>
          <a:xfrm>
            <a:off x="5896149" y="1786341"/>
            <a:ext cx="123200" cy="11140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51;p17"/>
          <p:cNvSpPr/>
          <p:nvPr/>
        </p:nvSpPr>
        <p:spPr>
          <a:xfrm rot="10800000">
            <a:off x="11037367" y="1786113"/>
            <a:ext cx="123200" cy="11140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 name="Google Shape;152;p17"/>
          <p:cNvSpPr/>
          <p:nvPr/>
        </p:nvSpPr>
        <p:spPr>
          <a:xfrm>
            <a:off x="6504024" y="3102481"/>
            <a:ext cx="123200" cy="11140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 name="Google Shape;153;p17"/>
          <p:cNvSpPr/>
          <p:nvPr/>
        </p:nvSpPr>
        <p:spPr>
          <a:xfrm rot="10800000">
            <a:off x="10256983" y="3139573"/>
            <a:ext cx="123200" cy="11140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4" name="Google Shape;154;p17"/>
          <p:cNvPicPr preferRelativeResize="0"/>
          <p:nvPr/>
        </p:nvPicPr>
        <p:blipFill>
          <a:blip r:embed="rId16">
            <a:alphaModFix/>
          </a:blip>
          <a:stretch>
            <a:fillRect/>
          </a:stretch>
        </p:blipFill>
        <p:spPr>
          <a:xfrm>
            <a:off x="4449751" y="2128133"/>
            <a:ext cx="794584" cy="430400"/>
          </a:xfrm>
          <a:prstGeom prst="rect">
            <a:avLst/>
          </a:prstGeom>
          <a:noFill/>
          <a:ln>
            <a:noFill/>
          </a:ln>
        </p:spPr>
      </p:pic>
      <p:pic>
        <p:nvPicPr>
          <p:cNvPr id="35" name="Google Shape;155;p17"/>
          <p:cNvPicPr preferRelativeResize="0"/>
          <p:nvPr/>
        </p:nvPicPr>
        <p:blipFill>
          <a:blip r:embed="rId16">
            <a:alphaModFix/>
          </a:blip>
          <a:stretch>
            <a:fillRect/>
          </a:stretch>
        </p:blipFill>
        <p:spPr>
          <a:xfrm>
            <a:off x="5112151" y="3359267"/>
            <a:ext cx="794584" cy="430400"/>
          </a:xfrm>
          <a:prstGeom prst="rect">
            <a:avLst/>
          </a:prstGeom>
          <a:noFill/>
          <a:ln>
            <a:noFill/>
          </a:ln>
        </p:spPr>
      </p:pic>
      <p:grpSp>
        <p:nvGrpSpPr>
          <p:cNvPr id="36" name="Group 35"/>
          <p:cNvGrpSpPr>
            <a:grpSpLocks noChangeAspect="1"/>
          </p:cNvGrpSpPr>
          <p:nvPr/>
        </p:nvGrpSpPr>
        <p:grpSpPr>
          <a:xfrm>
            <a:off x="176850" y="2743886"/>
            <a:ext cx="3826534" cy="3291840"/>
            <a:chOff x="401368" y="821413"/>
            <a:chExt cx="5754820" cy="4775200"/>
          </a:xfrm>
        </p:grpSpPr>
        <p:grpSp>
          <p:nvGrpSpPr>
            <p:cNvPr id="37" name="Group 36"/>
            <p:cNvGrpSpPr/>
            <p:nvPr/>
          </p:nvGrpSpPr>
          <p:grpSpPr>
            <a:xfrm>
              <a:off x="401368" y="821413"/>
              <a:ext cx="5754820" cy="4775200"/>
              <a:chOff x="3018483" y="1491343"/>
              <a:chExt cx="5754820" cy="4775200"/>
            </a:xfrm>
          </p:grpSpPr>
          <p:pic>
            <p:nvPicPr>
              <p:cNvPr id="46" name="Picture 45"/>
              <p:cNvPicPr>
                <a:picLocks noChangeAspect="1"/>
              </p:cNvPicPr>
              <p:nvPr/>
            </p:nvPicPr>
            <p:blipFill>
              <a:blip r:embed="rId17"/>
              <a:stretch>
                <a:fillRect/>
              </a:stretch>
            </p:blipFill>
            <p:spPr>
              <a:xfrm>
                <a:off x="3613150" y="1491343"/>
                <a:ext cx="4559300" cy="4775200"/>
              </a:xfrm>
              <a:prstGeom prst="rect">
                <a:avLst/>
              </a:prstGeom>
            </p:spPr>
          </p:pic>
          <p:grpSp>
            <p:nvGrpSpPr>
              <p:cNvPr id="47" name="Group 46"/>
              <p:cNvGrpSpPr/>
              <p:nvPr/>
            </p:nvGrpSpPr>
            <p:grpSpPr>
              <a:xfrm>
                <a:off x="3046222" y="3005437"/>
                <a:ext cx="612668" cy="566928"/>
                <a:chOff x="3046222" y="3005437"/>
                <a:chExt cx="612668" cy="566928"/>
              </a:xfrm>
            </p:grpSpPr>
            <p:sp>
              <p:nvSpPr>
                <p:cNvPr id="57" name="Oval 56"/>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8" name="TextBox 57"/>
                <p:cNvSpPr txBox="1"/>
                <p:nvPr/>
              </p:nvSpPr>
              <p:spPr>
                <a:xfrm>
                  <a:off x="3046222" y="3035701"/>
                  <a:ext cx="612668"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48" name="Group 47"/>
              <p:cNvGrpSpPr/>
              <p:nvPr/>
            </p:nvGrpSpPr>
            <p:grpSpPr>
              <a:xfrm>
                <a:off x="8172450" y="2983069"/>
                <a:ext cx="566928" cy="566928"/>
                <a:chOff x="3046222" y="3005437"/>
                <a:chExt cx="566928" cy="566928"/>
              </a:xfrm>
            </p:grpSpPr>
            <p:sp>
              <p:nvSpPr>
                <p:cNvPr id="55" name="Oval 54"/>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6" name="TextBox 55"/>
                <p:cNvSpPr txBox="1"/>
                <p:nvPr/>
              </p:nvSpPr>
              <p:spPr>
                <a:xfrm>
                  <a:off x="3046222" y="3035701"/>
                  <a:ext cx="461986"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nvGrpSpPr>
              <p:cNvPr id="49" name="Group 48"/>
              <p:cNvGrpSpPr/>
              <p:nvPr/>
            </p:nvGrpSpPr>
            <p:grpSpPr>
              <a:xfrm>
                <a:off x="3018483" y="4469158"/>
                <a:ext cx="609462" cy="566928"/>
                <a:chOff x="3046222" y="3005437"/>
                <a:chExt cx="609462" cy="566928"/>
              </a:xfrm>
              <a:noFill/>
            </p:grpSpPr>
            <p:sp>
              <p:nvSpPr>
                <p:cNvPr id="53" name="Oval 52"/>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4" name="TextBox 53"/>
                <p:cNvSpPr txBox="1"/>
                <p:nvPr/>
              </p:nvSpPr>
              <p:spPr>
                <a:xfrm>
                  <a:off x="3046222" y="3035701"/>
                  <a:ext cx="609462" cy="461665"/>
                </a:xfrm>
                <a:prstGeom prst="rect">
                  <a:avLst/>
                </a:prstGeom>
                <a:grp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h</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50" name="Group 49"/>
              <p:cNvGrpSpPr/>
              <p:nvPr/>
            </p:nvGrpSpPr>
            <p:grpSpPr>
              <a:xfrm>
                <a:off x="8206375" y="4482430"/>
                <a:ext cx="566928" cy="566928"/>
                <a:chOff x="3046222" y="3005437"/>
                <a:chExt cx="566928" cy="566928"/>
              </a:xfrm>
              <a:noFill/>
            </p:grpSpPr>
            <p:sp>
              <p:nvSpPr>
                <p:cNvPr id="51" name="Oval 50"/>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2" name="TextBox 51"/>
                <p:cNvSpPr txBox="1"/>
                <p:nvPr/>
              </p:nvSpPr>
              <p:spPr>
                <a:xfrm>
                  <a:off x="3046222" y="3035701"/>
                  <a:ext cx="458780" cy="461665"/>
                </a:xfrm>
                <a:prstGeom prst="rect">
                  <a:avLst/>
                </a:prstGeom>
                <a:grpFill/>
              </p:spPr>
              <p:txBody>
                <a:bodyPr wrap="none" rtlCol="0">
                  <a:spAutoFit/>
                </a:bodyPr>
                <a:lstStyle/>
                <a:p>
                  <a:r>
                    <a:rPr lang="en-US" sz="2400" b="1" dirty="0" err="1">
                      <a:solidFill>
                        <a:schemeClr val="tx1">
                          <a:lumMod val="75000"/>
                          <a:lumOff val="25000"/>
                        </a:schemeClr>
                      </a:solidFill>
                      <a:latin typeface="Karla" charset="0"/>
                      <a:ea typeface="Karla" charset="0"/>
                      <a:cs typeface="Karla" charset="0"/>
                    </a:rPr>
                    <a:t>h</a:t>
                  </a:r>
                  <a:r>
                    <a:rPr lang="en-US" sz="2400" b="1" baseline="-25000" dirty="0" err="1"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sp>
          <p:nvSpPr>
            <p:cNvPr id="38" name="Google Shape;63;p14"/>
            <p:cNvSpPr/>
            <p:nvPr/>
          </p:nvSpPr>
          <p:spPr>
            <a:xfrm>
              <a:off x="1502858" y="2932070"/>
              <a:ext cx="700000" cy="1474400"/>
            </a:xfrm>
            <a:prstGeom prst="roundRect">
              <a:avLst>
                <a:gd name="adj" fmla="val 16667"/>
              </a:avLst>
            </a:prstGeom>
            <a:noFill/>
            <a:ln w="28575" cap="flat" cmpd="sng">
              <a:solidFill>
                <a:srgbClr val="CC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42" name="TextBox 41"/>
            <p:cNvSpPr txBox="1"/>
            <p:nvPr/>
          </p:nvSpPr>
          <p:spPr>
            <a:xfrm>
              <a:off x="1451777" y="3006450"/>
              <a:ext cx="306494" cy="369332"/>
            </a:xfrm>
            <a:prstGeom prst="rect">
              <a:avLst/>
            </a:prstGeom>
            <a:noFill/>
          </p:spPr>
          <p:txBody>
            <a:bodyPr wrap="none" rtlCol="0">
              <a:spAutoFit/>
            </a:bodyPr>
            <a:lstStyle/>
            <a:p>
              <a:r>
                <a:rPr lang="en-US" i="1" dirty="0" err="1" smtClean="0">
                  <a:latin typeface="Cambria Math" charset="0"/>
                  <a:ea typeface="Cambria Math" charset="0"/>
                  <a:cs typeface="Cambria Math" charset="0"/>
                </a:rPr>
                <a:t>f</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sp>
          <p:nvSpPr>
            <p:cNvPr id="43" name="TextBox 42"/>
            <p:cNvSpPr txBox="1"/>
            <p:nvPr/>
          </p:nvSpPr>
          <p:spPr>
            <a:xfrm>
              <a:off x="2417112" y="2808615"/>
              <a:ext cx="1207865" cy="369332"/>
            </a:xfrm>
            <a:prstGeom prst="rect">
              <a:avLst/>
            </a:prstGeom>
            <a:noFill/>
          </p:spPr>
          <p:txBody>
            <a:bodyPr wrap="square" rtlCol="0">
              <a:spAutoFit/>
            </a:bodyPr>
            <a:lstStyle/>
            <a:p>
              <a:r>
                <a:rPr lang="en-US" i="1" dirty="0">
                  <a:latin typeface="Cambria Math" charset="0"/>
                  <a:ea typeface="Cambria Math" charset="0"/>
                  <a:cs typeface="Cambria Math" charset="0"/>
                </a:rPr>
                <a:t>i</a:t>
              </a:r>
              <a:r>
                <a:rPr lang="en-US" i="1" baseline="-25000" dirty="0"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44" name="TextBox 43"/>
                <p:cNvSpPr txBox="1"/>
                <p:nvPr/>
              </p:nvSpPr>
              <p:spPr>
                <a:xfrm>
                  <a:off x="2800128" y="3159016"/>
                  <a:ext cx="1207865" cy="3795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charset="0"/>
                                <a:ea typeface="Cambria Math" charset="0"/>
                                <a:cs typeface="Cambria Math" charset="0"/>
                              </a:rPr>
                            </m:ctrlPr>
                          </m:acc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𝐶</m:t>
                                </m:r>
                              </m:e>
                              <m:sub>
                                <m:r>
                                  <a:rPr lang="en-US" b="0" i="1" smtClean="0">
                                    <a:latin typeface="Cambria Math" charset="0"/>
                                    <a:ea typeface="Cambria Math" charset="0"/>
                                    <a:cs typeface="Cambria Math" charset="0"/>
                                  </a:rPr>
                                  <m:t>𝑡</m:t>
                                </m:r>
                              </m:sub>
                            </m:sSub>
                          </m:e>
                        </m:acc>
                      </m:oMath>
                    </m:oMathPara>
                  </a14:m>
                  <a:endParaRPr lang="en-US" i="1" dirty="0">
                    <a:latin typeface="Cambria Math" charset="0"/>
                    <a:ea typeface="Cambria Math" charset="0"/>
                    <a:cs typeface="Cambria Math"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2800128" y="3159016"/>
                  <a:ext cx="1207865" cy="379526"/>
                </a:xfrm>
                <a:prstGeom prst="rect">
                  <a:avLst/>
                </a:prstGeom>
                <a:blipFill rotWithShape="0">
                  <a:blip r:embed="rId19"/>
                  <a:stretch>
                    <a:fillRect t="-2326" r="-16794" b="-46512"/>
                  </a:stretch>
                </a:blipFill>
              </p:spPr>
              <p:txBody>
                <a:bodyPr/>
                <a:lstStyle/>
                <a:p>
                  <a:r>
                    <a:rPr lang="en-US">
                      <a:noFill/>
                    </a:rPr>
                    <a:t> </a:t>
                  </a:r>
                </a:p>
              </p:txBody>
            </p:sp>
          </mc:Fallback>
        </mc:AlternateContent>
        <p:sp>
          <p:nvSpPr>
            <p:cNvPr id="45" name="TextBox 44"/>
            <p:cNvSpPr txBox="1"/>
            <p:nvPr/>
          </p:nvSpPr>
          <p:spPr>
            <a:xfrm>
              <a:off x="3748529" y="2784555"/>
              <a:ext cx="1207865" cy="369332"/>
            </a:xfrm>
            <a:prstGeom prst="rect">
              <a:avLst/>
            </a:prstGeom>
            <a:noFill/>
          </p:spPr>
          <p:txBody>
            <a:bodyPr wrap="square" rtlCol="0">
              <a:spAutoFit/>
            </a:bodyPr>
            <a:lstStyle/>
            <a:p>
              <a:r>
                <a:rPr lang="en-US" i="1" dirty="0" err="1" smtClean="0">
                  <a:latin typeface="Cambria Math" charset="0"/>
                  <a:ea typeface="Cambria Math" charset="0"/>
                  <a:cs typeface="Cambria Math" charset="0"/>
                </a:rPr>
                <a:t>o</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grpSp>
      <p:pic>
        <p:nvPicPr>
          <p:cNvPr id="59" name="Picture 58"/>
          <p:cNvPicPr>
            <a:picLocks noChangeAspect="1"/>
          </p:cNvPicPr>
          <p:nvPr/>
        </p:nvPicPr>
        <p:blipFill>
          <a:blip r:embed="rId20"/>
          <a:stretch>
            <a:fillRect/>
          </a:stretch>
        </p:blipFill>
        <p:spPr>
          <a:xfrm>
            <a:off x="553816" y="1685044"/>
            <a:ext cx="3189315" cy="289938"/>
          </a:xfrm>
          <a:prstGeom prst="rect">
            <a:avLst/>
          </a:prstGeom>
        </p:spPr>
      </p:pic>
    </p:spTree>
    <p:extLst>
      <p:ext uri="{BB962C8B-B14F-4D97-AF65-F5344CB8AC3E}">
        <p14:creationId xmlns:p14="http://schemas.microsoft.com/office/powerpoint/2010/main" val="1569133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a:grpSpLocks noChangeAspect="1"/>
          </p:cNvGrpSpPr>
          <p:nvPr/>
        </p:nvGrpSpPr>
        <p:grpSpPr>
          <a:xfrm>
            <a:off x="176850" y="2743886"/>
            <a:ext cx="3826534" cy="3291840"/>
            <a:chOff x="401368" y="821413"/>
            <a:chExt cx="5754820" cy="4775200"/>
          </a:xfrm>
        </p:grpSpPr>
        <p:grpSp>
          <p:nvGrpSpPr>
            <p:cNvPr id="44" name="Group 43"/>
            <p:cNvGrpSpPr/>
            <p:nvPr/>
          </p:nvGrpSpPr>
          <p:grpSpPr>
            <a:xfrm>
              <a:off x="401368" y="821413"/>
              <a:ext cx="5754820" cy="4775200"/>
              <a:chOff x="3018483" y="1491343"/>
              <a:chExt cx="5754820" cy="4775200"/>
            </a:xfrm>
          </p:grpSpPr>
          <p:pic>
            <p:nvPicPr>
              <p:cNvPr id="50" name="Picture 49"/>
              <p:cNvPicPr>
                <a:picLocks noChangeAspect="1"/>
              </p:cNvPicPr>
              <p:nvPr/>
            </p:nvPicPr>
            <p:blipFill>
              <a:blip r:embed="rId3"/>
              <a:stretch>
                <a:fillRect/>
              </a:stretch>
            </p:blipFill>
            <p:spPr>
              <a:xfrm>
                <a:off x="3613150" y="1491343"/>
                <a:ext cx="4559300" cy="4775200"/>
              </a:xfrm>
              <a:prstGeom prst="rect">
                <a:avLst/>
              </a:prstGeom>
            </p:spPr>
          </p:pic>
          <p:grpSp>
            <p:nvGrpSpPr>
              <p:cNvPr id="51" name="Group 50"/>
              <p:cNvGrpSpPr/>
              <p:nvPr/>
            </p:nvGrpSpPr>
            <p:grpSpPr>
              <a:xfrm>
                <a:off x="3046222" y="3005437"/>
                <a:ext cx="612668" cy="566928"/>
                <a:chOff x="3046222" y="3005437"/>
                <a:chExt cx="612668" cy="566928"/>
              </a:xfrm>
            </p:grpSpPr>
            <p:sp>
              <p:nvSpPr>
                <p:cNvPr id="61" name="Oval 60"/>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62" name="TextBox 61"/>
                <p:cNvSpPr txBox="1"/>
                <p:nvPr/>
              </p:nvSpPr>
              <p:spPr>
                <a:xfrm>
                  <a:off x="3046222" y="3035701"/>
                  <a:ext cx="612668"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52" name="Group 51"/>
              <p:cNvGrpSpPr/>
              <p:nvPr/>
            </p:nvGrpSpPr>
            <p:grpSpPr>
              <a:xfrm>
                <a:off x="8172450" y="2983069"/>
                <a:ext cx="566928" cy="566928"/>
                <a:chOff x="3046222" y="3005437"/>
                <a:chExt cx="566928" cy="566928"/>
              </a:xfrm>
            </p:grpSpPr>
            <p:sp>
              <p:nvSpPr>
                <p:cNvPr id="59" name="Oval 58"/>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60" name="TextBox 59"/>
                <p:cNvSpPr txBox="1"/>
                <p:nvPr/>
              </p:nvSpPr>
              <p:spPr>
                <a:xfrm>
                  <a:off x="3046222" y="3035701"/>
                  <a:ext cx="461986"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nvGrpSpPr>
              <p:cNvPr id="53" name="Group 52"/>
              <p:cNvGrpSpPr/>
              <p:nvPr/>
            </p:nvGrpSpPr>
            <p:grpSpPr>
              <a:xfrm>
                <a:off x="3018483" y="4469158"/>
                <a:ext cx="609462" cy="566928"/>
                <a:chOff x="3046222" y="3005437"/>
                <a:chExt cx="609462" cy="566928"/>
              </a:xfrm>
              <a:noFill/>
            </p:grpSpPr>
            <p:sp>
              <p:nvSpPr>
                <p:cNvPr id="57" name="Oval 56"/>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8" name="TextBox 57"/>
                <p:cNvSpPr txBox="1"/>
                <p:nvPr/>
              </p:nvSpPr>
              <p:spPr>
                <a:xfrm>
                  <a:off x="3046222" y="3035701"/>
                  <a:ext cx="609462" cy="461665"/>
                </a:xfrm>
                <a:prstGeom prst="rect">
                  <a:avLst/>
                </a:prstGeom>
                <a:grp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h</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54" name="Group 53"/>
              <p:cNvGrpSpPr/>
              <p:nvPr/>
            </p:nvGrpSpPr>
            <p:grpSpPr>
              <a:xfrm>
                <a:off x="8206375" y="4482430"/>
                <a:ext cx="566928" cy="566928"/>
                <a:chOff x="3046222" y="3005437"/>
                <a:chExt cx="566928" cy="566928"/>
              </a:xfrm>
              <a:noFill/>
            </p:grpSpPr>
            <p:sp>
              <p:nvSpPr>
                <p:cNvPr id="55" name="Oval 54"/>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6" name="TextBox 55"/>
                <p:cNvSpPr txBox="1"/>
                <p:nvPr/>
              </p:nvSpPr>
              <p:spPr>
                <a:xfrm>
                  <a:off x="3046222" y="3035701"/>
                  <a:ext cx="458780" cy="461665"/>
                </a:xfrm>
                <a:prstGeom prst="rect">
                  <a:avLst/>
                </a:prstGeom>
                <a:grpFill/>
              </p:spPr>
              <p:txBody>
                <a:bodyPr wrap="none" rtlCol="0">
                  <a:spAutoFit/>
                </a:bodyPr>
                <a:lstStyle/>
                <a:p>
                  <a:r>
                    <a:rPr lang="en-US" sz="2400" b="1" dirty="0" err="1">
                      <a:solidFill>
                        <a:schemeClr val="tx1">
                          <a:lumMod val="75000"/>
                          <a:lumOff val="25000"/>
                        </a:schemeClr>
                      </a:solidFill>
                      <a:latin typeface="Karla" charset="0"/>
                      <a:ea typeface="Karla" charset="0"/>
                      <a:cs typeface="Karla" charset="0"/>
                    </a:rPr>
                    <a:t>h</a:t>
                  </a:r>
                  <a:r>
                    <a:rPr lang="en-US" sz="2400" b="1" baseline="-25000" dirty="0" err="1"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sp>
          <p:nvSpPr>
            <p:cNvPr id="46" name="TextBox 45"/>
            <p:cNvSpPr txBox="1"/>
            <p:nvPr/>
          </p:nvSpPr>
          <p:spPr>
            <a:xfrm>
              <a:off x="1451777" y="3006450"/>
              <a:ext cx="306494" cy="369332"/>
            </a:xfrm>
            <a:prstGeom prst="rect">
              <a:avLst/>
            </a:prstGeom>
            <a:noFill/>
          </p:spPr>
          <p:txBody>
            <a:bodyPr wrap="none" rtlCol="0">
              <a:spAutoFit/>
            </a:bodyPr>
            <a:lstStyle/>
            <a:p>
              <a:r>
                <a:rPr lang="en-US" i="1" dirty="0" err="1" smtClean="0">
                  <a:latin typeface="Cambria Math" charset="0"/>
                  <a:ea typeface="Cambria Math" charset="0"/>
                  <a:cs typeface="Cambria Math" charset="0"/>
                </a:rPr>
                <a:t>f</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sp>
          <p:nvSpPr>
            <p:cNvPr id="47" name="TextBox 46"/>
            <p:cNvSpPr txBox="1"/>
            <p:nvPr/>
          </p:nvSpPr>
          <p:spPr>
            <a:xfrm>
              <a:off x="2417112" y="2808615"/>
              <a:ext cx="1207865" cy="369332"/>
            </a:xfrm>
            <a:prstGeom prst="rect">
              <a:avLst/>
            </a:prstGeom>
            <a:noFill/>
          </p:spPr>
          <p:txBody>
            <a:bodyPr wrap="square" rtlCol="0">
              <a:spAutoFit/>
            </a:bodyPr>
            <a:lstStyle/>
            <a:p>
              <a:r>
                <a:rPr lang="en-US" i="1" dirty="0">
                  <a:latin typeface="Cambria Math" charset="0"/>
                  <a:ea typeface="Cambria Math" charset="0"/>
                  <a:cs typeface="Cambria Math" charset="0"/>
                </a:rPr>
                <a:t>i</a:t>
              </a:r>
              <a:r>
                <a:rPr lang="en-US" i="1" baseline="-25000" dirty="0"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48" name="TextBox 47"/>
                <p:cNvSpPr txBox="1"/>
                <p:nvPr/>
              </p:nvSpPr>
              <p:spPr>
                <a:xfrm>
                  <a:off x="2800128" y="3159016"/>
                  <a:ext cx="1207865" cy="3795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charset="0"/>
                                <a:ea typeface="Cambria Math" charset="0"/>
                                <a:cs typeface="Cambria Math" charset="0"/>
                              </a:rPr>
                            </m:ctrlPr>
                          </m:acc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𝐶</m:t>
                                </m:r>
                              </m:e>
                              <m:sub>
                                <m:r>
                                  <a:rPr lang="en-US" b="0" i="1" smtClean="0">
                                    <a:latin typeface="Cambria Math" charset="0"/>
                                    <a:ea typeface="Cambria Math" charset="0"/>
                                    <a:cs typeface="Cambria Math" charset="0"/>
                                  </a:rPr>
                                  <m:t>𝑡</m:t>
                                </m:r>
                              </m:sub>
                            </m:sSub>
                          </m:e>
                        </m:acc>
                      </m:oMath>
                    </m:oMathPara>
                  </a14:m>
                  <a:endParaRPr lang="en-US" i="1" dirty="0">
                    <a:latin typeface="Cambria Math" charset="0"/>
                    <a:ea typeface="Cambria Math" charset="0"/>
                    <a:cs typeface="Cambria Math"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2800128" y="3159016"/>
                  <a:ext cx="1207865" cy="379526"/>
                </a:xfrm>
                <a:prstGeom prst="rect">
                  <a:avLst/>
                </a:prstGeom>
                <a:blipFill rotWithShape="0">
                  <a:blip r:embed="rId4"/>
                  <a:stretch>
                    <a:fillRect t="-2326" r="-16794" b="-46512"/>
                  </a:stretch>
                </a:blipFill>
              </p:spPr>
              <p:txBody>
                <a:bodyPr/>
                <a:lstStyle/>
                <a:p>
                  <a:r>
                    <a:rPr lang="en-US">
                      <a:noFill/>
                    </a:rPr>
                    <a:t> </a:t>
                  </a:r>
                </a:p>
              </p:txBody>
            </p:sp>
          </mc:Fallback>
        </mc:AlternateContent>
        <p:sp>
          <p:nvSpPr>
            <p:cNvPr id="49" name="TextBox 48"/>
            <p:cNvSpPr txBox="1"/>
            <p:nvPr/>
          </p:nvSpPr>
          <p:spPr>
            <a:xfrm>
              <a:off x="3748529" y="2784555"/>
              <a:ext cx="1207865" cy="369332"/>
            </a:xfrm>
            <a:prstGeom prst="rect">
              <a:avLst/>
            </a:prstGeom>
            <a:noFill/>
          </p:spPr>
          <p:txBody>
            <a:bodyPr wrap="square" rtlCol="0">
              <a:spAutoFit/>
            </a:bodyPr>
            <a:lstStyle/>
            <a:p>
              <a:r>
                <a:rPr lang="en-US" i="1" dirty="0" err="1" smtClean="0">
                  <a:latin typeface="Cambria Math" charset="0"/>
                  <a:ea typeface="Cambria Math" charset="0"/>
                  <a:cs typeface="Cambria Math" charset="0"/>
                </a:rPr>
                <a:t>o</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grpSp>
      <p:sp>
        <p:nvSpPr>
          <p:cNvPr id="2" name="Slide Number Placeholder 1"/>
          <p:cNvSpPr>
            <a:spLocks noGrp="1"/>
          </p:cNvSpPr>
          <p:nvPr>
            <p:ph type="sldNum" sz="quarter" idx="12"/>
          </p:nvPr>
        </p:nvSpPr>
        <p:spPr>
          <a:xfrm>
            <a:off x="8637072" y="6378431"/>
            <a:ext cx="2844800" cy="365125"/>
          </a:xfrm>
        </p:spPr>
        <p:txBody>
          <a:bodyPr/>
          <a:lstStyle/>
          <a:p>
            <a:fld id="{4B490DE6-7A4A-0F4C-A18B-C3B4F3245ADB}" type="slidenum">
              <a:rPr lang="en-US" smtClean="0"/>
              <a:t>26</a:t>
            </a:fld>
            <a:endParaRPr lang="en-US" dirty="0"/>
          </a:p>
        </p:txBody>
      </p:sp>
      <p:cxnSp>
        <p:nvCxnSpPr>
          <p:cNvPr id="4" name="Google Shape;161;p18"/>
          <p:cNvCxnSpPr/>
          <p:nvPr/>
        </p:nvCxnSpPr>
        <p:spPr>
          <a:xfrm>
            <a:off x="4203900" y="28600"/>
            <a:ext cx="0" cy="6800800"/>
          </a:xfrm>
          <a:prstGeom prst="straightConnector1">
            <a:avLst/>
          </a:prstGeom>
          <a:noFill/>
          <a:ln w="19050" cap="flat" cmpd="sng">
            <a:solidFill>
              <a:srgbClr val="000000"/>
            </a:solidFill>
            <a:prstDash val="lgDashDot"/>
            <a:round/>
            <a:headEnd type="none" w="med" len="med"/>
            <a:tailEnd type="none" w="med" len="med"/>
          </a:ln>
        </p:spPr>
      </p:cxnSp>
      <p:sp>
        <p:nvSpPr>
          <p:cNvPr id="5" name="Google Shape;162;p18"/>
          <p:cNvSpPr/>
          <p:nvPr/>
        </p:nvSpPr>
        <p:spPr>
          <a:xfrm>
            <a:off x="309000" y="1207133"/>
            <a:ext cx="3642000" cy="1295200"/>
          </a:xfrm>
          <a:prstGeom prst="roundRect">
            <a:avLst>
              <a:gd name="adj" fmla="val 16667"/>
            </a:avLst>
          </a:prstGeom>
          <a:noFill/>
          <a:ln w="28575" cap="flat" cmpd="sng">
            <a:solidFill>
              <a:srgbClr val="00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6" name="Google Shape;163;p18"/>
          <p:cNvSpPr txBox="1"/>
          <p:nvPr/>
        </p:nvSpPr>
        <p:spPr>
          <a:xfrm>
            <a:off x="1345284" y="533133"/>
            <a:ext cx="1909200" cy="500400"/>
          </a:xfrm>
          <a:prstGeom prst="rect">
            <a:avLst/>
          </a:prstGeom>
          <a:noFill/>
          <a:ln>
            <a:noFill/>
          </a:ln>
        </p:spPr>
        <p:txBody>
          <a:bodyPr spcFirstLastPara="1" wrap="square" lIns="121900" tIns="121900" rIns="121900" bIns="121900" anchor="t" anchorCtr="0">
            <a:noAutofit/>
          </a:bodyPr>
          <a:lstStyle/>
          <a:p>
            <a:r>
              <a:rPr lang="es" sz="2400" dirty="0">
                <a:solidFill>
                  <a:schemeClr val="tx1">
                    <a:lumMod val="75000"/>
                    <a:lumOff val="25000"/>
                  </a:schemeClr>
                </a:solidFill>
                <a:latin typeface="Karla" charset="0"/>
                <a:ea typeface="Karla" charset="0"/>
                <a:cs typeface="Karla" charset="0"/>
                <a:sym typeface="Ubuntu"/>
              </a:rPr>
              <a:t>Input Gate</a:t>
            </a:r>
            <a:endParaRPr sz="2400" dirty="0">
              <a:solidFill>
                <a:schemeClr val="tx1">
                  <a:lumMod val="75000"/>
                  <a:lumOff val="25000"/>
                </a:schemeClr>
              </a:solidFill>
              <a:latin typeface="Karla" charset="0"/>
              <a:ea typeface="Karla" charset="0"/>
              <a:cs typeface="Karla" charset="0"/>
              <a:sym typeface="Ubuntu"/>
            </a:endParaRPr>
          </a:p>
        </p:txBody>
      </p:sp>
      <p:sp>
        <p:nvSpPr>
          <p:cNvPr id="7" name="Google Shape;164;p18"/>
          <p:cNvSpPr/>
          <p:nvPr/>
        </p:nvSpPr>
        <p:spPr>
          <a:xfrm>
            <a:off x="1442836" y="4156220"/>
            <a:ext cx="792800" cy="1066800"/>
          </a:xfrm>
          <a:prstGeom prst="roundRect">
            <a:avLst>
              <a:gd name="adj" fmla="val 16667"/>
            </a:avLst>
          </a:prstGeom>
          <a:noFill/>
          <a:ln w="28575" cap="flat" cmpd="sng">
            <a:solidFill>
              <a:srgbClr val="1155CC"/>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pic>
        <p:nvPicPr>
          <p:cNvPr id="8" name="Google Shape;165;p18"/>
          <p:cNvPicPr preferRelativeResize="0"/>
          <p:nvPr/>
        </p:nvPicPr>
        <p:blipFill>
          <a:blip r:embed="rId5">
            <a:alphaModFix/>
          </a:blip>
          <a:stretch>
            <a:fillRect/>
          </a:stretch>
        </p:blipFill>
        <p:spPr>
          <a:xfrm>
            <a:off x="481451" y="1401685"/>
            <a:ext cx="3297467" cy="321100"/>
          </a:xfrm>
          <a:prstGeom prst="rect">
            <a:avLst/>
          </a:prstGeom>
          <a:noFill/>
          <a:ln>
            <a:noFill/>
          </a:ln>
        </p:spPr>
      </p:pic>
      <p:pic>
        <p:nvPicPr>
          <p:cNvPr id="9" name="Google Shape;166;p18"/>
          <p:cNvPicPr preferRelativeResize="0"/>
          <p:nvPr/>
        </p:nvPicPr>
        <p:blipFill>
          <a:blip r:embed="rId6">
            <a:alphaModFix/>
          </a:blip>
          <a:stretch>
            <a:fillRect/>
          </a:stretch>
        </p:blipFill>
        <p:spPr>
          <a:xfrm>
            <a:off x="413215" y="1976842"/>
            <a:ext cx="3433600" cy="330941"/>
          </a:xfrm>
          <a:prstGeom prst="rect">
            <a:avLst/>
          </a:prstGeom>
          <a:noFill/>
          <a:ln>
            <a:noFill/>
          </a:ln>
        </p:spPr>
      </p:pic>
      <p:sp>
        <p:nvSpPr>
          <p:cNvPr id="10" name="Google Shape;167;p18"/>
          <p:cNvSpPr txBox="1"/>
          <p:nvPr/>
        </p:nvSpPr>
        <p:spPr>
          <a:xfrm>
            <a:off x="4913600" y="308533"/>
            <a:ext cx="7278400" cy="1295200"/>
          </a:xfrm>
          <a:prstGeom prst="rect">
            <a:avLst/>
          </a:prstGeom>
          <a:noFill/>
          <a:ln>
            <a:noFill/>
          </a:ln>
        </p:spPr>
        <p:txBody>
          <a:bodyPr spcFirstLastPara="1" wrap="square" lIns="121900" tIns="121900" rIns="121900" bIns="121900" anchor="t" anchorCtr="0">
            <a:noAutofit/>
          </a:bodyPr>
          <a:lstStyle/>
          <a:p>
            <a:r>
              <a:rPr lang="es" sz="2133" dirty="0">
                <a:solidFill>
                  <a:schemeClr val="tx1">
                    <a:lumMod val="75000"/>
                    <a:lumOff val="25000"/>
                  </a:schemeClr>
                </a:solidFill>
                <a:latin typeface="Karla" charset="0"/>
                <a:ea typeface="Karla" charset="0"/>
                <a:cs typeface="Karla" charset="0"/>
                <a:sym typeface="Ubuntu"/>
              </a:rPr>
              <a:t>The input gate layer works in a similar way that the forget layer, the input gate layer </a:t>
            </a:r>
            <a:r>
              <a:rPr lang="es" sz="2133" dirty="0" smtClean="0">
                <a:solidFill>
                  <a:schemeClr val="tx1">
                    <a:lumMod val="75000"/>
                    <a:lumOff val="25000"/>
                  </a:schemeClr>
                </a:solidFill>
                <a:latin typeface="Karla" charset="0"/>
                <a:ea typeface="Karla" charset="0"/>
                <a:cs typeface="Karla" charset="0"/>
                <a:sym typeface="Ubuntu"/>
              </a:rPr>
              <a:t>estimate</a:t>
            </a:r>
            <a:r>
              <a:rPr lang="en-US" sz="2133" dirty="0" smtClean="0">
                <a:solidFill>
                  <a:schemeClr val="tx1">
                    <a:lumMod val="75000"/>
                    <a:lumOff val="25000"/>
                  </a:schemeClr>
                </a:solidFill>
                <a:latin typeface="Karla" charset="0"/>
                <a:ea typeface="Karla" charset="0"/>
                <a:cs typeface="Karla" charset="0"/>
                <a:sym typeface="Ubuntu"/>
              </a:rPr>
              <a:t>s</a:t>
            </a:r>
            <a:r>
              <a:rPr lang="es" sz="2133" dirty="0" smtClean="0">
                <a:solidFill>
                  <a:schemeClr val="tx1">
                    <a:lumMod val="75000"/>
                    <a:lumOff val="25000"/>
                  </a:schemeClr>
                </a:solidFill>
                <a:latin typeface="Karla" charset="0"/>
                <a:ea typeface="Karla" charset="0"/>
                <a:cs typeface="Karla" charset="0"/>
                <a:sym typeface="Ubuntu"/>
              </a:rPr>
              <a:t> </a:t>
            </a:r>
            <a:r>
              <a:rPr lang="es" sz="2133" dirty="0">
                <a:solidFill>
                  <a:schemeClr val="tx1">
                    <a:lumMod val="75000"/>
                    <a:lumOff val="25000"/>
                  </a:schemeClr>
                </a:solidFill>
                <a:latin typeface="Karla" charset="0"/>
                <a:ea typeface="Karla" charset="0"/>
                <a:cs typeface="Karla" charset="0"/>
                <a:sym typeface="Ubuntu"/>
              </a:rPr>
              <a:t>the degree of confidence of       </a:t>
            </a:r>
            <a:r>
              <a:rPr lang="en-US" sz="2133" dirty="0" smtClean="0">
                <a:solidFill>
                  <a:schemeClr val="tx1">
                    <a:lumMod val="75000"/>
                    <a:lumOff val="25000"/>
                  </a:schemeClr>
                </a:solidFill>
                <a:latin typeface="Karla" charset="0"/>
                <a:ea typeface="Karla" charset="0"/>
                <a:cs typeface="Karla" charset="0"/>
                <a:sym typeface="Ubuntu"/>
              </a:rPr>
              <a:t>. </a:t>
            </a:r>
            <a:r>
              <a:rPr lang="es" sz="2133" dirty="0" smtClean="0">
                <a:solidFill>
                  <a:schemeClr val="tx1">
                    <a:lumMod val="75000"/>
                    <a:lumOff val="25000"/>
                  </a:schemeClr>
                </a:solidFill>
                <a:latin typeface="Karla" charset="0"/>
                <a:ea typeface="Karla" charset="0"/>
                <a:cs typeface="Karla" charset="0"/>
                <a:sym typeface="Ubuntu"/>
              </a:rPr>
              <a:t>     </a:t>
            </a:r>
            <a:r>
              <a:rPr lang="es" sz="2133" dirty="0">
                <a:solidFill>
                  <a:schemeClr val="tx1">
                    <a:lumMod val="75000"/>
                    <a:lumOff val="25000"/>
                  </a:schemeClr>
                </a:solidFill>
                <a:latin typeface="Karla" charset="0"/>
                <a:ea typeface="Karla" charset="0"/>
                <a:cs typeface="Karla" charset="0"/>
                <a:sym typeface="Ubuntu"/>
              </a:rPr>
              <a:t>is a new estimation of the cell state.</a:t>
            </a:r>
            <a:endParaRPr sz="2133" dirty="0">
              <a:solidFill>
                <a:schemeClr val="tx1">
                  <a:lumMod val="75000"/>
                  <a:lumOff val="25000"/>
                </a:schemeClr>
              </a:solidFill>
              <a:latin typeface="Karla" charset="0"/>
              <a:ea typeface="Karla" charset="0"/>
              <a:cs typeface="Karla" charset="0"/>
              <a:sym typeface="Ubuntu"/>
            </a:endParaRPr>
          </a:p>
        </p:txBody>
      </p:sp>
      <p:pic>
        <p:nvPicPr>
          <p:cNvPr id="11" name="Google Shape;168;p18"/>
          <p:cNvPicPr preferRelativeResize="0"/>
          <p:nvPr/>
        </p:nvPicPr>
        <p:blipFill>
          <a:blip r:embed="rId7">
            <a:alphaModFix/>
          </a:blip>
          <a:stretch>
            <a:fillRect/>
          </a:stretch>
        </p:blipFill>
        <p:spPr>
          <a:xfrm>
            <a:off x="6847425" y="1108867"/>
            <a:ext cx="248900" cy="292824"/>
          </a:xfrm>
          <a:prstGeom prst="rect">
            <a:avLst/>
          </a:prstGeom>
          <a:noFill/>
          <a:ln>
            <a:noFill/>
          </a:ln>
        </p:spPr>
      </p:pic>
      <p:pic>
        <p:nvPicPr>
          <p:cNvPr id="12" name="Google Shape;169;p18"/>
          <p:cNvPicPr preferRelativeResize="0"/>
          <p:nvPr/>
        </p:nvPicPr>
        <p:blipFill>
          <a:blip r:embed="rId7">
            <a:alphaModFix/>
          </a:blip>
          <a:stretch>
            <a:fillRect/>
          </a:stretch>
        </p:blipFill>
        <p:spPr>
          <a:xfrm>
            <a:off x="7311349" y="1108867"/>
            <a:ext cx="248900" cy="292824"/>
          </a:xfrm>
          <a:prstGeom prst="rect">
            <a:avLst/>
          </a:prstGeom>
          <a:noFill/>
          <a:ln>
            <a:noFill/>
          </a:ln>
        </p:spPr>
      </p:pic>
      <p:pic>
        <p:nvPicPr>
          <p:cNvPr id="13" name="Google Shape;170;p18"/>
          <p:cNvPicPr preferRelativeResize="0"/>
          <p:nvPr/>
        </p:nvPicPr>
        <p:blipFill>
          <a:blip r:embed="rId8">
            <a:alphaModFix/>
          </a:blip>
          <a:stretch>
            <a:fillRect/>
          </a:stretch>
        </p:blipFill>
        <p:spPr>
          <a:xfrm>
            <a:off x="10369664" y="3482068"/>
            <a:ext cx="780885" cy="790249"/>
          </a:xfrm>
          <a:prstGeom prst="rect">
            <a:avLst/>
          </a:prstGeom>
          <a:noFill/>
          <a:ln>
            <a:noFill/>
          </a:ln>
        </p:spPr>
      </p:pic>
      <p:pic>
        <p:nvPicPr>
          <p:cNvPr id="14" name="Google Shape;171;p18"/>
          <p:cNvPicPr preferRelativeResize="0"/>
          <p:nvPr/>
        </p:nvPicPr>
        <p:blipFill>
          <a:blip r:embed="rId9">
            <a:alphaModFix/>
          </a:blip>
          <a:stretch>
            <a:fillRect/>
          </a:stretch>
        </p:blipFill>
        <p:spPr>
          <a:xfrm>
            <a:off x="10450168" y="3804880"/>
            <a:ext cx="322784" cy="176373"/>
          </a:xfrm>
          <a:prstGeom prst="rect">
            <a:avLst/>
          </a:prstGeom>
          <a:noFill/>
          <a:ln>
            <a:noFill/>
          </a:ln>
        </p:spPr>
      </p:pic>
      <p:pic>
        <p:nvPicPr>
          <p:cNvPr id="15" name="Google Shape;172;p18"/>
          <p:cNvPicPr preferRelativeResize="0"/>
          <p:nvPr/>
        </p:nvPicPr>
        <p:blipFill>
          <a:blip r:embed="rId10">
            <a:alphaModFix/>
          </a:blip>
          <a:stretch>
            <a:fillRect/>
          </a:stretch>
        </p:blipFill>
        <p:spPr>
          <a:xfrm>
            <a:off x="10494402" y="3523541"/>
            <a:ext cx="234329" cy="231335"/>
          </a:xfrm>
          <a:prstGeom prst="rect">
            <a:avLst/>
          </a:prstGeom>
          <a:noFill/>
          <a:ln>
            <a:noFill/>
          </a:ln>
        </p:spPr>
      </p:pic>
      <p:pic>
        <p:nvPicPr>
          <p:cNvPr id="16" name="Google Shape;173;p18"/>
          <p:cNvPicPr preferRelativeResize="0"/>
          <p:nvPr/>
        </p:nvPicPr>
        <p:blipFill>
          <a:blip r:embed="rId11">
            <a:alphaModFix/>
          </a:blip>
          <a:stretch>
            <a:fillRect/>
          </a:stretch>
        </p:blipFill>
        <p:spPr>
          <a:xfrm>
            <a:off x="10494400" y="4031264"/>
            <a:ext cx="234321" cy="199579"/>
          </a:xfrm>
          <a:prstGeom prst="rect">
            <a:avLst/>
          </a:prstGeom>
          <a:noFill/>
          <a:ln>
            <a:noFill/>
          </a:ln>
        </p:spPr>
      </p:pic>
      <p:grpSp>
        <p:nvGrpSpPr>
          <p:cNvPr id="17" name="Google Shape;174;p18"/>
          <p:cNvGrpSpPr/>
          <p:nvPr/>
        </p:nvGrpSpPr>
        <p:grpSpPr>
          <a:xfrm>
            <a:off x="7299136" y="3482059"/>
            <a:ext cx="678808" cy="790256"/>
            <a:chOff x="5474352" y="2611544"/>
            <a:chExt cx="509106" cy="592692"/>
          </a:xfrm>
        </p:grpSpPr>
        <p:pic>
          <p:nvPicPr>
            <p:cNvPr id="18" name="Google Shape;175;p18"/>
            <p:cNvPicPr preferRelativeResize="0"/>
            <p:nvPr/>
          </p:nvPicPr>
          <p:blipFill>
            <a:blip r:embed="rId12">
              <a:alphaModFix/>
            </a:blip>
            <a:stretch>
              <a:fillRect/>
            </a:stretch>
          </p:blipFill>
          <p:spPr>
            <a:xfrm>
              <a:off x="5474352" y="2611544"/>
              <a:ext cx="509106" cy="592692"/>
            </a:xfrm>
            <a:prstGeom prst="rect">
              <a:avLst/>
            </a:prstGeom>
            <a:noFill/>
            <a:ln>
              <a:noFill/>
            </a:ln>
          </p:spPr>
        </p:pic>
        <p:pic>
          <p:nvPicPr>
            <p:cNvPr id="19" name="Google Shape;176;p18"/>
            <p:cNvPicPr preferRelativeResize="0"/>
            <p:nvPr/>
          </p:nvPicPr>
          <p:blipFill>
            <a:blip r:embed="rId13">
              <a:alphaModFix/>
            </a:blip>
            <a:stretch>
              <a:fillRect/>
            </a:stretch>
          </p:blipFill>
          <p:spPr>
            <a:xfrm>
              <a:off x="5493233" y="2904155"/>
              <a:ext cx="299709" cy="294115"/>
            </a:xfrm>
            <a:prstGeom prst="rect">
              <a:avLst/>
            </a:prstGeom>
            <a:noFill/>
            <a:ln>
              <a:noFill/>
            </a:ln>
          </p:spPr>
        </p:pic>
        <p:pic>
          <p:nvPicPr>
            <p:cNvPr id="20" name="Google Shape;177;p18"/>
            <p:cNvPicPr preferRelativeResize="0"/>
            <p:nvPr/>
          </p:nvPicPr>
          <p:blipFill>
            <a:blip r:embed="rId14">
              <a:alphaModFix/>
            </a:blip>
            <a:stretch>
              <a:fillRect/>
            </a:stretch>
          </p:blipFill>
          <p:spPr>
            <a:xfrm>
              <a:off x="5565628" y="2662834"/>
              <a:ext cx="154903" cy="152011"/>
            </a:xfrm>
            <a:prstGeom prst="rect">
              <a:avLst/>
            </a:prstGeom>
            <a:noFill/>
            <a:ln>
              <a:noFill/>
            </a:ln>
          </p:spPr>
        </p:pic>
      </p:grpSp>
      <p:pic>
        <p:nvPicPr>
          <p:cNvPr id="21" name="Google Shape;178;p18"/>
          <p:cNvPicPr preferRelativeResize="0"/>
          <p:nvPr/>
        </p:nvPicPr>
        <p:blipFill>
          <a:blip r:embed="rId15">
            <a:alphaModFix/>
          </a:blip>
          <a:stretch>
            <a:fillRect/>
          </a:stretch>
        </p:blipFill>
        <p:spPr>
          <a:xfrm>
            <a:off x="8232686" y="3720196"/>
            <a:ext cx="315013" cy="261056"/>
          </a:xfrm>
          <a:prstGeom prst="rect">
            <a:avLst/>
          </a:prstGeom>
          <a:noFill/>
          <a:ln>
            <a:noFill/>
          </a:ln>
        </p:spPr>
      </p:pic>
      <p:pic>
        <p:nvPicPr>
          <p:cNvPr id="22" name="Google Shape;179;p18"/>
          <p:cNvPicPr preferRelativeResize="0"/>
          <p:nvPr/>
        </p:nvPicPr>
        <p:blipFill>
          <a:blip r:embed="rId16">
            <a:alphaModFix/>
          </a:blip>
          <a:stretch>
            <a:fillRect/>
          </a:stretch>
        </p:blipFill>
        <p:spPr>
          <a:xfrm>
            <a:off x="5272734" y="3757173"/>
            <a:ext cx="754733" cy="271823"/>
          </a:xfrm>
          <a:prstGeom prst="rect">
            <a:avLst/>
          </a:prstGeom>
          <a:noFill/>
          <a:ln>
            <a:noFill/>
          </a:ln>
        </p:spPr>
      </p:pic>
      <p:sp>
        <p:nvSpPr>
          <p:cNvPr id="23" name="Google Shape;180;p18"/>
          <p:cNvSpPr/>
          <p:nvPr/>
        </p:nvSpPr>
        <p:spPr>
          <a:xfrm>
            <a:off x="6074857" y="3345304"/>
            <a:ext cx="135200" cy="10636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4" name="Google Shape;181;p18"/>
          <p:cNvPicPr preferRelativeResize="0"/>
          <p:nvPr/>
        </p:nvPicPr>
        <p:blipFill>
          <a:blip r:embed="rId16">
            <a:alphaModFix/>
          </a:blip>
          <a:stretch>
            <a:fillRect/>
          </a:stretch>
        </p:blipFill>
        <p:spPr>
          <a:xfrm>
            <a:off x="5272734" y="3757173"/>
            <a:ext cx="754733" cy="271823"/>
          </a:xfrm>
          <a:prstGeom prst="rect">
            <a:avLst/>
          </a:prstGeom>
          <a:noFill/>
          <a:ln>
            <a:noFill/>
          </a:ln>
        </p:spPr>
      </p:pic>
      <p:sp>
        <p:nvSpPr>
          <p:cNvPr id="25" name="Google Shape;182;p18"/>
          <p:cNvSpPr/>
          <p:nvPr/>
        </p:nvSpPr>
        <p:spPr>
          <a:xfrm rot="10800000">
            <a:off x="11220900" y="3318979"/>
            <a:ext cx="135200" cy="10636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6" name="Google Shape;183;p18"/>
          <p:cNvPicPr preferRelativeResize="0"/>
          <p:nvPr/>
        </p:nvPicPr>
        <p:blipFill>
          <a:blip r:embed="rId15">
            <a:alphaModFix/>
          </a:blip>
          <a:stretch>
            <a:fillRect/>
          </a:stretch>
        </p:blipFill>
        <p:spPr>
          <a:xfrm>
            <a:off x="8359779" y="4925376"/>
            <a:ext cx="277293" cy="213824"/>
          </a:xfrm>
          <a:prstGeom prst="rect">
            <a:avLst/>
          </a:prstGeom>
          <a:noFill/>
          <a:ln>
            <a:noFill/>
          </a:ln>
        </p:spPr>
      </p:pic>
      <p:sp>
        <p:nvSpPr>
          <p:cNvPr id="27" name="Google Shape;184;p18"/>
          <p:cNvSpPr/>
          <p:nvPr/>
        </p:nvSpPr>
        <p:spPr>
          <a:xfrm rot="5400000">
            <a:off x="7985135" y="4086933"/>
            <a:ext cx="209600" cy="31164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 name="Google Shape;185;p18"/>
          <p:cNvSpPr/>
          <p:nvPr/>
        </p:nvSpPr>
        <p:spPr>
          <a:xfrm>
            <a:off x="7383799" y="4684611"/>
            <a:ext cx="104000" cy="8204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186;p18"/>
          <p:cNvSpPr/>
          <p:nvPr/>
        </p:nvSpPr>
        <p:spPr>
          <a:xfrm rot="10800000">
            <a:off x="9509023" y="4678708"/>
            <a:ext cx="104000" cy="8204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0" name="Google Shape;187;p18"/>
          <p:cNvPicPr preferRelativeResize="0"/>
          <p:nvPr/>
        </p:nvPicPr>
        <p:blipFill>
          <a:blip r:embed="rId17">
            <a:alphaModFix/>
          </a:blip>
          <a:stretch>
            <a:fillRect/>
          </a:stretch>
        </p:blipFill>
        <p:spPr>
          <a:xfrm>
            <a:off x="6389867" y="3500605"/>
            <a:ext cx="678800" cy="771227"/>
          </a:xfrm>
          <a:prstGeom prst="rect">
            <a:avLst/>
          </a:prstGeom>
          <a:noFill/>
          <a:ln>
            <a:noFill/>
          </a:ln>
        </p:spPr>
      </p:pic>
      <p:pic>
        <p:nvPicPr>
          <p:cNvPr id="31" name="Google Shape;188;p18"/>
          <p:cNvPicPr preferRelativeResize="0"/>
          <p:nvPr/>
        </p:nvPicPr>
        <p:blipFill>
          <a:blip r:embed="rId16">
            <a:alphaModFix/>
          </a:blip>
          <a:stretch>
            <a:fillRect/>
          </a:stretch>
        </p:blipFill>
        <p:spPr>
          <a:xfrm>
            <a:off x="6418506" y="4953013"/>
            <a:ext cx="754733" cy="271823"/>
          </a:xfrm>
          <a:prstGeom prst="rect">
            <a:avLst/>
          </a:prstGeom>
          <a:noFill/>
          <a:ln>
            <a:noFill/>
          </a:ln>
        </p:spPr>
      </p:pic>
      <p:pic>
        <p:nvPicPr>
          <p:cNvPr id="32" name="Google Shape;189;p18"/>
          <p:cNvPicPr preferRelativeResize="0"/>
          <p:nvPr/>
        </p:nvPicPr>
        <p:blipFill>
          <a:blip r:embed="rId18">
            <a:alphaModFix/>
          </a:blip>
          <a:stretch>
            <a:fillRect/>
          </a:stretch>
        </p:blipFill>
        <p:spPr>
          <a:xfrm>
            <a:off x="4546525" y="3704526"/>
            <a:ext cx="678800" cy="377111"/>
          </a:xfrm>
          <a:prstGeom prst="rect">
            <a:avLst/>
          </a:prstGeom>
          <a:noFill/>
          <a:ln>
            <a:noFill/>
          </a:ln>
        </p:spPr>
      </p:pic>
      <p:pic>
        <p:nvPicPr>
          <p:cNvPr id="33" name="Google Shape;190;p18"/>
          <p:cNvPicPr preferRelativeResize="0"/>
          <p:nvPr/>
        </p:nvPicPr>
        <p:blipFill>
          <a:blip r:embed="rId18">
            <a:alphaModFix/>
          </a:blip>
          <a:stretch>
            <a:fillRect/>
          </a:stretch>
        </p:blipFill>
        <p:spPr>
          <a:xfrm>
            <a:off x="5662359" y="4933775"/>
            <a:ext cx="678800" cy="377111"/>
          </a:xfrm>
          <a:prstGeom prst="rect">
            <a:avLst/>
          </a:prstGeom>
          <a:noFill/>
          <a:ln>
            <a:noFill/>
          </a:ln>
        </p:spPr>
      </p:pic>
      <p:pic>
        <p:nvPicPr>
          <p:cNvPr id="34" name="Google Shape;191;p18"/>
          <p:cNvPicPr preferRelativeResize="0"/>
          <p:nvPr/>
        </p:nvPicPr>
        <p:blipFill>
          <a:blip r:embed="rId19">
            <a:alphaModFix/>
          </a:blip>
          <a:stretch>
            <a:fillRect/>
          </a:stretch>
        </p:blipFill>
        <p:spPr>
          <a:xfrm>
            <a:off x="9326700" y="2076601"/>
            <a:ext cx="1201600" cy="932585"/>
          </a:xfrm>
          <a:prstGeom prst="rect">
            <a:avLst/>
          </a:prstGeom>
          <a:noFill/>
          <a:ln>
            <a:noFill/>
          </a:ln>
        </p:spPr>
      </p:pic>
      <p:sp>
        <p:nvSpPr>
          <p:cNvPr id="35" name="Google Shape;192;p18"/>
          <p:cNvSpPr txBox="1"/>
          <p:nvPr/>
        </p:nvSpPr>
        <p:spPr>
          <a:xfrm>
            <a:off x="6074851" y="2093500"/>
            <a:ext cx="3372000" cy="762000"/>
          </a:xfrm>
          <a:prstGeom prst="rect">
            <a:avLst/>
          </a:prstGeom>
          <a:noFill/>
          <a:ln>
            <a:noFill/>
          </a:ln>
        </p:spPr>
        <p:txBody>
          <a:bodyPr spcFirstLastPara="1" wrap="square" lIns="121900" tIns="121900" rIns="121900" bIns="121900" anchor="t" anchorCtr="0">
            <a:noAutofit/>
          </a:bodyPr>
          <a:lstStyle/>
          <a:p>
            <a:r>
              <a:rPr lang="es" sz="2133" dirty="0">
                <a:solidFill>
                  <a:schemeClr val="tx1">
                    <a:lumMod val="75000"/>
                    <a:lumOff val="25000"/>
                  </a:schemeClr>
                </a:solidFill>
                <a:latin typeface="Karla" charset="0"/>
                <a:ea typeface="Karla" charset="0"/>
                <a:cs typeface="Karla" charset="0"/>
                <a:sym typeface="Ubuntu"/>
              </a:rPr>
              <a:t>Let’s say that my input gate estimation is:</a:t>
            </a:r>
            <a:endParaRPr sz="2400" dirty="0">
              <a:solidFill>
                <a:schemeClr val="tx1">
                  <a:lumMod val="75000"/>
                  <a:lumOff val="25000"/>
                </a:schemeClr>
              </a:solidFill>
              <a:latin typeface="Karla" charset="0"/>
              <a:ea typeface="Karla" charset="0"/>
              <a:cs typeface="Karla" charset="0"/>
            </a:endParaRPr>
          </a:p>
        </p:txBody>
      </p:sp>
      <p:pic>
        <p:nvPicPr>
          <p:cNvPr id="36" name="Google Shape;193;p18"/>
          <p:cNvPicPr preferRelativeResize="0"/>
          <p:nvPr/>
        </p:nvPicPr>
        <p:blipFill>
          <a:blip r:embed="rId20">
            <a:alphaModFix/>
          </a:blip>
          <a:stretch>
            <a:fillRect/>
          </a:stretch>
        </p:blipFill>
        <p:spPr>
          <a:xfrm>
            <a:off x="8753801" y="3495318"/>
            <a:ext cx="1409783" cy="790233"/>
          </a:xfrm>
          <a:prstGeom prst="rect">
            <a:avLst/>
          </a:prstGeom>
          <a:noFill/>
          <a:ln>
            <a:noFill/>
          </a:ln>
        </p:spPr>
      </p:pic>
      <p:grpSp>
        <p:nvGrpSpPr>
          <p:cNvPr id="37" name="Google Shape;194;p18"/>
          <p:cNvGrpSpPr/>
          <p:nvPr/>
        </p:nvGrpSpPr>
        <p:grpSpPr>
          <a:xfrm>
            <a:off x="7750536" y="5850392"/>
            <a:ext cx="678808" cy="790256"/>
            <a:chOff x="5474352" y="2611544"/>
            <a:chExt cx="509106" cy="592692"/>
          </a:xfrm>
        </p:grpSpPr>
        <p:pic>
          <p:nvPicPr>
            <p:cNvPr id="38" name="Google Shape;195;p18"/>
            <p:cNvPicPr preferRelativeResize="0"/>
            <p:nvPr/>
          </p:nvPicPr>
          <p:blipFill>
            <a:blip r:embed="rId12">
              <a:alphaModFix/>
            </a:blip>
            <a:stretch>
              <a:fillRect/>
            </a:stretch>
          </p:blipFill>
          <p:spPr>
            <a:xfrm>
              <a:off x="5474352" y="2611544"/>
              <a:ext cx="509106" cy="592692"/>
            </a:xfrm>
            <a:prstGeom prst="rect">
              <a:avLst/>
            </a:prstGeom>
            <a:noFill/>
            <a:ln>
              <a:noFill/>
            </a:ln>
          </p:spPr>
        </p:pic>
        <p:pic>
          <p:nvPicPr>
            <p:cNvPr id="39" name="Google Shape;196;p18"/>
            <p:cNvPicPr preferRelativeResize="0"/>
            <p:nvPr/>
          </p:nvPicPr>
          <p:blipFill>
            <a:blip r:embed="rId13">
              <a:alphaModFix/>
            </a:blip>
            <a:stretch>
              <a:fillRect/>
            </a:stretch>
          </p:blipFill>
          <p:spPr>
            <a:xfrm>
              <a:off x="5493233" y="2904155"/>
              <a:ext cx="299709" cy="294115"/>
            </a:xfrm>
            <a:prstGeom prst="rect">
              <a:avLst/>
            </a:prstGeom>
            <a:noFill/>
            <a:ln>
              <a:noFill/>
            </a:ln>
          </p:spPr>
        </p:pic>
        <p:pic>
          <p:nvPicPr>
            <p:cNvPr id="40" name="Google Shape;197;p18"/>
            <p:cNvPicPr preferRelativeResize="0"/>
            <p:nvPr/>
          </p:nvPicPr>
          <p:blipFill>
            <a:blip r:embed="rId14">
              <a:alphaModFix/>
            </a:blip>
            <a:stretch>
              <a:fillRect/>
            </a:stretch>
          </p:blipFill>
          <p:spPr>
            <a:xfrm>
              <a:off x="5565628" y="2662834"/>
              <a:ext cx="154903" cy="152011"/>
            </a:xfrm>
            <a:prstGeom prst="rect">
              <a:avLst/>
            </a:prstGeom>
            <a:noFill/>
            <a:ln>
              <a:noFill/>
            </a:ln>
          </p:spPr>
        </p:pic>
      </p:grpSp>
      <p:pic>
        <p:nvPicPr>
          <p:cNvPr id="41" name="Google Shape;198;p18"/>
          <p:cNvPicPr preferRelativeResize="0"/>
          <p:nvPr/>
        </p:nvPicPr>
        <p:blipFill>
          <a:blip r:embed="rId21">
            <a:alphaModFix/>
          </a:blip>
          <a:stretch>
            <a:fillRect/>
          </a:stretch>
        </p:blipFill>
        <p:spPr>
          <a:xfrm>
            <a:off x="7605100" y="4676886"/>
            <a:ext cx="322800" cy="762981"/>
          </a:xfrm>
          <a:prstGeom prst="rect">
            <a:avLst/>
          </a:prstGeom>
          <a:noFill/>
          <a:ln>
            <a:noFill/>
          </a:ln>
        </p:spPr>
      </p:pic>
      <p:pic>
        <p:nvPicPr>
          <p:cNvPr id="42" name="Google Shape;199;p18"/>
          <p:cNvPicPr preferRelativeResize="0"/>
          <p:nvPr/>
        </p:nvPicPr>
        <p:blipFill>
          <a:blip r:embed="rId22">
            <a:alphaModFix/>
          </a:blip>
          <a:stretch>
            <a:fillRect/>
          </a:stretch>
        </p:blipFill>
        <p:spPr>
          <a:xfrm>
            <a:off x="8869500" y="4683533"/>
            <a:ext cx="469517" cy="762967"/>
          </a:xfrm>
          <a:prstGeom prst="rect">
            <a:avLst/>
          </a:prstGeom>
          <a:noFill/>
          <a:ln>
            <a:noFill/>
          </a:ln>
        </p:spPr>
      </p:pic>
    </p:spTree>
    <p:extLst>
      <p:ext uri="{BB962C8B-B14F-4D97-AF65-F5344CB8AC3E}">
        <p14:creationId xmlns:p14="http://schemas.microsoft.com/office/powerpoint/2010/main" val="11032635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a:grpSpLocks noChangeAspect="1"/>
          </p:cNvGrpSpPr>
          <p:nvPr/>
        </p:nvGrpSpPr>
        <p:grpSpPr>
          <a:xfrm>
            <a:off x="176850" y="2743886"/>
            <a:ext cx="3826534" cy="3291840"/>
            <a:chOff x="401368" y="821413"/>
            <a:chExt cx="5754820" cy="4775200"/>
          </a:xfrm>
        </p:grpSpPr>
        <p:grpSp>
          <p:nvGrpSpPr>
            <p:cNvPr id="32" name="Group 31"/>
            <p:cNvGrpSpPr/>
            <p:nvPr/>
          </p:nvGrpSpPr>
          <p:grpSpPr>
            <a:xfrm>
              <a:off x="401368" y="821413"/>
              <a:ext cx="5754820" cy="4775200"/>
              <a:chOff x="3018483" y="1491343"/>
              <a:chExt cx="5754820" cy="4775200"/>
            </a:xfrm>
          </p:grpSpPr>
          <p:pic>
            <p:nvPicPr>
              <p:cNvPr id="40" name="Picture 39"/>
              <p:cNvPicPr>
                <a:picLocks noChangeAspect="1"/>
              </p:cNvPicPr>
              <p:nvPr/>
            </p:nvPicPr>
            <p:blipFill>
              <a:blip r:embed="rId3"/>
              <a:stretch>
                <a:fillRect/>
              </a:stretch>
            </p:blipFill>
            <p:spPr>
              <a:xfrm>
                <a:off x="3613150" y="1491343"/>
                <a:ext cx="4559300" cy="4775200"/>
              </a:xfrm>
              <a:prstGeom prst="rect">
                <a:avLst/>
              </a:prstGeom>
            </p:spPr>
          </p:pic>
          <p:grpSp>
            <p:nvGrpSpPr>
              <p:cNvPr id="41" name="Group 40"/>
              <p:cNvGrpSpPr/>
              <p:nvPr/>
            </p:nvGrpSpPr>
            <p:grpSpPr>
              <a:xfrm>
                <a:off x="3046222" y="3005437"/>
                <a:ext cx="612668" cy="566928"/>
                <a:chOff x="3046222" y="3005437"/>
                <a:chExt cx="612668" cy="566928"/>
              </a:xfrm>
            </p:grpSpPr>
            <p:sp>
              <p:nvSpPr>
                <p:cNvPr id="51" name="Oval 50"/>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2" name="TextBox 51"/>
                <p:cNvSpPr txBox="1"/>
                <p:nvPr/>
              </p:nvSpPr>
              <p:spPr>
                <a:xfrm>
                  <a:off x="3046222" y="3035701"/>
                  <a:ext cx="612668"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42" name="Group 41"/>
              <p:cNvGrpSpPr/>
              <p:nvPr/>
            </p:nvGrpSpPr>
            <p:grpSpPr>
              <a:xfrm>
                <a:off x="8172450" y="2983069"/>
                <a:ext cx="566928" cy="566928"/>
                <a:chOff x="3046222" y="3005437"/>
                <a:chExt cx="566928" cy="566928"/>
              </a:xfrm>
            </p:grpSpPr>
            <p:sp>
              <p:nvSpPr>
                <p:cNvPr id="49" name="Oval 48"/>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0" name="TextBox 49"/>
                <p:cNvSpPr txBox="1"/>
                <p:nvPr/>
              </p:nvSpPr>
              <p:spPr>
                <a:xfrm>
                  <a:off x="3046222" y="3035701"/>
                  <a:ext cx="461986"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nvGrpSpPr>
              <p:cNvPr id="43" name="Group 42"/>
              <p:cNvGrpSpPr/>
              <p:nvPr/>
            </p:nvGrpSpPr>
            <p:grpSpPr>
              <a:xfrm>
                <a:off x="3018483" y="4469158"/>
                <a:ext cx="609462" cy="566928"/>
                <a:chOff x="3046222" y="3005437"/>
                <a:chExt cx="609462" cy="566928"/>
              </a:xfrm>
              <a:noFill/>
            </p:grpSpPr>
            <p:sp>
              <p:nvSpPr>
                <p:cNvPr id="47" name="Oval 46"/>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48" name="TextBox 47"/>
                <p:cNvSpPr txBox="1"/>
                <p:nvPr/>
              </p:nvSpPr>
              <p:spPr>
                <a:xfrm>
                  <a:off x="3046222" y="3035701"/>
                  <a:ext cx="609462" cy="461665"/>
                </a:xfrm>
                <a:prstGeom prst="rect">
                  <a:avLst/>
                </a:prstGeom>
                <a:grp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h</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44" name="Group 43"/>
              <p:cNvGrpSpPr/>
              <p:nvPr/>
            </p:nvGrpSpPr>
            <p:grpSpPr>
              <a:xfrm>
                <a:off x="8206375" y="4482430"/>
                <a:ext cx="566928" cy="566928"/>
                <a:chOff x="3046222" y="3005437"/>
                <a:chExt cx="566928" cy="566928"/>
              </a:xfrm>
              <a:noFill/>
            </p:grpSpPr>
            <p:sp>
              <p:nvSpPr>
                <p:cNvPr id="45" name="Oval 44"/>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46" name="TextBox 45"/>
                <p:cNvSpPr txBox="1"/>
                <p:nvPr/>
              </p:nvSpPr>
              <p:spPr>
                <a:xfrm>
                  <a:off x="3046222" y="3035701"/>
                  <a:ext cx="458780" cy="461665"/>
                </a:xfrm>
                <a:prstGeom prst="rect">
                  <a:avLst/>
                </a:prstGeom>
                <a:grpFill/>
              </p:spPr>
              <p:txBody>
                <a:bodyPr wrap="none" rtlCol="0">
                  <a:spAutoFit/>
                </a:bodyPr>
                <a:lstStyle/>
                <a:p>
                  <a:r>
                    <a:rPr lang="en-US" sz="2400" b="1" dirty="0" err="1">
                      <a:solidFill>
                        <a:schemeClr val="tx1">
                          <a:lumMod val="75000"/>
                          <a:lumOff val="25000"/>
                        </a:schemeClr>
                      </a:solidFill>
                      <a:latin typeface="Karla" charset="0"/>
                      <a:ea typeface="Karla" charset="0"/>
                      <a:cs typeface="Karla" charset="0"/>
                    </a:rPr>
                    <a:t>h</a:t>
                  </a:r>
                  <a:r>
                    <a:rPr lang="en-US" sz="2400" b="1" baseline="-25000" dirty="0" err="1"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sp>
          <p:nvSpPr>
            <p:cNvPr id="36" name="TextBox 35"/>
            <p:cNvSpPr txBox="1"/>
            <p:nvPr/>
          </p:nvSpPr>
          <p:spPr>
            <a:xfrm>
              <a:off x="1451777" y="3006450"/>
              <a:ext cx="306494" cy="369332"/>
            </a:xfrm>
            <a:prstGeom prst="rect">
              <a:avLst/>
            </a:prstGeom>
            <a:noFill/>
          </p:spPr>
          <p:txBody>
            <a:bodyPr wrap="none" rtlCol="0">
              <a:spAutoFit/>
            </a:bodyPr>
            <a:lstStyle/>
            <a:p>
              <a:r>
                <a:rPr lang="en-US" i="1" dirty="0" err="1" smtClean="0">
                  <a:latin typeface="Cambria Math" charset="0"/>
                  <a:ea typeface="Cambria Math" charset="0"/>
                  <a:cs typeface="Cambria Math" charset="0"/>
                </a:rPr>
                <a:t>f</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sp>
          <p:nvSpPr>
            <p:cNvPr id="37" name="TextBox 36"/>
            <p:cNvSpPr txBox="1"/>
            <p:nvPr/>
          </p:nvSpPr>
          <p:spPr>
            <a:xfrm>
              <a:off x="2417112" y="2808615"/>
              <a:ext cx="1207865" cy="369332"/>
            </a:xfrm>
            <a:prstGeom prst="rect">
              <a:avLst/>
            </a:prstGeom>
            <a:noFill/>
          </p:spPr>
          <p:txBody>
            <a:bodyPr wrap="square" rtlCol="0">
              <a:spAutoFit/>
            </a:bodyPr>
            <a:lstStyle/>
            <a:p>
              <a:r>
                <a:rPr lang="en-US" i="1" dirty="0">
                  <a:latin typeface="Cambria Math" charset="0"/>
                  <a:ea typeface="Cambria Math" charset="0"/>
                  <a:cs typeface="Cambria Math" charset="0"/>
                </a:rPr>
                <a:t>i</a:t>
              </a:r>
              <a:r>
                <a:rPr lang="en-US" i="1" baseline="-25000" dirty="0"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38" name="TextBox 37"/>
                <p:cNvSpPr txBox="1"/>
                <p:nvPr/>
              </p:nvSpPr>
              <p:spPr>
                <a:xfrm>
                  <a:off x="2800128" y="3159016"/>
                  <a:ext cx="1207865" cy="3795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charset="0"/>
                                <a:ea typeface="Cambria Math" charset="0"/>
                                <a:cs typeface="Cambria Math" charset="0"/>
                              </a:rPr>
                            </m:ctrlPr>
                          </m:acc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𝐶</m:t>
                                </m:r>
                              </m:e>
                              <m:sub>
                                <m:r>
                                  <a:rPr lang="en-US" b="0" i="1" smtClean="0">
                                    <a:latin typeface="Cambria Math" charset="0"/>
                                    <a:ea typeface="Cambria Math" charset="0"/>
                                    <a:cs typeface="Cambria Math" charset="0"/>
                                  </a:rPr>
                                  <m:t>𝑡</m:t>
                                </m:r>
                              </m:sub>
                            </m:sSub>
                          </m:e>
                        </m:acc>
                      </m:oMath>
                    </m:oMathPara>
                  </a14:m>
                  <a:endParaRPr lang="en-US" i="1" dirty="0">
                    <a:latin typeface="Cambria Math" charset="0"/>
                    <a:ea typeface="Cambria Math" charset="0"/>
                    <a:cs typeface="Cambria Math"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800128" y="3159016"/>
                  <a:ext cx="1207865" cy="379526"/>
                </a:xfrm>
                <a:prstGeom prst="rect">
                  <a:avLst/>
                </a:prstGeom>
                <a:blipFill rotWithShape="0">
                  <a:blip r:embed="rId4"/>
                  <a:stretch>
                    <a:fillRect t="-2326" r="-16794" b="-46512"/>
                  </a:stretch>
                </a:blipFill>
              </p:spPr>
              <p:txBody>
                <a:bodyPr/>
                <a:lstStyle/>
                <a:p>
                  <a:r>
                    <a:rPr lang="en-US">
                      <a:noFill/>
                    </a:rPr>
                    <a:t> </a:t>
                  </a:r>
                </a:p>
              </p:txBody>
            </p:sp>
          </mc:Fallback>
        </mc:AlternateContent>
        <p:sp>
          <p:nvSpPr>
            <p:cNvPr id="39" name="TextBox 38"/>
            <p:cNvSpPr txBox="1"/>
            <p:nvPr/>
          </p:nvSpPr>
          <p:spPr>
            <a:xfrm>
              <a:off x="3748529" y="2784555"/>
              <a:ext cx="1207865" cy="369332"/>
            </a:xfrm>
            <a:prstGeom prst="rect">
              <a:avLst/>
            </a:prstGeom>
            <a:noFill/>
          </p:spPr>
          <p:txBody>
            <a:bodyPr wrap="square" rtlCol="0">
              <a:spAutoFit/>
            </a:bodyPr>
            <a:lstStyle/>
            <a:p>
              <a:r>
                <a:rPr lang="en-US" i="1" dirty="0" err="1" smtClean="0">
                  <a:latin typeface="Cambria Math" charset="0"/>
                  <a:ea typeface="Cambria Math" charset="0"/>
                  <a:cs typeface="Cambria Math" charset="0"/>
                </a:rPr>
                <a:t>o</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grpSp>
      <p:cxnSp>
        <p:nvCxnSpPr>
          <p:cNvPr id="4" name="Google Shape;205;p19"/>
          <p:cNvCxnSpPr/>
          <p:nvPr/>
        </p:nvCxnSpPr>
        <p:spPr>
          <a:xfrm>
            <a:off x="4203900" y="28600"/>
            <a:ext cx="0" cy="6800800"/>
          </a:xfrm>
          <a:prstGeom prst="straightConnector1">
            <a:avLst/>
          </a:prstGeom>
          <a:noFill/>
          <a:ln w="19050" cap="flat" cmpd="sng">
            <a:solidFill>
              <a:srgbClr val="000000"/>
            </a:solidFill>
            <a:prstDash val="lgDashDot"/>
            <a:round/>
            <a:headEnd type="none" w="med" len="med"/>
            <a:tailEnd type="none" w="med" len="med"/>
          </a:ln>
        </p:spPr>
      </p:cxnSp>
      <p:sp>
        <p:nvSpPr>
          <p:cNvPr id="5" name="Google Shape;206;p19"/>
          <p:cNvSpPr/>
          <p:nvPr/>
        </p:nvSpPr>
        <p:spPr>
          <a:xfrm>
            <a:off x="309000" y="1207133"/>
            <a:ext cx="3642000" cy="1295200"/>
          </a:xfrm>
          <a:prstGeom prst="roundRect">
            <a:avLst>
              <a:gd name="adj" fmla="val 16667"/>
            </a:avLst>
          </a:prstGeom>
          <a:noFill/>
          <a:ln w="28575" cap="flat" cmpd="sng">
            <a:solidFill>
              <a:srgbClr val="00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6" name="Google Shape;207;p19"/>
          <p:cNvSpPr txBox="1"/>
          <p:nvPr/>
        </p:nvSpPr>
        <p:spPr>
          <a:xfrm>
            <a:off x="1345284" y="533133"/>
            <a:ext cx="1909200" cy="500400"/>
          </a:xfrm>
          <a:prstGeom prst="rect">
            <a:avLst/>
          </a:prstGeom>
          <a:noFill/>
          <a:ln>
            <a:noFill/>
          </a:ln>
        </p:spPr>
        <p:txBody>
          <a:bodyPr spcFirstLastPara="1" wrap="square" lIns="121900" tIns="121900" rIns="121900" bIns="121900" anchor="t" anchorCtr="0">
            <a:noAutofit/>
          </a:bodyPr>
          <a:lstStyle/>
          <a:p>
            <a:r>
              <a:rPr lang="es" sz="2400" dirty="0">
                <a:solidFill>
                  <a:schemeClr val="tx1">
                    <a:lumMod val="75000"/>
                    <a:lumOff val="25000"/>
                  </a:schemeClr>
                </a:solidFill>
                <a:latin typeface="Karla" charset="0"/>
                <a:ea typeface="Karla" charset="0"/>
                <a:cs typeface="Karla" charset="0"/>
                <a:sym typeface="Ubuntu"/>
              </a:rPr>
              <a:t>Cell state</a:t>
            </a:r>
            <a:endParaRPr sz="2400" dirty="0">
              <a:solidFill>
                <a:schemeClr val="tx1">
                  <a:lumMod val="75000"/>
                  <a:lumOff val="25000"/>
                </a:schemeClr>
              </a:solidFill>
              <a:latin typeface="Karla" charset="0"/>
              <a:ea typeface="Karla" charset="0"/>
              <a:cs typeface="Karla" charset="0"/>
              <a:sym typeface="Ubuntu"/>
            </a:endParaRPr>
          </a:p>
        </p:txBody>
      </p:sp>
      <p:sp>
        <p:nvSpPr>
          <p:cNvPr id="7" name="Google Shape;208;p19"/>
          <p:cNvSpPr txBox="1"/>
          <p:nvPr/>
        </p:nvSpPr>
        <p:spPr>
          <a:xfrm>
            <a:off x="4718067" y="747200"/>
            <a:ext cx="7278400" cy="979200"/>
          </a:xfrm>
          <a:prstGeom prst="rect">
            <a:avLst/>
          </a:prstGeom>
          <a:noFill/>
          <a:ln>
            <a:noFill/>
          </a:ln>
        </p:spPr>
        <p:txBody>
          <a:bodyPr spcFirstLastPara="1" wrap="square" lIns="121900" tIns="121900" rIns="121900" bIns="121900" anchor="t" anchorCtr="0">
            <a:noAutofit/>
          </a:bodyPr>
          <a:lstStyle/>
          <a:p>
            <a:r>
              <a:rPr lang="es" sz="2133" dirty="0">
                <a:solidFill>
                  <a:schemeClr val="tx1">
                    <a:lumMod val="75000"/>
                    <a:lumOff val="25000"/>
                  </a:schemeClr>
                </a:solidFill>
                <a:latin typeface="Karla" charset="0"/>
                <a:ea typeface="Karla" charset="0"/>
                <a:cs typeface="Karla" charset="0"/>
                <a:sym typeface="Ubuntu"/>
              </a:rPr>
              <a:t>After the calculation of forget gate and input gate we can update our </a:t>
            </a:r>
            <a:r>
              <a:rPr lang="en-US" sz="2133" dirty="0" smtClean="0">
                <a:solidFill>
                  <a:schemeClr val="tx1">
                    <a:lumMod val="75000"/>
                    <a:lumOff val="25000"/>
                  </a:schemeClr>
                </a:solidFill>
                <a:latin typeface="Karla" charset="0"/>
                <a:ea typeface="Karla" charset="0"/>
                <a:cs typeface="Karla" charset="0"/>
                <a:sym typeface="Ubuntu"/>
              </a:rPr>
              <a:t>new </a:t>
            </a:r>
            <a:r>
              <a:rPr lang="es" sz="2133" dirty="0" smtClean="0">
                <a:solidFill>
                  <a:schemeClr val="tx1">
                    <a:lumMod val="75000"/>
                    <a:lumOff val="25000"/>
                  </a:schemeClr>
                </a:solidFill>
                <a:latin typeface="Karla" charset="0"/>
                <a:ea typeface="Karla" charset="0"/>
                <a:cs typeface="Karla" charset="0"/>
                <a:sym typeface="Ubuntu"/>
              </a:rPr>
              <a:t>cell </a:t>
            </a:r>
            <a:r>
              <a:rPr lang="es" sz="2133" dirty="0">
                <a:solidFill>
                  <a:schemeClr val="tx1">
                    <a:lumMod val="75000"/>
                    <a:lumOff val="25000"/>
                  </a:schemeClr>
                </a:solidFill>
                <a:latin typeface="Karla" charset="0"/>
                <a:ea typeface="Karla" charset="0"/>
                <a:cs typeface="Karla" charset="0"/>
                <a:sym typeface="Ubuntu"/>
              </a:rPr>
              <a:t>state.</a:t>
            </a:r>
            <a:endParaRPr sz="2133" dirty="0">
              <a:solidFill>
                <a:schemeClr val="tx1">
                  <a:lumMod val="75000"/>
                  <a:lumOff val="25000"/>
                </a:schemeClr>
              </a:solidFill>
              <a:latin typeface="Karla" charset="0"/>
              <a:ea typeface="Karla" charset="0"/>
              <a:cs typeface="Karla" charset="0"/>
              <a:sym typeface="Ubuntu"/>
            </a:endParaRPr>
          </a:p>
        </p:txBody>
      </p:sp>
      <p:pic>
        <p:nvPicPr>
          <p:cNvPr id="8" name="Google Shape;209;p19"/>
          <p:cNvPicPr preferRelativeResize="0"/>
          <p:nvPr/>
        </p:nvPicPr>
        <p:blipFill>
          <a:blip r:embed="rId5">
            <a:alphaModFix/>
          </a:blip>
          <a:stretch>
            <a:fillRect/>
          </a:stretch>
        </p:blipFill>
        <p:spPr>
          <a:xfrm>
            <a:off x="770685" y="1694182"/>
            <a:ext cx="2718647" cy="321100"/>
          </a:xfrm>
          <a:prstGeom prst="rect">
            <a:avLst/>
          </a:prstGeom>
          <a:noFill/>
          <a:ln>
            <a:noFill/>
          </a:ln>
        </p:spPr>
      </p:pic>
      <p:pic>
        <p:nvPicPr>
          <p:cNvPr id="9" name="Google Shape;210;p19"/>
          <p:cNvPicPr preferRelativeResize="0"/>
          <p:nvPr/>
        </p:nvPicPr>
        <p:blipFill>
          <a:blip r:embed="rId6">
            <a:alphaModFix/>
          </a:blip>
          <a:stretch>
            <a:fillRect/>
          </a:stretch>
        </p:blipFill>
        <p:spPr>
          <a:xfrm>
            <a:off x="6331120" y="2520260"/>
            <a:ext cx="327363" cy="816609"/>
          </a:xfrm>
          <a:prstGeom prst="rect">
            <a:avLst/>
          </a:prstGeom>
          <a:noFill/>
          <a:ln>
            <a:noFill/>
          </a:ln>
        </p:spPr>
      </p:pic>
      <p:grpSp>
        <p:nvGrpSpPr>
          <p:cNvPr id="10" name="Google Shape;211;p19"/>
          <p:cNvGrpSpPr/>
          <p:nvPr/>
        </p:nvGrpSpPr>
        <p:grpSpPr>
          <a:xfrm>
            <a:off x="6858997" y="2540448"/>
            <a:ext cx="1224185" cy="851403"/>
            <a:chOff x="1652515" y="1558336"/>
            <a:chExt cx="1396409" cy="990618"/>
          </a:xfrm>
        </p:grpSpPr>
        <p:pic>
          <p:nvPicPr>
            <p:cNvPr id="11" name="Google Shape;212;p19"/>
            <p:cNvPicPr preferRelativeResize="0"/>
            <p:nvPr/>
          </p:nvPicPr>
          <p:blipFill rotWithShape="1">
            <a:blip r:embed="rId7">
              <a:alphaModFix/>
            </a:blip>
            <a:srcRect l="47073"/>
            <a:stretch/>
          </p:blipFill>
          <p:spPr>
            <a:xfrm>
              <a:off x="1652515" y="1558336"/>
              <a:ext cx="1396409" cy="990618"/>
            </a:xfrm>
            <a:prstGeom prst="rect">
              <a:avLst/>
            </a:prstGeom>
            <a:noFill/>
            <a:ln>
              <a:noFill/>
            </a:ln>
          </p:spPr>
        </p:pic>
        <p:pic>
          <p:nvPicPr>
            <p:cNvPr id="12" name="Google Shape;213;p19"/>
            <p:cNvPicPr preferRelativeResize="0"/>
            <p:nvPr/>
          </p:nvPicPr>
          <p:blipFill>
            <a:blip r:embed="rId8">
              <a:alphaModFix/>
            </a:blip>
            <a:stretch>
              <a:fillRect/>
            </a:stretch>
          </p:blipFill>
          <p:spPr>
            <a:xfrm>
              <a:off x="1907451" y="2076722"/>
              <a:ext cx="419825" cy="396403"/>
            </a:xfrm>
            <a:prstGeom prst="rect">
              <a:avLst/>
            </a:prstGeom>
            <a:noFill/>
            <a:ln>
              <a:noFill/>
            </a:ln>
          </p:spPr>
        </p:pic>
        <p:pic>
          <p:nvPicPr>
            <p:cNvPr id="13" name="Google Shape;214;p19"/>
            <p:cNvPicPr preferRelativeResize="0"/>
            <p:nvPr/>
          </p:nvPicPr>
          <p:blipFill>
            <a:blip r:embed="rId9">
              <a:alphaModFix/>
            </a:blip>
            <a:stretch>
              <a:fillRect/>
            </a:stretch>
          </p:blipFill>
          <p:spPr>
            <a:xfrm>
              <a:off x="2008872" y="1670425"/>
              <a:ext cx="216985" cy="204878"/>
            </a:xfrm>
            <a:prstGeom prst="rect">
              <a:avLst/>
            </a:prstGeom>
            <a:noFill/>
            <a:ln>
              <a:noFill/>
            </a:ln>
          </p:spPr>
        </p:pic>
      </p:grpSp>
      <p:pic>
        <p:nvPicPr>
          <p:cNvPr id="14" name="Google Shape;215;p19"/>
          <p:cNvPicPr preferRelativeResize="0"/>
          <p:nvPr/>
        </p:nvPicPr>
        <p:blipFill>
          <a:blip r:embed="rId10">
            <a:alphaModFix/>
          </a:blip>
          <a:stretch>
            <a:fillRect/>
          </a:stretch>
        </p:blipFill>
        <p:spPr>
          <a:xfrm>
            <a:off x="9012100" y="2541718"/>
            <a:ext cx="327333" cy="773692"/>
          </a:xfrm>
          <a:prstGeom prst="rect">
            <a:avLst/>
          </a:prstGeom>
          <a:noFill/>
          <a:ln>
            <a:noFill/>
          </a:ln>
        </p:spPr>
      </p:pic>
      <p:pic>
        <p:nvPicPr>
          <p:cNvPr id="15" name="Google Shape;216;p19"/>
          <p:cNvPicPr preferRelativeResize="0"/>
          <p:nvPr/>
        </p:nvPicPr>
        <p:blipFill>
          <a:blip r:embed="rId11">
            <a:alphaModFix/>
          </a:blip>
          <a:stretch>
            <a:fillRect/>
          </a:stretch>
        </p:blipFill>
        <p:spPr>
          <a:xfrm>
            <a:off x="8283714" y="2783421"/>
            <a:ext cx="327348" cy="290272"/>
          </a:xfrm>
          <a:prstGeom prst="rect">
            <a:avLst/>
          </a:prstGeom>
          <a:noFill/>
          <a:ln>
            <a:noFill/>
          </a:ln>
        </p:spPr>
      </p:pic>
      <p:sp>
        <p:nvSpPr>
          <p:cNvPr id="16" name="Google Shape;217;p19"/>
          <p:cNvSpPr/>
          <p:nvPr/>
        </p:nvSpPr>
        <p:spPr>
          <a:xfrm rot="5400000">
            <a:off x="8158543" y="1623867"/>
            <a:ext cx="255200" cy="39100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8" name="Google Shape;219;p19"/>
          <p:cNvPicPr preferRelativeResize="0"/>
          <p:nvPr/>
        </p:nvPicPr>
        <p:blipFill>
          <a:blip r:embed="rId12">
            <a:alphaModFix/>
          </a:blip>
          <a:stretch>
            <a:fillRect/>
          </a:stretch>
        </p:blipFill>
        <p:spPr>
          <a:xfrm>
            <a:off x="5176633" y="2762134"/>
            <a:ext cx="918067" cy="408033"/>
          </a:xfrm>
          <a:prstGeom prst="rect">
            <a:avLst/>
          </a:prstGeom>
          <a:noFill/>
          <a:ln>
            <a:noFill/>
          </a:ln>
        </p:spPr>
      </p:pic>
      <p:pic>
        <p:nvPicPr>
          <p:cNvPr id="19" name="Google Shape;220;p19"/>
          <p:cNvPicPr preferRelativeResize="0"/>
          <p:nvPr/>
        </p:nvPicPr>
        <p:blipFill>
          <a:blip r:embed="rId12">
            <a:alphaModFix/>
          </a:blip>
          <a:stretch>
            <a:fillRect/>
          </a:stretch>
        </p:blipFill>
        <p:spPr>
          <a:xfrm>
            <a:off x="6811551" y="4051134"/>
            <a:ext cx="918067" cy="408033"/>
          </a:xfrm>
          <a:prstGeom prst="rect">
            <a:avLst/>
          </a:prstGeom>
          <a:noFill/>
          <a:ln>
            <a:noFill/>
          </a:ln>
        </p:spPr>
      </p:pic>
      <p:grpSp>
        <p:nvGrpSpPr>
          <p:cNvPr id="20" name="Google Shape;221;p19"/>
          <p:cNvGrpSpPr/>
          <p:nvPr/>
        </p:nvGrpSpPr>
        <p:grpSpPr>
          <a:xfrm>
            <a:off x="9740469" y="2533441"/>
            <a:ext cx="678808" cy="790256"/>
            <a:chOff x="5474352" y="2611544"/>
            <a:chExt cx="509106" cy="592692"/>
          </a:xfrm>
        </p:grpSpPr>
        <p:pic>
          <p:nvPicPr>
            <p:cNvPr id="21" name="Google Shape;222;p19"/>
            <p:cNvPicPr preferRelativeResize="0"/>
            <p:nvPr/>
          </p:nvPicPr>
          <p:blipFill>
            <a:blip r:embed="rId13">
              <a:alphaModFix/>
            </a:blip>
            <a:stretch>
              <a:fillRect/>
            </a:stretch>
          </p:blipFill>
          <p:spPr>
            <a:xfrm>
              <a:off x="5474352" y="2611544"/>
              <a:ext cx="509106" cy="592692"/>
            </a:xfrm>
            <a:prstGeom prst="rect">
              <a:avLst/>
            </a:prstGeom>
            <a:noFill/>
            <a:ln>
              <a:noFill/>
            </a:ln>
          </p:spPr>
        </p:pic>
        <p:pic>
          <p:nvPicPr>
            <p:cNvPr id="22" name="Google Shape;223;p19"/>
            <p:cNvPicPr preferRelativeResize="0"/>
            <p:nvPr/>
          </p:nvPicPr>
          <p:blipFill>
            <a:blip r:embed="rId8">
              <a:alphaModFix/>
            </a:blip>
            <a:stretch>
              <a:fillRect/>
            </a:stretch>
          </p:blipFill>
          <p:spPr>
            <a:xfrm>
              <a:off x="5493233" y="2904155"/>
              <a:ext cx="299709" cy="294115"/>
            </a:xfrm>
            <a:prstGeom prst="rect">
              <a:avLst/>
            </a:prstGeom>
            <a:noFill/>
            <a:ln>
              <a:noFill/>
            </a:ln>
          </p:spPr>
        </p:pic>
        <p:pic>
          <p:nvPicPr>
            <p:cNvPr id="23" name="Google Shape;224;p19"/>
            <p:cNvPicPr preferRelativeResize="0"/>
            <p:nvPr/>
          </p:nvPicPr>
          <p:blipFill>
            <a:blip r:embed="rId9">
              <a:alphaModFix/>
            </a:blip>
            <a:stretch>
              <a:fillRect/>
            </a:stretch>
          </p:blipFill>
          <p:spPr>
            <a:xfrm>
              <a:off x="5565628" y="2662834"/>
              <a:ext cx="154903" cy="152011"/>
            </a:xfrm>
            <a:prstGeom prst="rect">
              <a:avLst/>
            </a:prstGeom>
            <a:noFill/>
            <a:ln>
              <a:noFill/>
            </a:ln>
          </p:spPr>
        </p:pic>
      </p:grpSp>
      <p:grpSp>
        <p:nvGrpSpPr>
          <p:cNvPr id="24" name="Google Shape;225;p19"/>
          <p:cNvGrpSpPr/>
          <p:nvPr/>
        </p:nvGrpSpPr>
        <p:grpSpPr>
          <a:xfrm>
            <a:off x="7946736" y="3860025"/>
            <a:ext cx="678808" cy="790256"/>
            <a:chOff x="5474352" y="2611544"/>
            <a:chExt cx="509106" cy="592692"/>
          </a:xfrm>
        </p:grpSpPr>
        <p:pic>
          <p:nvPicPr>
            <p:cNvPr id="25" name="Google Shape;226;p19"/>
            <p:cNvPicPr preferRelativeResize="0"/>
            <p:nvPr/>
          </p:nvPicPr>
          <p:blipFill>
            <a:blip r:embed="rId13">
              <a:alphaModFix/>
            </a:blip>
            <a:stretch>
              <a:fillRect/>
            </a:stretch>
          </p:blipFill>
          <p:spPr>
            <a:xfrm>
              <a:off x="5474352" y="2611544"/>
              <a:ext cx="509106" cy="592692"/>
            </a:xfrm>
            <a:prstGeom prst="rect">
              <a:avLst/>
            </a:prstGeom>
            <a:noFill/>
            <a:ln>
              <a:noFill/>
            </a:ln>
          </p:spPr>
        </p:pic>
        <p:pic>
          <p:nvPicPr>
            <p:cNvPr id="26" name="Google Shape;227;p19"/>
            <p:cNvPicPr preferRelativeResize="0"/>
            <p:nvPr/>
          </p:nvPicPr>
          <p:blipFill>
            <a:blip r:embed="rId8">
              <a:alphaModFix/>
            </a:blip>
            <a:stretch>
              <a:fillRect/>
            </a:stretch>
          </p:blipFill>
          <p:spPr>
            <a:xfrm>
              <a:off x="5493233" y="2904155"/>
              <a:ext cx="299709" cy="294115"/>
            </a:xfrm>
            <a:prstGeom prst="rect">
              <a:avLst/>
            </a:prstGeom>
            <a:noFill/>
            <a:ln>
              <a:noFill/>
            </a:ln>
          </p:spPr>
        </p:pic>
        <p:pic>
          <p:nvPicPr>
            <p:cNvPr id="27" name="Google Shape;228;p19"/>
            <p:cNvPicPr preferRelativeResize="0"/>
            <p:nvPr/>
          </p:nvPicPr>
          <p:blipFill>
            <a:blip r:embed="rId9">
              <a:alphaModFix/>
            </a:blip>
            <a:stretch>
              <a:fillRect/>
            </a:stretch>
          </p:blipFill>
          <p:spPr>
            <a:xfrm>
              <a:off x="5565628" y="2662834"/>
              <a:ext cx="154903" cy="152011"/>
            </a:xfrm>
            <a:prstGeom prst="rect">
              <a:avLst/>
            </a:prstGeom>
            <a:noFill/>
            <a:ln>
              <a:noFill/>
            </a:ln>
          </p:spPr>
        </p:pic>
      </p:grpSp>
      <p:pic>
        <p:nvPicPr>
          <p:cNvPr id="28" name="Google Shape;229;p19"/>
          <p:cNvPicPr preferRelativeResize="0"/>
          <p:nvPr/>
        </p:nvPicPr>
        <p:blipFill>
          <a:blip r:embed="rId14">
            <a:alphaModFix/>
          </a:blip>
          <a:stretch>
            <a:fillRect/>
          </a:stretch>
        </p:blipFill>
        <p:spPr>
          <a:xfrm>
            <a:off x="6715100" y="2851405"/>
            <a:ext cx="215939" cy="255200"/>
          </a:xfrm>
          <a:prstGeom prst="rect">
            <a:avLst/>
          </a:prstGeom>
          <a:noFill/>
          <a:ln>
            <a:noFill/>
          </a:ln>
        </p:spPr>
      </p:pic>
      <p:pic>
        <p:nvPicPr>
          <p:cNvPr id="29" name="Google Shape;230;p19"/>
          <p:cNvPicPr preferRelativeResize="0"/>
          <p:nvPr/>
        </p:nvPicPr>
        <p:blipFill>
          <a:blip r:embed="rId14">
            <a:alphaModFix/>
          </a:blip>
          <a:stretch>
            <a:fillRect/>
          </a:stretch>
        </p:blipFill>
        <p:spPr>
          <a:xfrm>
            <a:off x="9431983" y="2800972"/>
            <a:ext cx="215939" cy="255200"/>
          </a:xfrm>
          <a:prstGeom prst="rect">
            <a:avLst/>
          </a:prstGeom>
          <a:noFill/>
          <a:ln>
            <a:noFill/>
          </a:ln>
        </p:spPr>
      </p:pic>
      <p:sp>
        <p:nvSpPr>
          <p:cNvPr id="30" name="Slide Number Placeholder 1"/>
          <p:cNvSpPr txBox="1">
            <a:spLocks/>
          </p:cNvSpPr>
          <p:nvPr/>
        </p:nvSpPr>
        <p:spPr>
          <a:xfrm>
            <a:off x="10700866" y="6304600"/>
            <a:ext cx="731600" cy="52480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uk-UA" smtClean="0"/>
              <a:pPr/>
              <a:t>27</a:t>
            </a:fld>
            <a:endParaRPr lang="uk-UA" dirty="0"/>
          </a:p>
        </p:txBody>
      </p:sp>
      <p:sp>
        <p:nvSpPr>
          <p:cNvPr id="33" name="Google Shape;240;p20"/>
          <p:cNvSpPr/>
          <p:nvPr/>
        </p:nvSpPr>
        <p:spPr>
          <a:xfrm>
            <a:off x="812621" y="3778053"/>
            <a:ext cx="1779200" cy="410000"/>
          </a:xfrm>
          <a:prstGeom prst="roundRect">
            <a:avLst>
              <a:gd name="adj" fmla="val 16667"/>
            </a:avLst>
          </a:prstGeom>
          <a:noFill/>
          <a:ln w="28575" cap="flat" cmpd="sng">
            <a:solidFill>
              <a:srgbClr val="FF99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2493251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a:grpSpLocks noChangeAspect="1"/>
          </p:cNvGrpSpPr>
          <p:nvPr/>
        </p:nvGrpSpPr>
        <p:grpSpPr>
          <a:xfrm>
            <a:off x="176850" y="2743886"/>
            <a:ext cx="3826534" cy="3291840"/>
            <a:chOff x="401368" y="821413"/>
            <a:chExt cx="5754820" cy="4775200"/>
          </a:xfrm>
        </p:grpSpPr>
        <p:grpSp>
          <p:nvGrpSpPr>
            <p:cNvPr id="37" name="Group 36"/>
            <p:cNvGrpSpPr/>
            <p:nvPr/>
          </p:nvGrpSpPr>
          <p:grpSpPr>
            <a:xfrm>
              <a:off x="401368" y="821413"/>
              <a:ext cx="5754820" cy="4775200"/>
              <a:chOff x="3018483" y="1491343"/>
              <a:chExt cx="5754820" cy="4775200"/>
            </a:xfrm>
          </p:grpSpPr>
          <p:pic>
            <p:nvPicPr>
              <p:cNvPr id="43" name="Picture 42"/>
              <p:cNvPicPr>
                <a:picLocks noChangeAspect="1"/>
              </p:cNvPicPr>
              <p:nvPr/>
            </p:nvPicPr>
            <p:blipFill>
              <a:blip r:embed="rId3"/>
              <a:stretch>
                <a:fillRect/>
              </a:stretch>
            </p:blipFill>
            <p:spPr>
              <a:xfrm>
                <a:off x="3613150" y="1491343"/>
                <a:ext cx="4559300" cy="4775200"/>
              </a:xfrm>
              <a:prstGeom prst="rect">
                <a:avLst/>
              </a:prstGeom>
            </p:spPr>
          </p:pic>
          <p:grpSp>
            <p:nvGrpSpPr>
              <p:cNvPr id="44" name="Group 43"/>
              <p:cNvGrpSpPr/>
              <p:nvPr/>
            </p:nvGrpSpPr>
            <p:grpSpPr>
              <a:xfrm>
                <a:off x="3046222" y="3005437"/>
                <a:ext cx="612668" cy="566928"/>
                <a:chOff x="3046222" y="3005437"/>
                <a:chExt cx="612668" cy="566928"/>
              </a:xfrm>
            </p:grpSpPr>
            <p:sp>
              <p:nvSpPr>
                <p:cNvPr id="54" name="Oval 53"/>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5" name="TextBox 54"/>
                <p:cNvSpPr txBox="1"/>
                <p:nvPr/>
              </p:nvSpPr>
              <p:spPr>
                <a:xfrm>
                  <a:off x="3046222" y="3035701"/>
                  <a:ext cx="612668"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45" name="Group 44"/>
              <p:cNvGrpSpPr/>
              <p:nvPr/>
            </p:nvGrpSpPr>
            <p:grpSpPr>
              <a:xfrm>
                <a:off x="8172450" y="2983069"/>
                <a:ext cx="566928" cy="566928"/>
                <a:chOff x="3046222" y="3005437"/>
                <a:chExt cx="566928" cy="566928"/>
              </a:xfrm>
            </p:grpSpPr>
            <p:sp>
              <p:nvSpPr>
                <p:cNvPr id="52" name="Oval 51"/>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3" name="TextBox 52"/>
                <p:cNvSpPr txBox="1"/>
                <p:nvPr/>
              </p:nvSpPr>
              <p:spPr>
                <a:xfrm>
                  <a:off x="3046222" y="3035701"/>
                  <a:ext cx="461986"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nvGrpSpPr>
              <p:cNvPr id="46" name="Group 45"/>
              <p:cNvGrpSpPr/>
              <p:nvPr/>
            </p:nvGrpSpPr>
            <p:grpSpPr>
              <a:xfrm>
                <a:off x="3018483" y="4469158"/>
                <a:ext cx="609462" cy="566928"/>
                <a:chOff x="3046222" y="3005437"/>
                <a:chExt cx="609462" cy="566928"/>
              </a:xfrm>
              <a:noFill/>
            </p:grpSpPr>
            <p:sp>
              <p:nvSpPr>
                <p:cNvPr id="50" name="Oval 49"/>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51" name="TextBox 50"/>
                <p:cNvSpPr txBox="1"/>
                <p:nvPr/>
              </p:nvSpPr>
              <p:spPr>
                <a:xfrm>
                  <a:off x="3046222" y="3035701"/>
                  <a:ext cx="609462" cy="461665"/>
                </a:xfrm>
                <a:prstGeom prst="rect">
                  <a:avLst/>
                </a:prstGeom>
                <a:grp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h</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47" name="Group 46"/>
              <p:cNvGrpSpPr/>
              <p:nvPr/>
            </p:nvGrpSpPr>
            <p:grpSpPr>
              <a:xfrm>
                <a:off x="8206375" y="4482430"/>
                <a:ext cx="566928" cy="566928"/>
                <a:chOff x="3046222" y="3005437"/>
                <a:chExt cx="566928" cy="566928"/>
              </a:xfrm>
              <a:noFill/>
            </p:grpSpPr>
            <p:sp>
              <p:nvSpPr>
                <p:cNvPr id="48" name="Oval 47"/>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49" name="TextBox 48"/>
                <p:cNvSpPr txBox="1"/>
                <p:nvPr/>
              </p:nvSpPr>
              <p:spPr>
                <a:xfrm>
                  <a:off x="3046222" y="3035701"/>
                  <a:ext cx="458780" cy="461665"/>
                </a:xfrm>
                <a:prstGeom prst="rect">
                  <a:avLst/>
                </a:prstGeom>
                <a:grpFill/>
              </p:spPr>
              <p:txBody>
                <a:bodyPr wrap="none" rtlCol="0">
                  <a:spAutoFit/>
                </a:bodyPr>
                <a:lstStyle/>
                <a:p>
                  <a:r>
                    <a:rPr lang="en-US" sz="2400" b="1" dirty="0" err="1">
                      <a:solidFill>
                        <a:schemeClr val="tx1">
                          <a:lumMod val="75000"/>
                          <a:lumOff val="25000"/>
                        </a:schemeClr>
                      </a:solidFill>
                      <a:latin typeface="Karla" charset="0"/>
                      <a:ea typeface="Karla" charset="0"/>
                      <a:cs typeface="Karla" charset="0"/>
                    </a:rPr>
                    <a:t>h</a:t>
                  </a:r>
                  <a:r>
                    <a:rPr lang="en-US" sz="2400" b="1" baseline="-25000" dirty="0" err="1"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sp>
          <p:nvSpPr>
            <p:cNvPr id="39" name="TextBox 38"/>
            <p:cNvSpPr txBox="1"/>
            <p:nvPr/>
          </p:nvSpPr>
          <p:spPr>
            <a:xfrm>
              <a:off x="1451777" y="3006450"/>
              <a:ext cx="306494" cy="369332"/>
            </a:xfrm>
            <a:prstGeom prst="rect">
              <a:avLst/>
            </a:prstGeom>
            <a:noFill/>
          </p:spPr>
          <p:txBody>
            <a:bodyPr wrap="none" rtlCol="0">
              <a:spAutoFit/>
            </a:bodyPr>
            <a:lstStyle/>
            <a:p>
              <a:r>
                <a:rPr lang="en-US" i="1" dirty="0" err="1" smtClean="0">
                  <a:latin typeface="Cambria Math" charset="0"/>
                  <a:ea typeface="Cambria Math" charset="0"/>
                  <a:cs typeface="Cambria Math" charset="0"/>
                </a:rPr>
                <a:t>f</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sp>
          <p:nvSpPr>
            <p:cNvPr id="40" name="TextBox 39"/>
            <p:cNvSpPr txBox="1"/>
            <p:nvPr/>
          </p:nvSpPr>
          <p:spPr>
            <a:xfrm>
              <a:off x="2417112" y="2808615"/>
              <a:ext cx="1207865" cy="369332"/>
            </a:xfrm>
            <a:prstGeom prst="rect">
              <a:avLst/>
            </a:prstGeom>
            <a:noFill/>
          </p:spPr>
          <p:txBody>
            <a:bodyPr wrap="square" rtlCol="0">
              <a:spAutoFit/>
            </a:bodyPr>
            <a:lstStyle/>
            <a:p>
              <a:r>
                <a:rPr lang="en-US" i="1" dirty="0">
                  <a:latin typeface="Cambria Math" charset="0"/>
                  <a:ea typeface="Cambria Math" charset="0"/>
                  <a:cs typeface="Cambria Math" charset="0"/>
                </a:rPr>
                <a:t>i</a:t>
              </a:r>
              <a:r>
                <a:rPr lang="en-US" i="1" baseline="-25000" dirty="0"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41" name="TextBox 40"/>
                <p:cNvSpPr txBox="1"/>
                <p:nvPr/>
              </p:nvSpPr>
              <p:spPr>
                <a:xfrm>
                  <a:off x="2800128" y="3159016"/>
                  <a:ext cx="1207865" cy="3795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charset="0"/>
                                <a:ea typeface="Cambria Math" charset="0"/>
                                <a:cs typeface="Cambria Math" charset="0"/>
                              </a:rPr>
                            </m:ctrlPr>
                          </m:acc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𝐶</m:t>
                                </m:r>
                              </m:e>
                              <m:sub>
                                <m:r>
                                  <a:rPr lang="en-US" b="0" i="1" smtClean="0">
                                    <a:latin typeface="Cambria Math" charset="0"/>
                                    <a:ea typeface="Cambria Math" charset="0"/>
                                    <a:cs typeface="Cambria Math" charset="0"/>
                                  </a:rPr>
                                  <m:t>𝑡</m:t>
                                </m:r>
                              </m:sub>
                            </m:sSub>
                          </m:e>
                        </m:acc>
                      </m:oMath>
                    </m:oMathPara>
                  </a14:m>
                  <a:endParaRPr lang="en-US" i="1" dirty="0">
                    <a:latin typeface="Cambria Math" charset="0"/>
                    <a:ea typeface="Cambria Math" charset="0"/>
                    <a:cs typeface="Cambria Math"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2800128" y="3159016"/>
                  <a:ext cx="1207865" cy="379526"/>
                </a:xfrm>
                <a:prstGeom prst="rect">
                  <a:avLst/>
                </a:prstGeom>
                <a:blipFill rotWithShape="0">
                  <a:blip r:embed="rId4"/>
                  <a:stretch>
                    <a:fillRect t="-2326" r="-16794" b="-46512"/>
                  </a:stretch>
                </a:blipFill>
              </p:spPr>
              <p:txBody>
                <a:bodyPr/>
                <a:lstStyle/>
                <a:p>
                  <a:r>
                    <a:rPr lang="en-US">
                      <a:noFill/>
                    </a:rPr>
                    <a:t> </a:t>
                  </a:r>
                </a:p>
              </p:txBody>
            </p:sp>
          </mc:Fallback>
        </mc:AlternateContent>
        <p:sp>
          <p:nvSpPr>
            <p:cNvPr id="42" name="TextBox 41"/>
            <p:cNvSpPr txBox="1"/>
            <p:nvPr/>
          </p:nvSpPr>
          <p:spPr>
            <a:xfrm>
              <a:off x="3748529" y="2784555"/>
              <a:ext cx="1207865" cy="369332"/>
            </a:xfrm>
            <a:prstGeom prst="rect">
              <a:avLst/>
            </a:prstGeom>
            <a:noFill/>
          </p:spPr>
          <p:txBody>
            <a:bodyPr wrap="square" rtlCol="0">
              <a:spAutoFit/>
            </a:bodyPr>
            <a:lstStyle/>
            <a:p>
              <a:r>
                <a:rPr lang="en-US" i="1" dirty="0" err="1" smtClean="0">
                  <a:latin typeface="Cambria Math" charset="0"/>
                  <a:ea typeface="Cambria Math" charset="0"/>
                  <a:cs typeface="Cambria Math" charset="0"/>
                </a:rPr>
                <a:t>o</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grpSp>
      <p:sp>
        <p:nvSpPr>
          <p:cNvPr id="2" name="Slide Number Placeholder 1"/>
          <p:cNvSpPr>
            <a:spLocks noGrp="1"/>
          </p:cNvSpPr>
          <p:nvPr>
            <p:ph type="sldNum" sz="quarter" idx="12"/>
          </p:nvPr>
        </p:nvSpPr>
        <p:spPr>
          <a:xfrm>
            <a:off x="8623174" y="6371334"/>
            <a:ext cx="2844800" cy="365125"/>
          </a:xfrm>
        </p:spPr>
        <p:txBody>
          <a:bodyPr/>
          <a:lstStyle/>
          <a:p>
            <a:fld id="{4B490DE6-7A4A-0F4C-A18B-C3B4F3245ADB}" type="slidenum">
              <a:rPr lang="en-US" smtClean="0"/>
              <a:t>28</a:t>
            </a:fld>
            <a:endParaRPr lang="en-US" dirty="0"/>
          </a:p>
        </p:txBody>
      </p:sp>
      <p:cxnSp>
        <p:nvCxnSpPr>
          <p:cNvPr id="4" name="Google Shape;236;p20"/>
          <p:cNvCxnSpPr/>
          <p:nvPr/>
        </p:nvCxnSpPr>
        <p:spPr>
          <a:xfrm>
            <a:off x="4203900" y="28600"/>
            <a:ext cx="0" cy="6800800"/>
          </a:xfrm>
          <a:prstGeom prst="straightConnector1">
            <a:avLst/>
          </a:prstGeom>
          <a:noFill/>
          <a:ln w="19050" cap="flat" cmpd="sng">
            <a:solidFill>
              <a:srgbClr val="000000"/>
            </a:solidFill>
            <a:prstDash val="lgDashDot"/>
            <a:round/>
            <a:headEnd type="none" w="med" len="med"/>
            <a:tailEnd type="none" w="med" len="med"/>
          </a:ln>
        </p:spPr>
      </p:cxnSp>
      <p:sp>
        <p:nvSpPr>
          <p:cNvPr id="5" name="Google Shape;237;p20"/>
          <p:cNvSpPr/>
          <p:nvPr/>
        </p:nvSpPr>
        <p:spPr>
          <a:xfrm>
            <a:off x="309000" y="1207133"/>
            <a:ext cx="3642000" cy="1295200"/>
          </a:xfrm>
          <a:prstGeom prst="roundRect">
            <a:avLst>
              <a:gd name="adj" fmla="val 16667"/>
            </a:avLst>
          </a:prstGeom>
          <a:noFill/>
          <a:ln w="28575" cap="flat" cmpd="sng">
            <a:solidFill>
              <a:srgbClr val="00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6" name="Google Shape;238;p20"/>
          <p:cNvSpPr txBox="1"/>
          <p:nvPr/>
        </p:nvSpPr>
        <p:spPr>
          <a:xfrm>
            <a:off x="1090537" y="520100"/>
            <a:ext cx="2344400" cy="500400"/>
          </a:xfrm>
          <a:prstGeom prst="rect">
            <a:avLst/>
          </a:prstGeom>
          <a:noFill/>
          <a:ln>
            <a:noFill/>
          </a:ln>
        </p:spPr>
        <p:txBody>
          <a:bodyPr spcFirstLastPara="1" wrap="square" lIns="121900" tIns="121900" rIns="121900" bIns="121900" anchor="t" anchorCtr="0">
            <a:noAutofit/>
          </a:bodyPr>
          <a:lstStyle/>
          <a:p>
            <a:r>
              <a:rPr lang="es" sz="2400" dirty="0">
                <a:solidFill>
                  <a:schemeClr val="tx1">
                    <a:lumMod val="75000"/>
                    <a:lumOff val="25000"/>
                  </a:schemeClr>
                </a:solidFill>
                <a:latin typeface="Ubuntu"/>
                <a:ea typeface="Ubuntu"/>
                <a:cs typeface="Ubuntu"/>
                <a:sym typeface="Ubuntu"/>
              </a:rPr>
              <a:t>Output gate</a:t>
            </a:r>
            <a:endParaRPr sz="2400" dirty="0">
              <a:solidFill>
                <a:schemeClr val="tx1">
                  <a:lumMod val="75000"/>
                  <a:lumOff val="25000"/>
                </a:schemeClr>
              </a:solidFill>
              <a:latin typeface="Ubuntu"/>
              <a:ea typeface="Ubuntu"/>
              <a:cs typeface="Ubuntu"/>
              <a:sym typeface="Ubuntu"/>
            </a:endParaRPr>
          </a:p>
        </p:txBody>
      </p:sp>
      <p:sp>
        <p:nvSpPr>
          <p:cNvPr id="7" name="Google Shape;239;p20"/>
          <p:cNvSpPr txBox="1"/>
          <p:nvPr/>
        </p:nvSpPr>
        <p:spPr>
          <a:xfrm>
            <a:off x="4613733" y="437433"/>
            <a:ext cx="7368000" cy="2260000"/>
          </a:xfrm>
          <a:prstGeom prst="rect">
            <a:avLst/>
          </a:prstGeom>
          <a:noFill/>
          <a:ln>
            <a:noFill/>
          </a:ln>
        </p:spPr>
        <p:txBody>
          <a:bodyPr spcFirstLastPara="1" wrap="square" lIns="121900" tIns="121900" rIns="121900" bIns="121900" anchor="t" anchorCtr="0">
            <a:noAutofit/>
          </a:bodyPr>
          <a:lstStyle/>
          <a:p>
            <a:pPr marL="609585" indent="-440256">
              <a:buSzPts val="1600"/>
              <a:buFont typeface="Ubuntu"/>
              <a:buChar char="●"/>
            </a:pPr>
            <a:r>
              <a:rPr lang="es" sz="2133" dirty="0">
                <a:solidFill>
                  <a:schemeClr val="tx1">
                    <a:lumMod val="75000"/>
                    <a:lumOff val="25000"/>
                  </a:schemeClr>
                </a:solidFill>
                <a:latin typeface="Karla" charset="0"/>
                <a:ea typeface="Karla" charset="0"/>
                <a:cs typeface="Karla" charset="0"/>
                <a:sym typeface="Ubuntu"/>
              </a:rPr>
              <a:t>The output gate layer is calculated using the information of the input </a:t>
            </a:r>
            <a:r>
              <a:rPr lang="es" sz="2133" i="1" dirty="0">
                <a:solidFill>
                  <a:schemeClr val="tx1">
                    <a:lumMod val="75000"/>
                    <a:lumOff val="25000"/>
                  </a:schemeClr>
                </a:solidFill>
                <a:latin typeface="Karla" charset="0"/>
                <a:ea typeface="Karla" charset="0"/>
                <a:cs typeface="Karla" charset="0"/>
                <a:sym typeface="Ubuntu"/>
              </a:rPr>
              <a:t>x</a:t>
            </a:r>
            <a:r>
              <a:rPr lang="es" sz="2133" dirty="0">
                <a:solidFill>
                  <a:schemeClr val="tx1">
                    <a:lumMod val="75000"/>
                    <a:lumOff val="25000"/>
                  </a:schemeClr>
                </a:solidFill>
                <a:latin typeface="Karla" charset="0"/>
                <a:ea typeface="Karla" charset="0"/>
                <a:cs typeface="Karla" charset="0"/>
                <a:sym typeface="Ubuntu"/>
              </a:rPr>
              <a:t> in time </a:t>
            </a:r>
            <a:r>
              <a:rPr lang="es" sz="2133" i="1" dirty="0">
                <a:solidFill>
                  <a:schemeClr val="tx1">
                    <a:lumMod val="75000"/>
                    <a:lumOff val="25000"/>
                  </a:schemeClr>
                </a:solidFill>
                <a:latin typeface="Karla" charset="0"/>
                <a:ea typeface="Karla" charset="0"/>
                <a:cs typeface="Karla" charset="0"/>
                <a:sym typeface="Ubuntu"/>
              </a:rPr>
              <a:t>t</a:t>
            </a:r>
            <a:r>
              <a:rPr lang="es" sz="2133" dirty="0">
                <a:solidFill>
                  <a:schemeClr val="tx1">
                    <a:lumMod val="75000"/>
                    <a:lumOff val="25000"/>
                  </a:schemeClr>
                </a:solidFill>
                <a:latin typeface="Karla" charset="0"/>
                <a:ea typeface="Karla" charset="0"/>
                <a:cs typeface="Karla" charset="0"/>
                <a:sym typeface="Ubuntu"/>
              </a:rPr>
              <a:t> and hidden state of the last step.</a:t>
            </a:r>
            <a:endParaRPr sz="2133" dirty="0">
              <a:solidFill>
                <a:schemeClr val="tx1">
                  <a:lumMod val="75000"/>
                  <a:lumOff val="25000"/>
                </a:schemeClr>
              </a:solidFill>
              <a:latin typeface="Karla" charset="0"/>
              <a:ea typeface="Karla" charset="0"/>
              <a:cs typeface="Karla" charset="0"/>
              <a:sym typeface="Ubuntu"/>
            </a:endParaRPr>
          </a:p>
          <a:p>
            <a:pPr marL="609585" indent="-440256">
              <a:buSzPts val="1600"/>
              <a:buFont typeface="Ubuntu"/>
              <a:buChar char="●"/>
            </a:pPr>
            <a:r>
              <a:rPr lang="es" sz="2133" dirty="0">
                <a:solidFill>
                  <a:schemeClr val="tx1">
                    <a:lumMod val="75000"/>
                    <a:lumOff val="25000"/>
                  </a:schemeClr>
                </a:solidFill>
                <a:latin typeface="Karla" charset="0"/>
                <a:ea typeface="Karla" charset="0"/>
                <a:cs typeface="Karla" charset="0"/>
                <a:sym typeface="Ubuntu"/>
              </a:rPr>
              <a:t>It is important to notice </a:t>
            </a:r>
            <a:r>
              <a:rPr lang="es" sz="2133" dirty="0" smtClean="0">
                <a:solidFill>
                  <a:schemeClr val="tx1">
                    <a:lumMod val="75000"/>
                    <a:lumOff val="25000"/>
                  </a:schemeClr>
                </a:solidFill>
                <a:latin typeface="Karla" charset="0"/>
                <a:ea typeface="Karla" charset="0"/>
                <a:cs typeface="Karla" charset="0"/>
                <a:sym typeface="Ubuntu"/>
              </a:rPr>
              <a:t>that</a:t>
            </a:r>
            <a:r>
              <a:rPr lang="en-US" sz="2133" dirty="0" smtClean="0">
                <a:solidFill>
                  <a:schemeClr val="tx1">
                    <a:lumMod val="75000"/>
                    <a:lumOff val="25000"/>
                  </a:schemeClr>
                </a:solidFill>
                <a:latin typeface="Karla" charset="0"/>
                <a:ea typeface="Karla" charset="0"/>
                <a:cs typeface="Karla" charset="0"/>
                <a:sym typeface="Ubuntu"/>
              </a:rPr>
              <a:t> the</a:t>
            </a:r>
            <a:r>
              <a:rPr lang="es" sz="2133" dirty="0" smtClean="0">
                <a:solidFill>
                  <a:schemeClr val="tx1">
                    <a:lumMod val="75000"/>
                    <a:lumOff val="25000"/>
                  </a:schemeClr>
                </a:solidFill>
                <a:latin typeface="Karla" charset="0"/>
                <a:ea typeface="Karla" charset="0"/>
                <a:cs typeface="Karla" charset="0"/>
                <a:sym typeface="Ubuntu"/>
              </a:rPr>
              <a:t> </a:t>
            </a:r>
            <a:r>
              <a:rPr lang="es" sz="2133" dirty="0">
                <a:solidFill>
                  <a:schemeClr val="tx1">
                    <a:lumMod val="75000"/>
                    <a:lumOff val="25000"/>
                  </a:schemeClr>
                </a:solidFill>
                <a:latin typeface="Karla" charset="0"/>
                <a:ea typeface="Karla" charset="0"/>
                <a:cs typeface="Karla" charset="0"/>
                <a:sym typeface="Ubuntu"/>
              </a:rPr>
              <a:t>hidden state used in the next step is obtained using the output gate layer which is usually the function that we optimize.</a:t>
            </a:r>
            <a:endParaRPr sz="2133" dirty="0">
              <a:solidFill>
                <a:schemeClr val="tx1">
                  <a:lumMod val="75000"/>
                  <a:lumOff val="25000"/>
                </a:schemeClr>
              </a:solidFill>
              <a:latin typeface="Karla" charset="0"/>
              <a:ea typeface="Karla" charset="0"/>
              <a:cs typeface="Karla" charset="0"/>
              <a:sym typeface="Ubuntu"/>
            </a:endParaRPr>
          </a:p>
          <a:p>
            <a:endParaRPr sz="2133" dirty="0">
              <a:solidFill>
                <a:schemeClr val="tx1">
                  <a:lumMod val="75000"/>
                  <a:lumOff val="25000"/>
                </a:schemeClr>
              </a:solidFill>
              <a:latin typeface="Karla" charset="0"/>
              <a:ea typeface="Karla" charset="0"/>
              <a:cs typeface="Karla" charset="0"/>
              <a:sym typeface="Ubuntu"/>
            </a:endParaRPr>
          </a:p>
        </p:txBody>
      </p:sp>
      <p:sp>
        <p:nvSpPr>
          <p:cNvPr id="9" name="Google Shape;241;p20"/>
          <p:cNvSpPr/>
          <p:nvPr/>
        </p:nvSpPr>
        <p:spPr>
          <a:xfrm rot="5400000">
            <a:off x="8651567" y="1558868"/>
            <a:ext cx="253600" cy="50512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0" name="Google Shape;242;p20"/>
          <p:cNvPicPr preferRelativeResize="0"/>
          <p:nvPr/>
        </p:nvPicPr>
        <p:blipFill>
          <a:blip r:embed="rId5">
            <a:alphaModFix/>
          </a:blip>
          <a:stretch>
            <a:fillRect/>
          </a:stretch>
        </p:blipFill>
        <p:spPr>
          <a:xfrm>
            <a:off x="537133" y="1443984"/>
            <a:ext cx="3244768" cy="306533"/>
          </a:xfrm>
          <a:prstGeom prst="rect">
            <a:avLst/>
          </a:prstGeom>
          <a:noFill/>
          <a:ln>
            <a:noFill/>
          </a:ln>
        </p:spPr>
      </p:pic>
      <p:pic>
        <p:nvPicPr>
          <p:cNvPr id="11" name="Google Shape;243;p20"/>
          <p:cNvPicPr preferRelativeResize="0"/>
          <p:nvPr/>
        </p:nvPicPr>
        <p:blipFill>
          <a:blip r:embed="rId6">
            <a:alphaModFix/>
          </a:blip>
          <a:stretch>
            <a:fillRect/>
          </a:stretch>
        </p:blipFill>
        <p:spPr>
          <a:xfrm>
            <a:off x="997736" y="1944385"/>
            <a:ext cx="2318185" cy="321100"/>
          </a:xfrm>
          <a:prstGeom prst="rect">
            <a:avLst/>
          </a:prstGeom>
          <a:noFill/>
          <a:ln>
            <a:noFill/>
          </a:ln>
        </p:spPr>
      </p:pic>
      <p:grpSp>
        <p:nvGrpSpPr>
          <p:cNvPr id="12" name="Google Shape;244;p20"/>
          <p:cNvGrpSpPr/>
          <p:nvPr/>
        </p:nvGrpSpPr>
        <p:grpSpPr>
          <a:xfrm>
            <a:off x="7604619" y="2932425"/>
            <a:ext cx="678808" cy="790256"/>
            <a:chOff x="5474352" y="2611544"/>
            <a:chExt cx="509106" cy="592692"/>
          </a:xfrm>
        </p:grpSpPr>
        <p:pic>
          <p:nvPicPr>
            <p:cNvPr id="13" name="Google Shape;245;p20"/>
            <p:cNvPicPr preferRelativeResize="0"/>
            <p:nvPr/>
          </p:nvPicPr>
          <p:blipFill>
            <a:blip r:embed="rId7">
              <a:alphaModFix/>
            </a:blip>
            <a:stretch>
              <a:fillRect/>
            </a:stretch>
          </p:blipFill>
          <p:spPr>
            <a:xfrm>
              <a:off x="5474352" y="2611544"/>
              <a:ext cx="509106" cy="592692"/>
            </a:xfrm>
            <a:prstGeom prst="rect">
              <a:avLst/>
            </a:prstGeom>
            <a:noFill/>
            <a:ln>
              <a:noFill/>
            </a:ln>
          </p:spPr>
        </p:pic>
        <p:pic>
          <p:nvPicPr>
            <p:cNvPr id="14" name="Google Shape;246;p20"/>
            <p:cNvPicPr preferRelativeResize="0"/>
            <p:nvPr/>
          </p:nvPicPr>
          <p:blipFill>
            <a:blip r:embed="rId8">
              <a:alphaModFix/>
            </a:blip>
            <a:stretch>
              <a:fillRect/>
            </a:stretch>
          </p:blipFill>
          <p:spPr>
            <a:xfrm>
              <a:off x="5493233" y="2904155"/>
              <a:ext cx="299709" cy="294115"/>
            </a:xfrm>
            <a:prstGeom prst="rect">
              <a:avLst/>
            </a:prstGeom>
            <a:noFill/>
            <a:ln>
              <a:noFill/>
            </a:ln>
          </p:spPr>
        </p:pic>
        <p:pic>
          <p:nvPicPr>
            <p:cNvPr id="15" name="Google Shape;247;p20"/>
            <p:cNvPicPr preferRelativeResize="0"/>
            <p:nvPr/>
          </p:nvPicPr>
          <p:blipFill>
            <a:blip r:embed="rId9">
              <a:alphaModFix/>
            </a:blip>
            <a:stretch>
              <a:fillRect/>
            </a:stretch>
          </p:blipFill>
          <p:spPr>
            <a:xfrm>
              <a:off x="5565628" y="2662834"/>
              <a:ext cx="154903" cy="152011"/>
            </a:xfrm>
            <a:prstGeom prst="rect">
              <a:avLst/>
            </a:prstGeom>
            <a:noFill/>
            <a:ln>
              <a:noFill/>
            </a:ln>
          </p:spPr>
        </p:pic>
      </p:grpSp>
      <p:pic>
        <p:nvPicPr>
          <p:cNvPr id="16" name="Google Shape;248;p20"/>
          <p:cNvPicPr preferRelativeResize="0"/>
          <p:nvPr/>
        </p:nvPicPr>
        <p:blipFill>
          <a:blip r:embed="rId10">
            <a:alphaModFix/>
          </a:blip>
          <a:stretch>
            <a:fillRect/>
          </a:stretch>
        </p:blipFill>
        <p:spPr>
          <a:xfrm>
            <a:off x="8494719" y="3197029"/>
            <a:ext cx="315013" cy="261056"/>
          </a:xfrm>
          <a:prstGeom prst="rect">
            <a:avLst/>
          </a:prstGeom>
          <a:noFill/>
          <a:ln>
            <a:noFill/>
          </a:ln>
        </p:spPr>
      </p:pic>
      <p:pic>
        <p:nvPicPr>
          <p:cNvPr id="17" name="Google Shape;249;p20"/>
          <p:cNvPicPr preferRelativeResize="0"/>
          <p:nvPr/>
        </p:nvPicPr>
        <p:blipFill>
          <a:blip r:embed="rId11">
            <a:alphaModFix/>
          </a:blip>
          <a:stretch>
            <a:fillRect/>
          </a:stretch>
        </p:blipFill>
        <p:spPr>
          <a:xfrm>
            <a:off x="6092905" y="3166925"/>
            <a:ext cx="243764" cy="215169"/>
          </a:xfrm>
          <a:prstGeom prst="rect">
            <a:avLst/>
          </a:prstGeom>
          <a:noFill/>
          <a:ln>
            <a:noFill/>
          </a:ln>
        </p:spPr>
      </p:pic>
      <p:sp>
        <p:nvSpPr>
          <p:cNvPr id="18" name="Google Shape;250;p20"/>
          <p:cNvSpPr/>
          <p:nvPr/>
        </p:nvSpPr>
        <p:spPr>
          <a:xfrm>
            <a:off x="6513424" y="2802531"/>
            <a:ext cx="123200" cy="11140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 name="Google Shape;251;p20"/>
          <p:cNvSpPr/>
          <p:nvPr/>
        </p:nvSpPr>
        <p:spPr>
          <a:xfrm rot="10800000">
            <a:off x="11255591" y="2802531"/>
            <a:ext cx="123200" cy="11140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0" name="Google Shape;252;p20"/>
          <p:cNvPicPr preferRelativeResize="0"/>
          <p:nvPr/>
        </p:nvPicPr>
        <p:blipFill>
          <a:blip r:embed="rId12">
            <a:alphaModFix/>
          </a:blip>
          <a:stretch>
            <a:fillRect/>
          </a:stretch>
        </p:blipFill>
        <p:spPr>
          <a:xfrm>
            <a:off x="5120716" y="3138884"/>
            <a:ext cx="780867" cy="271253"/>
          </a:xfrm>
          <a:prstGeom prst="rect">
            <a:avLst/>
          </a:prstGeom>
          <a:noFill/>
          <a:ln>
            <a:noFill/>
          </a:ln>
        </p:spPr>
      </p:pic>
      <p:pic>
        <p:nvPicPr>
          <p:cNvPr id="21" name="Google Shape;253;p20"/>
          <p:cNvPicPr preferRelativeResize="0"/>
          <p:nvPr/>
        </p:nvPicPr>
        <p:blipFill>
          <a:blip r:embed="rId13">
            <a:alphaModFix/>
          </a:blip>
          <a:stretch>
            <a:fillRect/>
          </a:stretch>
        </p:blipFill>
        <p:spPr>
          <a:xfrm>
            <a:off x="10312331" y="2948318"/>
            <a:ext cx="780885" cy="790249"/>
          </a:xfrm>
          <a:prstGeom prst="rect">
            <a:avLst/>
          </a:prstGeom>
          <a:noFill/>
          <a:ln>
            <a:noFill/>
          </a:ln>
        </p:spPr>
      </p:pic>
      <p:pic>
        <p:nvPicPr>
          <p:cNvPr id="22" name="Google Shape;254;p20"/>
          <p:cNvPicPr preferRelativeResize="0"/>
          <p:nvPr/>
        </p:nvPicPr>
        <p:blipFill>
          <a:blip r:embed="rId14">
            <a:alphaModFix/>
          </a:blip>
          <a:stretch>
            <a:fillRect/>
          </a:stretch>
        </p:blipFill>
        <p:spPr>
          <a:xfrm>
            <a:off x="10392835" y="3271131"/>
            <a:ext cx="322784" cy="176373"/>
          </a:xfrm>
          <a:prstGeom prst="rect">
            <a:avLst/>
          </a:prstGeom>
          <a:noFill/>
          <a:ln>
            <a:noFill/>
          </a:ln>
        </p:spPr>
      </p:pic>
      <p:pic>
        <p:nvPicPr>
          <p:cNvPr id="23" name="Google Shape;255;p20"/>
          <p:cNvPicPr preferRelativeResize="0"/>
          <p:nvPr/>
        </p:nvPicPr>
        <p:blipFill>
          <a:blip r:embed="rId15">
            <a:alphaModFix/>
          </a:blip>
          <a:stretch>
            <a:fillRect/>
          </a:stretch>
        </p:blipFill>
        <p:spPr>
          <a:xfrm>
            <a:off x="10437069" y="2989791"/>
            <a:ext cx="234329" cy="231335"/>
          </a:xfrm>
          <a:prstGeom prst="rect">
            <a:avLst/>
          </a:prstGeom>
          <a:noFill/>
          <a:ln>
            <a:noFill/>
          </a:ln>
        </p:spPr>
      </p:pic>
      <p:pic>
        <p:nvPicPr>
          <p:cNvPr id="24" name="Google Shape;256;p20"/>
          <p:cNvPicPr preferRelativeResize="0"/>
          <p:nvPr/>
        </p:nvPicPr>
        <p:blipFill>
          <a:blip r:embed="rId16">
            <a:alphaModFix/>
          </a:blip>
          <a:stretch>
            <a:fillRect/>
          </a:stretch>
        </p:blipFill>
        <p:spPr>
          <a:xfrm>
            <a:off x="10437066" y="3497515"/>
            <a:ext cx="234321" cy="199579"/>
          </a:xfrm>
          <a:prstGeom prst="rect">
            <a:avLst/>
          </a:prstGeom>
          <a:noFill/>
          <a:ln>
            <a:noFill/>
          </a:ln>
        </p:spPr>
      </p:pic>
      <p:pic>
        <p:nvPicPr>
          <p:cNvPr id="25" name="Google Shape;257;p20"/>
          <p:cNvPicPr preferRelativeResize="0"/>
          <p:nvPr/>
        </p:nvPicPr>
        <p:blipFill>
          <a:blip r:embed="rId17">
            <a:alphaModFix/>
          </a:blip>
          <a:stretch>
            <a:fillRect/>
          </a:stretch>
        </p:blipFill>
        <p:spPr>
          <a:xfrm>
            <a:off x="9021036" y="2948335"/>
            <a:ext cx="1145416" cy="410000"/>
          </a:xfrm>
          <a:prstGeom prst="rect">
            <a:avLst/>
          </a:prstGeom>
          <a:noFill/>
          <a:ln>
            <a:noFill/>
          </a:ln>
        </p:spPr>
      </p:pic>
      <p:pic>
        <p:nvPicPr>
          <p:cNvPr id="26" name="Google Shape;258;p20"/>
          <p:cNvPicPr preferRelativeResize="0"/>
          <p:nvPr/>
        </p:nvPicPr>
        <p:blipFill>
          <a:blip r:embed="rId18">
            <a:alphaModFix/>
          </a:blip>
          <a:stretch>
            <a:fillRect/>
          </a:stretch>
        </p:blipFill>
        <p:spPr>
          <a:xfrm>
            <a:off x="6882833" y="2918372"/>
            <a:ext cx="678800" cy="469939"/>
          </a:xfrm>
          <a:prstGeom prst="rect">
            <a:avLst/>
          </a:prstGeom>
          <a:noFill/>
          <a:ln>
            <a:noFill/>
          </a:ln>
        </p:spPr>
      </p:pic>
      <p:pic>
        <p:nvPicPr>
          <p:cNvPr id="27" name="Google Shape;259;p20"/>
          <p:cNvPicPr preferRelativeResize="0"/>
          <p:nvPr/>
        </p:nvPicPr>
        <p:blipFill>
          <a:blip r:embed="rId19">
            <a:alphaModFix/>
          </a:blip>
          <a:stretch>
            <a:fillRect/>
          </a:stretch>
        </p:blipFill>
        <p:spPr>
          <a:xfrm>
            <a:off x="7992533" y="4323739"/>
            <a:ext cx="1571667" cy="410000"/>
          </a:xfrm>
          <a:prstGeom prst="rect">
            <a:avLst/>
          </a:prstGeom>
          <a:noFill/>
          <a:ln>
            <a:noFill/>
          </a:ln>
        </p:spPr>
      </p:pic>
      <p:pic>
        <p:nvPicPr>
          <p:cNvPr id="28" name="Google Shape;260;p20"/>
          <p:cNvPicPr preferRelativeResize="0"/>
          <p:nvPr/>
        </p:nvPicPr>
        <p:blipFill>
          <a:blip r:embed="rId20">
            <a:alphaModFix/>
          </a:blip>
          <a:stretch>
            <a:fillRect/>
          </a:stretch>
        </p:blipFill>
        <p:spPr>
          <a:xfrm>
            <a:off x="5849400" y="5334799"/>
            <a:ext cx="4769800" cy="973736"/>
          </a:xfrm>
          <a:prstGeom prst="rect">
            <a:avLst/>
          </a:prstGeom>
          <a:noFill/>
          <a:ln>
            <a:noFill/>
          </a:ln>
        </p:spPr>
      </p:pic>
      <p:grpSp>
        <p:nvGrpSpPr>
          <p:cNvPr id="29" name="Google Shape;261;p20"/>
          <p:cNvGrpSpPr/>
          <p:nvPr/>
        </p:nvGrpSpPr>
        <p:grpSpPr>
          <a:xfrm>
            <a:off x="7883829" y="5471512"/>
            <a:ext cx="399612" cy="713915"/>
            <a:chOff x="5493233" y="2662834"/>
            <a:chExt cx="299709" cy="535436"/>
          </a:xfrm>
        </p:grpSpPr>
        <p:pic>
          <p:nvPicPr>
            <p:cNvPr id="30" name="Google Shape;262;p20"/>
            <p:cNvPicPr preferRelativeResize="0"/>
            <p:nvPr/>
          </p:nvPicPr>
          <p:blipFill>
            <a:blip r:embed="rId8">
              <a:alphaModFix/>
            </a:blip>
            <a:stretch>
              <a:fillRect/>
            </a:stretch>
          </p:blipFill>
          <p:spPr>
            <a:xfrm>
              <a:off x="5493233" y="2904155"/>
              <a:ext cx="299709" cy="294115"/>
            </a:xfrm>
            <a:prstGeom prst="rect">
              <a:avLst/>
            </a:prstGeom>
            <a:noFill/>
            <a:ln>
              <a:noFill/>
            </a:ln>
          </p:spPr>
        </p:pic>
        <p:pic>
          <p:nvPicPr>
            <p:cNvPr id="31" name="Google Shape;263;p20"/>
            <p:cNvPicPr preferRelativeResize="0"/>
            <p:nvPr/>
          </p:nvPicPr>
          <p:blipFill>
            <a:blip r:embed="rId9">
              <a:alphaModFix/>
            </a:blip>
            <a:stretch>
              <a:fillRect/>
            </a:stretch>
          </p:blipFill>
          <p:spPr>
            <a:xfrm>
              <a:off x="5565628" y="2662834"/>
              <a:ext cx="154903" cy="152011"/>
            </a:xfrm>
            <a:prstGeom prst="rect">
              <a:avLst/>
            </a:prstGeom>
            <a:noFill/>
            <a:ln>
              <a:noFill/>
            </a:ln>
          </p:spPr>
        </p:pic>
      </p:grpSp>
      <p:grpSp>
        <p:nvGrpSpPr>
          <p:cNvPr id="32" name="Google Shape;264;p20"/>
          <p:cNvGrpSpPr/>
          <p:nvPr/>
        </p:nvGrpSpPr>
        <p:grpSpPr>
          <a:xfrm>
            <a:off x="9564195" y="5471512"/>
            <a:ext cx="399612" cy="713915"/>
            <a:chOff x="5493233" y="2662834"/>
            <a:chExt cx="299709" cy="535436"/>
          </a:xfrm>
        </p:grpSpPr>
        <p:pic>
          <p:nvPicPr>
            <p:cNvPr id="33" name="Google Shape;265;p20"/>
            <p:cNvPicPr preferRelativeResize="0"/>
            <p:nvPr/>
          </p:nvPicPr>
          <p:blipFill>
            <a:blip r:embed="rId8">
              <a:alphaModFix/>
            </a:blip>
            <a:stretch>
              <a:fillRect/>
            </a:stretch>
          </p:blipFill>
          <p:spPr>
            <a:xfrm>
              <a:off x="5493233" y="2904155"/>
              <a:ext cx="299709" cy="294115"/>
            </a:xfrm>
            <a:prstGeom prst="rect">
              <a:avLst/>
            </a:prstGeom>
            <a:noFill/>
            <a:ln>
              <a:noFill/>
            </a:ln>
          </p:spPr>
        </p:pic>
        <p:pic>
          <p:nvPicPr>
            <p:cNvPr id="34" name="Google Shape;266;p20"/>
            <p:cNvPicPr preferRelativeResize="0"/>
            <p:nvPr/>
          </p:nvPicPr>
          <p:blipFill>
            <a:blip r:embed="rId9">
              <a:alphaModFix/>
            </a:blip>
            <a:stretch>
              <a:fillRect/>
            </a:stretch>
          </p:blipFill>
          <p:spPr>
            <a:xfrm>
              <a:off x="5565628" y="2662834"/>
              <a:ext cx="154903" cy="152011"/>
            </a:xfrm>
            <a:prstGeom prst="rect">
              <a:avLst/>
            </a:prstGeom>
            <a:noFill/>
            <a:ln>
              <a:noFill/>
            </a:ln>
          </p:spPr>
        </p:pic>
      </p:grpSp>
      <p:sp>
        <p:nvSpPr>
          <p:cNvPr id="36" name="Google Shape;218;p19"/>
          <p:cNvSpPr/>
          <p:nvPr/>
        </p:nvSpPr>
        <p:spPr>
          <a:xfrm>
            <a:off x="2476145" y="3916531"/>
            <a:ext cx="738800" cy="1370800"/>
          </a:xfrm>
          <a:prstGeom prst="roundRect">
            <a:avLst>
              <a:gd name="adj" fmla="val 16667"/>
            </a:avLst>
          </a:prstGeom>
          <a:noFill/>
          <a:ln w="2857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979650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GRU</a:t>
            </a:r>
            <a:endParaRPr lang="en-US" dirty="0"/>
          </a:p>
        </p:txBody>
      </p:sp>
      <p:sp>
        <p:nvSpPr>
          <p:cNvPr id="3" name="Content Placeholder 2"/>
          <p:cNvSpPr>
            <a:spLocks noGrp="1"/>
          </p:cNvSpPr>
          <p:nvPr>
            <p:ph idx="1"/>
          </p:nvPr>
        </p:nvSpPr>
        <p:spPr/>
        <p:txBody>
          <a:bodyPr/>
          <a:lstStyle/>
          <a:p>
            <a:r>
              <a:rPr lang="en-US" sz="2400" dirty="0" smtClean="0"/>
              <a:t>A variant </a:t>
            </a:r>
            <a:r>
              <a:rPr lang="en-US" sz="2400" dirty="0"/>
              <a:t>of the LSTM is called the Gated Recurrent Unit, or </a:t>
            </a:r>
            <a:r>
              <a:rPr lang="en-US" sz="2400" dirty="0" smtClean="0"/>
              <a:t>GRU. </a:t>
            </a:r>
          </a:p>
          <a:p>
            <a:endParaRPr lang="en-US" sz="2400" dirty="0"/>
          </a:p>
          <a:p>
            <a:r>
              <a:rPr lang="en-US" sz="2400" dirty="0" smtClean="0"/>
              <a:t>The </a:t>
            </a:r>
            <a:r>
              <a:rPr lang="en-US" sz="2400" dirty="0"/>
              <a:t>GRU is like an LSTM but with some simplifications. </a:t>
            </a:r>
            <a:endParaRPr lang="en-US" sz="2400" dirty="0" smtClean="0"/>
          </a:p>
          <a:p>
            <a:pPr marL="514350" indent="-514350">
              <a:buFont typeface="+mj-lt"/>
              <a:buAutoNum type="arabicPeriod"/>
            </a:pPr>
            <a:r>
              <a:rPr lang="en-US" sz="2400" b="1" dirty="0" smtClean="0"/>
              <a:t>The </a:t>
            </a:r>
            <a:r>
              <a:rPr lang="en-US" sz="2400" b="1" dirty="0"/>
              <a:t>forget and input gates are combined into a single </a:t>
            </a:r>
            <a:r>
              <a:rPr lang="en-US" sz="2400" b="1" dirty="0" smtClean="0"/>
              <a:t>gate</a:t>
            </a:r>
            <a:endParaRPr lang="en-US" sz="2400" dirty="0" smtClean="0"/>
          </a:p>
          <a:p>
            <a:pPr marL="514350" indent="-514350">
              <a:buFont typeface="+mj-lt"/>
              <a:buAutoNum type="arabicPeriod"/>
            </a:pPr>
            <a:r>
              <a:rPr lang="en-US" sz="2400" b="1" dirty="0" smtClean="0"/>
              <a:t>No cell state</a:t>
            </a:r>
          </a:p>
          <a:p>
            <a:pPr marL="514350" indent="-514350">
              <a:buFont typeface="+mj-lt"/>
              <a:buAutoNum type="arabicPeriod"/>
            </a:pPr>
            <a:endParaRPr lang="en-US" sz="2400" b="1" dirty="0"/>
          </a:p>
          <a:p>
            <a:r>
              <a:rPr lang="en-US" sz="2400" dirty="0" smtClean="0"/>
              <a:t>Since </a:t>
            </a:r>
            <a:r>
              <a:rPr lang="en-US" sz="2400" dirty="0"/>
              <a:t>there’s a bit less work to be done, a GRU can be a bit faster than an LSTM. It also usually produces results that are similar to the </a:t>
            </a:r>
            <a:r>
              <a:rPr lang="en-US" sz="2400" dirty="0" smtClean="0"/>
              <a:t>LSTM. </a:t>
            </a:r>
          </a:p>
          <a:p>
            <a:endParaRPr lang="en-US" sz="2400" dirty="0"/>
          </a:p>
          <a:p>
            <a:r>
              <a:rPr lang="en-US" sz="2400" dirty="0" smtClean="0"/>
              <a:t>Note: Worthwhile </a:t>
            </a:r>
            <a:r>
              <a:rPr lang="en-US" sz="2400" dirty="0"/>
              <a:t>to try both the LSTM and GRU to see if either provides more accurate results for </a:t>
            </a:r>
            <a:r>
              <a:rPr lang="en-US" sz="2400" dirty="0" smtClean="0"/>
              <a:t>a </a:t>
            </a:r>
            <a:r>
              <a:rPr lang="en-US" sz="2400" dirty="0"/>
              <a:t>data set</a:t>
            </a:r>
            <a:r>
              <a:rPr lang="en-US" sz="2400" dirty="0" smtClean="0"/>
              <a:t>. </a:t>
            </a:r>
            <a:endParaRPr lang="en-US" sz="2400" dirty="0"/>
          </a:p>
        </p:txBody>
      </p:sp>
      <p:sp>
        <p:nvSpPr>
          <p:cNvPr id="4" name="Slide Number Placeholder 3"/>
          <p:cNvSpPr>
            <a:spLocks noGrp="1"/>
          </p:cNvSpPr>
          <p:nvPr>
            <p:ph type="sldNum" sz="quarter" idx="12"/>
          </p:nvPr>
        </p:nvSpPr>
        <p:spPr/>
        <p:txBody>
          <a:bodyPr/>
          <a:lstStyle/>
          <a:p>
            <a:fld id="{4B490DE6-7A4A-0F4C-A18B-C3B4F3245ADB}" type="slidenum">
              <a:rPr lang="en-US" smtClean="0"/>
              <a:t>29</a:t>
            </a:fld>
            <a:endParaRPr lang="en-US"/>
          </a:p>
        </p:txBody>
      </p:sp>
    </p:spTree>
    <p:extLst>
      <p:ext uri="{BB962C8B-B14F-4D97-AF65-F5344CB8AC3E}">
        <p14:creationId xmlns:p14="http://schemas.microsoft.com/office/powerpoint/2010/main" val="23769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b="1" dirty="0"/>
              <a:t>Forgetting, remembering and updating (review) </a:t>
            </a:r>
          </a:p>
          <a:p>
            <a:pPr marL="457200" indent="-457200">
              <a:buFont typeface="Arial" charset="0"/>
              <a:buChar char="•"/>
            </a:pPr>
            <a:r>
              <a:rPr lang="en-US" dirty="0"/>
              <a:t>Gated networks, LSTM and GRU</a:t>
            </a:r>
          </a:p>
          <a:p>
            <a:pPr marL="457200" indent="-457200">
              <a:buFont typeface="Arial" charset="0"/>
              <a:buChar char="•"/>
            </a:pPr>
            <a:r>
              <a:rPr lang="en-US" dirty="0"/>
              <a:t>RNN Structures</a:t>
            </a:r>
          </a:p>
          <a:p>
            <a:pPr marL="457200" indent="-457200">
              <a:buFont typeface="Arial" charset="0"/>
              <a:buChar char="•"/>
            </a:pPr>
            <a:r>
              <a:rPr lang="en-US" dirty="0"/>
              <a:t>Bidirectional</a:t>
            </a:r>
          </a:p>
          <a:p>
            <a:pPr marL="457200" indent="-457200">
              <a:buFont typeface="Arial" charset="0"/>
              <a:buChar char="•"/>
            </a:pPr>
            <a:r>
              <a:rPr lang="en-US" dirty="0"/>
              <a:t>Deep RNN</a:t>
            </a:r>
          </a:p>
          <a:p>
            <a:pPr marL="457200" indent="-457200">
              <a:buFont typeface="Arial" charset="0"/>
              <a:buChar char="•"/>
            </a:pPr>
            <a:r>
              <a:rPr lang="en-US" dirty="0"/>
              <a:t>Sequence to Sequence </a:t>
            </a:r>
          </a:p>
          <a:p>
            <a:pPr marL="457200" indent="-457200">
              <a:buFont typeface="Arial" charset="0"/>
              <a:buChar char="•"/>
            </a:pPr>
            <a:r>
              <a:rPr lang="en-US" dirty="0"/>
              <a:t>Teacher Forcing</a:t>
            </a:r>
          </a:p>
          <a:p>
            <a:pPr marL="457200" indent="-457200">
              <a:buFont typeface="Arial" charset="0"/>
              <a:buChar char="•"/>
            </a:pPr>
            <a:r>
              <a:rPr lang="en-US" dirty="0"/>
              <a:t>Attention models </a:t>
            </a:r>
          </a:p>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3</a:t>
            </a:fld>
            <a:endParaRPr lang="en-US"/>
          </a:p>
        </p:txBody>
      </p:sp>
    </p:spTree>
    <p:extLst>
      <p:ext uri="{BB962C8B-B14F-4D97-AF65-F5344CB8AC3E}">
        <p14:creationId xmlns:p14="http://schemas.microsoft.com/office/powerpoint/2010/main" val="12150988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GRU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30</a:t>
            </a:fld>
            <a:endParaRPr lang="en-US"/>
          </a:p>
        </p:txBody>
      </p:sp>
      <p:pic>
        <p:nvPicPr>
          <p:cNvPr id="77826" name="Picture 2" descr=" gated recurrent unit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79" y="976229"/>
            <a:ext cx="7664572" cy="236737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a:grpSpLocks noChangeAspect="1"/>
          </p:cNvGrpSpPr>
          <p:nvPr/>
        </p:nvGrpSpPr>
        <p:grpSpPr>
          <a:xfrm>
            <a:off x="573455" y="3343599"/>
            <a:ext cx="3826534" cy="3291840"/>
            <a:chOff x="401368" y="821413"/>
            <a:chExt cx="5754820" cy="4775200"/>
          </a:xfrm>
        </p:grpSpPr>
        <p:grpSp>
          <p:nvGrpSpPr>
            <p:cNvPr id="7" name="Group 6"/>
            <p:cNvGrpSpPr/>
            <p:nvPr/>
          </p:nvGrpSpPr>
          <p:grpSpPr>
            <a:xfrm>
              <a:off x="401368" y="821413"/>
              <a:ext cx="5754820" cy="4775200"/>
              <a:chOff x="3018483" y="1491343"/>
              <a:chExt cx="5754820" cy="4775200"/>
            </a:xfrm>
          </p:grpSpPr>
          <p:pic>
            <p:nvPicPr>
              <p:cNvPr id="12" name="Picture 11"/>
              <p:cNvPicPr>
                <a:picLocks noChangeAspect="1"/>
              </p:cNvPicPr>
              <p:nvPr/>
            </p:nvPicPr>
            <p:blipFill>
              <a:blip r:embed="rId4"/>
              <a:stretch>
                <a:fillRect/>
              </a:stretch>
            </p:blipFill>
            <p:spPr>
              <a:xfrm>
                <a:off x="3613150" y="1491343"/>
                <a:ext cx="4559300" cy="4775200"/>
              </a:xfrm>
              <a:prstGeom prst="rect">
                <a:avLst/>
              </a:prstGeom>
            </p:spPr>
          </p:pic>
          <p:grpSp>
            <p:nvGrpSpPr>
              <p:cNvPr id="13" name="Group 12"/>
              <p:cNvGrpSpPr/>
              <p:nvPr/>
            </p:nvGrpSpPr>
            <p:grpSpPr>
              <a:xfrm>
                <a:off x="3046222" y="3005437"/>
                <a:ext cx="612668" cy="566928"/>
                <a:chOff x="3046222" y="3005437"/>
                <a:chExt cx="612668" cy="566928"/>
              </a:xfrm>
            </p:grpSpPr>
            <p:sp>
              <p:nvSpPr>
                <p:cNvPr id="23" name="Oval 22"/>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24" name="TextBox 23"/>
                <p:cNvSpPr txBox="1"/>
                <p:nvPr/>
              </p:nvSpPr>
              <p:spPr>
                <a:xfrm>
                  <a:off x="3046222" y="3035701"/>
                  <a:ext cx="612668"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14" name="Group 13"/>
              <p:cNvGrpSpPr/>
              <p:nvPr/>
            </p:nvGrpSpPr>
            <p:grpSpPr>
              <a:xfrm>
                <a:off x="8172450" y="2983069"/>
                <a:ext cx="566928" cy="566928"/>
                <a:chOff x="3046222" y="3005437"/>
                <a:chExt cx="566928" cy="566928"/>
              </a:xfrm>
            </p:grpSpPr>
            <p:sp>
              <p:nvSpPr>
                <p:cNvPr id="21" name="Oval 20"/>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22" name="TextBox 21"/>
                <p:cNvSpPr txBox="1"/>
                <p:nvPr/>
              </p:nvSpPr>
              <p:spPr>
                <a:xfrm>
                  <a:off x="3046222" y="3035701"/>
                  <a:ext cx="461986"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nvGrpSpPr>
              <p:cNvPr id="15" name="Group 14"/>
              <p:cNvGrpSpPr/>
              <p:nvPr/>
            </p:nvGrpSpPr>
            <p:grpSpPr>
              <a:xfrm>
                <a:off x="3018483" y="4469158"/>
                <a:ext cx="609462" cy="566928"/>
                <a:chOff x="3046222" y="3005437"/>
                <a:chExt cx="609462" cy="566928"/>
              </a:xfrm>
              <a:noFill/>
            </p:grpSpPr>
            <p:sp>
              <p:nvSpPr>
                <p:cNvPr id="19" name="Oval 18"/>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20" name="TextBox 19"/>
                <p:cNvSpPr txBox="1"/>
                <p:nvPr/>
              </p:nvSpPr>
              <p:spPr>
                <a:xfrm>
                  <a:off x="3046222" y="3035701"/>
                  <a:ext cx="609462" cy="461665"/>
                </a:xfrm>
                <a:prstGeom prst="rect">
                  <a:avLst/>
                </a:prstGeom>
                <a:grp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h</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16" name="Group 15"/>
              <p:cNvGrpSpPr/>
              <p:nvPr/>
            </p:nvGrpSpPr>
            <p:grpSpPr>
              <a:xfrm>
                <a:off x="8206375" y="4482430"/>
                <a:ext cx="566928" cy="566928"/>
                <a:chOff x="3046222" y="3005437"/>
                <a:chExt cx="566928" cy="566928"/>
              </a:xfrm>
              <a:noFill/>
            </p:grpSpPr>
            <p:sp>
              <p:nvSpPr>
                <p:cNvPr id="17" name="Oval 16"/>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18" name="TextBox 17"/>
                <p:cNvSpPr txBox="1"/>
                <p:nvPr/>
              </p:nvSpPr>
              <p:spPr>
                <a:xfrm>
                  <a:off x="3046222" y="3035701"/>
                  <a:ext cx="458780" cy="461665"/>
                </a:xfrm>
                <a:prstGeom prst="rect">
                  <a:avLst/>
                </a:prstGeom>
                <a:grpFill/>
              </p:spPr>
              <p:txBody>
                <a:bodyPr wrap="none" rtlCol="0">
                  <a:spAutoFit/>
                </a:bodyPr>
                <a:lstStyle/>
                <a:p>
                  <a:r>
                    <a:rPr lang="en-US" sz="2400" b="1" dirty="0" err="1">
                      <a:solidFill>
                        <a:schemeClr val="tx1">
                          <a:lumMod val="75000"/>
                          <a:lumOff val="25000"/>
                        </a:schemeClr>
                      </a:solidFill>
                      <a:latin typeface="Karla" charset="0"/>
                      <a:ea typeface="Karla" charset="0"/>
                      <a:cs typeface="Karla" charset="0"/>
                    </a:rPr>
                    <a:t>h</a:t>
                  </a:r>
                  <a:r>
                    <a:rPr lang="en-US" sz="2400" b="1" baseline="-25000" dirty="0" err="1"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sp>
          <p:nvSpPr>
            <p:cNvPr id="8" name="TextBox 7"/>
            <p:cNvSpPr txBox="1"/>
            <p:nvPr/>
          </p:nvSpPr>
          <p:spPr>
            <a:xfrm>
              <a:off x="1451777" y="3006450"/>
              <a:ext cx="306494" cy="369332"/>
            </a:xfrm>
            <a:prstGeom prst="rect">
              <a:avLst/>
            </a:prstGeom>
            <a:noFill/>
          </p:spPr>
          <p:txBody>
            <a:bodyPr wrap="none" rtlCol="0">
              <a:spAutoFit/>
            </a:bodyPr>
            <a:lstStyle/>
            <a:p>
              <a:r>
                <a:rPr lang="en-US" i="1" dirty="0" err="1" smtClean="0">
                  <a:latin typeface="Cambria Math" charset="0"/>
                  <a:ea typeface="Cambria Math" charset="0"/>
                  <a:cs typeface="Cambria Math" charset="0"/>
                </a:rPr>
                <a:t>f</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sp>
          <p:nvSpPr>
            <p:cNvPr id="9" name="TextBox 8"/>
            <p:cNvSpPr txBox="1"/>
            <p:nvPr/>
          </p:nvSpPr>
          <p:spPr>
            <a:xfrm>
              <a:off x="2417112" y="2808615"/>
              <a:ext cx="1207865" cy="369332"/>
            </a:xfrm>
            <a:prstGeom prst="rect">
              <a:avLst/>
            </a:prstGeom>
            <a:noFill/>
          </p:spPr>
          <p:txBody>
            <a:bodyPr wrap="square" rtlCol="0">
              <a:spAutoFit/>
            </a:bodyPr>
            <a:lstStyle/>
            <a:p>
              <a:r>
                <a:rPr lang="en-US" i="1" dirty="0">
                  <a:latin typeface="Cambria Math" charset="0"/>
                  <a:ea typeface="Cambria Math" charset="0"/>
                  <a:cs typeface="Cambria Math" charset="0"/>
                </a:rPr>
                <a:t>i</a:t>
              </a:r>
              <a:r>
                <a:rPr lang="en-US" i="1" baseline="-25000" dirty="0"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10" name="TextBox 9"/>
                <p:cNvSpPr txBox="1"/>
                <p:nvPr/>
              </p:nvSpPr>
              <p:spPr>
                <a:xfrm>
                  <a:off x="2800128" y="3159016"/>
                  <a:ext cx="1207865" cy="3795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charset="0"/>
                                <a:ea typeface="Cambria Math" charset="0"/>
                                <a:cs typeface="Cambria Math" charset="0"/>
                              </a:rPr>
                            </m:ctrlPr>
                          </m:acc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𝐶</m:t>
                                </m:r>
                              </m:e>
                              <m:sub>
                                <m:r>
                                  <a:rPr lang="en-US" b="0" i="1" smtClean="0">
                                    <a:latin typeface="Cambria Math" charset="0"/>
                                    <a:ea typeface="Cambria Math" charset="0"/>
                                    <a:cs typeface="Cambria Math" charset="0"/>
                                  </a:rPr>
                                  <m:t>𝑡</m:t>
                                </m:r>
                              </m:sub>
                            </m:sSub>
                          </m:e>
                        </m:acc>
                      </m:oMath>
                    </m:oMathPara>
                  </a14:m>
                  <a:endParaRPr lang="en-US" i="1" dirty="0">
                    <a:latin typeface="Cambria Math" charset="0"/>
                    <a:ea typeface="Cambria Math" charset="0"/>
                    <a:cs typeface="Cambria Math"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800128" y="3159016"/>
                  <a:ext cx="1207865" cy="379526"/>
                </a:xfrm>
                <a:prstGeom prst="rect">
                  <a:avLst/>
                </a:prstGeom>
                <a:blipFill rotWithShape="0">
                  <a:blip r:embed="rId5"/>
                  <a:stretch>
                    <a:fillRect t="-2326" r="-16794" b="-44186"/>
                  </a:stretch>
                </a:blipFill>
              </p:spPr>
              <p:txBody>
                <a:bodyPr/>
                <a:lstStyle/>
                <a:p>
                  <a:r>
                    <a:rPr lang="en-US">
                      <a:noFill/>
                    </a:rPr>
                    <a:t> </a:t>
                  </a:r>
                </a:p>
              </p:txBody>
            </p:sp>
          </mc:Fallback>
        </mc:AlternateContent>
        <p:sp>
          <p:nvSpPr>
            <p:cNvPr id="11" name="TextBox 10"/>
            <p:cNvSpPr txBox="1"/>
            <p:nvPr/>
          </p:nvSpPr>
          <p:spPr>
            <a:xfrm>
              <a:off x="3748529" y="2784555"/>
              <a:ext cx="1207865" cy="369332"/>
            </a:xfrm>
            <a:prstGeom prst="rect">
              <a:avLst/>
            </a:prstGeom>
            <a:noFill/>
          </p:spPr>
          <p:txBody>
            <a:bodyPr wrap="square" rtlCol="0">
              <a:spAutoFit/>
            </a:bodyPr>
            <a:lstStyle/>
            <a:p>
              <a:r>
                <a:rPr lang="en-US" i="1" dirty="0" err="1" smtClean="0">
                  <a:latin typeface="Cambria Math" charset="0"/>
                  <a:ea typeface="Cambria Math" charset="0"/>
                  <a:cs typeface="Cambria Math" charset="0"/>
                </a:rPr>
                <a:t>o</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grpSp>
    </p:spTree>
    <p:extLst>
      <p:ext uri="{BB962C8B-B14F-4D97-AF65-F5344CB8AC3E}">
        <p14:creationId xmlns:p14="http://schemas.microsoft.com/office/powerpoint/2010/main" val="15329320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B490DE6-7A4A-0F4C-A18B-C3B4F3245ADB}" type="slidenum">
              <a:rPr lang="en-US" smtClean="0"/>
              <a:t>31</a:t>
            </a:fld>
            <a:endParaRPr lang="en-US"/>
          </a:p>
        </p:txBody>
      </p:sp>
      <p:pic>
        <p:nvPicPr>
          <p:cNvPr id="3" name="Picture 2"/>
          <p:cNvPicPr>
            <a:picLocks noChangeAspect="1"/>
          </p:cNvPicPr>
          <p:nvPr/>
        </p:nvPicPr>
        <p:blipFill>
          <a:blip r:embed="rId3"/>
          <a:stretch>
            <a:fillRect/>
          </a:stretch>
        </p:blipFill>
        <p:spPr>
          <a:xfrm>
            <a:off x="3986126" y="195942"/>
            <a:ext cx="4774007" cy="5959929"/>
          </a:xfrm>
          <a:prstGeom prst="rect">
            <a:avLst/>
          </a:prstGeom>
        </p:spPr>
      </p:pic>
    </p:spTree>
    <p:extLst>
      <p:ext uri="{BB962C8B-B14F-4D97-AF65-F5344CB8AC3E}">
        <p14:creationId xmlns:p14="http://schemas.microsoft.com/office/powerpoint/2010/main" val="20426389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34200" y="6383767"/>
            <a:ext cx="2844800" cy="365125"/>
          </a:xfrm>
        </p:spPr>
        <p:txBody>
          <a:bodyPr/>
          <a:lstStyle/>
          <a:p>
            <a:fld id="{4B490DE6-7A4A-0F4C-A18B-C3B4F3245ADB}" type="slidenum">
              <a:rPr lang="en-US" smtClean="0"/>
              <a:t>32</a:t>
            </a:fld>
            <a:endParaRPr lang="en-US" dirty="0"/>
          </a:p>
        </p:txBody>
      </p:sp>
      <p:pic>
        <p:nvPicPr>
          <p:cNvPr id="3" name="Google Shape;271;p21"/>
          <p:cNvPicPr preferRelativeResize="0"/>
          <p:nvPr/>
        </p:nvPicPr>
        <p:blipFill>
          <a:blip r:embed="rId3">
            <a:alphaModFix/>
          </a:blip>
          <a:stretch>
            <a:fillRect/>
          </a:stretch>
        </p:blipFill>
        <p:spPr>
          <a:xfrm>
            <a:off x="1230833" y="2679667"/>
            <a:ext cx="2494400" cy="708400"/>
          </a:xfrm>
          <a:prstGeom prst="rect">
            <a:avLst/>
          </a:prstGeom>
          <a:noFill/>
          <a:ln>
            <a:noFill/>
          </a:ln>
        </p:spPr>
      </p:pic>
      <p:pic>
        <p:nvPicPr>
          <p:cNvPr id="4" name="Google Shape;272;p21"/>
          <p:cNvPicPr preferRelativeResize="0"/>
          <p:nvPr/>
        </p:nvPicPr>
        <p:blipFill>
          <a:blip r:embed="rId4">
            <a:alphaModFix/>
          </a:blip>
          <a:stretch>
            <a:fillRect/>
          </a:stretch>
        </p:blipFill>
        <p:spPr>
          <a:xfrm>
            <a:off x="1230833" y="4565669"/>
            <a:ext cx="3482968" cy="712115"/>
          </a:xfrm>
          <a:prstGeom prst="rect">
            <a:avLst/>
          </a:prstGeom>
          <a:noFill/>
          <a:ln>
            <a:noFill/>
          </a:ln>
        </p:spPr>
      </p:pic>
      <p:pic>
        <p:nvPicPr>
          <p:cNvPr id="5" name="Google Shape;273;p21"/>
          <p:cNvPicPr preferRelativeResize="0"/>
          <p:nvPr/>
        </p:nvPicPr>
        <p:blipFill rotWithShape="1">
          <a:blip r:embed="rId5">
            <a:alphaModFix/>
          </a:blip>
          <a:srcRect/>
          <a:stretch/>
        </p:blipFill>
        <p:spPr>
          <a:xfrm>
            <a:off x="6614533" y="2679667"/>
            <a:ext cx="3482968" cy="708400"/>
          </a:xfrm>
          <a:prstGeom prst="rect">
            <a:avLst/>
          </a:prstGeom>
          <a:noFill/>
          <a:ln>
            <a:noFill/>
          </a:ln>
        </p:spPr>
      </p:pic>
      <p:pic>
        <p:nvPicPr>
          <p:cNvPr id="6" name="Google Shape;274;p21"/>
          <p:cNvPicPr preferRelativeResize="0"/>
          <p:nvPr/>
        </p:nvPicPr>
        <p:blipFill>
          <a:blip r:embed="rId6">
            <a:alphaModFix/>
          </a:blip>
          <a:stretch>
            <a:fillRect/>
          </a:stretch>
        </p:blipFill>
        <p:spPr>
          <a:xfrm>
            <a:off x="6614533" y="4567533"/>
            <a:ext cx="2463539" cy="708400"/>
          </a:xfrm>
          <a:prstGeom prst="rect">
            <a:avLst/>
          </a:prstGeom>
          <a:noFill/>
          <a:ln>
            <a:noFill/>
          </a:ln>
        </p:spPr>
      </p:pic>
      <p:sp>
        <p:nvSpPr>
          <p:cNvPr id="7" name="Google Shape;275;p21"/>
          <p:cNvSpPr txBox="1"/>
          <p:nvPr/>
        </p:nvSpPr>
        <p:spPr>
          <a:xfrm>
            <a:off x="800499" y="912500"/>
            <a:ext cx="6639392" cy="918400"/>
          </a:xfrm>
          <a:prstGeom prst="rect">
            <a:avLst/>
          </a:prstGeom>
          <a:noFill/>
          <a:ln>
            <a:noFill/>
          </a:ln>
        </p:spPr>
        <p:txBody>
          <a:bodyPr spcFirstLastPara="1" wrap="square" lIns="121900" tIns="121900" rIns="121900" bIns="121900" anchor="t" anchorCtr="0">
            <a:noAutofit/>
          </a:bodyPr>
          <a:lstStyle/>
          <a:p>
            <a:r>
              <a:rPr lang="es" sz="2133" dirty="0">
                <a:solidFill>
                  <a:schemeClr val="tx1">
                    <a:lumMod val="75000"/>
                    <a:lumOff val="25000"/>
                  </a:schemeClr>
                </a:solidFill>
                <a:latin typeface="Karla" charset="0"/>
                <a:ea typeface="Karla" charset="0"/>
                <a:cs typeface="Karla" charset="0"/>
                <a:sym typeface="Ubuntu"/>
              </a:rPr>
              <a:t>To optimize my parameters i basically need to do:</a:t>
            </a:r>
            <a:endParaRPr sz="2133" dirty="0">
              <a:solidFill>
                <a:schemeClr val="tx1">
                  <a:lumMod val="75000"/>
                  <a:lumOff val="25000"/>
                </a:schemeClr>
              </a:solidFill>
              <a:latin typeface="Karla" charset="0"/>
              <a:ea typeface="Karla" charset="0"/>
              <a:cs typeface="Karla" charset="0"/>
              <a:sym typeface="Ubuntu"/>
            </a:endParaRPr>
          </a:p>
          <a:p>
            <a:r>
              <a:rPr lang="es" sz="2133" dirty="0">
                <a:solidFill>
                  <a:schemeClr val="tx1">
                    <a:lumMod val="75000"/>
                    <a:lumOff val="25000"/>
                  </a:schemeClr>
                </a:solidFill>
                <a:latin typeface="Karla" charset="0"/>
                <a:ea typeface="Karla" charset="0"/>
                <a:cs typeface="Karla" charset="0"/>
                <a:sym typeface="Ubuntu"/>
              </a:rPr>
              <a:t>Let’s calculate all the derivatives in some time t!</a:t>
            </a:r>
            <a:endParaRPr sz="2133" dirty="0">
              <a:solidFill>
                <a:schemeClr val="tx1">
                  <a:lumMod val="75000"/>
                  <a:lumOff val="25000"/>
                </a:schemeClr>
              </a:solidFill>
              <a:latin typeface="Karla" charset="0"/>
              <a:ea typeface="Karla" charset="0"/>
              <a:cs typeface="Karla" charset="0"/>
              <a:sym typeface="Ubuntu"/>
            </a:endParaRPr>
          </a:p>
          <a:p>
            <a:endParaRPr sz="2133" dirty="0">
              <a:solidFill>
                <a:schemeClr val="tx1">
                  <a:lumMod val="75000"/>
                  <a:lumOff val="25000"/>
                </a:schemeClr>
              </a:solidFill>
              <a:latin typeface="Karla" charset="0"/>
              <a:ea typeface="Karla" charset="0"/>
              <a:cs typeface="Karla" charset="0"/>
              <a:sym typeface="Ubuntu"/>
            </a:endParaRPr>
          </a:p>
        </p:txBody>
      </p:sp>
      <p:pic>
        <p:nvPicPr>
          <p:cNvPr id="8" name="Google Shape;276;p21"/>
          <p:cNvPicPr preferRelativeResize="0"/>
          <p:nvPr/>
        </p:nvPicPr>
        <p:blipFill>
          <a:blip r:embed="rId7">
            <a:alphaModFix/>
          </a:blip>
          <a:stretch>
            <a:fillRect/>
          </a:stretch>
        </p:blipFill>
        <p:spPr>
          <a:xfrm>
            <a:off x="7693567" y="912500"/>
            <a:ext cx="2302339" cy="708400"/>
          </a:xfrm>
          <a:prstGeom prst="rect">
            <a:avLst/>
          </a:prstGeom>
          <a:noFill/>
          <a:ln>
            <a:noFill/>
          </a:ln>
        </p:spPr>
      </p:pic>
      <p:sp>
        <p:nvSpPr>
          <p:cNvPr id="9" name="Google Shape;277;p21"/>
          <p:cNvSpPr txBox="1"/>
          <p:nvPr/>
        </p:nvSpPr>
        <p:spPr>
          <a:xfrm>
            <a:off x="7911800" y="0"/>
            <a:ext cx="4091600" cy="547200"/>
          </a:xfrm>
          <a:prstGeom prst="rect">
            <a:avLst/>
          </a:prstGeom>
          <a:noFill/>
          <a:ln>
            <a:noFill/>
          </a:ln>
        </p:spPr>
        <p:txBody>
          <a:bodyPr spcFirstLastPara="1" wrap="square" lIns="121900" tIns="121900" rIns="121900" bIns="121900" anchor="t" anchorCtr="0">
            <a:noAutofit/>
          </a:bodyPr>
          <a:lstStyle/>
          <a:p>
            <a:r>
              <a:rPr lang="es" sz="2133" dirty="0">
                <a:solidFill>
                  <a:schemeClr val="dk1"/>
                </a:solidFill>
                <a:latin typeface="Karla" charset="0"/>
                <a:ea typeface="Karla" charset="0"/>
                <a:cs typeface="Karla" charset="0"/>
                <a:sym typeface="Ubuntu"/>
              </a:rPr>
              <a:t>wcct! = we can calculate this!</a:t>
            </a:r>
            <a:endParaRPr sz="2400" dirty="0">
              <a:latin typeface="Karla" charset="0"/>
              <a:ea typeface="Karla" charset="0"/>
              <a:cs typeface="Karla" charset="0"/>
            </a:endParaRPr>
          </a:p>
        </p:txBody>
      </p:sp>
      <p:sp>
        <p:nvSpPr>
          <p:cNvPr id="10" name="Google Shape;278;p21"/>
          <p:cNvSpPr/>
          <p:nvPr/>
        </p:nvSpPr>
        <p:spPr>
          <a:xfrm rot="-5400000">
            <a:off x="3336300" y="2295933"/>
            <a:ext cx="214400" cy="4420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 name="Google Shape;279;p21"/>
          <p:cNvSpPr/>
          <p:nvPr/>
        </p:nvSpPr>
        <p:spPr>
          <a:xfrm rot="-5400000">
            <a:off x="4072233" y="4004267"/>
            <a:ext cx="214400" cy="9084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 name="Google Shape;280;p21"/>
          <p:cNvSpPr/>
          <p:nvPr/>
        </p:nvSpPr>
        <p:spPr>
          <a:xfrm rot="-5400000">
            <a:off x="9425067" y="2118267"/>
            <a:ext cx="214400" cy="9084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 name="Google Shape;281;p21"/>
          <p:cNvSpPr/>
          <p:nvPr/>
        </p:nvSpPr>
        <p:spPr>
          <a:xfrm rot="-5400000">
            <a:off x="8683000" y="4237467"/>
            <a:ext cx="214400" cy="4420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 name="Google Shape;282;p21"/>
          <p:cNvSpPr txBox="1"/>
          <p:nvPr/>
        </p:nvSpPr>
        <p:spPr>
          <a:xfrm>
            <a:off x="3104267" y="2068267"/>
            <a:ext cx="795200" cy="399200"/>
          </a:xfrm>
          <a:prstGeom prst="rect">
            <a:avLst/>
          </a:prstGeom>
          <a:noFill/>
          <a:ln>
            <a:noFill/>
          </a:ln>
        </p:spPr>
        <p:txBody>
          <a:bodyPr spcFirstLastPara="1" wrap="square" lIns="121900" tIns="121900" rIns="121900" bIns="121900" anchor="t" anchorCtr="0">
            <a:noAutofit/>
          </a:bodyPr>
          <a:lstStyle/>
          <a:p>
            <a:r>
              <a:rPr lang="es" sz="1600">
                <a:solidFill>
                  <a:schemeClr val="dk1"/>
                </a:solidFill>
                <a:latin typeface="Ubuntu"/>
                <a:ea typeface="Ubuntu"/>
                <a:cs typeface="Ubuntu"/>
                <a:sym typeface="Ubuntu"/>
              </a:rPr>
              <a:t>wcct! </a:t>
            </a:r>
            <a:endParaRPr sz="1600"/>
          </a:p>
        </p:txBody>
      </p:sp>
      <p:sp>
        <p:nvSpPr>
          <p:cNvPr id="15" name="Google Shape;283;p21"/>
          <p:cNvSpPr txBox="1"/>
          <p:nvPr/>
        </p:nvSpPr>
        <p:spPr>
          <a:xfrm>
            <a:off x="3781833" y="4026167"/>
            <a:ext cx="795200" cy="399200"/>
          </a:xfrm>
          <a:prstGeom prst="rect">
            <a:avLst/>
          </a:prstGeom>
          <a:noFill/>
          <a:ln>
            <a:noFill/>
          </a:ln>
        </p:spPr>
        <p:txBody>
          <a:bodyPr spcFirstLastPara="1" wrap="square" lIns="121900" tIns="121900" rIns="121900" bIns="121900" anchor="t" anchorCtr="0">
            <a:noAutofit/>
          </a:bodyPr>
          <a:lstStyle/>
          <a:p>
            <a:r>
              <a:rPr lang="es" sz="1600">
                <a:solidFill>
                  <a:schemeClr val="dk1"/>
                </a:solidFill>
                <a:latin typeface="Ubuntu"/>
                <a:ea typeface="Ubuntu"/>
                <a:cs typeface="Ubuntu"/>
                <a:sym typeface="Ubuntu"/>
              </a:rPr>
              <a:t>wcct! </a:t>
            </a:r>
            <a:endParaRPr sz="1600"/>
          </a:p>
        </p:txBody>
      </p:sp>
      <p:sp>
        <p:nvSpPr>
          <p:cNvPr id="16" name="Google Shape;284;p21"/>
          <p:cNvSpPr txBox="1"/>
          <p:nvPr/>
        </p:nvSpPr>
        <p:spPr>
          <a:xfrm>
            <a:off x="9134667" y="2068267"/>
            <a:ext cx="795200" cy="399200"/>
          </a:xfrm>
          <a:prstGeom prst="rect">
            <a:avLst/>
          </a:prstGeom>
          <a:noFill/>
          <a:ln>
            <a:noFill/>
          </a:ln>
        </p:spPr>
        <p:txBody>
          <a:bodyPr spcFirstLastPara="1" wrap="square" lIns="121900" tIns="121900" rIns="121900" bIns="121900" anchor="t" anchorCtr="0">
            <a:noAutofit/>
          </a:bodyPr>
          <a:lstStyle/>
          <a:p>
            <a:r>
              <a:rPr lang="es" sz="1600">
                <a:solidFill>
                  <a:schemeClr val="dk1"/>
                </a:solidFill>
                <a:latin typeface="Ubuntu"/>
                <a:ea typeface="Ubuntu"/>
                <a:cs typeface="Ubuntu"/>
                <a:sym typeface="Ubuntu"/>
              </a:rPr>
              <a:t>wcct! </a:t>
            </a:r>
            <a:endParaRPr sz="1600"/>
          </a:p>
        </p:txBody>
      </p:sp>
      <p:sp>
        <p:nvSpPr>
          <p:cNvPr id="17" name="Google Shape;285;p21"/>
          <p:cNvSpPr txBox="1"/>
          <p:nvPr/>
        </p:nvSpPr>
        <p:spPr>
          <a:xfrm>
            <a:off x="8392600" y="3950200"/>
            <a:ext cx="795200" cy="399200"/>
          </a:xfrm>
          <a:prstGeom prst="rect">
            <a:avLst/>
          </a:prstGeom>
          <a:noFill/>
          <a:ln>
            <a:noFill/>
          </a:ln>
        </p:spPr>
        <p:txBody>
          <a:bodyPr spcFirstLastPara="1" wrap="square" lIns="121900" tIns="121900" rIns="121900" bIns="121900" anchor="t" anchorCtr="0">
            <a:noAutofit/>
          </a:bodyPr>
          <a:lstStyle/>
          <a:p>
            <a:r>
              <a:rPr lang="es" sz="1600">
                <a:solidFill>
                  <a:schemeClr val="dk1"/>
                </a:solidFill>
                <a:latin typeface="Ubuntu"/>
                <a:ea typeface="Ubuntu"/>
                <a:cs typeface="Ubuntu"/>
                <a:sym typeface="Ubuntu"/>
              </a:rPr>
              <a:t>wcct! </a:t>
            </a:r>
            <a:endParaRPr sz="1600"/>
          </a:p>
        </p:txBody>
      </p:sp>
      <p:sp>
        <p:nvSpPr>
          <p:cNvPr id="18" name="Google Shape;286;p21"/>
          <p:cNvSpPr/>
          <p:nvPr/>
        </p:nvSpPr>
        <p:spPr>
          <a:xfrm rot="5400000">
            <a:off x="2994433" y="5034600"/>
            <a:ext cx="199200" cy="6856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 name="Google Shape;287;p21"/>
          <p:cNvSpPr/>
          <p:nvPr/>
        </p:nvSpPr>
        <p:spPr>
          <a:xfrm rot="5400000">
            <a:off x="8170400" y="5120800"/>
            <a:ext cx="132400" cy="4464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 name="Google Shape;288;p21"/>
          <p:cNvSpPr/>
          <p:nvPr/>
        </p:nvSpPr>
        <p:spPr>
          <a:xfrm rot="5400000">
            <a:off x="2906117" y="3259033"/>
            <a:ext cx="132400" cy="4464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 name="Google Shape;289;p21"/>
          <p:cNvSpPr/>
          <p:nvPr/>
        </p:nvSpPr>
        <p:spPr>
          <a:xfrm rot="5400000">
            <a:off x="8434900" y="3139433"/>
            <a:ext cx="199200" cy="6856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2" name="Google Shape;290;p21"/>
          <p:cNvPicPr preferRelativeResize="0"/>
          <p:nvPr/>
        </p:nvPicPr>
        <p:blipFill>
          <a:blip r:embed="rId8">
            <a:alphaModFix/>
          </a:blip>
          <a:stretch>
            <a:fillRect/>
          </a:stretch>
        </p:blipFill>
        <p:spPr>
          <a:xfrm>
            <a:off x="2749134" y="3600267"/>
            <a:ext cx="567167" cy="283567"/>
          </a:xfrm>
          <a:prstGeom prst="rect">
            <a:avLst/>
          </a:prstGeom>
          <a:noFill/>
          <a:ln>
            <a:noFill/>
          </a:ln>
        </p:spPr>
      </p:pic>
      <p:pic>
        <p:nvPicPr>
          <p:cNvPr id="23" name="Google Shape;291;p21"/>
          <p:cNvPicPr preferRelativeResize="0"/>
          <p:nvPr/>
        </p:nvPicPr>
        <p:blipFill>
          <a:blip r:embed="rId9">
            <a:alphaModFix/>
          </a:blip>
          <a:stretch>
            <a:fillRect/>
          </a:stretch>
        </p:blipFill>
        <p:spPr>
          <a:xfrm>
            <a:off x="7839000" y="5494084"/>
            <a:ext cx="795200" cy="229017"/>
          </a:xfrm>
          <a:prstGeom prst="rect">
            <a:avLst/>
          </a:prstGeom>
          <a:noFill/>
          <a:ln>
            <a:noFill/>
          </a:ln>
        </p:spPr>
      </p:pic>
      <p:pic>
        <p:nvPicPr>
          <p:cNvPr id="24" name="Google Shape;292;p21"/>
          <p:cNvPicPr preferRelativeResize="0"/>
          <p:nvPr/>
        </p:nvPicPr>
        <p:blipFill>
          <a:blip r:embed="rId10">
            <a:alphaModFix/>
          </a:blip>
          <a:stretch>
            <a:fillRect/>
          </a:stretch>
        </p:blipFill>
        <p:spPr>
          <a:xfrm>
            <a:off x="3023151" y="5607601"/>
            <a:ext cx="141783" cy="283567"/>
          </a:xfrm>
          <a:prstGeom prst="rect">
            <a:avLst/>
          </a:prstGeom>
          <a:noFill/>
          <a:ln>
            <a:noFill/>
          </a:ln>
        </p:spPr>
      </p:pic>
      <p:pic>
        <p:nvPicPr>
          <p:cNvPr id="25" name="Google Shape;293;p21"/>
          <p:cNvPicPr preferRelativeResize="0"/>
          <p:nvPr/>
        </p:nvPicPr>
        <p:blipFill>
          <a:blip r:embed="rId10">
            <a:alphaModFix/>
          </a:blip>
          <a:stretch>
            <a:fillRect/>
          </a:stretch>
        </p:blipFill>
        <p:spPr>
          <a:xfrm>
            <a:off x="8463601" y="3624234"/>
            <a:ext cx="141783" cy="283567"/>
          </a:xfrm>
          <a:prstGeom prst="rect">
            <a:avLst/>
          </a:prstGeom>
          <a:noFill/>
          <a:ln>
            <a:noFill/>
          </a:ln>
        </p:spPr>
      </p:pic>
      <p:sp>
        <p:nvSpPr>
          <p:cNvPr id="26" name="Google Shape;294;p21"/>
          <p:cNvSpPr txBox="1"/>
          <p:nvPr/>
        </p:nvSpPr>
        <p:spPr>
          <a:xfrm>
            <a:off x="1048281" y="6110167"/>
            <a:ext cx="7829200" cy="547200"/>
          </a:xfrm>
          <a:prstGeom prst="rect">
            <a:avLst/>
          </a:prstGeom>
          <a:noFill/>
          <a:ln>
            <a:noFill/>
          </a:ln>
        </p:spPr>
        <p:txBody>
          <a:bodyPr spcFirstLastPara="1" wrap="square" lIns="121900" tIns="121900" rIns="121900" bIns="121900" anchor="t" anchorCtr="0">
            <a:noAutofit/>
          </a:bodyPr>
          <a:lstStyle/>
          <a:p>
            <a:r>
              <a:rPr lang="es" sz="2133" dirty="0">
                <a:solidFill>
                  <a:schemeClr val="tx1">
                    <a:lumMod val="75000"/>
                    <a:lumOff val="25000"/>
                  </a:schemeClr>
                </a:solidFill>
                <a:latin typeface="Ubuntu"/>
                <a:ea typeface="Ubuntu"/>
                <a:cs typeface="Ubuntu"/>
                <a:sym typeface="Ubuntu"/>
              </a:rPr>
              <a:t>So… every derivative is wrt the cell state or the hidden state</a:t>
            </a:r>
            <a:endParaRPr sz="2400" dirty="0">
              <a:solidFill>
                <a:schemeClr val="tx1">
                  <a:lumMod val="75000"/>
                  <a:lumOff val="25000"/>
                </a:schemeClr>
              </a:solidFill>
            </a:endParaRPr>
          </a:p>
        </p:txBody>
      </p:sp>
    </p:spTree>
    <p:extLst>
      <p:ext uri="{BB962C8B-B14F-4D97-AF65-F5344CB8AC3E}">
        <p14:creationId xmlns:p14="http://schemas.microsoft.com/office/powerpoint/2010/main" val="3017068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74363" y="6384064"/>
            <a:ext cx="2844800" cy="365125"/>
          </a:xfrm>
        </p:spPr>
        <p:txBody>
          <a:bodyPr/>
          <a:lstStyle/>
          <a:p>
            <a:fld id="{4B490DE6-7A4A-0F4C-A18B-C3B4F3245ADB}" type="slidenum">
              <a:rPr lang="en-US" smtClean="0"/>
              <a:t>33</a:t>
            </a:fld>
            <a:endParaRPr lang="en-US" dirty="0"/>
          </a:p>
        </p:txBody>
      </p:sp>
      <p:pic>
        <p:nvPicPr>
          <p:cNvPr id="3" name="Google Shape;299;p22"/>
          <p:cNvPicPr preferRelativeResize="0"/>
          <p:nvPr/>
        </p:nvPicPr>
        <p:blipFill>
          <a:blip r:embed="rId3">
            <a:alphaModFix/>
          </a:blip>
          <a:stretch>
            <a:fillRect/>
          </a:stretch>
        </p:blipFill>
        <p:spPr>
          <a:xfrm>
            <a:off x="2322451" y="3631002"/>
            <a:ext cx="6866332" cy="795233"/>
          </a:xfrm>
          <a:prstGeom prst="rect">
            <a:avLst/>
          </a:prstGeom>
          <a:noFill/>
          <a:ln>
            <a:noFill/>
          </a:ln>
        </p:spPr>
      </p:pic>
      <p:pic>
        <p:nvPicPr>
          <p:cNvPr id="4" name="Google Shape;300;p22"/>
          <p:cNvPicPr preferRelativeResize="0"/>
          <p:nvPr/>
        </p:nvPicPr>
        <p:blipFill>
          <a:blip r:embed="rId4">
            <a:alphaModFix/>
          </a:blip>
          <a:stretch>
            <a:fillRect/>
          </a:stretch>
        </p:blipFill>
        <p:spPr>
          <a:xfrm>
            <a:off x="4018434" y="4947665"/>
            <a:ext cx="4144101" cy="795233"/>
          </a:xfrm>
          <a:prstGeom prst="rect">
            <a:avLst/>
          </a:prstGeom>
          <a:noFill/>
          <a:ln>
            <a:noFill/>
          </a:ln>
        </p:spPr>
      </p:pic>
      <p:pic>
        <p:nvPicPr>
          <p:cNvPr id="5" name="Google Shape;301;p22"/>
          <p:cNvPicPr preferRelativeResize="0"/>
          <p:nvPr/>
        </p:nvPicPr>
        <p:blipFill>
          <a:blip r:embed="rId5">
            <a:alphaModFix/>
          </a:blip>
          <a:stretch>
            <a:fillRect/>
          </a:stretch>
        </p:blipFill>
        <p:spPr>
          <a:xfrm>
            <a:off x="2058124" y="1587347"/>
            <a:ext cx="7130659" cy="795233"/>
          </a:xfrm>
          <a:prstGeom prst="rect">
            <a:avLst/>
          </a:prstGeom>
          <a:noFill/>
          <a:ln>
            <a:noFill/>
          </a:ln>
        </p:spPr>
      </p:pic>
      <p:sp>
        <p:nvSpPr>
          <p:cNvPr id="6" name="Google Shape;302;p22"/>
          <p:cNvSpPr/>
          <p:nvPr/>
        </p:nvSpPr>
        <p:spPr>
          <a:xfrm rot="5400000">
            <a:off x="4552600" y="3117233"/>
            <a:ext cx="242800" cy="2860800"/>
          </a:xfrm>
          <a:prstGeom prst="rightBrace">
            <a:avLst>
              <a:gd name="adj1" fmla="val 8333"/>
              <a:gd name="adj2" fmla="val 2064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 name="Google Shape;303;p22"/>
          <p:cNvSpPr/>
          <p:nvPr/>
        </p:nvSpPr>
        <p:spPr>
          <a:xfrm rot="5400000">
            <a:off x="7560733" y="3117233"/>
            <a:ext cx="242800" cy="2860800"/>
          </a:xfrm>
          <a:prstGeom prst="rightBrace">
            <a:avLst>
              <a:gd name="adj1" fmla="val 8333"/>
              <a:gd name="adj2" fmla="val 44163"/>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 name="Google Shape;304;p22"/>
          <p:cNvSpPr txBox="1"/>
          <p:nvPr/>
        </p:nvSpPr>
        <p:spPr>
          <a:xfrm>
            <a:off x="840733" y="402533"/>
            <a:ext cx="6527200" cy="700800"/>
          </a:xfrm>
          <a:prstGeom prst="rect">
            <a:avLst/>
          </a:prstGeom>
          <a:noFill/>
          <a:ln>
            <a:noFill/>
          </a:ln>
        </p:spPr>
        <p:txBody>
          <a:bodyPr spcFirstLastPara="1" wrap="square" lIns="121900" tIns="121900" rIns="121900" bIns="121900" anchor="t" anchorCtr="0">
            <a:noAutofit/>
          </a:bodyPr>
          <a:lstStyle/>
          <a:p>
            <a:r>
              <a:rPr lang="es" sz="2133" dirty="0">
                <a:solidFill>
                  <a:schemeClr val="dk1"/>
                </a:solidFill>
                <a:latin typeface="Karla" charset="0"/>
                <a:ea typeface="Karla" charset="0"/>
                <a:cs typeface="Karla" charset="0"/>
                <a:sym typeface="Ubuntu"/>
              </a:rPr>
              <a:t>Let’s calculate the cell state and the hidden state</a:t>
            </a:r>
            <a:endParaRPr sz="2133" dirty="0">
              <a:solidFill>
                <a:schemeClr val="dk1"/>
              </a:solidFill>
              <a:latin typeface="Karla" charset="0"/>
              <a:ea typeface="Karla" charset="0"/>
              <a:cs typeface="Karla" charset="0"/>
              <a:sym typeface="Ubuntu"/>
            </a:endParaRPr>
          </a:p>
          <a:p>
            <a:endParaRPr sz="2133" dirty="0">
              <a:solidFill>
                <a:schemeClr val="dk1"/>
              </a:solidFill>
              <a:latin typeface="Karla" charset="0"/>
              <a:ea typeface="Karla" charset="0"/>
              <a:cs typeface="Karla" charset="0"/>
              <a:sym typeface="Ubuntu"/>
            </a:endParaRPr>
          </a:p>
        </p:txBody>
      </p:sp>
    </p:spTree>
    <p:extLst>
      <p:ext uri="{BB962C8B-B14F-4D97-AF65-F5344CB8AC3E}">
        <p14:creationId xmlns:p14="http://schemas.microsoft.com/office/powerpoint/2010/main" val="5272054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92" y="245086"/>
            <a:ext cx="11493416" cy="767276"/>
          </a:xfrm>
        </p:spPr>
        <p:txBody>
          <a:bodyPr/>
          <a:lstStyle/>
          <a:p>
            <a:r>
              <a:rPr lang="en-US" sz="3200" dirty="0" smtClean="0"/>
              <a:t>RNN Structures</a:t>
            </a:r>
            <a:endParaRPr lang="en-US" sz="3200" dirty="0"/>
          </a:p>
        </p:txBody>
      </p:sp>
      <p:sp>
        <p:nvSpPr>
          <p:cNvPr id="15" name="Slide Number Placeholder 14"/>
          <p:cNvSpPr>
            <a:spLocks noGrp="1"/>
          </p:cNvSpPr>
          <p:nvPr>
            <p:ph type="sldNum" sz="quarter" idx="12"/>
          </p:nvPr>
        </p:nvSpPr>
        <p:spPr/>
        <p:txBody>
          <a:bodyPr/>
          <a:lstStyle/>
          <a:p>
            <a:fld id="{4B490DE6-7A4A-0F4C-A18B-C3B4F3245ADB}" type="slidenum">
              <a:rPr lang="en-US" smtClean="0"/>
              <a:t>34</a:t>
            </a:fld>
            <a:endParaRPr lang="en-US"/>
          </a:p>
        </p:txBody>
      </p:sp>
      <p:grpSp>
        <p:nvGrpSpPr>
          <p:cNvPr id="14" name="Group 13"/>
          <p:cNvGrpSpPr/>
          <p:nvPr/>
        </p:nvGrpSpPr>
        <p:grpSpPr>
          <a:xfrm>
            <a:off x="1539041" y="1466823"/>
            <a:ext cx="1828800" cy="4125246"/>
            <a:chOff x="983411" y="1188625"/>
            <a:chExt cx="1828800" cy="4125246"/>
          </a:xfrm>
        </p:grpSpPr>
        <p:sp>
          <p:nvSpPr>
            <p:cNvPr id="12" name="Rounded Rectangle 11"/>
            <p:cNvSpPr/>
            <p:nvPr/>
          </p:nvSpPr>
          <p:spPr>
            <a:xfrm>
              <a:off x="983411" y="1188625"/>
              <a:ext cx="1828800" cy="4125246"/>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1424764" y="1240384"/>
              <a:ext cx="892688" cy="3372592"/>
              <a:chOff x="7046440" y="1875446"/>
              <a:chExt cx="892688" cy="3372592"/>
            </a:xfrm>
          </p:grpSpPr>
          <p:grpSp>
            <p:nvGrpSpPr>
              <p:cNvPr id="5" name="Group 4"/>
              <p:cNvGrpSpPr/>
              <p:nvPr/>
            </p:nvGrpSpPr>
            <p:grpSpPr>
              <a:xfrm>
                <a:off x="7046440" y="1875446"/>
                <a:ext cx="892688" cy="3372592"/>
                <a:chOff x="5238924" y="2147981"/>
                <a:chExt cx="892688" cy="3372592"/>
              </a:xfrm>
            </p:grpSpPr>
            <p:sp>
              <p:nvSpPr>
                <p:cNvPr id="8" name="Rectangle 7"/>
                <p:cNvSpPr/>
                <p:nvPr/>
              </p:nvSpPr>
              <p:spPr>
                <a:xfrm>
                  <a:off x="5238924"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9" name="TextBox 8"/>
                    <p:cNvSpPr txBox="1"/>
                    <p:nvPr/>
                  </p:nvSpPr>
                  <p:spPr>
                    <a:xfrm>
                      <a:off x="5487883" y="2147981"/>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5487883" y="2147981"/>
                      <a:ext cx="463781" cy="369332"/>
                    </a:xfrm>
                    <a:prstGeom prst="rect">
                      <a:avLst/>
                    </a:prstGeom>
                    <a:blipFill rotWithShape="0">
                      <a:blip r:embed="rId3"/>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517627" y="5151241"/>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517627" y="5151241"/>
                      <a:ext cx="501163" cy="369332"/>
                    </a:xfrm>
                    <a:prstGeom prst="rect">
                      <a:avLst/>
                    </a:prstGeom>
                    <a:blipFill rotWithShape="0">
                      <a:blip r:embed="rId4"/>
                      <a:stretch>
                        <a:fillRect t="-39344" b="-93443"/>
                      </a:stretch>
                    </a:blipFill>
                  </p:spPr>
                  <p:txBody>
                    <a:bodyPr/>
                    <a:lstStyle/>
                    <a:p>
                      <a:r>
                        <a:rPr lang="en-US">
                          <a:noFill/>
                        </a:rPr>
                        <a:t> </a:t>
                      </a:r>
                    </a:p>
                  </p:txBody>
                </p:sp>
              </mc:Fallback>
            </mc:AlternateContent>
            <p:cxnSp>
              <p:nvCxnSpPr>
                <p:cNvPr id="11" name="Straight Arrow Connector 10"/>
                <p:cNvCxnSpPr/>
                <p:nvPr/>
              </p:nvCxnSpPr>
              <p:spPr>
                <a:xfrm flipH="1" flipV="1">
                  <a:off x="5710276"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6" name="Straight Arrow Connector 5"/>
              <p:cNvCxnSpPr/>
              <p:nvPr/>
            </p:nvCxnSpPr>
            <p:spPr>
              <a:xfrm flipH="1" flipV="1">
                <a:off x="7508817"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Circular Arrow 6"/>
              <p:cNvSpPr/>
              <p:nvPr/>
            </p:nvSpPr>
            <p:spPr>
              <a:xfrm rot="5400000">
                <a:off x="710849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p:cNvSpPr txBox="1"/>
            <p:nvPr/>
          </p:nvSpPr>
          <p:spPr>
            <a:xfrm>
              <a:off x="1294161" y="4804637"/>
              <a:ext cx="1276311" cy="369332"/>
            </a:xfrm>
            <a:prstGeom prst="rect">
              <a:avLst/>
            </a:prstGeom>
            <a:noFill/>
          </p:spPr>
          <p:txBody>
            <a:bodyPr wrap="none" rtlCol="0">
              <a:spAutoFit/>
            </a:bodyPr>
            <a:lstStyle/>
            <a:p>
              <a:r>
                <a:rPr lang="en-US" dirty="0">
                  <a:latin typeface="Karla" charset="0"/>
                  <a:ea typeface="Karla" charset="0"/>
                  <a:cs typeface="Karla" charset="0"/>
                </a:rPr>
                <a:t>o</a:t>
              </a:r>
              <a:r>
                <a:rPr lang="en-US" smtClean="0">
                  <a:latin typeface="Karla" charset="0"/>
                  <a:ea typeface="Karla" charset="0"/>
                  <a:cs typeface="Karla" charset="0"/>
                </a:rPr>
                <a:t>ne </a:t>
              </a:r>
              <a:r>
                <a:rPr lang="en-US" dirty="0" smtClean="0">
                  <a:latin typeface="Karla" charset="0"/>
                  <a:ea typeface="Karla" charset="0"/>
                  <a:cs typeface="Karla" charset="0"/>
                </a:rPr>
                <a:t>to one</a:t>
              </a:r>
              <a:endParaRPr lang="en-US" dirty="0">
                <a:latin typeface="Karla" charset="0"/>
                <a:ea typeface="Karla" charset="0"/>
                <a:cs typeface="Karla" charset="0"/>
              </a:endParaRPr>
            </a:p>
          </p:txBody>
        </p:sp>
      </p:grpSp>
      <p:sp>
        <p:nvSpPr>
          <p:cNvPr id="16" name="Rectangle 15"/>
          <p:cNvSpPr/>
          <p:nvPr/>
        </p:nvSpPr>
        <p:spPr>
          <a:xfrm>
            <a:off x="4145793" y="2145142"/>
            <a:ext cx="7269266" cy="2462213"/>
          </a:xfrm>
          <a:prstGeom prst="rect">
            <a:avLst/>
          </a:prstGeom>
        </p:spPr>
        <p:txBody>
          <a:bodyPr wrap="square">
            <a:spAutoFit/>
          </a:bodyPr>
          <a:lstStyle/>
          <a:p>
            <a:pPr marL="342900" indent="-342900">
              <a:spcAft>
                <a:spcPts val="600"/>
              </a:spcAft>
              <a:buFont typeface="Arial" charset="0"/>
              <a:buChar char="•"/>
            </a:pPr>
            <a:r>
              <a:rPr lang="en-US" sz="2400" dirty="0" smtClean="0">
                <a:solidFill>
                  <a:schemeClr val="tx1">
                    <a:lumMod val="75000"/>
                    <a:lumOff val="25000"/>
                  </a:schemeClr>
                </a:solidFill>
                <a:latin typeface="Karla" charset="0"/>
                <a:ea typeface="Karla" charset="0"/>
                <a:cs typeface="Karla" charset="0"/>
              </a:rPr>
              <a:t>The </a:t>
            </a:r>
            <a:r>
              <a:rPr lang="en-US" sz="2400" b="1" dirty="0" smtClean="0">
                <a:solidFill>
                  <a:schemeClr val="tx1">
                    <a:lumMod val="75000"/>
                    <a:lumOff val="25000"/>
                  </a:schemeClr>
                </a:solidFill>
                <a:latin typeface="Karla" charset="0"/>
                <a:ea typeface="Karla" charset="0"/>
                <a:cs typeface="Karla" charset="0"/>
              </a:rPr>
              <a:t>one to one </a:t>
            </a:r>
            <a:r>
              <a:rPr lang="en-US" sz="2400" dirty="0">
                <a:solidFill>
                  <a:schemeClr val="tx1">
                    <a:lumMod val="75000"/>
                    <a:lumOff val="25000"/>
                  </a:schemeClr>
                </a:solidFill>
                <a:latin typeface="Karla" charset="0"/>
                <a:ea typeface="Karla" charset="0"/>
                <a:cs typeface="Karla" charset="0"/>
              </a:rPr>
              <a:t>structure </a:t>
            </a:r>
            <a:r>
              <a:rPr lang="en-US" sz="2400" dirty="0" smtClean="0">
                <a:solidFill>
                  <a:schemeClr val="tx1">
                    <a:lumMod val="75000"/>
                    <a:lumOff val="25000"/>
                  </a:schemeClr>
                </a:solidFill>
                <a:latin typeface="Karla" charset="0"/>
                <a:ea typeface="Karla" charset="0"/>
                <a:cs typeface="Karla" charset="0"/>
              </a:rPr>
              <a:t>is useless. </a:t>
            </a:r>
          </a:p>
          <a:p>
            <a:pPr marL="342900" indent="-342900">
              <a:spcAft>
                <a:spcPts val="600"/>
              </a:spcAft>
              <a:buFont typeface="Arial" charset="0"/>
              <a:buChar char="•"/>
            </a:pPr>
            <a:r>
              <a:rPr lang="en-US" sz="2400" dirty="0" smtClean="0">
                <a:solidFill>
                  <a:schemeClr val="tx1">
                    <a:lumMod val="75000"/>
                    <a:lumOff val="25000"/>
                  </a:schemeClr>
                </a:solidFill>
                <a:latin typeface="Karla" charset="0"/>
                <a:ea typeface="Karla" charset="0"/>
                <a:cs typeface="Karla" charset="0"/>
              </a:rPr>
              <a:t>It takes a </a:t>
            </a:r>
            <a:r>
              <a:rPr lang="en-US" sz="2400" dirty="0">
                <a:solidFill>
                  <a:schemeClr val="tx1">
                    <a:lumMod val="75000"/>
                    <a:lumOff val="25000"/>
                  </a:schemeClr>
                </a:solidFill>
                <a:latin typeface="Karla" charset="0"/>
                <a:ea typeface="Karla" charset="0"/>
                <a:cs typeface="Karla" charset="0"/>
              </a:rPr>
              <a:t>single input </a:t>
            </a:r>
            <a:r>
              <a:rPr lang="en-US" sz="2400" dirty="0" smtClean="0">
                <a:solidFill>
                  <a:schemeClr val="tx1">
                    <a:lumMod val="75000"/>
                    <a:lumOff val="25000"/>
                  </a:schemeClr>
                </a:solidFill>
                <a:latin typeface="Karla" charset="0"/>
                <a:ea typeface="Karla" charset="0"/>
                <a:cs typeface="Karla" charset="0"/>
              </a:rPr>
              <a:t>and </a:t>
            </a:r>
            <a:r>
              <a:rPr lang="en-US" sz="2400" dirty="0">
                <a:solidFill>
                  <a:schemeClr val="tx1">
                    <a:lumMod val="75000"/>
                    <a:lumOff val="25000"/>
                  </a:schemeClr>
                </a:solidFill>
                <a:latin typeface="Karla" charset="0"/>
                <a:ea typeface="Karla" charset="0"/>
                <a:cs typeface="Karla" charset="0"/>
              </a:rPr>
              <a:t>it produces a single output. </a:t>
            </a:r>
            <a:endParaRPr lang="en-US" sz="2400" dirty="0" smtClean="0">
              <a:solidFill>
                <a:schemeClr val="tx1">
                  <a:lumMod val="75000"/>
                  <a:lumOff val="25000"/>
                </a:schemeClr>
              </a:solidFill>
              <a:latin typeface="Karla" charset="0"/>
              <a:ea typeface="Karla" charset="0"/>
              <a:cs typeface="Karla" charset="0"/>
            </a:endParaRPr>
          </a:p>
          <a:p>
            <a:pPr marL="342900" indent="-342900">
              <a:spcAft>
                <a:spcPts val="600"/>
              </a:spcAft>
              <a:buFont typeface="Arial" charset="0"/>
              <a:buChar char="•"/>
            </a:pPr>
            <a:r>
              <a:rPr lang="en-US" sz="2400" dirty="0" smtClean="0">
                <a:solidFill>
                  <a:schemeClr val="tx1">
                    <a:lumMod val="75000"/>
                    <a:lumOff val="25000"/>
                  </a:schemeClr>
                </a:solidFill>
                <a:latin typeface="Karla" charset="0"/>
                <a:ea typeface="Karla" charset="0"/>
                <a:cs typeface="Karla" charset="0"/>
              </a:rPr>
              <a:t>Not useful because the </a:t>
            </a:r>
            <a:r>
              <a:rPr lang="en-US" sz="2400" dirty="0">
                <a:solidFill>
                  <a:schemeClr val="tx1">
                    <a:lumMod val="75000"/>
                    <a:lumOff val="25000"/>
                  </a:schemeClr>
                </a:solidFill>
                <a:latin typeface="Karla" charset="0"/>
                <a:ea typeface="Karla" charset="0"/>
                <a:cs typeface="Karla" charset="0"/>
              </a:rPr>
              <a:t>RNN cell is making little use of its unique ability to remember things about its </a:t>
            </a:r>
            <a:r>
              <a:rPr lang="en-US" sz="2400" dirty="0" smtClean="0">
                <a:solidFill>
                  <a:schemeClr val="tx1">
                    <a:lumMod val="75000"/>
                    <a:lumOff val="25000"/>
                  </a:schemeClr>
                </a:solidFill>
                <a:latin typeface="Karla" charset="0"/>
                <a:ea typeface="Karla" charset="0"/>
                <a:cs typeface="Karla" charset="0"/>
              </a:rPr>
              <a:t>input sequence</a:t>
            </a:r>
            <a:endParaRPr lang="en-US" sz="2400" dirty="0">
              <a:solidFill>
                <a:schemeClr val="tx1">
                  <a:lumMod val="75000"/>
                  <a:lumOff val="25000"/>
                </a:schemeClr>
              </a:solidFill>
              <a:latin typeface="Karla" charset="0"/>
              <a:ea typeface="Karla" charset="0"/>
              <a:cs typeface="Karla" charset="0"/>
            </a:endParaRPr>
          </a:p>
        </p:txBody>
      </p:sp>
    </p:spTree>
    <p:extLst>
      <p:ext uri="{BB962C8B-B14F-4D97-AF65-F5344CB8AC3E}">
        <p14:creationId xmlns:p14="http://schemas.microsoft.com/office/powerpoint/2010/main" val="197489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349292" y="245086"/>
            <a:ext cx="11493416" cy="767276"/>
          </a:xfrm>
        </p:spPr>
        <p:txBody>
          <a:bodyPr/>
          <a:lstStyle/>
          <a:p>
            <a:r>
              <a:rPr lang="en-US" sz="3200" dirty="0" smtClean="0"/>
              <a:t>RNN Structures (</a:t>
            </a:r>
            <a:r>
              <a:rPr lang="en-US" sz="3200" dirty="0" err="1" smtClean="0"/>
              <a:t>cont</a:t>
            </a:r>
            <a:r>
              <a:rPr lang="en-US" sz="3200" dirty="0" smtClean="0"/>
              <a:t>)</a:t>
            </a:r>
            <a:endParaRPr lang="en-US" sz="32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35</a:t>
            </a:fld>
            <a:endParaRPr lang="en-US"/>
          </a:p>
        </p:txBody>
      </p:sp>
      <p:grpSp>
        <p:nvGrpSpPr>
          <p:cNvPr id="51" name="Group 50"/>
          <p:cNvGrpSpPr/>
          <p:nvPr/>
        </p:nvGrpSpPr>
        <p:grpSpPr>
          <a:xfrm>
            <a:off x="1105165" y="1470539"/>
            <a:ext cx="5143238" cy="4125246"/>
            <a:chOff x="3793728" y="1188625"/>
            <a:chExt cx="5143238" cy="4125246"/>
          </a:xfrm>
        </p:grpSpPr>
        <p:grpSp>
          <p:nvGrpSpPr>
            <p:cNvPr id="52" name="Group 51"/>
            <p:cNvGrpSpPr/>
            <p:nvPr/>
          </p:nvGrpSpPr>
          <p:grpSpPr>
            <a:xfrm>
              <a:off x="3793728" y="1188625"/>
              <a:ext cx="5143238" cy="4125246"/>
              <a:chOff x="983411" y="1188625"/>
              <a:chExt cx="5143238" cy="4125246"/>
            </a:xfrm>
          </p:grpSpPr>
          <p:sp>
            <p:nvSpPr>
              <p:cNvPr id="69" name="Rounded Rectangle 68"/>
              <p:cNvSpPr/>
              <p:nvPr/>
            </p:nvSpPr>
            <p:spPr>
              <a:xfrm>
                <a:off x="983411" y="1188625"/>
                <a:ext cx="5143238" cy="4125246"/>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69"/>
              <p:cNvGrpSpPr/>
              <p:nvPr/>
            </p:nvGrpSpPr>
            <p:grpSpPr>
              <a:xfrm>
                <a:off x="1490081" y="2444926"/>
                <a:ext cx="906168" cy="2168050"/>
                <a:chOff x="7111757" y="3079988"/>
                <a:chExt cx="906168" cy="2168050"/>
              </a:xfrm>
            </p:grpSpPr>
            <p:grpSp>
              <p:nvGrpSpPr>
                <p:cNvPr id="72" name="Group 71"/>
                <p:cNvGrpSpPr/>
                <p:nvPr/>
              </p:nvGrpSpPr>
              <p:grpSpPr>
                <a:xfrm>
                  <a:off x="7111757" y="3079988"/>
                  <a:ext cx="906168" cy="2168050"/>
                  <a:chOff x="5304241" y="3352523"/>
                  <a:chExt cx="906168" cy="2168050"/>
                </a:xfrm>
              </p:grpSpPr>
              <p:sp>
                <p:nvSpPr>
                  <p:cNvPr id="75" name="Rectangle 74"/>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77" name="TextBox 76"/>
                      <p:cNvSpPr txBox="1"/>
                      <p:nvPr/>
                    </p:nvSpPr>
                    <p:spPr>
                      <a:xfrm>
                        <a:off x="5489634" y="5151241"/>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77" name="TextBox 76"/>
                      <p:cNvSpPr txBox="1">
                        <a:spLocks noRot="1" noChangeAspect="1" noMove="1" noResize="1" noEditPoints="1" noAdjustHandles="1" noChangeArrowheads="1" noChangeShapeType="1" noTextEdit="1"/>
                      </p:cNvSpPr>
                      <p:nvPr/>
                    </p:nvSpPr>
                    <p:spPr>
                      <a:xfrm>
                        <a:off x="5489634" y="5151241"/>
                        <a:ext cx="720775" cy="369332"/>
                      </a:xfrm>
                      <a:prstGeom prst="rect">
                        <a:avLst/>
                      </a:prstGeom>
                      <a:blipFill rotWithShape="0">
                        <a:blip r:embed="rId3"/>
                        <a:stretch>
                          <a:fillRect t="-39344" b="-95082"/>
                        </a:stretch>
                      </a:blipFill>
                    </p:spPr>
                    <p:txBody>
                      <a:bodyPr/>
                      <a:lstStyle/>
                      <a:p>
                        <a:r>
                          <a:rPr lang="en-US">
                            <a:noFill/>
                          </a:rPr>
                          <a:t> </a:t>
                        </a:r>
                      </a:p>
                    </p:txBody>
                  </p:sp>
                </mc:Fallback>
              </mc:AlternateContent>
              <p:cxnSp>
                <p:nvCxnSpPr>
                  <p:cNvPr id="78" name="Straight Arrow Connector 77"/>
                  <p:cNvCxnSpPr/>
                  <p:nvPr/>
                </p:nvCxnSpPr>
                <p:spPr>
                  <a:xfrm flipH="1" flipV="1">
                    <a:off x="5775593"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74" name="Circular Arrow 73"/>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71" name="TextBox 70"/>
              <p:cNvSpPr txBox="1"/>
              <p:nvPr/>
            </p:nvSpPr>
            <p:spPr>
              <a:xfrm>
                <a:off x="2611178" y="4834740"/>
                <a:ext cx="1489510" cy="369332"/>
              </a:xfrm>
              <a:prstGeom prst="rect">
                <a:avLst/>
              </a:prstGeom>
              <a:noFill/>
            </p:spPr>
            <p:txBody>
              <a:bodyPr wrap="none" rtlCol="0">
                <a:spAutoFit/>
              </a:bodyPr>
              <a:lstStyle/>
              <a:p>
                <a:r>
                  <a:rPr lang="en-US" dirty="0">
                    <a:latin typeface="Karla" charset="0"/>
                    <a:ea typeface="Karla" charset="0"/>
                    <a:cs typeface="Karla" charset="0"/>
                  </a:rPr>
                  <a:t>m</a:t>
                </a:r>
                <a:r>
                  <a:rPr lang="en-US" dirty="0" smtClean="0">
                    <a:latin typeface="Karla" charset="0"/>
                    <a:ea typeface="Karla" charset="0"/>
                    <a:cs typeface="Karla" charset="0"/>
                  </a:rPr>
                  <a:t>any to one</a:t>
                </a:r>
                <a:endParaRPr lang="en-US" dirty="0">
                  <a:latin typeface="Karla" charset="0"/>
                  <a:ea typeface="Karla" charset="0"/>
                  <a:cs typeface="Karla" charset="0"/>
                </a:endParaRPr>
              </a:p>
            </p:txBody>
          </p:sp>
        </p:grpSp>
        <p:grpSp>
          <p:nvGrpSpPr>
            <p:cNvPr id="53" name="Group 52"/>
            <p:cNvGrpSpPr/>
            <p:nvPr/>
          </p:nvGrpSpPr>
          <p:grpSpPr>
            <a:xfrm>
              <a:off x="5741129" y="2444926"/>
              <a:ext cx="896837" cy="2168050"/>
              <a:chOff x="5647819" y="2444926"/>
              <a:chExt cx="896837" cy="2168050"/>
            </a:xfrm>
          </p:grpSpPr>
          <p:sp>
            <p:nvSpPr>
              <p:cNvPr id="63" name="Rectangle 62"/>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65" name="TextBox 64"/>
                  <p:cNvSpPr txBox="1"/>
                  <p:nvPr/>
                </p:nvSpPr>
                <p:spPr>
                  <a:xfrm>
                    <a:off x="5823881" y="4243644"/>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65" name="TextBox 64"/>
                  <p:cNvSpPr txBox="1">
                    <a:spLocks noRot="1" noChangeAspect="1" noMove="1" noResize="1" noEditPoints="1" noAdjustHandles="1" noChangeArrowheads="1" noChangeShapeType="1" noTextEdit="1"/>
                  </p:cNvSpPr>
                  <p:nvPr/>
                </p:nvSpPr>
                <p:spPr>
                  <a:xfrm>
                    <a:off x="5823881" y="4243644"/>
                    <a:ext cx="720775" cy="369332"/>
                  </a:xfrm>
                  <a:prstGeom prst="rect">
                    <a:avLst/>
                  </a:prstGeom>
                  <a:blipFill rotWithShape="0">
                    <a:blip r:embed="rId4"/>
                    <a:stretch>
                      <a:fillRect t="-39344" b="-95082"/>
                    </a:stretch>
                  </a:blipFill>
                </p:spPr>
                <p:txBody>
                  <a:bodyPr/>
                  <a:lstStyle/>
                  <a:p>
                    <a:r>
                      <a:rPr lang="en-US">
                        <a:noFill/>
                      </a:rPr>
                      <a:t> </a:t>
                    </a:r>
                  </a:p>
                </p:txBody>
              </p:sp>
            </mc:Fallback>
          </mc:AlternateContent>
          <p:cxnSp>
            <p:nvCxnSpPr>
              <p:cNvPr id="66" name="Straight Arrow Connector 65"/>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8" name="Circular Arrow 67"/>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7177284" y="1271760"/>
              <a:ext cx="892688" cy="3338339"/>
              <a:chOff x="5647819" y="1274637"/>
              <a:chExt cx="892688" cy="3338339"/>
            </a:xfrm>
          </p:grpSpPr>
          <p:sp>
            <p:nvSpPr>
              <p:cNvPr id="57" name="Rectangle 56"/>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58" name="TextBox 57"/>
                  <p:cNvSpPr txBox="1"/>
                  <p:nvPr/>
                </p:nvSpPr>
                <p:spPr>
                  <a:xfrm>
                    <a:off x="5887280" y="1274637"/>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58" name="TextBox 57"/>
                  <p:cNvSpPr txBox="1">
                    <a:spLocks noRot="1" noChangeAspect="1" noMove="1" noResize="1" noEditPoints="1" noAdjustHandles="1" noChangeArrowheads="1" noChangeShapeType="1" noTextEdit="1"/>
                  </p:cNvSpPr>
                  <p:nvPr/>
                </p:nvSpPr>
                <p:spPr>
                  <a:xfrm>
                    <a:off x="5887280" y="1274637"/>
                    <a:ext cx="463781" cy="369332"/>
                  </a:xfrm>
                  <a:prstGeom prst="rect">
                    <a:avLst/>
                  </a:prstGeom>
                  <a:blipFill rotWithShape="0">
                    <a:blip r:embed="rId5"/>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5917191" y="4243644"/>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59" name="TextBox 58"/>
                  <p:cNvSpPr txBox="1">
                    <a:spLocks noRot="1" noChangeAspect="1" noMove="1" noResize="1" noEditPoints="1" noAdjustHandles="1" noChangeArrowheads="1" noChangeShapeType="1" noTextEdit="1"/>
                  </p:cNvSpPr>
                  <p:nvPr/>
                </p:nvSpPr>
                <p:spPr>
                  <a:xfrm>
                    <a:off x="5917191" y="4243644"/>
                    <a:ext cx="501163" cy="369332"/>
                  </a:xfrm>
                  <a:prstGeom prst="rect">
                    <a:avLst/>
                  </a:prstGeom>
                  <a:blipFill rotWithShape="0">
                    <a:blip r:embed="rId6"/>
                    <a:stretch>
                      <a:fillRect t="-39344" b="-93443"/>
                    </a:stretch>
                  </a:blipFill>
                </p:spPr>
                <p:txBody>
                  <a:bodyPr/>
                  <a:lstStyle/>
                  <a:p>
                    <a:r>
                      <a:rPr lang="en-US">
                        <a:noFill/>
                      </a:rPr>
                      <a:t> </a:t>
                    </a:r>
                  </a:p>
                </p:txBody>
              </p:sp>
            </mc:Fallback>
          </mc:AlternateContent>
          <p:cxnSp>
            <p:nvCxnSpPr>
              <p:cNvPr id="60" name="Straight Arrow Connector 59"/>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2" name="Circular Arrow 61"/>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55" name="Right Arrow 54"/>
            <p:cNvSpPr/>
            <p:nvPr/>
          </p:nvSpPr>
          <p:spPr>
            <a:xfrm>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ight Arrow 55"/>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p:cNvSpPr/>
          <p:nvPr/>
        </p:nvSpPr>
        <p:spPr>
          <a:xfrm>
            <a:off x="6520153" y="1601051"/>
            <a:ext cx="4640270" cy="4154984"/>
          </a:xfrm>
          <a:prstGeom prst="rect">
            <a:avLst/>
          </a:prstGeom>
        </p:spPr>
        <p:txBody>
          <a:bodyPr wrap="square">
            <a:spAutoFit/>
          </a:bodyPr>
          <a:lstStyle/>
          <a:p>
            <a:r>
              <a:rPr lang="en-US" sz="2400" dirty="0">
                <a:solidFill>
                  <a:schemeClr val="tx1">
                    <a:lumMod val="75000"/>
                    <a:lumOff val="25000"/>
                  </a:schemeClr>
                </a:solidFill>
                <a:latin typeface="Karla" charset="0"/>
                <a:ea typeface="Karla" charset="0"/>
                <a:cs typeface="Karla" charset="0"/>
              </a:rPr>
              <a:t>﻿The </a:t>
            </a:r>
            <a:r>
              <a:rPr lang="en-US" sz="2400" b="1" dirty="0">
                <a:solidFill>
                  <a:schemeClr val="tx1">
                    <a:lumMod val="75000"/>
                    <a:lumOff val="25000"/>
                  </a:schemeClr>
                </a:solidFill>
                <a:latin typeface="Karla" charset="0"/>
                <a:ea typeface="Karla" charset="0"/>
                <a:cs typeface="Karla" charset="0"/>
              </a:rPr>
              <a:t>many to one </a:t>
            </a:r>
            <a:r>
              <a:rPr lang="en-US" sz="2400" dirty="0">
                <a:solidFill>
                  <a:schemeClr val="tx1">
                    <a:lumMod val="75000"/>
                    <a:lumOff val="25000"/>
                  </a:schemeClr>
                </a:solidFill>
                <a:latin typeface="Karla" charset="0"/>
                <a:ea typeface="Karla" charset="0"/>
                <a:cs typeface="Karla" charset="0"/>
              </a:rPr>
              <a:t>structure reads in a sequence and gives us back a single value. </a:t>
            </a:r>
            <a:endParaRPr lang="en-US" sz="2400" dirty="0" smtClean="0">
              <a:solidFill>
                <a:schemeClr val="tx1">
                  <a:lumMod val="75000"/>
                  <a:lumOff val="25000"/>
                </a:schemeClr>
              </a:solidFill>
              <a:latin typeface="Karla" charset="0"/>
              <a:ea typeface="Karla" charset="0"/>
              <a:cs typeface="Karla" charset="0"/>
            </a:endParaRPr>
          </a:p>
          <a:p>
            <a:r>
              <a:rPr lang="en-US" sz="2400" dirty="0" smtClean="0">
                <a:solidFill>
                  <a:schemeClr val="tx1">
                    <a:lumMod val="75000"/>
                    <a:lumOff val="25000"/>
                  </a:schemeClr>
                </a:solidFill>
                <a:latin typeface="Karla" charset="0"/>
                <a:ea typeface="Karla" charset="0"/>
                <a:cs typeface="Karla" charset="0"/>
              </a:rPr>
              <a:t>Example: Sentiment </a:t>
            </a:r>
            <a:r>
              <a:rPr lang="en-US" sz="2400" dirty="0">
                <a:solidFill>
                  <a:schemeClr val="tx1">
                    <a:lumMod val="75000"/>
                    <a:lumOff val="25000"/>
                  </a:schemeClr>
                </a:solidFill>
                <a:latin typeface="Karla" charset="0"/>
                <a:ea typeface="Karla" charset="0"/>
                <a:cs typeface="Karla" charset="0"/>
              </a:rPr>
              <a:t>analysis, where the </a:t>
            </a:r>
            <a:r>
              <a:rPr lang="en-US" sz="2400" dirty="0" smtClean="0">
                <a:solidFill>
                  <a:schemeClr val="tx1">
                    <a:lumMod val="75000"/>
                    <a:lumOff val="25000"/>
                  </a:schemeClr>
                </a:solidFill>
                <a:latin typeface="Karla" charset="0"/>
                <a:ea typeface="Karla" charset="0"/>
                <a:cs typeface="Karla" charset="0"/>
              </a:rPr>
              <a:t>network </a:t>
            </a:r>
            <a:r>
              <a:rPr lang="en-US" sz="2400" dirty="0">
                <a:solidFill>
                  <a:schemeClr val="tx1">
                    <a:lumMod val="75000"/>
                    <a:lumOff val="25000"/>
                  </a:schemeClr>
                </a:solidFill>
                <a:latin typeface="Karla" charset="0"/>
                <a:ea typeface="Karla" charset="0"/>
                <a:cs typeface="Karla" charset="0"/>
              </a:rPr>
              <a:t>is given a piece of text and then reports on some quality inherent in the writing. </a:t>
            </a:r>
            <a:r>
              <a:rPr lang="en-US" sz="2400" dirty="0" smtClean="0">
                <a:solidFill>
                  <a:schemeClr val="tx1">
                    <a:lumMod val="75000"/>
                    <a:lumOff val="25000"/>
                  </a:schemeClr>
                </a:solidFill>
                <a:latin typeface="Karla" charset="0"/>
                <a:ea typeface="Karla" charset="0"/>
                <a:cs typeface="Karla" charset="0"/>
              </a:rPr>
              <a:t>A </a:t>
            </a:r>
            <a:r>
              <a:rPr lang="en-US" sz="2400" dirty="0">
                <a:solidFill>
                  <a:schemeClr val="tx1">
                    <a:lumMod val="75000"/>
                    <a:lumOff val="25000"/>
                  </a:schemeClr>
                </a:solidFill>
                <a:latin typeface="Karla" charset="0"/>
                <a:ea typeface="Karla" charset="0"/>
                <a:cs typeface="Karla" charset="0"/>
              </a:rPr>
              <a:t>common example is to look at a movie review and determine if it was positive or </a:t>
            </a:r>
            <a:r>
              <a:rPr lang="en-US" sz="2400" dirty="0" smtClean="0">
                <a:solidFill>
                  <a:schemeClr val="tx1">
                    <a:lumMod val="75000"/>
                    <a:lumOff val="25000"/>
                  </a:schemeClr>
                </a:solidFill>
                <a:latin typeface="Karla" charset="0"/>
                <a:ea typeface="Karla" charset="0"/>
                <a:cs typeface="Karla" charset="0"/>
              </a:rPr>
              <a:t>negative. (see lab on Thursday)</a:t>
            </a:r>
            <a:endParaRPr lang="en-US" sz="2400" dirty="0">
              <a:solidFill>
                <a:schemeClr val="tx1">
                  <a:lumMod val="75000"/>
                  <a:lumOff val="25000"/>
                </a:schemeClr>
              </a:solidFill>
              <a:latin typeface="Karla" charset="0"/>
              <a:ea typeface="Karla" charset="0"/>
              <a:cs typeface="Karla" charset="0"/>
            </a:endParaRPr>
          </a:p>
        </p:txBody>
      </p:sp>
    </p:spTree>
    <p:extLst>
      <p:ext uri="{BB962C8B-B14F-4D97-AF65-F5344CB8AC3E}">
        <p14:creationId xmlns:p14="http://schemas.microsoft.com/office/powerpoint/2010/main" val="3428593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a:spLocks noGrp="1"/>
          </p:cNvSpPr>
          <p:nvPr>
            <p:ph type="title"/>
          </p:nvPr>
        </p:nvSpPr>
        <p:spPr>
          <a:xfrm>
            <a:off x="349292" y="245086"/>
            <a:ext cx="11493416" cy="767276"/>
          </a:xfrm>
        </p:spPr>
        <p:txBody>
          <a:bodyPr/>
          <a:lstStyle/>
          <a:p>
            <a:r>
              <a:rPr lang="en-US" sz="3200" dirty="0" smtClean="0"/>
              <a:t>RNN Structures (</a:t>
            </a:r>
            <a:r>
              <a:rPr lang="en-US" sz="3200" dirty="0" err="1" smtClean="0"/>
              <a:t>cont</a:t>
            </a:r>
            <a:r>
              <a:rPr lang="en-US" sz="3200" dirty="0" smtClean="0"/>
              <a:t>)</a:t>
            </a:r>
            <a:endParaRPr lang="en-US" sz="32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36</a:t>
            </a:fld>
            <a:endParaRPr lang="en-US"/>
          </a:p>
        </p:txBody>
      </p:sp>
      <p:grpSp>
        <p:nvGrpSpPr>
          <p:cNvPr id="28" name="Group 27"/>
          <p:cNvGrpSpPr/>
          <p:nvPr/>
        </p:nvGrpSpPr>
        <p:grpSpPr>
          <a:xfrm>
            <a:off x="1105166" y="1466822"/>
            <a:ext cx="5143238" cy="4125246"/>
            <a:chOff x="3793728" y="1188625"/>
            <a:chExt cx="5143238" cy="4125246"/>
          </a:xfrm>
        </p:grpSpPr>
        <p:grpSp>
          <p:nvGrpSpPr>
            <p:cNvPr id="29" name="Group 28"/>
            <p:cNvGrpSpPr/>
            <p:nvPr/>
          </p:nvGrpSpPr>
          <p:grpSpPr>
            <a:xfrm>
              <a:off x="3793728" y="1188625"/>
              <a:ext cx="5143238" cy="4125246"/>
              <a:chOff x="983411" y="1188625"/>
              <a:chExt cx="5143238" cy="4125246"/>
            </a:xfrm>
          </p:grpSpPr>
          <p:sp>
            <p:nvSpPr>
              <p:cNvPr id="46" name="Rounded Rectangle 45"/>
              <p:cNvSpPr/>
              <p:nvPr/>
            </p:nvSpPr>
            <p:spPr>
              <a:xfrm>
                <a:off x="983411" y="1188625"/>
                <a:ext cx="5143238" cy="4125246"/>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p:cNvGrpSpPr/>
              <p:nvPr/>
            </p:nvGrpSpPr>
            <p:grpSpPr>
              <a:xfrm>
                <a:off x="1490081" y="1286702"/>
                <a:ext cx="906168" cy="3326274"/>
                <a:chOff x="7111757" y="1921764"/>
                <a:chExt cx="906168" cy="3326274"/>
              </a:xfrm>
            </p:grpSpPr>
            <p:grpSp>
              <p:nvGrpSpPr>
                <p:cNvPr id="49" name="Group 48"/>
                <p:cNvGrpSpPr/>
                <p:nvPr/>
              </p:nvGrpSpPr>
              <p:grpSpPr>
                <a:xfrm>
                  <a:off x="7111757" y="1921764"/>
                  <a:ext cx="906168" cy="3326274"/>
                  <a:chOff x="5304241" y="2194299"/>
                  <a:chExt cx="906168" cy="3326274"/>
                </a:xfrm>
              </p:grpSpPr>
              <p:sp>
                <p:nvSpPr>
                  <p:cNvPr id="67" name="Rectangle 66"/>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73" name="TextBox 72"/>
                      <p:cNvSpPr txBox="1"/>
                      <p:nvPr/>
                    </p:nvSpPr>
                    <p:spPr>
                      <a:xfrm>
                        <a:off x="5392137" y="2194299"/>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73" name="TextBox 72"/>
                      <p:cNvSpPr txBox="1">
                        <a:spLocks noRot="1" noChangeAspect="1" noMove="1" noResize="1" noEditPoints="1" noAdjustHandles="1" noChangeArrowheads="1" noChangeShapeType="1" noTextEdit="1"/>
                      </p:cNvSpPr>
                      <p:nvPr/>
                    </p:nvSpPr>
                    <p:spPr>
                      <a:xfrm>
                        <a:off x="5392137" y="2194299"/>
                        <a:ext cx="683392" cy="369332"/>
                      </a:xfrm>
                      <a:prstGeom prst="rect">
                        <a:avLst/>
                      </a:prstGeom>
                      <a:blipFill rotWithShape="0">
                        <a:blip r:embed="rId3"/>
                        <a:stretch>
                          <a:fillRect t="-39344" b="-934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5489634" y="5151241"/>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76" name="TextBox 75"/>
                      <p:cNvSpPr txBox="1">
                        <a:spLocks noRot="1" noChangeAspect="1" noMove="1" noResize="1" noEditPoints="1" noAdjustHandles="1" noChangeArrowheads="1" noChangeShapeType="1" noTextEdit="1"/>
                      </p:cNvSpPr>
                      <p:nvPr/>
                    </p:nvSpPr>
                    <p:spPr>
                      <a:xfrm>
                        <a:off x="5489634" y="5151241"/>
                        <a:ext cx="720775" cy="369332"/>
                      </a:xfrm>
                      <a:prstGeom prst="rect">
                        <a:avLst/>
                      </a:prstGeom>
                      <a:blipFill rotWithShape="0">
                        <a:blip r:embed="rId4"/>
                        <a:stretch>
                          <a:fillRect t="-39344" b="-93443"/>
                        </a:stretch>
                      </a:blipFill>
                    </p:spPr>
                    <p:txBody>
                      <a:bodyPr/>
                      <a:lstStyle/>
                      <a:p>
                        <a:r>
                          <a:rPr lang="en-US">
                            <a:noFill/>
                          </a:rPr>
                          <a:t> </a:t>
                        </a:r>
                      </a:p>
                    </p:txBody>
                  </p:sp>
                </mc:Fallback>
              </mc:AlternateContent>
              <p:cxnSp>
                <p:nvCxnSpPr>
                  <p:cNvPr id="79" name="Straight Arrow Connector 78"/>
                  <p:cNvCxnSpPr/>
                  <p:nvPr/>
                </p:nvCxnSpPr>
                <p:spPr>
                  <a:xfrm flipH="1" flipV="1">
                    <a:off x="5775593"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50" name="Straight Arrow Connector 49"/>
                <p:cNvCxnSpPr/>
                <p:nvPr/>
              </p:nvCxnSpPr>
              <p:spPr>
                <a:xfrm flipH="1" flipV="1">
                  <a:off x="7574134"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4" name="Circular Arrow 63"/>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48" name="TextBox 47"/>
              <p:cNvSpPr txBox="1"/>
              <p:nvPr/>
            </p:nvSpPr>
            <p:spPr>
              <a:xfrm>
                <a:off x="2611178" y="4834740"/>
                <a:ext cx="1489510" cy="369332"/>
              </a:xfrm>
              <a:prstGeom prst="rect">
                <a:avLst/>
              </a:prstGeom>
              <a:noFill/>
            </p:spPr>
            <p:txBody>
              <a:bodyPr wrap="none" rtlCol="0">
                <a:spAutoFit/>
              </a:bodyPr>
              <a:lstStyle/>
              <a:p>
                <a:r>
                  <a:rPr lang="en-US" dirty="0">
                    <a:latin typeface="Karla" charset="0"/>
                    <a:ea typeface="Karla" charset="0"/>
                    <a:cs typeface="Karla" charset="0"/>
                  </a:rPr>
                  <a:t>o</a:t>
                </a:r>
                <a:r>
                  <a:rPr lang="en-US" dirty="0" smtClean="0">
                    <a:latin typeface="Karla" charset="0"/>
                    <a:ea typeface="Karla" charset="0"/>
                    <a:cs typeface="Karla" charset="0"/>
                  </a:rPr>
                  <a:t>ne to many</a:t>
                </a:r>
                <a:endParaRPr lang="en-US" dirty="0">
                  <a:latin typeface="Karla" charset="0"/>
                  <a:ea typeface="Karla" charset="0"/>
                  <a:cs typeface="Karla" charset="0"/>
                </a:endParaRPr>
              </a:p>
            </p:txBody>
          </p:sp>
        </p:grpSp>
        <p:grpSp>
          <p:nvGrpSpPr>
            <p:cNvPr id="30" name="Group 29"/>
            <p:cNvGrpSpPr/>
            <p:nvPr/>
          </p:nvGrpSpPr>
          <p:grpSpPr>
            <a:xfrm>
              <a:off x="5741129" y="1266241"/>
              <a:ext cx="892688" cy="2133265"/>
              <a:chOff x="5647819" y="1266241"/>
              <a:chExt cx="892688" cy="2133265"/>
            </a:xfrm>
          </p:grpSpPr>
          <p:sp>
            <p:nvSpPr>
              <p:cNvPr id="40" name="Rectangle 39"/>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41" name="TextBox 40"/>
                  <p:cNvSpPr txBox="1"/>
                  <p:nvPr/>
                </p:nvSpPr>
                <p:spPr>
                  <a:xfrm>
                    <a:off x="5768500" y="1266241"/>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41" name="TextBox 40"/>
                  <p:cNvSpPr txBox="1">
                    <a:spLocks noRot="1" noChangeAspect="1" noMove="1" noResize="1" noEditPoints="1" noAdjustHandles="1" noChangeArrowheads="1" noChangeShapeType="1" noTextEdit="1"/>
                  </p:cNvSpPr>
                  <p:nvPr/>
                </p:nvSpPr>
                <p:spPr>
                  <a:xfrm>
                    <a:off x="5768500" y="1266241"/>
                    <a:ext cx="683392" cy="369332"/>
                  </a:xfrm>
                  <a:prstGeom prst="rect">
                    <a:avLst/>
                  </a:prstGeom>
                  <a:blipFill rotWithShape="0">
                    <a:blip r:embed="rId5"/>
                    <a:stretch>
                      <a:fillRect t="-40000" b="-96667"/>
                    </a:stretch>
                  </a:blipFill>
                </p:spPr>
                <p:txBody>
                  <a:bodyPr/>
                  <a:lstStyle/>
                  <a:p>
                    <a:r>
                      <a:rPr lang="en-US">
                        <a:noFill/>
                      </a:rPr>
                      <a:t> </a:t>
                    </a:r>
                  </a:p>
                </p:txBody>
              </p:sp>
            </mc:Fallback>
          </mc:AlternateContent>
          <p:cxnSp>
            <p:nvCxnSpPr>
              <p:cNvPr id="44" name="Straight Arrow Connector 43"/>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Circular Arrow 44"/>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30"/>
            <p:cNvGrpSpPr/>
            <p:nvPr/>
          </p:nvGrpSpPr>
          <p:grpSpPr>
            <a:xfrm>
              <a:off x="7177284" y="1271760"/>
              <a:ext cx="892688" cy="2124869"/>
              <a:chOff x="5647819" y="1274637"/>
              <a:chExt cx="892688" cy="2124869"/>
            </a:xfrm>
          </p:grpSpPr>
          <p:sp>
            <p:nvSpPr>
              <p:cNvPr id="34" name="Rectangle 33"/>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35" name="TextBox 34"/>
                  <p:cNvSpPr txBox="1"/>
                  <p:nvPr/>
                </p:nvSpPr>
                <p:spPr>
                  <a:xfrm>
                    <a:off x="5887280" y="1274637"/>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5887280" y="1274637"/>
                    <a:ext cx="463781" cy="369332"/>
                  </a:xfrm>
                  <a:prstGeom prst="rect">
                    <a:avLst/>
                  </a:prstGeom>
                  <a:blipFill rotWithShape="0">
                    <a:blip r:embed="rId6"/>
                    <a:stretch>
                      <a:fillRect t="-41667" b="-96667"/>
                    </a:stretch>
                  </a:blipFill>
                </p:spPr>
                <p:txBody>
                  <a:bodyPr/>
                  <a:lstStyle/>
                  <a:p>
                    <a:r>
                      <a:rPr lang="en-US">
                        <a:noFill/>
                      </a:rPr>
                      <a:t> </a:t>
                    </a:r>
                  </a:p>
                </p:txBody>
              </p:sp>
            </mc:Fallback>
          </mc:AlternateContent>
          <p:cxnSp>
            <p:nvCxnSpPr>
              <p:cNvPr id="38" name="Straight Arrow Connector 37"/>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Circular Arrow 38"/>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2" name="Right Arrow 31"/>
            <p:cNvSpPr/>
            <p:nvPr/>
          </p:nvSpPr>
          <p:spPr>
            <a:xfrm>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ight Arrow 32"/>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Rectangle 36"/>
          <p:cNvSpPr/>
          <p:nvPr/>
        </p:nvSpPr>
        <p:spPr>
          <a:xfrm>
            <a:off x="6467950" y="2102934"/>
            <a:ext cx="5235940" cy="2677656"/>
          </a:xfrm>
          <a:prstGeom prst="rect">
            <a:avLst/>
          </a:prstGeom>
        </p:spPr>
        <p:txBody>
          <a:bodyPr wrap="square">
            <a:spAutoFit/>
          </a:bodyPr>
          <a:lstStyle/>
          <a:p>
            <a:r>
              <a:rPr lang="en-US" sz="2400" dirty="0" smtClean="0">
                <a:solidFill>
                  <a:schemeClr val="tx1">
                    <a:lumMod val="75000"/>
                    <a:lumOff val="25000"/>
                  </a:schemeClr>
                </a:solidFill>
                <a:latin typeface="Karla" charset="0"/>
                <a:ea typeface="Karla" charset="0"/>
                <a:cs typeface="Karla" charset="0"/>
              </a:rPr>
              <a:t>The </a:t>
            </a:r>
            <a:r>
              <a:rPr lang="en-US" sz="2400" b="1" dirty="0">
                <a:solidFill>
                  <a:schemeClr val="tx1">
                    <a:lumMod val="75000"/>
                    <a:lumOff val="25000"/>
                  </a:schemeClr>
                </a:solidFill>
                <a:latin typeface="Karla" charset="0"/>
                <a:ea typeface="Karla" charset="0"/>
                <a:cs typeface="Karla" charset="0"/>
              </a:rPr>
              <a:t>one to many </a:t>
            </a:r>
            <a:r>
              <a:rPr lang="en-US" sz="2400" dirty="0" smtClean="0">
                <a:solidFill>
                  <a:schemeClr val="tx1">
                    <a:lumMod val="75000"/>
                    <a:lumOff val="25000"/>
                  </a:schemeClr>
                </a:solidFill>
                <a:latin typeface="Karla" charset="0"/>
                <a:ea typeface="Karla" charset="0"/>
                <a:cs typeface="Karla" charset="0"/>
              </a:rPr>
              <a:t>takes </a:t>
            </a:r>
            <a:r>
              <a:rPr lang="en-US" sz="2400" dirty="0">
                <a:solidFill>
                  <a:schemeClr val="tx1">
                    <a:lumMod val="75000"/>
                    <a:lumOff val="25000"/>
                  </a:schemeClr>
                </a:solidFill>
                <a:latin typeface="Karla" charset="0"/>
                <a:ea typeface="Karla" charset="0"/>
                <a:cs typeface="Karla" charset="0"/>
              </a:rPr>
              <a:t>in a single piece of data and produces a sequence. </a:t>
            </a:r>
            <a:endParaRPr lang="en-US" sz="2400" dirty="0" smtClean="0">
              <a:solidFill>
                <a:schemeClr val="tx1">
                  <a:lumMod val="75000"/>
                  <a:lumOff val="25000"/>
                </a:schemeClr>
              </a:solidFill>
              <a:latin typeface="Karla" charset="0"/>
              <a:ea typeface="Karla" charset="0"/>
              <a:cs typeface="Karla" charset="0"/>
            </a:endParaRPr>
          </a:p>
          <a:p>
            <a:r>
              <a:rPr lang="en-US" sz="2400" dirty="0" smtClean="0">
                <a:solidFill>
                  <a:schemeClr val="tx1">
                    <a:lumMod val="75000"/>
                    <a:lumOff val="25000"/>
                  </a:schemeClr>
                </a:solidFill>
                <a:latin typeface="Karla" charset="0"/>
                <a:ea typeface="Karla" charset="0"/>
                <a:cs typeface="Karla" charset="0"/>
              </a:rPr>
              <a:t>For example we give </a:t>
            </a:r>
            <a:r>
              <a:rPr lang="en-US" sz="2400" dirty="0">
                <a:solidFill>
                  <a:schemeClr val="tx1">
                    <a:lumMod val="75000"/>
                    <a:lumOff val="25000"/>
                  </a:schemeClr>
                </a:solidFill>
                <a:latin typeface="Karla" charset="0"/>
                <a:ea typeface="Karla" charset="0"/>
                <a:cs typeface="Karla" charset="0"/>
              </a:rPr>
              <a:t>it the starting note for a song, and the network produces the rest of the melody for </a:t>
            </a:r>
            <a:r>
              <a:rPr lang="en-US" sz="2400" dirty="0" smtClean="0">
                <a:solidFill>
                  <a:schemeClr val="tx1">
                    <a:lumMod val="75000"/>
                    <a:lumOff val="25000"/>
                  </a:schemeClr>
                </a:solidFill>
                <a:latin typeface="Karla" charset="0"/>
                <a:ea typeface="Karla" charset="0"/>
                <a:cs typeface="Karla" charset="0"/>
              </a:rPr>
              <a:t>us. </a:t>
            </a:r>
            <a:endParaRPr lang="en-US" sz="2400" dirty="0">
              <a:solidFill>
                <a:schemeClr val="tx1">
                  <a:lumMod val="75000"/>
                  <a:lumOff val="25000"/>
                </a:schemeClr>
              </a:solidFill>
              <a:latin typeface="Karla" charset="0"/>
              <a:ea typeface="Karla" charset="0"/>
              <a:cs typeface="Karla" charset="0"/>
            </a:endParaRPr>
          </a:p>
        </p:txBody>
      </p:sp>
    </p:spTree>
    <p:extLst>
      <p:ext uri="{BB962C8B-B14F-4D97-AF65-F5344CB8AC3E}">
        <p14:creationId xmlns:p14="http://schemas.microsoft.com/office/powerpoint/2010/main" val="13936963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92" y="245086"/>
            <a:ext cx="11493416" cy="767276"/>
          </a:xfrm>
        </p:spPr>
        <p:txBody>
          <a:bodyPr/>
          <a:lstStyle/>
          <a:p>
            <a:r>
              <a:rPr lang="en-US" sz="3200" dirty="0" smtClean="0"/>
              <a:t>RNN Structures (</a:t>
            </a:r>
            <a:r>
              <a:rPr lang="en-US" sz="3200" dirty="0" err="1" smtClean="0"/>
              <a:t>cont</a:t>
            </a:r>
            <a:r>
              <a:rPr lang="en-US" sz="3200" dirty="0" smtClean="0"/>
              <a:t>)</a:t>
            </a:r>
            <a:endParaRPr lang="en-US" sz="3200" dirty="0"/>
          </a:p>
        </p:txBody>
      </p:sp>
      <p:sp>
        <p:nvSpPr>
          <p:cNvPr id="15" name="Slide Number Placeholder 14"/>
          <p:cNvSpPr>
            <a:spLocks noGrp="1"/>
          </p:cNvSpPr>
          <p:nvPr>
            <p:ph type="sldNum" sz="quarter" idx="12"/>
          </p:nvPr>
        </p:nvSpPr>
        <p:spPr/>
        <p:txBody>
          <a:bodyPr/>
          <a:lstStyle/>
          <a:p>
            <a:fld id="{4B490DE6-7A4A-0F4C-A18B-C3B4F3245ADB}" type="slidenum">
              <a:rPr lang="en-US" smtClean="0"/>
              <a:t>37</a:t>
            </a:fld>
            <a:endParaRPr lang="en-US"/>
          </a:p>
        </p:txBody>
      </p:sp>
      <p:grpSp>
        <p:nvGrpSpPr>
          <p:cNvPr id="50" name="Group 49"/>
          <p:cNvGrpSpPr/>
          <p:nvPr/>
        </p:nvGrpSpPr>
        <p:grpSpPr>
          <a:xfrm>
            <a:off x="1105943" y="1466824"/>
            <a:ext cx="5143238" cy="4125246"/>
            <a:chOff x="3793728" y="1188625"/>
            <a:chExt cx="5143238" cy="4125246"/>
          </a:xfrm>
        </p:grpSpPr>
        <p:grpSp>
          <p:nvGrpSpPr>
            <p:cNvPr id="23" name="Group 22"/>
            <p:cNvGrpSpPr/>
            <p:nvPr/>
          </p:nvGrpSpPr>
          <p:grpSpPr>
            <a:xfrm>
              <a:off x="3793728" y="1188625"/>
              <a:ext cx="5143238" cy="4125246"/>
              <a:chOff x="983411" y="1188625"/>
              <a:chExt cx="5143238" cy="4125246"/>
            </a:xfrm>
          </p:grpSpPr>
          <p:sp>
            <p:nvSpPr>
              <p:cNvPr id="24" name="Rounded Rectangle 23"/>
              <p:cNvSpPr/>
              <p:nvPr/>
            </p:nvSpPr>
            <p:spPr>
              <a:xfrm>
                <a:off x="983411" y="1188625"/>
                <a:ext cx="5143238" cy="4125246"/>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1490081" y="1286702"/>
                <a:ext cx="906168" cy="3326274"/>
                <a:chOff x="7111757" y="1921764"/>
                <a:chExt cx="906168" cy="3326274"/>
              </a:xfrm>
            </p:grpSpPr>
            <p:grpSp>
              <p:nvGrpSpPr>
                <p:cNvPr id="27" name="Group 26"/>
                <p:cNvGrpSpPr/>
                <p:nvPr/>
              </p:nvGrpSpPr>
              <p:grpSpPr>
                <a:xfrm>
                  <a:off x="7111757" y="1921764"/>
                  <a:ext cx="906168" cy="3326274"/>
                  <a:chOff x="5304241" y="2194299"/>
                  <a:chExt cx="906168" cy="3326274"/>
                </a:xfrm>
              </p:grpSpPr>
              <p:sp>
                <p:nvSpPr>
                  <p:cNvPr id="30" name="Rectangle 29"/>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31" name="TextBox 30"/>
                      <p:cNvSpPr txBox="1"/>
                      <p:nvPr/>
                    </p:nvSpPr>
                    <p:spPr>
                      <a:xfrm>
                        <a:off x="5392137" y="2194299"/>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5392137" y="2194299"/>
                        <a:ext cx="683392" cy="369332"/>
                      </a:xfrm>
                      <a:prstGeom prst="rect">
                        <a:avLst/>
                      </a:prstGeom>
                      <a:blipFill rotWithShape="0">
                        <a:blip r:embed="rId4"/>
                        <a:stretch>
                          <a:fillRect t="-39344" b="-934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5489634" y="5151241"/>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5489634" y="5151241"/>
                        <a:ext cx="720775" cy="369332"/>
                      </a:xfrm>
                      <a:prstGeom prst="rect">
                        <a:avLst/>
                      </a:prstGeom>
                      <a:blipFill rotWithShape="0">
                        <a:blip r:embed="rId5"/>
                        <a:stretch>
                          <a:fillRect t="-39344" b="-93443"/>
                        </a:stretch>
                      </a:blipFill>
                    </p:spPr>
                    <p:txBody>
                      <a:bodyPr/>
                      <a:lstStyle/>
                      <a:p>
                        <a:r>
                          <a:rPr lang="en-US">
                            <a:noFill/>
                          </a:rPr>
                          <a:t> </a:t>
                        </a:r>
                      </a:p>
                    </p:txBody>
                  </p:sp>
                </mc:Fallback>
              </mc:AlternateContent>
              <p:cxnSp>
                <p:nvCxnSpPr>
                  <p:cNvPr id="33" name="Straight Arrow Connector 32"/>
                  <p:cNvCxnSpPr/>
                  <p:nvPr/>
                </p:nvCxnSpPr>
                <p:spPr>
                  <a:xfrm flipH="1" flipV="1">
                    <a:off x="5775593"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28" name="Straight Arrow Connector 27"/>
                <p:cNvCxnSpPr/>
                <p:nvPr/>
              </p:nvCxnSpPr>
              <p:spPr>
                <a:xfrm flipH="1" flipV="1">
                  <a:off x="7574134"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Circular Arrow 28"/>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6" name="TextBox 25"/>
              <p:cNvSpPr txBox="1"/>
              <p:nvPr/>
            </p:nvSpPr>
            <p:spPr>
              <a:xfrm>
                <a:off x="2611178" y="4834740"/>
                <a:ext cx="1702710" cy="369332"/>
              </a:xfrm>
              <a:prstGeom prst="rect">
                <a:avLst/>
              </a:prstGeom>
              <a:noFill/>
            </p:spPr>
            <p:txBody>
              <a:bodyPr wrap="none" rtlCol="0">
                <a:spAutoFit/>
              </a:bodyPr>
              <a:lstStyle/>
              <a:p>
                <a:r>
                  <a:rPr lang="en-US" dirty="0">
                    <a:latin typeface="Karla" charset="0"/>
                    <a:ea typeface="Karla" charset="0"/>
                    <a:cs typeface="Karla" charset="0"/>
                  </a:rPr>
                  <a:t>m</a:t>
                </a:r>
                <a:r>
                  <a:rPr lang="en-US" dirty="0" smtClean="0">
                    <a:latin typeface="Karla" charset="0"/>
                    <a:ea typeface="Karla" charset="0"/>
                    <a:cs typeface="Karla" charset="0"/>
                  </a:rPr>
                  <a:t>any to many</a:t>
                </a:r>
                <a:endParaRPr lang="en-US" dirty="0">
                  <a:latin typeface="Karla" charset="0"/>
                  <a:ea typeface="Karla" charset="0"/>
                  <a:cs typeface="Karla" charset="0"/>
                </a:endParaRPr>
              </a:p>
            </p:txBody>
          </p:sp>
        </p:grpSp>
        <p:grpSp>
          <p:nvGrpSpPr>
            <p:cNvPr id="40" name="Group 39"/>
            <p:cNvGrpSpPr/>
            <p:nvPr/>
          </p:nvGrpSpPr>
          <p:grpSpPr>
            <a:xfrm>
              <a:off x="5741129" y="1266241"/>
              <a:ext cx="896837" cy="3346735"/>
              <a:chOff x="5647819" y="1266241"/>
              <a:chExt cx="896837" cy="3346735"/>
            </a:xfrm>
          </p:grpSpPr>
          <p:sp>
            <p:nvSpPr>
              <p:cNvPr id="34" name="Rectangle 33"/>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35" name="TextBox 34"/>
                  <p:cNvSpPr txBox="1"/>
                  <p:nvPr/>
                </p:nvSpPr>
                <p:spPr>
                  <a:xfrm>
                    <a:off x="5768500" y="1266241"/>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5768500" y="1266241"/>
                    <a:ext cx="683392" cy="369332"/>
                  </a:xfrm>
                  <a:prstGeom prst="rect">
                    <a:avLst/>
                  </a:prstGeom>
                  <a:blipFill rotWithShape="0">
                    <a:blip r:embed="rId6"/>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5823881" y="4243644"/>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5823881" y="4243644"/>
                    <a:ext cx="720775" cy="369332"/>
                  </a:xfrm>
                  <a:prstGeom prst="rect">
                    <a:avLst/>
                  </a:prstGeom>
                  <a:blipFill rotWithShape="0">
                    <a:blip r:embed="rId7"/>
                    <a:stretch>
                      <a:fillRect t="-39344" b="-93443"/>
                    </a:stretch>
                  </a:blipFill>
                </p:spPr>
                <p:txBody>
                  <a:bodyPr/>
                  <a:lstStyle/>
                  <a:p>
                    <a:r>
                      <a:rPr lang="en-US">
                        <a:noFill/>
                      </a:rPr>
                      <a:t> </a:t>
                    </a:r>
                  </a:p>
                </p:txBody>
              </p:sp>
            </mc:Fallback>
          </mc:AlternateContent>
          <p:cxnSp>
            <p:nvCxnSpPr>
              <p:cNvPr id="37" name="Straight Arrow Connector 36"/>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Circular Arrow 38"/>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0"/>
            <p:cNvGrpSpPr/>
            <p:nvPr/>
          </p:nvGrpSpPr>
          <p:grpSpPr>
            <a:xfrm>
              <a:off x="7177284" y="1271760"/>
              <a:ext cx="892688" cy="3338339"/>
              <a:chOff x="5647819" y="1274637"/>
              <a:chExt cx="892688" cy="3338339"/>
            </a:xfrm>
          </p:grpSpPr>
          <p:sp>
            <p:nvSpPr>
              <p:cNvPr id="42" name="Rectangle 41"/>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43" name="TextBox 42"/>
                  <p:cNvSpPr txBox="1"/>
                  <p:nvPr/>
                </p:nvSpPr>
                <p:spPr>
                  <a:xfrm>
                    <a:off x="5887280" y="1274637"/>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3" name="TextBox 42"/>
                  <p:cNvSpPr txBox="1">
                    <a:spLocks noRot="1" noChangeAspect="1" noMove="1" noResize="1" noEditPoints="1" noAdjustHandles="1" noChangeArrowheads="1" noChangeShapeType="1" noTextEdit="1"/>
                  </p:cNvSpPr>
                  <p:nvPr/>
                </p:nvSpPr>
                <p:spPr>
                  <a:xfrm>
                    <a:off x="5887280" y="1274637"/>
                    <a:ext cx="463781" cy="369332"/>
                  </a:xfrm>
                  <a:prstGeom prst="rect">
                    <a:avLst/>
                  </a:prstGeom>
                  <a:blipFill rotWithShape="0">
                    <a:blip r:embed="rId8"/>
                    <a:stretch>
                      <a:fillRect t="-41667"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5917191" y="4243644"/>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5917191" y="4243644"/>
                    <a:ext cx="501163" cy="369332"/>
                  </a:xfrm>
                  <a:prstGeom prst="rect">
                    <a:avLst/>
                  </a:prstGeom>
                  <a:blipFill rotWithShape="0">
                    <a:blip r:embed="rId9"/>
                    <a:stretch>
                      <a:fillRect t="-41667" b="-96667"/>
                    </a:stretch>
                  </a:blipFill>
                </p:spPr>
                <p:txBody>
                  <a:bodyPr/>
                  <a:lstStyle/>
                  <a:p>
                    <a:r>
                      <a:rPr lang="en-US">
                        <a:noFill/>
                      </a:rPr>
                      <a:t> </a:t>
                    </a:r>
                  </a:p>
                </p:txBody>
              </p:sp>
            </mc:Fallback>
          </mc:AlternateContent>
          <p:cxnSp>
            <p:nvCxnSpPr>
              <p:cNvPr id="45" name="Straight Arrow Connector 44"/>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7" name="Circular Arrow 46"/>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48" name="Right Arrow 47"/>
            <p:cNvSpPr/>
            <p:nvPr/>
          </p:nvSpPr>
          <p:spPr>
            <a:xfrm>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ight Arrow 48"/>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a:off x="6370580" y="2217738"/>
            <a:ext cx="5724437" cy="1938992"/>
          </a:xfrm>
          <a:prstGeom prst="rect">
            <a:avLst/>
          </a:prstGeom>
        </p:spPr>
        <p:txBody>
          <a:bodyPr wrap="square">
            <a:spAutoFit/>
          </a:bodyPr>
          <a:lstStyle/>
          <a:p>
            <a:r>
              <a:rPr lang="en-US" sz="2400" dirty="0" smtClean="0">
                <a:solidFill>
                  <a:schemeClr val="tx1">
                    <a:lumMod val="75000"/>
                    <a:lumOff val="25000"/>
                  </a:schemeClr>
                </a:solidFill>
                <a:latin typeface="Karla" charset="0"/>
                <a:ea typeface="Karla" charset="0"/>
                <a:cs typeface="Karla" charset="0"/>
              </a:rPr>
              <a:t>The </a:t>
            </a:r>
            <a:r>
              <a:rPr lang="en-US" sz="2400" b="1" dirty="0">
                <a:solidFill>
                  <a:schemeClr val="tx1">
                    <a:lumMod val="75000"/>
                    <a:lumOff val="25000"/>
                  </a:schemeClr>
                </a:solidFill>
                <a:latin typeface="Karla" charset="0"/>
                <a:ea typeface="Karla" charset="0"/>
                <a:cs typeface="Karla" charset="0"/>
              </a:rPr>
              <a:t>many to many</a:t>
            </a:r>
            <a:r>
              <a:rPr lang="en-US" sz="2400" dirty="0">
                <a:solidFill>
                  <a:schemeClr val="tx1">
                    <a:lumMod val="75000"/>
                    <a:lumOff val="25000"/>
                  </a:schemeClr>
                </a:solidFill>
                <a:latin typeface="Karla" charset="0"/>
                <a:ea typeface="Karla" charset="0"/>
                <a:cs typeface="Karla" charset="0"/>
              </a:rPr>
              <a:t> structures are in some ways the most interesting. </a:t>
            </a:r>
            <a:endParaRPr lang="en-US" sz="2400" dirty="0" smtClean="0">
              <a:solidFill>
                <a:schemeClr val="tx1">
                  <a:lumMod val="75000"/>
                  <a:lumOff val="25000"/>
                </a:schemeClr>
              </a:solidFill>
              <a:latin typeface="Karla" charset="0"/>
              <a:ea typeface="Karla" charset="0"/>
              <a:cs typeface="Karla" charset="0"/>
            </a:endParaRPr>
          </a:p>
          <a:p>
            <a:endParaRPr lang="en-US" sz="2400" dirty="0">
              <a:solidFill>
                <a:schemeClr val="tx1">
                  <a:lumMod val="75000"/>
                  <a:lumOff val="25000"/>
                </a:schemeClr>
              </a:solidFill>
              <a:latin typeface="Karla" charset="0"/>
              <a:ea typeface="Karla" charset="0"/>
              <a:cs typeface="Karla" charset="0"/>
            </a:endParaRPr>
          </a:p>
          <a:p>
            <a:r>
              <a:rPr lang="en-US" sz="2400" dirty="0" smtClean="0">
                <a:solidFill>
                  <a:schemeClr val="tx1">
                    <a:lumMod val="75000"/>
                    <a:lumOff val="25000"/>
                  </a:schemeClr>
                </a:solidFill>
                <a:latin typeface="Karla" charset="0"/>
                <a:ea typeface="Karla" charset="0"/>
                <a:cs typeface="Karla" charset="0"/>
              </a:rPr>
              <a:t>Example: Predict if it will rain given some inputs.</a:t>
            </a:r>
            <a:endParaRPr lang="en-US" sz="2400" dirty="0">
              <a:solidFill>
                <a:schemeClr val="tx1">
                  <a:lumMod val="75000"/>
                  <a:lumOff val="25000"/>
                </a:schemeClr>
              </a:solidFill>
              <a:latin typeface="Karla" charset="0"/>
              <a:ea typeface="Karla" charset="0"/>
              <a:cs typeface="Karla" charset="0"/>
            </a:endParaRPr>
          </a:p>
        </p:txBody>
      </p:sp>
    </p:spTree>
    <p:extLst>
      <p:ext uri="{BB962C8B-B14F-4D97-AF65-F5344CB8AC3E}">
        <p14:creationId xmlns:p14="http://schemas.microsoft.com/office/powerpoint/2010/main" val="17738787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a:spLocks noGrp="1"/>
          </p:cNvSpPr>
          <p:nvPr>
            <p:ph type="title"/>
          </p:nvPr>
        </p:nvSpPr>
        <p:spPr>
          <a:xfrm>
            <a:off x="349292" y="245086"/>
            <a:ext cx="11493416" cy="767276"/>
          </a:xfrm>
        </p:spPr>
        <p:txBody>
          <a:bodyPr/>
          <a:lstStyle/>
          <a:p>
            <a:r>
              <a:rPr lang="en-US" sz="3200" dirty="0" smtClean="0"/>
              <a:t>RNN Structures (</a:t>
            </a:r>
            <a:r>
              <a:rPr lang="en-US" sz="3200" dirty="0" err="1" smtClean="0"/>
              <a:t>cont</a:t>
            </a:r>
            <a:r>
              <a:rPr lang="en-US" sz="3200" dirty="0" smtClean="0"/>
              <a:t>)</a:t>
            </a:r>
            <a:endParaRPr lang="en-US" sz="32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38</a:t>
            </a:fld>
            <a:endParaRPr lang="en-US"/>
          </a:p>
        </p:txBody>
      </p:sp>
      <p:grpSp>
        <p:nvGrpSpPr>
          <p:cNvPr id="36" name="Group 35"/>
          <p:cNvGrpSpPr/>
          <p:nvPr/>
        </p:nvGrpSpPr>
        <p:grpSpPr>
          <a:xfrm>
            <a:off x="1105166" y="1465718"/>
            <a:ext cx="5143238" cy="4125246"/>
            <a:chOff x="3793728" y="1188625"/>
            <a:chExt cx="5143238" cy="4125246"/>
          </a:xfrm>
        </p:grpSpPr>
        <p:grpSp>
          <p:nvGrpSpPr>
            <p:cNvPr id="37" name="Group 36"/>
            <p:cNvGrpSpPr/>
            <p:nvPr/>
          </p:nvGrpSpPr>
          <p:grpSpPr>
            <a:xfrm>
              <a:off x="3793728" y="1188625"/>
              <a:ext cx="5143238" cy="4125246"/>
              <a:chOff x="983411" y="1188625"/>
              <a:chExt cx="5143238" cy="4125246"/>
            </a:xfrm>
          </p:grpSpPr>
          <p:sp>
            <p:nvSpPr>
              <p:cNvPr id="66" name="Rounded Rectangle 65"/>
              <p:cNvSpPr/>
              <p:nvPr/>
            </p:nvSpPr>
            <p:spPr>
              <a:xfrm>
                <a:off x="983411" y="1188625"/>
                <a:ext cx="5143238" cy="4125246"/>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oup 67"/>
              <p:cNvGrpSpPr/>
              <p:nvPr/>
            </p:nvGrpSpPr>
            <p:grpSpPr>
              <a:xfrm>
                <a:off x="1490081" y="2444926"/>
                <a:ext cx="906168" cy="2168050"/>
                <a:chOff x="7111757" y="3079988"/>
                <a:chExt cx="906168" cy="2168050"/>
              </a:xfrm>
            </p:grpSpPr>
            <p:grpSp>
              <p:nvGrpSpPr>
                <p:cNvPr id="70" name="Group 69"/>
                <p:cNvGrpSpPr/>
                <p:nvPr/>
              </p:nvGrpSpPr>
              <p:grpSpPr>
                <a:xfrm>
                  <a:off x="7111757" y="3079988"/>
                  <a:ext cx="906168" cy="2168050"/>
                  <a:chOff x="5304241" y="3352523"/>
                  <a:chExt cx="906168" cy="2168050"/>
                </a:xfrm>
              </p:grpSpPr>
              <p:sp>
                <p:nvSpPr>
                  <p:cNvPr id="74" name="Rectangle 73"/>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77" name="TextBox 76"/>
                      <p:cNvSpPr txBox="1"/>
                      <p:nvPr/>
                    </p:nvSpPr>
                    <p:spPr>
                      <a:xfrm>
                        <a:off x="5489634" y="5151241"/>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77" name="TextBox 76"/>
                      <p:cNvSpPr txBox="1">
                        <a:spLocks noRot="1" noChangeAspect="1" noMove="1" noResize="1" noEditPoints="1" noAdjustHandles="1" noChangeArrowheads="1" noChangeShapeType="1" noTextEdit="1"/>
                      </p:cNvSpPr>
                      <p:nvPr/>
                    </p:nvSpPr>
                    <p:spPr>
                      <a:xfrm>
                        <a:off x="5489634" y="5151241"/>
                        <a:ext cx="720775" cy="369332"/>
                      </a:xfrm>
                      <a:prstGeom prst="rect">
                        <a:avLst/>
                      </a:prstGeom>
                      <a:blipFill rotWithShape="0">
                        <a:blip r:embed="rId3"/>
                        <a:stretch>
                          <a:fillRect t="-39344" b="-93443"/>
                        </a:stretch>
                      </a:blipFill>
                    </p:spPr>
                    <p:txBody>
                      <a:bodyPr/>
                      <a:lstStyle/>
                      <a:p>
                        <a:r>
                          <a:rPr lang="en-US">
                            <a:noFill/>
                          </a:rPr>
                          <a:t> </a:t>
                        </a:r>
                      </a:p>
                    </p:txBody>
                  </p:sp>
                </mc:Fallback>
              </mc:AlternateContent>
              <p:cxnSp>
                <p:nvCxnSpPr>
                  <p:cNvPr id="78" name="Straight Arrow Connector 77"/>
                  <p:cNvCxnSpPr/>
                  <p:nvPr/>
                </p:nvCxnSpPr>
                <p:spPr>
                  <a:xfrm flipH="1" flipV="1">
                    <a:off x="5775593"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72" name="Circular Arrow 71"/>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69" name="TextBox 68"/>
              <p:cNvSpPr txBox="1"/>
              <p:nvPr/>
            </p:nvSpPr>
            <p:spPr>
              <a:xfrm>
                <a:off x="2611178" y="4834740"/>
                <a:ext cx="1702710" cy="369332"/>
              </a:xfrm>
              <a:prstGeom prst="rect">
                <a:avLst/>
              </a:prstGeom>
              <a:noFill/>
            </p:spPr>
            <p:txBody>
              <a:bodyPr wrap="none" rtlCol="0">
                <a:spAutoFit/>
              </a:bodyPr>
              <a:lstStyle/>
              <a:p>
                <a:r>
                  <a:rPr lang="en-US" dirty="0">
                    <a:latin typeface="Karla" charset="0"/>
                    <a:ea typeface="Karla" charset="0"/>
                    <a:cs typeface="Karla" charset="0"/>
                  </a:rPr>
                  <a:t>m</a:t>
                </a:r>
                <a:r>
                  <a:rPr lang="en-US" dirty="0" smtClean="0">
                    <a:latin typeface="Karla" charset="0"/>
                    <a:ea typeface="Karla" charset="0"/>
                    <a:cs typeface="Karla" charset="0"/>
                  </a:rPr>
                  <a:t>any to many</a:t>
                </a:r>
                <a:endParaRPr lang="en-US" dirty="0">
                  <a:latin typeface="Karla" charset="0"/>
                  <a:ea typeface="Karla" charset="0"/>
                  <a:cs typeface="Karla" charset="0"/>
                </a:endParaRPr>
              </a:p>
            </p:txBody>
          </p:sp>
        </p:grpSp>
        <p:grpSp>
          <p:nvGrpSpPr>
            <p:cNvPr id="42" name="Group 41"/>
            <p:cNvGrpSpPr/>
            <p:nvPr/>
          </p:nvGrpSpPr>
          <p:grpSpPr>
            <a:xfrm>
              <a:off x="5741129" y="1266241"/>
              <a:ext cx="896837" cy="3346735"/>
              <a:chOff x="5647819" y="1266241"/>
              <a:chExt cx="896837" cy="3346735"/>
            </a:xfrm>
          </p:grpSpPr>
          <p:sp>
            <p:nvSpPr>
              <p:cNvPr id="59" name="Rectangle 58"/>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60" name="TextBox 59"/>
                  <p:cNvSpPr txBox="1"/>
                  <p:nvPr/>
                </p:nvSpPr>
                <p:spPr>
                  <a:xfrm>
                    <a:off x="5768500" y="1266241"/>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60" name="TextBox 59"/>
                  <p:cNvSpPr txBox="1">
                    <a:spLocks noRot="1" noChangeAspect="1" noMove="1" noResize="1" noEditPoints="1" noAdjustHandles="1" noChangeArrowheads="1" noChangeShapeType="1" noTextEdit="1"/>
                  </p:cNvSpPr>
                  <p:nvPr/>
                </p:nvSpPr>
                <p:spPr>
                  <a:xfrm>
                    <a:off x="5768500" y="1266241"/>
                    <a:ext cx="683392" cy="369332"/>
                  </a:xfrm>
                  <a:prstGeom prst="rect">
                    <a:avLst/>
                  </a:prstGeom>
                  <a:blipFill rotWithShape="0">
                    <a:blip r:embed="rId4"/>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5823881" y="4243644"/>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61" name="TextBox 60"/>
                  <p:cNvSpPr txBox="1">
                    <a:spLocks noRot="1" noChangeAspect="1" noMove="1" noResize="1" noEditPoints="1" noAdjustHandles="1" noChangeArrowheads="1" noChangeShapeType="1" noTextEdit="1"/>
                  </p:cNvSpPr>
                  <p:nvPr/>
                </p:nvSpPr>
                <p:spPr>
                  <a:xfrm>
                    <a:off x="5823881" y="4243644"/>
                    <a:ext cx="720775" cy="369332"/>
                  </a:xfrm>
                  <a:prstGeom prst="rect">
                    <a:avLst/>
                  </a:prstGeom>
                  <a:blipFill rotWithShape="0">
                    <a:blip r:embed="rId5"/>
                    <a:stretch>
                      <a:fillRect t="-39344" b="-93443"/>
                    </a:stretch>
                  </a:blipFill>
                </p:spPr>
                <p:txBody>
                  <a:bodyPr/>
                  <a:lstStyle/>
                  <a:p>
                    <a:r>
                      <a:rPr lang="en-US">
                        <a:noFill/>
                      </a:rPr>
                      <a:t> </a:t>
                    </a:r>
                  </a:p>
                </p:txBody>
              </p:sp>
            </mc:Fallback>
          </mc:AlternateContent>
          <p:cxnSp>
            <p:nvCxnSpPr>
              <p:cNvPr id="62" name="Straight Arrow Connector 61"/>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5" name="Circular Arrow 64"/>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2"/>
            <p:cNvGrpSpPr/>
            <p:nvPr/>
          </p:nvGrpSpPr>
          <p:grpSpPr>
            <a:xfrm>
              <a:off x="7177284" y="1271760"/>
              <a:ext cx="892688" cy="2124869"/>
              <a:chOff x="5647819" y="1274637"/>
              <a:chExt cx="892688" cy="2124869"/>
            </a:xfrm>
          </p:grpSpPr>
          <p:sp>
            <p:nvSpPr>
              <p:cNvPr id="53" name="Rectangle 52"/>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54" name="TextBox 53"/>
                  <p:cNvSpPr txBox="1"/>
                  <p:nvPr/>
                </p:nvSpPr>
                <p:spPr>
                  <a:xfrm>
                    <a:off x="5887280" y="1274637"/>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54" name="TextBox 53"/>
                  <p:cNvSpPr txBox="1">
                    <a:spLocks noRot="1" noChangeAspect="1" noMove="1" noResize="1" noEditPoints="1" noAdjustHandles="1" noChangeArrowheads="1" noChangeShapeType="1" noTextEdit="1"/>
                  </p:cNvSpPr>
                  <p:nvPr/>
                </p:nvSpPr>
                <p:spPr>
                  <a:xfrm>
                    <a:off x="5887280" y="1274637"/>
                    <a:ext cx="463781" cy="369332"/>
                  </a:xfrm>
                  <a:prstGeom prst="rect">
                    <a:avLst/>
                  </a:prstGeom>
                  <a:blipFill rotWithShape="0">
                    <a:blip r:embed="rId6"/>
                    <a:stretch>
                      <a:fillRect t="-41667" b="-96667"/>
                    </a:stretch>
                  </a:blipFill>
                </p:spPr>
                <p:txBody>
                  <a:bodyPr/>
                  <a:lstStyle/>
                  <a:p>
                    <a:r>
                      <a:rPr lang="en-US">
                        <a:noFill/>
                      </a:rPr>
                      <a:t> </a:t>
                    </a:r>
                  </a:p>
                </p:txBody>
              </p:sp>
            </mc:Fallback>
          </mc:AlternateContent>
          <p:cxnSp>
            <p:nvCxnSpPr>
              <p:cNvPr id="57" name="Straight Arrow Connector 56"/>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Circular Arrow 57"/>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51" name="Right Arrow 50"/>
            <p:cNvSpPr/>
            <p:nvPr/>
          </p:nvSpPr>
          <p:spPr>
            <a:xfrm>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ight Arrow 51"/>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p:cNvSpPr/>
          <p:nvPr/>
        </p:nvSpPr>
        <p:spPr>
          <a:xfrm>
            <a:off x="6369804" y="1543334"/>
            <a:ext cx="5501244" cy="4524315"/>
          </a:xfrm>
          <a:prstGeom prst="rect">
            <a:avLst/>
          </a:prstGeom>
        </p:spPr>
        <p:txBody>
          <a:bodyPr wrap="square">
            <a:spAutoFit/>
          </a:bodyPr>
          <a:lstStyle/>
          <a:p>
            <a:r>
              <a:rPr lang="en-US" sz="2400" dirty="0" smtClean="0">
                <a:solidFill>
                  <a:schemeClr val="tx1">
                    <a:lumMod val="75000"/>
                    <a:lumOff val="25000"/>
                  </a:schemeClr>
                </a:solidFill>
                <a:latin typeface="Karla" charset="0"/>
                <a:ea typeface="Karla" charset="0"/>
                <a:cs typeface="Karla" charset="0"/>
              </a:rPr>
              <a:t>This form of </a:t>
            </a:r>
            <a:r>
              <a:rPr lang="en-US" sz="2400" b="1" dirty="0">
                <a:solidFill>
                  <a:schemeClr val="tx1">
                    <a:lumMod val="75000"/>
                    <a:lumOff val="25000"/>
                  </a:schemeClr>
                </a:solidFill>
                <a:latin typeface="Karla" charset="0"/>
                <a:ea typeface="Karla" charset="0"/>
                <a:cs typeface="Karla" charset="0"/>
              </a:rPr>
              <a:t>many to many</a:t>
            </a:r>
            <a:r>
              <a:rPr lang="en-US" sz="2400" dirty="0">
                <a:solidFill>
                  <a:schemeClr val="tx1">
                    <a:lumMod val="75000"/>
                    <a:lumOff val="25000"/>
                  </a:schemeClr>
                </a:solidFill>
                <a:latin typeface="Karla" charset="0"/>
                <a:ea typeface="Karla" charset="0"/>
                <a:cs typeface="Karla" charset="0"/>
              </a:rPr>
              <a:t> </a:t>
            </a:r>
            <a:r>
              <a:rPr lang="en-US" sz="2400" dirty="0" smtClean="0">
                <a:solidFill>
                  <a:schemeClr val="tx1">
                    <a:lumMod val="75000"/>
                    <a:lumOff val="25000"/>
                  </a:schemeClr>
                </a:solidFill>
                <a:latin typeface="Karla" charset="0"/>
                <a:ea typeface="Karla" charset="0"/>
                <a:cs typeface="Karla" charset="0"/>
              </a:rPr>
              <a:t>can be used </a:t>
            </a:r>
            <a:r>
              <a:rPr lang="en-US" sz="2400" dirty="0">
                <a:solidFill>
                  <a:schemeClr val="tx1">
                    <a:lumMod val="75000"/>
                    <a:lumOff val="25000"/>
                  </a:schemeClr>
                </a:solidFill>
                <a:latin typeface="Karla" charset="0"/>
                <a:ea typeface="Karla" charset="0"/>
                <a:cs typeface="Karla" charset="0"/>
              </a:rPr>
              <a:t>for machine translation. </a:t>
            </a:r>
            <a:endParaRPr lang="en-US" sz="2400" dirty="0" smtClean="0">
              <a:solidFill>
                <a:schemeClr val="tx1">
                  <a:lumMod val="75000"/>
                  <a:lumOff val="25000"/>
                </a:schemeClr>
              </a:solidFill>
              <a:latin typeface="Karla" charset="0"/>
              <a:ea typeface="Karla" charset="0"/>
              <a:cs typeface="Karla" charset="0"/>
            </a:endParaRPr>
          </a:p>
          <a:p>
            <a:endParaRPr lang="en-US" sz="2400" dirty="0">
              <a:solidFill>
                <a:schemeClr val="tx1">
                  <a:lumMod val="75000"/>
                  <a:lumOff val="25000"/>
                </a:schemeClr>
              </a:solidFill>
              <a:latin typeface="Karla" charset="0"/>
              <a:ea typeface="Karla" charset="0"/>
              <a:cs typeface="Karla" charset="0"/>
            </a:endParaRPr>
          </a:p>
          <a:p>
            <a:r>
              <a:rPr lang="en-US" sz="2400" dirty="0" smtClean="0">
                <a:solidFill>
                  <a:schemeClr val="tx1">
                    <a:lumMod val="75000"/>
                    <a:lumOff val="25000"/>
                  </a:schemeClr>
                </a:solidFill>
                <a:latin typeface="Karla" charset="0"/>
                <a:ea typeface="Karla" charset="0"/>
                <a:cs typeface="Karla" charset="0"/>
              </a:rPr>
              <a:t>For </a:t>
            </a:r>
            <a:r>
              <a:rPr lang="en-US" sz="2400" dirty="0">
                <a:solidFill>
                  <a:schemeClr val="tx1">
                    <a:lumMod val="75000"/>
                    <a:lumOff val="25000"/>
                  </a:schemeClr>
                </a:solidFill>
                <a:latin typeface="Karla" charset="0"/>
                <a:ea typeface="Karla" charset="0"/>
                <a:cs typeface="Karla" charset="0"/>
              </a:rPr>
              <a:t>example, the English </a:t>
            </a:r>
            <a:r>
              <a:rPr lang="en-US" sz="2400" dirty="0" smtClean="0">
                <a:solidFill>
                  <a:schemeClr val="tx1">
                    <a:lumMod val="75000"/>
                    <a:lumOff val="25000"/>
                  </a:schemeClr>
                </a:solidFill>
                <a:latin typeface="Karla" charset="0"/>
                <a:ea typeface="Karla" charset="0"/>
                <a:cs typeface="Karla" charset="0"/>
              </a:rPr>
              <a:t>sentence: </a:t>
            </a:r>
            <a:r>
              <a:rPr lang="en-US" sz="2400" b="1" dirty="0">
                <a:solidFill>
                  <a:schemeClr val="tx1">
                    <a:lumMod val="75000"/>
                    <a:lumOff val="25000"/>
                  </a:schemeClr>
                </a:solidFill>
                <a:latin typeface="Karla" charset="0"/>
                <a:ea typeface="Karla" charset="0"/>
                <a:cs typeface="Karla" charset="0"/>
              </a:rPr>
              <a:t>“The black </a:t>
            </a:r>
            <a:r>
              <a:rPr lang="en-US" sz="2400" b="1" dirty="0" smtClean="0">
                <a:solidFill>
                  <a:schemeClr val="tx1">
                    <a:lumMod val="75000"/>
                    <a:lumOff val="25000"/>
                  </a:schemeClr>
                </a:solidFill>
                <a:latin typeface="Karla" charset="0"/>
                <a:ea typeface="Karla" charset="0"/>
                <a:cs typeface="Karla" charset="0"/>
              </a:rPr>
              <a:t>dog jumped over the cat” </a:t>
            </a:r>
          </a:p>
          <a:p>
            <a:r>
              <a:rPr lang="en-US" sz="2400" dirty="0" smtClean="0">
                <a:solidFill>
                  <a:schemeClr val="tx1">
                    <a:lumMod val="75000"/>
                    <a:lumOff val="25000"/>
                  </a:schemeClr>
                </a:solidFill>
                <a:latin typeface="Karla" charset="0"/>
                <a:ea typeface="Karla" charset="0"/>
                <a:cs typeface="Karla" charset="0"/>
              </a:rPr>
              <a:t>In Italian as:</a:t>
            </a:r>
          </a:p>
          <a:p>
            <a:r>
              <a:rPr lang="en-US" sz="2400" dirty="0" smtClean="0">
                <a:solidFill>
                  <a:schemeClr val="tx1">
                    <a:lumMod val="75000"/>
                    <a:lumOff val="25000"/>
                  </a:schemeClr>
                </a:solidFill>
                <a:latin typeface="Karla" charset="0"/>
                <a:ea typeface="Karla" charset="0"/>
                <a:cs typeface="Karla" charset="0"/>
              </a:rPr>
              <a:t> “Il cane </a:t>
            </a:r>
            <a:r>
              <a:rPr lang="en-US" sz="2400" dirty="0" err="1" smtClean="0">
                <a:solidFill>
                  <a:schemeClr val="tx1">
                    <a:lumMod val="75000"/>
                    <a:lumOff val="25000"/>
                  </a:schemeClr>
                </a:solidFill>
                <a:latin typeface="Karla" charset="0"/>
                <a:ea typeface="Karla" charset="0"/>
                <a:cs typeface="Karla" charset="0"/>
              </a:rPr>
              <a:t>nero</a:t>
            </a:r>
            <a:r>
              <a:rPr lang="en-US" sz="2400" dirty="0" smtClean="0">
                <a:solidFill>
                  <a:schemeClr val="tx1">
                    <a:lumMod val="75000"/>
                    <a:lumOff val="25000"/>
                  </a:schemeClr>
                </a:solidFill>
                <a:latin typeface="Karla" charset="0"/>
                <a:ea typeface="Karla" charset="0"/>
                <a:cs typeface="Karla" charset="0"/>
              </a:rPr>
              <a:t> </a:t>
            </a:r>
            <a:r>
              <a:rPr lang="en-US" sz="2400" dirty="0" err="1" smtClean="0">
                <a:solidFill>
                  <a:schemeClr val="tx1">
                    <a:lumMod val="75000"/>
                    <a:lumOff val="25000"/>
                  </a:schemeClr>
                </a:solidFill>
                <a:latin typeface="Karla" charset="0"/>
                <a:ea typeface="Karla" charset="0"/>
                <a:cs typeface="Karla" charset="0"/>
              </a:rPr>
              <a:t>saltò</a:t>
            </a:r>
            <a:r>
              <a:rPr lang="en-US" sz="2400" dirty="0" smtClean="0">
                <a:solidFill>
                  <a:schemeClr val="tx1">
                    <a:lumMod val="75000"/>
                    <a:lumOff val="25000"/>
                  </a:schemeClr>
                </a:solidFill>
                <a:latin typeface="Karla" charset="0"/>
                <a:ea typeface="Karla" charset="0"/>
                <a:cs typeface="Karla" charset="0"/>
              </a:rPr>
              <a:t> </a:t>
            </a:r>
            <a:r>
              <a:rPr lang="en-US" sz="2400" dirty="0" err="1" smtClean="0">
                <a:solidFill>
                  <a:schemeClr val="tx1">
                    <a:lumMod val="75000"/>
                    <a:lumOff val="25000"/>
                  </a:schemeClr>
                </a:solidFill>
                <a:latin typeface="Karla" charset="0"/>
                <a:ea typeface="Karla" charset="0"/>
                <a:cs typeface="Karla" charset="0"/>
              </a:rPr>
              <a:t>sopra</a:t>
            </a:r>
            <a:r>
              <a:rPr lang="en-US" sz="2400" dirty="0" smtClean="0">
                <a:solidFill>
                  <a:schemeClr val="tx1">
                    <a:lumMod val="75000"/>
                    <a:lumOff val="25000"/>
                  </a:schemeClr>
                </a:solidFill>
                <a:latin typeface="Karla" charset="0"/>
                <a:ea typeface="Karla" charset="0"/>
                <a:cs typeface="Karla" charset="0"/>
              </a:rPr>
              <a:t> </a:t>
            </a:r>
            <a:r>
              <a:rPr lang="en-US" sz="2400" dirty="0" err="1" smtClean="0">
                <a:solidFill>
                  <a:schemeClr val="tx1">
                    <a:lumMod val="75000"/>
                    <a:lumOff val="25000"/>
                  </a:schemeClr>
                </a:solidFill>
                <a:latin typeface="Karla" charset="0"/>
                <a:ea typeface="Karla" charset="0"/>
                <a:cs typeface="Karla" charset="0"/>
              </a:rPr>
              <a:t>il</a:t>
            </a:r>
            <a:r>
              <a:rPr lang="en-US" sz="2400" dirty="0" smtClean="0">
                <a:solidFill>
                  <a:schemeClr val="tx1">
                    <a:lumMod val="75000"/>
                    <a:lumOff val="25000"/>
                  </a:schemeClr>
                </a:solidFill>
                <a:latin typeface="Karla" charset="0"/>
                <a:ea typeface="Karla" charset="0"/>
                <a:cs typeface="Karla" charset="0"/>
              </a:rPr>
              <a:t> </a:t>
            </a:r>
            <a:r>
              <a:rPr lang="en-US" sz="2400" dirty="0" err="1" smtClean="0">
                <a:solidFill>
                  <a:schemeClr val="tx1">
                    <a:lumMod val="75000"/>
                    <a:lumOff val="25000"/>
                  </a:schemeClr>
                </a:solidFill>
                <a:latin typeface="Karla" charset="0"/>
                <a:ea typeface="Karla" charset="0"/>
                <a:cs typeface="Karla" charset="0"/>
              </a:rPr>
              <a:t>gatto</a:t>
            </a:r>
            <a:r>
              <a:rPr lang="en-US" sz="2400" dirty="0" smtClean="0">
                <a:solidFill>
                  <a:schemeClr val="tx1">
                    <a:lumMod val="75000"/>
                    <a:lumOff val="25000"/>
                  </a:schemeClr>
                </a:solidFill>
                <a:latin typeface="Karla" charset="0"/>
                <a:ea typeface="Karla" charset="0"/>
                <a:cs typeface="Karla" charset="0"/>
              </a:rPr>
              <a:t>” </a:t>
            </a:r>
          </a:p>
          <a:p>
            <a:r>
              <a:rPr lang="en-US" sz="2400" dirty="0" smtClean="0">
                <a:solidFill>
                  <a:schemeClr val="tx1">
                    <a:lumMod val="75000"/>
                    <a:lumOff val="25000"/>
                  </a:schemeClr>
                </a:solidFill>
                <a:latin typeface="Karla" charset="0"/>
                <a:ea typeface="Karla" charset="0"/>
                <a:cs typeface="Karla" charset="0"/>
              </a:rPr>
              <a:t>In </a:t>
            </a:r>
            <a:r>
              <a:rPr lang="en-US" sz="2400" dirty="0">
                <a:solidFill>
                  <a:schemeClr val="tx1">
                    <a:lumMod val="75000"/>
                    <a:lumOff val="25000"/>
                  </a:schemeClr>
                </a:solidFill>
                <a:latin typeface="Karla" charset="0"/>
                <a:ea typeface="Karla" charset="0"/>
                <a:cs typeface="Karla" charset="0"/>
              </a:rPr>
              <a:t>the </a:t>
            </a:r>
            <a:r>
              <a:rPr lang="en-US" sz="2400" dirty="0" smtClean="0">
                <a:solidFill>
                  <a:schemeClr val="tx1">
                    <a:lumMod val="75000"/>
                    <a:lumOff val="25000"/>
                  </a:schemeClr>
                </a:solidFill>
                <a:latin typeface="Karla" charset="0"/>
                <a:ea typeface="Karla" charset="0"/>
                <a:cs typeface="Karla" charset="0"/>
              </a:rPr>
              <a:t>Italia, </a:t>
            </a:r>
            <a:r>
              <a:rPr lang="en-US" sz="2400" dirty="0">
                <a:solidFill>
                  <a:schemeClr val="tx1">
                    <a:lumMod val="75000"/>
                    <a:lumOff val="25000"/>
                  </a:schemeClr>
                </a:solidFill>
                <a:latin typeface="Karla" charset="0"/>
                <a:ea typeface="Karla" charset="0"/>
                <a:cs typeface="Karla" charset="0"/>
              </a:rPr>
              <a:t>the adjective </a:t>
            </a:r>
            <a:r>
              <a:rPr lang="en-US" sz="2400" dirty="0" smtClean="0">
                <a:solidFill>
                  <a:schemeClr val="tx1">
                    <a:lumMod val="75000"/>
                    <a:lumOff val="25000"/>
                  </a:schemeClr>
                </a:solidFill>
                <a:latin typeface="Karla" charset="0"/>
                <a:ea typeface="Karla" charset="0"/>
                <a:cs typeface="Karla" charset="0"/>
              </a:rPr>
              <a:t>“</a:t>
            </a:r>
            <a:r>
              <a:rPr lang="en-US" sz="2400" dirty="0" err="1" smtClean="0">
                <a:solidFill>
                  <a:schemeClr val="tx1">
                    <a:lumMod val="75000"/>
                    <a:lumOff val="25000"/>
                  </a:schemeClr>
                </a:solidFill>
                <a:latin typeface="Karla" charset="0"/>
                <a:ea typeface="Karla" charset="0"/>
                <a:cs typeface="Karla" charset="0"/>
              </a:rPr>
              <a:t>nero</a:t>
            </a:r>
            <a:r>
              <a:rPr lang="en-US" sz="2400" dirty="0" smtClean="0">
                <a:solidFill>
                  <a:schemeClr val="tx1">
                    <a:lumMod val="75000"/>
                    <a:lumOff val="25000"/>
                  </a:schemeClr>
                </a:solidFill>
                <a:latin typeface="Karla" charset="0"/>
                <a:ea typeface="Karla" charset="0"/>
                <a:cs typeface="Karla" charset="0"/>
              </a:rPr>
              <a:t>” </a:t>
            </a:r>
            <a:r>
              <a:rPr lang="en-US" sz="2400" dirty="0">
                <a:solidFill>
                  <a:schemeClr val="tx1">
                    <a:lumMod val="75000"/>
                    <a:lumOff val="25000"/>
                  </a:schemeClr>
                </a:solidFill>
                <a:latin typeface="Karla" charset="0"/>
                <a:ea typeface="Karla" charset="0"/>
                <a:cs typeface="Karla" charset="0"/>
              </a:rPr>
              <a:t>(black) follows the noun </a:t>
            </a:r>
            <a:r>
              <a:rPr lang="en-US" sz="2400" dirty="0" smtClean="0">
                <a:solidFill>
                  <a:schemeClr val="tx1">
                    <a:lumMod val="75000"/>
                    <a:lumOff val="25000"/>
                  </a:schemeClr>
                </a:solidFill>
                <a:latin typeface="Karla" charset="0"/>
                <a:ea typeface="Karla" charset="0"/>
                <a:cs typeface="Karla" charset="0"/>
              </a:rPr>
              <a:t>“cane” </a:t>
            </a:r>
            <a:r>
              <a:rPr lang="en-US" sz="2400" dirty="0">
                <a:solidFill>
                  <a:schemeClr val="tx1">
                    <a:lumMod val="75000"/>
                    <a:lumOff val="25000"/>
                  </a:schemeClr>
                </a:solidFill>
                <a:latin typeface="Karla" charset="0"/>
                <a:ea typeface="Karla" charset="0"/>
                <a:cs typeface="Karla" charset="0"/>
              </a:rPr>
              <a:t>(dog), so we need to have some kind of buffer so we can produce the words in their proper </a:t>
            </a:r>
            <a:r>
              <a:rPr lang="en-US" sz="2400" dirty="0" smtClean="0">
                <a:solidFill>
                  <a:schemeClr val="tx1">
                    <a:lumMod val="75000"/>
                    <a:lumOff val="25000"/>
                  </a:schemeClr>
                </a:solidFill>
                <a:latin typeface="Karla" charset="0"/>
                <a:ea typeface="Karla" charset="0"/>
                <a:cs typeface="Karla" charset="0"/>
              </a:rPr>
              <a:t>English. </a:t>
            </a:r>
            <a:endParaRPr lang="en-US" sz="2400" dirty="0">
              <a:solidFill>
                <a:schemeClr val="tx1">
                  <a:lumMod val="75000"/>
                  <a:lumOff val="25000"/>
                </a:schemeClr>
              </a:solidFill>
              <a:latin typeface="Karla" charset="0"/>
              <a:ea typeface="Karla" charset="0"/>
              <a:cs typeface="Karla" charset="0"/>
            </a:endParaRPr>
          </a:p>
        </p:txBody>
      </p:sp>
    </p:spTree>
    <p:extLst>
      <p:ext uri="{BB962C8B-B14F-4D97-AF65-F5344CB8AC3E}">
        <p14:creationId xmlns:p14="http://schemas.microsoft.com/office/powerpoint/2010/main" val="18070739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Bidirectional </a:t>
            </a:r>
            <a:endParaRPr lang="en-US" sz="3200" dirty="0"/>
          </a:p>
        </p:txBody>
      </p:sp>
      <p:sp>
        <p:nvSpPr>
          <p:cNvPr id="3" name="Content Placeholder 2"/>
          <p:cNvSpPr>
            <a:spLocks noGrp="1"/>
          </p:cNvSpPr>
          <p:nvPr>
            <p:ph idx="1"/>
          </p:nvPr>
        </p:nvSpPr>
        <p:spPr>
          <a:xfrm>
            <a:off x="833415" y="1177760"/>
            <a:ext cx="10327008" cy="4617398"/>
          </a:xfrm>
        </p:spPr>
        <p:txBody>
          <a:bodyPr/>
          <a:lstStyle/>
          <a:p>
            <a:r>
              <a:rPr lang="en-US" sz="2400" dirty="0" smtClean="0"/>
              <a:t>RNNs (LSTMs and GRUs) are designed to analyze sequence of values. </a:t>
            </a:r>
          </a:p>
          <a:p>
            <a:endParaRPr lang="en-US" sz="2400" dirty="0"/>
          </a:p>
          <a:p>
            <a:r>
              <a:rPr lang="en-US" sz="2400" dirty="0"/>
              <a:t>For </a:t>
            </a:r>
            <a:r>
              <a:rPr lang="en-US" sz="2400" dirty="0" smtClean="0"/>
              <a:t>example</a:t>
            </a:r>
            <a:r>
              <a:rPr lang="en-US" sz="2400" dirty="0"/>
              <a:t>: ﻿</a:t>
            </a:r>
            <a:r>
              <a:rPr lang="en-US" sz="2400" i="1" dirty="0" err="1" smtClean="0">
                <a:solidFill>
                  <a:srgbClr val="C00000"/>
                </a:solidFill>
              </a:rPr>
              <a:t>Srivatsan</a:t>
            </a:r>
            <a:r>
              <a:rPr lang="en-US" sz="2400" i="1" dirty="0" smtClean="0">
                <a:solidFill>
                  <a:srgbClr val="C00000"/>
                </a:solidFill>
              </a:rPr>
              <a:t> said </a:t>
            </a:r>
            <a:r>
              <a:rPr lang="en-US" sz="2400" i="1" dirty="0">
                <a:solidFill>
                  <a:srgbClr val="C00000"/>
                </a:solidFill>
              </a:rPr>
              <a:t>he needs a </a:t>
            </a:r>
            <a:r>
              <a:rPr lang="en-US" sz="2400" i="1" dirty="0" smtClean="0">
                <a:solidFill>
                  <a:srgbClr val="C00000"/>
                </a:solidFill>
              </a:rPr>
              <a:t>vacation. </a:t>
            </a:r>
          </a:p>
          <a:p>
            <a:r>
              <a:rPr lang="en-US" sz="2400" i="1" dirty="0" smtClean="0">
                <a:solidFill>
                  <a:srgbClr val="C00000"/>
                </a:solidFill>
              </a:rPr>
              <a:t>he </a:t>
            </a:r>
            <a:r>
              <a:rPr lang="en-US" sz="2400" dirty="0" smtClean="0">
                <a:solidFill>
                  <a:schemeClr val="tx1">
                    <a:lumMod val="75000"/>
                    <a:lumOff val="25000"/>
                  </a:schemeClr>
                </a:solidFill>
              </a:rPr>
              <a:t>here means </a:t>
            </a:r>
            <a:r>
              <a:rPr lang="en-US" sz="2400" i="1" dirty="0" err="1" smtClean="0">
                <a:solidFill>
                  <a:srgbClr val="C00000"/>
                </a:solidFill>
              </a:rPr>
              <a:t>Srivatsan</a:t>
            </a:r>
            <a:r>
              <a:rPr lang="en-US" sz="2400" i="1" dirty="0" smtClean="0">
                <a:solidFill>
                  <a:srgbClr val="C00000"/>
                </a:solidFill>
              </a:rPr>
              <a:t> </a:t>
            </a:r>
            <a:r>
              <a:rPr lang="en-US" sz="2400" dirty="0" smtClean="0">
                <a:solidFill>
                  <a:schemeClr val="tx1">
                    <a:lumMod val="75000"/>
                    <a:lumOff val="25000"/>
                  </a:schemeClr>
                </a:solidFill>
              </a:rPr>
              <a:t>and we know this because the word </a:t>
            </a:r>
            <a:r>
              <a:rPr lang="en-US" sz="2400" i="1" dirty="0" err="1">
                <a:solidFill>
                  <a:srgbClr val="C00000"/>
                </a:solidFill>
              </a:rPr>
              <a:t>Srivatsan</a:t>
            </a:r>
            <a:r>
              <a:rPr lang="en-US" sz="2400" i="1" dirty="0">
                <a:solidFill>
                  <a:srgbClr val="C00000"/>
                </a:solidFill>
              </a:rPr>
              <a:t> </a:t>
            </a:r>
            <a:r>
              <a:rPr lang="en-US" sz="2400" dirty="0" smtClean="0">
                <a:solidFill>
                  <a:schemeClr val="tx1">
                    <a:lumMod val="75000"/>
                    <a:lumOff val="25000"/>
                  </a:schemeClr>
                </a:solidFill>
              </a:rPr>
              <a:t>was before the word </a:t>
            </a:r>
            <a:r>
              <a:rPr lang="en-US" sz="2400" i="1" dirty="0" smtClean="0">
                <a:solidFill>
                  <a:srgbClr val="C00000"/>
                </a:solidFill>
              </a:rPr>
              <a:t>he. </a:t>
            </a:r>
          </a:p>
          <a:p>
            <a:endParaRPr lang="en-US" sz="2400" i="1" dirty="0">
              <a:solidFill>
                <a:srgbClr val="C00000"/>
              </a:solidFill>
            </a:endParaRPr>
          </a:p>
          <a:p>
            <a:r>
              <a:rPr lang="en-US" sz="2400" dirty="0" smtClean="0">
                <a:solidFill>
                  <a:schemeClr val="tx1">
                    <a:lumMod val="75000"/>
                    <a:lumOff val="25000"/>
                  </a:schemeClr>
                </a:solidFill>
              </a:rPr>
              <a:t>However consider the following sentence: </a:t>
            </a:r>
          </a:p>
          <a:p>
            <a:r>
              <a:rPr lang="en-US" sz="2400" i="1" dirty="0">
                <a:solidFill>
                  <a:srgbClr val="C00000"/>
                </a:solidFill>
              </a:rPr>
              <a:t>He needs to work </a:t>
            </a:r>
            <a:r>
              <a:rPr lang="en-US" sz="2400" i="1" dirty="0" smtClean="0">
                <a:solidFill>
                  <a:srgbClr val="C00000"/>
                </a:solidFill>
              </a:rPr>
              <a:t>harder, </a:t>
            </a:r>
            <a:r>
              <a:rPr lang="en-US" sz="2400" i="1" dirty="0">
                <a:solidFill>
                  <a:srgbClr val="C00000"/>
                </a:solidFill>
              </a:rPr>
              <a:t>Pavlos said about </a:t>
            </a:r>
            <a:r>
              <a:rPr lang="en-US" sz="2400" i="1" dirty="0" err="1" smtClean="0">
                <a:solidFill>
                  <a:srgbClr val="C00000"/>
                </a:solidFill>
              </a:rPr>
              <a:t>Srivatsan</a:t>
            </a:r>
            <a:r>
              <a:rPr lang="en-US" sz="2400" i="1" dirty="0" smtClean="0">
                <a:solidFill>
                  <a:srgbClr val="C00000"/>
                </a:solidFill>
              </a:rPr>
              <a:t>.</a:t>
            </a:r>
          </a:p>
          <a:p>
            <a:r>
              <a:rPr lang="en-US" sz="2400" i="1" dirty="0" smtClean="0">
                <a:solidFill>
                  <a:srgbClr val="C00000"/>
                </a:solidFill>
              </a:rPr>
              <a:t>He </a:t>
            </a:r>
            <a:r>
              <a:rPr lang="en-US" sz="2400" dirty="0" smtClean="0">
                <a:solidFill>
                  <a:schemeClr val="tx1">
                    <a:lumMod val="75000"/>
                    <a:lumOff val="25000"/>
                  </a:schemeClr>
                </a:solidFill>
              </a:rPr>
              <a:t>here </a:t>
            </a:r>
            <a:r>
              <a:rPr lang="en-US" sz="2400" dirty="0">
                <a:solidFill>
                  <a:schemeClr val="tx1">
                    <a:lumMod val="75000"/>
                    <a:lumOff val="25000"/>
                  </a:schemeClr>
                </a:solidFill>
              </a:rPr>
              <a:t>comes before </a:t>
            </a:r>
            <a:r>
              <a:rPr lang="en-US" sz="2400" i="1" dirty="0" err="1">
                <a:solidFill>
                  <a:schemeClr val="accent2"/>
                </a:solidFill>
              </a:rPr>
              <a:t>Srivatsan</a:t>
            </a:r>
            <a:r>
              <a:rPr lang="en-US" sz="2400" dirty="0">
                <a:solidFill>
                  <a:schemeClr val="accent2"/>
                </a:solidFill>
              </a:rPr>
              <a:t> </a:t>
            </a:r>
            <a:r>
              <a:rPr lang="en-US" sz="2400" dirty="0" smtClean="0">
                <a:solidFill>
                  <a:schemeClr val="tx1">
                    <a:lumMod val="75000"/>
                    <a:lumOff val="25000"/>
                  </a:schemeClr>
                </a:solidFill>
              </a:rPr>
              <a:t>and therefore the order has to be reversed or combine forward and backward. </a:t>
            </a:r>
            <a:endParaRPr lang="en-US" sz="2400" i="1" dirty="0" smtClean="0">
              <a:solidFill>
                <a:srgbClr val="C00000"/>
              </a:solidFill>
            </a:endParaRPr>
          </a:p>
          <a:p>
            <a:r>
              <a:rPr lang="en-US" sz="2400" dirty="0" smtClean="0">
                <a:solidFill>
                  <a:schemeClr val="tx1">
                    <a:lumMod val="75000"/>
                    <a:lumOff val="25000"/>
                  </a:schemeClr>
                </a:solidFill>
              </a:rPr>
              <a:t>These are called bidirectional </a:t>
            </a:r>
            <a:r>
              <a:rPr lang="en-US" sz="2400" dirty="0">
                <a:solidFill>
                  <a:schemeClr val="tx1">
                    <a:lumMod val="75000"/>
                    <a:lumOff val="25000"/>
                  </a:schemeClr>
                </a:solidFill>
              </a:rPr>
              <a:t>RNN or </a:t>
            </a:r>
            <a:r>
              <a:rPr lang="en-US" sz="2400" b="1" dirty="0">
                <a:solidFill>
                  <a:schemeClr val="tx1">
                    <a:lumMod val="75000"/>
                    <a:lumOff val="25000"/>
                  </a:schemeClr>
                </a:solidFill>
              </a:rPr>
              <a:t>BRNN</a:t>
            </a:r>
            <a:r>
              <a:rPr lang="en-US" sz="2400" dirty="0">
                <a:solidFill>
                  <a:schemeClr val="tx1">
                    <a:lumMod val="75000"/>
                    <a:lumOff val="25000"/>
                  </a:schemeClr>
                </a:solidFill>
              </a:rPr>
              <a:t> </a:t>
            </a:r>
            <a:r>
              <a:rPr lang="en-US" sz="2400" dirty="0" smtClean="0">
                <a:solidFill>
                  <a:schemeClr val="tx1">
                    <a:lumMod val="75000"/>
                    <a:lumOff val="25000"/>
                  </a:schemeClr>
                </a:solidFill>
              </a:rPr>
              <a:t>or bidirectional LSTM </a:t>
            </a:r>
            <a:r>
              <a:rPr lang="en-US" sz="2400" dirty="0">
                <a:solidFill>
                  <a:schemeClr val="tx1">
                    <a:lumMod val="75000"/>
                    <a:lumOff val="25000"/>
                  </a:schemeClr>
                </a:solidFill>
              </a:rPr>
              <a:t>or </a:t>
            </a:r>
            <a:r>
              <a:rPr lang="en-US" sz="2400" b="1" dirty="0">
                <a:solidFill>
                  <a:schemeClr val="tx1">
                    <a:lumMod val="75000"/>
                    <a:lumOff val="25000"/>
                  </a:schemeClr>
                </a:solidFill>
              </a:rPr>
              <a:t>BLSTM</a:t>
            </a:r>
            <a:r>
              <a:rPr lang="en-US" sz="2400" dirty="0">
                <a:solidFill>
                  <a:schemeClr val="tx1">
                    <a:lumMod val="75000"/>
                    <a:lumOff val="25000"/>
                  </a:schemeClr>
                </a:solidFill>
              </a:rPr>
              <a:t> </a:t>
            </a:r>
            <a:r>
              <a:rPr lang="en-US" sz="2400" dirty="0" smtClean="0">
                <a:solidFill>
                  <a:schemeClr val="tx1">
                    <a:lumMod val="75000"/>
                    <a:lumOff val="25000"/>
                  </a:schemeClr>
                </a:solidFill>
              </a:rPr>
              <a:t>when using </a:t>
            </a:r>
            <a:r>
              <a:rPr lang="en-US" sz="2400" dirty="0">
                <a:solidFill>
                  <a:schemeClr val="tx1">
                    <a:lumMod val="75000"/>
                    <a:lumOff val="25000"/>
                  </a:schemeClr>
                </a:solidFill>
              </a:rPr>
              <a:t>LSTM </a:t>
            </a:r>
            <a:r>
              <a:rPr lang="en-US" sz="2400" dirty="0" smtClean="0">
                <a:solidFill>
                  <a:schemeClr val="tx1">
                    <a:lumMod val="75000"/>
                    <a:lumOff val="25000"/>
                  </a:schemeClr>
                </a:solidFill>
              </a:rPr>
              <a:t>units (BGRU </a:t>
            </a:r>
            <a:r>
              <a:rPr lang="en-US" sz="2400" dirty="0" err="1" smtClean="0">
                <a:solidFill>
                  <a:schemeClr val="tx1">
                    <a:lumMod val="75000"/>
                    <a:lumOff val="25000"/>
                  </a:schemeClr>
                </a:solidFill>
              </a:rPr>
              <a:t>etc</a:t>
            </a:r>
            <a:r>
              <a:rPr lang="en-US" sz="2400" dirty="0" smtClean="0">
                <a:solidFill>
                  <a:schemeClr val="tx1">
                    <a:lumMod val="75000"/>
                    <a:lumOff val="25000"/>
                  </a:schemeClr>
                </a:solidFill>
              </a:rPr>
              <a:t>). </a:t>
            </a:r>
            <a:endParaRPr lang="en-US" sz="24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4B490DE6-7A4A-0F4C-A18B-C3B4F3245ADB}" type="slidenum">
              <a:rPr lang="en-US" smtClean="0"/>
              <a:t>39</a:t>
            </a:fld>
            <a:endParaRPr lang="en-US"/>
          </a:p>
        </p:txBody>
      </p:sp>
    </p:spTree>
    <p:extLst>
      <p:ext uri="{BB962C8B-B14F-4D97-AF65-F5344CB8AC3E}">
        <p14:creationId xmlns:p14="http://schemas.microsoft.com/office/powerpoint/2010/main" val="79237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Notation</a:t>
            </a:r>
            <a:endParaRPr lang="en-US" sz="3200" dirty="0"/>
          </a:p>
        </p:txBody>
      </p:sp>
      <p:sp>
        <p:nvSpPr>
          <p:cNvPr id="3" name="Content Placeholder 2"/>
          <p:cNvSpPr>
            <a:spLocks noGrp="1"/>
          </p:cNvSpPr>
          <p:nvPr>
            <p:ph idx="1"/>
          </p:nvPr>
        </p:nvSpPr>
        <p:spPr/>
        <p:txBody>
          <a:bodyPr/>
          <a:lstStyle/>
          <a:p>
            <a:r>
              <a:rPr lang="en-US" sz="2400" dirty="0" smtClean="0"/>
              <a:t>Using conventional and convenient notation</a:t>
            </a:r>
            <a:endParaRPr lang="en-US" sz="2400" dirty="0"/>
          </a:p>
        </p:txBody>
      </p:sp>
      <p:sp>
        <p:nvSpPr>
          <p:cNvPr id="4" name="Slide Number Placeholder 3"/>
          <p:cNvSpPr>
            <a:spLocks noGrp="1"/>
          </p:cNvSpPr>
          <p:nvPr>
            <p:ph type="sldNum" sz="quarter" idx="12"/>
          </p:nvPr>
        </p:nvSpPr>
        <p:spPr/>
        <p:txBody>
          <a:bodyPr/>
          <a:lstStyle/>
          <a:p>
            <a:fld id="{4B490DE6-7A4A-0F4C-A18B-C3B4F3245ADB}" type="slidenum">
              <a:rPr lang="en-US" smtClean="0"/>
              <a:t>4</a:t>
            </a:fld>
            <a:endParaRPr lang="en-US"/>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800" y="2233331"/>
            <a:ext cx="4846949" cy="3141540"/>
          </a:xfrm>
          <a:prstGeom prst="rect">
            <a:avLst/>
          </a:prstGeom>
        </p:spPr>
      </p:pic>
      <p:grpSp>
        <p:nvGrpSpPr>
          <p:cNvPr id="36" name="Group 35"/>
          <p:cNvGrpSpPr/>
          <p:nvPr/>
        </p:nvGrpSpPr>
        <p:grpSpPr>
          <a:xfrm>
            <a:off x="7877323" y="2233331"/>
            <a:ext cx="892688" cy="3372592"/>
            <a:chOff x="7046440" y="1875446"/>
            <a:chExt cx="892688" cy="3372592"/>
          </a:xfrm>
        </p:grpSpPr>
        <p:grpSp>
          <p:nvGrpSpPr>
            <p:cNvPr id="32" name="Group 31"/>
            <p:cNvGrpSpPr/>
            <p:nvPr/>
          </p:nvGrpSpPr>
          <p:grpSpPr>
            <a:xfrm>
              <a:off x="7046440" y="1875446"/>
              <a:ext cx="892688" cy="3372592"/>
              <a:chOff x="5238924" y="2147981"/>
              <a:chExt cx="892688" cy="3372592"/>
            </a:xfrm>
          </p:grpSpPr>
          <p:sp>
            <p:nvSpPr>
              <p:cNvPr id="27" name="Rectangle 26"/>
              <p:cNvSpPr/>
              <p:nvPr/>
            </p:nvSpPr>
            <p:spPr>
              <a:xfrm>
                <a:off x="5238924"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28" name="TextBox 27"/>
                  <p:cNvSpPr txBox="1"/>
                  <p:nvPr/>
                </p:nvSpPr>
                <p:spPr>
                  <a:xfrm>
                    <a:off x="5453377" y="2147981"/>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5453377" y="2147981"/>
                    <a:ext cx="463781" cy="369332"/>
                  </a:xfrm>
                  <a:prstGeom prst="rect">
                    <a:avLst/>
                  </a:prstGeom>
                  <a:blipFill rotWithShape="0">
                    <a:blip r:embed="rId4"/>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5517627" y="5151241"/>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5517627" y="5151241"/>
                    <a:ext cx="501163" cy="369332"/>
                  </a:xfrm>
                  <a:prstGeom prst="rect">
                    <a:avLst/>
                  </a:prstGeom>
                  <a:blipFill rotWithShape="0">
                    <a:blip r:embed="rId5"/>
                    <a:stretch>
                      <a:fillRect t="-39344" b="-93443"/>
                    </a:stretch>
                  </a:blipFill>
                </p:spPr>
                <p:txBody>
                  <a:bodyPr/>
                  <a:lstStyle/>
                  <a:p>
                    <a:r>
                      <a:rPr lang="en-US">
                        <a:noFill/>
                      </a:rPr>
                      <a:t> </a:t>
                    </a:r>
                  </a:p>
                </p:txBody>
              </p:sp>
            </mc:Fallback>
          </mc:AlternateContent>
          <p:cxnSp>
            <p:nvCxnSpPr>
              <p:cNvPr id="31" name="Straight Arrow Connector 30"/>
              <p:cNvCxnSpPr/>
              <p:nvPr/>
            </p:nvCxnSpPr>
            <p:spPr>
              <a:xfrm flipH="1" flipV="1">
                <a:off x="5710276"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33" name="Straight Arrow Connector 32"/>
            <p:cNvCxnSpPr/>
            <p:nvPr/>
          </p:nvCxnSpPr>
          <p:spPr>
            <a:xfrm flipH="1" flipV="1">
              <a:off x="7474311"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Circular Arrow 34"/>
            <p:cNvSpPr/>
            <p:nvPr/>
          </p:nvSpPr>
          <p:spPr>
            <a:xfrm rot="5400000">
              <a:off x="710849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4" name="Rectangle 13"/>
          <p:cNvSpPr/>
          <p:nvPr/>
        </p:nvSpPr>
        <p:spPr>
          <a:xfrm>
            <a:off x="4116623" y="3914041"/>
            <a:ext cx="190103" cy="1089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6765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Bidirectional (</a:t>
            </a:r>
            <a:r>
              <a:rPr lang="en-US" sz="3200" dirty="0" err="1" smtClean="0"/>
              <a:t>cond</a:t>
            </a:r>
            <a:r>
              <a:rPr lang="en-US" sz="3200" dirty="0" smtClean="0"/>
              <a:t>) </a:t>
            </a:r>
            <a:endParaRPr lang="en-US" sz="3200" dirty="0"/>
          </a:p>
        </p:txBody>
      </p:sp>
      <p:sp>
        <p:nvSpPr>
          <p:cNvPr id="144" name="Slide Number Placeholder 143"/>
          <p:cNvSpPr>
            <a:spLocks noGrp="1"/>
          </p:cNvSpPr>
          <p:nvPr>
            <p:ph type="sldNum" sz="quarter" idx="12"/>
          </p:nvPr>
        </p:nvSpPr>
        <p:spPr/>
        <p:txBody>
          <a:bodyPr/>
          <a:lstStyle/>
          <a:p>
            <a:fld id="{4B490DE6-7A4A-0F4C-A18B-C3B4F3245ADB}" type="slidenum">
              <a:rPr lang="en-US" smtClean="0"/>
              <a:t>40</a:t>
            </a:fld>
            <a:endParaRPr lang="en-US"/>
          </a:p>
        </p:txBody>
      </p:sp>
      <p:grpSp>
        <p:nvGrpSpPr>
          <p:cNvPr id="92" name="Group 91"/>
          <p:cNvGrpSpPr/>
          <p:nvPr/>
        </p:nvGrpSpPr>
        <p:grpSpPr>
          <a:xfrm>
            <a:off x="4704425" y="927618"/>
            <a:ext cx="5315368" cy="4709703"/>
            <a:chOff x="2965033" y="836178"/>
            <a:chExt cx="5315368" cy="4709703"/>
          </a:xfrm>
        </p:grpSpPr>
        <p:sp>
          <p:nvSpPr>
            <p:cNvPr id="89" name="Rounded Rectangle 88"/>
            <p:cNvSpPr/>
            <p:nvPr/>
          </p:nvSpPr>
          <p:spPr>
            <a:xfrm>
              <a:off x="2965033" y="1585432"/>
              <a:ext cx="5315368" cy="3608964"/>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Arrow Connector 85"/>
            <p:cNvCxnSpPr>
              <a:endCxn id="105" idx="2"/>
            </p:cNvCxnSpPr>
            <p:nvPr/>
          </p:nvCxnSpPr>
          <p:spPr>
            <a:xfrm flipH="1" flipV="1">
              <a:off x="6578940" y="1495345"/>
              <a:ext cx="58086" cy="1954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104" idx="2"/>
            </p:cNvCxnSpPr>
            <p:nvPr/>
          </p:nvCxnSpPr>
          <p:spPr>
            <a:xfrm flipH="1" flipV="1">
              <a:off x="5116040" y="1481200"/>
              <a:ext cx="68212" cy="18994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47" name="Group 46"/>
            <p:cNvGrpSpPr/>
            <p:nvPr/>
          </p:nvGrpSpPr>
          <p:grpSpPr>
            <a:xfrm>
              <a:off x="3335351" y="836178"/>
              <a:ext cx="4447246" cy="4309784"/>
              <a:chOff x="3622726" y="965822"/>
              <a:chExt cx="4447246" cy="4309784"/>
            </a:xfrm>
          </p:grpSpPr>
          <p:grpSp>
            <p:nvGrpSpPr>
              <p:cNvPr id="48" name="Group 47"/>
              <p:cNvGrpSpPr/>
              <p:nvPr/>
            </p:nvGrpSpPr>
            <p:grpSpPr>
              <a:xfrm>
                <a:off x="3622726" y="967272"/>
                <a:ext cx="1570360" cy="4295513"/>
                <a:chOff x="6434085" y="1602334"/>
                <a:chExt cx="1570360" cy="4295513"/>
              </a:xfrm>
            </p:grpSpPr>
            <p:grpSp>
              <p:nvGrpSpPr>
                <p:cNvPr id="65" name="Group 64"/>
                <p:cNvGrpSpPr/>
                <p:nvPr/>
              </p:nvGrpSpPr>
              <p:grpSpPr>
                <a:xfrm>
                  <a:off x="6434085" y="1602334"/>
                  <a:ext cx="1570360" cy="4295513"/>
                  <a:chOff x="4626569" y="1874869"/>
                  <a:chExt cx="1570360" cy="4295513"/>
                </a:xfrm>
              </p:grpSpPr>
              <p:cxnSp>
                <p:nvCxnSpPr>
                  <p:cNvPr id="71" name="Straight Arrow Connector 70"/>
                  <p:cNvCxnSpPr/>
                  <p:nvPr/>
                </p:nvCxnSpPr>
                <p:spPr>
                  <a:xfrm flipV="1">
                    <a:off x="5386829" y="4433874"/>
                    <a:ext cx="425341" cy="17365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8" name="Rectangle 67"/>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69" name="TextBox 68"/>
                      <p:cNvSpPr txBox="1"/>
                      <p:nvPr/>
                    </p:nvSpPr>
                    <p:spPr>
                      <a:xfrm>
                        <a:off x="4626569" y="1874869"/>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69" name="TextBox 68"/>
                      <p:cNvSpPr txBox="1">
                        <a:spLocks noRot="1" noChangeAspect="1" noMove="1" noResize="1" noEditPoints="1" noAdjustHandles="1" noChangeArrowheads="1" noChangeShapeType="1" noTextEdit="1"/>
                      </p:cNvSpPr>
                      <p:nvPr/>
                    </p:nvSpPr>
                    <p:spPr>
                      <a:xfrm>
                        <a:off x="4626569" y="1874869"/>
                        <a:ext cx="683392" cy="369332"/>
                      </a:xfrm>
                      <a:prstGeom prst="rect">
                        <a:avLst/>
                      </a:prstGeom>
                      <a:blipFill rotWithShape="0">
                        <a:blip r:embed="rId3"/>
                        <a:stretch>
                          <a:fillRect t="-39344" b="-95082"/>
                        </a:stretch>
                      </a:blipFill>
                    </p:spPr>
                    <p:txBody>
                      <a:bodyPr/>
                      <a:lstStyle/>
                      <a:p>
                        <a:r>
                          <a:rPr lang="en-US">
                            <a:noFill/>
                          </a:rPr>
                          <a:t> </a:t>
                        </a:r>
                      </a:p>
                    </p:txBody>
                  </p:sp>
                </mc:Fallback>
              </mc:AlternateContent>
            </p:grpSp>
            <p:cxnSp>
              <p:nvCxnSpPr>
                <p:cNvPr id="66" name="Straight Arrow Connector 65"/>
                <p:cNvCxnSpPr>
                  <a:endCxn id="103" idx="2"/>
                </p:cNvCxnSpPr>
                <p:nvPr/>
              </p:nvCxnSpPr>
              <p:spPr>
                <a:xfrm flipH="1" flipV="1">
                  <a:off x="6815033" y="2278440"/>
                  <a:ext cx="703123" cy="7402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7" name="Circular Arrow 66"/>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49" name="Group 48"/>
              <p:cNvGrpSpPr/>
              <p:nvPr/>
            </p:nvGrpSpPr>
            <p:grpSpPr>
              <a:xfrm>
                <a:off x="5079490" y="965822"/>
                <a:ext cx="1554327" cy="2433684"/>
                <a:chOff x="4986180" y="965822"/>
                <a:chExt cx="1554327" cy="2433684"/>
              </a:xfrm>
            </p:grpSpPr>
            <p:sp>
              <p:nvSpPr>
                <p:cNvPr id="59" name="Rectangle 58"/>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60" name="TextBox 59"/>
                    <p:cNvSpPr txBox="1"/>
                    <p:nvPr/>
                  </p:nvSpPr>
                  <p:spPr>
                    <a:xfrm>
                      <a:off x="4986180" y="965822"/>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60" name="TextBox 59"/>
                    <p:cNvSpPr txBox="1">
                      <a:spLocks noRot="1" noChangeAspect="1" noMove="1" noResize="1" noEditPoints="1" noAdjustHandles="1" noChangeArrowheads="1" noChangeShapeType="1" noTextEdit="1"/>
                    </p:cNvSpPr>
                    <p:nvPr/>
                  </p:nvSpPr>
                  <p:spPr>
                    <a:xfrm>
                      <a:off x="4986180" y="965822"/>
                      <a:ext cx="683392" cy="369332"/>
                    </a:xfrm>
                    <a:prstGeom prst="rect">
                      <a:avLst/>
                    </a:prstGeom>
                    <a:blipFill rotWithShape="0">
                      <a:blip r:embed="rId4"/>
                      <a:stretch>
                        <a:fillRect t="-39344" b="-93443"/>
                      </a:stretch>
                    </a:blipFill>
                  </p:spPr>
                  <p:txBody>
                    <a:bodyPr/>
                    <a:lstStyle/>
                    <a:p>
                      <a:r>
                        <a:rPr lang="en-US">
                          <a:noFill/>
                        </a:rPr>
                        <a:t> </a:t>
                      </a:r>
                    </a:p>
                  </p:txBody>
                </p:sp>
              </mc:Fallback>
            </mc:AlternateContent>
            <p:cxnSp>
              <p:nvCxnSpPr>
                <p:cNvPr id="63" name="Straight Arrow Connector 62"/>
                <p:cNvCxnSpPr>
                  <a:endCxn id="104" idx="2"/>
                </p:cNvCxnSpPr>
                <p:nvPr/>
              </p:nvCxnSpPr>
              <p:spPr>
                <a:xfrm flipH="1" flipV="1">
                  <a:off x="5310105" y="1610844"/>
                  <a:ext cx="732782" cy="7570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4" name="Circular Arrow 63"/>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50" name="Group 49"/>
              <p:cNvGrpSpPr/>
              <p:nvPr/>
            </p:nvGrpSpPr>
            <p:grpSpPr>
              <a:xfrm>
                <a:off x="6634425" y="971341"/>
                <a:ext cx="1435547" cy="4304265"/>
                <a:chOff x="5104960" y="974218"/>
                <a:chExt cx="1435547" cy="4304265"/>
              </a:xfrm>
            </p:grpSpPr>
            <p:sp>
              <p:nvSpPr>
                <p:cNvPr id="53" name="Rectangle 52"/>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54" name="TextBox 53"/>
                    <p:cNvSpPr txBox="1"/>
                    <p:nvPr/>
                  </p:nvSpPr>
                  <p:spPr>
                    <a:xfrm>
                      <a:off x="5104960" y="974218"/>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54" name="TextBox 53"/>
                    <p:cNvSpPr txBox="1">
                      <a:spLocks noRot="1" noChangeAspect="1" noMove="1" noResize="1" noEditPoints="1" noAdjustHandles="1" noChangeArrowheads="1" noChangeShapeType="1" noTextEdit="1"/>
                    </p:cNvSpPr>
                    <p:nvPr/>
                  </p:nvSpPr>
                  <p:spPr>
                    <a:xfrm>
                      <a:off x="5104960" y="974218"/>
                      <a:ext cx="463781" cy="369332"/>
                    </a:xfrm>
                    <a:prstGeom prst="rect">
                      <a:avLst/>
                    </a:prstGeom>
                    <a:blipFill rotWithShape="0">
                      <a:blip r:embed="rId5"/>
                      <a:stretch>
                        <a:fillRect t="-39344" b="-93443"/>
                      </a:stretch>
                    </a:blipFill>
                  </p:spPr>
                  <p:txBody>
                    <a:bodyPr/>
                    <a:lstStyle/>
                    <a:p>
                      <a:r>
                        <a:rPr lang="en-US">
                          <a:noFill/>
                        </a:rPr>
                        <a:t> </a:t>
                      </a:r>
                    </a:p>
                  </p:txBody>
                </p:sp>
              </mc:Fallback>
            </mc:AlternateContent>
            <p:cxnSp>
              <p:nvCxnSpPr>
                <p:cNvPr id="56" name="Straight Arrow Connector 55"/>
                <p:cNvCxnSpPr/>
                <p:nvPr/>
              </p:nvCxnSpPr>
              <p:spPr>
                <a:xfrm flipV="1">
                  <a:off x="5810371" y="3526276"/>
                  <a:ext cx="308801" cy="17522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endCxn id="105" idx="2"/>
                </p:cNvCxnSpPr>
                <p:nvPr/>
              </p:nvCxnSpPr>
              <p:spPr>
                <a:xfrm flipH="1" flipV="1">
                  <a:off x="5336850" y="1627866"/>
                  <a:ext cx="711156" cy="7640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Circular Arrow 57"/>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51" name="Right Arrow 50"/>
              <p:cNvSpPr/>
              <p:nvPr/>
            </p:nvSpPr>
            <p:spPr>
              <a:xfrm rot="10800000">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ight Arrow 51"/>
              <p:cNvSpPr/>
              <p:nvPr/>
            </p:nvSpPr>
            <p:spPr>
              <a:xfrm rot="10800000">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Right Arrow 45"/>
            <p:cNvSpPr/>
            <p:nvPr/>
          </p:nvSpPr>
          <p:spPr>
            <a:xfrm>
              <a:off x="3001609" y="3848115"/>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6" name="Straight Arrow Connector 75"/>
            <p:cNvCxnSpPr/>
            <p:nvPr/>
          </p:nvCxnSpPr>
          <p:spPr>
            <a:xfrm flipV="1">
              <a:off x="5638474" y="3442189"/>
              <a:ext cx="325344" cy="1690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3319954" y="1513734"/>
              <a:ext cx="3983088" cy="4032147"/>
              <a:chOff x="4300398" y="492795"/>
              <a:chExt cx="3983088" cy="4032147"/>
            </a:xfrm>
          </p:grpSpPr>
          <p:grpSp>
            <p:nvGrpSpPr>
              <p:cNvPr id="37" name="Group 36"/>
              <p:cNvGrpSpPr/>
              <p:nvPr/>
            </p:nvGrpSpPr>
            <p:grpSpPr>
              <a:xfrm>
                <a:off x="4300398" y="492795"/>
                <a:ext cx="1099468" cy="4016449"/>
                <a:chOff x="7111757" y="1127857"/>
                <a:chExt cx="1099468" cy="4016449"/>
              </a:xfrm>
            </p:grpSpPr>
            <p:grpSp>
              <p:nvGrpSpPr>
                <p:cNvPr id="39" name="Group 38"/>
                <p:cNvGrpSpPr/>
                <p:nvPr/>
              </p:nvGrpSpPr>
              <p:grpSpPr>
                <a:xfrm>
                  <a:off x="7111757" y="3079988"/>
                  <a:ext cx="1099468" cy="2064318"/>
                  <a:chOff x="5304241" y="3352523"/>
                  <a:chExt cx="1099468" cy="2064318"/>
                </a:xfrm>
              </p:grpSpPr>
              <p:sp>
                <p:nvSpPr>
                  <p:cNvPr id="42" name="Rectangle 41"/>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44" name="TextBox 43"/>
                      <p:cNvSpPr txBox="1"/>
                      <p:nvPr/>
                    </p:nvSpPr>
                    <p:spPr>
                      <a:xfrm>
                        <a:off x="5682934" y="5047509"/>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5682934" y="5047509"/>
                        <a:ext cx="720775" cy="369332"/>
                      </a:xfrm>
                      <a:prstGeom prst="rect">
                        <a:avLst/>
                      </a:prstGeom>
                      <a:blipFill rotWithShape="0">
                        <a:blip r:embed="rId6"/>
                        <a:stretch>
                          <a:fillRect t="-41667" b="-96667"/>
                        </a:stretch>
                      </a:blipFill>
                    </p:spPr>
                    <p:txBody>
                      <a:bodyPr/>
                      <a:lstStyle/>
                      <a:p>
                        <a:r>
                          <a:rPr lang="en-US">
                            <a:noFill/>
                          </a:rPr>
                          <a:t> </a:t>
                        </a:r>
                      </a:p>
                    </p:txBody>
                  </p:sp>
                </mc:Fallback>
              </mc:AlternateContent>
              <p:cxnSp>
                <p:nvCxnSpPr>
                  <p:cNvPr id="45" name="Straight Arrow Connector 44"/>
                  <p:cNvCxnSpPr/>
                  <p:nvPr/>
                </p:nvCxnSpPr>
                <p:spPr>
                  <a:xfrm flipH="1" flipV="1">
                    <a:off x="5812170" y="4433873"/>
                    <a:ext cx="267728" cy="5859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40" name="Straight Arrow Connector 39"/>
                <p:cNvCxnSpPr>
                  <a:endCxn id="103" idx="2"/>
                </p:cNvCxnSpPr>
                <p:nvPr/>
              </p:nvCxnSpPr>
              <p:spPr>
                <a:xfrm flipH="1" flipV="1">
                  <a:off x="7508102" y="1127857"/>
                  <a:ext cx="72628" cy="18787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Circular Arrow 40"/>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9"/>
              <p:cNvGrpSpPr/>
              <p:nvPr/>
            </p:nvGrpSpPr>
            <p:grpSpPr>
              <a:xfrm>
                <a:off x="5741129" y="2444926"/>
                <a:ext cx="1232504" cy="2080016"/>
                <a:chOff x="5647819" y="2444926"/>
                <a:chExt cx="1232504" cy="2080016"/>
              </a:xfrm>
            </p:grpSpPr>
            <p:sp>
              <p:nvSpPr>
                <p:cNvPr id="30" name="Rectangle 29"/>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32" name="TextBox 31"/>
                    <p:cNvSpPr txBox="1"/>
                    <p:nvPr/>
                  </p:nvSpPr>
                  <p:spPr>
                    <a:xfrm>
                      <a:off x="6159548" y="4155610"/>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6159548" y="4155610"/>
                      <a:ext cx="720775" cy="369332"/>
                    </a:xfrm>
                    <a:prstGeom prst="rect">
                      <a:avLst/>
                    </a:prstGeom>
                    <a:blipFill rotWithShape="0">
                      <a:blip r:embed="rId7"/>
                      <a:stretch>
                        <a:fillRect t="-39344" b="-93443"/>
                      </a:stretch>
                    </a:blipFill>
                  </p:spPr>
                  <p:txBody>
                    <a:bodyPr/>
                    <a:lstStyle/>
                    <a:p>
                      <a:r>
                        <a:rPr lang="en-US">
                          <a:noFill/>
                        </a:rPr>
                        <a:t> </a:t>
                      </a:r>
                    </a:p>
                  </p:txBody>
                </p:sp>
              </mc:Fallback>
            </mc:AlternateContent>
            <p:cxnSp>
              <p:nvCxnSpPr>
                <p:cNvPr id="33" name="Straight Arrow Connector 32"/>
                <p:cNvCxnSpPr>
                  <a:stCxn id="32" idx="0"/>
                </p:cNvCxnSpPr>
                <p:nvPr/>
              </p:nvCxnSpPr>
              <p:spPr>
                <a:xfrm flipH="1" flipV="1">
                  <a:off x="6119172" y="3553986"/>
                  <a:ext cx="400764" cy="6016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Circular Arrow 34"/>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p:cNvGrpSpPr/>
              <p:nvPr/>
            </p:nvGrpSpPr>
            <p:grpSpPr>
              <a:xfrm>
                <a:off x="7177284" y="2442049"/>
                <a:ext cx="1106202" cy="2080016"/>
                <a:chOff x="5647819" y="2444926"/>
                <a:chExt cx="1106202" cy="2080016"/>
              </a:xfrm>
            </p:grpSpPr>
            <p:sp>
              <p:nvSpPr>
                <p:cNvPr id="24" name="Rectangle 23"/>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26" name="TextBox 25"/>
                    <p:cNvSpPr txBox="1"/>
                    <p:nvPr/>
                  </p:nvSpPr>
                  <p:spPr>
                    <a:xfrm>
                      <a:off x="6252858" y="4155610"/>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6252858" y="4155610"/>
                      <a:ext cx="501163" cy="369332"/>
                    </a:xfrm>
                    <a:prstGeom prst="rect">
                      <a:avLst/>
                    </a:prstGeom>
                    <a:blipFill rotWithShape="0">
                      <a:blip r:embed="rId8"/>
                      <a:stretch>
                        <a:fillRect t="-40000" b="-96667"/>
                      </a:stretch>
                    </a:blipFill>
                  </p:spPr>
                  <p:txBody>
                    <a:bodyPr/>
                    <a:lstStyle/>
                    <a:p>
                      <a:r>
                        <a:rPr lang="en-US">
                          <a:noFill/>
                        </a:rPr>
                        <a:t> </a:t>
                      </a:r>
                    </a:p>
                  </p:txBody>
                </p:sp>
              </mc:Fallback>
            </mc:AlternateContent>
            <p:cxnSp>
              <p:nvCxnSpPr>
                <p:cNvPr id="27" name="Straight Arrow Connector 26"/>
                <p:cNvCxnSpPr>
                  <a:stCxn id="26" idx="0"/>
                </p:cNvCxnSpPr>
                <p:nvPr/>
              </p:nvCxnSpPr>
              <p:spPr>
                <a:xfrm flipH="1" flipV="1">
                  <a:off x="6119172" y="3553986"/>
                  <a:ext cx="384268" cy="6016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Circular Arrow 28"/>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2" name="Right Arrow 21"/>
              <p:cNvSpPr/>
              <p:nvPr/>
            </p:nvSpPr>
            <p:spPr>
              <a:xfrm>
                <a:off x="529208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7" name="Right Arrow 86"/>
            <p:cNvSpPr/>
            <p:nvPr/>
          </p:nvSpPr>
          <p:spPr>
            <a:xfrm rot="10800000">
              <a:off x="7892568" y="266403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3" name="TextBox 92"/>
          <p:cNvSpPr txBox="1"/>
          <p:nvPr/>
        </p:nvSpPr>
        <p:spPr>
          <a:xfrm>
            <a:off x="2897453" y="3847051"/>
            <a:ext cx="1699504"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p</a:t>
            </a:r>
            <a:r>
              <a:rPr lang="en-US" dirty="0" smtClean="0">
                <a:solidFill>
                  <a:schemeClr val="tx1">
                    <a:lumMod val="75000"/>
                    <a:lumOff val="25000"/>
                  </a:schemeClr>
                </a:solidFill>
                <a:latin typeface="Karla" charset="0"/>
                <a:ea typeface="Karla" charset="0"/>
                <a:cs typeface="Karla" charset="0"/>
              </a:rPr>
              <a:t>revious state</a:t>
            </a:r>
            <a:endParaRPr lang="en-US" dirty="0">
              <a:solidFill>
                <a:schemeClr val="tx1">
                  <a:lumMod val="75000"/>
                  <a:lumOff val="25000"/>
                </a:schemeClr>
              </a:solidFill>
              <a:latin typeface="Karla" charset="0"/>
              <a:ea typeface="Karla" charset="0"/>
              <a:cs typeface="Karla" charset="0"/>
            </a:endParaRPr>
          </a:p>
        </p:txBody>
      </p:sp>
      <p:sp>
        <p:nvSpPr>
          <p:cNvPr id="94" name="TextBox 93"/>
          <p:cNvSpPr txBox="1"/>
          <p:nvPr/>
        </p:nvSpPr>
        <p:spPr>
          <a:xfrm>
            <a:off x="10198482" y="2624913"/>
            <a:ext cx="1699504"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p</a:t>
            </a:r>
            <a:r>
              <a:rPr lang="en-US" dirty="0" smtClean="0">
                <a:solidFill>
                  <a:schemeClr val="tx1">
                    <a:lumMod val="75000"/>
                    <a:lumOff val="25000"/>
                  </a:schemeClr>
                </a:solidFill>
                <a:latin typeface="Karla" charset="0"/>
                <a:ea typeface="Karla" charset="0"/>
                <a:cs typeface="Karla" charset="0"/>
              </a:rPr>
              <a:t>revious state</a:t>
            </a:r>
            <a:endParaRPr lang="en-US" dirty="0">
              <a:solidFill>
                <a:schemeClr val="tx1">
                  <a:lumMod val="75000"/>
                  <a:lumOff val="25000"/>
                </a:schemeClr>
              </a:solidFill>
              <a:latin typeface="Karla" charset="0"/>
              <a:ea typeface="Karla" charset="0"/>
              <a:cs typeface="Karla" charset="0"/>
            </a:endParaRPr>
          </a:p>
        </p:txBody>
      </p:sp>
      <p:sp>
        <p:nvSpPr>
          <p:cNvPr id="103" name="Rectangle 102"/>
          <p:cNvSpPr/>
          <p:nvPr/>
        </p:nvSpPr>
        <p:spPr>
          <a:xfrm>
            <a:off x="5341566" y="1387949"/>
            <a:ext cx="228250" cy="217225"/>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6741307" y="1355415"/>
            <a:ext cx="228250" cy="217225"/>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8204207" y="1369560"/>
            <a:ext cx="228250" cy="217225"/>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0" name="Group 139"/>
          <p:cNvGrpSpPr/>
          <p:nvPr/>
        </p:nvGrpSpPr>
        <p:grpSpPr>
          <a:xfrm>
            <a:off x="1221913" y="1891762"/>
            <a:ext cx="892688" cy="3372592"/>
            <a:chOff x="1014100" y="1988747"/>
            <a:chExt cx="892688" cy="3372592"/>
          </a:xfrm>
        </p:grpSpPr>
        <p:grpSp>
          <p:nvGrpSpPr>
            <p:cNvPr id="131" name="Group 130"/>
            <p:cNvGrpSpPr/>
            <p:nvPr/>
          </p:nvGrpSpPr>
          <p:grpSpPr>
            <a:xfrm>
              <a:off x="1014100" y="1988747"/>
              <a:ext cx="892688" cy="3372592"/>
              <a:chOff x="7046440" y="1875446"/>
              <a:chExt cx="892688" cy="3372592"/>
            </a:xfrm>
          </p:grpSpPr>
          <p:grpSp>
            <p:nvGrpSpPr>
              <p:cNvPr id="132" name="Group 131"/>
              <p:cNvGrpSpPr/>
              <p:nvPr/>
            </p:nvGrpSpPr>
            <p:grpSpPr>
              <a:xfrm>
                <a:off x="7046440" y="1875446"/>
                <a:ext cx="892688" cy="3372592"/>
                <a:chOff x="5238924" y="2147981"/>
                <a:chExt cx="892688" cy="3372592"/>
              </a:xfrm>
            </p:grpSpPr>
            <p:sp>
              <p:nvSpPr>
                <p:cNvPr id="135" name="Rectangle 134"/>
                <p:cNvSpPr/>
                <p:nvPr/>
              </p:nvSpPr>
              <p:spPr>
                <a:xfrm>
                  <a:off x="5238924"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136" name="TextBox 135"/>
                    <p:cNvSpPr txBox="1"/>
                    <p:nvPr/>
                  </p:nvSpPr>
                  <p:spPr>
                    <a:xfrm>
                      <a:off x="5453377" y="2147981"/>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5453377" y="2147981"/>
                      <a:ext cx="463781" cy="369332"/>
                    </a:xfrm>
                    <a:prstGeom prst="rect">
                      <a:avLst/>
                    </a:prstGeom>
                    <a:blipFill rotWithShape="0">
                      <a:blip r:embed="rId9"/>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p:cNvSpPr txBox="1"/>
                    <p:nvPr/>
                  </p:nvSpPr>
                  <p:spPr>
                    <a:xfrm>
                      <a:off x="5517627" y="5151241"/>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5517627" y="5151241"/>
                      <a:ext cx="501163" cy="369332"/>
                    </a:xfrm>
                    <a:prstGeom prst="rect">
                      <a:avLst/>
                    </a:prstGeom>
                    <a:blipFill rotWithShape="0">
                      <a:blip r:embed="rId10"/>
                      <a:stretch>
                        <a:fillRect t="-39344" b="-93443"/>
                      </a:stretch>
                    </a:blipFill>
                  </p:spPr>
                  <p:txBody>
                    <a:bodyPr/>
                    <a:lstStyle/>
                    <a:p>
                      <a:r>
                        <a:rPr lang="en-US">
                          <a:noFill/>
                        </a:rPr>
                        <a:t> </a:t>
                      </a:r>
                    </a:p>
                  </p:txBody>
                </p:sp>
              </mc:Fallback>
            </mc:AlternateContent>
            <p:cxnSp>
              <p:nvCxnSpPr>
                <p:cNvPr id="138" name="Straight Arrow Connector 137"/>
                <p:cNvCxnSpPr/>
                <p:nvPr/>
              </p:nvCxnSpPr>
              <p:spPr>
                <a:xfrm flipH="1" flipV="1">
                  <a:off x="5682566"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133" name="Straight Arrow Connector 132"/>
              <p:cNvCxnSpPr/>
              <p:nvPr/>
            </p:nvCxnSpPr>
            <p:spPr>
              <a:xfrm flipH="1" flipV="1">
                <a:off x="7474311"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4" name="Circular Arrow 133"/>
              <p:cNvSpPr/>
              <p:nvPr/>
            </p:nvSpPr>
            <p:spPr>
              <a:xfrm>
                <a:off x="7242325" y="3182867"/>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39" name="Circular Arrow 138"/>
            <p:cNvSpPr/>
            <p:nvPr/>
          </p:nvSpPr>
          <p:spPr>
            <a:xfrm flipV="1">
              <a:off x="1206189" y="3349492"/>
              <a:ext cx="534504" cy="56463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cxnSp>
        <p:nvCxnSpPr>
          <p:cNvPr id="142" name="Straight Connector 141"/>
          <p:cNvCxnSpPr/>
          <p:nvPr/>
        </p:nvCxnSpPr>
        <p:spPr>
          <a:xfrm>
            <a:off x="2671871" y="1270690"/>
            <a:ext cx="11142" cy="460363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43" name="Rectangle 142"/>
          <p:cNvSpPr/>
          <p:nvPr/>
        </p:nvSpPr>
        <p:spPr>
          <a:xfrm>
            <a:off x="280141" y="1108840"/>
            <a:ext cx="2325123" cy="369332"/>
          </a:xfrm>
          <a:prstGeom prst="rect">
            <a:avLst/>
          </a:prstGeom>
        </p:spPr>
        <p:txBody>
          <a:bodyPr wrap="square">
            <a:spAutoFit/>
          </a:bodyPr>
          <a:lstStyle/>
          <a:p>
            <a:r>
              <a:rPr lang="en-US" dirty="0">
                <a:solidFill>
                  <a:schemeClr val="tx1">
                    <a:lumMod val="75000"/>
                    <a:lumOff val="25000"/>
                  </a:schemeClr>
                </a:solidFill>
                <a:latin typeface="Karla" charset="0"/>
                <a:ea typeface="Karla" charset="0"/>
                <a:cs typeface="Karla" charset="0"/>
              </a:rPr>
              <a:t>﻿symbol for </a:t>
            </a:r>
            <a:r>
              <a:rPr lang="en-US" dirty="0" smtClean="0">
                <a:solidFill>
                  <a:schemeClr val="tx1">
                    <a:lumMod val="75000"/>
                    <a:lumOff val="25000"/>
                  </a:schemeClr>
                </a:solidFill>
                <a:latin typeface="Karla" charset="0"/>
                <a:ea typeface="Karla" charset="0"/>
                <a:cs typeface="Karla" charset="0"/>
              </a:rPr>
              <a:t>a BRNN </a:t>
            </a:r>
            <a:endParaRPr lang="en-US" dirty="0">
              <a:solidFill>
                <a:schemeClr val="tx1">
                  <a:lumMod val="75000"/>
                  <a:lumOff val="25000"/>
                </a:schemeClr>
              </a:solidFill>
              <a:latin typeface="Karla" charset="0"/>
              <a:ea typeface="Karla" charset="0"/>
              <a:cs typeface="Karla" charset="0"/>
            </a:endParaRPr>
          </a:p>
        </p:txBody>
      </p:sp>
    </p:spTree>
    <p:extLst>
      <p:ext uri="{BB962C8B-B14F-4D97-AF65-F5344CB8AC3E}">
        <p14:creationId xmlns:p14="http://schemas.microsoft.com/office/powerpoint/2010/main" val="16661346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Deep RNN</a:t>
            </a:r>
            <a:endParaRPr lang="en-US" sz="3200" dirty="0"/>
          </a:p>
        </p:txBody>
      </p:sp>
      <p:sp>
        <p:nvSpPr>
          <p:cNvPr id="3" name="Content Placeholder 2"/>
          <p:cNvSpPr>
            <a:spLocks noGrp="1"/>
          </p:cNvSpPr>
          <p:nvPr>
            <p:ph idx="1"/>
          </p:nvPr>
        </p:nvSpPr>
        <p:spPr/>
        <p:txBody>
          <a:bodyPr/>
          <a:lstStyle/>
          <a:p>
            <a:r>
              <a:rPr lang="en-US" sz="2400" dirty="0" smtClean="0">
                <a:solidFill>
                  <a:schemeClr val="tx1">
                    <a:lumMod val="75000"/>
                    <a:lumOff val="25000"/>
                  </a:schemeClr>
                </a:solidFill>
              </a:rPr>
              <a:t>LSTM units can be arranged </a:t>
            </a:r>
            <a:r>
              <a:rPr lang="en-US" sz="2400" dirty="0">
                <a:solidFill>
                  <a:schemeClr val="tx1">
                    <a:lumMod val="75000"/>
                    <a:lumOff val="25000"/>
                  </a:schemeClr>
                </a:solidFill>
              </a:rPr>
              <a:t>in layers, so that each the output of each unit </a:t>
            </a:r>
            <a:r>
              <a:rPr lang="en-US" sz="2400" dirty="0" smtClean="0">
                <a:solidFill>
                  <a:schemeClr val="tx1">
                    <a:lumMod val="75000"/>
                    <a:lumOff val="25000"/>
                  </a:schemeClr>
                </a:solidFill>
              </a:rPr>
              <a:t>is the input to the other </a:t>
            </a:r>
            <a:r>
              <a:rPr lang="en-US" sz="2400" dirty="0">
                <a:solidFill>
                  <a:schemeClr val="tx1">
                    <a:lumMod val="75000"/>
                    <a:lumOff val="25000"/>
                  </a:schemeClr>
                </a:solidFill>
              </a:rPr>
              <a:t>units. This is called </a:t>
            </a:r>
            <a:r>
              <a:rPr lang="en-US" sz="2400" b="1" dirty="0">
                <a:solidFill>
                  <a:schemeClr val="tx1">
                    <a:lumMod val="75000"/>
                    <a:lumOff val="25000"/>
                  </a:schemeClr>
                </a:solidFill>
              </a:rPr>
              <a:t>a deep RNN</a:t>
            </a:r>
            <a:r>
              <a:rPr lang="en-US" sz="2400" dirty="0">
                <a:solidFill>
                  <a:schemeClr val="tx1">
                    <a:lumMod val="75000"/>
                    <a:lumOff val="25000"/>
                  </a:schemeClr>
                </a:solidFill>
              </a:rPr>
              <a:t>, where the adjective “deep” refers to these multiple </a:t>
            </a:r>
            <a:r>
              <a:rPr lang="en-US" sz="2400" dirty="0" smtClean="0">
                <a:solidFill>
                  <a:schemeClr val="tx1">
                    <a:lumMod val="75000"/>
                    <a:lumOff val="25000"/>
                  </a:schemeClr>
                </a:solidFill>
              </a:rPr>
              <a:t>layers.</a:t>
            </a:r>
          </a:p>
          <a:p>
            <a:endParaRPr lang="en-US" sz="2400" dirty="0">
              <a:solidFill>
                <a:schemeClr val="tx1">
                  <a:lumMod val="75000"/>
                  <a:lumOff val="25000"/>
                </a:schemeClr>
              </a:solidFill>
            </a:endParaRPr>
          </a:p>
          <a:p>
            <a:pPr marL="342900" indent="-342900">
              <a:buFont typeface="Arial" charset="0"/>
              <a:buChar char="•"/>
            </a:pPr>
            <a:r>
              <a:rPr lang="en-US" sz="2400" dirty="0">
                <a:solidFill>
                  <a:schemeClr val="tx1">
                    <a:lumMod val="75000"/>
                    <a:lumOff val="25000"/>
                  </a:schemeClr>
                </a:solidFill>
              </a:rPr>
              <a:t>E</a:t>
            </a:r>
            <a:r>
              <a:rPr lang="en-US" sz="2400" dirty="0" smtClean="0">
                <a:solidFill>
                  <a:schemeClr val="tx1">
                    <a:lumMod val="75000"/>
                    <a:lumOff val="25000"/>
                  </a:schemeClr>
                </a:solidFill>
              </a:rPr>
              <a:t>ach </a:t>
            </a:r>
            <a:r>
              <a:rPr lang="en-US" sz="2400" dirty="0">
                <a:solidFill>
                  <a:schemeClr val="tx1">
                    <a:lumMod val="75000"/>
                    <a:lumOff val="25000"/>
                  </a:schemeClr>
                </a:solidFill>
              </a:rPr>
              <a:t>layer feeds the LSTM on the next </a:t>
            </a:r>
            <a:r>
              <a:rPr lang="en-US" sz="2400" dirty="0" smtClean="0">
                <a:solidFill>
                  <a:schemeClr val="tx1">
                    <a:lumMod val="75000"/>
                    <a:lumOff val="25000"/>
                  </a:schemeClr>
                </a:solidFill>
              </a:rPr>
              <a:t>layer</a:t>
            </a:r>
          </a:p>
          <a:p>
            <a:pPr marL="342900" indent="-342900">
              <a:buFont typeface="Arial" charset="0"/>
              <a:buChar char="•"/>
            </a:pPr>
            <a:r>
              <a:rPr lang="en-US" sz="2400" dirty="0" smtClean="0">
                <a:solidFill>
                  <a:schemeClr val="tx1">
                    <a:lumMod val="75000"/>
                    <a:lumOff val="25000"/>
                  </a:schemeClr>
                </a:solidFill>
              </a:rPr>
              <a:t>First time </a:t>
            </a:r>
            <a:r>
              <a:rPr lang="en-US" sz="2400" dirty="0">
                <a:solidFill>
                  <a:schemeClr val="tx1">
                    <a:lumMod val="75000"/>
                    <a:lumOff val="25000"/>
                  </a:schemeClr>
                </a:solidFill>
              </a:rPr>
              <a:t>step of a feature is fed to the first LSTM, which processes that data and produces an output (and a new state for itself). </a:t>
            </a:r>
            <a:endParaRPr lang="en-US" sz="2400" dirty="0" smtClean="0">
              <a:solidFill>
                <a:schemeClr val="tx1">
                  <a:lumMod val="75000"/>
                  <a:lumOff val="25000"/>
                </a:schemeClr>
              </a:solidFill>
            </a:endParaRPr>
          </a:p>
          <a:p>
            <a:pPr marL="342900" indent="-342900">
              <a:buFont typeface="Arial" charset="0"/>
              <a:buChar char="•"/>
            </a:pPr>
            <a:r>
              <a:rPr lang="en-US" sz="2400" dirty="0" smtClean="0">
                <a:solidFill>
                  <a:schemeClr val="tx1">
                    <a:lumMod val="75000"/>
                    <a:lumOff val="25000"/>
                  </a:schemeClr>
                </a:solidFill>
              </a:rPr>
              <a:t>That </a:t>
            </a:r>
            <a:r>
              <a:rPr lang="en-US" sz="2400" dirty="0">
                <a:solidFill>
                  <a:schemeClr val="tx1">
                    <a:lumMod val="75000"/>
                    <a:lumOff val="25000"/>
                  </a:schemeClr>
                </a:solidFill>
              </a:rPr>
              <a:t>output is fed to the next LSTM, which does the same thing, and the next, and so on. </a:t>
            </a:r>
            <a:endParaRPr lang="en-US" sz="2400" dirty="0" smtClean="0">
              <a:solidFill>
                <a:schemeClr val="tx1">
                  <a:lumMod val="75000"/>
                  <a:lumOff val="25000"/>
                </a:schemeClr>
              </a:solidFill>
            </a:endParaRPr>
          </a:p>
          <a:p>
            <a:pPr marL="342900" indent="-342900">
              <a:buFont typeface="Arial" charset="0"/>
              <a:buChar char="•"/>
            </a:pPr>
            <a:r>
              <a:rPr lang="en-US" sz="2400" dirty="0" smtClean="0">
                <a:solidFill>
                  <a:schemeClr val="tx1">
                    <a:lumMod val="75000"/>
                    <a:lumOff val="25000"/>
                  </a:schemeClr>
                </a:solidFill>
              </a:rPr>
              <a:t>Then </a:t>
            </a:r>
            <a:r>
              <a:rPr lang="en-US" sz="2400" dirty="0">
                <a:solidFill>
                  <a:schemeClr val="tx1">
                    <a:lumMod val="75000"/>
                    <a:lumOff val="25000"/>
                  </a:schemeClr>
                </a:solidFill>
              </a:rPr>
              <a:t>the second time step arrives at the first LSTM, and the process </a:t>
            </a:r>
            <a:r>
              <a:rPr lang="en-US" sz="2400" dirty="0" smtClean="0">
                <a:solidFill>
                  <a:schemeClr val="tx1">
                    <a:lumMod val="75000"/>
                    <a:lumOff val="25000"/>
                  </a:schemeClr>
                </a:solidFill>
              </a:rPr>
              <a:t>repeats.</a:t>
            </a:r>
            <a:endParaRPr lang="en-US" sz="24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4B490DE6-7A4A-0F4C-A18B-C3B4F3245ADB}" type="slidenum">
              <a:rPr lang="en-US" smtClean="0"/>
              <a:t>41</a:t>
            </a:fld>
            <a:endParaRPr lang="en-US"/>
          </a:p>
        </p:txBody>
      </p:sp>
    </p:spTree>
    <p:extLst>
      <p:ext uri="{BB962C8B-B14F-4D97-AF65-F5344CB8AC3E}">
        <p14:creationId xmlns:p14="http://schemas.microsoft.com/office/powerpoint/2010/main" val="15587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2881770" y="1320231"/>
            <a:ext cx="7467600" cy="2211501"/>
            <a:chOff x="2147455" y="3829081"/>
            <a:chExt cx="7467600" cy="2211501"/>
          </a:xfrm>
        </p:grpSpPr>
        <p:sp>
          <p:nvSpPr>
            <p:cNvPr id="51" name="Rounded Rectangle 50"/>
            <p:cNvSpPr/>
            <p:nvPr/>
          </p:nvSpPr>
          <p:spPr>
            <a:xfrm>
              <a:off x="2147455" y="4147914"/>
              <a:ext cx="7467600" cy="1892668"/>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2" name="Group 51"/>
            <p:cNvGrpSpPr/>
            <p:nvPr/>
          </p:nvGrpSpPr>
          <p:grpSpPr>
            <a:xfrm>
              <a:off x="2610137" y="3829081"/>
              <a:ext cx="6546512" cy="1703425"/>
              <a:chOff x="3039630" y="3898356"/>
              <a:chExt cx="6546512" cy="1703425"/>
            </a:xfrm>
          </p:grpSpPr>
          <p:grpSp>
            <p:nvGrpSpPr>
              <p:cNvPr id="53" name="Group 52"/>
              <p:cNvGrpSpPr/>
              <p:nvPr/>
            </p:nvGrpSpPr>
            <p:grpSpPr>
              <a:xfrm>
                <a:off x="3039630" y="3898356"/>
                <a:ext cx="3769574" cy="1703425"/>
                <a:chOff x="4300398" y="1696081"/>
                <a:chExt cx="3769574" cy="1703425"/>
              </a:xfrm>
            </p:grpSpPr>
            <p:grpSp>
              <p:nvGrpSpPr>
                <p:cNvPr id="66" name="Group 65"/>
                <p:cNvGrpSpPr/>
                <p:nvPr/>
              </p:nvGrpSpPr>
              <p:grpSpPr>
                <a:xfrm>
                  <a:off x="4300398" y="1698958"/>
                  <a:ext cx="892688" cy="1700548"/>
                  <a:chOff x="7111757" y="2334020"/>
                  <a:chExt cx="892688" cy="1700548"/>
                </a:xfrm>
              </p:grpSpPr>
              <p:sp>
                <p:nvSpPr>
                  <p:cNvPr id="84" name="Rectangle 83"/>
                  <p:cNvSpPr/>
                  <p:nvPr/>
                </p:nvSpPr>
                <p:spPr>
                  <a:xfrm>
                    <a:off x="7111757" y="3079988"/>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p:cxnSp>
                <p:nvCxnSpPr>
                  <p:cNvPr id="82" name="Straight Arrow Connector 81"/>
                  <p:cNvCxnSpPr/>
                  <p:nvPr/>
                </p:nvCxnSpPr>
                <p:spPr>
                  <a:xfrm flipH="1" flipV="1">
                    <a:off x="7574134"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3" name="Circular Arrow 82"/>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66"/>
                <p:cNvGrpSpPr/>
                <p:nvPr/>
              </p:nvGrpSpPr>
              <p:grpSpPr>
                <a:xfrm>
                  <a:off x="5741129" y="1698958"/>
                  <a:ext cx="892688" cy="1700548"/>
                  <a:chOff x="5647819" y="1698958"/>
                  <a:chExt cx="892688" cy="1700548"/>
                </a:xfrm>
              </p:grpSpPr>
              <p:sp>
                <p:nvSpPr>
                  <p:cNvPr id="76" name="Rectangle 75"/>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p:cxnSp>
                <p:nvCxnSpPr>
                  <p:cNvPr id="79" name="Straight Arrow Connector 78"/>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0" name="Circular Arrow 79"/>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67"/>
                <p:cNvGrpSpPr/>
                <p:nvPr/>
              </p:nvGrpSpPr>
              <p:grpSpPr>
                <a:xfrm>
                  <a:off x="7177284" y="1696081"/>
                  <a:ext cx="892688" cy="1700548"/>
                  <a:chOff x="5647819" y="1698958"/>
                  <a:chExt cx="892688" cy="1700548"/>
                </a:xfrm>
              </p:grpSpPr>
              <p:sp>
                <p:nvSpPr>
                  <p:cNvPr id="71" name="Rectangle 70"/>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p:cxnSp>
                <p:nvCxnSpPr>
                  <p:cNvPr id="74" name="Straight Arrow Connector 73"/>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5" name="Circular Arrow 74"/>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69" name="Right Arrow 68"/>
                <p:cNvSpPr/>
                <p:nvPr/>
              </p:nvSpPr>
              <p:spPr>
                <a:xfrm>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ight Arrow 69"/>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 name="Rectangle 53"/>
              <p:cNvSpPr/>
              <p:nvPr/>
            </p:nvSpPr>
            <p:spPr>
              <a:xfrm>
                <a:off x="7377267" y="4643301"/>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p:sp>
            <p:nvSpPr>
              <p:cNvPr id="55" name="Right Arrow 54"/>
              <p:cNvSpPr/>
              <p:nvPr/>
            </p:nvSpPr>
            <p:spPr>
              <a:xfrm>
                <a:off x="6967361" y="5017954"/>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Circular Arrow 55"/>
              <p:cNvSpPr/>
              <p:nvPr/>
            </p:nvSpPr>
            <p:spPr>
              <a:xfrm rot="5400000">
                <a:off x="7396709" y="481761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9" name="Straight Arrow Connector 58"/>
              <p:cNvCxnSpPr/>
              <p:nvPr/>
            </p:nvCxnSpPr>
            <p:spPr>
              <a:xfrm flipH="1" flipV="1">
                <a:off x="7861329" y="391220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8693454" y="464329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p:sp>
            <p:nvSpPr>
              <p:cNvPr id="61" name="Circular Arrow 60"/>
              <p:cNvSpPr/>
              <p:nvPr/>
            </p:nvSpPr>
            <p:spPr>
              <a:xfrm rot="5400000">
                <a:off x="8699041" y="4817611"/>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4" name="Straight Arrow Connector 63"/>
              <p:cNvCxnSpPr/>
              <p:nvPr/>
            </p:nvCxnSpPr>
            <p:spPr>
              <a:xfrm flipH="1" flipV="1">
                <a:off x="9163661" y="3912201"/>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5" name="Right Arrow 64"/>
              <p:cNvSpPr/>
              <p:nvPr/>
            </p:nvSpPr>
            <p:spPr>
              <a:xfrm>
                <a:off x="8338957" y="5017949"/>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 name="Title 1"/>
          <p:cNvSpPr>
            <a:spLocks noGrp="1"/>
          </p:cNvSpPr>
          <p:nvPr>
            <p:ph type="title"/>
          </p:nvPr>
        </p:nvSpPr>
        <p:spPr/>
        <p:txBody>
          <a:bodyPr/>
          <a:lstStyle/>
          <a:p>
            <a:r>
              <a:rPr lang="en-US" sz="3200" dirty="0" smtClean="0"/>
              <a:t>Deep RNN</a:t>
            </a:r>
            <a:endParaRPr lang="en-US" sz="3200" dirty="0"/>
          </a:p>
        </p:txBody>
      </p:sp>
      <p:sp>
        <p:nvSpPr>
          <p:cNvPr id="4" name="Slide Number Placeholder 3"/>
          <p:cNvSpPr>
            <a:spLocks noGrp="1"/>
          </p:cNvSpPr>
          <p:nvPr>
            <p:ph type="sldNum" sz="quarter" idx="12"/>
          </p:nvPr>
        </p:nvSpPr>
        <p:spPr>
          <a:xfrm>
            <a:off x="10709563" y="6331056"/>
            <a:ext cx="705495" cy="365125"/>
          </a:xfrm>
        </p:spPr>
        <p:txBody>
          <a:bodyPr/>
          <a:lstStyle/>
          <a:p>
            <a:fld id="{4B490DE6-7A4A-0F4C-A18B-C3B4F3245ADB}" type="slidenum">
              <a:rPr lang="en-US" smtClean="0"/>
              <a:t>42</a:t>
            </a:fld>
            <a:endParaRPr lang="en-US"/>
          </a:p>
        </p:txBody>
      </p:sp>
      <p:grpSp>
        <p:nvGrpSpPr>
          <p:cNvPr id="49" name="Group 48"/>
          <p:cNvGrpSpPr/>
          <p:nvPr/>
        </p:nvGrpSpPr>
        <p:grpSpPr>
          <a:xfrm>
            <a:off x="2881770" y="3092032"/>
            <a:ext cx="7467600" cy="3512512"/>
            <a:chOff x="2147455" y="3244437"/>
            <a:chExt cx="7467600" cy="3512512"/>
          </a:xfrm>
        </p:grpSpPr>
        <p:sp>
          <p:nvSpPr>
            <p:cNvPr id="48" name="Rounded Rectangle 47"/>
            <p:cNvSpPr/>
            <p:nvPr/>
          </p:nvSpPr>
          <p:spPr>
            <a:xfrm>
              <a:off x="2147455" y="4147914"/>
              <a:ext cx="7467600" cy="1892668"/>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p:cNvGrpSpPr/>
            <p:nvPr/>
          </p:nvGrpSpPr>
          <p:grpSpPr>
            <a:xfrm>
              <a:off x="2610137" y="3244437"/>
              <a:ext cx="6651801" cy="3512512"/>
              <a:chOff x="3039630" y="3313712"/>
              <a:chExt cx="6651801" cy="3512512"/>
            </a:xfrm>
          </p:grpSpPr>
          <p:grpSp>
            <p:nvGrpSpPr>
              <p:cNvPr id="5" name="Group 4"/>
              <p:cNvGrpSpPr/>
              <p:nvPr/>
            </p:nvGrpSpPr>
            <p:grpSpPr>
              <a:xfrm>
                <a:off x="3039630" y="3313712"/>
                <a:ext cx="3769574" cy="3501539"/>
                <a:chOff x="4300398" y="1111437"/>
                <a:chExt cx="3769574" cy="3501539"/>
              </a:xfrm>
            </p:grpSpPr>
            <p:grpSp>
              <p:nvGrpSpPr>
                <p:cNvPr id="24" name="Group 23"/>
                <p:cNvGrpSpPr/>
                <p:nvPr/>
              </p:nvGrpSpPr>
              <p:grpSpPr>
                <a:xfrm>
                  <a:off x="4300398" y="1111437"/>
                  <a:ext cx="906168" cy="3501539"/>
                  <a:chOff x="7111757" y="1746499"/>
                  <a:chExt cx="906168" cy="3501539"/>
                </a:xfrm>
              </p:grpSpPr>
              <p:grpSp>
                <p:nvGrpSpPr>
                  <p:cNvPr id="26" name="Group 25"/>
                  <p:cNvGrpSpPr/>
                  <p:nvPr/>
                </p:nvGrpSpPr>
                <p:grpSpPr>
                  <a:xfrm>
                    <a:off x="7111757" y="3079988"/>
                    <a:ext cx="906168" cy="2168050"/>
                    <a:chOff x="5304241" y="3352523"/>
                    <a:chExt cx="906168" cy="2168050"/>
                  </a:xfrm>
                </p:grpSpPr>
                <p:sp>
                  <p:nvSpPr>
                    <p:cNvPr id="29" name="Rectangle 28"/>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31" name="TextBox 30"/>
                        <p:cNvSpPr txBox="1"/>
                        <p:nvPr/>
                      </p:nvSpPr>
                      <p:spPr>
                        <a:xfrm>
                          <a:off x="5489634" y="5151241"/>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5489634" y="5151241"/>
                          <a:ext cx="720775" cy="369332"/>
                        </a:xfrm>
                        <a:prstGeom prst="rect">
                          <a:avLst/>
                        </a:prstGeom>
                        <a:blipFill rotWithShape="0">
                          <a:blip r:embed="rId5"/>
                          <a:stretch>
                            <a:fillRect t="-39344" b="-93443"/>
                          </a:stretch>
                        </a:blipFill>
                      </p:spPr>
                      <p:txBody>
                        <a:bodyPr/>
                        <a:lstStyle/>
                        <a:p>
                          <a:r>
                            <a:rPr lang="en-US">
                              <a:noFill/>
                            </a:rPr>
                            <a:t> </a:t>
                          </a:r>
                        </a:p>
                      </p:txBody>
                    </p:sp>
                  </mc:Fallback>
                </mc:AlternateContent>
                <p:cxnSp>
                  <p:nvCxnSpPr>
                    <p:cNvPr id="32" name="Straight Arrow Connector 31"/>
                    <p:cNvCxnSpPr/>
                    <p:nvPr/>
                  </p:nvCxnSpPr>
                  <p:spPr>
                    <a:xfrm flipH="1" flipV="1">
                      <a:off x="5775593"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27" name="Straight Arrow Connector 26"/>
                  <p:cNvCxnSpPr/>
                  <p:nvPr/>
                </p:nvCxnSpPr>
                <p:spPr>
                  <a:xfrm flipV="1">
                    <a:off x="7574136" y="1746499"/>
                    <a:ext cx="8973" cy="12365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Circular Arrow 27"/>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6"/>
                <p:cNvGrpSpPr/>
                <p:nvPr/>
              </p:nvGrpSpPr>
              <p:grpSpPr>
                <a:xfrm>
                  <a:off x="5741129" y="1155903"/>
                  <a:ext cx="896837" cy="3457073"/>
                  <a:chOff x="5647819" y="1155903"/>
                  <a:chExt cx="896837" cy="3457073"/>
                </a:xfrm>
              </p:grpSpPr>
              <p:sp>
                <p:nvSpPr>
                  <p:cNvPr id="17" name="Rectangle 16"/>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19" name="TextBox 18"/>
                      <p:cNvSpPr txBox="1"/>
                      <p:nvPr/>
                    </p:nvSpPr>
                    <p:spPr>
                      <a:xfrm>
                        <a:off x="5823881" y="4243644"/>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5823881" y="4243644"/>
                        <a:ext cx="720775" cy="369332"/>
                      </a:xfrm>
                      <a:prstGeom prst="rect">
                        <a:avLst/>
                      </a:prstGeom>
                      <a:blipFill rotWithShape="0">
                        <a:blip r:embed="rId7"/>
                        <a:stretch>
                          <a:fillRect t="-39344" b="-93443"/>
                        </a:stretch>
                      </a:blipFill>
                    </p:spPr>
                    <p:txBody>
                      <a:bodyPr/>
                      <a:lstStyle/>
                      <a:p>
                        <a:r>
                          <a:rPr lang="en-US">
                            <a:noFill/>
                          </a:rPr>
                          <a:t> </a:t>
                        </a:r>
                      </a:p>
                    </p:txBody>
                  </p:sp>
                </mc:Fallback>
              </mc:AlternateContent>
              <p:cxnSp>
                <p:nvCxnSpPr>
                  <p:cNvPr id="20" name="Straight Arrow Connector 19"/>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6110199" y="1155903"/>
                    <a:ext cx="8972" cy="11920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Circular Arrow 21"/>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7"/>
                <p:cNvGrpSpPr/>
                <p:nvPr/>
              </p:nvGrpSpPr>
              <p:grpSpPr>
                <a:xfrm>
                  <a:off x="7177284" y="1155903"/>
                  <a:ext cx="892688" cy="3454196"/>
                  <a:chOff x="5647819" y="1158780"/>
                  <a:chExt cx="892688" cy="3454196"/>
                </a:xfrm>
              </p:grpSpPr>
              <p:sp>
                <p:nvSpPr>
                  <p:cNvPr id="11" name="Rectangle 10"/>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13" name="TextBox 12"/>
                      <p:cNvSpPr txBox="1"/>
                      <p:nvPr/>
                    </p:nvSpPr>
                    <p:spPr>
                      <a:xfrm>
                        <a:off x="5917191" y="4243644"/>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5917191" y="4243644"/>
                        <a:ext cx="501163" cy="369332"/>
                      </a:xfrm>
                      <a:prstGeom prst="rect">
                        <a:avLst/>
                      </a:prstGeom>
                      <a:blipFill rotWithShape="0">
                        <a:blip r:embed="rId9"/>
                        <a:stretch>
                          <a:fillRect t="-41667" b="-96667"/>
                        </a:stretch>
                      </a:blipFill>
                    </p:spPr>
                    <p:txBody>
                      <a:bodyPr/>
                      <a:lstStyle/>
                      <a:p>
                        <a:r>
                          <a:rPr lang="en-US">
                            <a:noFill/>
                          </a:rPr>
                          <a:t> </a:t>
                        </a:r>
                      </a:p>
                    </p:txBody>
                  </p:sp>
                </mc:Fallback>
              </mc:AlternateContent>
              <p:cxnSp>
                <p:nvCxnSpPr>
                  <p:cNvPr id="14" name="Straight Arrow Connector 13"/>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6110196" y="1158780"/>
                    <a:ext cx="2" cy="11891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Circular Arrow 15"/>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9" name="Right Arrow 8"/>
                <p:cNvSpPr/>
                <p:nvPr/>
              </p:nvSpPr>
              <p:spPr>
                <a:xfrm>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Rectangle 32"/>
              <p:cNvSpPr/>
              <p:nvPr/>
            </p:nvSpPr>
            <p:spPr>
              <a:xfrm>
                <a:off x="7377267" y="4643301"/>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p:sp>
            <p:nvSpPr>
              <p:cNvPr id="34" name="Right Arrow 33"/>
              <p:cNvSpPr/>
              <p:nvPr/>
            </p:nvSpPr>
            <p:spPr>
              <a:xfrm>
                <a:off x="6967361" y="5017954"/>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ircular Arrow 34"/>
              <p:cNvSpPr/>
              <p:nvPr/>
            </p:nvSpPr>
            <p:spPr>
              <a:xfrm rot="5400000">
                <a:off x="7396709" y="481761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7" name="TextBox 36"/>
                  <p:cNvSpPr txBox="1"/>
                  <p:nvPr/>
                </p:nvSpPr>
                <p:spPr>
                  <a:xfrm>
                    <a:off x="7668324" y="6456892"/>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7668324" y="6456892"/>
                    <a:ext cx="720775" cy="369332"/>
                  </a:xfrm>
                  <a:prstGeom prst="rect">
                    <a:avLst/>
                  </a:prstGeom>
                  <a:blipFill rotWithShape="0">
                    <a:blip r:embed="rId10"/>
                    <a:stretch>
                      <a:fillRect t="-40000" b="-96667"/>
                    </a:stretch>
                  </a:blipFill>
                </p:spPr>
                <p:txBody>
                  <a:bodyPr/>
                  <a:lstStyle/>
                  <a:p>
                    <a:r>
                      <a:rPr lang="en-US">
                        <a:noFill/>
                      </a:rPr>
                      <a:t> </a:t>
                    </a:r>
                  </a:p>
                </p:txBody>
              </p:sp>
            </mc:Fallback>
          </mc:AlternateContent>
          <p:cxnSp>
            <p:nvCxnSpPr>
              <p:cNvPr id="38" name="Straight Arrow Connector 37"/>
              <p:cNvCxnSpPr/>
              <p:nvPr/>
            </p:nvCxnSpPr>
            <p:spPr>
              <a:xfrm flipH="1" flipV="1">
                <a:off x="7870304" y="5739524"/>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flipV="1">
                <a:off x="7861329" y="3358178"/>
                <a:ext cx="2" cy="12030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8693454" y="464329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p:sp>
            <p:nvSpPr>
              <p:cNvPr id="41" name="Circular Arrow 40"/>
              <p:cNvSpPr/>
              <p:nvPr/>
            </p:nvSpPr>
            <p:spPr>
              <a:xfrm rot="5400000">
                <a:off x="8699041" y="4817611"/>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43" name="TextBox 42"/>
                  <p:cNvSpPr txBox="1"/>
                  <p:nvPr/>
                </p:nvSpPr>
                <p:spPr>
                  <a:xfrm>
                    <a:off x="8970656" y="6456887"/>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43" name="TextBox 42"/>
                  <p:cNvSpPr txBox="1">
                    <a:spLocks noRot="1" noChangeAspect="1" noMove="1" noResize="1" noEditPoints="1" noAdjustHandles="1" noChangeArrowheads="1" noChangeShapeType="1" noTextEdit="1"/>
                  </p:cNvSpPr>
                  <p:nvPr/>
                </p:nvSpPr>
                <p:spPr>
                  <a:xfrm>
                    <a:off x="8970656" y="6456887"/>
                    <a:ext cx="720775" cy="369332"/>
                  </a:xfrm>
                  <a:prstGeom prst="rect">
                    <a:avLst/>
                  </a:prstGeom>
                  <a:blipFill rotWithShape="0">
                    <a:blip r:embed="rId11"/>
                    <a:stretch>
                      <a:fillRect t="-40000" b="-96667"/>
                    </a:stretch>
                  </a:blipFill>
                </p:spPr>
                <p:txBody>
                  <a:bodyPr/>
                  <a:lstStyle/>
                  <a:p>
                    <a:r>
                      <a:rPr lang="en-US">
                        <a:noFill/>
                      </a:rPr>
                      <a:t> </a:t>
                    </a:r>
                  </a:p>
                </p:txBody>
              </p:sp>
            </mc:Fallback>
          </mc:AlternateContent>
          <p:cxnSp>
            <p:nvCxnSpPr>
              <p:cNvPr id="44" name="Straight Arrow Connector 43"/>
              <p:cNvCxnSpPr/>
              <p:nvPr/>
            </p:nvCxnSpPr>
            <p:spPr>
              <a:xfrm flipH="1" flipV="1">
                <a:off x="9172636" y="5739519"/>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flipV="1">
                <a:off x="9163661" y="3386738"/>
                <a:ext cx="2" cy="11744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6" name="Right Arrow 45"/>
              <p:cNvSpPr/>
              <p:nvPr/>
            </p:nvSpPr>
            <p:spPr>
              <a:xfrm>
                <a:off x="8338957" y="5017949"/>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25" name="Right Arrow 124"/>
          <p:cNvSpPr/>
          <p:nvPr/>
        </p:nvSpPr>
        <p:spPr>
          <a:xfrm>
            <a:off x="2973623" y="241782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6" name="TextBox 125"/>
              <p:cNvSpPr txBox="1"/>
              <p:nvPr/>
            </p:nvSpPr>
            <p:spPr>
              <a:xfrm>
                <a:off x="3474420" y="890249"/>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126" name="TextBox 125"/>
              <p:cNvSpPr txBox="1">
                <a:spLocks noRot="1" noChangeAspect="1" noMove="1" noResize="1" noEditPoints="1" noAdjustHandles="1" noChangeArrowheads="1" noChangeShapeType="1" noTextEdit="1"/>
              </p:cNvSpPr>
              <p:nvPr/>
            </p:nvSpPr>
            <p:spPr>
              <a:xfrm>
                <a:off x="3474420" y="890249"/>
                <a:ext cx="683392" cy="369332"/>
              </a:xfrm>
              <a:prstGeom prst="rect">
                <a:avLst/>
              </a:prstGeom>
              <a:blipFill rotWithShape="0">
                <a:blip r:embed="rId12"/>
                <a:stretch>
                  <a:fillRect t="-39344" b="-934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4905820" y="890249"/>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127" name="TextBox 126"/>
              <p:cNvSpPr txBox="1">
                <a:spLocks noRot="1" noChangeAspect="1" noMove="1" noResize="1" noEditPoints="1" noAdjustHandles="1" noChangeArrowheads="1" noChangeShapeType="1" noTextEdit="1"/>
              </p:cNvSpPr>
              <p:nvPr/>
            </p:nvSpPr>
            <p:spPr>
              <a:xfrm>
                <a:off x="4905820" y="890249"/>
                <a:ext cx="683392" cy="369332"/>
              </a:xfrm>
              <a:prstGeom prst="rect">
                <a:avLst/>
              </a:prstGeom>
              <a:blipFill rotWithShape="0">
                <a:blip r:embed="rId13"/>
                <a:stretch>
                  <a:fillRect t="-39344" b="-934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Box 127"/>
              <p:cNvSpPr txBox="1"/>
              <p:nvPr/>
            </p:nvSpPr>
            <p:spPr>
              <a:xfrm>
                <a:off x="6435285" y="887372"/>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128" name="TextBox 127"/>
              <p:cNvSpPr txBox="1">
                <a:spLocks noRot="1" noChangeAspect="1" noMove="1" noResize="1" noEditPoints="1" noAdjustHandles="1" noChangeArrowheads="1" noChangeShapeType="1" noTextEdit="1"/>
              </p:cNvSpPr>
              <p:nvPr/>
            </p:nvSpPr>
            <p:spPr>
              <a:xfrm>
                <a:off x="6435285" y="887372"/>
                <a:ext cx="463780" cy="369332"/>
              </a:xfrm>
              <a:prstGeom prst="rect">
                <a:avLst/>
              </a:prstGeom>
              <a:blipFill rotWithShape="0">
                <a:blip r:embed="rId14"/>
                <a:stretch>
                  <a:fillRect t="-41667"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Box 128"/>
              <p:cNvSpPr txBox="1"/>
              <p:nvPr/>
            </p:nvSpPr>
            <p:spPr>
              <a:xfrm>
                <a:off x="7917721" y="901222"/>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129" name="TextBox 128"/>
              <p:cNvSpPr txBox="1">
                <a:spLocks noRot="1" noChangeAspect="1" noMove="1" noResize="1" noEditPoints="1" noAdjustHandles="1" noChangeArrowheads="1" noChangeShapeType="1" noTextEdit="1"/>
              </p:cNvSpPr>
              <p:nvPr/>
            </p:nvSpPr>
            <p:spPr>
              <a:xfrm>
                <a:off x="7917721" y="901222"/>
                <a:ext cx="683392" cy="369332"/>
              </a:xfrm>
              <a:prstGeom prst="rect">
                <a:avLst/>
              </a:prstGeom>
              <a:blipFill rotWithShape="0">
                <a:blip r:embed="rId15"/>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p:cNvSpPr txBox="1"/>
              <p:nvPr/>
            </p:nvSpPr>
            <p:spPr>
              <a:xfrm>
                <a:off x="9220053" y="901217"/>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130" name="TextBox 129"/>
              <p:cNvSpPr txBox="1">
                <a:spLocks noRot="1" noChangeAspect="1" noMove="1" noResize="1" noEditPoints="1" noAdjustHandles="1" noChangeArrowheads="1" noChangeShapeType="1" noTextEdit="1"/>
              </p:cNvSpPr>
              <p:nvPr/>
            </p:nvSpPr>
            <p:spPr>
              <a:xfrm>
                <a:off x="9220053" y="901217"/>
                <a:ext cx="683392" cy="369332"/>
              </a:xfrm>
              <a:prstGeom prst="rect">
                <a:avLst/>
              </a:prstGeom>
              <a:blipFill rotWithShape="0">
                <a:blip r:embed="rId16"/>
                <a:stretch>
                  <a:fillRect t="-40000" b="-96667"/>
                </a:stretch>
              </a:blipFill>
            </p:spPr>
            <p:txBody>
              <a:bodyPr/>
              <a:lstStyle/>
              <a:p>
                <a:r>
                  <a:rPr lang="en-US">
                    <a:noFill/>
                  </a:rPr>
                  <a:t> </a:t>
                </a:r>
              </a:p>
            </p:txBody>
          </p:sp>
        </mc:Fallback>
      </mc:AlternateContent>
      <p:sp>
        <p:nvSpPr>
          <p:cNvPr id="136" name="Right Arrow 135"/>
          <p:cNvSpPr/>
          <p:nvPr/>
        </p:nvSpPr>
        <p:spPr>
          <a:xfrm>
            <a:off x="2987473" y="482851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ight Arrow 136"/>
          <p:cNvSpPr/>
          <p:nvPr/>
        </p:nvSpPr>
        <p:spPr>
          <a:xfrm>
            <a:off x="9984007" y="24316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ight Arrow 137"/>
          <p:cNvSpPr/>
          <p:nvPr/>
        </p:nvSpPr>
        <p:spPr>
          <a:xfrm>
            <a:off x="9997857" y="4828511"/>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9" name="Group 138"/>
          <p:cNvGrpSpPr/>
          <p:nvPr/>
        </p:nvGrpSpPr>
        <p:grpSpPr>
          <a:xfrm>
            <a:off x="728607" y="3043972"/>
            <a:ext cx="892688" cy="2914018"/>
            <a:chOff x="7046440" y="2334020"/>
            <a:chExt cx="892688" cy="2914018"/>
          </a:xfrm>
        </p:grpSpPr>
        <p:grpSp>
          <p:nvGrpSpPr>
            <p:cNvPr id="140" name="Group 139"/>
            <p:cNvGrpSpPr/>
            <p:nvPr/>
          </p:nvGrpSpPr>
          <p:grpSpPr>
            <a:xfrm>
              <a:off x="7046440" y="3079988"/>
              <a:ext cx="892688" cy="2168050"/>
              <a:chOff x="5238924" y="3352523"/>
              <a:chExt cx="892688" cy="2168050"/>
            </a:xfrm>
          </p:grpSpPr>
          <p:sp>
            <p:nvSpPr>
              <p:cNvPr id="143" name="Rectangle 142"/>
              <p:cNvSpPr/>
              <p:nvPr/>
            </p:nvSpPr>
            <p:spPr>
              <a:xfrm>
                <a:off x="5238924"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145" name="TextBox 144"/>
                  <p:cNvSpPr txBox="1"/>
                  <p:nvPr/>
                </p:nvSpPr>
                <p:spPr>
                  <a:xfrm>
                    <a:off x="5517627" y="5151241"/>
                    <a:ext cx="4229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 </m:t>
                              </m:r>
                            </m:sub>
                          </m:sSub>
                        </m:oMath>
                      </m:oMathPara>
                    </a14:m>
                    <a:endParaRPr lang="en-US" dirty="0"/>
                  </a:p>
                </p:txBody>
              </p:sp>
            </mc:Choice>
            <mc:Fallback xmlns="">
              <p:sp>
                <p:nvSpPr>
                  <p:cNvPr id="145" name="TextBox 144"/>
                  <p:cNvSpPr txBox="1">
                    <a:spLocks noRot="1" noChangeAspect="1" noMove="1" noResize="1" noEditPoints="1" noAdjustHandles="1" noChangeArrowheads="1" noChangeShapeType="1" noTextEdit="1"/>
                  </p:cNvSpPr>
                  <p:nvPr/>
                </p:nvSpPr>
                <p:spPr>
                  <a:xfrm>
                    <a:off x="5517627" y="5151241"/>
                    <a:ext cx="422936" cy="369332"/>
                  </a:xfrm>
                  <a:prstGeom prst="rect">
                    <a:avLst/>
                  </a:prstGeom>
                  <a:blipFill rotWithShape="0">
                    <a:blip r:embed="rId17"/>
                    <a:stretch>
                      <a:fillRect t="-40000" b="-96667"/>
                    </a:stretch>
                  </a:blipFill>
                </p:spPr>
                <p:txBody>
                  <a:bodyPr/>
                  <a:lstStyle/>
                  <a:p>
                    <a:r>
                      <a:rPr lang="en-US">
                        <a:noFill/>
                      </a:rPr>
                      <a:t> </a:t>
                    </a:r>
                  </a:p>
                </p:txBody>
              </p:sp>
            </mc:Fallback>
          </mc:AlternateContent>
          <p:cxnSp>
            <p:nvCxnSpPr>
              <p:cNvPr id="146" name="Straight Arrow Connector 145"/>
              <p:cNvCxnSpPr/>
              <p:nvPr/>
            </p:nvCxnSpPr>
            <p:spPr>
              <a:xfrm flipH="1" flipV="1">
                <a:off x="5710276"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141" name="Straight Arrow Connector 140"/>
            <p:cNvCxnSpPr/>
            <p:nvPr/>
          </p:nvCxnSpPr>
          <p:spPr>
            <a:xfrm flipH="1" flipV="1">
              <a:off x="7474311"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2" name="Circular Arrow 141"/>
            <p:cNvSpPr/>
            <p:nvPr/>
          </p:nvSpPr>
          <p:spPr>
            <a:xfrm rot="5400000">
              <a:off x="710849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147" name="TextBox 146"/>
              <p:cNvSpPr txBox="1"/>
              <p:nvPr/>
            </p:nvSpPr>
            <p:spPr>
              <a:xfrm>
                <a:off x="898683" y="983045"/>
                <a:ext cx="3855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 </m:t>
                          </m:r>
                        </m:sub>
                      </m:sSub>
                    </m:oMath>
                  </m:oMathPara>
                </a14:m>
                <a:endParaRPr lang="en-US" dirty="0"/>
              </a:p>
            </p:txBody>
          </p:sp>
        </mc:Choice>
        <mc:Fallback xmlns="">
          <p:sp>
            <p:nvSpPr>
              <p:cNvPr id="147" name="TextBox 146"/>
              <p:cNvSpPr txBox="1">
                <a:spLocks noRot="1" noChangeAspect="1" noMove="1" noResize="1" noEditPoints="1" noAdjustHandles="1" noChangeArrowheads="1" noChangeShapeType="1" noTextEdit="1"/>
              </p:cNvSpPr>
              <p:nvPr/>
            </p:nvSpPr>
            <p:spPr>
              <a:xfrm>
                <a:off x="898683" y="983045"/>
                <a:ext cx="385555" cy="369332"/>
              </a:xfrm>
              <a:prstGeom prst="rect">
                <a:avLst/>
              </a:prstGeom>
              <a:blipFill rotWithShape="0">
                <a:blip r:embed="rId18"/>
                <a:stretch>
                  <a:fillRect t="-39344" b="-93443"/>
                </a:stretch>
              </a:blipFill>
            </p:spPr>
            <p:txBody>
              <a:bodyPr/>
              <a:lstStyle/>
              <a:p>
                <a:r>
                  <a:rPr lang="en-US">
                    <a:noFill/>
                  </a:rPr>
                  <a:t> </a:t>
                </a:r>
              </a:p>
            </p:txBody>
          </p:sp>
        </mc:Fallback>
      </mc:AlternateContent>
      <p:sp>
        <p:nvSpPr>
          <p:cNvPr id="148" name="Rectangle 147"/>
          <p:cNvSpPr/>
          <p:nvPr/>
        </p:nvSpPr>
        <p:spPr>
          <a:xfrm>
            <a:off x="682163" y="2040904"/>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smtClean="0">
              <a:solidFill>
                <a:schemeClr val="tx1">
                  <a:lumMod val="75000"/>
                  <a:lumOff val="25000"/>
                </a:schemeClr>
              </a:solidFill>
            </a:endParaRPr>
          </a:p>
        </p:txBody>
      </p:sp>
      <p:sp>
        <p:nvSpPr>
          <p:cNvPr id="149" name="Circular Arrow 148"/>
          <p:cNvSpPr/>
          <p:nvPr/>
        </p:nvSpPr>
        <p:spPr>
          <a:xfrm rot="5400000">
            <a:off x="763606" y="2198178"/>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0" name="Straight Arrow Connector 149"/>
          <p:cNvCxnSpPr/>
          <p:nvPr/>
        </p:nvCxnSpPr>
        <p:spPr>
          <a:xfrm flipH="1" flipV="1">
            <a:off x="1108519" y="1357724"/>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2367937" y="1270549"/>
            <a:ext cx="11142" cy="460363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70564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to Sequence	</a:t>
            </a:r>
            <a:endParaRPr lang="en-US" dirty="0"/>
          </a:p>
        </p:txBody>
      </p:sp>
      <p:sp>
        <p:nvSpPr>
          <p:cNvPr id="3" name="Content Placeholder 2"/>
          <p:cNvSpPr>
            <a:spLocks noGrp="1"/>
          </p:cNvSpPr>
          <p:nvPr>
            <p:ph idx="1"/>
          </p:nvPr>
        </p:nvSpPr>
        <p:spPr>
          <a:xfrm>
            <a:off x="833414" y="1177758"/>
            <a:ext cx="11009293" cy="2111143"/>
          </a:xfrm>
        </p:spPr>
        <p:txBody>
          <a:bodyPr/>
          <a:lstStyle/>
          <a:p>
            <a:r>
              <a:rPr lang="en-US" b="1" dirty="0">
                <a:solidFill>
                  <a:schemeClr val="accent2"/>
                </a:solidFill>
              </a:rPr>
              <a:t>Sebastien lived in France</a:t>
            </a:r>
            <a:r>
              <a:rPr lang="en-US" b="1" dirty="0" smtClean="0">
                <a:solidFill>
                  <a:schemeClr val="accent2"/>
                </a:solidFill>
              </a:rPr>
              <a:t>.</a:t>
            </a:r>
          </a:p>
          <a:p>
            <a:endParaRPr lang="en-US" b="1" dirty="0">
              <a:solidFill>
                <a:schemeClr val="accent2"/>
              </a:solidFill>
            </a:endParaRPr>
          </a:p>
          <a:p>
            <a:r>
              <a:rPr lang="en-US" dirty="0" smtClean="0"/>
              <a:t>Seq2seq </a:t>
            </a:r>
            <a:r>
              <a:rPr lang="en-US" dirty="0"/>
              <a:t>model learns from variable sequence input fixed length sequence output. It uses two LSTM model, one learns vector representation from input sequence of fixed dimensionality and another LSTM learns to decode from this input vector to target sequence. </a:t>
            </a:r>
            <a:endParaRPr lang="en-US" dirty="0" smtClean="0"/>
          </a:p>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43</a:t>
            </a:fld>
            <a:endParaRPr lang="en-US"/>
          </a:p>
        </p:txBody>
      </p:sp>
    </p:spTree>
    <p:extLst>
      <p:ext uri="{BB962C8B-B14F-4D97-AF65-F5344CB8AC3E}">
        <p14:creationId xmlns:p14="http://schemas.microsoft.com/office/powerpoint/2010/main" val="76228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to Sequence (</a:t>
            </a:r>
            <a:r>
              <a:rPr lang="en-US" dirty="0" err="1" smtClean="0"/>
              <a:t>cont</a:t>
            </a:r>
            <a:r>
              <a:rPr lang="en-US" dirty="0" smtClean="0"/>
              <a:t>) </a:t>
            </a:r>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44</a:t>
            </a:fld>
            <a:endParaRPr lang="en-US"/>
          </a:p>
        </p:txBody>
      </p:sp>
      <p:sp>
        <p:nvSpPr>
          <p:cNvPr id="5" name="Content Placeholder 4"/>
          <p:cNvSpPr>
            <a:spLocks noGrp="1"/>
          </p:cNvSpPr>
          <p:nvPr>
            <p:ph idx="1"/>
          </p:nvPr>
        </p:nvSpPr>
        <p:spPr/>
        <p:txBody>
          <a:bodyPr/>
          <a:lstStyle/>
          <a:p>
            <a:endParaRPr lang="en-US"/>
          </a:p>
        </p:txBody>
      </p:sp>
      <p:pic>
        <p:nvPicPr>
          <p:cNvPr id="94210" name="Picture 2" descr="eq2seq infe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976" y="2233329"/>
            <a:ext cx="9535886" cy="389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6557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dirty="0"/>
              <a:t>What is Teacher </a:t>
            </a:r>
            <a:r>
              <a:rPr lang="en-US" dirty="0" smtClean="0"/>
              <a:t>Forcing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fontAlgn="base"/>
            <a:r>
              <a:rPr lang="en-US" i="1" dirty="0"/>
              <a:t>Models that have recurrent connections from their outputs leading back into the model may be trained with teacher forcing.</a:t>
            </a:r>
          </a:p>
          <a:p>
            <a:pPr fontAlgn="base"/>
            <a:r>
              <a:rPr lang="en-US" dirty="0"/>
              <a:t>— Page 372, </a:t>
            </a:r>
            <a:r>
              <a:rPr lang="en-US" dirty="0">
                <a:hlinkClick r:id="rId3"/>
              </a:rPr>
              <a:t>Deep Learning</a:t>
            </a:r>
            <a:r>
              <a:rPr lang="en-US" dirty="0"/>
              <a:t>, 2016.</a:t>
            </a:r>
          </a:p>
          <a:p>
            <a:endParaRPr lang="en-US" dirty="0" smtClean="0"/>
          </a:p>
          <a:p>
            <a:pPr fontAlgn="base"/>
            <a:r>
              <a:rPr lang="en-US" i="1" dirty="0"/>
              <a:t>Teacher forcing is a procedure […] in which during training the model receives the ground truth output y(t) as input at time t + 1.</a:t>
            </a:r>
          </a:p>
          <a:p>
            <a:pPr fontAlgn="base"/>
            <a:r>
              <a:rPr lang="en-US" dirty="0"/>
              <a:t>— Page 372, </a:t>
            </a:r>
            <a:r>
              <a:rPr lang="en-US" dirty="0">
                <a:hlinkClick r:id="rId3"/>
              </a:rPr>
              <a:t>Deep Learning</a:t>
            </a:r>
            <a:r>
              <a:rPr lang="en-US" dirty="0"/>
              <a:t>, 2016.</a:t>
            </a:r>
          </a:p>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45</a:t>
            </a:fld>
            <a:endParaRPr lang="en-US"/>
          </a:p>
        </p:txBody>
      </p:sp>
    </p:spTree>
    <p:extLst>
      <p:ext uri="{BB962C8B-B14F-4D97-AF65-F5344CB8AC3E}">
        <p14:creationId xmlns:p14="http://schemas.microsoft.com/office/powerpoint/2010/main" val="18688802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Teacher Forcing (</a:t>
            </a:r>
            <a:r>
              <a:rPr lang="en-US" dirty="0" err="1"/>
              <a:t>cont</a:t>
            </a:r>
            <a:r>
              <a:rPr lang="en-US" dirty="0"/>
              <a:t>)</a:t>
            </a:r>
          </a:p>
        </p:txBody>
      </p:sp>
      <p:sp>
        <p:nvSpPr>
          <p:cNvPr id="3" name="Content Placeholder 2"/>
          <p:cNvSpPr>
            <a:spLocks noGrp="1"/>
          </p:cNvSpPr>
          <p:nvPr>
            <p:ph idx="1"/>
          </p:nvPr>
        </p:nvSpPr>
        <p:spPr>
          <a:xfrm>
            <a:off x="833415" y="998141"/>
            <a:ext cx="10327008" cy="4929128"/>
          </a:xfrm>
        </p:spPr>
        <p:txBody>
          <a:bodyPr/>
          <a:lstStyle/>
          <a:p>
            <a:r>
              <a:rPr lang="en-US" dirty="0"/>
              <a:t>Given the following input sequence:</a:t>
            </a:r>
            <a:endParaRPr lang="en-US" dirty="0" smtClean="0"/>
          </a:p>
          <a:p>
            <a:r>
              <a:rPr lang="en-US" b="1" dirty="0" smtClean="0">
                <a:solidFill>
                  <a:schemeClr val="accent2"/>
                </a:solidFill>
              </a:rPr>
              <a:t>“</a:t>
            </a:r>
            <a:r>
              <a:rPr lang="en-US" dirty="0">
                <a:solidFill>
                  <a:schemeClr val="accent2"/>
                </a:solidFill>
              </a:rPr>
              <a:t>The wheels on the bus go round and round</a:t>
            </a:r>
            <a:r>
              <a:rPr lang="en-US" dirty="0" smtClean="0"/>
              <a:t>.</a:t>
            </a:r>
            <a:r>
              <a:rPr lang="en-US" b="1" dirty="0" smtClean="0">
                <a:solidFill>
                  <a:schemeClr val="accent2"/>
                </a:solidFill>
              </a:rPr>
              <a:t>”</a:t>
            </a:r>
          </a:p>
          <a:p>
            <a:endParaRPr lang="en-US" b="1" dirty="0">
              <a:solidFill>
                <a:schemeClr val="accent2"/>
              </a:solidFill>
            </a:endParaRPr>
          </a:p>
          <a:p>
            <a:r>
              <a:rPr lang="en-US" dirty="0" smtClean="0"/>
              <a:t>In this task we </a:t>
            </a:r>
            <a:r>
              <a:rPr lang="en-US" dirty="0"/>
              <a:t>want to train a model to generate the next word in the sequence given the previous sequence of words</a:t>
            </a:r>
            <a:r>
              <a:rPr lang="en-US" dirty="0" smtClean="0"/>
              <a:t>.</a:t>
            </a:r>
          </a:p>
          <a:p>
            <a:endParaRPr lang="en-US" b="1" dirty="0">
              <a:solidFill>
                <a:schemeClr val="accent2"/>
              </a:solidFill>
            </a:endParaRPr>
          </a:p>
          <a:p>
            <a:r>
              <a:rPr lang="en-US" dirty="0" smtClean="0"/>
              <a:t>We add </a:t>
            </a:r>
            <a:r>
              <a:rPr lang="en-US" dirty="0"/>
              <a:t>a token to signal the start of the sequence and another to signal the end of the sequence. We will use “</a:t>
            </a:r>
            <a:r>
              <a:rPr lang="en-US" i="1" dirty="0"/>
              <a:t>[</a:t>
            </a:r>
            <a:r>
              <a:rPr lang="en-US" b="1" i="1" dirty="0">
                <a:solidFill>
                  <a:schemeClr val="accent2"/>
                </a:solidFill>
              </a:rPr>
              <a:t>START</a:t>
            </a:r>
            <a:r>
              <a:rPr lang="en-US" i="1" dirty="0"/>
              <a:t>]</a:t>
            </a:r>
            <a:r>
              <a:rPr lang="en-US" dirty="0"/>
              <a:t>” and “</a:t>
            </a:r>
            <a:r>
              <a:rPr lang="en-US" i="1" dirty="0"/>
              <a:t>[</a:t>
            </a:r>
            <a:r>
              <a:rPr lang="en-US" b="1" i="1" dirty="0">
                <a:solidFill>
                  <a:schemeClr val="accent2"/>
                </a:solidFill>
              </a:rPr>
              <a:t>END</a:t>
            </a:r>
            <a:r>
              <a:rPr lang="en-US" i="1" dirty="0"/>
              <a:t>]</a:t>
            </a:r>
            <a:r>
              <a:rPr lang="en-US" dirty="0"/>
              <a:t>” respectively</a:t>
            </a:r>
            <a:r>
              <a:rPr lang="en-US" dirty="0" smtClean="0"/>
              <a:t>.</a:t>
            </a:r>
          </a:p>
          <a:p>
            <a:endParaRPr lang="en-US" b="1" dirty="0" smtClean="0">
              <a:solidFill>
                <a:schemeClr val="accent2"/>
              </a:solidFill>
            </a:endParaRPr>
          </a:p>
          <a:p>
            <a:r>
              <a:rPr lang="en-US" b="1" dirty="0" smtClean="0">
                <a:solidFill>
                  <a:schemeClr val="accent2"/>
                </a:solidFill>
              </a:rPr>
              <a:t>“[START] </a:t>
            </a:r>
            <a:r>
              <a:rPr lang="en-US" dirty="0">
                <a:solidFill>
                  <a:schemeClr val="accent2"/>
                </a:solidFill>
              </a:rPr>
              <a:t>The wheels on the bus go round and </a:t>
            </a:r>
            <a:r>
              <a:rPr lang="en-US" dirty="0" smtClean="0">
                <a:solidFill>
                  <a:schemeClr val="accent2"/>
                </a:solidFill>
              </a:rPr>
              <a:t>round </a:t>
            </a:r>
            <a:r>
              <a:rPr lang="en-US" b="1" dirty="0" smtClean="0">
                <a:solidFill>
                  <a:schemeClr val="accent2"/>
                </a:solidFill>
              </a:rPr>
              <a:t>[END]</a:t>
            </a:r>
            <a:endParaRPr lang="en-US" b="1" dirty="0">
              <a:solidFill>
                <a:schemeClr val="accent2"/>
              </a:solidFill>
            </a:endParaRPr>
          </a:p>
          <a:p>
            <a:endParaRPr lang="en-US" b="1" dirty="0">
              <a:solidFill>
                <a:schemeClr val="accent2"/>
              </a:solidFill>
            </a:endParaRPr>
          </a:p>
        </p:txBody>
      </p:sp>
      <p:sp>
        <p:nvSpPr>
          <p:cNvPr id="4" name="Slide Number Placeholder 3"/>
          <p:cNvSpPr>
            <a:spLocks noGrp="1"/>
          </p:cNvSpPr>
          <p:nvPr>
            <p:ph type="sldNum" sz="quarter" idx="12"/>
          </p:nvPr>
        </p:nvSpPr>
        <p:spPr/>
        <p:txBody>
          <a:bodyPr/>
          <a:lstStyle/>
          <a:p>
            <a:fld id="{4B490DE6-7A4A-0F4C-A18B-C3B4F3245ADB}" type="slidenum">
              <a:rPr lang="en-US" smtClean="0"/>
              <a:t>46</a:t>
            </a:fld>
            <a:endParaRPr lang="en-US"/>
          </a:p>
        </p:txBody>
      </p:sp>
    </p:spTree>
    <p:extLst>
      <p:ext uri="{BB962C8B-B14F-4D97-AF65-F5344CB8AC3E}">
        <p14:creationId xmlns:p14="http://schemas.microsoft.com/office/powerpoint/2010/main" val="17754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Teacher Forcing (</a:t>
            </a:r>
            <a:r>
              <a:rPr lang="en-US" dirty="0" err="1"/>
              <a:t>cont</a:t>
            </a:r>
            <a:r>
              <a:rPr lang="en-US" dirty="0"/>
              <a:t>)</a:t>
            </a:r>
          </a:p>
        </p:txBody>
      </p:sp>
      <p:sp>
        <p:nvSpPr>
          <p:cNvPr id="3" name="Content Placeholder 2"/>
          <p:cNvSpPr>
            <a:spLocks noGrp="1"/>
          </p:cNvSpPr>
          <p:nvPr>
            <p:ph idx="1"/>
          </p:nvPr>
        </p:nvSpPr>
        <p:spPr>
          <a:xfrm>
            <a:off x="833415" y="998141"/>
            <a:ext cx="10327008" cy="4929128"/>
          </a:xfrm>
        </p:spPr>
        <p:txBody>
          <a:bodyPr/>
          <a:lstStyle/>
          <a:p>
            <a:r>
              <a:rPr lang="en-US" dirty="0"/>
              <a:t>Imagine the model generates the word </a:t>
            </a:r>
            <a:r>
              <a:rPr lang="en-US" dirty="0" smtClean="0"/>
              <a:t>“</a:t>
            </a:r>
            <a:r>
              <a:rPr lang="en-US" i="1" dirty="0">
                <a:solidFill>
                  <a:schemeClr val="accent2"/>
                </a:solidFill>
              </a:rPr>
              <a:t>A</a:t>
            </a:r>
            <a:r>
              <a:rPr lang="en-US" dirty="0" smtClean="0"/>
              <a:t>“, </a:t>
            </a:r>
            <a:r>
              <a:rPr lang="en-US" dirty="0"/>
              <a:t>but of course, we expected </a:t>
            </a:r>
            <a:r>
              <a:rPr lang="en-US" dirty="0" smtClean="0"/>
              <a:t>“</a:t>
            </a:r>
            <a:r>
              <a:rPr lang="en-US" i="1" dirty="0" smtClean="0">
                <a:solidFill>
                  <a:schemeClr val="accent2"/>
                </a:solidFill>
              </a:rPr>
              <a:t>The</a:t>
            </a:r>
            <a:r>
              <a:rPr lang="en-US" dirty="0" smtClean="0"/>
              <a:t>“.</a:t>
            </a:r>
          </a:p>
          <a:p>
            <a:endParaRPr lang="en-US" b="1" dirty="0">
              <a:solidFill>
                <a:schemeClr val="accent2"/>
              </a:solidFill>
            </a:endParaRPr>
          </a:p>
          <a:p>
            <a:pPr fontAlgn="base"/>
            <a:r>
              <a:rPr lang="en-US" dirty="0"/>
              <a:t>T</a:t>
            </a:r>
            <a:r>
              <a:rPr lang="en-US" dirty="0" smtClean="0"/>
              <a:t>he </a:t>
            </a:r>
            <a:r>
              <a:rPr lang="en-US" dirty="0"/>
              <a:t>model is off track and is going to get punished for every subsequent word it generates. This makes learning slower and the model unstable.</a:t>
            </a:r>
          </a:p>
          <a:p>
            <a:pPr fontAlgn="base"/>
            <a:r>
              <a:rPr lang="en-US" b="1" dirty="0"/>
              <a:t>Instead, we can use teacher forcing.</a:t>
            </a:r>
          </a:p>
          <a:p>
            <a:pPr fontAlgn="base"/>
            <a:r>
              <a:rPr lang="en-US" dirty="0"/>
              <a:t>In the first example when the model generated </a:t>
            </a:r>
            <a:r>
              <a:rPr lang="en-US" dirty="0" smtClean="0"/>
              <a:t>“</a:t>
            </a:r>
            <a:r>
              <a:rPr lang="en-US" b="1" i="1" dirty="0">
                <a:solidFill>
                  <a:schemeClr val="accent2"/>
                </a:solidFill>
              </a:rPr>
              <a:t>A</a:t>
            </a:r>
            <a:r>
              <a:rPr lang="en-US" dirty="0" smtClean="0"/>
              <a:t>” </a:t>
            </a:r>
            <a:r>
              <a:rPr lang="en-US" dirty="0"/>
              <a:t>as output, we can discard this output after calculating error and feed in </a:t>
            </a:r>
            <a:r>
              <a:rPr lang="en-US" dirty="0" smtClean="0"/>
              <a:t>“</a:t>
            </a:r>
            <a:r>
              <a:rPr lang="en-US" b="1" i="1" dirty="0" smtClean="0">
                <a:solidFill>
                  <a:schemeClr val="accent2"/>
                </a:solidFill>
              </a:rPr>
              <a:t>The</a:t>
            </a:r>
            <a:r>
              <a:rPr lang="en-US" dirty="0" smtClean="0"/>
              <a:t>” </a:t>
            </a:r>
            <a:r>
              <a:rPr lang="en-US" dirty="0"/>
              <a:t>as part of the input on the subsequent time step.</a:t>
            </a:r>
          </a:p>
          <a:p>
            <a:r>
              <a:rPr lang="en-US" dirty="0"/>
              <a:t/>
            </a:r>
            <a:br>
              <a:rPr lang="en-US" dirty="0"/>
            </a:br>
            <a:endParaRPr lang="en-US" b="1" dirty="0">
              <a:solidFill>
                <a:schemeClr val="accent2"/>
              </a:solidFill>
            </a:endParaRPr>
          </a:p>
        </p:txBody>
      </p:sp>
      <p:sp>
        <p:nvSpPr>
          <p:cNvPr id="4" name="Slide Number Placeholder 3"/>
          <p:cNvSpPr>
            <a:spLocks noGrp="1"/>
          </p:cNvSpPr>
          <p:nvPr>
            <p:ph type="sldNum" sz="quarter" idx="12"/>
          </p:nvPr>
        </p:nvSpPr>
        <p:spPr/>
        <p:txBody>
          <a:bodyPr/>
          <a:lstStyle/>
          <a:p>
            <a:fld id="{4B490DE6-7A4A-0F4C-A18B-C3B4F3245ADB}" type="slidenum">
              <a:rPr lang="en-US" smtClean="0"/>
              <a:t>47</a:t>
            </a:fld>
            <a:endParaRPr lang="en-US"/>
          </a:p>
        </p:txBody>
      </p:sp>
    </p:spTree>
    <p:extLst>
      <p:ext uri="{BB962C8B-B14F-4D97-AF65-F5344CB8AC3E}">
        <p14:creationId xmlns:p14="http://schemas.microsoft.com/office/powerpoint/2010/main" val="91072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Teacher Forcing (</a:t>
            </a:r>
            <a:r>
              <a:rPr lang="en-US" dirty="0" err="1"/>
              <a:t>cont</a:t>
            </a:r>
            <a:r>
              <a:rPr lang="en-US" dirty="0"/>
              <a:t>)</a:t>
            </a:r>
          </a:p>
        </p:txBody>
      </p:sp>
      <p:sp>
        <p:nvSpPr>
          <p:cNvPr id="3" name="Content Placeholder 2"/>
          <p:cNvSpPr>
            <a:spLocks noGrp="1"/>
          </p:cNvSpPr>
          <p:nvPr>
            <p:ph idx="1"/>
          </p:nvPr>
        </p:nvSpPr>
        <p:spPr>
          <a:xfrm>
            <a:off x="833415" y="998141"/>
            <a:ext cx="10327008" cy="4929128"/>
          </a:xfrm>
        </p:spPr>
        <p:txBody>
          <a:bodyPr/>
          <a:lstStyle/>
          <a:p>
            <a:r>
              <a:rPr lang="en-US" dirty="0"/>
              <a:t>In the first example when the model generated </a:t>
            </a:r>
            <a:r>
              <a:rPr lang="en-US" dirty="0" smtClean="0"/>
              <a:t>“</a:t>
            </a:r>
            <a:r>
              <a:rPr lang="en-US" b="1" i="1" dirty="0" smtClean="0">
                <a:solidFill>
                  <a:schemeClr val="accent2"/>
                </a:solidFill>
              </a:rPr>
              <a:t>A</a:t>
            </a:r>
            <a:r>
              <a:rPr lang="en-US" dirty="0" smtClean="0"/>
              <a:t>” </a:t>
            </a:r>
            <a:r>
              <a:rPr lang="en-US" dirty="0"/>
              <a:t>as output, we can discard this output after calculating error and feed in </a:t>
            </a:r>
            <a:r>
              <a:rPr lang="en-US" dirty="0" smtClean="0"/>
              <a:t>“</a:t>
            </a:r>
            <a:r>
              <a:rPr lang="en-US" b="1" i="1" dirty="0" smtClean="0">
                <a:solidFill>
                  <a:schemeClr val="accent2"/>
                </a:solidFill>
              </a:rPr>
              <a:t>The</a:t>
            </a:r>
            <a:r>
              <a:rPr lang="en-US" dirty="0" smtClean="0"/>
              <a:t>” </a:t>
            </a:r>
            <a:r>
              <a:rPr lang="en-US" dirty="0"/>
              <a:t>as </a:t>
            </a:r>
            <a:r>
              <a:rPr lang="en-US" dirty="0" smtClean="0"/>
              <a:t>part </a:t>
            </a:r>
            <a:r>
              <a:rPr lang="en-US" dirty="0"/>
              <a:t>of the input on the subsequent time step</a:t>
            </a:r>
            <a:r>
              <a:rPr lang="en-US" dirty="0" smtClean="0"/>
              <a:t>.</a:t>
            </a:r>
          </a:p>
          <a:p>
            <a:endParaRPr lang="en-US" b="1" dirty="0">
              <a:solidFill>
                <a:schemeClr val="accent2"/>
              </a:solidFill>
            </a:endParaRPr>
          </a:p>
          <a:p>
            <a:pPr fontAlgn="base"/>
            <a:r>
              <a:rPr lang="en-US" dirty="0"/>
              <a:t>[START], ?</a:t>
            </a:r>
          </a:p>
          <a:p>
            <a:pPr fontAlgn="base"/>
            <a:r>
              <a:rPr lang="en-US" dirty="0"/>
              <a:t>[START], </a:t>
            </a:r>
            <a:r>
              <a:rPr lang="en-US" dirty="0" smtClean="0">
                <a:solidFill>
                  <a:schemeClr val="accent2"/>
                </a:solidFill>
              </a:rPr>
              <a:t>The</a:t>
            </a:r>
            <a:r>
              <a:rPr lang="en-US" dirty="0" smtClean="0"/>
              <a:t>, </a:t>
            </a:r>
            <a:r>
              <a:rPr lang="en-US" dirty="0">
                <a:solidFill>
                  <a:schemeClr val="accent2"/>
                </a:solidFill>
              </a:rPr>
              <a:t>wheels </a:t>
            </a:r>
            <a:r>
              <a:rPr lang="en-US" dirty="0" smtClean="0"/>
              <a:t>?</a:t>
            </a:r>
            <a:endParaRPr lang="en-US" dirty="0"/>
          </a:p>
          <a:p>
            <a:pPr fontAlgn="base"/>
            <a:r>
              <a:rPr lang="en-US" dirty="0"/>
              <a:t>[START], </a:t>
            </a:r>
            <a:r>
              <a:rPr lang="en-US" dirty="0" smtClean="0">
                <a:solidFill>
                  <a:schemeClr val="accent2"/>
                </a:solidFill>
              </a:rPr>
              <a:t>The</a:t>
            </a:r>
            <a:r>
              <a:rPr lang="en-US" dirty="0" smtClean="0"/>
              <a:t>, </a:t>
            </a:r>
            <a:r>
              <a:rPr lang="en-US" dirty="0" smtClean="0">
                <a:solidFill>
                  <a:schemeClr val="accent2"/>
                </a:solidFill>
              </a:rPr>
              <a:t>wheels, </a:t>
            </a:r>
            <a:r>
              <a:rPr lang="en-US" dirty="0">
                <a:solidFill>
                  <a:schemeClr val="accent2"/>
                </a:solidFill>
              </a:rPr>
              <a:t>on </a:t>
            </a:r>
            <a:r>
              <a:rPr lang="en-US" dirty="0" smtClean="0"/>
              <a:t>, </a:t>
            </a:r>
            <a:r>
              <a:rPr lang="en-US" dirty="0"/>
              <a:t>?</a:t>
            </a:r>
          </a:p>
          <a:p>
            <a:pPr fontAlgn="base"/>
            <a:r>
              <a:rPr lang="en-US" dirty="0"/>
              <a:t>[START], </a:t>
            </a:r>
            <a:r>
              <a:rPr lang="en-US" dirty="0">
                <a:solidFill>
                  <a:schemeClr val="accent2"/>
                </a:solidFill>
              </a:rPr>
              <a:t>The</a:t>
            </a:r>
            <a:r>
              <a:rPr lang="en-US" dirty="0"/>
              <a:t>, </a:t>
            </a:r>
            <a:r>
              <a:rPr lang="en-US" dirty="0">
                <a:solidFill>
                  <a:schemeClr val="accent2"/>
                </a:solidFill>
              </a:rPr>
              <a:t>wheels, on </a:t>
            </a:r>
            <a:r>
              <a:rPr lang="en-US" dirty="0" smtClean="0"/>
              <a:t>, </a:t>
            </a:r>
            <a:r>
              <a:rPr lang="en-US" dirty="0" smtClean="0">
                <a:solidFill>
                  <a:schemeClr val="accent2"/>
                </a:solidFill>
              </a:rPr>
              <a:t>the,</a:t>
            </a:r>
            <a:r>
              <a:rPr lang="en-US" dirty="0" smtClean="0"/>
              <a:t> ?</a:t>
            </a:r>
            <a:endParaRPr lang="en-US" dirty="0"/>
          </a:p>
          <a:p>
            <a:pPr fontAlgn="base"/>
            <a:r>
              <a:rPr lang="en-US" dirty="0"/>
              <a:t>...</a:t>
            </a:r>
          </a:p>
          <a:p>
            <a:endParaRPr lang="en-US" b="1" dirty="0" smtClean="0">
              <a:solidFill>
                <a:schemeClr val="accent2"/>
              </a:solidFill>
            </a:endParaRPr>
          </a:p>
          <a:p>
            <a:r>
              <a:rPr lang="en-US" b="1" dirty="0" smtClean="0">
                <a:solidFill>
                  <a:schemeClr val="accent2"/>
                </a:solidFill>
              </a:rPr>
              <a:t>REMEMBER: ONLY IN TRAINING TIME </a:t>
            </a:r>
            <a:endParaRPr lang="en-US" b="1" dirty="0">
              <a:solidFill>
                <a:schemeClr val="accent2"/>
              </a:solidFill>
            </a:endParaRPr>
          </a:p>
        </p:txBody>
      </p:sp>
      <p:sp>
        <p:nvSpPr>
          <p:cNvPr id="4" name="Slide Number Placeholder 3"/>
          <p:cNvSpPr>
            <a:spLocks noGrp="1"/>
          </p:cNvSpPr>
          <p:nvPr>
            <p:ph type="sldNum" sz="quarter" idx="12"/>
          </p:nvPr>
        </p:nvSpPr>
        <p:spPr/>
        <p:txBody>
          <a:bodyPr/>
          <a:lstStyle/>
          <a:p>
            <a:fld id="{4B490DE6-7A4A-0F4C-A18B-C3B4F3245ADB}" type="slidenum">
              <a:rPr lang="en-US" smtClean="0"/>
              <a:t>48</a:t>
            </a:fld>
            <a:endParaRPr lang="en-US"/>
          </a:p>
        </p:txBody>
      </p:sp>
    </p:spTree>
    <p:extLst>
      <p:ext uri="{BB962C8B-B14F-4D97-AF65-F5344CB8AC3E}">
        <p14:creationId xmlns:p14="http://schemas.microsoft.com/office/powerpoint/2010/main" val="2960755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4B490DE6-7A4A-0F4C-A18B-C3B4F3245ADB}" type="slidenum">
              <a:rPr lang="en-US" smtClean="0"/>
              <a:t>49</a:t>
            </a:fld>
            <a:endParaRPr lang="en-US"/>
          </a:p>
        </p:txBody>
      </p:sp>
      <p:pic>
        <p:nvPicPr>
          <p:cNvPr id="5" name="slide.url=https://blog.openai.com/better-language-models/"/>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12065000" cy="6731000"/>
          </a:xfrm>
          <a:prstGeom prst="rect">
            <a:avLst/>
          </a:prstGeom>
        </p:spPr>
      </p:pic>
    </p:spTree>
    <p:extLst>
      <p:ext uri="{BB962C8B-B14F-4D97-AF65-F5344CB8AC3E}">
        <p14:creationId xmlns:p14="http://schemas.microsoft.com/office/powerpoint/2010/main" val="1111010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RNN again </a:t>
            </a:r>
            <a:endParaRPr lang="en-US" dirty="0"/>
          </a:p>
        </p:txBody>
      </p:sp>
      <p:sp>
        <p:nvSpPr>
          <p:cNvPr id="3" name="Content Placeholder 2"/>
          <p:cNvSpPr>
            <a:spLocks noGrp="1"/>
          </p:cNvSpPr>
          <p:nvPr>
            <p:ph idx="1"/>
          </p:nvPr>
        </p:nvSpPr>
        <p:spPr/>
        <p:txBody>
          <a:bodyPr/>
          <a:lstStyle/>
          <a:p>
            <a:endParaRPr lang="en-US" dirty="0"/>
          </a:p>
        </p:txBody>
      </p:sp>
      <p:sp>
        <p:nvSpPr>
          <p:cNvPr id="6" name="Slide Number Placeholder 5"/>
          <p:cNvSpPr>
            <a:spLocks noGrp="1"/>
          </p:cNvSpPr>
          <p:nvPr>
            <p:ph type="sldNum" sz="quarter" idx="12"/>
          </p:nvPr>
        </p:nvSpPr>
        <p:spPr/>
        <p:txBody>
          <a:bodyPr/>
          <a:lstStyle/>
          <a:p>
            <a:fld id="{4B490DE6-7A4A-0F4C-A18B-C3B4F3245ADB}" type="slidenum">
              <a:rPr lang="en-US" smtClean="0"/>
              <a:t>5</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549" y="1551708"/>
            <a:ext cx="3242712" cy="4364599"/>
          </a:xfrm>
          <a:prstGeom prst="rect">
            <a:avLst/>
          </a:prstGeom>
        </p:spPr>
      </p:pic>
      <p:sp>
        <p:nvSpPr>
          <p:cNvPr id="5" name="Rounded Rectangle 4"/>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ysClr val="windowText" lastClr="000000"/>
                </a:solidFill>
              </a:rPr>
              <a:t>State</a:t>
            </a:r>
            <a:endParaRPr lang="en-US" dirty="0">
              <a:solidFill>
                <a:sysClr val="windowText" lastClr="000000"/>
              </a:solidFill>
            </a:endParaRPr>
          </a:p>
        </p:txBody>
      </p:sp>
      <p:sp>
        <p:nvSpPr>
          <p:cNvPr id="10" name="Oval 9"/>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13" name="Straight Arrow Connector 12"/>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Oval 14"/>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ysClr val="windowText" lastClr="000000"/>
                </a:solidFill>
              </a:rPr>
              <a:t>+</a:t>
            </a:r>
            <a:endParaRPr lang="en-US" dirty="0">
              <a:solidFill>
                <a:sysClr val="windowText" lastClr="000000"/>
              </a:solidFill>
            </a:endParaRPr>
          </a:p>
        </p:txBody>
      </p:sp>
      <p:cxnSp>
        <p:nvCxnSpPr>
          <p:cNvPr id="16" name="Straight Arrow Connector 15"/>
          <p:cNvCxnSpPr>
            <a:stCxn id="10" idx="0"/>
            <a:endCxn id="15"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15" idx="0"/>
            <a:endCxn id="9"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2" name="Oval 21"/>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ysClr val="windowText" lastClr="000000"/>
                </a:solidFill>
              </a:rPr>
              <a:t>W</a:t>
            </a:r>
            <a:endParaRPr lang="en-US" dirty="0">
              <a:solidFill>
                <a:sysClr val="windowText" lastClr="000000"/>
              </a:solidFill>
            </a:endParaRPr>
          </a:p>
        </p:txBody>
      </p:sp>
      <p:cxnSp>
        <p:nvCxnSpPr>
          <p:cNvPr id="24" name="Elbow Connector 23"/>
          <p:cNvCxnSpPr>
            <a:stCxn id="9" idx="2"/>
            <a:endCxn id="15"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33" name="Rectangle 32"/>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lumMod val="75000"/>
                    <a:lumOff val="25000"/>
                  </a:schemeClr>
                </a:solidFill>
              </a:rPr>
              <a:t>σ</a:t>
            </a:r>
            <a:endParaRPr lang="en-US" dirty="0">
              <a:solidFill>
                <a:schemeClr val="tx1">
                  <a:lumMod val="75000"/>
                  <a:lumOff val="25000"/>
                </a:schemeClr>
              </a:solidFill>
            </a:endParaRPr>
          </a:p>
        </p:txBody>
      </p:sp>
      <p:sp>
        <p:nvSpPr>
          <p:cNvPr id="34" name="Oval 33"/>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39" name="Rectangle 38"/>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TextBox 43"/>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4"/>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5"/>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6" name="TextBox 45"/>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6"/>
                <a:stretch>
                  <a:fillRect t="-39344" b="-95082"/>
                </a:stretch>
              </a:blipFill>
            </p:spPr>
            <p:txBody>
              <a:bodyPr/>
              <a:lstStyle/>
              <a:p>
                <a:r>
                  <a:rPr lang="en-US">
                    <a:noFill/>
                  </a:rPr>
                  <a:t> </a:t>
                </a:r>
              </a:p>
            </p:txBody>
          </p:sp>
        </mc:Fallback>
      </mc:AlternateContent>
    </p:spTree>
    <p:extLst>
      <p:ext uri="{BB962C8B-B14F-4D97-AF65-F5344CB8AC3E}">
        <p14:creationId xmlns:p14="http://schemas.microsoft.com/office/powerpoint/2010/main" val="7660274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models</a:t>
            </a:r>
            <a:endParaRPr lang="en-US" dirty="0"/>
          </a:p>
        </p:txBody>
      </p:sp>
      <p:sp>
        <p:nvSpPr>
          <p:cNvPr id="3" name="Content Placeholder 2"/>
          <p:cNvSpPr>
            <a:spLocks noGrp="1"/>
          </p:cNvSpPr>
          <p:nvPr>
            <p:ph idx="1"/>
          </p:nvPr>
        </p:nvSpPr>
        <p:spPr>
          <a:xfrm>
            <a:off x="833415" y="1177758"/>
            <a:ext cx="10327008" cy="4210671"/>
          </a:xfrm>
        </p:spPr>
        <p:txBody>
          <a:bodyPr/>
          <a:lstStyle/>
          <a:p>
            <a:r>
              <a:rPr lang="en-US" sz="2400" dirty="0"/>
              <a:t>Sebastien lived in France.</a:t>
            </a:r>
          </a:p>
          <a:p>
            <a:endParaRPr lang="en-US" sz="2400" dirty="0"/>
          </a:p>
          <a:p>
            <a:r>
              <a:rPr lang="en-US" sz="2400" dirty="0" smtClean="0"/>
              <a:t>Back </a:t>
            </a:r>
            <a:r>
              <a:rPr lang="en-US" sz="2400" dirty="0"/>
              <a:t>in Sebastien’s days at France, he lived in the city of Paris, a city of great beauty and filled with love and beautiful art, and he spoke French, a language with great history and the national language of France</a:t>
            </a:r>
            <a:r>
              <a:rPr lang="en-US" sz="2400" dirty="0" smtClean="0"/>
              <a:t>.</a:t>
            </a:r>
          </a:p>
          <a:p>
            <a:endParaRPr lang="en-US" sz="2400" dirty="0"/>
          </a:p>
          <a:p>
            <a:r>
              <a:rPr lang="en-US" sz="2400" dirty="0"/>
              <a:t>Back in Sebastien’s days at France, </a:t>
            </a:r>
            <a:r>
              <a:rPr lang="en-US" sz="2400" dirty="0" smtClean="0"/>
              <a:t>=&gt;</a:t>
            </a:r>
          </a:p>
          <a:p>
            <a:r>
              <a:rPr lang="en-US" sz="2400" dirty="0"/>
              <a:t>he lived in the city of Paris, </a:t>
            </a:r>
            <a:r>
              <a:rPr lang="en-US" sz="2400" dirty="0" smtClean="0"/>
              <a:t>=&gt; </a:t>
            </a:r>
          </a:p>
          <a:p>
            <a:r>
              <a:rPr lang="en-US" sz="2400" dirty="0" smtClean="0"/>
              <a:t>a city of great beauty and filled with love and beautiful art, =&gt; </a:t>
            </a:r>
          </a:p>
          <a:p>
            <a:r>
              <a:rPr lang="en-US" sz="2400" dirty="0" smtClean="0"/>
              <a:t>and he spoke French, a language with great history and the national language of France.</a:t>
            </a:r>
            <a:endParaRPr lang="en-US" sz="2400" dirty="0"/>
          </a:p>
          <a:p>
            <a:endParaRPr lang="en-US" sz="2400" dirty="0" smtClean="0"/>
          </a:p>
          <a:p>
            <a:endParaRPr lang="en-US" sz="2400" dirty="0"/>
          </a:p>
          <a:p>
            <a:endParaRPr lang="en-US" sz="2400" dirty="0"/>
          </a:p>
        </p:txBody>
      </p:sp>
      <p:sp>
        <p:nvSpPr>
          <p:cNvPr id="4" name="Slide Number Placeholder 3"/>
          <p:cNvSpPr>
            <a:spLocks noGrp="1"/>
          </p:cNvSpPr>
          <p:nvPr>
            <p:ph type="sldNum" sz="quarter" idx="12"/>
          </p:nvPr>
        </p:nvSpPr>
        <p:spPr/>
        <p:txBody>
          <a:bodyPr/>
          <a:lstStyle/>
          <a:p>
            <a:fld id="{4B490DE6-7A4A-0F4C-A18B-C3B4F3245ADB}" type="slidenum">
              <a:rPr lang="en-US" smtClean="0"/>
              <a:t>50</a:t>
            </a:fld>
            <a:endParaRPr lang="en-US"/>
          </a:p>
        </p:txBody>
      </p:sp>
    </p:spTree>
    <p:extLst>
      <p:ext uri="{BB962C8B-B14F-4D97-AF65-F5344CB8AC3E}">
        <p14:creationId xmlns:p14="http://schemas.microsoft.com/office/powerpoint/2010/main" val="155063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models</a:t>
            </a:r>
            <a:endParaRPr lang="en-US" dirty="0"/>
          </a:p>
        </p:txBody>
      </p:sp>
      <p:sp>
        <p:nvSpPr>
          <p:cNvPr id="3" name="Content Placeholder 2"/>
          <p:cNvSpPr>
            <a:spLocks noGrp="1"/>
          </p:cNvSpPr>
          <p:nvPr>
            <p:ph idx="1"/>
          </p:nvPr>
        </p:nvSpPr>
        <p:spPr/>
        <p:txBody>
          <a:bodyPr/>
          <a:lstStyle/>
          <a:p>
            <a:r>
              <a:rPr lang="en-US" sz="2400" dirty="0"/>
              <a:t>When </a:t>
            </a:r>
            <a:r>
              <a:rPr lang="en-US" sz="2400" dirty="0" smtClean="0"/>
              <a:t>translating </a:t>
            </a:r>
            <a:r>
              <a:rPr lang="en-US" sz="2400" dirty="0"/>
              <a:t>a sentence, </a:t>
            </a:r>
            <a:r>
              <a:rPr lang="en-US" sz="2400" dirty="0" smtClean="0"/>
              <a:t>you </a:t>
            </a:r>
            <a:r>
              <a:rPr lang="en-US" sz="2400" dirty="0"/>
              <a:t>pay </a:t>
            </a:r>
            <a:r>
              <a:rPr lang="en-US" sz="2400" dirty="0" smtClean="0"/>
              <a:t>attention </a:t>
            </a:r>
            <a:r>
              <a:rPr lang="en-US" sz="2400" dirty="0"/>
              <a:t>to the word </a:t>
            </a:r>
            <a:r>
              <a:rPr lang="en-US" sz="2400" dirty="0" smtClean="0"/>
              <a:t>that is presently translated. </a:t>
            </a:r>
          </a:p>
          <a:p>
            <a:r>
              <a:rPr lang="en-US" sz="2400" dirty="0" smtClean="0"/>
              <a:t>When transcribing </a:t>
            </a:r>
            <a:r>
              <a:rPr lang="en-US" sz="2400" dirty="0"/>
              <a:t>an audio recording, </a:t>
            </a:r>
            <a:r>
              <a:rPr lang="en-US" sz="2400" dirty="0" smtClean="0"/>
              <a:t>you </a:t>
            </a:r>
            <a:r>
              <a:rPr lang="en-US" sz="2400" dirty="0"/>
              <a:t>listen carefully to the segment </a:t>
            </a:r>
            <a:r>
              <a:rPr lang="en-US" sz="2400" dirty="0" smtClean="0"/>
              <a:t>you are </a:t>
            </a:r>
            <a:r>
              <a:rPr lang="en-US" sz="2400" dirty="0"/>
              <a:t>actively writing down. </a:t>
            </a:r>
            <a:endParaRPr lang="en-US" sz="2400" dirty="0" smtClean="0"/>
          </a:p>
          <a:p>
            <a:r>
              <a:rPr lang="en-US" sz="2400" dirty="0" smtClean="0"/>
              <a:t>To describe the </a:t>
            </a:r>
            <a:r>
              <a:rPr lang="en-US" sz="2400" dirty="0"/>
              <a:t>room </a:t>
            </a:r>
            <a:r>
              <a:rPr lang="en-US" sz="2400" dirty="0" smtClean="0"/>
              <a:t>you are in, you describe the objects in that room. </a:t>
            </a:r>
            <a:r>
              <a:rPr lang="en-US" sz="2400" dirty="0"/>
              <a:t/>
            </a:r>
            <a:br>
              <a:rPr lang="en-US" sz="2400" dirty="0"/>
            </a:br>
            <a:endParaRPr lang="en-US" sz="2400" dirty="0"/>
          </a:p>
        </p:txBody>
      </p:sp>
      <p:sp>
        <p:nvSpPr>
          <p:cNvPr id="4" name="Slide Number Placeholder 3"/>
          <p:cNvSpPr>
            <a:spLocks noGrp="1"/>
          </p:cNvSpPr>
          <p:nvPr>
            <p:ph type="sldNum" sz="quarter" idx="12"/>
          </p:nvPr>
        </p:nvSpPr>
        <p:spPr/>
        <p:txBody>
          <a:bodyPr/>
          <a:lstStyle/>
          <a:p>
            <a:fld id="{4B490DE6-7A4A-0F4C-A18B-C3B4F3245ADB}" type="slidenum">
              <a:rPr lang="en-US" smtClean="0"/>
              <a:t>51</a:t>
            </a:fld>
            <a:endParaRPr lang="en-US"/>
          </a:p>
        </p:txBody>
      </p:sp>
      <p:sp>
        <p:nvSpPr>
          <p:cNvPr id="5" name="Rectangle 4"/>
          <p:cNvSpPr/>
          <p:nvPr/>
        </p:nvSpPr>
        <p:spPr>
          <a:xfrm>
            <a:off x="7599201" y="6489978"/>
            <a:ext cx="3498073" cy="338554"/>
          </a:xfrm>
          <a:prstGeom prst="rect">
            <a:avLst/>
          </a:prstGeom>
        </p:spPr>
        <p:txBody>
          <a:bodyPr wrap="none">
            <a:spAutoFit/>
          </a:bodyPr>
          <a:lstStyle/>
          <a:p>
            <a:r>
              <a:rPr lang="en-US" sz="1600" dirty="0">
                <a:solidFill>
                  <a:srgbClr val="595858"/>
                </a:solidFill>
                <a:latin typeface="roboto" charset="0"/>
              </a:rPr>
              <a:t>https://</a:t>
            </a:r>
            <a:r>
              <a:rPr lang="en-US" sz="1600" dirty="0" err="1">
                <a:solidFill>
                  <a:srgbClr val="595858"/>
                </a:solidFill>
                <a:latin typeface="roboto" charset="0"/>
              </a:rPr>
              <a:t>distill.pub</a:t>
            </a:r>
            <a:r>
              <a:rPr lang="en-US" sz="1600" dirty="0">
                <a:solidFill>
                  <a:srgbClr val="595858"/>
                </a:solidFill>
                <a:latin typeface="roboto" charset="0"/>
              </a:rPr>
              <a:t>/2016/augmented-</a:t>
            </a:r>
            <a:r>
              <a:rPr lang="en-US" sz="1600" dirty="0" err="1">
                <a:solidFill>
                  <a:srgbClr val="595858"/>
                </a:solidFill>
                <a:latin typeface="roboto" charset="0"/>
              </a:rPr>
              <a:t>rnns</a:t>
            </a:r>
            <a:r>
              <a:rPr lang="en-US" sz="1600" dirty="0">
                <a:solidFill>
                  <a:srgbClr val="595858"/>
                </a:solidFill>
                <a:latin typeface="roboto" charset="0"/>
              </a:rPr>
              <a:t>/</a:t>
            </a: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985" y="3288901"/>
            <a:ext cx="8275787" cy="3236342"/>
          </a:xfrm>
          <a:prstGeom prst="rect">
            <a:avLst/>
          </a:prstGeom>
        </p:spPr>
      </p:pic>
    </p:spTree>
    <p:extLst>
      <p:ext uri="{BB962C8B-B14F-4D97-AF65-F5344CB8AC3E}">
        <p14:creationId xmlns:p14="http://schemas.microsoft.com/office/powerpoint/2010/main" val="75538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models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US" dirty="0" smtClean="0"/>
              <a:t>This </a:t>
            </a:r>
            <a:r>
              <a:rPr lang="en-US" dirty="0"/>
              <a:t>attention </a:t>
            </a:r>
            <a:r>
              <a:rPr lang="en-US" dirty="0" smtClean="0"/>
              <a:t>is generated </a:t>
            </a:r>
            <a:r>
              <a:rPr lang="en-US" dirty="0"/>
              <a:t>with content-based attention. The attending RNN generates a query describing what it wants to focus on. Each item is </a:t>
            </a:r>
            <a:r>
              <a:rPr lang="en-US" dirty="0" smtClean="0"/>
              <a:t>multiplied (dot product) </a:t>
            </a:r>
            <a:r>
              <a:rPr lang="en-US" dirty="0"/>
              <a:t>with the query to produce a score, describing how well it matches the query. The scores are fed into a </a:t>
            </a:r>
            <a:r>
              <a:rPr lang="en-US" dirty="0" err="1"/>
              <a:t>softmax</a:t>
            </a:r>
            <a:r>
              <a:rPr lang="en-US" dirty="0"/>
              <a:t> to create the attention distribution.</a:t>
            </a:r>
          </a:p>
        </p:txBody>
      </p:sp>
      <p:sp>
        <p:nvSpPr>
          <p:cNvPr id="4" name="Slide Number Placeholder 3"/>
          <p:cNvSpPr>
            <a:spLocks noGrp="1"/>
          </p:cNvSpPr>
          <p:nvPr>
            <p:ph type="sldNum" sz="quarter" idx="12"/>
          </p:nvPr>
        </p:nvSpPr>
        <p:spPr/>
        <p:txBody>
          <a:bodyPr/>
          <a:lstStyle/>
          <a:p>
            <a:fld id="{4B490DE6-7A4A-0F4C-A18B-C3B4F3245ADB}" type="slidenum">
              <a:rPr lang="en-US" smtClean="0"/>
              <a:t>52</a:t>
            </a:fld>
            <a:endParaRPr lang="en-US"/>
          </a:p>
        </p:txBody>
      </p:sp>
      <p:sp>
        <p:nvSpPr>
          <p:cNvPr id="5" name="Rectangle 4"/>
          <p:cNvSpPr/>
          <p:nvPr/>
        </p:nvSpPr>
        <p:spPr>
          <a:xfrm>
            <a:off x="7478620" y="5778543"/>
            <a:ext cx="4230645" cy="369332"/>
          </a:xfrm>
          <a:prstGeom prst="rect">
            <a:avLst/>
          </a:prstGeom>
        </p:spPr>
        <p:txBody>
          <a:bodyPr wrap="none">
            <a:spAutoFit/>
          </a:bodyPr>
          <a:lstStyle/>
          <a:p>
            <a:r>
              <a:rPr lang="en-US" dirty="0">
                <a:solidFill>
                  <a:srgbClr val="595858"/>
                </a:solidFill>
                <a:latin typeface="roboto" charset="0"/>
              </a:rPr>
              <a:t>Source – https://</a:t>
            </a:r>
            <a:r>
              <a:rPr lang="en-US" dirty="0" err="1">
                <a:solidFill>
                  <a:srgbClr val="595858"/>
                </a:solidFill>
                <a:latin typeface="roboto" charset="0"/>
              </a:rPr>
              <a:t>github.com</a:t>
            </a:r>
            <a:r>
              <a:rPr lang="en-US" dirty="0">
                <a:solidFill>
                  <a:srgbClr val="595858"/>
                </a:solidFill>
                <a:latin typeface="roboto" charset="0"/>
              </a:rPr>
              <a:t>/google/seq2seq</a:t>
            </a:r>
            <a:endParaRPr lang="en-US" dirty="0"/>
          </a:p>
        </p:txBody>
      </p:sp>
    </p:spTree>
    <p:extLst>
      <p:ext uri="{BB962C8B-B14F-4D97-AF65-F5344CB8AC3E}">
        <p14:creationId xmlns:p14="http://schemas.microsoft.com/office/powerpoint/2010/main" val="1421668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models (</a:t>
            </a:r>
            <a:r>
              <a:rPr lang="en-US" dirty="0" err="1" smtClean="0"/>
              <a:t>cont</a:t>
            </a:r>
            <a:r>
              <a:rPr lang="en-US" smtClean="0"/>
              <a:t>)</a:t>
            </a:r>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53</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9093" y="983807"/>
            <a:ext cx="9064434" cy="5416993"/>
          </a:xfrm>
        </p:spPr>
      </p:pic>
    </p:spTree>
    <p:extLst>
      <p:ext uri="{BB962C8B-B14F-4D97-AF65-F5344CB8AC3E}">
        <p14:creationId xmlns:p14="http://schemas.microsoft.com/office/powerpoint/2010/main" val="1577760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4B490DE6-7A4A-0F4C-A18B-C3B4F3245ADB}" type="slidenum">
              <a:rPr lang="en-US" smtClean="0"/>
              <a:t>54</a:t>
            </a:fld>
            <a:endParaRPr lang="en-US"/>
          </a:p>
        </p:txBody>
      </p:sp>
      <p:pic>
        <p:nvPicPr>
          <p:cNvPr id="5" name="slide.url=https://distill.pub/2016/augmented-rnns/"/>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12065000" cy="6731000"/>
          </a:xfrm>
          <a:prstGeom prst="rect">
            <a:avLst/>
          </a:prstGeom>
        </p:spPr>
      </p:pic>
    </p:spTree>
    <p:extLst>
      <p:ext uri="{BB962C8B-B14F-4D97-AF65-F5344CB8AC3E}">
        <p14:creationId xmlns:p14="http://schemas.microsoft.com/office/powerpoint/2010/main" val="1319819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RNN again </a:t>
            </a:r>
            <a:endParaRPr lang="en-US" dirty="0"/>
          </a:p>
        </p:txBody>
      </p:sp>
      <p:sp>
        <p:nvSpPr>
          <p:cNvPr id="3" name="Content Placeholder 2"/>
          <p:cNvSpPr>
            <a:spLocks noGrp="1"/>
          </p:cNvSpPr>
          <p:nvPr>
            <p:ph idx="1"/>
          </p:nvPr>
        </p:nvSpPr>
        <p:spPr/>
        <p:txBody>
          <a:bodyPr/>
          <a:lstStyle/>
          <a:p>
            <a:endParaRPr lang="en-US" dirty="0"/>
          </a:p>
        </p:txBody>
      </p:sp>
      <p:sp>
        <p:nvSpPr>
          <p:cNvPr id="6" name="Slide Number Placeholder 5"/>
          <p:cNvSpPr>
            <a:spLocks noGrp="1"/>
          </p:cNvSpPr>
          <p:nvPr>
            <p:ph type="sldNum" sz="quarter" idx="12"/>
          </p:nvPr>
        </p:nvSpPr>
        <p:spPr/>
        <p:txBody>
          <a:bodyPr/>
          <a:lstStyle/>
          <a:p>
            <a:fld id="{4B490DE6-7A4A-0F4C-A18B-C3B4F3245ADB}" type="slidenum">
              <a:rPr lang="en-US" smtClean="0"/>
              <a:t>6</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549" y="1551708"/>
            <a:ext cx="3242712" cy="4364599"/>
          </a:xfrm>
          <a:prstGeom prst="rect">
            <a:avLst/>
          </a:prstGeom>
        </p:spPr>
      </p:pic>
      <p:grpSp>
        <p:nvGrpSpPr>
          <p:cNvPr id="7" name="Group 6"/>
          <p:cNvGrpSpPr/>
          <p:nvPr/>
        </p:nvGrpSpPr>
        <p:grpSpPr>
          <a:xfrm>
            <a:off x="5597237" y="907176"/>
            <a:ext cx="4758344" cy="5487895"/>
            <a:chOff x="5597237" y="907176"/>
            <a:chExt cx="4758344" cy="5487895"/>
          </a:xfrm>
        </p:grpSpPr>
        <p:sp>
          <p:nvSpPr>
            <p:cNvPr id="5" name="Rounded Rectangle 4"/>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ysClr val="windowText" lastClr="000000"/>
                  </a:solidFill>
                </a:rPr>
                <a:t>State</a:t>
              </a:r>
              <a:endParaRPr lang="en-US" dirty="0">
                <a:solidFill>
                  <a:sysClr val="windowText" lastClr="000000"/>
                </a:solidFill>
              </a:endParaRPr>
            </a:p>
          </p:txBody>
        </p:sp>
        <p:sp>
          <p:nvSpPr>
            <p:cNvPr id="10" name="Oval 9"/>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13" name="Straight Arrow Connector 12"/>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Oval 14"/>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ysClr val="windowText" lastClr="000000"/>
                  </a:solidFill>
                </a:rPr>
                <a:t>+</a:t>
              </a:r>
              <a:endParaRPr lang="en-US" dirty="0">
                <a:solidFill>
                  <a:sysClr val="windowText" lastClr="000000"/>
                </a:solidFill>
              </a:endParaRPr>
            </a:p>
          </p:txBody>
        </p:sp>
        <p:cxnSp>
          <p:nvCxnSpPr>
            <p:cNvPr id="16" name="Straight Arrow Connector 15"/>
            <p:cNvCxnSpPr>
              <a:stCxn id="10" idx="0"/>
              <a:endCxn id="15"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15" idx="0"/>
              <a:endCxn id="9"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2" name="Oval 21"/>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ysClr val="windowText" lastClr="000000"/>
                  </a:solidFill>
                </a:rPr>
                <a:t>W</a:t>
              </a:r>
              <a:endParaRPr lang="en-US" dirty="0">
                <a:solidFill>
                  <a:sysClr val="windowText" lastClr="000000"/>
                </a:solidFill>
              </a:endParaRPr>
            </a:p>
          </p:txBody>
        </p:sp>
        <p:cxnSp>
          <p:nvCxnSpPr>
            <p:cNvPr id="24" name="Elbow Connector 23"/>
            <p:cNvCxnSpPr>
              <a:stCxn id="9" idx="2"/>
              <a:endCxn id="15"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33" name="Rectangle 32"/>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lumMod val="75000"/>
                      <a:lumOff val="25000"/>
                    </a:schemeClr>
                  </a:solidFill>
                </a:rPr>
                <a:t>σ</a:t>
              </a:r>
              <a:endParaRPr lang="en-US" dirty="0">
                <a:solidFill>
                  <a:schemeClr val="tx1">
                    <a:lumMod val="75000"/>
                    <a:lumOff val="25000"/>
                  </a:schemeClr>
                </a:solidFill>
              </a:endParaRPr>
            </a:p>
          </p:txBody>
        </p:sp>
        <p:sp>
          <p:nvSpPr>
            <p:cNvPr id="34" name="Oval 33"/>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39" name="Rectangle 38"/>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TextBox 43"/>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4"/>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5"/>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6" name="TextBox 45"/>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6"/>
                  <a:stretch>
                    <a:fillRect t="-39344" b="-95082"/>
                  </a:stretch>
                </a:blipFill>
              </p:spPr>
              <p:txBody>
                <a:bodyPr/>
                <a:lstStyle/>
                <a:p>
                  <a:r>
                    <a:rPr lang="en-US">
                      <a:noFill/>
                    </a:rPr>
                    <a:t> </a:t>
                  </a:r>
                </a:p>
              </p:txBody>
            </p:sp>
          </mc:Fallback>
        </mc:AlternateContent>
      </p:grpSp>
    </p:spTree>
    <p:extLst>
      <p:ext uri="{BB962C8B-B14F-4D97-AF65-F5344CB8AC3E}">
        <p14:creationId xmlns:p14="http://schemas.microsoft.com/office/powerpoint/2010/main" val="1438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3.33333E-6 4.07407E-6 L -0.41979 0.00162 " pathEditMode="relative" rAng="0" ptsTypes="AA">
                                      <p:cBhvr>
                                        <p:cTn id="8" dur="1000" fill="hold"/>
                                        <p:tgtEl>
                                          <p:spTgt spid="7"/>
                                        </p:tgtEl>
                                        <p:attrNameLst>
                                          <p:attrName>ppt_x</p:attrName>
                                          <p:attrName>ppt_y</p:attrName>
                                        </p:attrNameLst>
                                      </p:cBhvr>
                                      <p:rCtr x="-20990"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RNN again: </a:t>
            </a:r>
            <a:r>
              <a:rPr lang="en-US" b="1" dirty="0"/>
              <a:t>Memories</a:t>
            </a:r>
          </a:p>
        </p:txBody>
      </p:sp>
      <p:grpSp>
        <p:nvGrpSpPr>
          <p:cNvPr id="25" name="Group 24"/>
          <p:cNvGrpSpPr/>
          <p:nvPr/>
        </p:nvGrpSpPr>
        <p:grpSpPr>
          <a:xfrm>
            <a:off x="481213" y="913306"/>
            <a:ext cx="4758344" cy="5487895"/>
            <a:chOff x="5597237" y="907176"/>
            <a:chExt cx="4758344" cy="5487895"/>
          </a:xfrm>
        </p:grpSpPr>
        <p:sp>
          <p:nvSpPr>
            <p:cNvPr id="26" name="Rounded Rectangle 25"/>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State</a:t>
              </a:r>
            </a:p>
          </p:txBody>
        </p:sp>
        <p:sp>
          <p:nvSpPr>
            <p:cNvPr id="28" name="Oval 27"/>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29" name="Straight Arrow Connector 28"/>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a:t>
              </a:r>
            </a:p>
          </p:txBody>
        </p:sp>
        <p:cxnSp>
          <p:nvCxnSpPr>
            <p:cNvPr id="31" name="Straight Arrow Connector 30"/>
            <p:cNvCxnSpPr>
              <a:stCxn id="36" idx="0"/>
              <a:endCxn id="42"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42" idx="0"/>
              <a:endCxn id="35"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38" name="Elbow Connector 37"/>
            <p:cNvCxnSpPr>
              <a:stCxn id="35" idx="2"/>
              <a:endCxn id="42"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1" name="Rectangle 40"/>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2" name="Oval 41"/>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43" name="Rectangle 42"/>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3"/>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4"/>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5"/>
                  <a:stretch>
                    <a:fillRect t="-39344" b="-95082"/>
                  </a:stretch>
                </a:blipFill>
              </p:spPr>
              <p:txBody>
                <a:bodyPr/>
                <a:lstStyle/>
                <a:p>
                  <a:r>
                    <a:rPr lang="en-US">
                      <a:noFill/>
                    </a:rPr>
                    <a:t> </a:t>
                  </a:r>
                </a:p>
              </p:txBody>
            </p:sp>
          </mc:Fallback>
        </mc:AlternateContent>
      </p:grpSp>
      <p:pic>
        <p:nvPicPr>
          <p:cNvPr id="44" name="Picture 43"/>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418078" y="4587117"/>
            <a:ext cx="1444752" cy="1444752"/>
          </a:xfrm>
          <a:prstGeom prst="rect">
            <a:avLst/>
          </a:prstGeom>
        </p:spPr>
      </p:pic>
      <p:sp>
        <p:nvSpPr>
          <p:cNvPr id="6" name="Cloud Callout 5"/>
          <p:cNvSpPr/>
          <p:nvPr/>
        </p:nvSpPr>
        <p:spPr>
          <a:xfrm>
            <a:off x="5696757" y="863918"/>
            <a:ext cx="5691485" cy="2969629"/>
          </a:xfrm>
          <a:prstGeom prst="cloudCallout">
            <a:avLst>
              <a:gd name="adj1" fmla="val 12098"/>
              <a:gd name="adj2" fmla="val 69297"/>
            </a:avLst>
          </a:prstGeom>
          <a:solidFill>
            <a:srgbClr val="F9F4E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AF2CA2A1-5E56-9340-85E4-73FC141C419C}"/>
              </a:ext>
            </a:extLst>
          </p:cNvPr>
          <p:cNvPicPr>
            <a:picLocks noChangeAspect="1"/>
          </p:cNvPicPr>
          <p:nvPr/>
        </p:nvPicPr>
        <p:blipFill rotWithShape="1">
          <a:blip r:embed="rId8"/>
          <a:srcRect l="22938" t="75312" r="53736" b="-550"/>
          <a:stretch/>
        </p:blipFill>
        <p:spPr>
          <a:xfrm>
            <a:off x="9866590" y="1372427"/>
            <a:ext cx="1017223" cy="1100568"/>
          </a:xfrm>
          <a:prstGeom prst="rect">
            <a:avLst/>
          </a:prstGeom>
        </p:spPr>
      </p:pic>
      <p:pic>
        <p:nvPicPr>
          <p:cNvPr id="24" name="Picture 23">
            <a:extLst>
              <a:ext uri="{FF2B5EF4-FFF2-40B4-BE49-F238E27FC236}">
                <a16:creationId xmlns="" xmlns:a16="http://schemas.microsoft.com/office/drawing/2014/main" id="{3D70750F-136C-BF47-9522-200101640137}"/>
              </a:ext>
            </a:extLst>
          </p:cNvPr>
          <p:cNvPicPr>
            <a:picLocks noChangeAspect="1"/>
          </p:cNvPicPr>
          <p:nvPr/>
        </p:nvPicPr>
        <p:blipFill rotWithShape="1">
          <a:blip r:embed="rId8"/>
          <a:srcRect l="-433" t="49995" r="76175" b="24767"/>
          <a:stretch/>
        </p:blipFill>
        <p:spPr>
          <a:xfrm>
            <a:off x="8706888" y="1157507"/>
            <a:ext cx="1057844" cy="1100568"/>
          </a:xfrm>
          <a:prstGeom prst="rect">
            <a:avLst/>
          </a:prstGeom>
        </p:spPr>
      </p:pic>
      <p:pic>
        <p:nvPicPr>
          <p:cNvPr id="32" name="Picture 31">
            <a:extLst>
              <a:ext uri="{FF2B5EF4-FFF2-40B4-BE49-F238E27FC236}">
                <a16:creationId xmlns="" xmlns:a16="http://schemas.microsoft.com/office/drawing/2014/main" id="{07BD57DB-B4AF-C849-9B23-53F2F3FE6445}"/>
              </a:ext>
            </a:extLst>
          </p:cNvPr>
          <p:cNvPicPr>
            <a:picLocks noChangeAspect="1"/>
          </p:cNvPicPr>
          <p:nvPr/>
        </p:nvPicPr>
        <p:blipFill rotWithShape="1">
          <a:blip r:embed="rId8"/>
          <a:srcRect l="-175" t="-227" r="79196" b="74989"/>
          <a:stretch/>
        </p:blipFill>
        <p:spPr>
          <a:xfrm>
            <a:off x="7331507" y="2449013"/>
            <a:ext cx="914842" cy="1100568"/>
          </a:xfrm>
          <a:prstGeom prst="rect">
            <a:avLst/>
          </a:prstGeom>
        </p:spPr>
      </p:pic>
      <p:pic>
        <p:nvPicPr>
          <p:cNvPr id="33" name="Picture 32">
            <a:extLst>
              <a:ext uri="{FF2B5EF4-FFF2-40B4-BE49-F238E27FC236}">
                <a16:creationId xmlns="" xmlns:a16="http://schemas.microsoft.com/office/drawing/2014/main" id="{297F0F15-2325-8B47-9668-571A0EC137B5}"/>
              </a:ext>
            </a:extLst>
          </p:cNvPr>
          <p:cNvPicPr>
            <a:picLocks noChangeAspect="1"/>
          </p:cNvPicPr>
          <p:nvPr/>
        </p:nvPicPr>
        <p:blipFill rotWithShape="1">
          <a:blip r:embed="rId8"/>
          <a:srcRect l="68511" t="51705" r="1972" b="23057"/>
          <a:stretch/>
        </p:blipFill>
        <p:spPr>
          <a:xfrm>
            <a:off x="8737477" y="2295028"/>
            <a:ext cx="1287144" cy="1100568"/>
          </a:xfrm>
          <a:prstGeom prst="rect">
            <a:avLst/>
          </a:prstGeom>
        </p:spPr>
      </p:pic>
      <p:pic>
        <p:nvPicPr>
          <p:cNvPr id="39" name="Picture 38">
            <a:extLst>
              <a:ext uri="{FF2B5EF4-FFF2-40B4-BE49-F238E27FC236}">
                <a16:creationId xmlns="" xmlns:a16="http://schemas.microsoft.com/office/drawing/2014/main" id="{D62F8673-5158-AF48-AFDC-54B541A11962}"/>
              </a:ext>
            </a:extLst>
          </p:cNvPr>
          <p:cNvPicPr>
            <a:picLocks noChangeAspect="1"/>
          </p:cNvPicPr>
          <p:nvPr/>
        </p:nvPicPr>
        <p:blipFill rotWithShape="1">
          <a:blip r:embed="rId8">
            <a:alphaModFix/>
          </a:blip>
          <a:srcRect l="24140" t="55034" r="52157" b="24762"/>
          <a:stretch/>
        </p:blipFill>
        <p:spPr>
          <a:xfrm>
            <a:off x="6350872" y="1796572"/>
            <a:ext cx="1033654" cy="881041"/>
          </a:xfrm>
          <a:prstGeom prst="rect">
            <a:avLst/>
          </a:prstGeom>
        </p:spPr>
      </p:pic>
      <p:pic>
        <p:nvPicPr>
          <p:cNvPr id="45" name="Picture 44">
            <a:extLst>
              <a:ext uri="{FF2B5EF4-FFF2-40B4-BE49-F238E27FC236}">
                <a16:creationId xmlns="" xmlns:a16="http://schemas.microsoft.com/office/drawing/2014/main" id="{AFC7E6EC-AC2B-E14B-9EF6-7DC33060F3AB}"/>
              </a:ext>
            </a:extLst>
          </p:cNvPr>
          <p:cNvPicPr>
            <a:picLocks noChangeAspect="1"/>
          </p:cNvPicPr>
          <p:nvPr/>
        </p:nvPicPr>
        <p:blipFill rotWithShape="1">
          <a:blip r:embed="rId8">
            <a:alphaModFix/>
          </a:blip>
          <a:srcRect l="75611" t="1440" r="686" b="76517"/>
          <a:stretch/>
        </p:blipFill>
        <p:spPr>
          <a:xfrm>
            <a:off x="7491897" y="1346023"/>
            <a:ext cx="1033654" cy="961218"/>
          </a:xfrm>
          <a:prstGeom prst="rect">
            <a:avLst/>
          </a:prstGeom>
        </p:spPr>
      </p:pic>
    </p:spTree>
    <p:extLst>
      <p:ext uri="{BB962C8B-B14F-4D97-AF65-F5344CB8AC3E}">
        <p14:creationId xmlns:p14="http://schemas.microsoft.com/office/powerpoint/2010/main" val="69032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RNN again: </a:t>
            </a:r>
            <a:r>
              <a:rPr lang="en-US" b="1" dirty="0"/>
              <a:t>Memories - Forgetting</a:t>
            </a:r>
          </a:p>
        </p:txBody>
      </p:sp>
      <p:grpSp>
        <p:nvGrpSpPr>
          <p:cNvPr id="25" name="Group 24"/>
          <p:cNvGrpSpPr/>
          <p:nvPr/>
        </p:nvGrpSpPr>
        <p:grpSpPr>
          <a:xfrm>
            <a:off x="481213" y="913306"/>
            <a:ext cx="4758344" cy="5487895"/>
            <a:chOff x="5597237" y="907176"/>
            <a:chExt cx="4758344" cy="5487895"/>
          </a:xfrm>
        </p:grpSpPr>
        <p:sp>
          <p:nvSpPr>
            <p:cNvPr id="26" name="Rounded Rectangle 25"/>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State</a:t>
              </a:r>
            </a:p>
          </p:txBody>
        </p:sp>
        <p:sp>
          <p:nvSpPr>
            <p:cNvPr id="28" name="Oval 27"/>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29" name="Straight Arrow Connector 28"/>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a:t>
              </a:r>
            </a:p>
          </p:txBody>
        </p:sp>
        <p:cxnSp>
          <p:nvCxnSpPr>
            <p:cNvPr id="31" name="Straight Arrow Connector 30"/>
            <p:cNvCxnSpPr>
              <a:stCxn id="36" idx="0"/>
              <a:endCxn id="42"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42" idx="0"/>
              <a:endCxn id="35"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38" name="Elbow Connector 37"/>
            <p:cNvCxnSpPr>
              <a:stCxn id="35" idx="2"/>
              <a:endCxn id="42"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1" name="Rectangle 40"/>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2" name="Oval 41"/>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43" name="Rectangle 42"/>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3"/>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4"/>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5"/>
                  <a:stretch>
                    <a:fillRect t="-39344" b="-95082"/>
                  </a:stretch>
                </a:blipFill>
              </p:spPr>
              <p:txBody>
                <a:bodyPr/>
                <a:lstStyle/>
                <a:p>
                  <a:r>
                    <a:rPr lang="en-US">
                      <a:noFill/>
                    </a:rPr>
                    <a:t> </a:t>
                  </a:r>
                </a:p>
              </p:txBody>
            </p:sp>
          </mc:Fallback>
        </mc:AlternateContent>
      </p:grpSp>
      <p:pic>
        <p:nvPicPr>
          <p:cNvPr id="44" name="Picture 43"/>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418078" y="4587117"/>
            <a:ext cx="1444752" cy="1444752"/>
          </a:xfrm>
          <a:prstGeom prst="rect">
            <a:avLst/>
          </a:prstGeom>
        </p:spPr>
      </p:pic>
      <p:sp>
        <p:nvSpPr>
          <p:cNvPr id="6" name="Cloud Callout 5"/>
          <p:cNvSpPr/>
          <p:nvPr/>
        </p:nvSpPr>
        <p:spPr>
          <a:xfrm>
            <a:off x="5696757" y="863918"/>
            <a:ext cx="5691485" cy="2969629"/>
          </a:xfrm>
          <a:prstGeom prst="cloudCallout">
            <a:avLst>
              <a:gd name="adj1" fmla="val 12098"/>
              <a:gd name="adj2" fmla="val 69297"/>
            </a:avLst>
          </a:prstGeom>
          <a:solidFill>
            <a:srgbClr val="F9F4E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AF2CA2A1-5E56-9340-85E4-73FC141C419C}"/>
              </a:ext>
            </a:extLst>
          </p:cNvPr>
          <p:cNvPicPr>
            <a:picLocks noChangeAspect="1"/>
          </p:cNvPicPr>
          <p:nvPr/>
        </p:nvPicPr>
        <p:blipFill rotWithShape="1">
          <a:blip r:embed="rId8">
            <a:alphaModFix amt="22000"/>
          </a:blip>
          <a:srcRect l="22435" t="75553" r="53307" b="-791"/>
          <a:stretch/>
        </p:blipFill>
        <p:spPr>
          <a:xfrm>
            <a:off x="8796768" y="1070887"/>
            <a:ext cx="1057844" cy="1100568"/>
          </a:xfrm>
          <a:prstGeom prst="rect">
            <a:avLst/>
          </a:prstGeom>
        </p:spPr>
      </p:pic>
      <p:pic>
        <p:nvPicPr>
          <p:cNvPr id="24" name="Picture 23">
            <a:extLst>
              <a:ext uri="{FF2B5EF4-FFF2-40B4-BE49-F238E27FC236}">
                <a16:creationId xmlns="" xmlns:a16="http://schemas.microsoft.com/office/drawing/2014/main" id="{3D70750F-136C-BF47-9522-200101640137}"/>
              </a:ext>
            </a:extLst>
          </p:cNvPr>
          <p:cNvPicPr>
            <a:picLocks noChangeAspect="1"/>
          </p:cNvPicPr>
          <p:nvPr/>
        </p:nvPicPr>
        <p:blipFill rotWithShape="1">
          <a:blip r:embed="rId8">
            <a:alphaModFix amt="79000"/>
          </a:blip>
          <a:srcRect l="-433" t="49995" r="76175" b="24767"/>
          <a:stretch/>
        </p:blipFill>
        <p:spPr>
          <a:xfrm>
            <a:off x="9945773" y="1701330"/>
            <a:ext cx="1057844" cy="1100568"/>
          </a:xfrm>
          <a:prstGeom prst="rect">
            <a:avLst/>
          </a:prstGeom>
        </p:spPr>
      </p:pic>
      <p:pic>
        <p:nvPicPr>
          <p:cNvPr id="32" name="Picture 31">
            <a:extLst>
              <a:ext uri="{FF2B5EF4-FFF2-40B4-BE49-F238E27FC236}">
                <a16:creationId xmlns="" xmlns:a16="http://schemas.microsoft.com/office/drawing/2014/main" id="{07BD57DB-B4AF-C849-9B23-53F2F3FE6445}"/>
              </a:ext>
            </a:extLst>
          </p:cNvPr>
          <p:cNvPicPr>
            <a:picLocks noChangeAspect="1"/>
          </p:cNvPicPr>
          <p:nvPr/>
        </p:nvPicPr>
        <p:blipFill rotWithShape="1">
          <a:blip r:embed="rId8"/>
          <a:srcRect l="-175" t="-227" r="79196" b="74989"/>
          <a:stretch/>
        </p:blipFill>
        <p:spPr>
          <a:xfrm>
            <a:off x="8902144" y="2227415"/>
            <a:ext cx="914842" cy="1100568"/>
          </a:xfrm>
          <a:prstGeom prst="rect">
            <a:avLst/>
          </a:prstGeom>
        </p:spPr>
      </p:pic>
      <p:pic>
        <p:nvPicPr>
          <p:cNvPr id="33" name="Picture 32">
            <a:extLst>
              <a:ext uri="{FF2B5EF4-FFF2-40B4-BE49-F238E27FC236}">
                <a16:creationId xmlns="" xmlns:a16="http://schemas.microsoft.com/office/drawing/2014/main" id="{297F0F15-2325-8B47-9668-571A0EC137B5}"/>
              </a:ext>
            </a:extLst>
          </p:cNvPr>
          <p:cNvPicPr>
            <a:picLocks noChangeAspect="1"/>
          </p:cNvPicPr>
          <p:nvPr/>
        </p:nvPicPr>
        <p:blipFill rotWithShape="1">
          <a:blip r:embed="rId8">
            <a:alphaModFix amt="13000"/>
          </a:blip>
          <a:srcRect l="68511" t="51705" r="1972" b="23057"/>
          <a:stretch/>
        </p:blipFill>
        <p:spPr>
          <a:xfrm>
            <a:off x="7289328" y="2421396"/>
            <a:ext cx="1287144" cy="1100568"/>
          </a:xfrm>
          <a:prstGeom prst="rect">
            <a:avLst/>
          </a:prstGeom>
        </p:spPr>
      </p:pic>
      <p:pic>
        <p:nvPicPr>
          <p:cNvPr id="39" name="Picture 38">
            <a:extLst>
              <a:ext uri="{FF2B5EF4-FFF2-40B4-BE49-F238E27FC236}">
                <a16:creationId xmlns="" xmlns:a16="http://schemas.microsoft.com/office/drawing/2014/main" id="{D62F8673-5158-AF48-AFDC-54B541A11962}"/>
              </a:ext>
            </a:extLst>
          </p:cNvPr>
          <p:cNvPicPr>
            <a:picLocks noChangeAspect="1"/>
          </p:cNvPicPr>
          <p:nvPr/>
        </p:nvPicPr>
        <p:blipFill rotWithShape="1">
          <a:blip r:embed="rId8">
            <a:alphaModFix amt="22000"/>
          </a:blip>
          <a:srcRect l="24140" t="55034" r="52157" b="24762"/>
          <a:stretch/>
        </p:blipFill>
        <p:spPr>
          <a:xfrm>
            <a:off x="6350714" y="1527635"/>
            <a:ext cx="1033654" cy="881041"/>
          </a:xfrm>
          <a:prstGeom prst="rect">
            <a:avLst/>
          </a:prstGeom>
        </p:spPr>
      </p:pic>
      <p:pic>
        <p:nvPicPr>
          <p:cNvPr id="45" name="Picture 44">
            <a:extLst>
              <a:ext uri="{FF2B5EF4-FFF2-40B4-BE49-F238E27FC236}">
                <a16:creationId xmlns="" xmlns:a16="http://schemas.microsoft.com/office/drawing/2014/main" id="{AFC7E6EC-AC2B-E14B-9EF6-7DC33060F3AB}"/>
              </a:ext>
            </a:extLst>
          </p:cNvPr>
          <p:cNvPicPr>
            <a:picLocks noChangeAspect="1"/>
          </p:cNvPicPr>
          <p:nvPr/>
        </p:nvPicPr>
        <p:blipFill rotWithShape="1">
          <a:blip r:embed="rId8">
            <a:alphaModFix/>
          </a:blip>
          <a:srcRect l="75611" t="1440" r="686" b="76517"/>
          <a:stretch/>
        </p:blipFill>
        <p:spPr>
          <a:xfrm>
            <a:off x="7671954" y="1279607"/>
            <a:ext cx="1033654" cy="961218"/>
          </a:xfrm>
          <a:prstGeom prst="rect">
            <a:avLst/>
          </a:prstGeom>
        </p:spPr>
      </p:pic>
    </p:spTree>
    <p:extLst>
      <p:ext uri="{BB962C8B-B14F-4D97-AF65-F5344CB8AC3E}">
        <p14:creationId xmlns:p14="http://schemas.microsoft.com/office/powerpoint/2010/main" val="7793506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RNN again: </a:t>
            </a:r>
            <a:r>
              <a:rPr lang="en-US" b="1" dirty="0"/>
              <a:t>New </a:t>
            </a:r>
            <a:r>
              <a:rPr lang="en-US" b="1" dirty="0" smtClean="0"/>
              <a:t>Events</a:t>
            </a:r>
            <a:endParaRPr lang="en-US" b="1" dirty="0"/>
          </a:p>
        </p:txBody>
      </p:sp>
      <p:grpSp>
        <p:nvGrpSpPr>
          <p:cNvPr id="25" name="Group 24"/>
          <p:cNvGrpSpPr/>
          <p:nvPr/>
        </p:nvGrpSpPr>
        <p:grpSpPr>
          <a:xfrm>
            <a:off x="481213" y="913306"/>
            <a:ext cx="4758344" cy="5487895"/>
            <a:chOff x="5597237" y="907176"/>
            <a:chExt cx="4758344" cy="5487895"/>
          </a:xfrm>
        </p:grpSpPr>
        <p:sp>
          <p:nvSpPr>
            <p:cNvPr id="26" name="Rounded Rectangle 25"/>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State</a:t>
              </a:r>
            </a:p>
          </p:txBody>
        </p:sp>
        <p:sp>
          <p:nvSpPr>
            <p:cNvPr id="28" name="Oval 27"/>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29" name="Straight Arrow Connector 28"/>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a:t>
              </a:r>
            </a:p>
          </p:txBody>
        </p:sp>
        <p:cxnSp>
          <p:nvCxnSpPr>
            <p:cNvPr id="31" name="Straight Arrow Connector 30"/>
            <p:cNvCxnSpPr>
              <a:stCxn id="36" idx="0"/>
              <a:endCxn id="42"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42" idx="0"/>
              <a:endCxn id="35"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38" name="Elbow Connector 37"/>
            <p:cNvCxnSpPr>
              <a:stCxn id="35" idx="2"/>
              <a:endCxn id="42"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1" name="Rectangle 40"/>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2" name="Oval 41"/>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43" name="Rectangle 42"/>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3"/>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4"/>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5"/>
                  <a:stretch>
                    <a:fillRect t="-39344" b="-95082"/>
                  </a:stretch>
                </a:blipFill>
              </p:spPr>
              <p:txBody>
                <a:bodyPr/>
                <a:lstStyle/>
                <a:p>
                  <a:r>
                    <a:rPr lang="en-US">
                      <a:noFill/>
                    </a:rPr>
                    <a:t> </a:t>
                  </a:r>
                </a:p>
              </p:txBody>
            </p:sp>
          </mc:Fallback>
        </mc:AlternateContent>
      </p:grpSp>
      <p:pic>
        <p:nvPicPr>
          <p:cNvPr id="44" name="Picture 43"/>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418078" y="4587117"/>
            <a:ext cx="1444752" cy="1444752"/>
          </a:xfrm>
          <a:prstGeom prst="rect">
            <a:avLst/>
          </a:prstGeom>
        </p:spPr>
      </p:pic>
      <p:sp>
        <p:nvSpPr>
          <p:cNvPr id="6" name="Cloud Callout 5"/>
          <p:cNvSpPr/>
          <p:nvPr/>
        </p:nvSpPr>
        <p:spPr>
          <a:xfrm>
            <a:off x="5696757" y="863918"/>
            <a:ext cx="5691485" cy="2969629"/>
          </a:xfrm>
          <a:prstGeom prst="cloudCallout">
            <a:avLst>
              <a:gd name="adj1" fmla="val 12098"/>
              <a:gd name="adj2" fmla="val 69297"/>
            </a:avLst>
          </a:prstGeom>
          <a:solidFill>
            <a:srgbClr val="F9F4E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AF2CA2A1-5E56-9340-85E4-73FC141C419C}"/>
              </a:ext>
            </a:extLst>
          </p:cNvPr>
          <p:cNvPicPr>
            <a:picLocks noChangeAspect="1"/>
          </p:cNvPicPr>
          <p:nvPr/>
        </p:nvPicPr>
        <p:blipFill rotWithShape="1">
          <a:blip r:embed="rId8">
            <a:alphaModFix/>
          </a:blip>
          <a:srcRect l="61528" t="75014" r="23471" b="1324"/>
          <a:stretch/>
        </p:blipFill>
        <p:spPr>
          <a:xfrm>
            <a:off x="9162807" y="1162049"/>
            <a:ext cx="654179" cy="1031815"/>
          </a:xfrm>
          <a:prstGeom prst="rect">
            <a:avLst/>
          </a:prstGeom>
        </p:spPr>
      </p:pic>
      <p:pic>
        <p:nvPicPr>
          <p:cNvPr id="33" name="Picture 32">
            <a:extLst>
              <a:ext uri="{FF2B5EF4-FFF2-40B4-BE49-F238E27FC236}">
                <a16:creationId xmlns="" xmlns:a16="http://schemas.microsoft.com/office/drawing/2014/main" id="{297F0F15-2325-8B47-9668-571A0EC137B5}"/>
              </a:ext>
            </a:extLst>
          </p:cNvPr>
          <p:cNvPicPr>
            <a:picLocks noChangeAspect="1"/>
          </p:cNvPicPr>
          <p:nvPr/>
        </p:nvPicPr>
        <p:blipFill rotWithShape="1">
          <a:blip r:embed="rId8">
            <a:alphaModFix/>
          </a:blip>
          <a:srcRect l="75771" t="75975" r="-3108" b="-1213"/>
          <a:stretch/>
        </p:blipFill>
        <p:spPr>
          <a:xfrm>
            <a:off x="7384368" y="2421396"/>
            <a:ext cx="1192104" cy="1100568"/>
          </a:xfrm>
          <a:prstGeom prst="rect">
            <a:avLst/>
          </a:prstGeom>
        </p:spPr>
      </p:pic>
      <p:pic>
        <p:nvPicPr>
          <p:cNvPr id="39" name="Picture 38">
            <a:extLst>
              <a:ext uri="{FF2B5EF4-FFF2-40B4-BE49-F238E27FC236}">
                <a16:creationId xmlns="" xmlns:a16="http://schemas.microsoft.com/office/drawing/2014/main" id="{D62F8673-5158-AF48-AFDC-54B541A11962}"/>
              </a:ext>
            </a:extLst>
          </p:cNvPr>
          <p:cNvPicPr>
            <a:picLocks noChangeAspect="1"/>
          </p:cNvPicPr>
          <p:nvPr/>
        </p:nvPicPr>
        <p:blipFill rotWithShape="1">
          <a:blip r:embed="rId8">
            <a:alphaModFix/>
          </a:blip>
          <a:srcRect l="47097" t="52840" r="32286" b="24681"/>
          <a:stretch/>
        </p:blipFill>
        <p:spPr>
          <a:xfrm>
            <a:off x="6431788" y="1884047"/>
            <a:ext cx="899099" cy="980256"/>
          </a:xfrm>
          <a:prstGeom prst="rect">
            <a:avLst/>
          </a:prstGeom>
        </p:spPr>
      </p:pic>
      <p:pic>
        <p:nvPicPr>
          <p:cNvPr id="34" name="Picture 33">
            <a:extLst>
              <a:ext uri="{FF2B5EF4-FFF2-40B4-BE49-F238E27FC236}">
                <a16:creationId xmlns="" xmlns:a16="http://schemas.microsoft.com/office/drawing/2014/main" id="{D62F8673-5158-AF48-AFDC-54B541A11962}"/>
              </a:ext>
            </a:extLst>
          </p:cNvPr>
          <p:cNvPicPr>
            <a:picLocks noChangeAspect="1"/>
          </p:cNvPicPr>
          <p:nvPr/>
        </p:nvPicPr>
        <p:blipFill rotWithShape="1">
          <a:blip r:embed="rId8">
            <a:alphaModFix/>
          </a:blip>
          <a:srcRect l="50924" t="28668" r="28459" b="48853"/>
          <a:stretch/>
        </p:blipFill>
        <p:spPr>
          <a:xfrm>
            <a:off x="7839745" y="1327853"/>
            <a:ext cx="899099" cy="980256"/>
          </a:xfrm>
          <a:prstGeom prst="rect">
            <a:avLst/>
          </a:prstGeom>
        </p:spPr>
      </p:pic>
      <p:pic>
        <p:nvPicPr>
          <p:cNvPr id="46" name="Picture 45">
            <a:extLst>
              <a:ext uri="{FF2B5EF4-FFF2-40B4-BE49-F238E27FC236}">
                <a16:creationId xmlns="" xmlns:a16="http://schemas.microsoft.com/office/drawing/2014/main" id="{D62F8673-5158-AF48-AFDC-54B541A11962}"/>
              </a:ext>
            </a:extLst>
          </p:cNvPr>
          <p:cNvPicPr>
            <a:picLocks noChangeAspect="1"/>
          </p:cNvPicPr>
          <p:nvPr/>
        </p:nvPicPr>
        <p:blipFill rotWithShape="1">
          <a:blip r:embed="rId8">
            <a:alphaModFix/>
          </a:blip>
          <a:srcRect l="30211" t="277" r="49172" b="77244"/>
          <a:stretch/>
        </p:blipFill>
        <p:spPr>
          <a:xfrm>
            <a:off x="10056348" y="1677956"/>
            <a:ext cx="899099" cy="980256"/>
          </a:xfrm>
          <a:prstGeom prst="rect">
            <a:avLst/>
          </a:prstGeom>
        </p:spPr>
      </p:pic>
      <p:pic>
        <p:nvPicPr>
          <p:cNvPr id="50" name="Picture 49">
            <a:extLst>
              <a:ext uri="{FF2B5EF4-FFF2-40B4-BE49-F238E27FC236}">
                <a16:creationId xmlns="" xmlns:a16="http://schemas.microsoft.com/office/drawing/2014/main" id="{D62F8673-5158-AF48-AFDC-54B541A11962}"/>
              </a:ext>
            </a:extLst>
          </p:cNvPr>
          <p:cNvPicPr>
            <a:picLocks noChangeAspect="1"/>
          </p:cNvPicPr>
          <p:nvPr/>
        </p:nvPicPr>
        <p:blipFill rotWithShape="1">
          <a:blip r:embed="rId8">
            <a:alphaModFix/>
          </a:blip>
          <a:srcRect l="2711" t="75505" r="76672" b="2016"/>
          <a:stretch/>
        </p:blipFill>
        <p:spPr>
          <a:xfrm>
            <a:off x="8866860" y="2351123"/>
            <a:ext cx="899099" cy="980256"/>
          </a:xfrm>
          <a:prstGeom prst="rect">
            <a:avLst/>
          </a:prstGeom>
        </p:spPr>
      </p:pic>
    </p:spTree>
    <p:extLst>
      <p:ext uri="{BB962C8B-B14F-4D97-AF65-F5344CB8AC3E}">
        <p14:creationId xmlns:p14="http://schemas.microsoft.com/office/powerpoint/2010/main" val="486566169"/>
      </p:ext>
    </p:extLst>
  </p:cSld>
  <p:clrMapOvr>
    <a:masterClrMapping/>
  </p:clrMapOvr>
  <p:timing>
    <p:tnLst>
      <p:par>
        <p:cTn id="1" dur="indefinite" restart="never" nodeType="tmRoot"/>
      </p:par>
    </p:tn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109B_template" id="{F5F00624-00A9-874F-B784-A35A96185B41}" vid="{39D723E7-92C0-1845-A752-6B8EA90799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CS109B_template</Template>
  <TotalTime>27696</TotalTime>
  <Words>2240</Words>
  <Application>Microsoft Macintosh PowerPoint</Application>
  <PresentationFormat>Widescreen</PresentationFormat>
  <Paragraphs>551</Paragraphs>
  <Slides>54</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Calibri</vt:lpstr>
      <vt:lpstr>Cambria Math</vt:lpstr>
      <vt:lpstr>roboto</vt:lpstr>
      <vt:lpstr>Times New Roman</vt:lpstr>
      <vt:lpstr>Ubuntu</vt:lpstr>
      <vt:lpstr>Arial</vt:lpstr>
      <vt:lpstr>Karla</vt:lpstr>
      <vt:lpstr>GEC_template</vt:lpstr>
      <vt:lpstr>Lecture 11: Recurrent Neural Networks 2</vt:lpstr>
      <vt:lpstr>Outline</vt:lpstr>
      <vt:lpstr>Outline</vt:lpstr>
      <vt:lpstr>Notation</vt:lpstr>
      <vt:lpstr>Simple RNN again </vt:lpstr>
      <vt:lpstr>Simple RNN again </vt:lpstr>
      <vt:lpstr>Simple RNN again: Memories</vt:lpstr>
      <vt:lpstr>Simple RNN again: Memories - Forgetting</vt:lpstr>
      <vt:lpstr>Simple RNN again: New Events</vt:lpstr>
      <vt:lpstr>Simple RNN again: New Events Weighted</vt:lpstr>
      <vt:lpstr>Simple RNN again: Updated memories </vt:lpstr>
      <vt:lpstr>RNN + Memory</vt:lpstr>
      <vt:lpstr>RNN + Memory + Output</vt:lpstr>
      <vt:lpstr>Outline</vt:lpstr>
      <vt:lpstr>PowerPoint Presentation</vt:lpstr>
      <vt:lpstr>Gates</vt:lpstr>
      <vt:lpstr>Forgetting </vt:lpstr>
      <vt:lpstr>Remembering</vt:lpstr>
      <vt:lpstr>Remembering (cont)</vt:lpstr>
      <vt:lpstr>Updating</vt:lpstr>
      <vt:lpstr>LSTM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GRU</vt:lpstr>
      <vt:lpstr>GRU (cont)</vt:lpstr>
      <vt:lpstr>PowerPoint Presentation</vt:lpstr>
      <vt:lpstr>PowerPoint Presentation</vt:lpstr>
      <vt:lpstr>PowerPoint Presentation</vt:lpstr>
      <vt:lpstr>RNN Structures</vt:lpstr>
      <vt:lpstr>RNN Structures (cont)</vt:lpstr>
      <vt:lpstr>RNN Structures (cont)</vt:lpstr>
      <vt:lpstr>RNN Structures (cont)</vt:lpstr>
      <vt:lpstr>RNN Structures (cont)</vt:lpstr>
      <vt:lpstr>Bidirectional </vt:lpstr>
      <vt:lpstr>Bidirectional (cond) </vt:lpstr>
      <vt:lpstr>Deep RNN</vt:lpstr>
      <vt:lpstr>Deep RNN</vt:lpstr>
      <vt:lpstr>Sequence to Sequence </vt:lpstr>
      <vt:lpstr>Sequence to Sequence (cont) </vt:lpstr>
      <vt:lpstr>What is Teacher Forcing (cont)</vt:lpstr>
      <vt:lpstr>What is Teacher Forcing (cont)</vt:lpstr>
      <vt:lpstr>What is Teacher Forcing (cont)</vt:lpstr>
      <vt:lpstr>What is Teacher Forcing (cont)</vt:lpstr>
      <vt:lpstr>PowerPoint Presentation</vt:lpstr>
      <vt:lpstr>Attention models</vt:lpstr>
      <vt:lpstr>Attention models</vt:lpstr>
      <vt:lpstr>Attention models (cont)</vt:lpstr>
      <vt:lpstr>Attention models (cont)</vt:lpstr>
      <vt:lpstr>PowerPoint Presentation</vt:lpstr>
    </vt:vector>
  </TitlesOfParts>
  <Company>Harvard</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Recurrent Networks</dc:title>
  <dc:creator>Harikrishna Narasimhan</dc:creator>
  <cp:lastModifiedBy>Microsoft Office User</cp:lastModifiedBy>
  <cp:revision>500</cp:revision>
  <cp:lastPrinted>2019-03-04T17:51:08Z</cp:lastPrinted>
  <dcterms:created xsi:type="dcterms:W3CDTF">2017-12-12T22:14:23Z</dcterms:created>
  <dcterms:modified xsi:type="dcterms:W3CDTF">2019-03-11T18:29:49Z</dcterms:modified>
</cp:coreProperties>
</file>