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1"/>
  </p:sldMasterIdLst>
  <p:notesMasterIdLst>
    <p:notesMasterId r:id="rId87"/>
  </p:notesMasterIdLst>
  <p:sldIdLst>
    <p:sldId id="318" r:id="rId2"/>
    <p:sldId id="483" r:id="rId3"/>
    <p:sldId id="482" r:id="rId4"/>
    <p:sldId id="484" r:id="rId5"/>
    <p:sldId id="493" r:id="rId6"/>
    <p:sldId id="397" r:id="rId7"/>
    <p:sldId id="481" r:id="rId8"/>
    <p:sldId id="340" r:id="rId9"/>
    <p:sldId id="339" r:id="rId10"/>
    <p:sldId id="341" r:id="rId11"/>
    <p:sldId id="342" r:id="rId12"/>
    <p:sldId id="343" r:id="rId13"/>
    <p:sldId id="476" r:id="rId14"/>
    <p:sldId id="344" r:id="rId15"/>
    <p:sldId id="345" r:id="rId16"/>
    <p:sldId id="320" r:id="rId17"/>
    <p:sldId id="325" r:id="rId18"/>
    <p:sldId id="326" r:id="rId19"/>
    <p:sldId id="327" r:id="rId20"/>
    <p:sldId id="328" r:id="rId21"/>
    <p:sldId id="329" r:id="rId22"/>
    <p:sldId id="485" r:id="rId23"/>
    <p:sldId id="330" r:id="rId24"/>
    <p:sldId id="486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487" r:id="rId33"/>
    <p:sldId id="338" r:id="rId34"/>
    <p:sldId id="407" r:id="rId35"/>
    <p:sldId id="490" r:id="rId36"/>
    <p:sldId id="489" r:id="rId37"/>
    <p:sldId id="368" r:id="rId38"/>
    <p:sldId id="416" r:id="rId39"/>
    <p:sldId id="488" r:id="rId40"/>
    <p:sldId id="371" r:id="rId41"/>
    <p:sldId id="410" r:id="rId42"/>
    <p:sldId id="421" r:id="rId43"/>
    <p:sldId id="492" r:id="rId44"/>
    <p:sldId id="422" r:id="rId45"/>
    <p:sldId id="414" r:id="rId46"/>
    <p:sldId id="415" r:id="rId47"/>
    <p:sldId id="491" r:id="rId48"/>
    <p:sldId id="376" r:id="rId49"/>
    <p:sldId id="384" r:id="rId50"/>
    <p:sldId id="424" r:id="rId51"/>
    <p:sldId id="428" r:id="rId52"/>
    <p:sldId id="429" r:id="rId53"/>
    <p:sldId id="460" r:id="rId54"/>
    <p:sldId id="461" r:id="rId55"/>
    <p:sldId id="462" r:id="rId56"/>
    <p:sldId id="463" r:id="rId57"/>
    <p:sldId id="464" r:id="rId58"/>
    <p:sldId id="495" r:id="rId59"/>
    <p:sldId id="496" r:id="rId60"/>
    <p:sldId id="465" r:id="rId61"/>
    <p:sldId id="466" r:id="rId62"/>
    <p:sldId id="467" r:id="rId63"/>
    <p:sldId id="469" r:id="rId64"/>
    <p:sldId id="459" r:id="rId65"/>
    <p:sldId id="468" r:id="rId66"/>
    <p:sldId id="452" r:id="rId67"/>
    <p:sldId id="453" r:id="rId68"/>
    <p:sldId id="454" r:id="rId69"/>
    <p:sldId id="455" r:id="rId70"/>
    <p:sldId id="456" r:id="rId71"/>
    <p:sldId id="457" r:id="rId72"/>
    <p:sldId id="458" r:id="rId73"/>
    <p:sldId id="470" r:id="rId74"/>
    <p:sldId id="471" r:id="rId75"/>
    <p:sldId id="472" r:id="rId76"/>
    <p:sldId id="473" r:id="rId77"/>
    <p:sldId id="474" r:id="rId78"/>
    <p:sldId id="447" r:id="rId79"/>
    <p:sldId id="448" r:id="rId80"/>
    <p:sldId id="449" r:id="rId81"/>
    <p:sldId id="450" r:id="rId82"/>
    <p:sldId id="477" r:id="rId83"/>
    <p:sldId id="478" r:id="rId84"/>
    <p:sldId id="479" r:id="rId85"/>
    <p:sldId id="480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2] [2]" lastIdx="1" clrIdx="2">
    <p:extLst/>
  </p:cmAuthor>
  <p:cmAuthor id="4" name="Microsoft Office User" initials="Office [2] [2] [2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7"/>
    <p:restoredTop sz="93750"/>
  </p:normalViewPr>
  <p:slideViewPr>
    <p:cSldViewPr snapToGrid="0" snapToObjects="1">
      <p:cViewPr>
        <p:scale>
          <a:sx n="88" d="100"/>
          <a:sy n="88" d="100"/>
        </p:scale>
        <p:origin x="1128" y="600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commentAuthors" Target="commentAuthors.xml"/><Relationship Id="rId8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Relationship Id="rId2" Type="http://schemas.openxmlformats.org/officeDocument/2006/relationships/image" Target="../media/image1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Relationship Id="rId2" Type="http://schemas.openxmlformats.org/officeDocument/2006/relationships/image" Target="../media/image1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36B18-74CE-9D4F-81AF-719DF4FD712D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C6C5F-2519-1B4F-BEC9-BDE26CB2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9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0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14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45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3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10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38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88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83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www.research.att.com</a:t>
            </a:r>
            <a:r>
              <a:rPr lang="en-US" dirty="0"/>
              <a:t>/articles/</a:t>
            </a:r>
            <a:r>
              <a:rPr lang="en-US" dirty="0" err="1"/>
              <a:t>featured_stories</a:t>
            </a:r>
            <a:r>
              <a:rPr lang="en-US" dirty="0"/>
              <a:t>/2012_10/201210_StorEbook.html?fbid=</a:t>
            </a:r>
            <a:r>
              <a:rPr lang="en-US" dirty="0" err="1"/>
              <a:t>dKukkzHjbdh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devblogs.nvidia.com</a:t>
            </a:r>
            <a:r>
              <a:rPr lang="en-US" dirty="0"/>
              <a:t>/</a:t>
            </a:r>
            <a:r>
              <a:rPr lang="en-US" dirty="0" err="1"/>
              <a:t>parallelforall</a:t>
            </a:r>
            <a:r>
              <a:rPr lang="en-US" dirty="0"/>
              <a:t>/introduction-neural-machine-translation-gpus-part-3/</a:t>
            </a:r>
          </a:p>
          <a:p>
            <a:r>
              <a:rPr lang="en-US" dirty="0"/>
              <a:t>http://</a:t>
            </a:r>
            <a:r>
              <a:rPr lang="en-US" dirty="0" err="1"/>
              <a:t>www.ironpython.info</a:t>
            </a:r>
            <a:r>
              <a:rPr lang="en-US" dirty="0"/>
              <a:t>/</a:t>
            </a:r>
            <a:r>
              <a:rPr lang="en-US" dirty="0" err="1"/>
              <a:t>index.php?title</a:t>
            </a:r>
            <a:r>
              <a:rPr lang="en-US" dirty="0"/>
              <a:t>=</a:t>
            </a:r>
            <a:r>
              <a:rPr lang="en-US" dirty="0" err="1"/>
              <a:t>Basic_Handwriting_Recognition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84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66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3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7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4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13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55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32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9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10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10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615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82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5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674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4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95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8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07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1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50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2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44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9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765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263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306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081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385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916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13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000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4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564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189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772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938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46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073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295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426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6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24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13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816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082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15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451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6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07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59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440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15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494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33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830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98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940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048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74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375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279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203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32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52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84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07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460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561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23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CS109B </a:t>
            </a:r>
            <a:r>
              <a:rPr lang="en-US"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Data </a:t>
            </a:r>
            <a:r>
              <a:rPr lang="en-US" sz="32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Science 2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 and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Mark Glickman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9" name="Picture 8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0" name="Picture 9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5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s://towardsdatascience.com/build-a-handwritten-text-recognition-system-using-tensorflow-2326a3487cd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tif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tif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tif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5" Type="http://schemas.openxmlformats.org/officeDocument/2006/relationships/image" Target="../media/image6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69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hub.com/robbiebarrat/rapping-neural-network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98.png"/><Relationship Id="rId5" Type="http://schemas.openxmlformats.org/officeDocument/2006/relationships/image" Target="../media/image97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98.png"/><Relationship Id="rId5" Type="http://schemas.openxmlformats.org/officeDocument/2006/relationships/image" Target="../media/image97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2.09662" TargetMode="External"/><Relationship Id="rId4" Type="http://schemas.openxmlformats.org/officeDocument/2006/relationships/hyperlink" Target="https://arxiv.org/abs/1611.03477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8" Type="http://schemas.openxmlformats.org/officeDocument/2006/relationships/hyperlink" Target="NULL" TargetMode="External"/><Relationship Id="rId9" Type="http://schemas.openxmlformats.org/officeDocument/2006/relationships/hyperlink" Target="NULL" TargetMode="External"/><Relationship Id="rId10" Type="http://schemas.openxmlformats.org/officeDocument/2006/relationships/hyperlink" Target="NULL" TargetMode="External"/><Relationship Id="rId11" Type="http://schemas.openxmlformats.org/officeDocument/2006/relationships/hyperlink" Target="https://www.microsoft.com/en-us/research/wp-content/uploads/2015/04/icassp2015_fanbo_1009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7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91.png"/><Relationship Id="rId15" Type="http://schemas.openxmlformats.org/officeDocument/2006/relationships/image" Target="../media/image92.png"/><Relationship Id="rId16" Type="http://schemas.openxmlformats.org/officeDocument/2006/relationships/image" Target="../media/image93.png"/><Relationship Id="rId17" Type="http://schemas.openxmlformats.org/officeDocument/2006/relationships/image" Target="../media/image94.png"/><Relationship Id="rId18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8.png"/><Relationship Id="rId4" Type="http://schemas.openxmlformats.org/officeDocument/2006/relationships/image" Target="../media/image64.png"/><Relationship Id="rId5" Type="http://schemas.openxmlformats.org/officeDocument/2006/relationships/image" Target="../media/image85.png"/><Relationship Id="rId6" Type="http://schemas.openxmlformats.org/officeDocument/2006/relationships/image" Target="../media/image88.png"/><Relationship Id="rId7" Type="http://schemas.openxmlformats.org/officeDocument/2006/relationships/image" Target="../media/image67.png"/><Relationship Id="rId8" Type="http://schemas.openxmlformats.org/officeDocument/2006/relationships/image" Target="../media/image70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20" Type="http://schemas.openxmlformats.org/officeDocument/2006/relationships/image" Target="../media/image131.png"/><Relationship Id="rId21" Type="http://schemas.openxmlformats.org/officeDocument/2006/relationships/image" Target="../media/image132.png"/><Relationship Id="rId10" Type="http://schemas.openxmlformats.org/officeDocument/2006/relationships/image" Target="../media/image84.png"/><Relationship Id="rId11" Type="http://schemas.openxmlformats.org/officeDocument/2006/relationships/image" Target="../media/image88.png"/><Relationship Id="rId12" Type="http://schemas.openxmlformats.org/officeDocument/2006/relationships/image" Target="../media/image67.png"/><Relationship Id="rId13" Type="http://schemas.openxmlformats.org/officeDocument/2006/relationships/image" Target="../media/image70.png"/><Relationship Id="rId14" Type="http://schemas.openxmlformats.org/officeDocument/2006/relationships/image" Target="../media/image91.png"/><Relationship Id="rId15" Type="http://schemas.openxmlformats.org/officeDocument/2006/relationships/image" Target="../media/image126.png"/><Relationship Id="rId16" Type="http://schemas.openxmlformats.org/officeDocument/2006/relationships/image" Target="../media/image127.png"/><Relationship Id="rId17" Type="http://schemas.openxmlformats.org/officeDocument/2006/relationships/image" Target="../media/image128.png"/><Relationship Id="rId18" Type="http://schemas.openxmlformats.org/officeDocument/2006/relationships/image" Target="../media/image129.png"/><Relationship Id="rId19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96.png"/><Relationship Id="rId7" Type="http://schemas.openxmlformats.org/officeDocument/2006/relationships/image" Target="../media/image89.png"/><Relationship Id="rId8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png"/><Relationship Id="rId12" Type="http://schemas.openxmlformats.org/officeDocument/2006/relationships/image" Target="../media/image88.png"/><Relationship Id="rId13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5" Type="http://schemas.openxmlformats.org/officeDocument/2006/relationships/image" Target="../media/image92.png"/><Relationship Id="rId6" Type="http://schemas.openxmlformats.org/officeDocument/2006/relationships/image" Target="../media/image65.png"/><Relationship Id="rId7" Type="http://schemas.openxmlformats.org/officeDocument/2006/relationships/image" Target="../media/image67.png"/><Relationship Id="rId8" Type="http://schemas.openxmlformats.org/officeDocument/2006/relationships/image" Target="../media/image70.png"/><Relationship Id="rId9" Type="http://schemas.openxmlformats.org/officeDocument/2006/relationships/image" Target="../media/image131.png"/><Relationship Id="rId10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5.png"/><Relationship Id="rId12" Type="http://schemas.openxmlformats.org/officeDocument/2006/relationships/image" Target="../media/image89.png"/><Relationship Id="rId13" Type="http://schemas.openxmlformats.org/officeDocument/2006/relationships/image" Target="../media/image82.png"/><Relationship Id="rId14" Type="http://schemas.openxmlformats.org/officeDocument/2006/relationships/image" Target="../media/image83.png"/><Relationship Id="rId15" Type="http://schemas.openxmlformats.org/officeDocument/2006/relationships/image" Target="../media/image84.png"/><Relationship Id="rId16" Type="http://schemas.openxmlformats.org/officeDocument/2006/relationships/image" Target="../media/image136.png"/><Relationship Id="rId17" Type="http://schemas.openxmlformats.org/officeDocument/2006/relationships/image" Target="../media/image137.png"/><Relationship Id="rId18" Type="http://schemas.openxmlformats.org/officeDocument/2006/relationships/image" Target="../media/image138.png"/><Relationship Id="rId19" Type="http://schemas.openxmlformats.org/officeDocument/2006/relationships/image" Target="../media/image13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5" Type="http://schemas.openxmlformats.org/officeDocument/2006/relationships/image" Target="../media/image63.png"/><Relationship Id="rId6" Type="http://schemas.openxmlformats.org/officeDocument/2006/relationships/image" Target="../media/image88.png"/><Relationship Id="rId7" Type="http://schemas.openxmlformats.org/officeDocument/2006/relationships/image" Target="../media/image67.png"/><Relationship Id="rId8" Type="http://schemas.openxmlformats.org/officeDocument/2006/relationships/image" Target="../media/image70.png"/><Relationship Id="rId9" Type="http://schemas.openxmlformats.org/officeDocument/2006/relationships/image" Target="../media/image91.png"/><Relationship Id="rId10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Relationship Id="rId9" Type="http://schemas.openxmlformats.org/officeDocument/2006/relationships/image" Target="../media/image146.png"/><Relationship Id="rId10" Type="http://schemas.openxmlformats.org/officeDocument/2006/relationships/image" Target="../media/image14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4" Type="http://schemas.openxmlformats.org/officeDocument/2006/relationships/image" Target="../media/image960.png"/><Relationship Id="rId5" Type="http://schemas.openxmlformats.org/officeDocument/2006/relationships/image" Target="../media/image97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4" Type="http://schemas.openxmlformats.org/officeDocument/2006/relationships/image" Target="../media/image900.png"/><Relationship Id="rId5" Type="http://schemas.openxmlformats.org/officeDocument/2006/relationships/image" Target="../media/image910.png"/><Relationship Id="rId6" Type="http://schemas.openxmlformats.org/officeDocument/2006/relationships/image" Target="../media/image9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0.png"/><Relationship Id="rId5" Type="http://schemas.openxmlformats.org/officeDocument/2006/relationships/image" Target="../media/image900.png"/><Relationship Id="rId6" Type="http://schemas.openxmlformats.org/officeDocument/2006/relationships/image" Target="../media/image910.png"/><Relationship Id="rId7" Type="http://schemas.openxmlformats.org/officeDocument/2006/relationships/image" Target="../media/image920.png"/><Relationship Id="rId8" Type="http://schemas.openxmlformats.org/officeDocument/2006/relationships/image" Target="../media/image930.png"/><Relationship Id="rId9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4" Type="http://schemas.openxmlformats.org/officeDocument/2006/relationships/image" Target="../media/image910.png"/><Relationship Id="rId5" Type="http://schemas.openxmlformats.org/officeDocument/2006/relationships/image" Target="../media/image920.png"/><Relationship Id="rId6" Type="http://schemas.openxmlformats.org/officeDocument/2006/relationships/image" Target="../media/image9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88.png"/><Relationship Id="rId16" Type="http://schemas.openxmlformats.org/officeDocument/2006/relationships/image" Target="../media/image189.png"/><Relationship Id="rId17" Type="http://schemas.openxmlformats.org/officeDocument/2006/relationships/image" Target="../media/image190.png"/><Relationship Id="rId18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5" Type="http://schemas.openxmlformats.org/officeDocument/2006/relationships/image" Target="../media/image900.png"/><Relationship Id="rId7" Type="http://schemas.openxmlformats.org/officeDocument/2006/relationships/image" Target="../media/image920.png"/><Relationship Id="rId9" Type="http://schemas.openxmlformats.org/officeDocument/2006/relationships/image" Target="../media/image940.png"/><Relationship Id="rId10" Type="http://schemas.openxmlformats.org/officeDocument/2006/relationships/image" Target="../media/image18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4" Type="http://schemas.openxmlformats.org/officeDocument/2006/relationships/image" Target="../media/image15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5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5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4" Type="http://schemas.openxmlformats.org/officeDocument/2006/relationships/image" Target="../media/image153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54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52.emf"/><Relationship Id="rId9" Type="http://schemas.openxmlformats.org/officeDocument/2006/relationships/image" Target="../media/image15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Lecture </a:t>
            </a:r>
            <a:r>
              <a:rPr lang="en-US" sz="3600" dirty="0" smtClean="0"/>
              <a:t>10: </a:t>
            </a:r>
            <a:r>
              <a:rPr lang="en-US" sz="3600" dirty="0" smtClean="0"/>
              <a:t>Recurrent </a:t>
            </a:r>
            <a:r>
              <a:rPr lang="en-US" sz="3600" dirty="0"/>
              <a:t>Neural </a:t>
            </a:r>
            <a:r>
              <a:rPr lang="en-US" sz="3600" dirty="0" smtClean="0"/>
              <a:t>Networks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68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 NN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 NOT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10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9B00B1A-553E-6F4C-ABDD-0365D1484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65" t="51947" r="-599" b="6121"/>
          <a:stretch/>
        </p:blipFill>
        <p:spPr>
          <a:xfrm>
            <a:off x="1984784" y="3092877"/>
            <a:ext cx="1273997" cy="165414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23D1562-B401-9E41-9FC7-D78D531C1D2A}"/>
              </a:ext>
            </a:extLst>
          </p:cNvPr>
          <p:cNvSpPr/>
          <p:nvPr/>
        </p:nvSpPr>
        <p:spPr>
          <a:xfrm>
            <a:off x="2435540" y="3074475"/>
            <a:ext cx="1282700" cy="16725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49FFA9A-5703-114E-92EB-10A264FABECB}"/>
              </a:ext>
            </a:extLst>
          </p:cNvPr>
          <p:cNvSpPr/>
          <p:nvPr/>
        </p:nvSpPr>
        <p:spPr>
          <a:xfrm>
            <a:off x="5247759" y="3074475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WHO IS IT?</a:t>
            </a: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xmlns="" id="{C7EE8C18-F741-004F-8552-42205F55CB2A}"/>
              </a:ext>
            </a:extLst>
          </p:cNvPr>
          <p:cNvSpPr/>
          <p:nvPr/>
        </p:nvSpPr>
        <p:spPr>
          <a:xfrm rot="5400000">
            <a:off x="3972316" y="3708769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xmlns="" id="{F778F3B1-3785-904D-A8AB-9B482BE14C39}"/>
              </a:ext>
            </a:extLst>
          </p:cNvPr>
          <p:cNvSpPr/>
          <p:nvPr/>
        </p:nvSpPr>
        <p:spPr>
          <a:xfrm rot="5400000">
            <a:off x="6784535" y="3699568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48512EF-45E9-CB45-9A31-F9865EB62EFD}"/>
              </a:ext>
            </a:extLst>
          </p:cNvPr>
          <p:cNvSpPr txBox="1"/>
          <p:nvPr/>
        </p:nvSpPr>
        <p:spPr>
          <a:xfrm>
            <a:off x="7866027" y="3400062"/>
            <a:ext cx="412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Karla" pitchFamily="2" charset="0"/>
                <a:ea typeface="Karla" pitchFamily="2" charset="0"/>
              </a:rPr>
              <a:t>?</a:t>
            </a:r>
            <a:endParaRPr lang="en-US" sz="5400" dirty="0">
              <a:latin typeface="Karla" pitchFamily="2" charset="0"/>
              <a:ea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0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previous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11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E8895803-A369-9540-BE87-B14E7F6D97DB}"/>
              </a:ext>
            </a:extLst>
          </p:cNvPr>
          <p:cNvCxnSpPr>
            <a:cxnSpLocks/>
          </p:cNvCxnSpPr>
          <p:nvPr/>
        </p:nvCxnSpPr>
        <p:spPr>
          <a:xfrm>
            <a:off x="2720715" y="4344383"/>
            <a:ext cx="648324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75D823-71C4-594E-A792-00D6C5D732B8}"/>
              </a:ext>
            </a:extLst>
          </p:cNvPr>
          <p:cNvSpPr txBox="1"/>
          <p:nvPr/>
        </p:nvSpPr>
        <p:spPr>
          <a:xfrm>
            <a:off x="8896661" y="4414603"/>
            <a:ext cx="117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Time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94134" y="2423429"/>
            <a:ext cx="5070519" cy="1654140"/>
            <a:chOff x="3194134" y="2423429"/>
            <a:chExt cx="5070519" cy="16541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616739" y="2425957"/>
            <a:ext cx="1733456" cy="1672542"/>
            <a:chOff x="1984784" y="3074475"/>
            <a:chExt cx="1733456" cy="167254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9B00B1A-553E-6F4C-ABDD-0365D148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65" t="51947" r="-599" b="6121"/>
            <a:stretch/>
          </p:blipFill>
          <p:spPr>
            <a:xfrm>
              <a:off x="1984784" y="3092877"/>
              <a:ext cx="1273997" cy="165414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23D1562-B401-9E41-9FC7-D78D531C1D2A}"/>
                </a:ext>
              </a:extLst>
            </p:cNvPr>
            <p:cNvSpPr/>
            <p:nvPr/>
          </p:nvSpPr>
          <p:spPr>
            <a:xfrm>
              <a:off x="2435540" y="3074475"/>
              <a:ext cx="1282700" cy="1672542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Karla" pitchFamily="2" charset="0"/>
                <a:ea typeface="Kar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49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Recurrent Neural Network (RNN)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12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814571" y="3309646"/>
            <a:ext cx="3216172" cy="1672542"/>
            <a:chOff x="4281023" y="2329178"/>
            <a:chExt cx="3216172" cy="1672542"/>
          </a:xfrm>
        </p:grpSpPr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xmlns="" id="{C7EE8C18-F741-004F-8552-42205F55CB2A}"/>
                </a:ext>
              </a:extLst>
            </p:cNvPr>
            <p:cNvSpPr/>
            <p:nvPr/>
          </p:nvSpPr>
          <p:spPr>
            <a:xfrm rot="5400000">
              <a:off x="3972316" y="2963472"/>
              <a:ext cx="1021367" cy="403953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xmlns="" id="{F778F3B1-3785-904D-A8AB-9B482BE14C39}"/>
                </a:ext>
              </a:extLst>
            </p:cNvPr>
            <p:cNvSpPr/>
            <p:nvPr/>
          </p:nvSpPr>
          <p:spPr>
            <a:xfrm rot="5400000">
              <a:off x="6784535" y="2954271"/>
              <a:ext cx="1021367" cy="403953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9B45DF79-3A56-A64E-A8D3-93259B6974D0}"/>
                </a:ext>
              </a:extLst>
            </p:cNvPr>
            <p:cNvSpPr/>
            <p:nvPr/>
          </p:nvSpPr>
          <p:spPr>
            <a:xfrm>
              <a:off x="5247759" y="2329178"/>
              <a:ext cx="1282700" cy="167254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Karla" pitchFamily="2" charset="0"/>
                  <a:ea typeface="Karla" pitchFamily="2" charset="0"/>
                </a:rPr>
                <a:t>NN</a:t>
              </a:r>
              <a:endParaRPr lang="en-US" sz="2400" dirty="0">
                <a:latin typeface="Karla" pitchFamily="2" charset="0"/>
                <a:ea typeface="Karla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00422" y="3330680"/>
            <a:ext cx="1733456" cy="1672542"/>
            <a:chOff x="5658027" y="2392303"/>
            <a:chExt cx="1733456" cy="16725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09B00B1A-553E-6F4C-ABDD-0365D148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65" t="51947" r="-599" b="6121"/>
            <a:stretch/>
          </p:blipFill>
          <p:spPr>
            <a:xfrm>
              <a:off x="5658027" y="2410705"/>
              <a:ext cx="1273997" cy="1654140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23D1562-B401-9E41-9FC7-D78D531C1D2A}"/>
                </a:ext>
              </a:extLst>
            </p:cNvPr>
            <p:cNvSpPr/>
            <p:nvPr/>
          </p:nvSpPr>
          <p:spPr>
            <a:xfrm>
              <a:off x="6108783" y="2392303"/>
              <a:ext cx="1282700" cy="1672542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Karla" pitchFamily="2" charset="0"/>
                <a:ea typeface="Karla" pitchFamily="2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1E8F85B-C78E-D54F-9B00-00AA580E57CE}"/>
              </a:ext>
            </a:extLst>
          </p:cNvPr>
          <p:cNvSpPr txBox="1"/>
          <p:nvPr/>
        </p:nvSpPr>
        <p:spPr>
          <a:xfrm>
            <a:off x="8418174" y="3883608"/>
            <a:ext cx="23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arla" pitchFamily="2" charset="0"/>
                <a:ea typeface="Karla" pitchFamily="2" charset="0"/>
              </a:rPr>
              <a:t>George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xmlns="" id="{C7EE8C18-F741-004F-8552-42205F55CB2A}"/>
              </a:ext>
            </a:extLst>
          </p:cNvPr>
          <p:cNvSpPr/>
          <p:nvPr/>
        </p:nvSpPr>
        <p:spPr>
          <a:xfrm rot="10800000">
            <a:off x="5781307" y="2842866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4844194" y="1401762"/>
            <a:ext cx="2782596" cy="907758"/>
            <a:chOff x="3194134" y="2423429"/>
            <a:chExt cx="5070519" cy="165414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xmlns="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xmlns="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xmlns="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xmlns="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xmlns="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4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Recurrent Neural Network (RNN)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13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814571" y="3309646"/>
            <a:ext cx="3216172" cy="1672542"/>
            <a:chOff x="4281023" y="2329178"/>
            <a:chExt cx="3216172" cy="1672542"/>
          </a:xfrm>
        </p:grpSpPr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xmlns="" id="{C7EE8C18-F741-004F-8552-42205F55CB2A}"/>
                </a:ext>
              </a:extLst>
            </p:cNvPr>
            <p:cNvSpPr/>
            <p:nvPr/>
          </p:nvSpPr>
          <p:spPr>
            <a:xfrm rot="5400000">
              <a:off x="3972316" y="2963472"/>
              <a:ext cx="1021367" cy="403953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xmlns="" id="{F778F3B1-3785-904D-A8AB-9B482BE14C39}"/>
                </a:ext>
              </a:extLst>
            </p:cNvPr>
            <p:cNvSpPr/>
            <p:nvPr/>
          </p:nvSpPr>
          <p:spPr>
            <a:xfrm rot="5400000">
              <a:off x="6784535" y="2954271"/>
              <a:ext cx="1021367" cy="403953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9B45DF79-3A56-A64E-A8D3-93259B6974D0}"/>
                </a:ext>
              </a:extLst>
            </p:cNvPr>
            <p:cNvSpPr/>
            <p:nvPr/>
          </p:nvSpPr>
          <p:spPr>
            <a:xfrm>
              <a:off x="5247759" y="2329178"/>
              <a:ext cx="1282700" cy="167254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Karla" pitchFamily="2" charset="0"/>
                  <a:ea typeface="Karla" pitchFamily="2" charset="0"/>
                </a:rPr>
                <a:t>NN</a:t>
              </a:r>
              <a:endParaRPr lang="en-US" sz="2400" dirty="0">
                <a:latin typeface="Karla" pitchFamily="2" charset="0"/>
                <a:ea typeface="Karla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00422" y="3330680"/>
            <a:ext cx="1733456" cy="1672542"/>
            <a:chOff x="5658027" y="2392303"/>
            <a:chExt cx="1733456" cy="16725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09B00B1A-553E-6F4C-ABDD-0365D148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65" t="51947" r="-599" b="6121"/>
            <a:stretch/>
          </p:blipFill>
          <p:spPr>
            <a:xfrm>
              <a:off x="5658027" y="2410705"/>
              <a:ext cx="1273997" cy="1654140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23D1562-B401-9E41-9FC7-D78D531C1D2A}"/>
                </a:ext>
              </a:extLst>
            </p:cNvPr>
            <p:cNvSpPr/>
            <p:nvPr/>
          </p:nvSpPr>
          <p:spPr>
            <a:xfrm>
              <a:off x="6108783" y="2392303"/>
              <a:ext cx="1282700" cy="1672542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Karla" pitchFamily="2" charset="0"/>
                <a:ea typeface="Karla" pitchFamily="2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1E8F85B-C78E-D54F-9B00-00AA580E57CE}"/>
              </a:ext>
            </a:extLst>
          </p:cNvPr>
          <p:cNvSpPr txBox="1"/>
          <p:nvPr/>
        </p:nvSpPr>
        <p:spPr>
          <a:xfrm>
            <a:off x="8418174" y="3883608"/>
            <a:ext cx="23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arla" pitchFamily="2" charset="0"/>
                <a:ea typeface="Karla" pitchFamily="2" charset="0"/>
              </a:rPr>
              <a:t>George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xmlns="" id="{C7EE8C18-F741-004F-8552-42205F55CB2A}"/>
              </a:ext>
            </a:extLst>
          </p:cNvPr>
          <p:cNvSpPr/>
          <p:nvPr/>
        </p:nvSpPr>
        <p:spPr>
          <a:xfrm rot="10800000">
            <a:off x="5781307" y="2842866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48512EF-45E9-CB45-9A31-F9865EB62EFD}"/>
              </a:ext>
            </a:extLst>
          </p:cNvPr>
          <p:cNvSpPr txBox="1"/>
          <p:nvPr/>
        </p:nvSpPr>
        <p:spPr>
          <a:xfrm>
            <a:off x="4894774" y="1386190"/>
            <a:ext cx="352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I have seen </a:t>
            </a:r>
            <a:r>
              <a:rPr lang="en-US" sz="2400" dirty="0" smtClean="0">
                <a:latin typeface="Karla" pitchFamily="2" charset="0"/>
                <a:ea typeface="Karla" pitchFamily="2" charset="0"/>
              </a:rPr>
              <a:t>George moving in </a:t>
            </a:r>
            <a:r>
              <a:rPr lang="en-US" sz="2400" dirty="0">
                <a:latin typeface="Karla" pitchFamily="2" charset="0"/>
                <a:ea typeface="Karla" pitchFamily="2" charset="0"/>
              </a:rPr>
              <a:t>this way before</a:t>
            </a:r>
            <a:r>
              <a:rPr lang="en-US" sz="2400" dirty="0" smtClean="0">
                <a:latin typeface="Karla" pitchFamily="2" charset="0"/>
                <a:ea typeface="Karla" pitchFamily="2" charset="0"/>
              </a:rPr>
              <a:t>.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="" xmlns:a16="http://schemas.microsoft.com/office/drawing/2014/main" id="{37D43A93-5616-DC40-946E-82DCB1056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818" y="5486320"/>
            <a:ext cx="10051678" cy="970915"/>
          </a:xfrm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recognize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data's sequential characteristics and use patterns to predict the next likely scenario.</a:t>
            </a:r>
          </a:p>
        </p:txBody>
      </p:sp>
    </p:spTree>
    <p:extLst>
      <p:ext uri="{BB962C8B-B14F-4D97-AF65-F5344CB8AC3E}">
        <p14:creationId xmlns:p14="http://schemas.microsoft.com/office/powerpoint/2010/main" val="1120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Recurrent Neural Network (RNN)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382" y="5083899"/>
            <a:ext cx="10146562" cy="970915"/>
          </a:xfrm>
        </p:spPr>
        <p:txBody>
          <a:bodyPr/>
          <a:lstStyle/>
          <a:p>
            <a:r>
              <a:rPr lang="en-US" sz="2400" dirty="0" smtClean="0"/>
              <a:t>Our model </a:t>
            </a:r>
            <a:r>
              <a:rPr lang="en-US" sz="2400" dirty="0"/>
              <a:t>requires context - or contextual information - to understand the subject (he) and the direct object (it) in the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77F6DC-33EA-3441-8F53-7A0A99DF3D60}"/>
              </a:ext>
            </a:extLst>
          </p:cNvPr>
          <p:cNvSpPr/>
          <p:nvPr/>
        </p:nvSpPr>
        <p:spPr>
          <a:xfrm>
            <a:off x="5247759" y="2329178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WHO IS HE?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xmlns="" id="{A527A805-0126-FF48-A012-F7E886706563}"/>
              </a:ext>
            </a:extLst>
          </p:cNvPr>
          <p:cNvSpPr/>
          <p:nvPr/>
        </p:nvSpPr>
        <p:spPr>
          <a:xfrm rot="5400000">
            <a:off x="3972316" y="2963472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xmlns="" id="{DE646A21-BE2A-DC49-BBF8-EFA44F82CD76}"/>
              </a:ext>
            </a:extLst>
          </p:cNvPr>
          <p:cNvSpPr/>
          <p:nvPr/>
        </p:nvSpPr>
        <p:spPr>
          <a:xfrm rot="5400000">
            <a:off x="6784535" y="2954271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B1B3F1-AFE3-C94B-BBD5-852D347914E9}"/>
              </a:ext>
            </a:extLst>
          </p:cNvPr>
          <p:cNvSpPr txBox="1"/>
          <p:nvPr/>
        </p:nvSpPr>
        <p:spPr>
          <a:xfrm>
            <a:off x="7788829" y="2743601"/>
            <a:ext cx="3635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Karla" pitchFamily="2" charset="0"/>
                <a:ea typeface="Karla" pitchFamily="2" charset="0"/>
              </a:rPr>
              <a:t>I do not know. I need to know who said that and what </a:t>
            </a:r>
            <a:r>
              <a:rPr lang="en-US" sz="2000" dirty="0" smtClean="0">
                <a:latin typeface="Karla" pitchFamily="2" charset="0"/>
                <a:ea typeface="Karla" pitchFamily="2" charset="0"/>
              </a:rPr>
              <a:t>he </a:t>
            </a:r>
            <a:r>
              <a:rPr lang="en-US" sz="2000" dirty="0">
                <a:latin typeface="Karla" pitchFamily="2" charset="0"/>
                <a:ea typeface="Karla" pitchFamily="2" charset="0"/>
              </a:rPr>
              <a:t>said before. Can you tell me more?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4E788D-6466-D548-BDFF-8B47C6216813}"/>
              </a:ext>
            </a:extLst>
          </p:cNvPr>
          <p:cNvSpPr txBox="1"/>
          <p:nvPr/>
        </p:nvSpPr>
        <p:spPr>
          <a:xfrm>
            <a:off x="783771" y="2971581"/>
            <a:ext cx="327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He told me I could have it</a:t>
            </a:r>
          </a:p>
        </p:txBody>
      </p:sp>
    </p:spTree>
    <p:extLst>
      <p:ext uri="{BB962C8B-B14F-4D97-AF65-F5344CB8AC3E}">
        <p14:creationId xmlns:p14="http://schemas.microsoft.com/office/powerpoint/2010/main" val="12209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RNN – Another Example with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382" y="4747365"/>
            <a:ext cx="8980727" cy="970915"/>
          </a:xfrm>
        </p:spPr>
        <p:txBody>
          <a:bodyPr/>
          <a:lstStyle/>
          <a:p>
            <a:r>
              <a:rPr lang="en-US" sz="2400" dirty="0"/>
              <a:t>A</a:t>
            </a:r>
            <a:r>
              <a:rPr lang="en-US" sz="2400" dirty="0" smtClean="0"/>
              <a:t>fter </a:t>
            </a:r>
            <a:r>
              <a:rPr lang="en-US" sz="2400" dirty="0"/>
              <a:t>providing </a:t>
            </a:r>
            <a:r>
              <a:rPr lang="en-US" sz="2400" dirty="0" smtClean="0"/>
              <a:t>sequential information</a:t>
            </a:r>
            <a:r>
              <a:rPr lang="en-US" sz="2400" dirty="0"/>
              <a:t>, the model understood the subject (Joe’s brother) and the direct object (sweater) in the sentence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77F6DC-33EA-3441-8F53-7A0A99DF3D60}"/>
              </a:ext>
            </a:extLst>
          </p:cNvPr>
          <p:cNvSpPr/>
          <p:nvPr/>
        </p:nvSpPr>
        <p:spPr>
          <a:xfrm>
            <a:off x="5247759" y="2329178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WHO IS HE?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xmlns="" id="{A527A805-0126-FF48-A012-F7E886706563}"/>
              </a:ext>
            </a:extLst>
          </p:cNvPr>
          <p:cNvSpPr/>
          <p:nvPr/>
        </p:nvSpPr>
        <p:spPr>
          <a:xfrm rot="5400000">
            <a:off x="3972316" y="2963472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xmlns="" id="{DE646A21-BE2A-DC49-BBF8-EFA44F82CD76}"/>
              </a:ext>
            </a:extLst>
          </p:cNvPr>
          <p:cNvSpPr/>
          <p:nvPr/>
        </p:nvSpPr>
        <p:spPr>
          <a:xfrm rot="5400000">
            <a:off x="6784535" y="2954271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B1B3F1-AFE3-C94B-BBD5-852D347914E9}"/>
              </a:ext>
            </a:extLst>
          </p:cNvPr>
          <p:cNvSpPr txBox="1"/>
          <p:nvPr/>
        </p:nvSpPr>
        <p:spPr>
          <a:xfrm>
            <a:off x="7776303" y="2556082"/>
            <a:ext cx="286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see what you mean now! The noun “he” stands for Joe’s brother while ”it” for the sweater.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4E788D-6466-D548-BDFF-8B47C6216813}"/>
              </a:ext>
            </a:extLst>
          </p:cNvPr>
          <p:cNvSpPr txBox="1"/>
          <p:nvPr/>
        </p:nvSpPr>
        <p:spPr>
          <a:xfrm>
            <a:off x="588723" y="2574049"/>
            <a:ext cx="34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- </a:t>
            </a:r>
            <a:r>
              <a:rPr lang="en-US" i="1" dirty="0"/>
              <a:t>Hellen: Nice sweater Joe.</a:t>
            </a:r>
          </a:p>
          <a:p>
            <a:r>
              <a:rPr lang="en-US" i="1" dirty="0"/>
              <a:t>	- Joe: Thanks,  Hellen. It used 	  to belong to my brother and </a:t>
            </a:r>
            <a:r>
              <a:rPr lang="en-US" i="1" dirty="0" smtClean="0"/>
              <a:t> </a:t>
            </a:r>
            <a:r>
              <a:rPr lang="en-US" b="1" i="1" dirty="0">
                <a:solidFill>
                  <a:srgbClr val="C00000"/>
                </a:solidFill>
              </a:rPr>
              <a:t>he told me I could have it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601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Sequences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want a machine learning model to understand sequences, not isolated samples. 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74856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features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96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Sequences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want a machine learning model to understand sequences, not isolated samples. 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7919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features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667"/>
              </p:ext>
            </p:extLst>
          </p:nvPr>
        </p:nvGraphicFramePr>
        <p:xfrm>
          <a:off x="45180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80780"/>
              </p:ext>
            </p:extLst>
          </p:nvPr>
        </p:nvGraphicFramePr>
        <p:xfrm>
          <a:off x="41974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64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Sequences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want a machine learning model to understand sequences, not isolated samples. 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7919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features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667"/>
              </p:ext>
            </p:extLst>
          </p:nvPr>
        </p:nvGraphicFramePr>
        <p:xfrm>
          <a:off x="45180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80780"/>
              </p:ext>
            </p:extLst>
          </p:nvPr>
        </p:nvGraphicFramePr>
        <p:xfrm>
          <a:off x="41974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92863"/>
              </p:ext>
            </p:extLst>
          </p:nvPr>
        </p:nvGraphicFramePr>
        <p:xfrm>
          <a:off x="60228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32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998622"/>
              </p:ext>
            </p:extLst>
          </p:nvPr>
        </p:nvGraphicFramePr>
        <p:xfrm>
          <a:off x="57022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1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Sequences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want a machine learning model to understand sequences, not isolated samples. 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7919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features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667"/>
              </p:ext>
            </p:extLst>
          </p:nvPr>
        </p:nvGraphicFramePr>
        <p:xfrm>
          <a:off x="45180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80780"/>
              </p:ext>
            </p:extLst>
          </p:nvPr>
        </p:nvGraphicFramePr>
        <p:xfrm>
          <a:off x="41974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92863"/>
              </p:ext>
            </p:extLst>
          </p:nvPr>
        </p:nvGraphicFramePr>
        <p:xfrm>
          <a:off x="60228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32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998622"/>
              </p:ext>
            </p:extLst>
          </p:nvPr>
        </p:nvGraphicFramePr>
        <p:xfrm>
          <a:off x="57022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067019"/>
              </p:ext>
            </p:extLst>
          </p:nvPr>
        </p:nvGraphicFramePr>
        <p:xfrm>
          <a:off x="76716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45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smtClean="0"/>
                        <a:t>39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12342"/>
              </p:ext>
            </p:extLst>
          </p:nvPr>
        </p:nvGraphicFramePr>
        <p:xfrm>
          <a:off x="73510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2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Modeling: Handwritten Text Translation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4340" b="-14340"/>
          <a:stretch/>
        </p:blipFill>
        <p:spPr>
          <a:xfrm>
            <a:off x="3993397" y="2119033"/>
            <a:ext cx="4205205" cy="2803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E35B95-5B7D-0A47-9C79-643E0E0CF838}"/>
              </a:ext>
            </a:extLst>
          </p:cNvPr>
          <p:cNvSpPr txBox="1"/>
          <p:nvPr/>
        </p:nvSpPr>
        <p:spPr>
          <a:xfrm>
            <a:off x="5163699" y="5178889"/>
            <a:ext cx="171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: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Output: Text</a:t>
            </a:r>
          </a:p>
        </p:txBody>
      </p:sp>
      <p:pic>
        <p:nvPicPr>
          <p:cNvPr id="77826" name="Picture 2" descr="https://cdn-images-1.medium.com/max/1600/1*6cEKOYqHG27tYwhQVvJqP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27" y="1272097"/>
            <a:ext cx="40671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1088" y="5937031"/>
            <a:ext cx="10294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towardsdatascience.com</a:t>
            </a:r>
            <a:r>
              <a:rPr lang="en-US" dirty="0">
                <a:hlinkClick r:id="rId5"/>
              </a:rPr>
              <a:t>/build-a-handwritten-text-recognition-system-using-tensorflow-2326a3487cd5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5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Sequences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want a machine learning model to understand sequences, not isolated samples. 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7919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features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667"/>
              </p:ext>
            </p:extLst>
          </p:nvPr>
        </p:nvGraphicFramePr>
        <p:xfrm>
          <a:off x="45180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80780"/>
              </p:ext>
            </p:extLst>
          </p:nvPr>
        </p:nvGraphicFramePr>
        <p:xfrm>
          <a:off x="41974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92863"/>
              </p:ext>
            </p:extLst>
          </p:nvPr>
        </p:nvGraphicFramePr>
        <p:xfrm>
          <a:off x="60228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32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998622"/>
              </p:ext>
            </p:extLst>
          </p:nvPr>
        </p:nvGraphicFramePr>
        <p:xfrm>
          <a:off x="57022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067019"/>
              </p:ext>
            </p:extLst>
          </p:nvPr>
        </p:nvGraphicFramePr>
        <p:xfrm>
          <a:off x="76716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45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smtClean="0"/>
                        <a:t>39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12342"/>
              </p:ext>
            </p:extLst>
          </p:nvPr>
        </p:nvGraphicFramePr>
        <p:xfrm>
          <a:off x="73510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6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Windowed dataset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This is called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overlapping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windowed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dataset, since we’re windowing observations to create new. </a:t>
            </a:r>
            <a:endParaRPr lang="en-US" sz="2000" dirty="0" smtClean="0"/>
          </a:p>
          <a:p>
            <a:r>
              <a:rPr lang="en-US" sz="2000" dirty="0" smtClean="0"/>
              <a:t>We can easily do using a MLS: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21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718026" y="2431978"/>
            <a:ext cx="6755947" cy="1449327"/>
            <a:chOff x="2890745" y="4515588"/>
            <a:chExt cx="6755947" cy="1449327"/>
          </a:xfrm>
        </p:grpSpPr>
        <p:sp>
          <p:nvSpPr>
            <p:cNvPr id="5" name="TextBox 4"/>
            <p:cNvSpPr txBox="1"/>
            <p:nvPr/>
          </p:nvSpPr>
          <p:spPr>
            <a:xfrm>
              <a:off x="2890745" y="481845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53385" y="4515588"/>
              <a:ext cx="9144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22739" y="4515588"/>
              <a:ext cx="9144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92093" y="4515588"/>
              <a:ext cx="9144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330054" y="4972788"/>
              <a:ext cx="559558" cy="457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138382" y="4972788"/>
              <a:ext cx="559558" cy="457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884837" y="4963917"/>
              <a:ext cx="559558" cy="457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8674663" y="4941057"/>
              <a:ext cx="559558" cy="457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32182" y="476863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19256" y="5595583"/>
              <a:ext cx="94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ReLU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38883" y="5595583"/>
              <a:ext cx="94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ReLU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75028" y="5595583"/>
              <a:ext cx="831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ReLU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839018"/>
              </p:ext>
            </p:extLst>
          </p:nvPr>
        </p:nvGraphicFramePr>
        <p:xfrm>
          <a:off x="4436118" y="4544814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45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35227"/>
              </p:ext>
            </p:extLst>
          </p:nvPr>
        </p:nvGraphicFramePr>
        <p:xfrm>
          <a:off x="4115610" y="4569866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515525"/>
              </p:ext>
            </p:extLst>
          </p:nvPr>
        </p:nvGraphicFramePr>
        <p:xfrm>
          <a:off x="5940918" y="4544814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32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403437"/>
              </p:ext>
            </p:extLst>
          </p:nvPr>
        </p:nvGraphicFramePr>
        <p:xfrm>
          <a:off x="5620410" y="4569866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303350"/>
              </p:ext>
            </p:extLst>
          </p:nvPr>
        </p:nvGraphicFramePr>
        <p:xfrm>
          <a:off x="7589718" y="4544814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/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41</a:t>
                      </a:r>
                      <a:endParaRPr lang="en-US" b="0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846329"/>
              </p:ext>
            </p:extLst>
          </p:nvPr>
        </p:nvGraphicFramePr>
        <p:xfrm>
          <a:off x="7269210" y="4569866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/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Content Placeholder 2"/>
          <p:cNvSpPr txBox="1">
            <a:spLocks/>
          </p:cNvSpPr>
          <p:nvPr/>
        </p:nvSpPr>
        <p:spPr>
          <a:xfrm>
            <a:off x="1828393" y="6165229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342887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557190" indent="-214304" algn="l" defTabSz="342887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857216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200102" indent="-171443" algn="l" defTabSz="342887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1542988" indent="-171443" algn="l" defTabSz="342887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1885874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3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will produce the same results</a:t>
            </a:r>
            <a:endParaRPr lang="en-US" sz="24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351189" y="3953916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342887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557190" indent="-214304" algn="l" defTabSz="342887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857216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200102" indent="-171443" algn="l" defTabSz="342887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1542988" indent="-171443" algn="l" defTabSz="342887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1885874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3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But re-arranging the order of the inputs like: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68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1" y="216531"/>
            <a:ext cx="11556697" cy="767276"/>
          </a:xfrm>
        </p:spPr>
        <p:txBody>
          <a:bodyPr/>
          <a:lstStyle/>
          <a:p>
            <a:r>
              <a:rPr lang="en-US" dirty="0"/>
              <a:t>Why not </a:t>
            </a:r>
            <a:r>
              <a:rPr lang="en-US" dirty="0" smtClean="0"/>
              <a:t>CNNs </a:t>
            </a:r>
            <a:r>
              <a:rPr lang="en-US" dirty="0"/>
              <a:t>or </a:t>
            </a:r>
            <a:r>
              <a:rPr lang="en-US" dirty="0" smtClean="0"/>
              <a:t>MLP</a:t>
            </a:r>
            <a:r>
              <a:rPr lang="en-US" dirty="0"/>
              <a:t>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4F3048-7171-43C3-A03D-1CA9C03A1C74}"/>
              </a:ext>
            </a:extLst>
          </p:cNvPr>
          <p:cNvSpPr txBox="1"/>
          <p:nvPr/>
        </p:nvSpPr>
        <p:spPr>
          <a:xfrm>
            <a:off x="1153263" y="1338901"/>
            <a:ext cx="91646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latin typeface="Karla" charset="0"/>
                <a:ea typeface="Karla" charset="0"/>
                <a:cs typeface="Karla" charset="0"/>
              </a:rPr>
              <a:t>MLPs/CNNs require fixed input and output size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latin typeface="Karla" charset="0"/>
                <a:ea typeface="Karla" charset="0"/>
                <a:cs typeface="Karla" charset="0"/>
              </a:rPr>
              <a:t>MLPs/CNNs can’t classify inputs in multiple places </a:t>
            </a:r>
          </a:p>
        </p:txBody>
      </p:sp>
    </p:spTree>
    <p:extLst>
      <p:ext uri="{BB962C8B-B14F-4D97-AF65-F5344CB8AC3E}">
        <p14:creationId xmlns:p14="http://schemas.microsoft.com/office/powerpoint/2010/main" val="16091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Windowed dataset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60"/>
            <a:ext cx="10327008" cy="3015099"/>
          </a:xfrm>
        </p:spPr>
        <p:txBody>
          <a:bodyPr/>
          <a:lstStyle/>
          <a:p>
            <a:r>
              <a:rPr lang="en-US" sz="2400" b="1" dirty="0" smtClean="0"/>
              <a:t>What follows after: </a:t>
            </a:r>
            <a:r>
              <a:rPr lang="en-US" sz="2400" i="1" dirty="0" smtClean="0"/>
              <a:t>‘I got in the car and’ ?</a:t>
            </a:r>
          </a:p>
          <a:p>
            <a:endParaRPr lang="en-US" sz="2400" i="1" dirty="0"/>
          </a:p>
          <a:p>
            <a:r>
              <a:rPr lang="en-US" sz="2400" i="1" dirty="0"/>
              <a:t>d</a:t>
            </a:r>
            <a:r>
              <a:rPr lang="en-US" sz="2400" i="1" dirty="0" smtClean="0"/>
              <a:t>rove away </a:t>
            </a:r>
          </a:p>
          <a:p>
            <a:endParaRPr lang="en-US" sz="2400" i="1" dirty="0"/>
          </a:p>
          <a:p>
            <a:r>
              <a:rPr lang="en-US" sz="2400" b="1" dirty="0" smtClean="0"/>
              <a:t>What follows after</a:t>
            </a:r>
            <a:r>
              <a:rPr lang="en-US" sz="2400" i="1" dirty="0" smtClean="0"/>
              <a:t>: ‘In car the and I’ ? </a:t>
            </a:r>
          </a:p>
          <a:p>
            <a:endParaRPr lang="en-US" sz="2400" i="1" dirty="0" smtClean="0"/>
          </a:p>
          <a:p>
            <a:r>
              <a:rPr lang="en-US" sz="2400" dirty="0" smtClean="0"/>
              <a:t>Not obvious it should be </a:t>
            </a:r>
            <a:r>
              <a:rPr lang="en-US" sz="2400" i="1" dirty="0" smtClean="0"/>
              <a:t>‘drove away’ </a:t>
            </a:r>
            <a:endParaRPr lang="en-US" sz="2400" i="1" dirty="0"/>
          </a:p>
          <a:p>
            <a:endParaRPr lang="en-US" sz="2400" i="1" dirty="0" smtClean="0"/>
          </a:p>
          <a:p>
            <a:r>
              <a:rPr lang="en-US" sz="2400" b="1" dirty="0" smtClean="0"/>
              <a:t>The order </a:t>
            </a:r>
            <a:r>
              <a:rPr lang="en-US" sz="2400" b="1" dirty="0"/>
              <a:t>of words </a:t>
            </a:r>
            <a:r>
              <a:rPr lang="en-US" sz="2400" b="1" dirty="0" smtClean="0"/>
              <a:t>matters. This is  </a:t>
            </a:r>
            <a:r>
              <a:rPr lang="en-US" sz="2400" b="1" dirty="0"/>
              <a:t>true for most sequential data. </a:t>
            </a:r>
            <a:endParaRPr lang="en-US" sz="2400" b="1" dirty="0" smtClean="0"/>
          </a:p>
          <a:p>
            <a:r>
              <a:rPr lang="en-US" sz="2400" dirty="0" smtClean="0"/>
              <a:t>A fully connected network will not distinguish the order and therefore missing some </a:t>
            </a:r>
            <a:r>
              <a:rPr lang="en-US" sz="2400" dirty="0" smtClean="0"/>
              <a:t>information. </a:t>
            </a:r>
            <a:endParaRPr lang="en-US" sz="2400" dirty="0" smtClean="0"/>
          </a:p>
          <a:p>
            <a:endParaRPr lang="en-US" sz="24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Memory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60"/>
            <a:ext cx="10804403" cy="2111143"/>
          </a:xfrm>
        </p:spPr>
        <p:txBody>
          <a:bodyPr/>
          <a:lstStyle/>
          <a:p>
            <a:r>
              <a:rPr lang="en-US" sz="2400" dirty="0" smtClean="0"/>
              <a:t>Somehow the computational unit should remember what it has seen before.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38800" y="3663176"/>
            <a:ext cx="914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5815331" y="4941004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5816222" y="3254029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Callout 10"/>
              <p:cNvSpPr/>
              <p:nvPr/>
            </p:nvSpPr>
            <p:spPr>
              <a:xfrm>
                <a:off x="6897086" y="2819546"/>
                <a:ext cx="1843153" cy="938713"/>
              </a:xfrm>
              <a:prstGeom prst="wedgeEllipseCallout">
                <a:avLst>
                  <a:gd name="adj1" fmla="val -66025"/>
                  <a:gd name="adj2" fmla="val 89066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ysClr val="windowText" lastClr="000000"/>
                    </a:solidFill>
                    <a:latin typeface="Karla" charset="0"/>
                    <a:ea typeface="Karla" charset="0"/>
                    <a:cs typeface="Karla" charset="0"/>
                  </a:rPr>
                  <a:t>Should remember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ysClr val="windowText" lastClr="000000"/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endParaRPr lang="en-US" dirty="0">
                  <a:solidFill>
                    <a:sysClr val="windowText" lastClr="000000"/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11" name="Oval Callou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086" y="2819546"/>
                <a:ext cx="1843153" cy="938713"/>
              </a:xfrm>
              <a:prstGeom prst="wedgeEllipseCallout">
                <a:avLst>
                  <a:gd name="adj1" fmla="val -66025"/>
                  <a:gd name="adj2" fmla="val 89066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224820" y="1902725"/>
            <a:ext cx="2412997" cy="1164242"/>
            <a:chOff x="2720715" y="2423429"/>
            <a:chExt cx="7629480" cy="329957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E8895803-A369-9540-BE87-B14E7F6D97DB}"/>
                </a:ext>
              </a:extLst>
            </p:cNvPr>
            <p:cNvCxnSpPr>
              <a:cxnSpLocks/>
            </p:cNvCxnSpPr>
            <p:nvPr/>
          </p:nvCxnSpPr>
          <p:spPr>
            <a:xfrm>
              <a:off x="2720715" y="4344383"/>
              <a:ext cx="6483246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975D823-71C4-594E-A792-00D6C5D732B8}"/>
                </a:ext>
              </a:extLst>
            </p:cNvPr>
            <p:cNvSpPr txBox="1"/>
            <p:nvPr/>
          </p:nvSpPr>
          <p:spPr>
            <a:xfrm>
              <a:off x="8896662" y="4414602"/>
              <a:ext cx="1173613" cy="130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Karla" pitchFamily="2" charset="0"/>
                <a:ea typeface="Karla" pitchFamily="2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616739" y="2425957"/>
              <a:ext cx="1733456" cy="1672542"/>
              <a:chOff x="1984784" y="3074475"/>
              <a:chExt cx="1733456" cy="1672542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09B00B1A-553E-6F4C-ABDD-0365D1484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4365" t="51947" r="-599" b="6121"/>
              <a:stretch/>
            </p:blipFill>
            <p:spPr>
              <a:xfrm>
                <a:off x="1984784" y="3092877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823D1562-B401-9E41-9FC7-D78D531C1D2A}"/>
                  </a:ext>
                </a:extLst>
              </p:cNvPr>
              <p:cNvSpPr/>
              <p:nvPr/>
            </p:nvSpPr>
            <p:spPr>
              <a:xfrm>
                <a:off x="2435540" y="3074475"/>
                <a:ext cx="1282700" cy="1672542"/>
              </a:xfrm>
              <a:prstGeom prst="rect">
                <a:avLst/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latin typeface="Karla" pitchFamily="2" charset="0"/>
                  <a:ea typeface="Karl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44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Memory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60"/>
            <a:ext cx="10804403" cy="2111143"/>
          </a:xfrm>
        </p:spPr>
        <p:txBody>
          <a:bodyPr/>
          <a:lstStyle/>
          <a:p>
            <a:r>
              <a:rPr lang="en-US" sz="2400" dirty="0" smtClean="0"/>
              <a:t>Somehow the computational unit should remember what it has seen before.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38800" y="3663176"/>
            <a:ext cx="914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</a:t>
            </a:r>
          </a:p>
          <a:p>
            <a:pPr algn="ctr"/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Internalmemory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5815331" y="4941004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5816222" y="3254029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9224820" y="1902725"/>
            <a:ext cx="2412997" cy="1164242"/>
            <a:chOff x="2720715" y="2423429"/>
            <a:chExt cx="7629480" cy="329957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E8895803-A369-9540-BE87-B14E7F6D97DB}"/>
                </a:ext>
              </a:extLst>
            </p:cNvPr>
            <p:cNvCxnSpPr>
              <a:cxnSpLocks/>
            </p:cNvCxnSpPr>
            <p:nvPr/>
          </p:nvCxnSpPr>
          <p:spPr>
            <a:xfrm>
              <a:off x="2720715" y="4344383"/>
              <a:ext cx="6483246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975D823-71C4-594E-A792-00D6C5D732B8}"/>
                </a:ext>
              </a:extLst>
            </p:cNvPr>
            <p:cNvSpPr txBox="1"/>
            <p:nvPr/>
          </p:nvSpPr>
          <p:spPr>
            <a:xfrm>
              <a:off x="8896662" y="4414602"/>
              <a:ext cx="1173613" cy="130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Karla" pitchFamily="2" charset="0"/>
                <a:ea typeface="Karla" pitchFamily="2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616739" y="2425957"/>
              <a:ext cx="1733456" cy="1672542"/>
              <a:chOff x="1984784" y="3074475"/>
              <a:chExt cx="1733456" cy="167254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9B00B1A-553E-6F4C-ABDD-0365D1484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365" t="51947" r="-599" b="6121"/>
              <a:stretch/>
            </p:blipFill>
            <p:spPr>
              <a:xfrm>
                <a:off x="1984784" y="3092877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823D1562-B401-9E41-9FC7-D78D531C1D2A}"/>
                  </a:ext>
                </a:extLst>
              </p:cNvPr>
              <p:cNvSpPr/>
              <p:nvPr/>
            </p:nvSpPr>
            <p:spPr>
              <a:xfrm>
                <a:off x="2435540" y="3074475"/>
                <a:ext cx="1282700" cy="167254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latin typeface="Karla" pitchFamily="2" charset="0"/>
                  <a:ea typeface="Karl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52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Memory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60"/>
            <a:ext cx="10804403" cy="2111143"/>
          </a:xfrm>
        </p:spPr>
        <p:txBody>
          <a:bodyPr/>
          <a:lstStyle/>
          <a:p>
            <a:r>
              <a:rPr lang="en-US" sz="2400" dirty="0" smtClean="0"/>
              <a:t>Somehow the computational unit should remember what it has seen before.</a:t>
            </a:r>
          </a:p>
          <a:p>
            <a:r>
              <a:rPr lang="en-US" sz="2400" dirty="0" smtClean="0"/>
              <a:t>We’ll </a:t>
            </a:r>
            <a:r>
              <a:rPr lang="en-US" sz="2400" dirty="0"/>
              <a:t>call the information the </a:t>
            </a:r>
            <a:r>
              <a:rPr lang="en-US" sz="2400" dirty="0" smtClean="0"/>
              <a:t>unit’s </a:t>
            </a:r>
            <a:r>
              <a:rPr lang="en-US" sz="2400" b="1" dirty="0" smtClean="0"/>
              <a:t>state</a:t>
            </a:r>
            <a:r>
              <a:rPr lang="en-US" sz="2400" dirty="0" smtClean="0"/>
              <a:t>.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38800" y="3663176"/>
            <a:ext cx="914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</a:t>
            </a:r>
          </a:p>
          <a:p>
            <a:pPr algn="ctr"/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Internalmemory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5815331" y="4941004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5816222" y="3254029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9224820" y="1902725"/>
            <a:ext cx="2412997" cy="1164242"/>
            <a:chOff x="2720715" y="2423429"/>
            <a:chExt cx="7629480" cy="329957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E8895803-A369-9540-BE87-B14E7F6D97DB}"/>
                </a:ext>
              </a:extLst>
            </p:cNvPr>
            <p:cNvCxnSpPr>
              <a:cxnSpLocks/>
            </p:cNvCxnSpPr>
            <p:nvPr/>
          </p:nvCxnSpPr>
          <p:spPr>
            <a:xfrm>
              <a:off x="2720715" y="4344383"/>
              <a:ext cx="6483246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975D823-71C4-594E-A792-00D6C5D732B8}"/>
                </a:ext>
              </a:extLst>
            </p:cNvPr>
            <p:cNvSpPr txBox="1"/>
            <p:nvPr/>
          </p:nvSpPr>
          <p:spPr>
            <a:xfrm>
              <a:off x="8896662" y="4414602"/>
              <a:ext cx="1173613" cy="130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Karla" pitchFamily="2" charset="0"/>
                <a:ea typeface="Karla" pitchFamily="2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616739" y="2425957"/>
              <a:ext cx="1733456" cy="1672542"/>
              <a:chOff x="1984784" y="3074475"/>
              <a:chExt cx="1733456" cy="167254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9B00B1A-553E-6F4C-ABDD-0365D1484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365" t="51947" r="-599" b="6121"/>
              <a:stretch/>
            </p:blipFill>
            <p:spPr>
              <a:xfrm>
                <a:off x="1984784" y="3092877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823D1562-B401-9E41-9FC7-D78D531C1D2A}"/>
                  </a:ext>
                </a:extLst>
              </p:cNvPr>
              <p:cNvSpPr/>
              <p:nvPr/>
            </p:nvSpPr>
            <p:spPr>
              <a:xfrm>
                <a:off x="2435540" y="3074475"/>
                <a:ext cx="1282700" cy="167254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latin typeface="Karla" pitchFamily="2" charset="0"/>
                  <a:ea typeface="Karl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0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38" y="983807"/>
            <a:ext cx="1080440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/>
              <a:t>In neural networks, </a:t>
            </a:r>
            <a:r>
              <a:rPr lang="en-US" sz="2400" dirty="0"/>
              <a:t>once training is over, the weights </a:t>
            </a:r>
            <a:r>
              <a:rPr lang="en-US" sz="2400" dirty="0" smtClean="0"/>
              <a:t>do not change. This </a:t>
            </a:r>
            <a:r>
              <a:rPr lang="en-US" sz="2400" dirty="0"/>
              <a:t>means that the network is done learning and done changing.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Then, we </a:t>
            </a:r>
            <a:r>
              <a:rPr lang="en-US" sz="2400" dirty="0"/>
              <a:t>feed in values, and it simply applies the operations that make up the network, using the values </a:t>
            </a:r>
            <a:r>
              <a:rPr lang="en-US" sz="2400" dirty="0" smtClean="0"/>
              <a:t>it</a:t>
            </a:r>
            <a:r>
              <a:rPr lang="en-US" sz="2400" dirty="0"/>
              <a:t> </a:t>
            </a:r>
            <a:r>
              <a:rPr lang="en-US" sz="2400" dirty="0" smtClean="0"/>
              <a:t>has </a:t>
            </a:r>
            <a:r>
              <a:rPr lang="en-US" sz="2400" dirty="0"/>
              <a:t>learned.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But the RNN units are </a:t>
            </a:r>
            <a:r>
              <a:rPr lang="en-US" sz="2400" dirty="0"/>
              <a:t>able to remember new information after training has completed.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sz="2400" b="1" dirty="0" smtClean="0"/>
              <a:t>That </a:t>
            </a:r>
            <a:r>
              <a:rPr lang="en-US" sz="2400" b="1" dirty="0"/>
              <a:t>is, they’re able to keep changing after training is over</a:t>
            </a:r>
            <a:r>
              <a:rPr lang="en-US" sz="2400" b="1" dirty="0" smtClean="0"/>
              <a:t>.</a:t>
            </a:r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38" y="983807"/>
            <a:ext cx="1080440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b="1" dirty="0" smtClean="0"/>
              <a:t>Question</a:t>
            </a:r>
            <a:r>
              <a:rPr lang="en-US" sz="2400" dirty="0" smtClean="0"/>
              <a:t>: How can we do this? How can build a unit that remembers the past? 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The memory or </a:t>
            </a:r>
            <a:r>
              <a:rPr lang="en-US" sz="2400" b="1" dirty="0" smtClean="0"/>
              <a:t>state</a:t>
            </a:r>
            <a:r>
              <a:rPr lang="en-US" sz="2400" dirty="0" smtClean="0"/>
              <a:t> </a:t>
            </a:r>
            <a:r>
              <a:rPr lang="en-US" sz="2400" dirty="0"/>
              <a:t>can be written to a </a:t>
            </a:r>
            <a:r>
              <a:rPr lang="en-US" sz="2400" dirty="0" smtClean="0"/>
              <a:t>file but in </a:t>
            </a:r>
            <a:r>
              <a:rPr lang="en-US" sz="2400" dirty="0"/>
              <a:t>RNNs, we keep it inside the recurrent </a:t>
            </a:r>
            <a:r>
              <a:rPr lang="en-US" sz="2400" dirty="0" smtClean="0"/>
              <a:t>unit.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In an array or in a vector!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Work with an example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>
              <a:spcAft>
                <a:spcPts val="1200"/>
              </a:spcAft>
            </a:pPr>
            <a:r>
              <a:rPr lang="en-US" sz="2400" i="1" dirty="0"/>
              <a:t>Anna Sofia said her shoes are too ugly.  Her</a:t>
            </a:r>
            <a:r>
              <a:rPr lang="en-US" sz="2400" dirty="0"/>
              <a:t> here means Anna Sofia.</a:t>
            </a:r>
          </a:p>
          <a:p>
            <a:pPr>
              <a:spcAft>
                <a:spcPts val="1200"/>
              </a:spcAft>
            </a:pPr>
            <a:r>
              <a:rPr lang="en-US" sz="2400" i="1" dirty="0"/>
              <a:t>Nikolas put his keys on the table. His</a:t>
            </a:r>
            <a:r>
              <a:rPr lang="en-US" sz="2400" dirty="0"/>
              <a:t> here means Nikolas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8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Modeling: Text-to-Speech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776" y="1557525"/>
            <a:ext cx="6656448" cy="2882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4BA501-0257-42A3-A69D-DD960890A4A0}"/>
              </a:ext>
            </a:extLst>
          </p:cNvPr>
          <p:cNvSpPr txBox="1"/>
          <p:nvPr/>
        </p:nvSpPr>
        <p:spPr>
          <a:xfrm>
            <a:off x="5163699" y="5178889"/>
            <a:ext cx="174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: Audio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Output: Text</a:t>
            </a:r>
          </a:p>
        </p:txBody>
      </p:sp>
    </p:spTree>
    <p:extLst>
      <p:ext uri="{BB962C8B-B14F-4D97-AF65-F5344CB8AC3E}">
        <p14:creationId xmlns:p14="http://schemas.microsoft.com/office/powerpoint/2010/main" val="19255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38" y="983807"/>
            <a:ext cx="1080440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/>
              <a:t>Question: How can we do this? How can build a unit that remembers the past? 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The memory or </a:t>
            </a:r>
            <a:r>
              <a:rPr lang="en-US" sz="2400" b="1" dirty="0" smtClean="0"/>
              <a:t>state</a:t>
            </a:r>
            <a:r>
              <a:rPr lang="en-US" sz="2400" dirty="0" smtClean="0"/>
              <a:t> </a:t>
            </a:r>
            <a:r>
              <a:rPr lang="en-US" sz="2400" dirty="0"/>
              <a:t>can be written to a </a:t>
            </a:r>
            <a:r>
              <a:rPr lang="en-US" sz="2400" dirty="0" smtClean="0"/>
              <a:t>file but in </a:t>
            </a:r>
            <a:r>
              <a:rPr lang="en-US" sz="2400" dirty="0"/>
              <a:t>RNNs, we keep it inside the recurrent </a:t>
            </a:r>
            <a:r>
              <a:rPr lang="en-US" sz="2400" dirty="0" smtClean="0"/>
              <a:t>unit.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In an array or in a vector!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32514" y="4351945"/>
            <a:ext cx="914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147894" y="5950547"/>
                <a:ext cx="1444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𝑒</m:t>
                      </m:r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  <m:r>
                        <a:rPr lang="en-US" b="0" i="1" smtClean="0">
                          <a:latin typeface="Cambria Math" charset="0"/>
                        </a:rPr>
                        <m:t>𝑔</m:t>
                      </m:r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h𝑖𝑠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894" y="5950547"/>
                <a:ext cx="1444690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39344" b="-9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2529443" y="4485723"/>
            <a:ext cx="1270660" cy="6468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Memory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Straight Arrow Connector 11"/>
          <p:cNvCxnSpPr>
            <a:stCxn id="8" idx="0"/>
          </p:cNvCxnSpPr>
          <p:nvPr/>
        </p:nvCxnSpPr>
        <p:spPr>
          <a:xfrm flipH="1" flipV="1">
            <a:off x="4806793" y="5328873"/>
            <a:ext cx="63446" cy="6216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Notched Right Arrow 18"/>
          <p:cNvSpPr/>
          <p:nvPr/>
        </p:nvSpPr>
        <p:spPr>
          <a:xfrm>
            <a:off x="3942606" y="4749770"/>
            <a:ext cx="252788" cy="107239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968835" y="3197997"/>
            <a:ext cx="3297501" cy="2061308"/>
            <a:chOff x="2681843" y="3357437"/>
            <a:chExt cx="3297501" cy="2061308"/>
          </a:xfrm>
        </p:grpSpPr>
        <p:sp>
          <p:nvSpPr>
            <p:cNvPr id="20" name="Rectangle 19"/>
            <p:cNvSpPr/>
            <p:nvPr/>
          </p:nvSpPr>
          <p:spPr>
            <a:xfrm>
              <a:off x="4484914" y="4504345"/>
              <a:ext cx="9144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RNN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081517" y="3357437"/>
                  <a:ext cx="18978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𝑁𝑖𝑘𝑜𝑙𝑎𝑠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1517" y="3357437"/>
                  <a:ext cx="189782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1667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2681843" y="4638123"/>
              <a:ext cx="1270660" cy="6468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Memory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4925544" y="3807197"/>
              <a:ext cx="1" cy="6216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Notched Right Arrow 23"/>
            <p:cNvSpPr/>
            <p:nvPr/>
          </p:nvSpPr>
          <p:spPr>
            <a:xfrm flipH="1">
              <a:off x="4081517" y="4896975"/>
              <a:ext cx="271151" cy="100199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31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Building an RNN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42605" y="853682"/>
            <a:ext cx="4136013" cy="2881730"/>
            <a:chOff x="3704137" y="1938937"/>
            <a:chExt cx="4617200" cy="3216993"/>
          </a:xfrm>
        </p:grpSpPr>
        <p:grpSp>
          <p:nvGrpSpPr>
            <p:cNvPr id="25" name="Group 24"/>
            <p:cNvGrpSpPr/>
            <p:nvPr/>
          </p:nvGrpSpPr>
          <p:grpSpPr>
            <a:xfrm>
              <a:off x="5504906" y="1938937"/>
              <a:ext cx="2816431" cy="2061584"/>
              <a:chOff x="4484914" y="3357161"/>
              <a:chExt cx="2816431" cy="206158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484914" y="4504345"/>
                <a:ext cx="914400" cy="9144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RNN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683244" y="3357161"/>
                    <a:ext cx="517738" cy="41230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83244" y="3357161"/>
                    <a:ext cx="517738" cy="41230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Rounded Rectangle 21"/>
              <p:cNvSpPr/>
              <p:nvPr/>
            </p:nvSpPr>
            <p:spPr>
              <a:xfrm>
                <a:off x="6030685" y="4623652"/>
                <a:ext cx="1270660" cy="64684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ysClr val="windowText" lastClr="000000"/>
                    </a:solidFill>
                  </a:rPr>
                  <a:t>Memory</a:t>
                </a:r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4925544" y="3807197"/>
                <a:ext cx="1" cy="6216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Notched Right Arrow 23"/>
              <p:cNvSpPr/>
              <p:nvPr/>
            </p:nvSpPr>
            <p:spPr>
              <a:xfrm>
                <a:off x="5534132" y="4847224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787438" y="4121955"/>
              <a:ext cx="559469" cy="1033975"/>
              <a:chOff x="4606507" y="5328872"/>
              <a:chExt cx="559469" cy="103397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606507" y="5950547"/>
                    <a:ext cx="559469" cy="41230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6507" y="5950547"/>
                    <a:ext cx="559469" cy="41230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4806792" y="5328872"/>
                <a:ext cx="1" cy="6216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ounded Rectangle 25"/>
            <p:cNvSpPr/>
            <p:nvPr/>
          </p:nvSpPr>
          <p:spPr>
            <a:xfrm>
              <a:off x="3704137" y="3202665"/>
              <a:ext cx="1270660" cy="6468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Memory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Notched Right Arrow 27"/>
            <p:cNvSpPr/>
            <p:nvPr/>
          </p:nvSpPr>
          <p:spPr>
            <a:xfrm>
              <a:off x="5069131" y="3382663"/>
              <a:ext cx="374997" cy="196288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6264" y="3703500"/>
            <a:ext cx="10752113" cy="2507102"/>
            <a:chOff x="836264" y="3703500"/>
            <a:chExt cx="10752113" cy="2507102"/>
          </a:xfrm>
        </p:grpSpPr>
        <p:grpSp>
          <p:nvGrpSpPr>
            <p:cNvPr id="29" name="Group 28"/>
            <p:cNvGrpSpPr/>
            <p:nvPr/>
          </p:nvGrpSpPr>
          <p:grpSpPr>
            <a:xfrm>
              <a:off x="836264" y="3800140"/>
              <a:ext cx="3358438" cy="2410462"/>
              <a:chOff x="3704137" y="1939213"/>
              <a:chExt cx="4617200" cy="331391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5504906" y="1939213"/>
                <a:ext cx="2816431" cy="2061308"/>
                <a:chOff x="4484914" y="3357437"/>
                <a:chExt cx="2816431" cy="2061308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4664373" y="3357437"/>
                      <a:ext cx="637609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64373" y="3357437"/>
                      <a:ext cx="637609" cy="50776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39344" b="-950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Rounded Rectangle 37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ysClr val="windowText" lastClr="000000"/>
                      </a:solidFill>
                    </a:rPr>
                    <a:t>Memory</a:t>
                  </a:r>
                  <a:endParaRPr lang="en-US" sz="1400" dirty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 flipH="1" flipV="1">
                  <a:off x="4925544" y="3807197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Notched Right Arrow 39"/>
                <p:cNvSpPr/>
                <p:nvPr/>
              </p:nvSpPr>
              <p:spPr>
                <a:xfrm>
                  <a:off x="5534132" y="4847224"/>
                  <a:ext cx="374997" cy="196288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5658667" y="4121955"/>
                <a:ext cx="689002" cy="1131176"/>
                <a:chOff x="4477736" y="5328872"/>
                <a:chExt cx="689002" cy="1131176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477736" y="5952288"/>
                      <a:ext cx="689002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34" name="TextBox 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77736" y="5952288"/>
                      <a:ext cx="689002" cy="507760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5" name="Straight Arrow Connector 34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Rounded Rectangle 31"/>
              <p:cNvSpPr/>
              <p:nvPr/>
            </p:nvSpPr>
            <p:spPr>
              <a:xfrm>
                <a:off x="3704137" y="3202665"/>
                <a:ext cx="1270660" cy="64684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ysClr val="windowText" lastClr="000000"/>
                    </a:solidFill>
                  </a:rPr>
                  <a:t>Memory</a:t>
                </a:r>
                <a:endParaRPr lang="en-US" sz="14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Notched Right Arrow 32"/>
              <p:cNvSpPr/>
              <p:nvPr/>
            </p:nvSpPr>
            <p:spPr>
              <a:xfrm>
                <a:off x="5069131" y="3382663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301151" y="3770059"/>
              <a:ext cx="2365575" cy="2438178"/>
              <a:chOff x="5069131" y="1918329"/>
              <a:chExt cx="3252206" cy="3352021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5479774" y="1918329"/>
                <a:ext cx="2841563" cy="2082192"/>
                <a:chOff x="4459782" y="3336553"/>
                <a:chExt cx="2841563" cy="208219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4459782" y="3336553"/>
                      <a:ext cx="939531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+1 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49" name="TextBox 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9782" y="3336553"/>
                      <a:ext cx="939531" cy="507760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39344" b="-950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0" name="Rounded Rectangle 49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ysClr val="windowText" lastClr="000000"/>
                      </a:solidFill>
                    </a:rPr>
                    <a:t>Memory</a:t>
                  </a:r>
                  <a:endParaRPr lang="en-US" sz="1400" dirty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51" name="Straight Arrow Connector 50"/>
                <p:cNvCxnSpPr/>
                <p:nvPr/>
              </p:nvCxnSpPr>
              <p:spPr>
                <a:xfrm flipH="1" flipV="1">
                  <a:off x="4925544" y="3807197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Notched Right Arrow 51"/>
                <p:cNvSpPr/>
                <p:nvPr/>
              </p:nvSpPr>
              <p:spPr>
                <a:xfrm>
                  <a:off x="5534132" y="4847224"/>
                  <a:ext cx="374997" cy="196288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5504906" y="4121955"/>
                <a:ext cx="990924" cy="1148395"/>
                <a:chOff x="4323975" y="5328872"/>
                <a:chExt cx="990924" cy="1148395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4323975" y="5969507"/>
                      <a:ext cx="990924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+1 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46" name="TextBox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23975" y="5969507"/>
                      <a:ext cx="990924" cy="507760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Straight Arrow Connector 46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Notched Right Arrow 44"/>
              <p:cNvSpPr/>
              <p:nvPr/>
            </p:nvSpPr>
            <p:spPr>
              <a:xfrm>
                <a:off x="5069131" y="3382663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755142" y="3741363"/>
              <a:ext cx="2365575" cy="2415274"/>
              <a:chOff x="5069131" y="1930857"/>
              <a:chExt cx="3252206" cy="332053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5461279" y="1930857"/>
                <a:ext cx="2860058" cy="2069664"/>
                <a:chOff x="4441287" y="3349081"/>
                <a:chExt cx="2860058" cy="2069664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4441287" y="3349081"/>
                      <a:ext cx="939531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+2 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60" name="TextBox 5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41287" y="3349081"/>
                      <a:ext cx="939531" cy="507760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1" name="Rounded Rectangle 60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ysClr val="windowText" lastClr="000000"/>
                      </a:solidFill>
                    </a:rPr>
                    <a:t>Memory</a:t>
                  </a:r>
                  <a:endParaRPr lang="en-US" sz="1400" dirty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62" name="Straight Arrow Connector 61"/>
                <p:cNvCxnSpPr/>
                <p:nvPr/>
              </p:nvCxnSpPr>
              <p:spPr>
                <a:xfrm flipH="1" flipV="1">
                  <a:off x="4925544" y="3807197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Notched Right Arrow 62"/>
                <p:cNvSpPr/>
                <p:nvPr/>
              </p:nvSpPr>
              <p:spPr>
                <a:xfrm>
                  <a:off x="5534132" y="4847224"/>
                  <a:ext cx="374997" cy="196288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5538715" y="4121955"/>
                <a:ext cx="990925" cy="1129435"/>
                <a:chOff x="4357784" y="5328872"/>
                <a:chExt cx="990925" cy="1129435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4357784" y="5950547"/>
                      <a:ext cx="990925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+2 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57" name="TextBox 5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57784" y="5950547"/>
                      <a:ext cx="990925" cy="507760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t="-39344" b="-950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8" name="Straight Arrow Connector 57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Notched Right Arrow 55"/>
              <p:cNvSpPr/>
              <p:nvPr/>
            </p:nvSpPr>
            <p:spPr>
              <a:xfrm>
                <a:off x="5069131" y="3382663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9222802" y="3703500"/>
              <a:ext cx="2365575" cy="2462306"/>
              <a:chOff x="5069131" y="1878803"/>
              <a:chExt cx="3252206" cy="3385193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5475771" y="1878803"/>
                <a:ext cx="2845566" cy="2121718"/>
                <a:chOff x="4455779" y="3297027"/>
                <a:chExt cx="2845566" cy="2121718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4455779" y="3297027"/>
                      <a:ext cx="939531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+3 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71" name="TextBox 7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5779" y="3297027"/>
                      <a:ext cx="939531" cy="507760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41667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2" name="Rounded Rectangle 71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ysClr val="windowText" lastClr="000000"/>
                      </a:solidFill>
                    </a:rPr>
                    <a:t>Memory</a:t>
                  </a:r>
                  <a:endParaRPr lang="en-US" sz="1400" dirty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73" name="Straight Arrow Connector 72"/>
                <p:cNvCxnSpPr/>
                <p:nvPr/>
              </p:nvCxnSpPr>
              <p:spPr>
                <a:xfrm flipH="1" flipV="1">
                  <a:off x="4925544" y="3807197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Notched Right Arrow 73"/>
                <p:cNvSpPr/>
                <p:nvPr/>
              </p:nvSpPr>
              <p:spPr>
                <a:xfrm>
                  <a:off x="5534132" y="4847224"/>
                  <a:ext cx="374997" cy="196288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5492260" y="4121955"/>
                <a:ext cx="990925" cy="1142041"/>
                <a:chOff x="4311329" y="5328872"/>
                <a:chExt cx="990925" cy="1142041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4311329" y="5963153"/>
                      <a:ext cx="990925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+3 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68" name="TextBox 6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11329" y="5963153"/>
                      <a:ext cx="990925" cy="507760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9" name="Straight Arrow Connector 68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Notched Right Arrow 66"/>
              <p:cNvSpPr/>
              <p:nvPr/>
            </p:nvSpPr>
            <p:spPr>
              <a:xfrm>
                <a:off x="5069131" y="3382663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4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Structure of an RNN cell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55396" y="1548265"/>
            <a:ext cx="2982859" cy="3641992"/>
            <a:chOff x="3523635" y="1946440"/>
            <a:chExt cx="2048603" cy="2672835"/>
          </a:xfrm>
        </p:grpSpPr>
        <p:grpSp>
          <p:nvGrpSpPr>
            <p:cNvPr id="64" name="Group 63"/>
            <p:cNvGrpSpPr/>
            <p:nvPr/>
          </p:nvGrpSpPr>
          <p:grpSpPr>
            <a:xfrm>
              <a:off x="3523635" y="1946440"/>
              <a:ext cx="2048603" cy="2672835"/>
              <a:chOff x="5504906" y="1487855"/>
              <a:chExt cx="2816431" cy="3674628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5504906" y="1487855"/>
                <a:ext cx="2816431" cy="2512666"/>
                <a:chOff x="4484914" y="2906079"/>
                <a:chExt cx="2816431" cy="2512666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2" name="TextBox 71"/>
                    <p:cNvSpPr txBox="1"/>
                    <p:nvPr/>
                  </p:nvSpPr>
                  <p:spPr>
                    <a:xfrm>
                      <a:off x="4706591" y="2906079"/>
                      <a:ext cx="437904" cy="3726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72" name="TextBox 7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6591" y="2906079"/>
                      <a:ext cx="437904" cy="37264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3" name="Rounded Rectangle 72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ysClr val="windowText" lastClr="000000"/>
                      </a:solidFill>
                    </a:rPr>
                    <a:t>State</a:t>
                  </a:r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74" name="Straight Arrow Connector 73"/>
                <p:cNvCxnSpPr/>
                <p:nvPr/>
              </p:nvCxnSpPr>
              <p:spPr>
                <a:xfrm flipH="1" flipV="1">
                  <a:off x="4925543" y="3424408"/>
                  <a:ext cx="4" cy="10044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/>
              <p:cNvGrpSpPr/>
              <p:nvPr/>
            </p:nvGrpSpPr>
            <p:grpSpPr>
              <a:xfrm>
                <a:off x="5751122" y="4121955"/>
                <a:ext cx="473200" cy="1040528"/>
                <a:chOff x="4570191" y="5328872"/>
                <a:chExt cx="473200" cy="1040528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4570191" y="5996758"/>
                      <a:ext cx="473200" cy="3726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69" name="TextBox 6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70191" y="5996758"/>
                      <a:ext cx="473200" cy="37264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0" name="Straight Arrow Connector 69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" name="Curved Connector 5"/>
            <p:cNvCxnSpPr>
              <a:endCxn id="73" idx="0"/>
            </p:cNvCxnSpPr>
            <p:nvPr/>
          </p:nvCxnSpPr>
          <p:spPr>
            <a:xfrm>
              <a:off x="3844139" y="2826327"/>
              <a:ext cx="1265976" cy="369433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4220259" y="3429000"/>
              <a:ext cx="344607" cy="200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2964577" y="3518060"/>
            <a:ext cx="190103" cy="1089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3" y="927829"/>
            <a:ext cx="2203130" cy="5049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34280" y="1582061"/>
            <a:ext cx="3575423" cy="3779168"/>
            <a:chOff x="6134280" y="1582061"/>
            <a:chExt cx="3575423" cy="3779168"/>
          </a:xfrm>
        </p:grpSpPr>
        <p:grpSp>
          <p:nvGrpSpPr>
            <p:cNvPr id="18" name="Group 17"/>
            <p:cNvGrpSpPr/>
            <p:nvPr/>
          </p:nvGrpSpPr>
          <p:grpSpPr>
            <a:xfrm>
              <a:off x="6134280" y="1582061"/>
              <a:ext cx="3575423" cy="3779168"/>
              <a:chOff x="6134280" y="1582061"/>
              <a:chExt cx="3575423" cy="3779168"/>
            </a:xfrm>
          </p:grpSpPr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7256043" y="2338891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8592543" y="2862750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7294340" y="4425672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6134280" y="1582061"/>
                <a:ext cx="3575423" cy="3779168"/>
                <a:chOff x="6134280" y="1582061"/>
                <a:chExt cx="3575423" cy="3779168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6960148" y="1582061"/>
                  <a:ext cx="2749555" cy="3779168"/>
                  <a:chOff x="3523635" y="1969088"/>
                  <a:chExt cx="2048603" cy="2633168"/>
                </a:xfrm>
              </p:grpSpPr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3523635" y="1969088"/>
                    <a:ext cx="2048603" cy="2633168"/>
                    <a:chOff x="5504906" y="1518992"/>
                    <a:chExt cx="2816431" cy="3620096"/>
                  </a:xfrm>
                </p:grpSpPr>
                <p:grpSp>
                  <p:nvGrpSpPr>
                    <p:cNvPr id="82" name="Group 81"/>
                    <p:cNvGrpSpPr/>
                    <p:nvPr/>
                  </p:nvGrpSpPr>
                  <p:grpSpPr>
                    <a:xfrm>
                      <a:off x="5504906" y="1518992"/>
                      <a:ext cx="2816431" cy="2481529"/>
                      <a:chOff x="4484914" y="2937216"/>
                      <a:chExt cx="2816431" cy="2481529"/>
                    </a:xfrm>
                  </p:grpSpPr>
                  <p:sp>
                    <p:nvSpPr>
                      <p:cNvPr id="86" name="Rectangle 85"/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mc:AlternateContent xmlns:mc="http://schemas.openxmlformats.org/markup-compatibility/2006">
                    <mc:Choice xmlns:a14="http://schemas.microsoft.com/office/drawing/2010/main" Requires="a14">
                      <p:sp>
                        <p:nvSpPr>
                          <p:cNvPr id="87" name="TextBox 86"/>
                          <p:cNvSpPr txBox="1"/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>
                      <p:sp>
                        <p:nvSpPr>
                          <p:cNvPr id="87" name="TextBox 8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6"/>
                            <a:stretch>
                              <a:fillRect t="-41667" b="-96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88" name="Rounded Rectangle 87"/>
                      <p:cNvSpPr/>
                      <p:nvPr/>
                    </p:nvSpPr>
                    <p:spPr>
                      <a:xfrm>
                        <a:off x="6030685" y="4623652"/>
                        <a:ext cx="1270660" cy="646844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ysClr val="windowText" lastClr="000000"/>
                            </a:solidFill>
                          </a:rPr>
                          <a:t>State</a:t>
                        </a:r>
                        <a:endParaRPr lang="en-US" dirty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  <p:cxnSp>
                    <p:nvCxnSpPr>
                      <p:cNvPr id="89" name="Straight Arrow Connector 88"/>
                      <p:cNvCxnSpPr/>
                      <p:nvPr/>
                    </p:nvCxnSpPr>
                    <p:spPr>
                      <a:xfrm flipH="1" flipV="1">
                        <a:off x="4925543" y="3424408"/>
                        <a:ext cx="4" cy="100446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3" name="Group 82"/>
                    <p:cNvGrpSpPr/>
                    <p:nvPr/>
                  </p:nvGrpSpPr>
                  <p:grpSpPr>
                    <a:xfrm>
                      <a:off x="5771640" y="4121955"/>
                      <a:ext cx="513353" cy="1017133"/>
                      <a:chOff x="4590709" y="5328872"/>
                      <a:chExt cx="513353" cy="1017133"/>
                    </a:xfrm>
                  </p:grpSpPr>
                  <mc:AlternateContent xmlns:mc="http://schemas.openxmlformats.org/markup-compatibility/2006">
                    <mc:Choice xmlns:a14="http://schemas.microsoft.com/office/drawing/2010/main" Requires="a14">
                      <p:sp>
                        <p:nvSpPr>
                          <p:cNvPr id="84" name="TextBox 83"/>
                          <p:cNvSpPr txBox="1"/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>
                      <p:sp>
                        <p:nvSpPr>
                          <p:cNvPr id="84" name="TextBox 83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7"/>
                            <a:stretch>
                              <a:fillRect t="-40000" b="-96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85" name="Straight Arrow Connector 84"/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80" name="Curved Connector 79"/>
                  <p:cNvCxnSpPr/>
                  <p:nvPr/>
                </p:nvCxnSpPr>
                <p:spPr>
                  <a:xfrm>
                    <a:off x="3844139" y="2826327"/>
                    <a:ext cx="1265976" cy="369433"/>
                  </a:xfrm>
                  <a:prstGeom prst="curvedConnector2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/>
                  <p:cNvCxnSpPr/>
                  <p:nvPr/>
                </p:nvCxnSpPr>
                <p:spPr>
                  <a:xfrm flipH="1" flipV="1">
                    <a:off x="4220259" y="3429000"/>
                    <a:ext cx="344607" cy="200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TextBox 13"/>
                <p:cNvSpPr txBox="1"/>
                <p:nvPr/>
              </p:nvSpPr>
              <p:spPr>
                <a:xfrm>
                  <a:off x="6337642" y="2152885"/>
                  <a:ext cx="9012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o</a:t>
                  </a:r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utput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weight</a:t>
                  </a:r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endParaRP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8453929" y="2137995"/>
                  <a:ext cx="84875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update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</a:t>
                  </a:r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6134280" y="4239666"/>
                  <a:ext cx="8219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input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</a:t>
                  </a:r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39" name="Rectangle 38"/>
            <p:cNvSpPr/>
            <p:nvPr/>
          </p:nvSpPr>
          <p:spPr>
            <a:xfrm>
              <a:off x="8070262" y="3625756"/>
              <a:ext cx="190103" cy="1089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6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22" y="69690"/>
            <a:ext cx="5095204" cy="6858000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6096000" y="6331592"/>
            <a:ext cx="5177541" cy="526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Image taken from A. </a:t>
            </a:r>
            <a:r>
              <a:rPr lang="en-US" dirty="0" err="1" smtClean="0"/>
              <a:t>Glassner</a:t>
            </a:r>
            <a:r>
              <a:rPr lang="en-US" dirty="0"/>
              <a:t>, </a:t>
            </a:r>
            <a:r>
              <a:rPr lang="en-US" dirty="0" smtClean="0"/>
              <a:t>Deep </a:t>
            </a:r>
            <a:r>
              <a:rPr lang="en-US" dirty="0"/>
              <a:t>Learning, Vol. 2: From Basics to </a:t>
            </a:r>
            <a:r>
              <a:rPr lang="en-US" dirty="0" smtClean="0"/>
              <a:t>Practice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263" y="354563"/>
            <a:ext cx="2584273" cy="25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each input, </a:t>
            </a:r>
            <a:r>
              <a:rPr lang="en-US" sz="2400" dirty="0">
                <a:solidFill>
                  <a:srgbClr val="0000FF"/>
                </a:solidFill>
              </a:rPr>
              <a:t>unfold network for the sequence length </a:t>
            </a:r>
            <a:r>
              <a:rPr lang="en-US" sz="2400" i="1" dirty="0">
                <a:solidFill>
                  <a:srgbClr val="0000FF"/>
                </a:solidFill>
              </a:rPr>
              <a:t>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Back-propagation: apply forward and backward pass on unfolded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Memory cost: </a:t>
            </a:r>
            <a:r>
              <a:rPr lang="en-US" sz="2400" i="1" dirty="0">
                <a:solidFill>
                  <a:srgbClr val="0000FF"/>
                </a:solidFill>
              </a:rPr>
              <a:t>O</a:t>
            </a:r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i="1" dirty="0">
                <a:solidFill>
                  <a:srgbClr val="0000FF"/>
                </a:solidFill>
              </a:rPr>
              <a:t>T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37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535424" y="1810512"/>
            <a:ext cx="3575423" cy="3779168"/>
            <a:chOff x="6134280" y="1582061"/>
            <a:chExt cx="3575423" cy="3779168"/>
          </a:xfrm>
        </p:grpSpPr>
        <p:grpSp>
          <p:nvGrpSpPr>
            <p:cNvPr id="29" name="Group 28"/>
            <p:cNvGrpSpPr/>
            <p:nvPr/>
          </p:nvGrpSpPr>
          <p:grpSpPr>
            <a:xfrm>
              <a:off x="6134280" y="1582061"/>
              <a:ext cx="3575423" cy="3779168"/>
              <a:chOff x="6134280" y="1582061"/>
              <a:chExt cx="3575423" cy="3779168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7256043" y="2338891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8592543" y="2862750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7294340" y="4425672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6134280" y="1582061"/>
                <a:ext cx="3575423" cy="3779168"/>
                <a:chOff x="6134280" y="1582061"/>
                <a:chExt cx="3575423" cy="3779168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6960148" y="1582061"/>
                  <a:ext cx="2749555" cy="3779168"/>
                  <a:chOff x="3523635" y="1969088"/>
                  <a:chExt cx="2048603" cy="2633168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3523635" y="1969088"/>
                    <a:ext cx="2048603" cy="2633168"/>
                    <a:chOff x="5504906" y="1518992"/>
                    <a:chExt cx="2816431" cy="3620096"/>
                  </a:xfrm>
                </p:grpSpPr>
                <p:grpSp>
                  <p:nvGrpSpPr>
                    <p:cNvPr id="55" name="Group 54"/>
                    <p:cNvGrpSpPr/>
                    <p:nvPr/>
                  </p:nvGrpSpPr>
                  <p:grpSpPr>
                    <a:xfrm>
                      <a:off x="5504906" y="1518992"/>
                      <a:ext cx="2816431" cy="2481529"/>
                      <a:chOff x="4484914" y="2937216"/>
                      <a:chExt cx="2816431" cy="2481529"/>
                    </a:xfrm>
                  </p:grpSpPr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mc:AlternateContent xmlns:mc="http://schemas.openxmlformats.org/markup-compatibility/2006">
                    <mc:Choice xmlns:a14="http://schemas.microsoft.com/office/drawing/2010/main" Requires="a14">
                      <p:sp>
                        <p:nvSpPr>
                          <p:cNvPr id="60" name="TextBox 59"/>
                          <p:cNvSpPr txBox="1"/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>
                      <p:sp>
                        <p:nvSpPr>
                          <p:cNvPr id="60" name="TextBox 59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3"/>
                            <a:stretch>
                              <a:fillRect t="-39344" b="-9344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61" name="Rounded Rectangle 60"/>
                      <p:cNvSpPr/>
                      <p:nvPr/>
                    </p:nvSpPr>
                    <p:spPr>
                      <a:xfrm>
                        <a:off x="6030685" y="4623652"/>
                        <a:ext cx="1270660" cy="646844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ysClr val="windowText" lastClr="000000"/>
                            </a:solidFill>
                          </a:rPr>
                          <a:t>State</a:t>
                        </a:r>
                        <a:endParaRPr lang="en-US" dirty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  <p:cxnSp>
                    <p:nvCxnSpPr>
                      <p:cNvPr id="62" name="Straight Arrow Connector 61"/>
                      <p:cNvCxnSpPr/>
                      <p:nvPr/>
                    </p:nvCxnSpPr>
                    <p:spPr>
                      <a:xfrm flipH="1" flipV="1">
                        <a:off x="4925543" y="3424408"/>
                        <a:ext cx="4" cy="100446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5771640" y="4121955"/>
                      <a:ext cx="513353" cy="1017133"/>
                      <a:chOff x="4590709" y="5328872"/>
                      <a:chExt cx="513353" cy="1017133"/>
                    </a:xfrm>
                  </p:grpSpPr>
                  <mc:AlternateContent xmlns:mc="http://schemas.openxmlformats.org/markup-compatibility/2006">
                    <mc:Choice xmlns:a14="http://schemas.microsoft.com/office/drawing/2010/main" Requires="a14">
                      <p:sp>
                        <p:nvSpPr>
                          <p:cNvPr id="57" name="TextBox 56"/>
                          <p:cNvSpPr txBox="1"/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>
                      <p:sp>
                        <p:nvSpPr>
                          <p:cNvPr id="57" name="TextBox 5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4"/>
                            <a:stretch>
                              <a:fillRect t="-39344" b="-95082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58" name="Straight Arrow Connector 57"/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3" name="Curved Connector 52"/>
                  <p:cNvCxnSpPr/>
                  <p:nvPr/>
                </p:nvCxnSpPr>
                <p:spPr>
                  <a:xfrm>
                    <a:off x="3844139" y="2826327"/>
                    <a:ext cx="1265976" cy="369433"/>
                  </a:xfrm>
                  <a:prstGeom prst="curvedConnector2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 flipV="1">
                    <a:off x="4220259" y="3429000"/>
                    <a:ext cx="344607" cy="200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6337642" y="2152885"/>
                  <a:ext cx="9012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o</a:t>
                  </a:r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utput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weight</a:t>
                  </a:r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453929" y="2137995"/>
                  <a:ext cx="84875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update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</a:t>
                  </a:r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6134280" y="4239666"/>
                  <a:ext cx="8219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input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</a:t>
                  </a:r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>
            <a:xfrm>
              <a:off x="8070262" y="3625756"/>
              <a:ext cx="190103" cy="1089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31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6068" y="3154437"/>
            <a:ext cx="4235823" cy="14870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38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738786" y="1810512"/>
            <a:ext cx="3372061" cy="3779168"/>
            <a:chOff x="6337642" y="1582061"/>
            <a:chExt cx="3372061" cy="3779168"/>
          </a:xfrm>
        </p:grpSpPr>
        <p:grpSp>
          <p:nvGrpSpPr>
            <p:cNvPr id="42" name="Group 41"/>
            <p:cNvGrpSpPr/>
            <p:nvPr/>
          </p:nvGrpSpPr>
          <p:grpSpPr>
            <a:xfrm>
              <a:off x="6337642" y="1582061"/>
              <a:ext cx="3372061" cy="3779168"/>
              <a:chOff x="6337642" y="1582061"/>
              <a:chExt cx="3372061" cy="3779168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7256043" y="2338891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8592543" y="2862750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7294340" y="4425672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6337642" y="1582061"/>
                <a:ext cx="3372061" cy="3779168"/>
                <a:chOff x="6337642" y="1582061"/>
                <a:chExt cx="3372061" cy="3779168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6960148" y="1582061"/>
                  <a:ext cx="2749555" cy="3779168"/>
                  <a:chOff x="3523635" y="1969088"/>
                  <a:chExt cx="2048603" cy="2633168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3523635" y="1969088"/>
                    <a:ext cx="2048603" cy="2633168"/>
                    <a:chOff x="5504906" y="1518992"/>
                    <a:chExt cx="2816431" cy="3620096"/>
                  </a:xfrm>
                </p:grpSpPr>
                <p:grpSp>
                  <p:nvGrpSpPr>
                    <p:cNvPr id="55" name="Group 54"/>
                    <p:cNvGrpSpPr/>
                    <p:nvPr/>
                  </p:nvGrpSpPr>
                  <p:grpSpPr>
                    <a:xfrm>
                      <a:off x="5504906" y="1518992"/>
                      <a:ext cx="2816431" cy="2481529"/>
                      <a:chOff x="4484914" y="2937216"/>
                      <a:chExt cx="2816431" cy="2481529"/>
                    </a:xfrm>
                  </p:grpSpPr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mc:AlternateContent xmlns:mc="http://schemas.openxmlformats.org/markup-compatibility/2006">
                    <mc:Choice xmlns:a14="http://schemas.microsoft.com/office/drawing/2010/main" Requires="a14">
                      <p:sp>
                        <p:nvSpPr>
                          <p:cNvPr id="60" name="TextBox 59"/>
                          <p:cNvSpPr txBox="1"/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>
                      <p:sp>
                        <p:nvSpPr>
                          <p:cNvPr id="60" name="TextBox 59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3"/>
                            <a:stretch>
                              <a:fillRect t="-39344" b="-9344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61" name="Rounded Rectangle 60"/>
                      <p:cNvSpPr/>
                      <p:nvPr/>
                    </p:nvSpPr>
                    <p:spPr>
                      <a:xfrm>
                        <a:off x="6030685" y="4623652"/>
                        <a:ext cx="1270660" cy="646844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ysClr val="windowText" lastClr="000000"/>
                            </a:solidFill>
                          </a:rPr>
                          <a:t>State</a:t>
                        </a:r>
                        <a:endParaRPr lang="en-US" dirty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  <p:cxnSp>
                    <p:nvCxnSpPr>
                      <p:cNvPr id="62" name="Straight Arrow Connector 61"/>
                      <p:cNvCxnSpPr/>
                      <p:nvPr/>
                    </p:nvCxnSpPr>
                    <p:spPr>
                      <a:xfrm flipH="1" flipV="1">
                        <a:off x="4925543" y="3424408"/>
                        <a:ext cx="4" cy="100446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5771640" y="4121955"/>
                      <a:ext cx="513353" cy="1017133"/>
                      <a:chOff x="4590709" y="5328872"/>
                      <a:chExt cx="513353" cy="1017133"/>
                    </a:xfrm>
                  </p:grpSpPr>
                  <mc:AlternateContent xmlns:mc="http://schemas.openxmlformats.org/markup-compatibility/2006">
                    <mc:Choice xmlns:a14="http://schemas.microsoft.com/office/drawing/2010/main" Requires="a14">
                      <p:sp>
                        <p:nvSpPr>
                          <p:cNvPr id="57" name="TextBox 56"/>
                          <p:cNvSpPr txBox="1"/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>
                      <p:sp>
                        <p:nvSpPr>
                          <p:cNvPr id="57" name="TextBox 5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4"/>
                            <a:stretch>
                              <a:fillRect t="-39344" b="-95082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58" name="Straight Arrow Connector 57"/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3" name="Curved Connector 52"/>
                  <p:cNvCxnSpPr/>
                  <p:nvPr/>
                </p:nvCxnSpPr>
                <p:spPr>
                  <a:xfrm>
                    <a:off x="3844139" y="2826327"/>
                    <a:ext cx="1265976" cy="369433"/>
                  </a:xfrm>
                  <a:prstGeom prst="curvedConnector2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 flipV="1">
                    <a:off x="4220259" y="3429000"/>
                    <a:ext cx="344607" cy="200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6337642" y="2152885"/>
                  <a:ext cx="9012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o</a:t>
                  </a:r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utput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weight</a:t>
                  </a:r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453929" y="2137995"/>
                  <a:ext cx="84875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update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</a:t>
                  </a:r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>
            <a:xfrm>
              <a:off x="8070262" y="3625756"/>
              <a:ext cx="190103" cy="1089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9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6068" y="3154437"/>
            <a:ext cx="4235823" cy="14870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39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361292" y="1810512"/>
            <a:ext cx="2749555" cy="3779168"/>
            <a:chOff x="6960148" y="1582061"/>
            <a:chExt cx="2749555" cy="3779168"/>
          </a:xfrm>
        </p:grpSpPr>
        <p:grpSp>
          <p:nvGrpSpPr>
            <p:cNvPr id="42" name="Group 41"/>
            <p:cNvGrpSpPr/>
            <p:nvPr/>
          </p:nvGrpSpPr>
          <p:grpSpPr>
            <a:xfrm>
              <a:off x="6960148" y="1582061"/>
              <a:ext cx="2749555" cy="3779168"/>
              <a:chOff x="6960148" y="1582061"/>
              <a:chExt cx="2749555" cy="3779168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7256043" y="2338891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8592543" y="2862750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7294340" y="4425672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6960148" y="1582061"/>
                <a:ext cx="2749555" cy="3779168"/>
                <a:chOff x="3523635" y="1969088"/>
                <a:chExt cx="2048603" cy="2633168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3523635" y="1969088"/>
                  <a:ext cx="2048603" cy="2633168"/>
                  <a:chOff x="5504906" y="1518992"/>
                  <a:chExt cx="2816431" cy="3620096"/>
                </a:xfrm>
              </p:grpSpPr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5504906" y="1518992"/>
                    <a:ext cx="2816431" cy="2481529"/>
                    <a:chOff x="4484914" y="2937216"/>
                    <a:chExt cx="2816431" cy="2481529"/>
                  </a:xfrm>
                </p:grpSpPr>
                <p:sp>
                  <p:nvSpPr>
                    <p:cNvPr id="59" name="Rectangle 58"/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60" name="TextBox 59"/>
                        <p:cNvSpPr txBox="1"/>
                        <p:nvPr/>
                      </p:nvSpPr>
                      <p:spPr>
                        <a:xfrm>
                          <a:off x="4688012" y="2937216"/>
                          <a:ext cx="475061" cy="3537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>
                    <p:sp>
                      <p:nvSpPr>
                        <p:cNvPr id="60" name="TextBox 5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88012" y="2937216"/>
                          <a:ext cx="475061" cy="353786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 t="-39344" b="-9344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61" name="Rounded Rectangle 60"/>
                    <p:cNvSpPr/>
                    <p:nvPr/>
                  </p:nvSpPr>
                  <p:spPr>
                    <a:xfrm>
                      <a:off x="6030685" y="4623652"/>
                      <a:ext cx="1270660" cy="646844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State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cxnSp>
                  <p:nvCxnSpPr>
                    <p:cNvPr id="62" name="Straight Arrow Connector 61"/>
                    <p:cNvCxnSpPr/>
                    <p:nvPr/>
                  </p:nvCxnSpPr>
                  <p:spPr>
                    <a:xfrm flipH="1" flipV="1">
                      <a:off x="4925543" y="3424408"/>
                      <a:ext cx="4" cy="100446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5771640" y="4121955"/>
                    <a:ext cx="513353" cy="1017133"/>
                    <a:chOff x="4590709" y="5328872"/>
                    <a:chExt cx="513353" cy="1017133"/>
                  </a:xfrm>
                </p:grpSpPr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57" name="TextBox 56"/>
                        <p:cNvSpPr txBox="1"/>
                        <p:nvPr/>
                      </p:nvSpPr>
                      <p:spPr>
                        <a:xfrm>
                          <a:off x="4590709" y="5992219"/>
                          <a:ext cx="513353" cy="3537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>
                    <p:sp>
                      <p:nvSpPr>
                        <p:cNvPr id="57" name="TextBox 5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90709" y="5992219"/>
                          <a:ext cx="513353" cy="353786"/>
                        </a:xfrm>
                        <a:prstGeom prst="rect">
                          <a:avLst/>
                        </a:prstGeom>
                        <a:blipFill rotWithShape="0">
                          <a:blip r:embed="rId4"/>
                          <a:stretch>
                            <a:fillRect t="-39344" b="-9508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 flipH="1" flipV="1">
                      <a:off x="4806792" y="5328872"/>
                      <a:ext cx="1" cy="62167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3" name="Curved Connector 52"/>
                <p:cNvCxnSpPr/>
                <p:nvPr/>
              </p:nvCxnSpPr>
              <p:spPr>
                <a:xfrm>
                  <a:off x="3844139" y="2826327"/>
                  <a:ext cx="1265976" cy="369433"/>
                </a:xfrm>
                <a:prstGeom prst="curvedConnector2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 flipV="1">
                  <a:off x="4220259" y="3429000"/>
                  <a:ext cx="344607" cy="200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Rectangle 42"/>
            <p:cNvSpPr/>
            <p:nvPr/>
          </p:nvSpPr>
          <p:spPr>
            <a:xfrm>
              <a:off x="8070262" y="3625756"/>
              <a:ext cx="190103" cy="1089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4D9A355-D526-734B-9A7B-E19E329A16B4}"/>
              </a:ext>
            </a:extLst>
          </p:cNvPr>
          <p:cNvSpPr txBox="1"/>
          <p:nvPr/>
        </p:nvSpPr>
        <p:spPr>
          <a:xfrm>
            <a:off x="6419284" y="2497405"/>
            <a:ext cx="250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Karla" pitchFamily="2" charset="0"/>
                <a:ea typeface="Karla" pitchFamily="2" charset="0"/>
              </a:rPr>
              <a:t>Update Weights: 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8C40C9A-2251-6F43-AFEC-DB796D3CD5E2}"/>
              </a:ext>
            </a:extLst>
          </p:cNvPr>
          <p:cNvSpPr txBox="1"/>
          <p:nvPr/>
        </p:nvSpPr>
        <p:spPr>
          <a:xfrm>
            <a:off x="3373021" y="2466057"/>
            <a:ext cx="255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Karla" pitchFamily="2" charset="0"/>
                <a:ea typeface="Karla" pitchFamily="2" charset="0"/>
              </a:rPr>
              <a:t>Output Weights: 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5E5DF4-1EBD-8A40-A359-14FBB08A029B}"/>
              </a:ext>
            </a:extLst>
          </p:cNvPr>
          <p:cNvSpPr txBox="1"/>
          <p:nvPr/>
        </p:nvSpPr>
        <p:spPr>
          <a:xfrm>
            <a:off x="3452275" y="4791283"/>
            <a:ext cx="224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Karla" pitchFamily="2" charset="0"/>
                <a:ea typeface="Karla" pitchFamily="2" charset="0"/>
              </a:rPr>
              <a:t>Input Weights: 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5367515" y="3027474"/>
                <a:ext cx="535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515" y="3027474"/>
                <a:ext cx="535146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43077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18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Modeling: Machine Translation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48" y="1642015"/>
            <a:ext cx="5807568" cy="2624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624C94-DCBA-9B41-B903-69B7847CC944}"/>
              </a:ext>
            </a:extLst>
          </p:cNvPr>
          <p:cNvSpPr txBox="1"/>
          <p:nvPr/>
        </p:nvSpPr>
        <p:spPr>
          <a:xfrm>
            <a:off x="5163699" y="5178889"/>
            <a:ext cx="266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: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Output: Translated Text</a:t>
            </a:r>
          </a:p>
        </p:txBody>
      </p:sp>
    </p:spTree>
    <p:extLst>
      <p:ext uri="{BB962C8B-B14F-4D97-AF65-F5344CB8AC3E}">
        <p14:creationId xmlns:p14="http://schemas.microsoft.com/office/powerpoint/2010/main" val="12555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258477A0-B0DC-184E-9BC4-048CD1CCFA9B}"/>
                  </a:ext>
                </a:extLst>
              </p:cNvPr>
              <p:cNvSpPr/>
              <p:nvPr/>
            </p:nvSpPr>
            <p:spPr>
              <a:xfrm>
                <a:off x="1587740" y="5251160"/>
                <a:ext cx="9673447" cy="1258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You have two activation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which serves as the activation for the hidden state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which is the  activation of the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output. In the example shown before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was the identity. </a:t>
                </a: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   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pitchFamily="2" charset="0"/>
                  <a:ea typeface="Karla" pitchFamily="2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258477A0-B0DC-184E-9BC4-048CD1CCF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740" y="5251160"/>
                <a:ext cx="9673447" cy="1258678"/>
              </a:xfrm>
              <a:prstGeom prst="rect">
                <a:avLst/>
              </a:prstGeom>
              <a:blipFill rotWithShape="0">
                <a:blip r:embed="rId3"/>
                <a:stretch>
                  <a:fillRect l="-945" t="-3865" r="-1323" b="-7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2617941" y="1795372"/>
            <a:ext cx="7331949" cy="3175355"/>
            <a:chOff x="2617941" y="1795372"/>
            <a:chExt cx="7331949" cy="31753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801DB4DE-1E02-0F45-B97F-B1D34B6EFB0E}"/>
                </a:ext>
              </a:extLst>
            </p:cNvPr>
            <p:cNvGrpSpPr/>
            <p:nvPr/>
          </p:nvGrpSpPr>
          <p:grpSpPr>
            <a:xfrm>
              <a:off x="2617941" y="1795622"/>
              <a:ext cx="2252999" cy="3175105"/>
              <a:chOff x="1847590" y="1795622"/>
              <a:chExt cx="2252999" cy="3175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xmlns="" id="{67F9EA8A-DBA0-A84E-B9E0-DC86481186C1}"/>
                      </a:ext>
                    </a:extLst>
                  </p:cNvPr>
                  <p:cNvSpPr txBox="1"/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−2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xmlns="" id="{67F9EA8A-DBA0-A84E-B9E0-DC86481186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9E2893C3-54A8-A644-BF74-5B57866CC49E}"/>
                  </a:ext>
                </a:extLst>
              </p:cNvPr>
              <p:cNvSpPr/>
              <p:nvPr/>
            </p:nvSpPr>
            <p:spPr>
              <a:xfrm>
                <a:off x="1847590" y="2595838"/>
                <a:ext cx="1401536" cy="12355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xmlns="" id="{B5EBBF4F-72BD-E244-8D50-DFB74F66D598}"/>
                  </a:ext>
                </a:extLst>
              </p:cNvPr>
              <p:cNvCxnSpPr/>
              <p:nvPr/>
            </p:nvCxnSpPr>
            <p:spPr>
              <a:xfrm flipV="1">
                <a:off x="2553156" y="4037895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xmlns="" id="{FD7CED32-F1BB-C242-AB45-CE251A1455F7}"/>
                  </a:ext>
                </a:extLst>
              </p:cNvPr>
              <p:cNvCxnSpPr/>
              <p:nvPr/>
            </p:nvCxnSpPr>
            <p:spPr>
              <a:xfrm flipV="1">
                <a:off x="2553156" y="1795622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xmlns="" id="{41BABEBC-E528-3D49-A043-A5CA1ED0AF7D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−2 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xmlns="" id="{41BABEBC-E528-3D49-A043-A5CA1ED0AF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5B156CC8-DAB0-5740-873C-13B50F98EFB0}"/>
                  </a:ext>
                </a:extLst>
              </p:cNvPr>
              <p:cNvSpPr txBox="1"/>
              <p:nvPr/>
            </p:nvSpPr>
            <p:spPr>
              <a:xfrm>
                <a:off x="2622841" y="4112086"/>
                <a:ext cx="398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V</a:t>
                </a: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xmlns="" id="{F97976A9-5FFB-AA47-A4E9-EF49C4B111DF}"/>
                  </a:ext>
                </a:extLst>
              </p:cNvPr>
              <p:cNvGrpSpPr/>
              <p:nvPr/>
            </p:nvGrpSpPr>
            <p:grpSpPr>
              <a:xfrm>
                <a:off x="3551259" y="2830152"/>
                <a:ext cx="549330" cy="405584"/>
                <a:chOff x="3297419" y="2271293"/>
                <a:chExt cx="435909" cy="321843"/>
              </a:xfrm>
            </p:grpSpPr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xmlns="" id="{0BA8D9E5-773C-1644-9799-F035399B5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7419" y="2593136"/>
                  <a:ext cx="43590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468B8893-E06C-2D4B-AACD-BBEBAC1E0F9D}"/>
                    </a:ext>
                  </a:extLst>
                </p:cNvPr>
                <p:cNvSpPr txBox="1"/>
                <p:nvPr/>
              </p:nvSpPr>
              <p:spPr>
                <a:xfrm>
                  <a:off x="3376335" y="2271293"/>
                  <a:ext cx="332142" cy="227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U</a:t>
                  </a:r>
                </a:p>
              </p:txBody>
            </p: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BDE1C17F-FC41-6143-9D05-4DCC1FB070D8}"/>
                  </a:ext>
                </a:extLst>
              </p:cNvPr>
              <p:cNvSpPr txBox="1"/>
              <p:nvPr/>
            </p:nvSpPr>
            <p:spPr>
              <a:xfrm>
                <a:off x="2607694" y="2018530"/>
                <a:ext cx="491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W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0FFE38C0-2194-5942-96A6-880AF46BE6E8}"/>
                </a:ext>
              </a:extLst>
            </p:cNvPr>
            <p:cNvGrpSpPr/>
            <p:nvPr/>
          </p:nvGrpSpPr>
          <p:grpSpPr>
            <a:xfrm>
              <a:off x="5173073" y="1795372"/>
              <a:ext cx="2252999" cy="3175105"/>
              <a:chOff x="1847590" y="1795622"/>
              <a:chExt cx="2252999" cy="3175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xmlns="" id="{E0A8BDA1-82A4-1741-A045-085661EFD83F}"/>
                      </a:ext>
                    </a:extLst>
                  </p:cNvPr>
                  <p:cNvSpPr txBox="1"/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xmlns="" id="{E0A8BDA1-82A4-1741-A045-085661EFD8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3CE31A22-AC1A-CE45-B53D-53555E5167E8}"/>
                  </a:ext>
                </a:extLst>
              </p:cNvPr>
              <p:cNvSpPr/>
              <p:nvPr/>
            </p:nvSpPr>
            <p:spPr>
              <a:xfrm>
                <a:off x="1847590" y="2595838"/>
                <a:ext cx="1401536" cy="12355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xmlns="" id="{B68B1A6C-4C7C-F347-95DC-039FDD49513E}"/>
                  </a:ext>
                </a:extLst>
              </p:cNvPr>
              <p:cNvCxnSpPr/>
              <p:nvPr/>
            </p:nvCxnSpPr>
            <p:spPr>
              <a:xfrm flipV="1">
                <a:off x="2553156" y="4037895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xmlns="" id="{3B2D6F37-EF7C-1847-B551-4438B51D8650}"/>
                  </a:ext>
                </a:extLst>
              </p:cNvPr>
              <p:cNvCxnSpPr/>
              <p:nvPr/>
            </p:nvCxnSpPr>
            <p:spPr>
              <a:xfrm flipV="1">
                <a:off x="2553156" y="1795622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xmlns="" id="{03F2765C-E4A8-4545-8BAC-EDE31D18DB17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−1 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xmlns="" id="{03F2765C-E4A8-4545-8BAC-EDE31D18DB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BF8191BC-3165-914F-BF80-894739C4A7A9}"/>
                  </a:ext>
                </a:extLst>
              </p:cNvPr>
              <p:cNvSpPr txBox="1"/>
              <p:nvPr/>
            </p:nvSpPr>
            <p:spPr>
              <a:xfrm>
                <a:off x="2622841" y="4112086"/>
                <a:ext cx="398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V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DBCF9A26-EC28-A040-9D1A-5540E2E32F86}"/>
                  </a:ext>
                </a:extLst>
              </p:cNvPr>
              <p:cNvGrpSpPr/>
              <p:nvPr/>
            </p:nvGrpSpPr>
            <p:grpSpPr>
              <a:xfrm>
                <a:off x="3551259" y="2830152"/>
                <a:ext cx="549330" cy="405584"/>
                <a:chOff x="3297419" y="2271293"/>
                <a:chExt cx="435909" cy="321843"/>
              </a:xfrm>
            </p:grpSpPr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xmlns="" id="{0F634DBA-DBF8-C246-8379-CBA8D8529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7419" y="2593136"/>
                  <a:ext cx="43590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xmlns="" id="{03EF0D24-1DB0-AF46-B387-064BA55E2026}"/>
                    </a:ext>
                  </a:extLst>
                </p:cNvPr>
                <p:cNvSpPr txBox="1"/>
                <p:nvPr/>
              </p:nvSpPr>
              <p:spPr>
                <a:xfrm>
                  <a:off x="3376335" y="2271293"/>
                  <a:ext cx="332142" cy="227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U</a:t>
                  </a: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3D76686F-A64D-7E4F-A218-41E8D51AE8D8}"/>
                  </a:ext>
                </a:extLst>
              </p:cNvPr>
              <p:cNvSpPr txBox="1"/>
              <p:nvPr/>
            </p:nvSpPr>
            <p:spPr>
              <a:xfrm>
                <a:off x="2607694" y="2018530"/>
                <a:ext cx="491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W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A60229F8-89F2-AE47-8746-463B05D5ADF5}"/>
                </a:ext>
              </a:extLst>
            </p:cNvPr>
            <p:cNvGrpSpPr/>
            <p:nvPr/>
          </p:nvGrpSpPr>
          <p:grpSpPr>
            <a:xfrm>
              <a:off x="7696891" y="1795372"/>
              <a:ext cx="2252999" cy="3175105"/>
              <a:chOff x="1847590" y="1795622"/>
              <a:chExt cx="2252999" cy="3175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xmlns="" id="{BA685704-4937-5348-B4E1-FBF8B0EAA04A}"/>
                      </a:ext>
                    </a:extLst>
                  </p:cNvPr>
                  <p:cNvSpPr txBox="1"/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xmlns="" id="{BA685704-4937-5348-B4E1-FBF8B0EAA0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D08EDEC1-B7A0-934A-8B09-6092BDEE8D6C}"/>
                  </a:ext>
                </a:extLst>
              </p:cNvPr>
              <p:cNvSpPr/>
              <p:nvPr/>
            </p:nvSpPr>
            <p:spPr>
              <a:xfrm>
                <a:off x="1847590" y="2595838"/>
                <a:ext cx="1401536" cy="12355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xmlns="" id="{471E651E-8546-7840-90BF-9C5868CD9C24}"/>
                  </a:ext>
                </a:extLst>
              </p:cNvPr>
              <p:cNvCxnSpPr/>
              <p:nvPr/>
            </p:nvCxnSpPr>
            <p:spPr>
              <a:xfrm flipV="1">
                <a:off x="2553156" y="4037895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xmlns="" id="{239AB76F-2A7B-7043-8BDC-3E7E24D79D91}"/>
                  </a:ext>
                </a:extLst>
              </p:cNvPr>
              <p:cNvCxnSpPr/>
              <p:nvPr/>
            </p:nvCxnSpPr>
            <p:spPr>
              <a:xfrm flipV="1">
                <a:off x="2553156" y="1795622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xmlns="" id="{B3DF0BD9-EF36-6749-B34F-E0291F8D1D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xmlns="" id="{B3DF0BD9-EF36-6749-B34F-E0291F8D1D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C2762143-CAA8-6949-89BB-8DF1ED33DA78}"/>
                  </a:ext>
                </a:extLst>
              </p:cNvPr>
              <p:cNvSpPr txBox="1"/>
              <p:nvPr/>
            </p:nvSpPr>
            <p:spPr>
              <a:xfrm>
                <a:off x="2622841" y="4112086"/>
                <a:ext cx="398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V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xmlns="" id="{A7E8AFF1-0DF9-8749-9894-06F010FBBAD3}"/>
                  </a:ext>
                </a:extLst>
              </p:cNvPr>
              <p:cNvGrpSpPr/>
              <p:nvPr/>
            </p:nvGrpSpPr>
            <p:grpSpPr>
              <a:xfrm>
                <a:off x="3551259" y="2830152"/>
                <a:ext cx="549330" cy="405584"/>
                <a:chOff x="3297419" y="2271293"/>
                <a:chExt cx="435909" cy="321843"/>
              </a:xfrm>
            </p:grpSpPr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xmlns="" id="{73846840-E6E6-E943-9108-C0846BADCD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7419" y="2593136"/>
                  <a:ext cx="43590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3EEA712E-3D8C-BB4D-BAA2-09390A7E444B}"/>
                    </a:ext>
                  </a:extLst>
                </p:cNvPr>
                <p:cNvSpPr txBox="1"/>
                <p:nvPr/>
              </p:nvSpPr>
              <p:spPr>
                <a:xfrm>
                  <a:off x="3376335" y="2271293"/>
                  <a:ext cx="332142" cy="227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U</a:t>
                  </a: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048C5A8F-426E-B84F-A7E1-C68439065D4C}"/>
                  </a:ext>
                </a:extLst>
              </p:cNvPr>
              <p:cNvSpPr txBox="1"/>
              <p:nvPr/>
            </p:nvSpPr>
            <p:spPr>
              <a:xfrm>
                <a:off x="2607694" y="2018530"/>
                <a:ext cx="491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W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068777" y="1390815"/>
            <a:ext cx="5602546" cy="376878"/>
            <a:chOff x="3068777" y="1390815"/>
            <a:chExt cx="5602546" cy="3768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xmlns="" id="{310F0F22-878A-4975-9B4D-056F5B9D9189}"/>
                    </a:ext>
                  </a:extLst>
                </p:cNvPr>
                <p:cNvSpPr txBox="1"/>
                <p:nvPr/>
              </p:nvSpPr>
              <p:spPr>
                <a:xfrm>
                  <a:off x="3068777" y="1404709"/>
                  <a:ext cx="499864" cy="362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 sz="1200" dirty="0"/>
                    <a:t>t-2</a:t>
                  </a: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10F0F22-878A-4975-9B4D-056F5B9D9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777" y="1404709"/>
                  <a:ext cx="499864" cy="36298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667" r="-731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xmlns="" id="{310F0F22-878A-4975-9B4D-056F5B9D9189}"/>
                    </a:ext>
                  </a:extLst>
                </p:cNvPr>
                <p:cNvSpPr txBox="1"/>
                <p:nvPr/>
              </p:nvSpPr>
              <p:spPr>
                <a:xfrm>
                  <a:off x="5602322" y="1396174"/>
                  <a:ext cx="499864" cy="362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 sz="1200" dirty="0" smtClean="0"/>
                    <a:t>t-1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10F0F22-878A-4975-9B4D-056F5B9D9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2322" y="1396174"/>
                  <a:ext cx="499864" cy="36298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667" r="-731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xmlns="" id="{310F0F22-878A-4975-9B4D-056F5B9D9189}"/>
                    </a:ext>
                  </a:extLst>
                </p:cNvPr>
                <p:cNvSpPr txBox="1"/>
                <p:nvPr/>
              </p:nvSpPr>
              <p:spPr>
                <a:xfrm>
                  <a:off x="8171459" y="1390815"/>
                  <a:ext cx="499864" cy="362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 sz="1200" dirty="0" smtClean="0"/>
                    <a:t>t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10F0F22-878A-4975-9B4D-056F5B9D9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459" y="1390815"/>
                  <a:ext cx="499864" cy="36298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667" r="-731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1" y="958134"/>
            <a:ext cx="2008504" cy="130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617941" y="1390815"/>
            <a:ext cx="7331949" cy="3579912"/>
            <a:chOff x="2617941" y="1390815"/>
            <a:chExt cx="7331949" cy="3579912"/>
          </a:xfrm>
        </p:grpSpPr>
        <p:grpSp>
          <p:nvGrpSpPr>
            <p:cNvPr id="5" name="Group 4"/>
            <p:cNvGrpSpPr/>
            <p:nvPr/>
          </p:nvGrpSpPr>
          <p:grpSpPr>
            <a:xfrm>
              <a:off x="2617941" y="1795372"/>
              <a:ext cx="7331949" cy="3175355"/>
              <a:chOff x="2617941" y="1795372"/>
              <a:chExt cx="7331949" cy="317535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801DB4DE-1E02-0F45-B97F-B1D34B6EFB0E}"/>
                  </a:ext>
                </a:extLst>
              </p:cNvPr>
              <p:cNvGrpSpPr/>
              <p:nvPr/>
            </p:nvGrpSpPr>
            <p:grpSpPr>
              <a:xfrm>
                <a:off x="2617941" y="1795622"/>
                <a:ext cx="2252999" cy="3175105"/>
                <a:chOff x="1847590" y="1795622"/>
                <a:chExt cx="2252999" cy="317510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xmlns="" id="{67F9EA8A-DBA0-A84E-B9E0-DC86481186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−2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xmlns="" id="{67F9EA8A-DBA0-A84E-B9E0-DC86481186C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9E2893C3-54A8-A644-BF74-5B57866CC49E}"/>
                    </a:ext>
                  </a:extLst>
                </p:cNvPr>
                <p:cNvSpPr/>
                <p:nvPr/>
              </p:nvSpPr>
              <p:spPr>
                <a:xfrm>
                  <a:off x="1847590" y="2595838"/>
                  <a:ext cx="1401536" cy="1235565"/>
                </a:xfrm>
                <a:prstGeom prst="rect">
                  <a:avLst/>
                </a:prstGeom>
                <a:no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xmlns="" id="{B5EBBF4F-72BD-E244-8D50-DFB74F66D598}"/>
                    </a:ext>
                  </a:extLst>
                </p:cNvPr>
                <p:cNvCxnSpPr/>
                <p:nvPr/>
              </p:nvCxnSpPr>
              <p:spPr>
                <a:xfrm flipV="1">
                  <a:off x="2553156" y="4037895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xmlns="" id="{FD7CED32-F1BB-C242-AB45-CE251A1455F7}"/>
                    </a:ext>
                  </a:extLst>
                </p:cNvPr>
                <p:cNvCxnSpPr/>
                <p:nvPr/>
              </p:nvCxnSpPr>
              <p:spPr>
                <a:xfrm flipV="1">
                  <a:off x="2553156" y="1795622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xmlns="" id="{41BABEBC-E528-3D49-A043-A5CA1ED0AF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−2 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xmlns="" id="{41BABEBC-E528-3D49-A043-A5CA1ED0AF7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5B156CC8-DAB0-5740-873C-13B50F98EFB0}"/>
                    </a:ext>
                  </a:extLst>
                </p:cNvPr>
                <p:cNvSpPr txBox="1"/>
                <p:nvPr/>
              </p:nvSpPr>
              <p:spPr>
                <a:xfrm>
                  <a:off x="2622841" y="4112086"/>
                  <a:ext cx="398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V</a:t>
                  </a: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xmlns="" id="{F97976A9-5FFB-AA47-A4E9-EF49C4B111DF}"/>
                    </a:ext>
                  </a:extLst>
                </p:cNvPr>
                <p:cNvGrpSpPr/>
                <p:nvPr/>
              </p:nvGrpSpPr>
              <p:grpSpPr>
                <a:xfrm>
                  <a:off x="3551259" y="2830152"/>
                  <a:ext cx="549330" cy="405584"/>
                  <a:chOff x="3297419" y="2271293"/>
                  <a:chExt cx="435909" cy="321843"/>
                </a:xfrm>
              </p:grpSpPr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xmlns="" id="{0BA8D9E5-773C-1644-9799-F035399B54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7419" y="2593136"/>
                    <a:ext cx="435909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xmlns="" id="{468B8893-E06C-2D4B-AACD-BBEBAC1E0F9D}"/>
                      </a:ext>
                    </a:extLst>
                  </p:cNvPr>
                  <p:cNvSpPr txBox="1"/>
                  <p:nvPr/>
                </p:nvSpPr>
                <p:spPr>
                  <a:xfrm>
                    <a:off x="3376335" y="2271293"/>
                    <a:ext cx="332142" cy="2272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Karla" pitchFamily="2" charset="0"/>
                        <a:ea typeface="Karla" pitchFamily="2" charset="0"/>
                      </a:rPr>
                      <a:t>U</a:t>
                    </a:r>
                  </a:p>
                </p:txBody>
              </p:sp>
            </p:grp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BDE1C17F-FC41-6143-9D05-4DCC1FB070D8}"/>
                    </a:ext>
                  </a:extLst>
                </p:cNvPr>
                <p:cNvSpPr txBox="1"/>
                <p:nvPr/>
              </p:nvSpPr>
              <p:spPr>
                <a:xfrm>
                  <a:off x="2607694" y="2018530"/>
                  <a:ext cx="4912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W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0FFE38C0-2194-5942-96A6-880AF46BE6E8}"/>
                  </a:ext>
                </a:extLst>
              </p:cNvPr>
              <p:cNvGrpSpPr/>
              <p:nvPr/>
            </p:nvGrpSpPr>
            <p:grpSpPr>
              <a:xfrm>
                <a:off x="5173073" y="1795372"/>
                <a:ext cx="2252999" cy="3175105"/>
                <a:chOff x="1847590" y="1795622"/>
                <a:chExt cx="2252999" cy="317510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xmlns="" id="{E0A8BDA1-82A4-1741-A045-085661EFD8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−1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xmlns="" id="{E0A8BDA1-82A4-1741-A045-085661EFD8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xmlns="" id="{3CE31A22-AC1A-CE45-B53D-53555E5167E8}"/>
                    </a:ext>
                  </a:extLst>
                </p:cNvPr>
                <p:cNvSpPr/>
                <p:nvPr/>
              </p:nvSpPr>
              <p:spPr>
                <a:xfrm>
                  <a:off x="1847590" y="2595838"/>
                  <a:ext cx="1401536" cy="1235565"/>
                </a:xfrm>
                <a:prstGeom prst="rect">
                  <a:avLst/>
                </a:prstGeom>
                <a:no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xmlns="" id="{B68B1A6C-4C7C-F347-95DC-039FDD49513E}"/>
                    </a:ext>
                  </a:extLst>
                </p:cNvPr>
                <p:cNvCxnSpPr/>
                <p:nvPr/>
              </p:nvCxnSpPr>
              <p:spPr>
                <a:xfrm flipV="1">
                  <a:off x="2553156" y="4037895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xmlns="" id="{3B2D6F37-EF7C-1847-B551-4438B51D8650}"/>
                    </a:ext>
                  </a:extLst>
                </p:cNvPr>
                <p:cNvCxnSpPr/>
                <p:nvPr/>
              </p:nvCxnSpPr>
              <p:spPr>
                <a:xfrm flipV="1">
                  <a:off x="2553156" y="1795622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xmlns="" id="{03F2765C-E4A8-4545-8BAC-EDE31D18DB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−1 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xmlns="" id="{03F2765C-E4A8-4545-8BAC-EDE31D18DB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BF8191BC-3165-914F-BF80-894739C4A7A9}"/>
                    </a:ext>
                  </a:extLst>
                </p:cNvPr>
                <p:cNvSpPr txBox="1"/>
                <p:nvPr/>
              </p:nvSpPr>
              <p:spPr>
                <a:xfrm>
                  <a:off x="2622841" y="4112086"/>
                  <a:ext cx="398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V</a:t>
                  </a: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xmlns="" id="{DBCF9A26-EC28-A040-9D1A-5540E2E32F86}"/>
                    </a:ext>
                  </a:extLst>
                </p:cNvPr>
                <p:cNvGrpSpPr/>
                <p:nvPr/>
              </p:nvGrpSpPr>
              <p:grpSpPr>
                <a:xfrm>
                  <a:off x="3551259" y="2830152"/>
                  <a:ext cx="549330" cy="405584"/>
                  <a:chOff x="3297419" y="2271293"/>
                  <a:chExt cx="435909" cy="321843"/>
                </a:xfrm>
              </p:grpSpPr>
              <p:cxnSp>
                <p:nvCxnSpPr>
                  <p:cNvPr id="61" name="Straight Arrow Connector 60">
                    <a:extLst>
                      <a:ext uri="{FF2B5EF4-FFF2-40B4-BE49-F238E27FC236}">
                        <a16:creationId xmlns:a16="http://schemas.microsoft.com/office/drawing/2014/main" xmlns="" id="{0F634DBA-DBF8-C246-8379-CBA8D85299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7419" y="2593136"/>
                    <a:ext cx="435909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xmlns="" id="{03EF0D24-1DB0-AF46-B387-064BA55E2026}"/>
                      </a:ext>
                    </a:extLst>
                  </p:cNvPr>
                  <p:cNvSpPr txBox="1"/>
                  <p:nvPr/>
                </p:nvSpPr>
                <p:spPr>
                  <a:xfrm>
                    <a:off x="3376335" y="2271293"/>
                    <a:ext cx="332142" cy="2272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Karla" pitchFamily="2" charset="0"/>
                        <a:ea typeface="Karla" pitchFamily="2" charset="0"/>
                      </a:rPr>
                      <a:t>U</a:t>
                    </a:r>
                  </a:p>
                </p:txBody>
              </p: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xmlns="" id="{3D76686F-A64D-7E4F-A218-41E8D51AE8D8}"/>
                    </a:ext>
                  </a:extLst>
                </p:cNvPr>
                <p:cNvSpPr txBox="1"/>
                <p:nvPr/>
              </p:nvSpPr>
              <p:spPr>
                <a:xfrm>
                  <a:off x="2607694" y="2018530"/>
                  <a:ext cx="4912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W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xmlns="" id="{A60229F8-89F2-AE47-8746-463B05D5ADF5}"/>
                  </a:ext>
                </a:extLst>
              </p:cNvPr>
              <p:cNvGrpSpPr/>
              <p:nvPr/>
            </p:nvGrpSpPr>
            <p:grpSpPr>
              <a:xfrm>
                <a:off x="7696891" y="1795372"/>
                <a:ext cx="2252999" cy="3175105"/>
                <a:chOff x="1847590" y="1795622"/>
                <a:chExt cx="2252999" cy="317510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xmlns="" id="{BA685704-4937-5348-B4E1-FBF8B0EAA0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xmlns="" id="{BA685704-4937-5348-B4E1-FBF8B0EAA04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xmlns="" id="{D08EDEC1-B7A0-934A-8B09-6092BDEE8D6C}"/>
                    </a:ext>
                  </a:extLst>
                </p:cNvPr>
                <p:cNvSpPr/>
                <p:nvPr/>
              </p:nvSpPr>
              <p:spPr>
                <a:xfrm>
                  <a:off x="1847590" y="2595838"/>
                  <a:ext cx="1401536" cy="1235565"/>
                </a:xfrm>
                <a:prstGeom prst="rect">
                  <a:avLst/>
                </a:prstGeom>
                <a:no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xmlns="" id="{471E651E-8546-7840-90BF-9C5868CD9C24}"/>
                    </a:ext>
                  </a:extLst>
                </p:cNvPr>
                <p:cNvCxnSpPr/>
                <p:nvPr/>
              </p:nvCxnSpPr>
              <p:spPr>
                <a:xfrm flipV="1">
                  <a:off x="2553156" y="4037895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xmlns="" id="{239AB76F-2A7B-7043-8BDC-3E7E24D79D91}"/>
                    </a:ext>
                  </a:extLst>
                </p:cNvPr>
                <p:cNvCxnSpPr/>
                <p:nvPr/>
              </p:nvCxnSpPr>
              <p:spPr>
                <a:xfrm flipV="1">
                  <a:off x="2553156" y="1795622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xmlns="" id="{B3DF0BD9-EF36-6749-B34F-E0291F8D1D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xmlns="" id="{B3DF0BD9-EF36-6749-B34F-E0291F8D1DF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xmlns="" id="{C2762143-CAA8-6949-89BB-8DF1ED33DA78}"/>
                    </a:ext>
                  </a:extLst>
                </p:cNvPr>
                <p:cNvSpPr txBox="1"/>
                <p:nvPr/>
              </p:nvSpPr>
              <p:spPr>
                <a:xfrm>
                  <a:off x="2622841" y="4112086"/>
                  <a:ext cx="398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V</a:t>
                  </a:r>
                </a:p>
              </p:txBody>
            </p: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xmlns="" id="{A7E8AFF1-0DF9-8749-9894-06F010FBBAD3}"/>
                    </a:ext>
                  </a:extLst>
                </p:cNvPr>
                <p:cNvGrpSpPr/>
                <p:nvPr/>
              </p:nvGrpSpPr>
              <p:grpSpPr>
                <a:xfrm>
                  <a:off x="3551259" y="2830152"/>
                  <a:ext cx="549330" cy="405584"/>
                  <a:chOff x="3297419" y="2271293"/>
                  <a:chExt cx="435909" cy="321843"/>
                </a:xfrm>
              </p:grpSpPr>
              <p:cxnSp>
                <p:nvCxnSpPr>
                  <p:cNvPr id="72" name="Straight Arrow Connector 71">
                    <a:extLst>
                      <a:ext uri="{FF2B5EF4-FFF2-40B4-BE49-F238E27FC236}">
                        <a16:creationId xmlns:a16="http://schemas.microsoft.com/office/drawing/2014/main" xmlns="" id="{73846840-E6E6-E943-9108-C0846BADCD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7419" y="2593136"/>
                    <a:ext cx="435909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xmlns="" id="{3EEA712E-3D8C-BB4D-BAA2-09390A7E444B}"/>
                      </a:ext>
                    </a:extLst>
                  </p:cNvPr>
                  <p:cNvSpPr txBox="1"/>
                  <p:nvPr/>
                </p:nvSpPr>
                <p:spPr>
                  <a:xfrm>
                    <a:off x="3376335" y="2271293"/>
                    <a:ext cx="332142" cy="2272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Karla" pitchFamily="2" charset="0"/>
                        <a:ea typeface="Karla" pitchFamily="2" charset="0"/>
                      </a:rPr>
                      <a:t>U</a:t>
                    </a:r>
                  </a:p>
                </p:txBody>
              </p:sp>
            </p:grp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xmlns="" id="{048C5A8F-426E-B84F-A7E1-C68439065D4C}"/>
                    </a:ext>
                  </a:extLst>
                </p:cNvPr>
                <p:cNvSpPr txBox="1"/>
                <p:nvPr/>
              </p:nvSpPr>
              <p:spPr>
                <a:xfrm>
                  <a:off x="2607694" y="2018530"/>
                  <a:ext cx="4912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W</a:t>
                  </a:r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3068777" y="1390815"/>
              <a:ext cx="5602546" cy="376878"/>
              <a:chOff x="3068777" y="1390815"/>
              <a:chExt cx="5602546" cy="3768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xmlns="" id="{310F0F22-878A-4975-9B4D-056F5B9D9189}"/>
                      </a:ext>
                    </a:extLst>
                  </p:cNvPr>
                  <p:cNvSpPr txBox="1"/>
                  <p:nvPr/>
                </p:nvSpPr>
                <p:spPr>
                  <a:xfrm>
                    <a:off x="3068777" y="1404709"/>
                    <a:ext cx="499864" cy="3629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a14:m>
                    <a:r>
                      <a:rPr lang="en-US" sz="1200" dirty="0"/>
                      <a:t>t-2</a:t>
                    </a: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310F0F22-878A-4975-9B4D-056F5B9D91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8777" y="1404709"/>
                    <a:ext cx="499864" cy="362984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1667" r="-7317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xmlns="" id="{310F0F22-878A-4975-9B4D-056F5B9D9189}"/>
                      </a:ext>
                    </a:extLst>
                  </p:cNvPr>
                  <p:cNvSpPr txBox="1"/>
                  <p:nvPr/>
                </p:nvSpPr>
                <p:spPr>
                  <a:xfrm>
                    <a:off x="5602322" y="1396174"/>
                    <a:ext cx="499864" cy="3629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a14:m>
                    <a:r>
                      <a:rPr lang="en-US" sz="1200" dirty="0" smtClean="0"/>
                      <a:t>t-1</a:t>
                    </a:r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310F0F22-878A-4975-9B4D-056F5B9D91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02322" y="1396174"/>
                    <a:ext cx="499864" cy="362984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1667" r="-7317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xmlns="" id="{310F0F22-878A-4975-9B4D-056F5B9D9189}"/>
                      </a:ext>
                    </a:extLst>
                  </p:cNvPr>
                  <p:cNvSpPr txBox="1"/>
                  <p:nvPr/>
                </p:nvSpPr>
                <p:spPr>
                  <a:xfrm>
                    <a:off x="8171459" y="1390815"/>
                    <a:ext cx="499864" cy="3629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a14:m>
                    <a:r>
                      <a:rPr lang="en-US" sz="1200" dirty="0" smtClean="0"/>
                      <a:t>t</a:t>
                    </a:r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310F0F22-878A-4975-9B4D-056F5B9D91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1459" y="1390815"/>
                    <a:ext cx="499864" cy="362984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t="-1667" r="-7317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106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03704 L 0.31784 -0.190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00C277F1-129B-4A90-99FB-4B6BD466B4D3}"/>
                  </a:ext>
                </a:extLst>
              </p:cNvPr>
              <p:cNvSpPr txBox="1"/>
              <p:nvPr/>
            </p:nvSpPr>
            <p:spPr>
              <a:xfrm>
                <a:off x="1068553" y="4151804"/>
                <a:ext cx="1376787" cy="5858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′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000" i="1" dirty="0"/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C277F1-129B-4A90-99FB-4B6BD466B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53" y="4151804"/>
                <a:ext cx="1376787" cy="5858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45732" y="1936292"/>
                <a:ext cx="1274067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𝐿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2" y="1936292"/>
                <a:ext cx="1274067" cy="7645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7174" y="2996112"/>
                <a:ext cx="3135923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𝑑𝑊</m:t>
                          </m:r>
                        </m:den>
                      </m:f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𝑑𝑊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den>
                          </m:f>
                        </m:e>
                      </m:nary>
                      <m:r>
                        <a:rPr lang="en-US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74" y="2996112"/>
                <a:ext cx="3135923" cy="76450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10" y="949069"/>
            <a:ext cx="3965650" cy="187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34032" y="2140589"/>
                <a:ext cx="11796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032" y="2140589"/>
                <a:ext cx="117968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145" t="-19565" r="-1295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23623C2B-3B58-4D00-9EC7-62B90854EFAF}"/>
                  </a:ext>
                </a:extLst>
              </p:cNvPr>
              <p:cNvSpPr/>
              <p:nvPr/>
            </p:nvSpPr>
            <p:spPr>
              <a:xfrm>
                <a:off x="987916" y="1234127"/>
                <a:ext cx="5818543" cy="723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623C2B-3B58-4D00-9EC7-62B90854E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916" y="1234127"/>
                <a:ext cx="5818543" cy="723403"/>
              </a:xfrm>
              <a:prstGeom prst="rect">
                <a:avLst/>
              </a:prstGeom>
              <a:blipFill rotWithShape="0">
                <a:blip r:embed="rId9"/>
                <a:stretch>
                  <a:fillRect t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488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  <p:bldP spid="7" grpId="0"/>
      <p:bldP spid="4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43</a:t>
            </a:fld>
            <a:endParaRPr lang="en-US"/>
          </a:p>
        </p:txBody>
      </p:sp>
      <p:pic>
        <p:nvPicPr>
          <p:cNvPr id="1026" name="Picture 2" descr="mage result for cute 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94" y="324851"/>
            <a:ext cx="7395412" cy="55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10" y="949069"/>
            <a:ext cx="3965650" cy="18745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0C277F1-129B-4A90-99FB-4B6BD466B4D3}"/>
                  </a:ext>
                </a:extLst>
              </p:cNvPr>
              <p:cNvSpPr txBox="1"/>
              <p:nvPr/>
            </p:nvSpPr>
            <p:spPr>
              <a:xfrm>
                <a:off x="1138021" y="3111554"/>
                <a:ext cx="2208169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C277F1-129B-4A90-99FB-4B6BD466B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21" y="3111554"/>
                <a:ext cx="2208169" cy="6721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3623C2B-3B58-4D00-9EC7-62B90854EFAF}"/>
                  </a:ext>
                </a:extLst>
              </p:cNvPr>
              <p:cNvSpPr/>
              <p:nvPr/>
            </p:nvSpPr>
            <p:spPr>
              <a:xfrm>
                <a:off x="-369581" y="882890"/>
                <a:ext cx="5818543" cy="424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9225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r>
                  <a:rPr lang="en-US" sz="2000" b="0" i="1" dirty="0" smtClean="0">
                    <a:latin typeface="Cambria Math" charset="0"/>
                  </a:rPr>
                  <a:t/>
                </a:r>
                <a:br>
                  <a:rPr lang="en-US" sz="2000" b="0" i="1" dirty="0" smtClean="0">
                    <a:latin typeface="Cambria Math" charset="0"/>
                  </a:rPr>
                </a:br>
                <a:endParaRPr lang="en-US" dirty="0" smtClean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623C2B-3B58-4D00-9EC7-62B90854E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9581" y="882890"/>
                <a:ext cx="5818543" cy="424347"/>
              </a:xfrm>
              <a:prstGeom prst="rect">
                <a:avLst/>
              </a:prstGeom>
              <a:blipFill rotWithShape="0">
                <a:blip r:embed="rId6"/>
                <a:stretch>
                  <a:fillRect t="-4348"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138021" y="2268713"/>
                <a:ext cx="1274067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𝐿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21" y="2268713"/>
                <a:ext cx="1274067" cy="76450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58007" y="2378247"/>
                <a:ext cx="11796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007" y="2378247"/>
                <a:ext cx="117968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124" t="-19565" r="-1288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369581" y="1287939"/>
                <a:ext cx="6096000" cy="39305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49225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200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n-US" i="1" dirty="0">
                    <a:latin typeface="Cambria Math" charset="0"/>
                  </a:rPr>
                  <a:t/>
                </a:r>
                <a:br>
                  <a:rPr lang="en-US" i="1" dirty="0">
                    <a:latin typeface="Cambria Math" charset="0"/>
                  </a:rPr>
                </a:br>
                <a:endParaRPr lang="en-US" i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9581" y="1287939"/>
                <a:ext cx="6096000" cy="393056"/>
              </a:xfrm>
              <a:prstGeom prst="rect">
                <a:avLst/>
              </a:prstGeom>
              <a:blipFill rotWithShape="0">
                <a:blip r:embed="rId9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361914" y="1791851"/>
                <a:ext cx="548323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49225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𝑊𝑔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latin typeface="Cambria Math" charset="0"/>
                        </a:rPr>
                        <m:t>𝑏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1914" y="1791851"/>
                <a:ext cx="5483232" cy="468205"/>
              </a:xfrm>
              <a:prstGeom prst="rect">
                <a:avLst/>
              </a:prstGeom>
              <a:blipFill rotWithShape="0">
                <a:blip r:embed="rId10"/>
                <a:stretch>
                  <a:fillRect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184973" y="4067221"/>
                <a:ext cx="2991260" cy="589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𝑡</m:t>
                        </m:r>
                      </m:sup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den>
                        </m:f>
                      </m:e>
                    </m:nary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73" y="4067221"/>
                <a:ext cx="2991260" cy="589649"/>
              </a:xfrm>
              <a:prstGeom prst="rect">
                <a:avLst/>
              </a:prstGeom>
              <a:blipFill rotWithShape="0">
                <a:blip r:embed="rId11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84E085C-5D0F-4D0E-A3D9-4BC7D5820411}"/>
                  </a:ext>
                </a:extLst>
              </p:cNvPr>
              <p:cNvSpPr/>
              <p:nvPr/>
            </p:nvSpPr>
            <p:spPr>
              <a:xfrm>
                <a:off x="1041769" y="5798180"/>
                <a:ext cx="6459140" cy="666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𝑑𝑈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4E085C-5D0F-4D0E-A3D9-4BC7D5820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69" y="5798180"/>
                <a:ext cx="6459140" cy="66633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184972" y="5010779"/>
                <a:ext cx="5752553" cy="652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…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  <m: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is-I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+1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𝑡</m:t>
                        </m:r>
                      </m:sup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72" y="5010779"/>
                <a:ext cx="5752553" cy="652999"/>
              </a:xfrm>
              <a:prstGeom prst="rect">
                <a:avLst/>
              </a:prstGeom>
              <a:blipFill rotWithShape="0">
                <a:blip r:embed="rId13"/>
                <a:stretch>
                  <a:fillRect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5316673" y="3629576"/>
            <a:ext cx="2916078" cy="2119182"/>
            <a:chOff x="5316673" y="3629576"/>
            <a:chExt cx="2916078" cy="211918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937525" y="3629576"/>
                  <a:ext cx="1295226" cy="6127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sub>
                            </m:sSub>
                          </m:den>
                        </m:f>
                        <m:r>
                          <a:rPr lang="en-US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sub>
                          <m:sup>
                            <m:r>
                              <a:rPr lang="en-US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U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525" y="3629576"/>
                  <a:ext cx="1295226" cy="612796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/>
            <p:cNvSpPr/>
            <p:nvPr/>
          </p:nvSpPr>
          <p:spPr>
            <a:xfrm>
              <a:off x="5316673" y="4925798"/>
              <a:ext cx="819491" cy="8229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79695" y="4242372"/>
              <a:ext cx="957830" cy="6834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06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4" grpId="0"/>
      <p:bldP spid="5" grpId="0"/>
      <p:bldP spid="7" grpId="0"/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Gradient Clipping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Prevents exploding gradients</a:t>
                </a:r>
              </a:p>
              <a:p>
                <a:r>
                  <a:rPr lang="en-US" sz="2400" dirty="0"/>
                  <a:t>Clip the norm of gradient before </a:t>
                </a:r>
                <a:r>
                  <a:rPr lang="en-US" sz="2400" dirty="0" smtClean="0"/>
                  <a:t>update.</a:t>
                </a:r>
              </a:p>
              <a:p>
                <a:r>
                  <a:rPr lang="en-US" sz="2400" dirty="0" smtClean="0"/>
                  <a:t>For some derivative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i="1" dirty="0" smtClean="0">
                    <a:latin typeface="Cambria Math" charset="0"/>
                    <a:ea typeface="Cambria Math" charset="0"/>
                    <a:cs typeface="Cambria Math" charset="0"/>
                  </a:rPr>
                  <a:t>,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and some threshold </a:t>
                </a:r>
                <a:r>
                  <a:rPr lang="en-US" sz="2400" i="1" dirty="0" smtClean="0">
                    <a:latin typeface="Cambria Math" charset="0"/>
                    <a:ea typeface="Cambria Math" charset="0"/>
                    <a:cs typeface="Cambria Math" charset="0"/>
                  </a:rPr>
                  <a:t>u</a:t>
                </a:r>
              </a:p>
              <a:p>
                <a:endParaRPr lang="en-US" sz="240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240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400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45" t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08987" y="2960013"/>
                <a:ext cx="1658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if</m:t>
                      </m:r>
                      <m: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 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𝑢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87" y="2960013"/>
                <a:ext cx="1658916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8987" y="3756833"/>
                <a:ext cx="1535741" cy="81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⟵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𝑔𝑢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8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87" y="3756833"/>
                <a:ext cx="1535741" cy="81349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5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Gradient Clipping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92301"/>
            <a:ext cx="9144000" cy="464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9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8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Long-term Dependencies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Unfolded networks can be very deep</a:t>
            </a:r>
          </a:p>
          <a:p>
            <a:r>
              <a:rPr lang="en-US" sz="2400" dirty="0"/>
              <a:t>Long-term interactions are given exponentially smaller weights than small-term interactions</a:t>
            </a:r>
          </a:p>
          <a:p>
            <a:r>
              <a:rPr lang="en-US" sz="2400" dirty="0"/>
              <a:t>Gradients tend to either </a:t>
            </a:r>
            <a:r>
              <a:rPr lang="en-US" sz="2400" i="1" dirty="0">
                <a:solidFill>
                  <a:srgbClr val="0000FF"/>
                </a:solidFill>
              </a:rPr>
              <a:t>vanish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or </a:t>
            </a:r>
            <a:r>
              <a:rPr lang="en-US" sz="2400" i="1" dirty="0">
                <a:solidFill>
                  <a:srgbClr val="0000FF"/>
                </a:solidFill>
              </a:rPr>
              <a:t>explode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Long Short-Term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Handles long-term dependencies</a:t>
            </a:r>
          </a:p>
          <a:p>
            <a:r>
              <a:rPr lang="en-US" sz="2400" dirty="0"/>
              <a:t>Leaky units where weight on self-loop </a:t>
            </a:r>
            <a:r>
              <a:rPr lang="en-US" sz="2400" i="1" dirty="0">
                <a:solidFill>
                  <a:srgbClr val="0000FF"/>
                </a:solidFill>
              </a:rPr>
              <a:t>α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is context-dependent</a:t>
            </a:r>
          </a:p>
          <a:p>
            <a:r>
              <a:rPr lang="en-US" sz="2400" dirty="0"/>
              <a:t>Allow network to decide whether to </a:t>
            </a:r>
            <a:r>
              <a:rPr lang="en-US" sz="2400" dirty="0">
                <a:solidFill>
                  <a:srgbClr val="0000FF"/>
                </a:solidFill>
              </a:rPr>
              <a:t>accumulate or forget</a:t>
            </a:r>
            <a:r>
              <a:rPr lang="en-US" sz="2400" dirty="0"/>
              <a:t> past info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Rapping-neural-network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12770" y="3244334"/>
            <a:ext cx="5566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robbiebarrat</a:t>
            </a:r>
            <a:r>
              <a:rPr lang="en-US" dirty="0">
                <a:hlinkClick r:id="rId3"/>
              </a:rPr>
              <a:t>/rapping-neural-network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Using conventional and convenient notation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50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0" y="2233331"/>
            <a:ext cx="4846949" cy="314154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877323" y="2233331"/>
            <a:ext cx="892688" cy="3372592"/>
            <a:chOff x="7046440" y="1875446"/>
            <a:chExt cx="892688" cy="3372592"/>
          </a:xfrm>
        </p:grpSpPr>
        <p:grpSp>
          <p:nvGrpSpPr>
            <p:cNvPr id="32" name="Group 31"/>
            <p:cNvGrpSpPr/>
            <p:nvPr/>
          </p:nvGrpSpPr>
          <p:grpSpPr>
            <a:xfrm>
              <a:off x="7046440" y="1875446"/>
              <a:ext cx="892688" cy="3372592"/>
              <a:chOff x="5238924" y="2147981"/>
              <a:chExt cx="892688" cy="337259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238924" y="3352523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5453377" y="2147981"/>
                    <a:ext cx="4637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3377" y="2147981"/>
                    <a:ext cx="463781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39344" b="-950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5517627" y="5151241"/>
                    <a:ext cx="5011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627" y="5151241"/>
                    <a:ext cx="501163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5710276" y="4433873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/>
            <p:cNvCxnSpPr/>
            <p:nvPr/>
          </p:nvCxnSpPr>
          <p:spPr>
            <a:xfrm flipH="1" flipV="1">
              <a:off x="7474311" y="2334020"/>
              <a:ext cx="1" cy="6489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ircular Arrow 34"/>
            <p:cNvSpPr/>
            <p:nvPr/>
          </p:nvSpPr>
          <p:spPr>
            <a:xfrm rot="5400000">
              <a:off x="7108497" y="3244866"/>
              <a:ext cx="534504" cy="6225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595529"/>
                <a:gd name="adj5" fmla="val 12500"/>
              </a:avLst>
            </a:prstGeom>
            <a:solidFill>
              <a:schemeClr val="tx1">
                <a:lumMod val="65000"/>
                <a:lumOff val="35000"/>
                <a:alpha val="69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116623" y="3914041"/>
            <a:ext cx="190103" cy="1089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RNN again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49" y="1551708"/>
            <a:ext cx="3242712" cy="43645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97237" y="2036619"/>
            <a:ext cx="4758344" cy="31726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88881" y="2916206"/>
            <a:ext cx="1151168" cy="4807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State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795657" y="4546023"/>
            <a:ext cx="457200" cy="457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031877" y="5017424"/>
            <a:ext cx="0" cy="89888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6795656" y="3840134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+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6" name="Straight Arrow Connector 15"/>
          <p:cNvCxnSpPr>
            <a:stCxn id="10" idx="0"/>
            <a:endCxn id="15" idx="4"/>
          </p:cNvCxnSpPr>
          <p:nvPr/>
        </p:nvCxnSpPr>
        <p:spPr>
          <a:xfrm flipH="1" flipV="1">
            <a:off x="7024256" y="4297334"/>
            <a:ext cx="1" cy="2486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5" idx="0"/>
            <a:endCxn id="9" idx="1"/>
          </p:cNvCxnSpPr>
          <p:nvPr/>
        </p:nvCxnSpPr>
        <p:spPr>
          <a:xfrm rot="5400000" flipH="1" flipV="1">
            <a:off x="7164787" y="3016041"/>
            <a:ext cx="683562" cy="964625"/>
          </a:xfrm>
          <a:prstGeom prst="bent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024256" y="1349210"/>
            <a:ext cx="0" cy="180547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6778510" y="2442883"/>
            <a:ext cx="457200" cy="457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W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24" name="Elbow Connector 23"/>
          <p:cNvCxnSpPr>
            <a:stCxn id="9" idx="2"/>
            <a:endCxn id="15" idx="6"/>
          </p:cNvCxnSpPr>
          <p:nvPr/>
        </p:nvCxnSpPr>
        <p:spPr>
          <a:xfrm rot="5400000">
            <a:off x="7572763" y="3077032"/>
            <a:ext cx="671796" cy="1311609"/>
          </a:xfrm>
          <a:prstGeom prst="bent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784226" y="3448050"/>
            <a:ext cx="468631" cy="266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78510" y="2101345"/>
            <a:ext cx="468631" cy="266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371241" y="3827417"/>
            <a:ext cx="457200" cy="457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U</a:t>
            </a:r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7935682" y="3977639"/>
            <a:ext cx="156757" cy="1567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849714" y="6025739"/>
                <a:ext cx="501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714" y="6025739"/>
                <a:ext cx="50116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39344" b="-95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849714" y="907176"/>
                <a:ext cx="463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714" y="907176"/>
                <a:ext cx="463780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40000" b="-9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609841" y="2952521"/>
                <a:ext cx="490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41" y="2952521"/>
                <a:ext cx="490454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39344" b="-95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602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RNN again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49" y="1551708"/>
            <a:ext cx="3242712" cy="43645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597237" y="907176"/>
            <a:ext cx="4758344" cy="5487895"/>
            <a:chOff x="5597237" y="907176"/>
            <a:chExt cx="4758344" cy="5487895"/>
          </a:xfrm>
        </p:grpSpPr>
        <p:sp>
          <p:nvSpPr>
            <p:cNvPr id="5" name="Rounded Rectangle 4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State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+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0" idx="0"/>
              <a:endCxn id="15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15" idx="0"/>
              <a:endCxn id="9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W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4" name="Elbow Connector 23"/>
            <p:cNvCxnSpPr>
              <a:stCxn id="9" idx="2"/>
              <a:endCxn id="15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38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1979 0.0016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Memories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CA2A1-5E56-9340-85E4-73FC141C41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38" t="75312" r="53736" b="-550"/>
          <a:stretch/>
        </p:blipFill>
        <p:spPr>
          <a:xfrm>
            <a:off x="9866590" y="1372427"/>
            <a:ext cx="1017223" cy="1100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D70750F-136C-BF47-9522-2001016401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33" t="49995" r="76175" b="24767"/>
          <a:stretch/>
        </p:blipFill>
        <p:spPr>
          <a:xfrm>
            <a:off x="8706888" y="1157507"/>
            <a:ext cx="1057844" cy="1100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7BD57DB-B4AF-C849-9B23-53F2F3FE64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5" t="-227" r="79196" b="74989"/>
          <a:stretch/>
        </p:blipFill>
        <p:spPr>
          <a:xfrm>
            <a:off x="7331507" y="2449013"/>
            <a:ext cx="914842" cy="11005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7F0F15-2325-8B47-9668-571A0EC137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11" t="51705" r="1972" b="23057"/>
          <a:stretch/>
        </p:blipFill>
        <p:spPr>
          <a:xfrm>
            <a:off x="8737477" y="2295028"/>
            <a:ext cx="1287144" cy="1100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140" t="55034" r="52157" b="24762"/>
          <a:stretch/>
        </p:blipFill>
        <p:spPr>
          <a:xfrm>
            <a:off x="6350872" y="1796572"/>
            <a:ext cx="1033654" cy="8810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C7E6EC-AC2B-E14B-9EF6-7DC33060F3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75611" t="1440" r="686" b="76517"/>
          <a:stretch/>
        </p:blipFill>
        <p:spPr>
          <a:xfrm>
            <a:off x="7491897" y="1346023"/>
            <a:ext cx="1033654" cy="9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Memories - Forgetting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CA2A1-5E56-9340-85E4-73FC141C4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2000"/>
          </a:blip>
          <a:srcRect l="22435" t="75553" r="53307" b="-791"/>
          <a:stretch/>
        </p:blipFill>
        <p:spPr>
          <a:xfrm>
            <a:off x="8796768" y="1070887"/>
            <a:ext cx="1057844" cy="1100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D70750F-136C-BF47-9522-2001016401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9000"/>
          </a:blip>
          <a:srcRect l="-433" t="49995" r="76175" b="24767"/>
          <a:stretch/>
        </p:blipFill>
        <p:spPr>
          <a:xfrm>
            <a:off x="9945773" y="1701330"/>
            <a:ext cx="1057844" cy="1100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7BD57DB-B4AF-C849-9B23-53F2F3FE64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5" t="-227" r="79196" b="74989"/>
          <a:stretch/>
        </p:blipFill>
        <p:spPr>
          <a:xfrm>
            <a:off x="8902144" y="2227415"/>
            <a:ext cx="914842" cy="11005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7F0F15-2325-8B47-9668-571A0EC137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13000"/>
          </a:blip>
          <a:srcRect l="68511" t="51705" r="1972" b="23057"/>
          <a:stretch/>
        </p:blipFill>
        <p:spPr>
          <a:xfrm>
            <a:off x="7289328" y="2421396"/>
            <a:ext cx="1287144" cy="1100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2000"/>
          </a:blip>
          <a:srcRect l="24140" t="55034" r="52157" b="24762"/>
          <a:stretch/>
        </p:blipFill>
        <p:spPr>
          <a:xfrm>
            <a:off x="6350714" y="1527635"/>
            <a:ext cx="1033654" cy="8810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C7E6EC-AC2B-E14B-9EF6-7DC33060F3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75611" t="1440" r="686" b="76517"/>
          <a:stretch/>
        </p:blipFill>
        <p:spPr>
          <a:xfrm>
            <a:off x="7671954" y="1279607"/>
            <a:ext cx="1033654" cy="9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New </a:t>
            </a:r>
            <a:r>
              <a:rPr lang="en-US" b="1" dirty="0" smtClean="0"/>
              <a:t>Events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CA2A1-5E56-9340-85E4-73FC141C4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61528" t="75014" r="23471" b="1324"/>
          <a:stretch/>
        </p:blipFill>
        <p:spPr>
          <a:xfrm>
            <a:off x="9162807" y="1162049"/>
            <a:ext cx="654179" cy="10318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7F0F15-2325-8B47-9668-571A0EC137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75771" t="75975" r="-3108" b="-1213"/>
          <a:stretch/>
        </p:blipFill>
        <p:spPr>
          <a:xfrm>
            <a:off x="7384368" y="2421396"/>
            <a:ext cx="1192104" cy="1100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7097" t="52840" r="32286" b="24681"/>
          <a:stretch/>
        </p:blipFill>
        <p:spPr>
          <a:xfrm>
            <a:off x="6431788" y="1884047"/>
            <a:ext cx="899099" cy="9802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50924" t="28668" r="28459" b="48853"/>
          <a:stretch/>
        </p:blipFill>
        <p:spPr>
          <a:xfrm>
            <a:off x="7839745" y="1327853"/>
            <a:ext cx="899099" cy="980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0211" t="277" r="49172" b="77244"/>
          <a:stretch/>
        </p:blipFill>
        <p:spPr>
          <a:xfrm>
            <a:off x="10056348" y="1677956"/>
            <a:ext cx="899099" cy="9802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711" t="75505" r="76672" b="2016"/>
          <a:stretch/>
        </p:blipFill>
        <p:spPr>
          <a:xfrm>
            <a:off x="8866860" y="2351123"/>
            <a:ext cx="899099" cy="9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New </a:t>
            </a:r>
            <a:r>
              <a:rPr lang="en-US" b="1" dirty="0" smtClean="0"/>
              <a:t>Events Weighted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CA2A1-5E56-9340-85E4-73FC141C4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8000"/>
          </a:blip>
          <a:srcRect l="61528" t="75014" r="23471" b="1324"/>
          <a:stretch/>
        </p:blipFill>
        <p:spPr>
          <a:xfrm>
            <a:off x="9162807" y="1162049"/>
            <a:ext cx="654179" cy="10318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7F0F15-2325-8B47-9668-571A0EC137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3000"/>
          </a:blip>
          <a:srcRect l="75771" t="75975" r="-3108" b="-1213"/>
          <a:stretch/>
        </p:blipFill>
        <p:spPr>
          <a:xfrm>
            <a:off x="7384368" y="2421396"/>
            <a:ext cx="1192104" cy="1100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9000"/>
          </a:blip>
          <a:srcRect l="47097" t="52840" r="32286" b="24681"/>
          <a:stretch/>
        </p:blipFill>
        <p:spPr>
          <a:xfrm>
            <a:off x="6431788" y="1884047"/>
            <a:ext cx="899099" cy="9802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46000"/>
          </a:blip>
          <a:srcRect l="50924" t="28668" r="28459" b="48853"/>
          <a:stretch/>
        </p:blipFill>
        <p:spPr>
          <a:xfrm>
            <a:off x="7839745" y="1327853"/>
            <a:ext cx="899099" cy="980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0211" t="277" r="49172" b="77244"/>
          <a:stretch/>
        </p:blipFill>
        <p:spPr>
          <a:xfrm>
            <a:off x="10056348" y="1677956"/>
            <a:ext cx="899099" cy="9802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13000"/>
          </a:blip>
          <a:srcRect l="2162" t="75877" r="77221" b="1644"/>
          <a:stretch/>
        </p:blipFill>
        <p:spPr>
          <a:xfrm>
            <a:off x="8866860" y="2351123"/>
            <a:ext cx="899099" cy="9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 smtClean="0"/>
              <a:t>Updated memories</a:t>
            </a:r>
            <a:br>
              <a:rPr lang="en-US" b="1" dirty="0" smtClean="0"/>
            </a:b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7097" t="52840" r="32286" b="24681"/>
          <a:stretch/>
        </p:blipFill>
        <p:spPr>
          <a:xfrm>
            <a:off x="6431788" y="1884047"/>
            <a:ext cx="899099" cy="980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0211" t="277" r="49172" b="77244"/>
          <a:stretch/>
        </p:blipFill>
        <p:spPr>
          <a:xfrm>
            <a:off x="10056348" y="1677956"/>
            <a:ext cx="899099" cy="9802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FC7E6EC-AC2B-E14B-9EF6-7DC33060F3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75611" t="1440" r="686" b="76517"/>
          <a:stretch/>
        </p:blipFill>
        <p:spPr>
          <a:xfrm>
            <a:off x="7671954" y="1279607"/>
            <a:ext cx="1033654" cy="9612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07BD57DB-B4AF-C849-9B23-53F2F3FE64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5" t="-227" r="79196" b="74989"/>
          <a:stretch/>
        </p:blipFill>
        <p:spPr>
          <a:xfrm>
            <a:off x="8902144" y="2227415"/>
            <a:ext cx="914842" cy="11005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3D70750F-136C-BF47-9522-2001016401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9000"/>
          </a:blip>
          <a:srcRect l="-433" t="49995" r="76175" b="24767"/>
          <a:stretch/>
        </p:blipFill>
        <p:spPr>
          <a:xfrm>
            <a:off x="8962314" y="1140257"/>
            <a:ext cx="1057844" cy="11005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50924" t="28668" r="28459" b="48853"/>
          <a:stretch/>
        </p:blipFill>
        <p:spPr>
          <a:xfrm>
            <a:off x="7616368" y="2416896"/>
            <a:ext cx="899099" cy="9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[</a:t>
            </a:r>
            <a:r>
              <a:rPr lang="en-US" sz="2000" dirty="0"/>
              <a:t>Chen17b] </a:t>
            </a:r>
            <a:r>
              <a:rPr lang="en-US" sz="2000" dirty="0" err="1"/>
              <a:t>Qiming</a:t>
            </a:r>
            <a:r>
              <a:rPr lang="en-US" sz="2000" dirty="0"/>
              <a:t> Chen, Ren Wu, “CNN Is All You Need”, </a:t>
            </a:r>
            <a:r>
              <a:rPr lang="en-US" sz="2000" dirty="0" err="1"/>
              <a:t>arXiv</a:t>
            </a:r>
            <a:r>
              <a:rPr lang="en-US" sz="2000" dirty="0"/>
              <a:t> 1712.09662, 2017.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arxiv.org/abs/1712.09662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[</a:t>
            </a:r>
            <a:r>
              <a:rPr lang="en-US" sz="2000" dirty="0"/>
              <a:t>Chu17] Hang Chu, Raquel </a:t>
            </a:r>
            <a:r>
              <a:rPr lang="en-US" sz="2000" dirty="0" err="1"/>
              <a:t>Urtasun</a:t>
            </a:r>
            <a:r>
              <a:rPr lang="en-US" sz="2000" dirty="0"/>
              <a:t>, </a:t>
            </a:r>
            <a:r>
              <a:rPr lang="en-US" sz="2000" dirty="0" err="1"/>
              <a:t>Sanja</a:t>
            </a:r>
            <a:r>
              <a:rPr lang="en-US" sz="2000" dirty="0"/>
              <a:t> </a:t>
            </a:r>
            <a:r>
              <a:rPr lang="en-US" sz="2000" dirty="0" err="1"/>
              <a:t>Fidler</a:t>
            </a:r>
            <a:r>
              <a:rPr lang="en-US" sz="2000" dirty="0"/>
              <a:t>, “Song From PI: A Musically Plausible Network for Pop Music Generation”, </a:t>
            </a:r>
            <a:r>
              <a:rPr lang="en-US" sz="2000" dirty="0" err="1"/>
              <a:t>arXiv</a:t>
            </a:r>
            <a:r>
              <a:rPr lang="en-US" sz="2000" dirty="0"/>
              <a:t> preprint, 2017. </a:t>
            </a: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arxiv.org/abs/1611.03477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[</a:t>
            </a:r>
            <a:r>
              <a:rPr lang="en-US" sz="2000" dirty="0"/>
              <a:t>Johnson17] Daniel Johnson, “Composing Music with Recurrent Neural Networks”, </a:t>
            </a:r>
            <a:r>
              <a:rPr lang="en-US" sz="2000" dirty="0" err="1"/>
              <a:t>Heahedria</a:t>
            </a:r>
            <a:r>
              <a:rPr lang="en-US" sz="2000" dirty="0"/>
              <a:t>, 2017. </a:t>
            </a:r>
            <a:r>
              <a:rPr lang="en-US" sz="2000" dirty="0">
                <a:hlinkClick r:id="rId5" invalidUrl="http://www.hexahedria.com/2015/08/03/ composing-music-with-recurrent-neural-networks/"/>
              </a:rPr>
              <a:t>http://</a:t>
            </a:r>
            <a:r>
              <a:rPr lang="en-US" sz="2000" dirty="0" err="1">
                <a:hlinkClick r:id="rId6" invalidUrl="http://www.hexahedria.com/2015/08/03/ composing-music-with-recurrent-neural-networks/"/>
              </a:rPr>
              <a:t>www.hexahedria.com</a:t>
            </a:r>
            <a:r>
              <a:rPr lang="en-US" sz="2000" dirty="0">
                <a:hlinkClick r:id="rId7" invalidUrl="http://www.hexahedria.com/2015/08/03/ composing-music-with-recurrent-neural-networks/"/>
              </a:rPr>
              <a:t>/2015/08/03/ composing-music-with-recurrent-neural-networks</a:t>
            </a:r>
            <a:r>
              <a:rPr lang="en-US" sz="2000" dirty="0" smtClean="0">
                <a:hlinkClick r:id="rId8" invalidUrl="http://www.hexahedria.com/2015/08/03/ composing-music-with-recurrent-neural-networks/"/>
              </a:rPr>
              <a:t>/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[</a:t>
            </a:r>
            <a:r>
              <a:rPr lang="en-US" sz="2000" dirty="0"/>
              <a:t>Deutsch16b] Max Deutsch, “Silicon Valley: A New Episode Written by AI”, Deep Writing blog post, 2017. </a:t>
            </a:r>
            <a:r>
              <a:rPr lang="en-US" sz="2000" dirty="0">
                <a:hlinkClick r:id="rId9" invalidUrl="https://medium.com/deep-writing/ silicon-valley-a-new-episode-written-by-ai-a8f832645bc2"/>
              </a:rPr>
              <a:t>https://medium.com/deep-writing/ </a:t>
            </a:r>
            <a:r>
              <a:rPr lang="en-US" sz="2000" dirty="0" smtClean="0">
                <a:hlinkClick r:id="rId10" invalidUrl="https://medium.com/deep-writing/ silicon-valley-a-new-episode-written-by-ai-a8f832645bc2"/>
              </a:rPr>
              <a:t>silicon-valley-a-new-episode-written-by-ai-a8f832645bc2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[</a:t>
            </a:r>
            <a:r>
              <a:rPr lang="en-US" sz="2000" dirty="0"/>
              <a:t>Fan16] Bo Fan, </a:t>
            </a:r>
            <a:r>
              <a:rPr lang="en-US" sz="2000" dirty="0" err="1"/>
              <a:t>Lijuan</a:t>
            </a:r>
            <a:r>
              <a:rPr lang="en-US" sz="2000" dirty="0"/>
              <a:t> Wang, Frank K. Soong, Lei </a:t>
            </a:r>
            <a:r>
              <a:rPr lang="en-US" sz="2000" dirty="0" err="1"/>
              <a:t>Xie</a:t>
            </a:r>
            <a:r>
              <a:rPr lang="en-US" sz="2000" dirty="0"/>
              <a:t> “Photo-Real Talking Head with Deep Bidirectional LSTM”, Multimedia Tools and Applications, 75(9), 2016. </a:t>
            </a:r>
            <a:r>
              <a:rPr lang="en-US" sz="2000" dirty="0">
                <a:hlinkClick r:id="rId11"/>
              </a:rPr>
              <a:t>https://</a:t>
            </a:r>
            <a:r>
              <a:rPr lang="en-US" sz="2000" dirty="0" err="1">
                <a:hlinkClick r:id="rId11"/>
              </a:rPr>
              <a:t>www.microsoft.com</a:t>
            </a:r>
            <a:r>
              <a:rPr lang="en-US" sz="2000" dirty="0">
                <a:hlinkClick r:id="rId11"/>
              </a:rPr>
              <a:t>/</a:t>
            </a:r>
            <a:r>
              <a:rPr lang="en-US" sz="2000" dirty="0" err="1">
                <a:hlinkClick r:id="rId11"/>
              </a:rPr>
              <a:t>en</a:t>
            </a:r>
            <a:r>
              <a:rPr lang="en-US" sz="2000" dirty="0">
                <a:hlinkClick r:id="rId11"/>
              </a:rPr>
              <a:t>-us/research/</a:t>
            </a:r>
            <a:r>
              <a:rPr lang="en-US" sz="2000" dirty="0" err="1">
                <a:hlinkClick r:id="rId11"/>
              </a:rPr>
              <a:t>wp</a:t>
            </a:r>
            <a:r>
              <a:rPr lang="en-US" sz="2000" dirty="0">
                <a:hlinkClick r:id="rId11"/>
              </a:rPr>
              <a:t>-content/uploads/2015/04/icassp2015_fanbo_1009.pdf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65601" y="3106056"/>
            <a:ext cx="4357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Continue on Wednesday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1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RNN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7261F11-C209-9549-BA62-8069D91CB05F}"/>
              </a:ext>
            </a:extLst>
          </p:cNvPr>
          <p:cNvGrpSpPr/>
          <p:nvPr/>
        </p:nvGrpSpPr>
        <p:grpSpPr>
          <a:xfrm>
            <a:off x="131578" y="2220602"/>
            <a:ext cx="11351329" cy="2537288"/>
            <a:chOff x="-112255" y="2119665"/>
            <a:chExt cx="11805443" cy="2638793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B72C5FB0-3320-F246-9BB0-919FCB4D1F2F}"/>
                </a:ext>
              </a:extLst>
            </p:cNvPr>
            <p:cNvGrpSpPr/>
            <p:nvPr/>
          </p:nvGrpSpPr>
          <p:grpSpPr>
            <a:xfrm>
              <a:off x="-112255" y="2119665"/>
              <a:ext cx="10832400" cy="2638793"/>
              <a:chOff x="7488" y="2119665"/>
              <a:chExt cx="10832400" cy="263879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020CC877-672A-A840-AC3B-CFFE7E532772}"/>
                  </a:ext>
                </a:extLst>
              </p:cNvPr>
              <p:cNvGrpSpPr/>
              <p:nvPr/>
            </p:nvGrpSpPr>
            <p:grpSpPr>
              <a:xfrm>
                <a:off x="7488" y="2119665"/>
                <a:ext cx="6078259" cy="2638793"/>
                <a:chOff x="7488" y="2119665"/>
                <a:chExt cx="6078259" cy="263879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="" xmlns:a16="http://schemas.microsoft.com/office/drawing/2014/main" id="{A3F3453E-D91B-E448-BC0B-E41250852978}"/>
                    </a:ext>
                  </a:extLst>
                </p:cNvPr>
                <p:cNvGrpSpPr/>
                <p:nvPr/>
              </p:nvGrpSpPr>
              <p:grpSpPr>
                <a:xfrm>
                  <a:off x="7488" y="2119665"/>
                  <a:ext cx="3666162" cy="2638793"/>
                  <a:chOff x="7488" y="2425811"/>
                  <a:chExt cx="3666162" cy="2638793"/>
                </a:xfrm>
              </p:grpSpPr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955229" y="2425811"/>
                    <a:ext cx="2718421" cy="2638793"/>
                    <a:chOff x="4909604" y="1651111"/>
                    <a:chExt cx="3737301" cy="3627827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5504906" y="1651111"/>
                      <a:ext cx="3141999" cy="2349410"/>
                      <a:chOff x="4484914" y="3069335"/>
                      <a:chExt cx="3141999" cy="2349410"/>
                    </a:xfrm>
                  </p:grpSpPr>
                  <p:sp>
                    <p:nvSpPr>
                      <p:cNvPr id="36" name="Rectangle 35"/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p:sp>
                    <p:nvSpPr>
                      <p:cNvPr id="37" name="TextBox 36"/>
                      <p:cNvSpPr txBox="1"/>
                      <p:nvPr/>
                    </p:nvSpPr>
                    <p:spPr>
                      <a:xfrm>
                        <a:off x="4598056" y="3069335"/>
                        <a:ext cx="681177" cy="5280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0.3</a:t>
                        </a:r>
                      </a:p>
                    </p:txBody>
                  </p:sp>
                  <p:cxnSp>
                    <p:nvCxnSpPr>
                      <p:cNvPr id="39" name="Straight Arrow Connector 38"/>
                      <p:cNvCxnSpPr>
                        <a:cxnSpLocks/>
                        <a:endCxn id="37" idx="2"/>
                      </p:cNvCxnSpPr>
                      <p:nvPr/>
                    </p:nvCxnSpPr>
                    <p:spPr>
                      <a:xfrm flipV="1">
                        <a:off x="4925546" y="3597408"/>
                        <a:ext cx="13098" cy="83146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" name="Notched Right Arrow 39"/>
                      <p:cNvSpPr/>
                      <p:nvPr/>
                    </p:nvSpPr>
                    <p:spPr>
                      <a:xfrm>
                        <a:off x="5534133" y="4847226"/>
                        <a:ext cx="2092780" cy="169415"/>
                      </a:xfrm>
                      <a:prstGeom prst="notchedRight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4909604" y="4121955"/>
                      <a:ext cx="1898222" cy="1156983"/>
                      <a:chOff x="3728673" y="5328872"/>
                      <a:chExt cx="1898222" cy="1156983"/>
                    </a:xfrm>
                  </p:grpSpPr>
                  <p:sp>
                    <p:nvSpPr>
                      <p:cNvPr id="34" name="TextBox 33"/>
                      <p:cNvSpPr txBox="1"/>
                      <p:nvPr/>
                    </p:nvSpPr>
                    <p:spPr>
                      <a:xfrm>
                        <a:off x="3728673" y="5957782"/>
                        <a:ext cx="1898222" cy="5280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i="1" dirty="0">
                            <a:latin typeface="Karla" pitchFamily="2" charset="0"/>
                            <a:ea typeface="Karla" pitchFamily="2" charset="0"/>
                          </a:rPr>
                          <a:t>dog barking</a:t>
                        </a:r>
                      </a:p>
                    </p:txBody>
                  </p:sp>
                  <p:cxnSp>
                    <p:nvCxnSpPr>
                      <p:cNvPr id="35" name="Straight Arrow Connector 34"/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" name="Group 6">
                    <a:extLst>
                      <a:ext uri="{FF2B5EF4-FFF2-40B4-BE49-F238E27FC236}">
                        <a16:creationId xmlns="" xmlns:a16="http://schemas.microsoft.com/office/drawing/2014/main" id="{48A20E61-9217-9A4B-A1C0-A122C9E7BBF6}"/>
                      </a:ext>
                    </a:extLst>
                  </p:cNvPr>
                  <p:cNvGrpSpPr/>
                  <p:nvPr/>
                </p:nvGrpSpPr>
                <p:grpSpPr>
                  <a:xfrm>
                    <a:off x="2089239" y="3023182"/>
                    <a:ext cx="1584411" cy="575739"/>
                    <a:chOff x="2789440" y="1937574"/>
                    <a:chExt cx="1584411" cy="575739"/>
                  </a:xfrm>
                </p:grpSpPr>
                <p:sp>
                  <p:nvSpPr>
                    <p:cNvPr id="3" name="Rectangle 2">
                      <a:extLst>
                        <a:ext uri="{FF2B5EF4-FFF2-40B4-BE49-F238E27FC236}">
                          <a16:creationId xmlns="" xmlns:a16="http://schemas.microsoft.com/office/drawing/2014/main" id="{B7BF347E-D9FC-524B-8468-C9BC28285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440" y="1969161"/>
                      <a:ext cx="1584411" cy="54415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a:t>-------</a:t>
                      </a:r>
                    </a:p>
                    <a:p>
                      <a:pPr algn="ctr"/>
                      <a: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a:t>dog barking </a:t>
                      </a:r>
                    </a:p>
                  </p:txBody>
                </p:sp>
                <p:sp>
                  <p:nvSpPr>
                    <p:cNvPr id="6" name="Freeform 5">
                      <a:extLst>
                        <a:ext uri="{FF2B5EF4-FFF2-40B4-BE49-F238E27FC236}">
                          <a16:creationId xmlns="" xmlns:a16="http://schemas.microsoft.com/office/drawing/2014/main" id="{C7DA5B31-EC25-EC47-877F-FB4F86A3B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7381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Freeform 74">
                      <a:extLst>
                        <a:ext uri="{FF2B5EF4-FFF2-40B4-BE49-F238E27FC236}">
                          <a16:creationId xmlns="" xmlns:a16="http://schemas.microsoft.com/office/drawing/2014/main" id="{B48205CF-C8FC-7549-9380-8180CB94C6E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044177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77" name="Notched Right Arrow 76">
                    <a:extLst>
                      <a:ext uri="{FF2B5EF4-FFF2-40B4-BE49-F238E27FC236}">
                        <a16:creationId xmlns="" xmlns:a16="http://schemas.microsoft.com/office/drawing/2014/main" id="{E50C2E4A-8541-144E-AAE7-0CC7B051FC7B}"/>
                      </a:ext>
                    </a:extLst>
                  </p:cNvPr>
                  <p:cNvSpPr/>
                  <p:nvPr/>
                </p:nvSpPr>
                <p:spPr>
                  <a:xfrm>
                    <a:off x="450450" y="3719005"/>
                    <a:ext cx="829571" cy="123228"/>
                  </a:xfrm>
                  <a:prstGeom prst="notched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78" name="Group 77">
                    <a:extLst>
                      <a:ext uri="{FF2B5EF4-FFF2-40B4-BE49-F238E27FC236}">
                        <a16:creationId xmlns="" xmlns:a16="http://schemas.microsoft.com/office/drawing/2014/main" id="{06F60272-D6B4-0541-BCEA-E1DBE203798B}"/>
                      </a:ext>
                    </a:extLst>
                  </p:cNvPr>
                  <p:cNvGrpSpPr/>
                  <p:nvPr/>
                </p:nvGrpSpPr>
                <p:grpSpPr>
                  <a:xfrm>
                    <a:off x="7488" y="3023182"/>
                    <a:ext cx="1584411" cy="573537"/>
                    <a:chOff x="2789440" y="1937574"/>
                    <a:chExt cx="1584411" cy="573537"/>
                  </a:xfrm>
                </p:grpSpPr>
                <p:sp>
                  <p:nvSpPr>
                    <p:cNvPr id="79" name="Rectangle 78">
                      <a:extLst>
                        <a:ext uri="{FF2B5EF4-FFF2-40B4-BE49-F238E27FC236}">
                          <a16:creationId xmlns="" xmlns:a16="http://schemas.microsoft.com/office/drawing/2014/main" id="{FAF61B9E-A5BD-4042-9E50-EAD855C418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440" y="1962732"/>
                      <a:ext cx="1584411" cy="52322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400" i="1" dirty="0">
                          <a:latin typeface="Cambria Math" panose="02040503050406030204" pitchFamily="18" charset="0"/>
                        </a:rPr>
                        <a:t>-------</a:t>
                      </a:r>
                    </a:p>
                    <a:p>
                      <a:pPr algn="ctr"/>
                      <a:r>
                        <a:rPr lang="en-US" sz="1400" i="1" dirty="0">
                          <a:latin typeface="Cambria Math" panose="02040503050406030204" pitchFamily="18" charset="0"/>
                        </a:rPr>
                        <a:t>-------</a:t>
                      </a:r>
                    </a:p>
                  </p:txBody>
                </p:sp>
                <p:sp>
                  <p:nvSpPr>
                    <p:cNvPr id="80" name="Freeform 79">
                      <a:extLst>
                        <a:ext uri="{FF2B5EF4-FFF2-40B4-BE49-F238E27FC236}">
                          <a16:creationId xmlns="" xmlns:a16="http://schemas.microsoft.com/office/drawing/2014/main" id="{B71B9C64-35B1-6143-9BEB-693858F8A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9989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Freeform 80">
                      <a:extLst>
                        <a:ext uri="{FF2B5EF4-FFF2-40B4-BE49-F238E27FC236}">
                          <a16:creationId xmlns="" xmlns:a16="http://schemas.microsoft.com/office/drawing/2014/main" id="{FCD40032-988A-6442-A379-D245ECBE1A9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815017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" name="Group 81">
                  <a:extLst>
                    <a:ext uri="{FF2B5EF4-FFF2-40B4-BE49-F238E27FC236}">
                      <a16:creationId xmlns="" xmlns:a16="http://schemas.microsoft.com/office/drawing/2014/main" id="{8ED31785-1B1C-294A-A9F1-911E52807FA6}"/>
                    </a:ext>
                  </a:extLst>
                </p:cNvPr>
                <p:cNvGrpSpPr/>
                <p:nvPr/>
              </p:nvGrpSpPr>
              <p:grpSpPr>
                <a:xfrm>
                  <a:off x="3343975" y="2119665"/>
                  <a:ext cx="2741772" cy="2638793"/>
                  <a:chOff x="955229" y="2425811"/>
                  <a:chExt cx="2741772" cy="2638793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="" xmlns:a16="http://schemas.microsoft.com/office/drawing/2014/main" id="{ADF17B0D-C503-5549-AAC5-C664D01DD283}"/>
                      </a:ext>
                    </a:extLst>
                  </p:cNvPr>
                  <p:cNvGrpSpPr/>
                  <p:nvPr/>
                </p:nvGrpSpPr>
                <p:grpSpPr>
                  <a:xfrm>
                    <a:off x="955229" y="2425811"/>
                    <a:ext cx="2718421" cy="2638793"/>
                    <a:chOff x="4909604" y="1651111"/>
                    <a:chExt cx="3737301" cy="3627827"/>
                  </a:xfrm>
                </p:grpSpPr>
                <p:grpSp>
                  <p:nvGrpSpPr>
                    <p:cNvPr id="93" name="Group 92">
                      <a:extLst>
                        <a:ext uri="{FF2B5EF4-FFF2-40B4-BE49-F238E27FC236}">
                          <a16:creationId xmlns="" xmlns:a16="http://schemas.microsoft.com/office/drawing/2014/main" id="{0369D82E-8FF3-CA41-9E14-691C659E54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04906" y="1651111"/>
                      <a:ext cx="3141999" cy="2349410"/>
                      <a:chOff x="4484914" y="3069335"/>
                      <a:chExt cx="3141999" cy="2349410"/>
                    </a:xfrm>
                  </p:grpSpPr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="" xmlns:a16="http://schemas.microsoft.com/office/drawing/2014/main" id="{43563BE9-FAD9-474A-8519-00ADDE7D7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p:sp>
                    <p:nvSpPr>
                      <p:cNvPr id="98" name="TextBox 97">
                        <a:extLst>
                          <a:ext uri="{FF2B5EF4-FFF2-40B4-BE49-F238E27FC236}">
                            <a16:creationId xmlns="" xmlns:a16="http://schemas.microsoft.com/office/drawing/2014/main" id="{A6E71407-6CF8-7D4E-B1D5-28592A79B93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98056" y="3069335"/>
                        <a:ext cx="681177" cy="5280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0.1</a:t>
                        </a:r>
                      </a:p>
                    </p:txBody>
                  </p:sp>
                  <p:cxnSp>
                    <p:nvCxnSpPr>
                      <p:cNvPr id="99" name="Straight Arrow Connector 98">
                        <a:extLst>
                          <a:ext uri="{FF2B5EF4-FFF2-40B4-BE49-F238E27FC236}">
                            <a16:creationId xmlns="" xmlns:a16="http://schemas.microsoft.com/office/drawing/2014/main" id="{D665A4D0-3C4C-2940-BDB1-9144986EBEE0}"/>
                          </a:ext>
                        </a:extLst>
                      </p:cNvPr>
                      <p:cNvCxnSpPr>
                        <a:cxnSpLocks/>
                        <a:endCxn id="98" idx="2"/>
                      </p:cNvCxnSpPr>
                      <p:nvPr/>
                    </p:nvCxnSpPr>
                    <p:spPr>
                      <a:xfrm flipV="1">
                        <a:off x="4925546" y="3597408"/>
                        <a:ext cx="13098" cy="83146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0" name="Notched Right Arrow 99">
                        <a:extLst>
                          <a:ext uri="{FF2B5EF4-FFF2-40B4-BE49-F238E27FC236}">
                            <a16:creationId xmlns="" xmlns:a16="http://schemas.microsoft.com/office/drawing/2014/main" id="{96A76823-6FB0-3442-8EED-43318CA498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34133" y="4847226"/>
                        <a:ext cx="2092780" cy="169415"/>
                      </a:xfrm>
                      <a:prstGeom prst="notchedRight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94" name="Group 93">
                      <a:extLst>
                        <a:ext uri="{FF2B5EF4-FFF2-40B4-BE49-F238E27FC236}">
                          <a16:creationId xmlns="" xmlns:a16="http://schemas.microsoft.com/office/drawing/2014/main" id="{F02AC777-B6AD-FE4E-B8A2-577277CD1A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9604" y="4121955"/>
                      <a:ext cx="1806541" cy="1156983"/>
                      <a:chOff x="3728673" y="5328872"/>
                      <a:chExt cx="1806541" cy="115698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95" name="TextBox 94">
                            <a:extLst>
                              <a:ext uri="{FF2B5EF4-FFF2-40B4-BE49-F238E27FC236}">
                                <a16:creationId xmlns="" xmlns:a16="http://schemas.microsoft.com/office/drawing/2014/main" id="{0F1B4522-D07D-D04C-AC8B-30586C439A2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728673" y="5957782"/>
                            <a:ext cx="1806541" cy="52807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white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shirt</m:t>
                                  </m:r>
                                </m:oMath>
                              </m:oMathPara>
                            </a14:m>
                            <a:endParaRPr lang="en-US" i="1" dirty="0">
                              <a:latin typeface="Cambria Math" panose="02040503050406030204" pitchFamily="18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95" name="TextBox 94">
                            <a:extLst>
                              <a:ext uri="{FF2B5EF4-FFF2-40B4-BE49-F238E27FC236}">
                                <a16:creationId xmlns:a16="http://schemas.microsoft.com/office/drawing/2014/main" id="{0F1B4522-D07D-D04C-AC8B-30586C439A22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728673" y="5957782"/>
                            <a:ext cx="1806541" cy="528073"/>
                          </a:xfrm>
                          <a:prstGeom prst="rect">
                            <a:avLst/>
                          </a:prstGeom>
                          <a:blipFill>
                            <a:blip r:embed="rId3"/>
                            <a:stretch>
                              <a:fillRect b="-16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96" name="Straight Arrow Connector 95">
                        <a:extLst>
                          <a:ext uri="{FF2B5EF4-FFF2-40B4-BE49-F238E27FC236}">
                            <a16:creationId xmlns="" xmlns:a16="http://schemas.microsoft.com/office/drawing/2014/main" id="{A9CA37A8-ACF3-8244-A781-8D94A8497376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4" name="Group 83">
                    <a:extLst>
                      <a:ext uri="{FF2B5EF4-FFF2-40B4-BE49-F238E27FC236}">
                        <a16:creationId xmlns="" xmlns:a16="http://schemas.microsoft.com/office/drawing/2014/main" id="{BF8A8DC9-C1DE-D240-99A6-7B10A5E58C5C}"/>
                      </a:ext>
                    </a:extLst>
                  </p:cNvPr>
                  <p:cNvGrpSpPr/>
                  <p:nvPr/>
                </p:nvGrpSpPr>
                <p:grpSpPr>
                  <a:xfrm>
                    <a:off x="2112590" y="3023182"/>
                    <a:ext cx="1584411" cy="575739"/>
                    <a:chOff x="2812791" y="1937574"/>
                    <a:chExt cx="1584411" cy="575739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0" name="Rectangle 89">
                          <a:extLst>
                            <a:ext uri="{FF2B5EF4-FFF2-40B4-BE49-F238E27FC236}">
                              <a16:creationId xmlns="" xmlns:a16="http://schemas.microsoft.com/office/drawing/2014/main" id="{FFEBE4DD-ABC5-B745-B6A2-5033CB185F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12791" y="1969161"/>
                          <a:ext cx="1584411" cy="544152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dog</m:t>
                                </m:r>
                                <m:r>
                                  <m:rPr>
                                    <m:nor/>
                                  </m:rPr>
                                  <a:rPr lang="en-US" sz="140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barking</m:t>
                                </m:r>
                                <m:r>
                                  <m:rPr>
                                    <m:nor/>
                                  </m:rPr>
                                  <a:rPr lang="en-US" sz="140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Karla" pitchFamily="2" charset="0"/>
                            <a:ea typeface="Karla" pitchFamily="2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white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shirt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90" name="Rectangle 89">
                          <a:extLst>
                            <a:ext uri="{FF2B5EF4-FFF2-40B4-BE49-F238E27FC236}">
                              <a16:creationId xmlns:a16="http://schemas.microsoft.com/office/drawing/2014/main" id="{FFEBE4DD-ABC5-B745-B6A2-5033CB185F81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812791" y="1969161"/>
                          <a:ext cx="1584411" cy="544152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b="-465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91" name="Freeform 90">
                      <a:extLst>
                        <a:ext uri="{FF2B5EF4-FFF2-40B4-BE49-F238E27FC236}">
                          <a16:creationId xmlns="" xmlns:a16="http://schemas.microsoft.com/office/drawing/2014/main" id="{BB7DD003-A9E1-2C4A-8AA5-EB14A92B2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7381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Freeform 91">
                      <a:extLst>
                        <a:ext uri="{FF2B5EF4-FFF2-40B4-BE49-F238E27FC236}">
                          <a16:creationId xmlns="" xmlns:a16="http://schemas.microsoft.com/office/drawing/2014/main" id="{8475F5AE-ADB0-924A-9D32-7C7072A4C86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044177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="" xmlns:a16="http://schemas.microsoft.com/office/drawing/2014/main" id="{C91D00EF-8E8F-1F45-8564-3497798F9D3C}"/>
                  </a:ext>
                </a:extLst>
              </p:cNvPr>
              <p:cNvGrpSpPr/>
              <p:nvPr/>
            </p:nvGrpSpPr>
            <p:grpSpPr>
              <a:xfrm>
                <a:off x="5938262" y="2119665"/>
                <a:ext cx="4901626" cy="2638793"/>
                <a:chOff x="1160770" y="2119665"/>
                <a:chExt cx="4901626" cy="2638793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="" xmlns:a16="http://schemas.microsoft.com/office/drawing/2014/main" id="{4314BF31-D35F-5D45-8791-F51EE29559A0}"/>
                    </a:ext>
                  </a:extLst>
                </p:cNvPr>
                <p:cNvGrpSpPr/>
                <p:nvPr/>
              </p:nvGrpSpPr>
              <p:grpSpPr>
                <a:xfrm>
                  <a:off x="1160770" y="2119665"/>
                  <a:ext cx="2546224" cy="2638793"/>
                  <a:chOff x="1160770" y="2425811"/>
                  <a:chExt cx="2546224" cy="2638793"/>
                </a:xfrm>
              </p:grpSpPr>
              <p:grpSp>
                <p:nvGrpSpPr>
                  <p:cNvPr id="117" name="Group 116">
                    <a:extLst>
                      <a:ext uri="{FF2B5EF4-FFF2-40B4-BE49-F238E27FC236}">
                        <a16:creationId xmlns="" xmlns:a16="http://schemas.microsoft.com/office/drawing/2014/main" id="{AB372D00-14FD-0C47-B05B-3FA4E43808C1}"/>
                      </a:ext>
                    </a:extLst>
                  </p:cNvPr>
                  <p:cNvGrpSpPr/>
                  <p:nvPr/>
                </p:nvGrpSpPr>
                <p:grpSpPr>
                  <a:xfrm>
                    <a:off x="1160770" y="2425811"/>
                    <a:ext cx="2512880" cy="2638793"/>
                    <a:chOff x="5192183" y="1651111"/>
                    <a:chExt cx="3454722" cy="3627827"/>
                  </a:xfrm>
                </p:grpSpPr>
                <p:grpSp>
                  <p:nvGrpSpPr>
                    <p:cNvPr id="127" name="Group 126">
                      <a:extLst>
                        <a:ext uri="{FF2B5EF4-FFF2-40B4-BE49-F238E27FC236}">
                          <a16:creationId xmlns="" xmlns:a16="http://schemas.microsoft.com/office/drawing/2014/main" id="{A059030B-F3A0-DD45-8731-15E149B987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04906" y="1651111"/>
                      <a:ext cx="3141999" cy="2349410"/>
                      <a:chOff x="4484914" y="3069335"/>
                      <a:chExt cx="3141999" cy="2349410"/>
                    </a:xfrm>
                  </p:grpSpPr>
                  <p:sp>
                    <p:nvSpPr>
                      <p:cNvPr id="131" name="Rectangle 130">
                        <a:extLst>
                          <a:ext uri="{FF2B5EF4-FFF2-40B4-BE49-F238E27FC236}">
                            <a16:creationId xmlns="" xmlns:a16="http://schemas.microsoft.com/office/drawing/2014/main" id="{8643596B-BC4B-8244-965A-7859C79C46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p:sp>
                    <p:nvSpPr>
                      <p:cNvPr id="132" name="TextBox 131">
                        <a:extLst>
                          <a:ext uri="{FF2B5EF4-FFF2-40B4-BE49-F238E27FC236}">
                            <a16:creationId xmlns="" xmlns:a16="http://schemas.microsoft.com/office/drawing/2014/main" id="{C61CA7D3-BF98-6042-A810-8747EB96243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98056" y="3069335"/>
                        <a:ext cx="654974" cy="5077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0.1</a:t>
                        </a:r>
                      </a:p>
                    </p:txBody>
                  </p:sp>
                  <p:cxnSp>
                    <p:nvCxnSpPr>
                      <p:cNvPr id="133" name="Straight Arrow Connector 132">
                        <a:extLst>
                          <a:ext uri="{FF2B5EF4-FFF2-40B4-BE49-F238E27FC236}">
                            <a16:creationId xmlns="" xmlns:a16="http://schemas.microsoft.com/office/drawing/2014/main" id="{B02BCD24-C099-9749-823D-DBED4190822B}"/>
                          </a:ext>
                        </a:extLst>
                      </p:cNvPr>
                      <p:cNvCxnSpPr>
                        <a:cxnSpLocks/>
                        <a:endCxn id="132" idx="2"/>
                      </p:cNvCxnSpPr>
                      <p:nvPr/>
                    </p:nvCxnSpPr>
                    <p:spPr>
                      <a:xfrm flipH="1" flipV="1">
                        <a:off x="4925543" y="3577095"/>
                        <a:ext cx="3" cy="85178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Notched Right Arrow 133">
                        <a:extLst>
                          <a:ext uri="{FF2B5EF4-FFF2-40B4-BE49-F238E27FC236}">
                            <a16:creationId xmlns="" xmlns:a16="http://schemas.microsoft.com/office/drawing/2014/main" id="{8FD256BE-2617-754C-A46A-489103D6B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34133" y="4847226"/>
                        <a:ext cx="2092780" cy="169415"/>
                      </a:xfrm>
                      <a:prstGeom prst="notchedRight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8" name="Group 127">
                      <a:extLst>
                        <a:ext uri="{FF2B5EF4-FFF2-40B4-BE49-F238E27FC236}">
                          <a16:creationId xmlns="" xmlns:a16="http://schemas.microsoft.com/office/drawing/2014/main" id="{3E085BBA-E8CA-7B4F-8389-44AC15321E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2183" y="4121955"/>
                      <a:ext cx="1584218" cy="1156983"/>
                      <a:chOff x="4011252" y="5328872"/>
                      <a:chExt cx="1584218" cy="115698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29" name="TextBox 128">
                            <a:extLst>
                              <a:ext uri="{FF2B5EF4-FFF2-40B4-BE49-F238E27FC236}">
                                <a16:creationId xmlns="" xmlns:a16="http://schemas.microsoft.com/office/drawing/2014/main" id="{1654E555-8EBF-0541-A186-47AF72958D8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011252" y="5957782"/>
                            <a:ext cx="1584218" cy="52807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apple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pie</m:t>
                                  </m:r>
                                </m:oMath>
                              </m:oMathPara>
                            </a14:m>
                            <a:endParaRPr lang="en-US" i="1" dirty="0">
                              <a:latin typeface="Cambria Math" panose="02040503050406030204" pitchFamily="18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29" name="TextBox 128">
                            <a:extLst>
                              <a:ext uri="{FF2B5EF4-FFF2-40B4-BE49-F238E27FC236}">
                                <a16:creationId xmlns:a16="http://schemas.microsoft.com/office/drawing/2014/main" id="{1654E555-8EBF-0541-A186-47AF72958D8F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011252" y="5957782"/>
                            <a:ext cx="1584218" cy="528073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 b="-16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130" name="Straight Arrow Connector 129">
                        <a:extLst>
                          <a:ext uri="{FF2B5EF4-FFF2-40B4-BE49-F238E27FC236}">
                            <a16:creationId xmlns="" xmlns:a16="http://schemas.microsoft.com/office/drawing/2014/main" id="{F4B56C24-D15D-374A-B288-8982E709801D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18" name="Group 117">
                    <a:extLst>
                      <a:ext uri="{FF2B5EF4-FFF2-40B4-BE49-F238E27FC236}">
                        <a16:creationId xmlns="" xmlns:a16="http://schemas.microsoft.com/office/drawing/2014/main" id="{A8ED4183-3F6E-F14E-A8FE-1C6FC49DE44A}"/>
                      </a:ext>
                    </a:extLst>
                  </p:cNvPr>
                  <p:cNvGrpSpPr/>
                  <p:nvPr/>
                </p:nvGrpSpPr>
                <p:grpSpPr>
                  <a:xfrm>
                    <a:off x="2113808" y="3023182"/>
                    <a:ext cx="1593186" cy="575739"/>
                    <a:chOff x="2814009" y="1937574"/>
                    <a:chExt cx="1593186" cy="575739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4" name="Rectangle 123">
                          <a:extLst>
                            <a:ext uri="{FF2B5EF4-FFF2-40B4-BE49-F238E27FC236}">
                              <a16:creationId xmlns="" xmlns:a16="http://schemas.microsoft.com/office/drawing/2014/main" id="{BBD95969-380D-4A4D-9253-5A60674B03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14009" y="1969161"/>
                          <a:ext cx="1593186" cy="544152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i="1" dirty="0">
                                    <a:latin typeface="Karla" pitchFamily="2" charset="0"/>
                                    <a:ea typeface="Karla" pitchFamily="2" charset="0"/>
                                  </a:rPr>
                                  <m:t>white</m:t>
                                </m:r>
                                <m:r>
                                  <m:rPr>
                                    <m:nor/>
                                  </m:rPr>
                                  <a:rPr lang="en-US" sz="1400" i="1" dirty="0">
                                    <a:latin typeface="Karla" pitchFamily="2" charset="0"/>
                                    <a:ea typeface="Karla" pitchFamily="2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i="1" dirty="0">
                                    <a:latin typeface="Karla" pitchFamily="2" charset="0"/>
                                    <a:ea typeface="Karla" pitchFamily="2" charset="0"/>
                                  </a:rPr>
                                  <m:t>shirt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400" b="0" i="1" dirty="0">
                            <a:latin typeface="Karla" pitchFamily="2" charset="0"/>
                            <a:ea typeface="Karla" pitchFamily="2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apple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pie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24" name="Rectangle 123">
                          <a:extLst>
                            <a:ext uri="{FF2B5EF4-FFF2-40B4-BE49-F238E27FC236}">
                              <a16:creationId xmlns:a16="http://schemas.microsoft.com/office/drawing/2014/main" id="{BBD95969-380D-4A4D-9253-5A60674B0344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814009" y="1969161"/>
                          <a:ext cx="1593186" cy="544152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b="-465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25" name="Freeform 124">
                      <a:extLst>
                        <a:ext uri="{FF2B5EF4-FFF2-40B4-BE49-F238E27FC236}">
                          <a16:creationId xmlns="" xmlns:a16="http://schemas.microsoft.com/office/drawing/2014/main" id="{8D40BE61-9148-EE44-BF3A-C854141D2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7381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" name="Freeform 125">
                      <a:extLst>
                        <a:ext uri="{FF2B5EF4-FFF2-40B4-BE49-F238E27FC236}">
                          <a16:creationId xmlns="" xmlns:a16="http://schemas.microsoft.com/office/drawing/2014/main" id="{E047CE41-C712-F64B-8C38-0C8521F63B0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044177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" name="Group 102">
                  <a:extLst>
                    <a:ext uri="{FF2B5EF4-FFF2-40B4-BE49-F238E27FC236}">
                      <a16:creationId xmlns="" xmlns:a16="http://schemas.microsoft.com/office/drawing/2014/main" id="{28819A18-9C18-AE4D-843D-1EFC5974230D}"/>
                    </a:ext>
                  </a:extLst>
                </p:cNvPr>
                <p:cNvGrpSpPr/>
                <p:nvPr/>
              </p:nvGrpSpPr>
              <p:grpSpPr>
                <a:xfrm>
                  <a:off x="3501067" y="2119665"/>
                  <a:ext cx="2561329" cy="2638793"/>
                  <a:chOff x="1112321" y="2425811"/>
                  <a:chExt cx="2561329" cy="2638793"/>
                </a:xfrm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="" xmlns:a16="http://schemas.microsoft.com/office/drawing/2014/main" id="{005C9907-021B-5A4B-8222-ACF1C003C186}"/>
                      </a:ext>
                    </a:extLst>
                  </p:cNvPr>
                  <p:cNvGrpSpPr/>
                  <p:nvPr/>
                </p:nvGrpSpPr>
                <p:grpSpPr>
                  <a:xfrm>
                    <a:off x="1112321" y="2425811"/>
                    <a:ext cx="2561329" cy="2638793"/>
                    <a:chOff x="5125575" y="1651111"/>
                    <a:chExt cx="3521330" cy="3627827"/>
                  </a:xfrm>
                </p:grpSpPr>
                <p:grpSp>
                  <p:nvGrpSpPr>
                    <p:cNvPr id="109" name="Group 108">
                      <a:extLst>
                        <a:ext uri="{FF2B5EF4-FFF2-40B4-BE49-F238E27FC236}">
                          <a16:creationId xmlns="" xmlns:a16="http://schemas.microsoft.com/office/drawing/2014/main" id="{D663755F-ECF4-3547-AECC-BDD9315965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04906" y="1651111"/>
                      <a:ext cx="3141999" cy="2349410"/>
                      <a:chOff x="4484914" y="3069335"/>
                      <a:chExt cx="3141999" cy="2349410"/>
                    </a:xfrm>
                  </p:grpSpPr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="" xmlns:a16="http://schemas.microsoft.com/office/drawing/2014/main" id="{4D5A22CE-46F7-3741-A930-C24F65EEA3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="" xmlns:a16="http://schemas.microsoft.com/office/drawing/2014/main" id="{9D4E127D-E27D-104C-AA01-379FAB2959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98056" y="3069335"/>
                        <a:ext cx="681176" cy="5280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0.4</a:t>
                        </a:r>
                      </a:p>
                    </p:txBody>
                  </p:sp>
                  <p:cxnSp>
                    <p:nvCxnSpPr>
                      <p:cNvPr id="115" name="Straight Arrow Connector 114">
                        <a:extLst>
                          <a:ext uri="{FF2B5EF4-FFF2-40B4-BE49-F238E27FC236}">
                            <a16:creationId xmlns="" xmlns:a16="http://schemas.microsoft.com/office/drawing/2014/main" id="{6FACB3BF-8D41-C44C-8CD1-0EF0FE7BDEB3}"/>
                          </a:ext>
                        </a:extLst>
                      </p:cNvPr>
                      <p:cNvCxnSpPr>
                        <a:cxnSpLocks/>
                        <a:endCxn id="114" idx="2"/>
                      </p:cNvCxnSpPr>
                      <p:nvPr/>
                    </p:nvCxnSpPr>
                    <p:spPr>
                      <a:xfrm flipV="1">
                        <a:off x="4925546" y="3597408"/>
                        <a:ext cx="13098" cy="83146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6" name="Notched Right Arrow 115">
                        <a:extLst>
                          <a:ext uri="{FF2B5EF4-FFF2-40B4-BE49-F238E27FC236}">
                            <a16:creationId xmlns="" xmlns:a16="http://schemas.microsoft.com/office/drawing/2014/main" id="{852EE562-1D93-B84B-8593-A9C80E2F34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34133" y="4847226"/>
                        <a:ext cx="2092780" cy="169415"/>
                      </a:xfrm>
                      <a:prstGeom prst="notchedRight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10" name="Group 109">
                      <a:extLst>
                        <a:ext uri="{FF2B5EF4-FFF2-40B4-BE49-F238E27FC236}">
                          <a16:creationId xmlns="" xmlns:a16="http://schemas.microsoft.com/office/drawing/2014/main" id="{AC5A3190-3613-924F-9EB3-F34009565D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25575" y="4121955"/>
                      <a:ext cx="1799665" cy="1156983"/>
                      <a:chOff x="3944644" y="5328872"/>
                      <a:chExt cx="1799665" cy="115698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1" name="TextBox 110">
                            <a:extLst>
                              <a:ext uri="{FF2B5EF4-FFF2-40B4-BE49-F238E27FC236}">
                                <a16:creationId xmlns="" xmlns:a16="http://schemas.microsoft.com/office/drawing/2014/main" id="{7AEECCC3-6840-584B-946A-E2C3C2D0ADF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944644" y="5957782"/>
                            <a:ext cx="1799665" cy="52807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knee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 dirty="0">
                                      <a:latin typeface="Karla" pitchFamily="2" charset="0"/>
                                      <a:ea typeface="Karla" pitchFamily="2" charset="0"/>
                                    </a:rPr>
                                    <m:t>hurts</m:t>
                                  </m:r>
                                </m:oMath>
                              </m:oMathPara>
                            </a14:m>
                            <a:endParaRPr lang="en-US" i="1" dirty="0">
                              <a:latin typeface="Cambria Math" panose="02040503050406030204" pitchFamily="18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1" name="TextBox 110">
                            <a:extLst>
                              <a:ext uri="{FF2B5EF4-FFF2-40B4-BE49-F238E27FC236}">
                                <a16:creationId xmlns:a16="http://schemas.microsoft.com/office/drawing/2014/main" id="{7AEECCC3-6840-584B-946A-E2C3C2D0ADFD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944644" y="5957782"/>
                            <a:ext cx="1799665" cy="528073"/>
                          </a:xfrm>
                          <a:prstGeom prst="rect">
                            <a:avLst/>
                          </a:prstGeom>
                          <a:blipFill>
                            <a:blip r:embed="rId7"/>
                            <a:stretch>
                              <a:fillRect b="-16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112" name="Straight Arrow Connector 111">
                        <a:extLst>
                          <a:ext uri="{FF2B5EF4-FFF2-40B4-BE49-F238E27FC236}">
                            <a16:creationId xmlns="" xmlns:a16="http://schemas.microsoft.com/office/drawing/2014/main" id="{6ABB8431-CCEF-E94A-82F6-BF10E55F7103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="" xmlns:a16="http://schemas.microsoft.com/office/drawing/2014/main" id="{F232FE8A-155B-A344-B109-BEF1293E4B4F}"/>
                      </a:ext>
                    </a:extLst>
                  </p:cNvPr>
                  <p:cNvGrpSpPr/>
                  <p:nvPr/>
                </p:nvGrpSpPr>
                <p:grpSpPr>
                  <a:xfrm>
                    <a:off x="2089239" y="3023182"/>
                    <a:ext cx="1584411" cy="575738"/>
                    <a:chOff x="2789440" y="1937574"/>
                    <a:chExt cx="1584411" cy="575738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6" name="Rectangle 105">
                          <a:extLst>
                            <a:ext uri="{FF2B5EF4-FFF2-40B4-BE49-F238E27FC236}">
                              <a16:creationId xmlns="" xmlns:a16="http://schemas.microsoft.com/office/drawing/2014/main" id="{6938CBA7-CEE9-E646-9EBB-6A53E09B1D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89440" y="1969161"/>
                          <a:ext cx="1584411" cy="544151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apple</m:t>
                                </m:r>
                                <m:r>
                                  <m:rPr>
                                    <m:nor/>
                                  </m:rPr>
                                  <a:rPr lang="en-US" sz="140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pie</m:t>
                                </m:r>
                              </m:oMath>
                            </m:oMathPara>
                          </a14:m>
                          <a:endParaRPr lang="en-US" sz="1400" b="0" i="1" dirty="0">
                            <a:latin typeface="Karla" pitchFamily="2" charset="0"/>
                            <a:ea typeface="Karla" pitchFamily="2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knee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1" dirty="0" smtClean="0">
                                    <a:latin typeface="Karla" pitchFamily="2" charset="0"/>
                                    <a:ea typeface="Karla" pitchFamily="2" charset="0"/>
                                  </a:rPr>
                                  <m:t>hurts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06" name="Rectangle 105">
                          <a:extLst>
                            <a:ext uri="{FF2B5EF4-FFF2-40B4-BE49-F238E27FC236}">
                              <a16:creationId xmlns:a16="http://schemas.microsoft.com/office/drawing/2014/main" id="{6938CBA7-CEE9-E646-9EBB-6A53E09B1DE7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89440" y="1969161"/>
                          <a:ext cx="1584411" cy="544151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 b="-465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07" name="Freeform 106">
                      <a:extLst>
                        <a:ext uri="{FF2B5EF4-FFF2-40B4-BE49-F238E27FC236}">
                          <a16:creationId xmlns="" xmlns:a16="http://schemas.microsoft.com/office/drawing/2014/main" id="{537EC533-5D63-DE4F-B3C1-2D8E1B5E4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7381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Freeform 107">
                      <a:extLst>
                        <a:ext uri="{FF2B5EF4-FFF2-40B4-BE49-F238E27FC236}">
                          <a16:creationId xmlns="" xmlns:a16="http://schemas.microsoft.com/office/drawing/2014/main" id="{EE515299-4261-F343-91B9-DB94510E6EE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044177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35" name="Rectangle 134">
              <a:extLst>
                <a:ext uri="{FF2B5EF4-FFF2-40B4-BE49-F238E27FC236}">
                  <a16:creationId xmlns="" xmlns:a16="http://schemas.microsoft.com/office/drawing/2014/main" id="{3F727FB4-E599-BF42-BF6A-4AE80F554EB0}"/>
                </a:ext>
              </a:extLst>
            </p:cNvPr>
            <p:cNvSpPr/>
            <p:nvPr/>
          </p:nvSpPr>
          <p:spPr>
            <a:xfrm>
              <a:off x="10808901" y="3163457"/>
              <a:ext cx="665112" cy="66511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RNN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="" xmlns:a16="http://schemas.microsoft.com/office/drawing/2014/main" id="{CE9DE267-A742-6442-A965-0D4DF9826499}"/>
                </a:ext>
              </a:extLst>
            </p:cNvPr>
            <p:cNvSpPr txBox="1"/>
            <p:nvPr/>
          </p:nvSpPr>
          <p:spPr>
            <a:xfrm>
              <a:off x="10891198" y="2119665"/>
              <a:ext cx="495471" cy="38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0.6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="" xmlns:a16="http://schemas.microsoft.com/office/drawing/2014/main" id="{DD7B48DF-C53D-604F-96F5-BF4062B0AC73}"/>
                </a:ext>
              </a:extLst>
            </p:cNvPr>
            <p:cNvCxnSpPr>
              <a:cxnSpLocks/>
              <a:endCxn id="136" idx="2"/>
            </p:cNvCxnSpPr>
            <p:nvPr/>
          </p:nvCxnSpPr>
          <p:spPr>
            <a:xfrm flipV="1">
              <a:off x="11129406" y="2503772"/>
              <a:ext cx="9527" cy="6047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="" xmlns:a16="http://schemas.microsoft.com/office/drawing/2014/main" id="{C04FF8A9-CA9A-DA4D-994A-6BAEA49CF46F}"/>
                </a:ext>
              </a:extLst>
            </p:cNvPr>
            <p:cNvSpPr txBox="1"/>
            <p:nvPr/>
          </p:nvSpPr>
          <p:spPr>
            <a:xfrm>
              <a:off x="10577543" y="4374350"/>
              <a:ext cx="1115645" cy="38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Karla" pitchFamily="2" charset="0"/>
                  <a:ea typeface="Karla" pitchFamily="2" charset="0"/>
                </a:rPr>
                <a:t>  get dark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="" xmlns:a16="http://schemas.microsoft.com/office/drawing/2014/main" id="{9CF74C9A-D7B0-E442-ACDF-23B172D39184}"/>
                </a:ext>
              </a:extLst>
            </p:cNvPr>
            <p:cNvCxnSpPr/>
            <p:nvPr/>
          </p:nvCxnSpPr>
          <p:spPr>
            <a:xfrm flipH="1" flipV="1">
              <a:off x="11160090" y="3916897"/>
              <a:ext cx="1" cy="4521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13879" y="1122306"/>
            <a:ext cx="892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Is it raining? We build an RNN to the probability if it is raining: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RNN + Memory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7261F11-C209-9549-BA62-8069D91CB05F}"/>
              </a:ext>
            </a:extLst>
          </p:cNvPr>
          <p:cNvGrpSpPr/>
          <p:nvPr/>
        </p:nvGrpSpPr>
        <p:grpSpPr>
          <a:xfrm>
            <a:off x="557501" y="886210"/>
            <a:ext cx="10714662" cy="2162896"/>
            <a:chOff x="330707" y="2119665"/>
            <a:chExt cx="11143306" cy="2249423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B72C5FB0-3320-F246-9BB0-919FCB4D1F2F}"/>
                </a:ext>
              </a:extLst>
            </p:cNvPr>
            <p:cNvGrpSpPr/>
            <p:nvPr/>
          </p:nvGrpSpPr>
          <p:grpSpPr>
            <a:xfrm>
              <a:off x="330707" y="2119665"/>
              <a:ext cx="10389438" cy="2249423"/>
              <a:chOff x="450450" y="2119665"/>
              <a:chExt cx="10389438" cy="22494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020CC877-672A-A840-AC3B-CFFE7E532772}"/>
                  </a:ext>
                </a:extLst>
              </p:cNvPr>
              <p:cNvGrpSpPr/>
              <p:nvPr/>
            </p:nvGrpSpPr>
            <p:grpSpPr>
              <a:xfrm>
                <a:off x="450450" y="2119665"/>
                <a:ext cx="5611946" cy="2249423"/>
                <a:chOff x="450450" y="2119665"/>
                <a:chExt cx="5611946" cy="224942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="" xmlns:a16="http://schemas.microsoft.com/office/drawing/2014/main" id="{A3F3453E-D91B-E448-BC0B-E41250852978}"/>
                    </a:ext>
                  </a:extLst>
                </p:cNvPr>
                <p:cNvGrpSpPr/>
                <p:nvPr/>
              </p:nvGrpSpPr>
              <p:grpSpPr>
                <a:xfrm>
                  <a:off x="450450" y="2119665"/>
                  <a:ext cx="3223200" cy="2249423"/>
                  <a:chOff x="450450" y="2425811"/>
                  <a:chExt cx="3223200" cy="2249423"/>
                </a:xfrm>
              </p:grpSpPr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1388237" y="2425811"/>
                    <a:ext cx="2285413" cy="2249423"/>
                    <a:chOff x="5504906" y="1651111"/>
                    <a:chExt cx="3141999" cy="3092519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5504906" y="1651111"/>
                      <a:ext cx="3141999" cy="2349410"/>
                      <a:chOff x="4484914" y="3069335"/>
                      <a:chExt cx="3141999" cy="2349410"/>
                    </a:xfrm>
                  </p:grpSpPr>
                  <p:sp>
                    <p:nvSpPr>
                      <p:cNvPr id="36" name="Rectangle 35"/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p:sp>
                    <p:nvSpPr>
                      <p:cNvPr id="37" name="TextBox 36"/>
                      <p:cNvSpPr txBox="1"/>
                      <p:nvPr/>
                    </p:nvSpPr>
                    <p:spPr>
                      <a:xfrm>
                        <a:off x="4598056" y="3069335"/>
                        <a:ext cx="681177" cy="5280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0.3</a:t>
                        </a:r>
                      </a:p>
                    </p:txBody>
                  </p:sp>
                  <p:cxnSp>
                    <p:nvCxnSpPr>
                      <p:cNvPr id="39" name="Straight Arrow Connector 38"/>
                      <p:cNvCxnSpPr>
                        <a:cxnSpLocks/>
                        <a:endCxn id="37" idx="2"/>
                      </p:cNvCxnSpPr>
                      <p:nvPr/>
                    </p:nvCxnSpPr>
                    <p:spPr>
                      <a:xfrm flipV="1">
                        <a:off x="4925546" y="3597408"/>
                        <a:ext cx="13098" cy="831469"/>
                      </a:xfrm>
                      <a:prstGeom prst="straightConnector1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bg1">
                            <a:lumMod val="65000"/>
                          </a:schemeClr>
                        </a:solidFill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" name="Notched Right Arrow 39"/>
                      <p:cNvSpPr/>
                      <p:nvPr/>
                    </p:nvSpPr>
                    <p:spPr>
                      <a:xfrm>
                        <a:off x="5534133" y="4847226"/>
                        <a:ext cx="2092780" cy="169415"/>
                      </a:xfrm>
                      <a:prstGeom prst="notchedRightArrow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cxnSp>
                  <p:nvCxnSpPr>
                    <p:cNvPr id="35" name="Straight Arrow Connector 34"/>
                    <p:cNvCxnSpPr/>
                    <p:nvPr/>
                  </p:nvCxnSpPr>
                  <p:spPr>
                    <a:xfrm flipH="1" flipV="1">
                      <a:off x="5987723" y="4121955"/>
                      <a:ext cx="1" cy="621675"/>
                    </a:xfrm>
                    <a:prstGeom prst="straightConnector1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7" name="Notched Right Arrow 76">
                    <a:extLst>
                      <a:ext uri="{FF2B5EF4-FFF2-40B4-BE49-F238E27FC236}">
                        <a16:creationId xmlns="" xmlns:a16="http://schemas.microsoft.com/office/drawing/2014/main" id="{E50C2E4A-8541-144E-AAE7-0CC7B051FC7B}"/>
                      </a:ext>
                    </a:extLst>
                  </p:cNvPr>
                  <p:cNvSpPr/>
                  <p:nvPr/>
                </p:nvSpPr>
                <p:spPr>
                  <a:xfrm>
                    <a:off x="450450" y="3719005"/>
                    <a:ext cx="829571" cy="123228"/>
                  </a:xfrm>
                  <a:prstGeom prst="notchedRightArrow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="" xmlns:a16="http://schemas.microsoft.com/office/drawing/2014/main" id="{ADF17B0D-C503-5549-AAC5-C664D01DD283}"/>
                    </a:ext>
                  </a:extLst>
                </p:cNvPr>
                <p:cNvGrpSpPr/>
                <p:nvPr/>
              </p:nvGrpSpPr>
              <p:grpSpPr>
                <a:xfrm>
                  <a:off x="3776983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="" xmlns:a16="http://schemas.microsoft.com/office/drawing/2014/main" id="{0369D82E-8FF3-CA41-9E14-691C659E54C9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97" name="Rectangle 96">
                      <a:extLst>
                        <a:ext uri="{FF2B5EF4-FFF2-40B4-BE49-F238E27FC236}">
                          <a16:creationId xmlns="" xmlns:a16="http://schemas.microsoft.com/office/drawing/2014/main" id="{43563BE9-FAD9-474A-8519-00ADDE7D73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98" name="TextBox 97">
                      <a:extLst>
                        <a:ext uri="{FF2B5EF4-FFF2-40B4-BE49-F238E27FC236}">
                          <a16:creationId xmlns="" xmlns:a16="http://schemas.microsoft.com/office/drawing/2014/main" id="{A6E71407-6CF8-7D4E-B1D5-28592A79B9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81177" cy="5280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0.1</a:t>
                      </a:r>
                    </a:p>
                  </p:txBody>
                </p:sp>
                <p:cxnSp>
                  <p:nvCxnSpPr>
                    <p:cNvPr id="99" name="Straight Arrow Connector 98">
                      <a:extLst>
                        <a:ext uri="{FF2B5EF4-FFF2-40B4-BE49-F238E27FC236}">
                          <a16:creationId xmlns="" xmlns:a16="http://schemas.microsoft.com/office/drawing/2014/main" id="{D665A4D0-3C4C-2940-BDB1-9144986EBEE0}"/>
                        </a:ext>
                      </a:extLst>
                    </p:cNvPr>
                    <p:cNvCxnSpPr>
                      <a:cxnSpLocks/>
                      <a:endCxn id="98" idx="2"/>
                    </p:cNvCxnSpPr>
                    <p:nvPr/>
                  </p:nvCxnSpPr>
                  <p:spPr>
                    <a:xfrm flipV="1">
                      <a:off x="4925546" y="3597408"/>
                      <a:ext cx="13098" cy="831469"/>
                    </a:xfrm>
                    <a:prstGeom prst="straightConnector1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0" name="Notched Right Arrow 99">
                      <a:extLst>
                        <a:ext uri="{FF2B5EF4-FFF2-40B4-BE49-F238E27FC236}">
                          <a16:creationId xmlns="" xmlns:a16="http://schemas.microsoft.com/office/drawing/2014/main" id="{96A76823-6FB0-3442-8EED-43318CA49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96" name="Straight Arrow Connector 95">
                    <a:extLst>
                      <a:ext uri="{FF2B5EF4-FFF2-40B4-BE49-F238E27FC236}">
                        <a16:creationId xmlns="" xmlns:a16="http://schemas.microsoft.com/office/drawing/2014/main" id="{A9CA37A8-ACF3-8244-A781-8D94A849737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3" y="4121955"/>
                    <a:ext cx="1" cy="621675"/>
                  </a:xfrm>
                  <a:prstGeom prst="straightConnector1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="" xmlns:a16="http://schemas.microsoft.com/office/drawing/2014/main" id="{C91D00EF-8E8F-1F45-8564-3497798F9D3C}"/>
                  </a:ext>
                </a:extLst>
              </p:cNvPr>
              <p:cNvGrpSpPr/>
              <p:nvPr/>
            </p:nvGrpSpPr>
            <p:grpSpPr>
              <a:xfrm>
                <a:off x="6165729" y="2119665"/>
                <a:ext cx="4674159" cy="2249423"/>
                <a:chOff x="1388237" y="2119665"/>
                <a:chExt cx="4674159" cy="2249423"/>
              </a:xfrm>
            </p:grpSpPr>
            <p:grpSp>
              <p:nvGrpSpPr>
                <p:cNvPr id="117" name="Group 116">
                  <a:extLst>
                    <a:ext uri="{FF2B5EF4-FFF2-40B4-BE49-F238E27FC236}">
                      <a16:creationId xmlns="" xmlns:a16="http://schemas.microsoft.com/office/drawing/2014/main" id="{AB372D00-14FD-0C47-B05B-3FA4E43808C1}"/>
                    </a:ext>
                  </a:extLst>
                </p:cNvPr>
                <p:cNvGrpSpPr/>
                <p:nvPr/>
              </p:nvGrpSpPr>
              <p:grpSpPr>
                <a:xfrm>
                  <a:off x="1388237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="" xmlns:a16="http://schemas.microsoft.com/office/drawing/2014/main" id="{A059030B-F3A0-DD45-8731-15E149B9878B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131" name="Rectangle 130">
                      <a:extLst>
                        <a:ext uri="{FF2B5EF4-FFF2-40B4-BE49-F238E27FC236}">
                          <a16:creationId xmlns="" xmlns:a16="http://schemas.microsoft.com/office/drawing/2014/main" id="{8643596B-BC4B-8244-965A-7859C79C4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132" name="TextBox 131">
                      <a:extLst>
                        <a:ext uri="{FF2B5EF4-FFF2-40B4-BE49-F238E27FC236}">
                          <a16:creationId xmlns="" xmlns:a16="http://schemas.microsoft.com/office/drawing/2014/main" id="{C61CA7D3-BF98-6042-A810-8747EB9624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54974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0.1</a:t>
                      </a:r>
                    </a:p>
                  </p:txBody>
                </p:sp>
                <p:cxnSp>
                  <p:nvCxnSpPr>
                    <p:cNvPr id="133" name="Straight Arrow Connector 132">
                      <a:extLst>
                        <a:ext uri="{FF2B5EF4-FFF2-40B4-BE49-F238E27FC236}">
                          <a16:creationId xmlns="" xmlns:a16="http://schemas.microsoft.com/office/drawing/2014/main" id="{B02BCD24-C099-9749-823D-DBED4190822B}"/>
                        </a:ext>
                      </a:extLst>
                    </p:cNvPr>
                    <p:cNvCxnSpPr>
                      <a:cxnSpLocks/>
                      <a:endCxn id="132" idx="2"/>
                    </p:cNvCxnSpPr>
                    <p:nvPr/>
                  </p:nvCxnSpPr>
                  <p:spPr>
                    <a:xfrm flipH="1" flipV="1">
                      <a:off x="4925543" y="3577095"/>
                      <a:ext cx="3" cy="851780"/>
                    </a:xfrm>
                    <a:prstGeom prst="straightConnector1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4" name="Notched Right Arrow 133">
                      <a:extLst>
                        <a:ext uri="{FF2B5EF4-FFF2-40B4-BE49-F238E27FC236}">
                          <a16:creationId xmlns="" xmlns:a16="http://schemas.microsoft.com/office/drawing/2014/main" id="{8FD256BE-2617-754C-A46A-489103D6B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130" name="Straight Arrow Connector 129">
                    <a:extLst>
                      <a:ext uri="{FF2B5EF4-FFF2-40B4-BE49-F238E27FC236}">
                        <a16:creationId xmlns="" xmlns:a16="http://schemas.microsoft.com/office/drawing/2014/main" id="{F4B56C24-D15D-374A-B288-8982E709801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3" y="4121955"/>
                    <a:ext cx="1" cy="621675"/>
                  </a:xfrm>
                  <a:prstGeom prst="straightConnector1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Group 103">
                  <a:extLst>
                    <a:ext uri="{FF2B5EF4-FFF2-40B4-BE49-F238E27FC236}">
                      <a16:creationId xmlns="" xmlns:a16="http://schemas.microsoft.com/office/drawing/2014/main" id="{005C9907-021B-5A4B-8222-ACF1C003C186}"/>
                    </a:ext>
                  </a:extLst>
                </p:cNvPr>
                <p:cNvGrpSpPr/>
                <p:nvPr/>
              </p:nvGrpSpPr>
              <p:grpSpPr>
                <a:xfrm>
                  <a:off x="3776983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109" name="Group 108">
                    <a:extLst>
                      <a:ext uri="{FF2B5EF4-FFF2-40B4-BE49-F238E27FC236}">
                        <a16:creationId xmlns="" xmlns:a16="http://schemas.microsoft.com/office/drawing/2014/main" id="{D663755F-ECF4-3547-AECC-BDD9315965C6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113" name="Rectangle 112">
                      <a:extLst>
                        <a:ext uri="{FF2B5EF4-FFF2-40B4-BE49-F238E27FC236}">
                          <a16:creationId xmlns="" xmlns:a16="http://schemas.microsoft.com/office/drawing/2014/main" id="{4D5A22CE-46F7-3741-A930-C24F65EEA3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114" name="TextBox 113">
                      <a:extLst>
                        <a:ext uri="{FF2B5EF4-FFF2-40B4-BE49-F238E27FC236}">
                          <a16:creationId xmlns="" xmlns:a16="http://schemas.microsoft.com/office/drawing/2014/main" id="{9D4E127D-E27D-104C-AA01-379FAB2959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81176" cy="5280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0.4</a:t>
                      </a:r>
                    </a:p>
                  </p:txBody>
                </p:sp>
                <p:cxnSp>
                  <p:nvCxnSpPr>
                    <p:cNvPr id="115" name="Straight Arrow Connector 114">
                      <a:extLst>
                        <a:ext uri="{FF2B5EF4-FFF2-40B4-BE49-F238E27FC236}">
                          <a16:creationId xmlns="" xmlns:a16="http://schemas.microsoft.com/office/drawing/2014/main" id="{6FACB3BF-8D41-C44C-8CD1-0EF0FE7BDEB3}"/>
                        </a:ext>
                      </a:extLst>
                    </p:cNvPr>
                    <p:cNvCxnSpPr>
                      <a:cxnSpLocks/>
                      <a:endCxn id="114" idx="2"/>
                    </p:cNvCxnSpPr>
                    <p:nvPr/>
                  </p:nvCxnSpPr>
                  <p:spPr>
                    <a:xfrm flipV="1">
                      <a:off x="4925546" y="3597408"/>
                      <a:ext cx="13098" cy="831469"/>
                    </a:xfrm>
                    <a:prstGeom prst="straightConnector1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6" name="Notched Right Arrow 115">
                      <a:extLst>
                        <a:ext uri="{FF2B5EF4-FFF2-40B4-BE49-F238E27FC236}">
                          <a16:creationId xmlns="" xmlns:a16="http://schemas.microsoft.com/office/drawing/2014/main" id="{852EE562-1D93-B84B-8593-A9C80E2F3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="" xmlns:a16="http://schemas.microsoft.com/office/drawing/2014/main" id="{6ABB8431-CCEF-E94A-82F6-BF10E55F7103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2" y="4121955"/>
                    <a:ext cx="1" cy="621675"/>
                  </a:xfrm>
                  <a:prstGeom prst="straightConnector1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5" name="Rectangle 134">
              <a:extLst>
                <a:ext uri="{FF2B5EF4-FFF2-40B4-BE49-F238E27FC236}">
                  <a16:creationId xmlns="" xmlns:a16="http://schemas.microsoft.com/office/drawing/2014/main" id="{3F727FB4-E599-BF42-BF6A-4AE80F554EB0}"/>
                </a:ext>
              </a:extLst>
            </p:cNvPr>
            <p:cNvSpPr/>
            <p:nvPr/>
          </p:nvSpPr>
          <p:spPr>
            <a:xfrm>
              <a:off x="10808901" y="3163457"/>
              <a:ext cx="665112" cy="6651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RNN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="" xmlns:a16="http://schemas.microsoft.com/office/drawing/2014/main" id="{CE9DE267-A742-6442-A965-0D4DF9826499}"/>
                </a:ext>
              </a:extLst>
            </p:cNvPr>
            <p:cNvSpPr txBox="1"/>
            <p:nvPr/>
          </p:nvSpPr>
          <p:spPr>
            <a:xfrm>
              <a:off x="10891198" y="2119665"/>
              <a:ext cx="495471" cy="38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0.6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="" xmlns:a16="http://schemas.microsoft.com/office/drawing/2014/main" id="{DD7B48DF-C53D-604F-96F5-BF4062B0AC73}"/>
                </a:ext>
              </a:extLst>
            </p:cNvPr>
            <p:cNvCxnSpPr>
              <a:cxnSpLocks/>
              <a:endCxn id="136" idx="2"/>
            </p:cNvCxnSpPr>
            <p:nvPr/>
          </p:nvCxnSpPr>
          <p:spPr>
            <a:xfrm flipV="1">
              <a:off x="11129406" y="2503772"/>
              <a:ext cx="9527" cy="604790"/>
            </a:xfrm>
            <a:prstGeom prst="straightConnector1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="" xmlns:a16="http://schemas.microsoft.com/office/drawing/2014/main" id="{9CF74C9A-D7B0-E442-ACDF-23B172D39184}"/>
                </a:ext>
              </a:extLst>
            </p:cNvPr>
            <p:cNvCxnSpPr/>
            <p:nvPr/>
          </p:nvCxnSpPr>
          <p:spPr>
            <a:xfrm flipH="1" flipV="1">
              <a:off x="11160090" y="3916897"/>
              <a:ext cx="1" cy="452191"/>
            </a:xfrm>
            <a:prstGeom prst="straightConnector1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C4856D46-EE8E-5F41-834C-F32E4863FD0A}"/>
              </a:ext>
            </a:extLst>
          </p:cNvPr>
          <p:cNvGrpSpPr/>
          <p:nvPr/>
        </p:nvGrpSpPr>
        <p:grpSpPr>
          <a:xfrm>
            <a:off x="122708" y="3569349"/>
            <a:ext cx="11140585" cy="2162896"/>
            <a:chOff x="-112255" y="2119665"/>
            <a:chExt cx="11586268" cy="2249423"/>
          </a:xfrm>
        </p:grpSpPr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3BC43EA7-C695-6540-AB03-04B032329506}"/>
                </a:ext>
              </a:extLst>
            </p:cNvPr>
            <p:cNvGrpSpPr/>
            <p:nvPr/>
          </p:nvGrpSpPr>
          <p:grpSpPr>
            <a:xfrm>
              <a:off x="-112255" y="2119665"/>
              <a:ext cx="10832400" cy="2249423"/>
              <a:chOff x="7488" y="2119665"/>
              <a:chExt cx="10832400" cy="2249423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FE00E9DA-9564-6C4F-883A-F97D164748AE}"/>
                  </a:ext>
                </a:extLst>
              </p:cNvPr>
              <p:cNvGrpSpPr/>
              <p:nvPr/>
            </p:nvGrpSpPr>
            <p:grpSpPr>
              <a:xfrm>
                <a:off x="7488" y="2119665"/>
                <a:ext cx="6054908" cy="2249423"/>
                <a:chOff x="7488" y="2119665"/>
                <a:chExt cx="6054908" cy="2249423"/>
              </a:xfrm>
            </p:grpSpPr>
            <p:grpSp>
              <p:nvGrpSpPr>
                <p:cNvPr id="164" name="Group 163">
                  <a:extLst>
                    <a:ext uri="{FF2B5EF4-FFF2-40B4-BE49-F238E27FC236}">
                      <a16:creationId xmlns="" xmlns:a16="http://schemas.microsoft.com/office/drawing/2014/main" id="{AFD4CC68-6C15-4942-BA2F-B5C3B4C221DB}"/>
                    </a:ext>
                  </a:extLst>
                </p:cNvPr>
                <p:cNvGrpSpPr/>
                <p:nvPr/>
              </p:nvGrpSpPr>
              <p:grpSpPr>
                <a:xfrm>
                  <a:off x="7488" y="2119665"/>
                  <a:ext cx="3666162" cy="2249423"/>
                  <a:chOff x="7488" y="2425811"/>
                  <a:chExt cx="3666162" cy="2249423"/>
                </a:xfrm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="" xmlns:a16="http://schemas.microsoft.com/office/drawing/2014/main" id="{ACBAAB16-DBA3-7B42-B2FD-6D9C91F02797}"/>
                      </a:ext>
                    </a:extLst>
                  </p:cNvPr>
                  <p:cNvGrpSpPr/>
                  <p:nvPr/>
                </p:nvGrpSpPr>
                <p:grpSpPr>
                  <a:xfrm>
                    <a:off x="1388237" y="2425811"/>
                    <a:ext cx="2285413" cy="2249423"/>
                    <a:chOff x="5504906" y="1651111"/>
                    <a:chExt cx="3141999" cy="3092519"/>
                  </a:xfrm>
                </p:grpSpPr>
                <p:grpSp>
                  <p:nvGrpSpPr>
                    <p:cNvPr id="189" name="Group 188">
                      <a:extLst>
                        <a:ext uri="{FF2B5EF4-FFF2-40B4-BE49-F238E27FC236}">
                          <a16:creationId xmlns="" xmlns:a16="http://schemas.microsoft.com/office/drawing/2014/main" id="{09B9E367-F91B-3443-A580-1E60C224CF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04906" y="1651111"/>
                      <a:ext cx="3141999" cy="2349410"/>
                      <a:chOff x="4484914" y="3069335"/>
                      <a:chExt cx="3141999" cy="2349410"/>
                    </a:xfrm>
                  </p:grpSpPr>
                  <p:sp>
                    <p:nvSpPr>
                      <p:cNvPr id="193" name="Rectangle 192">
                        <a:extLst>
                          <a:ext uri="{FF2B5EF4-FFF2-40B4-BE49-F238E27FC236}">
                            <a16:creationId xmlns="" xmlns:a16="http://schemas.microsoft.com/office/drawing/2014/main" id="{18205AEF-42C7-014F-8B66-797ED0DE2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p:sp>
                    <p:nvSpPr>
                      <p:cNvPr id="194" name="TextBox 193">
                        <a:extLst>
                          <a:ext uri="{FF2B5EF4-FFF2-40B4-BE49-F238E27FC236}">
                            <a16:creationId xmlns="" xmlns:a16="http://schemas.microsoft.com/office/drawing/2014/main" id="{F309EADA-1E33-3E49-BD25-C04C67B0E1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98056" y="3069335"/>
                        <a:ext cx="681177" cy="5280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0.3</a:t>
                        </a:r>
                      </a:p>
                    </p:txBody>
                  </p:sp>
                  <p:cxnSp>
                    <p:nvCxnSpPr>
                      <p:cNvPr id="195" name="Straight Arrow Connector 194">
                        <a:extLst>
                          <a:ext uri="{FF2B5EF4-FFF2-40B4-BE49-F238E27FC236}">
                            <a16:creationId xmlns="" xmlns:a16="http://schemas.microsoft.com/office/drawing/2014/main" id="{577D0F09-10D2-1844-8E18-F2CEA4A4A8F5}"/>
                          </a:ext>
                        </a:extLst>
                      </p:cNvPr>
                      <p:cNvCxnSpPr>
                        <a:cxnSpLocks/>
                        <a:endCxn id="194" idx="2"/>
                      </p:cNvCxnSpPr>
                      <p:nvPr/>
                    </p:nvCxnSpPr>
                    <p:spPr>
                      <a:xfrm flipV="1">
                        <a:off x="4925546" y="3597408"/>
                        <a:ext cx="13098" cy="83146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6" name="Notched Right Arrow 195">
                        <a:extLst>
                          <a:ext uri="{FF2B5EF4-FFF2-40B4-BE49-F238E27FC236}">
                            <a16:creationId xmlns="" xmlns:a16="http://schemas.microsoft.com/office/drawing/2014/main" id="{A1B68E0B-581B-2647-94FC-779A94008E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34133" y="4847226"/>
                        <a:ext cx="2092780" cy="169415"/>
                      </a:xfrm>
                      <a:prstGeom prst="notchedRight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cxnSp>
                  <p:nvCxnSpPr>
                    <p:cNvPr id="192" name="Straight Arrow Connector 191">
                      <a:extLst>
                        <a:ext uri="{FF2B5EF4-FFF2-40B4-BE49-F238E27FC236}">
                          <a16:creationId xmlns="" xmlns:a16="http://schemas.microsoft.com/office/drawing/2014/main" id="{14D1B3A1-4C49-474F-8B24-0C1C21E133EB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5987723" y="4121955"/>
                      <a:ext cx="1" cy="62167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1" name="Notched Right Arrow 180">
                    <a:extLst>
                      <a:ext uri="{FF2B5EF4-FFF2-40B4-BE49-F238E27FC236}">
                        <a16:creationId xmlns="" xmlns:a16="http://schemas.microsoft.com/office/drawing/2014/main" id="{0BC9C40E-0234-F74B-A908-6CF66A70D168}"/>
                      </a:ext>
                    </a:extLst>
                  </p:cNvPr>
                  <p:cNvSpPr/>
                  <p:nvPr/>
                </p:nvSpPr>
                <p:spPr>
                  <a:xfrm>
                    <a:off x="450450" y="3719005"/>
                    <a:ext cx="829571" cy="123228"/>
                  </a:xfrm>
                  <a:prstGeom prst="notched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82" name="Group 181">
                    <a:extLst>
                      <a:ext uri="{FF2B5EF4-FFF2-40B4-BE49-F238E27FC236}">
                        <a16:creationId xmlns="" xmlns:a16="http://schemas.microsoft.com/office/drawing/2014/main" id="{2EA0FF82-2E30-BA4A-8F56-ABDF68261F7A}"/>
                      </a:ext>
                    </a:extLst>
                  </p:cNvPr>
                  <p:cNvGrpSpPr/>
                  <p:nvPr/>
                </p:nvGrpSpPr>
                <p:grpSpPr>
                  <a:xfrm>
                    <a:off x="7488" y="3023182"/>
                    <a:ext cx="1584411" cy="573537"/>
                    <a:chOff x="2789440" y="1937574"/>
                    <a:chExt cx="1584411" cy="573537"/>
                  </a:xfrm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="" xmlns:a16="http://schemas.microsoft.com/office/drawing/2014/main" id="{F1A1D78A-7A48-984B-AEFE-52CB5E5B6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440" y="1962732"/>
                      <a:ext cx="1584411" cy="52322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400" i="1" dirty="0">
                          <a:latin typeface="Cambria Math" panose="02040503050406030204" pitchFamily="18" charset="0"/>
                        </a:rPr>
                        <a:t>-------</a:t>
                      </a:r>
                    </a:p>
                    <a:p>
                      <a:pPr algn="ctr"/>
                      <a:r>
                        <a:rPr lang="en-US" sz="1400" i="1" dirty="0">
                          <a:latin typeface="Cambria Math" panose="02040503050406030204" pitchFamily="18" charset="0"/>
                        </a:rPr>
                        <a:t>-------</a:t>
                      </a:r>
                    </a:p>
                  </p:txBody>
                </p:sp>
                <p:sp>
                  <p:nvSpPr>
                    <p:cNvPr id="184" name="Freeform 183">
                      <a:extLst>
                        <a:ext uri="{FF2B5EF4-FFF2-40B4-BE49-F238E27FC236}">
                          <a16:creationId xmlns="" xmlns:a16="http://schemas.microsoft.com/office/drawing/2014/main" id="{AAA3705D-DA24-644D-9199-33BD31ABAB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9989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Freeform 184">
                      <a:extLst>
                        <a:ext uri="{FF2B5EF4-FFF2-40B4-BE49-F238E27FC236}">
                          <a16:creationId xmlns="" xmlns:a16="http://schemas.microsoft.com/office/drawing/2014/main" id="{99C70FF0-30B1-C04E-AF61-A153603CA43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815017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66" name="Group 165">
                  <a:extLst>
                    <a:ext uri="{FF2B5EF4-FFF2-40B4-BE49-F238E27FC236}">
                      <a16:creationId xmlns="" xmlns:a16="http://schemas.microsoft.com/office/drawing/2014/main" id="{AB34CEA1-D1B0-8D4B-8E57-856D333B5726}"/>
                    </a:ext>
                  </a:extLst>
                </p:cNvPr>
                <p:cNvGrpSpPr/>
                <p:nvPr/>
              </p:nvGrpSpPr>
              <p:grpSpPr>
                <a:xfrm>
                  <a:off x="3776983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171" name="Group 170">
                    <a:extLst>
                      <a:ext uri="{FF2B5EF4-FFF2-40B4-BE49-F238E27FC236}">
                        <a16:creationId xmlns="" xmlns:a16="http://schemas.microsoft.com/office/drawing/2014/main" id="{D27B39CA-676E-924A-903B-B4798DFC930E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175" name="Rectangle 174">
                      <a:extLst>
                        <a:ext uri="{FF2B5EF4-FFF2-40B4-BE49-F238E27FC236}">
                          <a16:creationId xmlns="" xmlns:a16="http://schemas.microsoft.com/office/drawing/2014/main" id="{64808B9B-E7A2-0546-8E1D-8270AEE37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176" name="TextBox 175">
                      <a:extLst>
                        <a:ext uri="{FF2B5EF4-FFF2-40B4-BE49-F238E27FC236}">
                          <a16:creationId xmlns="" xmlns:a16="http://schemas.microsoft.com/office/drawing/2014/main" id="{39242A94-7EBD-0142-9822-8EE4EF7B27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81177" cy="5280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0.1</a:t>
                      </a:r>
                    </a:p>
                  </p:txBody>
                </p:sp>
                <p:cxnSp>
                  <p:nvCxnSpPr>
                    <p:cNvPr id="177" name="Straight Arrow Connector 176">
                      <a:extLst>
                        <a:ext uri="{FF2B5EF4-FFF2-40B4-BE49-F238E27FC236}">
                          <a16:creationId xmlns="" xmlns:a16="http://schemas.microsoft.com/office/drawing/2014/main" id="{D2A40B22-E26C-884A-90FC-B7EAF2855598}"/>
                        </a:ext>
                      </a:extLst>
                    </p:cNvPr>
                    <p:cNvCxnSpPr>
                      <a:cxnSpLocks/>
                      <a:endCxn id="176" idx="2"/>
                    </p:cNvCxnSpPr>
                    <p:nvPr/>
                  </p:nvCxnSpPr>
                  <p:spPr>
                    <a:xfrm flipV="1">
                      <a:off x="4925546" y="3597408"/>
                      <a:ext cx="13098" cy="831469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8" name="Notched Right Arrow 177">
                      <a:extLst>
                        <a:ext uri="{FF2B5EF4-FFF2-40B4-BE49-F238E27FC236}">
                          <a16:creationId xmlns="" xmlns:a16="http://schemas.microsoft.com/office/drawing/2014/main" id="{060794D6-704E-8845-BDB6-3F23002E2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174" name="Straight Arrow Connector 173">
                    <a:extLst>
                      <a:ext uri="{FF2B5EF4-FFF2-40B4-BE49-F238E27FC236}">
                        <a16:creationId xmlns="" xmlns:a16="http://schemas.microsoft.com/office/drawing/2014/main" id="{FBCF8BC9-93B9-7A42-ACC7-2CAB4CF79C2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3" y="4121955"/>
                    <a:ext cx="1" cy="62167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9" name="Group 118">
                <a:extLst>
                  <a:ext uri="{FF2B5EF4-FFF2-40B4-BE49-F238E27FC236}">
                    <a16:creationId xmlns="" xmlns:a16="http://schemas.microsoft.com/office/drawing/2014/main" id="{0EDE81B9-820B-8547-8A3B-41C364AE3CEF}"/>
                  </a:ext>
                </a:extLst>
              </p:cNvPr>
              <p:cNvGrpSpPr/>
              <p:nvPr/>
            </p:nvGrpSpPr>
            <p:grpSpPr>
              <a:xfrm>
                <a:off x="6165729" y="2119665"/>
                <a:ext cx="4674159" cy="2249423"/>
                <a:chOff x="1388237" y="2119665"/>
                <a:chExt cx="4674159" cy="2249423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="" xmlns:a16="http://schemas.microsoft.com/office/drawing/2014/main" id="{A46920A4-736B-4646-A492-EE8DFB06F707}"/>
                    </a:ext>
                  </a:extLst>
                </p:cNvPr>
                <p:cNvGrpSpPr/>
                <p:nvPr/>
              </p:nvGrpSpPr>
              <p:grpSpPr>
                <a:xfrm>
                  <a:off x="1388237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156" name="Group 155">
                    <a:extLst>
                      <a:ext uri="{FF2B5EF4-FFF2-40B4-BE49-F238E27FC236}">
                        <a16:creationId xmlns="" xmlns:a16="http://schemas.microsoft.com/office/drawing/2014/main" id="{ECADC96F-5753-DB4A-9FC1-58872090AFCB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160" name="Rectangle 159">
                      <a:extLst>
                        <a:ext uri="{FF2B5EF4-FFF2-40B4-BE49-F238E27FC236}">
                          <a16:creationId xmlns="" xmlns:a16="http://schemas.microsoft.com/office/drawing/2014/main" id="{B83EAB7F-8B2A-FB48-BC2E-82A8C3B916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161" name="TextBox 160">
                      <a:extLst>
                        <a:ext uri="{FF2B5EF4-FFF2-40B4-BE49-F238E27FC236}">
                          <a16:creationId xmlns="" xmlns:a16="http://schemas.microsoft.com/office/drawing/2014/main" id="{C9657AA0-C493-D646-907F-E9522C45E5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54974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0.1</a:t>
                      </a:r>
                    </a:p>
                  </p:txBody>
                </p:sp>
                <p:cxnSp>
                  <p:nvCxnSpPr>
                    <p:cNvPr id="162" name="Straight Arrow Connector 161">
                      <a:extLst>
                        <a:ext uri="{FF2B5EF4-FFF2-40B4-BE49-F238E27FC236}">
                          <a16:creationId xmlns="" xmlns:a16="http://schemas.microsoft.com/office/drawing/2014/main" id="{CF829D0E-1D56-E442-A849-F1EBC3E05B03}"/>
                        </a:ext>
                      </a:extLst>
                    </p:cNvPr>
                    <p:cNvCxnSpPr>
                      <a:cxnSpLocks/>
                      <a:endCxn id="161" idx="2"/>
                    </p:cNvCxnSpPr>
                    <p:nvPr/>
                  </p:nvCxnSpPr>
                  <p:spPr>
                    <a:xfrm flipH="1" flipV="1">
                      <a:off x="4925543" y="3577095"/>
                      <a:ext cx="3" cy="85178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3" name="Notched Right Arrow 162">
                      <a:extLst>
                        <a:ext uri="{FF2B5EF4-FFF2-40B4-BE49-F238E27FC236}">
                          <a16:creationId xmlns="" xmlns:a16="http://schemas.microsoft.com/office/drawing/2014/main" id="{1C2259DA-9BF9-B24F-A8BE-088CBE7F1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159" name="Straight Arrow Connector 158">
                    <a:extLst>
                      <a:ext uri="{FF2B5EF4-FFF2-40B4-BE49-F238E27FC236}">
                        <a16:creationId xmlns="" xmlns:a16="http://schemas.microsoft.com/office/drawing/2014/main" id="{4FF1DF0D-1433-EA46-A947-50531B353BE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3" y="4121955"/>
                    <a:ext cx="1" cy="62167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2" name="Group 121">
                  <a:extLst>
                    <a:ext uri="{FF2B5EF4-FFF2-40B4-BE49-F238E27FC236}">
                      <a16:creationId xmlns="" xmlns:a16="http://schemas.microsoft.com/office/drawing/2014/main" id="{B79FC60B-88B6-954D-B633-4E7D36BDCABD}"/>
                    </a:ext>
                  </a:extLst>
                </p:cNvPr>
                <p:cNvGrpSpPr/>
                <p:nvPr/>
              </p:nvGrpSpPr>
              <p:grpSpPr>
                <a:xfrm>
                  <a:off x="3776983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143" name="Group 142">
                    <a:extLst>
                      <a:ext uri="{FF2B5EF4-FFF2-40B4-BE49-F238E27FC236}">
                        <a16:creationId xmlns="" xmlns:a16="http://schemas.microsoft.com/office/drawing/2014/main" id="{90AAE487-B853-2848-BD55-779EDCFBD16C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147" name="Rectangle 146">
                      <a:extLst>
                        <a:ext uri="{FF2B5EF4-FFF2-40B4-BE49-F238E27FC236}">
                          <a16:creationId xmlns="" xmlns:a16="http://schemas.microsoft.com/office/drawing/2014/main" id="{62DAE651-D204-D442-83BE-5DB852ABAE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148" name="TextBox 147">
                      <a:extLst>
                        <a:ext uri="{FF2B5EF4-FFF2-40B4-BE49-F238E27FC236}">
                          <a16:creationId xmlns="" xmlns:a16="http://schemas.microsoft.com/office/drawing/2014/main" id="{BC246B02-DCC5-884F-970F-EA5941DEB5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81176" cy="5280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0.6</a:t>
                      </a:r>
                    </a:p>
                  </p:txBody>
                </p:sp>
                <p:cxnSp>
                  <p:nvCxnSpPr>
                    <p:cNvPr id="149" name="Straight Arrow Connector 148">
                      <a:extLst>
                        <a:ext uri="{FF2B5EF4-FFF2-40B4-BE49-F238E27FC236}">
                          <a16:creationId xmlns="" xmlns:a16="http://schemas.microsoft.com/office/drawing/2014/main" id="{C582E4B7-C20F-9D42-B48D-16501AC3FC64}"/>
                        </a:ext>
                      </a:extLst>
                    </p:cNvPr>
                    <p:cNvCxnSpPr>
                      <a:cxnSpLocks/>
                      <a:endCxn id="148" idx="2"/>
                    </p:cNvCxnSpPr>
                    <p:nvPr/>
                  </p:nvCxnSpPr>
                  <p:spPr>
                    <a:xfrm flipV="1">
                      <a:off x="4925546" y="3597408"/>
                      <a:ext cx="13098" cy="831469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0" name="Notched Right Arrow 149">
                      <a:extLst>
                        <a:ext uri="{FF2B5EF4-FFF2-40B4-BE49-F238E27FC236}">
                          <a16:creationId xmlns="" xmlns:a16="http://schemas.microsoft.com/office/drawing/2014/main" id="{5A2D8BBE-63AF-344B-AF92-5D7E8B5E5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146" name="Straight Arrow Connector 145">
                    <a:extLst>
                      <a:ext uri="{FF2B5EF4-FFF2-40B4-BE49-F238E27FC236}">
                        <a16:creationId xmlns="" xmlns:a16="http://schemas.microsoft.com/office/drawing/2014/main" id="{3AE3465A-28FD-6444-AB5F-8BB746DA09A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2" y="4121955"/>
                    <a:ext cx="1" cy="62167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0D6AE682-EB73-AB42-9470-9265CF2744EB}"/>
                </a:ext>
              </a:extLst>
            </p:cNvPr>
            <p:cNvSpPr/>
            <p:nvPr/>
          </p:nvSpPr>
          <p:spPr>
            <a:xfrm>
              <a:off x="10808901" y="3163457"/>
              <a:ext cx="665112" cy="66511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RNN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A09895EF-C124-4549-9005-CEF8046B30FD}"/>
                </a:ext>
              </a:extLst>
            </p:cNvPr>
            <p:cNvSpPr txBox="1"/>
            <p:nvPr/>
          </p:nvSpPr>
          <p:spPr>
            <a:xfrm>
              <a:off x="10891198" y="2119665"/>
              <a:ext cx="495471" cy="38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0.9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="" xmlns:a16="http://schemas.microsoft.com/office/drawing/2014/main" id="{7D491804-CFE8-AC43-8532-C0FB2A87A16D}"/>
                </a:ext>
              </a:extLst>
            </p:cNvPr>
            <p:cNvCxnSpPr>
              <a:cxnSpLocks/>
              <a:endCxn id="85" idx="2"/>
            </p:cNvCxnSpPr>
            <p:nvPr/>
          </p:nvCxnSpPr>
          <p:spPr>
            <a:xfrm flipV="1">
              <a:off x="11129406" y="2503772"/>
              <a:ext cx="9527" cy="6047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="" xmlns:a16="http://schemas.microsoft.com/office/drawing/2014/main" id="{41778E93-712D-6943-9F63-380705751E80}"/>
                </a:ext>
              </a:extLst>
            </p:cNvPr>
            <p:cNvCxnSpPr/>
            <p:nvPr/>
          </p:nvCxnSpPr>
          <p:spPr>
            <a:xfrm flipH="1" flipV="1">
              <a:off x="11160090" y="3916897"/>
              <a:ext cx="1" cy="4521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TextBox 196">
            <a:extLst>
              <a:ext uri="{FF2B5EF4-FFF2-40B4-BE49-F238E27FC236}">
                <a16:creationId xmlns="" xmlns:a16="http://schemas.microsoft.com/office/drawing/2014/main" id="{E1F44554-579E-9F41-8549-18BA413C37EC}"/>
              </a:ext>
            </a:extLst>
          </p:cNvPr>
          <p:cNvSpPr txBox="1"/>
          <p:nvPr/>
        </p:nvSpPr>
        <p:spPr>
          <a:xfrm>
            <a:off x="1042863" y="2981675"/>
            <a:ext cx="1327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Karla" pitchFamily="2" charset="0"/>
                <a:ea typeface="Karla" pitchFamily="2" charset="0"/>
              </a:rPr>
              <a:t>dog barking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="" xmlns:a16="http://schemas.microsoft.com/office/drawing/2014/main" id="{9EBED268-5A4A-DF45-9BD9-D45EA4AB076F}"/>
                  </a:ext>
                </a:extLst>
              </p:cNvPr>
              <p:cNvSpPr txBox="1"/>
              <p:nvPr/>
            </p:nvSpPr>
            <p:spPr>
              <a:xfrm>
                <a:off x="3339722" y="2981675"/>
                <a:ext cx="1263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white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shirt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9EBED268-5A4A-DF45-9BD9-D45EA4AB0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722" y="2981675"/>
                <a:ext cx="1263487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="" xmlns:a16="http://schemas.microsoft.com/office/drawing/2014/main" id="{79296EDE-5C1C-FC4B-B1A8-C0E5887A6263}"/>
                  </a:ext>
                </a:extLst>
              </p:cNvPr>
              <p:cNvSpPr txBox="1"/>
              <p:nvPr/>
            </p:nvSpPr>
            <p:spPr>
              <a:xfrm>
                <a:off x="5834216" y="2981675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apple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pie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79296EDE-5C1C-FC4B-B1A8-C0E5887A6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216" y="2981675"/>
                <a:ext cx="1107996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="" xmlns:a16="http://schemas.microsoft.com/office/drawing/2014/main" id="{71B9EF15-97CD-C040-B22D-A06E827813A2}"/>
                  </a:ext>
                </a:extLst>
              </p:cNvPr>
              <p:cNvSpPr txBox="1"/>
              <p:nvPr/>
            </p:nvSpPr>
            <p:spPr>
              <a:xfrm>
                <a:off x="8084490" y="2981675"/>
                <a:ext cx="1258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knee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hurts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71B9EF15-97CD-C040-B22D-A06E82781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490" y="2981675"/>
                <a:ext cx="1258678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47C3973E-A4EF-F840-905F-2BC00BB6413A}"/>
              </a:ext>
            </a:extLst>
          </p:cNvPr>
          <p:cNvSpPr txBox="1"/>
          <p:nvPr/>
        </p:nvSpPr>
        <p:spPr>
          <a:xfrm>
            <a:off x="10410177" y="298167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Karla" pitchFamily="2" charset="0"/>
                <a:ea typeface="Karla" pitchFamily="2" charset="0"/>
              </a:rPr>
              <a:t>  get dark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C2ECF060-A0F9-9545-B5E3-632458410708}"/>
              </a:ext>
            </a:extLst>
          </p:cNvPr>
          <p:cNvSpPr txBox="1"/>
          <p:nvPr/>
        </p:nvSpPr>
        <p:spPr>
          <a:xfrm>
            <a:off x="1042863" y="5673798"/>
            <a:ext cx="1327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Karla" pitchFamily="2" charset="0"/>
                <a:ea typeface="Karla" pitchFamily="2" charset="0"/>
              </a:rPr>
              <a:t>dog barking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>
                <a:extLst>
                  <a:ext uri="{FF2B5EF4-FFF2-40B4-BE49-F238E27FC236}">
                    <a16:creationId xmlns="" xmlns:a16="http://schemas.microsoft.com/office/drawing/2014/main" id="{AEAC8180-5447-5A4E-BC73-D59428E5AD96}"/>
                  </a:ext>
                </a:extLst>
              </p:cNvPr>
              <p:cNvSpPr txBox="1"/>
              <p:nvPr/>
            </p:nvSpPr>
            <p:spPr>
              <a:xfrm>
                <a:off x="3339722" y="5673798"/>
                <a:ext cx="1263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white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shirt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AEAC8180-5447-5A4E-BC73-D59428E5A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722" y="5673798"/>
                <a:ext cx="1263487" cy="369332"/>
              </a:xfrm>
              <a:prstGeom prst="rect">
                <a:avLst/>
              </a:prstGeom>
              <a:blipFill>
                <a:blip r:embed="rId6"/>
                <a:stretch>
                  <a:fillRect t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="" xmlns:a16="http://schemas.microsoft.com/office/drawing/2014/main" id="{F74C4E31-E640-7942-BEF0-424A377BB3A6}"/>
                  </a:ext>
                </a:extLst>
              </p:cNvPr>
              <p:cNvSpPr txBox="1"/>
              <p:nvPr/>
            </p:nvSpPr>
            <p:spPr>
              <a:xfrm>
                <a:off x="5834216" y="5673798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apple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pie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F74C4E31-E640-7942-BEF0-424A377BB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216" y="5673798"/>
                <a:ext cx="1107996" cy="369332"/>
              </a:xfrm>
              <a:prstGeom prst="rect">
                <a:avLst/>
              </a:prstGeom>
              <a:blipFill>
                <a:blip r:embed="rId7"/>
                <a:stretch>
                  <a:fillRect t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TextBox 204">
                <a:extLst>
                  <a:ext uri="{FF2B5EF4-FFF2-40B4-BE49-F238E27FC236}">
                    <a16:creationId xmlns="" xmlns:a16="http://schemas.microsoft.com/office/drawing/2014/main" id="{2C006113-EA3F-1C4E-A872-0E62096EB2B0}"/>
                  </a:ext>
                </a:extLst>
              </p:cNvPr>
              <p:cNvSpPr txBox="1"/>
              <p:nvPr/>
            </p:nvSpPr>
            <p:spPr>
              <a:xfrm>
                <a:off x="8084490" y="5673798"/>
                <a:ext cx="1258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knee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hurts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2C006113-EA3F-1C4E-A872-0E62096EB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490" y="5673798"/>
                <a:ext cx="1258678" cy="369332"/>
              </a:xfrm>
              <a:prstGeom prst="rect">
                <a:avLst/>
              </a:prstGeom>
              <a:blipFill>
                <a:blip r:embed="rId8"/>
                <a:stretch>
                  <a:fillRect t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" name="TextBox 205">
            <a:extLst>
              <a:ext uri="{FF2B5EF4-FFF2-40B4-BE49-F238E27FC236}">
                <a16:creationId xmlns="" xmlns:a16="http://schemas.microsoft.com/office/drawing/2014/main" id="{B29D9616-F835-FC49-BB95-49EB017D2A87}"/>
              </a:ext>
            </a:extLst>
          </p:cNvPr>
          <p:cNvSpPr txBox="1"/>
          <p:nvPr/>
        </p:nvSpPr>
        <p:spPr>
          <a:xfrm>
            <a:off x="10410177" y="567379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Karla" pitchFamily="2" charset="0"/>
                <a:ea typeface="Karla" pitchFamily="2" charset="0"/>
              </a:rPr>
              <a:t>  get dark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="" xmlns:a16="http://schemas.microsoft.com/office/drawing/2014/main" id="{26FBE017-3BEA-3244-9810-3BB107CC8DEF}"/>
              </a:ext>
            </a:extLst>
          </p:cNvPr>
          <p:cNvSpPr/>
          <p:nvPr/>
        </p:nvSpPr>
        <p:spPr>
          <a:xfrm>
            <a:off x="2133251" y="1439187"/>
            <a:ext cx="152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Karla" pitchFamily="2" charset="0"/>
                <a:ea typeface="Karla" pitchFamily="2" charset="0"/>
              </a:rPr>
              <a:t>-------</a:t>
            </a:r>
          </a:p>
          <a:p>
            <a:pPr algn="ctr"/>
            <a:r>
              <a:rPr lang="en-US" sz="1400" i="1" dirty="0">
                <a:latin typeface="Karla" pitchFamily="2" charset="0"/>
                <a:ea typeface="Karla" pitchFamily="2" charset="0"/>
              </a:rPr>
              <a:t>dog barking </a:t>
            </a:r>
          </a:p>
        </p:txBody>
      </p:sp>
      <p:sp>
        <p:nvSpPr>
          <p:cNvPr id="208" name="Freeform 207">
            <a:extLst>
              <a:ext uri="{FF2B5EF4-FFF2-40B4-BE49-F238E27FC236}">
                <a16:creationId xmlns="" xmlns:a16="http://schemas.microsoft.com/office/drawing/2014/main" id="{EEFA5DA9-0855-5C4A-96DB-33C697FC3F4B}"/>
              </a:ext>
            </a:extLst>
          </p:cNvPr>
          <p:cNvSpPr/>
          <p:nvPr/>
        </p:nvSpPr>
        <p:spPr>
          <a:xfrm>
            <a:off x="2313963" y="1408815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>
            <a:extLst>
              <a:ext uri="{FF2B5EF4-FFF2-40B4-BE49-F238E27FC236}">
                <a16:creationId xmlns="" xmlns:a16="http://schemas.microsoft.com/office/drawing/2014/main" id="{A4BD8EEF-19DB-3644-B0E9-8F4A4561D10C}"/>
              </a:ext>
            </a:extLst>
          </p:cNvPr>
          <p:cNvSpPr/>
          <p:nvPr/>
        </p:nvSpPr>
        <p:spPr>
          <a:xfrm rot="10800000">
            <a:off x="3339722" y="1408815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Rectangle 209">
                <a:extLst>
                  <a:ext uri="{FF2B5EF4-FFF2-40B4-BE49-F238E27FC236}">
                    <a16:creationId xmlns="" xmlns:a16="http://schemas.microsoft.com/office/drawing/2014/main" id="{6579B497-7B39-7C49-AD49-BEFA14B5DEA0}"/>
                  </a:ext>
                </a:extLst>
              </p:cNvPr>
              <p:cNvSpPr/>
              <p:nvPr/>
            </p:nvSpPr>
            <p:spPr>
              <a:xfrm>
                <a:off x="4452563" y="1439187"/>
                <a:ext cx="152346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dog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barking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</m:oMath>
                  </m:oMathPara>
                </a14:m>
                <a:endParaRPr lang="en-US" sz="140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white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shirt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6579B497-7B39-7C49-AD49-BEFA14B5DE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63" y="1439187"/>
                <a:ext cx="1523464" cy="523220"/>
              </a:xfrm>
              <a:prstGeom prst="rect">
                <a:avLst/>
              </a:prstGeom>
              <a:blipFill>
                <a:blip r:embed="rId9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1" name="Freeform 210">
            <a:extLst>
              <a:ext uri="{FF2B5EF4-FFF2-40B4-BE49-F238E27FC236}">
                <a16:creationId xmlns="" xmlns:a16="http://schemas.microsoft.com/office/drawing/2014/main" id="{CFF5B230-EE7A-A443-A436-AE60B15B4694}"/>
              </a:ext>
            </a:extLst>
          </p:cNvPr>
          <p:cNvSpPr/>
          <p:nvPr/>
        </p:nvSpPr>
        <p:spPr>
          <a:xfrm>
            <a:off x="4610822" y="1408815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>
            <a:extLst>
              <a:ext uri="{FF2B5EF4-FFF2-40B4-BE49-F238E27FC236}">
                <a16:creationId xmlns="" xmlns:a16="http://schemas.microsoft.com/office/drawing/2014/main" id="{A537BF2F-BB83-C24B-A7D2-DE74EEBBC52E}"/>
              </a:ext>
            </a:extLst>
          </p:cNvPr>
          <p:cNvSpPr/>
          <p:nvPr/>
        </p:nvSpPr>
        <p:spPr>
          <a:xfrm rot="10800000">
            <a:off x="5636582" y="1408815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Rectangle 212">
                <a:extLst>
                  <a:ext uri="{FF2B5EF4-FFF2-40B4-BE49-F238E27FC236}">
                    <a16:creationId xmlns="" xmlns:a16="http://schemas.microsoft.com/office/drawing/2014/main" id="{BE1120FD-F7FB-9947-BB75-8D3C186BC5F7}"/>
                  </a:ext>
                </a:extLst>
              </p:cNvPr>
              <p:cNvSpPr/>
              <p:nvPr/>
            </p:nvSpPr>
            <p:spPr>
              <a:xfrm>
                <a:off x="6750593" y="1439187"/>
                <a:ext cx="153190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white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shirt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</m:oMath>
                  </m:oMathPara>
                </a14:m>
                <a:endParaRPr lang="en-US" sz="1400" b="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apple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pie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E1120FD-F7FB-9947-BB75-8D3C186BC5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93" y="1439187"/>
                <a:ext cx="1531902" cy="523220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" name="Freeform 213">
            <a:extLst>
              <a:ext uri="{FF2B5EF4-FFF2-40B4-BE49-F238E27FC236}">
                <a16:creationId xmlns="" xmlns:a16="http://schemas.microsoft.com/office/drawing/2014/main" id="{DEF20567-FBD3-9B4E-8C88-BC70F78A57A0}"/>
              </a:ext>
            </a:extLst>
          </p:cNvPr>
          <p:cNvSpPr/>
          <p:nvPr/>
        </p:nvSpPr>
        <p:spPr>
          <a:xfrm>
            <a:off x="6907681" y="1408815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>
            <a:extLst>
              <a:ext uri="{FF2B5EF4-FFF2-40B4-BE49-F238E27FC236}">
                <a16:creationId xmlns="" xmlns:a16="http://schemas.microsoft.com/office/drawing/2014/main" id="{79218F83-1242-A442-BA3C-A7C8DF8D8227}"/>
              </a:ext>
            </a:extLst>
          </p:cNvPr>
          <p:cNvSpPr/>
          <p:nvPr/>
        </p:nvSpPr>
        <p:spPr>
          <a:xfrm rot="10800000">
            <a:off x="7933441" y="1408815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Rectangle 215">
                <a:extLst>
                  <a:ext uri="{FF2B5EF4-FFF2-40B4-BE49-F238E27FC236}">
                    <a16:creationId xmlns="" xmlns:a16="http://schemas.microsoft.com/office/drawing/2014/main" id="{61886688-2687-0A40-A377-68565822510C}"/>
                  </a:ext>
                </a:extLst>
              </p:cNvPr>
              <p:cNvSpPr/>
              <p:nvPr/>
            </p:nvSpPr>
            <p:spPr>
              <a:xfrm>
                <a:off x="9023829" y="1439187"/>
                <a:ext cx="1523464" cy="523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apple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pie</m:t>
                      </m:r>
                    </m:oMath>
                  </m:oMathPara>
                </a14:m>
                <a:endParaRPr lang="en-US" sz="1400" b="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knee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hurts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61886688-2687-0A40-A377-6856582251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829" y="1439187"/>
                <a:ext cx="1523464" cy="523219"/>
              </a:xfrm>
              <a:prstGeom prst="rect">
                <a:avLst/>
              </a:prstGeom>
              <a:blipFill>
                <a:blip r:embed="rId11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" name="Freeform 216">
            <a:extLst>
              <a:ext uri="{FF2B5EF4-FFF2-40B4-BE49-F238E27FC236}">
                <a16:creationId xmlns="" xmlns:a16="http://schemas.microsoft.com/office/drawing/2014/main" id="{C8EF27EE-4A0E-B843-AE98-2DCF94147E55}"/>
              </a:ext>
            </a:extLst>
          </p:cNvPr>
          <p:cNvSpPr/>
          <p:nvPr/>
        </p:nvSpPr>
        <p:spPr>
          <a:xfrm>
            <a:off x="9204541" y="1408815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>
            <a:extLst>
              <a:ext uri="{FF2B5EF4-FFF2-40B4-BE49-F238E27FC236}">
                <a16:creationId xmlns="" xmlns:a16="http://schemas.microsoft.com/office/drawing/2014/main" id="{5592B5FE-5344-234E-BEE8-1BCAE3327EBE}"/>
              </a:ext>
            </a:extLst>
          </p:cNvPr>
          <p:cNvSpPr/>
          <p:nvPr/>
        </p:nvSpPr>
        <p:spPr>
          <a:xfrm rot="10800000">
            <a:off x="10230300" y="1408815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>
            <a:extLst>
              <a:ext uri="{FF2B5EF4-FFF2-40B4-BE49-F238E27FC236}">
                <a16:creationId xmlns="" xmlns:a16="http://schemas.microsoft.com/office/drawing/2014/main" id="{FE4D3CC2-F53F-3242-95F9-51F6FFBBF83B}"/>
              </a:ext>
            </a:extLst>
          </p:cNvPr>
          <p:cNvSpPr/>
          <p:nvPr/>
        </p:nvSpPr>
        <p:spPr>
          <a:xfrm>
            <a:off x="2133252" y="4153486"/>
            <a:ext cx="152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Karla" pitchFamily="2" charset="0"/>
                <a:ea typeface="Karla" pitchFamily="2" charset="0"/>
              </a:rPr>
              <a:t>-------</a:t>
            </a:r>
          </a:p>
          <a:p>
            <a:pPr algn="ctr"/>
            <a:r>
              <a:rPr lang="en-US" sz="1400" i="1" dirty="0">
                <a:latin typeface="Karla" pitchFamily="2" charset="0"/>
                <a:ea typeface="Karla" pitchFamily="2" charset="0"/>
              </a:rPr>
              <a:t>dog barking </a:t>
            </a:r>
          </a:p>
        </p:txBody>
      </p:sp>
      <p:sp>
        <p:nvSpPr>
          <p:cNvPr id="220" name="Freeform 219">
            <a:extLst>
              <a:ext uri="{FF2B5EF4-FFF2-40B4-BE49-F238E27FC236}">
                <a16:creationId xmlns="" xmlns:a16="http://schemas.microsoft.com/office/drawing/2014/main" id="{59222C36-78E7-894D-BE53-EE99CD9E0E85}"/>
              </a:ext>
            </a:extLst>
          </p:cNvPr>
          <p:cNvSpPr/>
          <p:nvPr/>
        </p:nvSpPr>
        <p:spPr>
          <a:xfrm>
            <a:off x="2313964" y="412311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>
            <a:extLst>
              <a:ext uri="{FF2B5EF4-FFF2-40B4-BE49-F238E27FC236}">
                <a16:creationId xmlns="" xmlns:a16="http://schemas.microsoft.com/office/drawing/2014/main" id="{424D255C-B3DC-864B-B3B9-647FB3E43F65}"/>
              </a:ext>
            </a:extLst>
          </p:cNvPr>
          <p:cNvSpPr/>
          <p:nvPr/>
        </p:nvSpPr>
        <p:spPr>
          <a:xfrm rot="10800000">
            <a:off x="3339723" y="412311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Rectangle 221">
                <a:extLst>
                  <a:ext uri="{FF2B5EF4-FFF2-40B4-BE49-F238E27FC236}">
                    <a16:creationId xmlns="" xmlns:a16="http://schemas.microsoft.com/office/drawing/2014/main" id="{8D323A9F-85FD-694E-B289-FEA8811DE1D5}"/>
                  </a:ext>
                </a:extLst>
              </p:cNvPr>
              <p:cNvSpPr/>
              <p:nvPr/>
            </p:nvSpPr>
            <p:spPr>
              <a:xfrm>
                <a:off x="4452564" y="4153486"/>
                <a:ext cx="152346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dog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barking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</m:oMath>
                  </m:oMathPara>
                </a14:m>
                <a:endParaRPr lang="en-US" sz="140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white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shirt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8D323A9F-85FD-694E-B289-FEA8811DE1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64" y="4153486"/>
                <a:ext cx="1523464" cy="523220"/>
              </a:xfrm>
              <a:prstGeom prst="rect">
                <a:avLst/>
              </a:prstGeom>
              <a:blipFill>
                <a:blip r:embed="rId1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3" name="Freeform 222">
            <a:extLst>
              <a:ext uri="{FF2B5EF4-FFF2-40B4-BE49-F238E27FC236}">
                <a16:creationId xmlns="" xmlns:a16="http://schemas.microsoft.com/office/drawing/2014/main" id="{88D659F1-86FD-124A-8CBD-90A0B36293C9}"/>
              </a:ext>
            </a:extLst>
          </p:cNvPr>
          <p:cNvSpPr/>
          <p:nvPr/>
        </p:nvSpPr>
        <p:spPr>
          <a:xfrm>
            <a:off x="4610823" y="412311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>
            <a:extLst>
              <a:ext uri="{FF2B5EF4-FFF2-40B4-BE49-F238E27FC236}">
                <a16:creationId xmlns="" xmlns:a16="http://schemas.microsoft.com/office/drawing/2014/main" id="{61A52A60-E0E2-9946-8460-0D637DE0DBA5}"/>
              </a:ext>
            </a:extLst>
          </p:cNvPr>
          <p:cNvSpPr/>
          <p:nvPr/>
        </p:nvSpPr>
        <p:spPr>
          <a:xfrm rot="10800000">
            <a:off x="5636583" y="412311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Rectangle 224">
                <a:extLst>
                  <a:ext uri="{FF2B5EF4-FFF2-40B4-BE49-F238E27FC236}">
                    <a16:creationId xmlns="" xmlns:a16="http://schemas.microsoft.com/office/drawing/2014/main" id="{68257D4D-1591-2D45-9407-8F1E2F0E7699}"/>
                  </a:ext>
                </a:extLst>
              </p:cNvPr>
              <p:cNvSpPr/>
              <p:nvPr/>
            </p:nvSpPr>
            <p:spPr>
              <a:xfrm>
                <a:off x="6750594" y="4153486"/>
                <a:ext cx="153190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dog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barking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</m:oMath>
                  </m:oMathPara>
                </a14:m>
                <a:endParaRPr lang="en-US" sz="140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apple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pie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68257D4D-1591-2D45-9407-8F1E2F0E7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94" y="4153486"/>
                <a:ext cx="1531902" cy="523220"/>
              </a:xfrm>
              <a:prstGeom prst="rect">
                <a:avLst/>
              </a:prstGeom>
              <a:blipFill>
                <a:blip r:embed="rId1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6" name="Freeform 225">
            <a:extLst>
              <a:ext uri="{FF2B5EF4-FFF2-40B4-BE49-F238E27FC236}">
                <a16:creationId xmlns="" xmlns:a16="http://schemas.microsoft.com/office/drawing/2014/main" id="{28BB8A59-F202-C543-B984-D200266759B9}"/>
              </a:ext>
            </a:extLst>
          </p:cNvPr>
          <p:cNvSpPr/>
          <p:nvPr/>
        </p:nvSpPr>
        <p:spPr>
          <a:xfrm>
            <a:off x="6907682" y="412311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>
            <a:extLst>
              <a:ext uri="{FF2B5EF4-FFF2-40B4-BE49-F238E27FC236}">
                <a16:creationId xmlns="" xmlns:a16="http://schemas.microsoft.com/office/drawing/2014/main" id="{C4CF9C69-DF6B-854F-91B8-B51FC7F65BEC}"/>
              </a:ext>
            </a:extLst>
          </p:cNvPr>
          <p:cNvSpPr/>
          <p:nvPr/>
        </p:nvSpPr>
        <p:spPr>
          <a:xfrm rot="10800000">
            <a:off x="7933442" y="412311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Rectangle 227">
                <a:extLst>
                  <a:ext uri="{FF2B5EF4-FFF2-40B4-BE49-F238E27FC236}">
                    <a16:creationId xmlns="" xmlns:a16="http://schemas.microsoft.com/office/drawing/2014/main" id="{73258E8D-BD89-7548-B648-8796D9D74AE0}"/>
                  </a:ext>
                </a:extLst>
              </p:cNvPr>
              <p:cNvSpPr/>
              <p:nvPr/>
            </p:nvSpPr>
            <p:spPr>
              <a:xfrm>
                <a:off x="9023830" y="4153486"/>
                <a:ext cx="1523464" cy="523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dog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barking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</m:oMath>
                  </m:oMathPara>
                </a14:m>
                <a:endParaRPr lang="en-US" sz="140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knee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hurts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3258E8D-BD89-7548-B648-8796D9D74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830" y="4153486"/>
                <a:ext cx="1523464" cy="523219"/>
              </a:xfrm>
              <a:prstGeom prst="rect">
                <a:avLst/>
              </a:prstGeom>
              <a:blipFill>
                <a:blip r:embed="rId1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9" name="Freeform 228">
            <a:extLst>
              <a:ext uri="{FF2B5EF4-FFF2-40B4-BE49-F238E27FC236}">
                <a16:creationId xmlns="" xmlns:a16="http://schemas.microsoft.com/office/drawing/2014/main" id="{4BC392AB-7B83-D844-AEB0-488AA47DB24A}"/>
              </a:ext>
            </a:extLst>
          </p:cNvPr>
          <p:cNvSpPr/>
          <p:nvPr/>
        </p:nvSpPr>
        <p:spPr>
          <a:xfrm>
            <a:off x="9204542" y="412311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>
            <a:extLst>
              <a:ext uri="{FF2B5EF4-FFF2-40B4-BE49-F238E27FC236}">
                <a16:creationId xmlns="" xmlns:a16="http://schemas.microsoft.com/office/drawing/2014/main" id="{1DA280B5-3C0E-E243-9A2D-513A52E8D0C4}"/>
              </a:ext>
            </a:extLst>
          </p:cNvPr>
          <p:cNvSpPr/>
          <p:nvPr/>
        </p:nvSpPr>
        <p:spPr>
          <a:xfrm rot="10800000">
            <a:off x="10230301" y="412311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>
            <a:extLst>
              <a:ext uri="{FF2B5EF4-FFF2-40B4-BE49-F238E27FC236}">
                <a16:creationId xmlns="" xmlns:a16="http://schemas.microsoft.com/office/drawing/2014/main" id="{B861598F-CEE8-464C-ACF2-D543F5F76DCE}"/>
              </a:ext>
            </a:extLst>
          </p:cNvPr>
          <p:cNvSpPr/>
          <p:nvPr/>
        </p:nvSpPr>
        <p:spPr>
          <a:xfrm>
            <a:off x="156312" y="1434924"/>
            <a:ext cx="1523464" cy="50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Cambria Math" panose="02040503050406030204" pitchFamily="18" charset="0"/>
              </a:rPr>
              <a:t>-------</a:t>
            </a:r>
          </a:p>
          <a:p>
            <a:pPr algn="ctr"/>
            <a:r>
              <a:rPr lang="en-US" sz="1400" i="1" dirty="0">
                <a:latin typeface="Cambria Math" panose="02040503050406030204" pitchFamily="18" charset="0"/>
              </a:rPr>
              <a:t>-------</a:t>
            </a:r>
          </a:p>
        </p:txBody>
      </p:sp>
      <p:sp>
        <p:nvSpPr>
          <p:cNvPr id="232" name="Freeform 231">
            <a:extLst>
              <a:ext uri="{FF2B5EF4-FFF2-40B4-BE49-F238E27FC236}">
                <a16:creationId xmlns="" xmlns:a16="http://schemas.microsoft.com/office/drawing/2014/main" id="{109D5B43-91A7-9845-8989-82F35F1B7352}"/>
              </a:ext>
            </a:extLst>
          </p:cNvPr>
          <p:cNvSpPr/>
          <p:nvPr/>
        </p:nvSpPr>
        <p:spPr>
          <a:xfrm>
            <a:off x="618376" y="141073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>
            <a:extLst>
              <a:ext uri="{FF2B5EF4-FFF2-40B4-BE49-F238E27FC236}">
                <a16:creationId xmlns="" xmlns:a16="http://schemas.microsoft.com/office/drawing/2014/main" id="{0A89242E-FAF2-AC47-826F-C231265908CD}"/>
              </a:ext>
            </a:extLst>
          </p:cNvPr>
          <p:cNvSpPr/>
          <p:nvPr/>
        </p:nvSpPr>
        <p:spPr>
          <a:xfrm rot="10800000">
            <a:off x="1142438" y="1410734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7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 378">
            <a:extLst>
              <a:ext uri="{FF2B5EF4-FFF2-40B4-BE49-F238E27FC236}">
                <a16:creationId xmlns="" xmlns:a16="http://schemas.microsoft.com/office/drawing/2014/main" id="{623733B3-0225-0548-BDD9-24F55A1F5EF5}"/>
              </a:ext>
            </a:extLst>
          </p:cNvPr>
          <p:cNvGrpSpPr/>
          <p:nvPr/>
        </p:nvGrpSpPr>
        <p:grpSpPr>
          <a:xfrm>
            <a:off x="1797381" y="1354238"/>
            <a:ext cx="2263189" cy="4709106"/>
            <a:chOff x="4122254" y="1175658"/>
            <a:chExt cx="2263189" cy="4887686"/>
          </a:xfrm>
        </p:grpSpPr>
        <p:sp>
          <p:nvSpPr>
            <p:cNvPr id="380" name="Freeform 379">
              <a:extLst>
                <a:ext uri="{FF2B5EF4-FFF2-40B4-BE49-F238E27FC236}">
                  <a16:creationId xmlns="" xmlns:a16="http://schemas.microsoft.com/office/drawing/2014/main" id="{30C90581-4201-2440-86FD-12CBF688485A}"/>
                </a:ext>
              </a:extLst>
            </p:cNvPr>
            <p:cNvSpPr/>
            <p:nvPr/>
          </p:nvSpPr>
          <p:spPr>
            <a:xfrm>
              <a:off x="4122254" y="1175658"/>
              <a:ext cx="2126510" cy="4887686"/>
            </a:xfrm>
            <a:custGeom>
              <a:avLst/>
              <a:gdLst>
                <a:gd name="connsiteX0" fmla="*/ 0 w 2264228"/>
                <a:gd name="connsiteY0" fmla="*/ 937833 h 4668207"/>
                <a:gd name="connsiteX1" fmla="*/ 544285 w 2264228"/>
                <a:gd name="connsiteY1" fmla="*/ 45205 h 4668207"/>
                <a:gd name="connsiteX2" fmla="*/ 1143000 w 2264228"/>
                <a:gd name="connsiteY2" fmla="*/ 2189690 h 4668207"/>
                <a:gd name="connsiteX3" fmla="*/ 1741714 w 2264228"/>
                <a:gd name="connsiteY3" fmla="*/ 4606319 h 4668207"/>
                <a:gd name="connsiteX4" fmla="*/ 2264228 w 2264228"/>
                <a:gd name="connsiteY4" fmla="*/ 3713690 h 466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228" h="4668207">
                  <a:moveTo>
                    <a:pt x="0" y="937833"/>
                  </a:moveTo>
                  <a:cubicBezTo>
                    <a:pt x="176892" y="387197"/>
                    <a:pt x="353785" y="-163438"/>
                    <a:pt x="544285" y="45205"/>
                  </a:cubicBezTo>
                  <a:cubicBezTo>
                    <a:pt x="734785" y="253848"/>
                    <a:pt x="943428" y="1429504"/>
                    <a:pt x="1143000" y="2189690"/>
                  </a:cubicBezTo>
                  <a:cubicBezTo>
                    <a:pt x="1342572" y="2949876"/>
                    <a:pt x="1554843" y="4352319"/>
                    <a:pt x="1741714" y="4606319"/>
                  </a:cubicBezTo>
                  <a:cubicBezTo>
                    <a:pt x="1928585" y="4860319"/>
                    <a:pt x="2096406" y="4287004"/>
                    <a:pt x="2264228" y="371369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="" xmlns:a16="http://schemas.microsoft.com/office/drawing/2014/main" id="{F30DDFD5-1CF2-6243-BAAE-93B570066F6B}"/>
                </a:ext>
              </a:extLst>
            </p:cNvPr>
            <p:cNvSpPr/>
            <p:nvPr/>
          </p:nvSpPr>
          <p:spPr>
            <a:xfrm>
              <a:off x="6047763" y="5064904"/>
              <a:ext cx="337680" cy="191386"/>
            </a:xfrm>
            <a:custGeom>
              <a:avLst/>
              <a:gdLst>
                <a:gd name="connsiteX0" fmla="*/ 0 w 333154"/>
                <a:gd name="connsiteY0" fmla="*/ 141767 h 191386"/>
                <a:gd name="connsiteX1" fmla="*/ 198475 w 333154"/>
                <a:gd name="connsiteY1" fmla="*/ 0 h 191386"/>
                <a:gd name="connsiteX2" fmla="*/ 333154 w 333154"/>
                <a:gd name="connsiteY2" fmla="*/ 191386 h 19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154" h="191386">
                  <a:moveTo>
                    <a:pt x="0" y="141767"/>
                  </a:moveTo>
                  <a:lnTo>
                    <a:pt x="198475" y="0"/>
                  </a:lnTo>
                  <a:lnTo>
                    <a:pt x="333154" y="19138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="" xmlns:a16="http://schemas.microsoft.com/office/drawing/2014/main" id="{D907D38A-8670-8340-AB8D-8F0961574745}"/>
              </a:ext>
            </a:extLst>
          </p:cNvPr>
          <p:cNvGrpSpPr/>
          <p:nvPr/>
        </p:nvGrpSpPr>
        <p:grpSpPr>
          <a:xfrm>
            <a:off x="6438023" y="1354238"/>
            <a:ext cx="2263189" cy="4709106"/>
            <a:chOff x="4122254" y="1175658"/>
            <a:chExt cx="2263189" cy="4887686"/>
          </a:xfrm>
        </p:grpSpPr>
        <p:sp>
          <p:nvSpPr>
            <p:cNvPr id="374" name="Freeform 373">
              <a:extLst>
                <a:ext uri="{FF2B5EF4-FFF2-40B4-BE49-F238E27FC236}">
                  <a16:creationId xmlns="" xmlns:a16="http://schemas.microsoft.com/office/drawing/2014/main" id="{87728327-8AD5-B14B-9AA8-D46B0D7283CC}"/>
                </a:ext>
              </a:extLst>
            </p:cNvPr>
            <p:cNvSpPr/>
            <p:nvPr/>
          </p:nvSpPr>
          <p:spPr>
            <a:xfrm>
              <a:off x="4122254" y="1175658"/>
              <a:ext cx="2126510" cy="4887686"/>
            </a:xfrm>
            <a:custGeom>
              <a:avLst/>
              <a:gdLst>
                <a:gd name="connsiteX0" fmla="*/ 0 w 2264228"/>
                <a:gd name="connsiteY0" fmla="*/ 937833 h 4668207"/>
                <a:gd name="connsiteX1" fmla="*/ 544285 w 2264228"/>
                <a:gd name="connsiteY1" fmla="*/ 45205 h 4668207"/>
                <a:gd name="connsiteX2" fmla="*/ 1143000 w 2264228"/>
                <a:gd name="connsiteY2" fmla="*/ 2189690 h 4668207"/>
                <a:gd name="connsiteX3" fmla="*/ 1741714 w 2264228"/>
                <a:gd name="connsiteY3" fmla="*/ 4606319 h 4668207"/>
                <a:gd name="connsiteX4" fmla="*/ 2264228 w 2264228"/>
                <a:gd name="connsiteY4" fmla="*/ 3713690 h 466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228" h="4668207">
                  <a:moveTo>
                    <a:pt x="0" y="937833"/>
                  </a:moveTo>
                  <a:cubicBezTo>
                    <a:pt x="176892" y="387197"/>
                    <a:pt x="353785" y="-163438"/>
                    <a:pt x="544285" y="45205"/>
                  </a:cubicBezTo>
                  <a:cubicBezTo>
                    <a:pt x="734785" y="253848"/>
                    <a:pt x="943428" y="1429504"/>
                    <a:pt x="1143000" y="2189690"/>
                  </a:cubicBezTo>
                  <a:cubicBezTo>
                    <a:pt x="1342572" y="2949876"/>
                    <a:pt x="1554843" y="4352319"/>
                    <a:pt x="1741714" y="4606319"/>
                  </a:cubicBezTo>
                  <a:cubicBezTo>
                    <a:pt x="1928585" y="4860319"/>
                    <a:pt x="2096406" y="4287004"/>
                    <a:pt x="2264228" y="371369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="" xmlns:a16="http://schemas.microsoft.com/office/drawing/2014/main" id="{0F102BBC-24BA-324D-9645-9AD0E5A9480C}"/>
                </a:ext>
              </a:extLst>
            </p:cNvPr>
            <p:cNvSpPr/>
            <p:nvPr/>
          </p:nvSpPr>
          <p:spPr>
            <a:xfrm>
              <a:off x="6047763" y="5064904"/>
              <a:ext cx="337680" cy="191386"/>
            </a:xfrm>
            <a:custGeom>
              <a:avLst/>
              <a:gdLst>
                <a:gd name="connsiteX0" fmla="*/ 0 w 333154"/>
                <a:gd name="connsiteY0" fmla="*/ 141767 h 191386"/>
                <a:gd name="connsiteX1" fmla="*/ 198475 w 333154"/>
                <a:gd name="connsiteY1" fmla="*/ 0 h 191386"/>
                <a:gd name="connsiteX2" fmla="*/ 333154 w 333154"/>
                <a:gd name="connsiteY2" fmla="*/ 191386 h 19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154" h="191386">
                  <a:moveTo>
                    <a:pt x="0" y="141767"/>
                  </a:moveTo>
                  <a:lnTo>
                    <a:pt x="198475" y="0"/>
                  </a:lnTo>
                  <a:lnTo>
                    <a:pt x="333154" y="19138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RNN + Memory + Output</a:t>
            </a:r>
            <a:endParaRPr lang="en-US" dirty="0"/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044E6863-EB6D-8540-977C-5C9A471D3F62}"/>
              </a:ext>
            </a:extLst>
          </p:cNvPr>
          <p:cNvSpPr txBox="1"/>
          <p:nvPr/>
        </p:nvSpPr>
        <p:spPr>
          <a:xfrm>
            <a:off x="1042863" y="4549720"/>
            <a:ext cx="1327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Karla" pitchFamily="2" charset="0"/>
                <a:ea typeface="Karla" pitchFamily="2" charset="0"/>
              </a:rPr>
              <a:t>dog barking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="" xmlns:a16="http://schemas.microsoft.com/office/drawing/2014/main" id="{B3109A1D-3869-764F-9328-EAAC749B8538}"/>
                  </a:ext>
                </a:extLst>
              </p:cNvPr>
              <p:cNvSpPr txBox="1"/>
              <p:nvPr/>
            </p:nvSpPr>
            <p:spPr>
              <a:xfrm>
                <a:off x="3339722" y="4549720"/>
                <a:ext cx="1263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white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shirt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B3109A1D-3869-764F-9328-EAAC749B8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722" y="4549720"/>
                <a:ext cx="1263487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TextBox 204">
                <a:extLst>
                  <a:ext uri="{FF2B5EF4-FFF2-40B4-BE49-F238E27FC236}">
                    <a16:creationId xmlns="" xmlns:a16="http://schemas.microsoft.com/office/drawing/2014/main" id="{6A04EEB2-8CDB-EF4B-A170-E05A4667E970}"/>
                  </a:ext>
                </a:extLst>
              </p:cNvPr>
              <p:cNvSpPr txBox="1"/>
              <p:nvPr/>
            </p:nvSpPr>
            <p:spPr>
              <a:xfrm>
                <a:off x="5834216" y="4549720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apple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pie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6A04EEB2-8CDB-EF4B-A170-E05A4667E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216" y="4549720"/>
                <a:ext cx="1107996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="" xmlns:a16="http://schemas.microsoft.com/office/drawing/2014/main" id="{233BF4D7-9A56-E443-B08E-EACC453E7F2B}"/>
                  </a:ext>
                </a:extLst>
              </p:cNvPr>
              <p:cNvSpPr txBox="1"/>
              <p:nvPr/>
            </p:nvSpPr>
            <p:spPr>
              <a:xfrm>
                <a:off x="8084490" y="4549720"/>
                <a:ext cx="1258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knee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Karla" pitchFamily="2" charset="0"/>
                          <a:ea typeface="Karla" pitchFamily="2" charset="0"/>
                        </a:rPr>
                        <m:t>hurts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233BF4D7-9A56-E443-B08E-EACC453E7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490" y="4549720"/>
                <a:ext cx="1258678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7" name="TextBox 206">
            <a:extLst>
              <a:ext uri="{FF2B5EF4-FFF2-40B4-BE49-F238E27FC236}">
                <a16:creationId xmlns="" xmlns:a16="http://schemas.microsoft.com/office/drawing/2014/main" id="{670995ED-5C34-C141-82E5-88489BC6A284}"/>
              </a:ext>
            </a:extLst>
          </p:cNvPr>
          <p:cNvSpPr txBox="1"/>
          <p:nvPr/>
        </p:nvSpPr>
        <p:spPr>
          <a:xfrm>
            <a:off x="10410177" y="454971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Karla" pitchFamily="2" charset="0"/>
                <a:ea typeface="Karla" pitchFamily="2" charset="0"/>
              </a:rPr>
              <a:t>  get dark</a:t>
            </a:r>
          </a:p>
        </p:txBody>
      </p:sp>
      <p:grpSp>
        <p:nvGrpSpPr>
          <p:cNvPr id="262" name="Group 261">
            <a:extLst>
              <a:ext uri="{FF2B5EF4-FFF2-40B4-BE49-F238E27FC236}">
                <a16:creationId xmlns="" xmlns:a16="http://schemas.microsoft.com/office/drawing/2014/main" id="{4DB6BEA7-C262-774F-A30E-7705B239F21D}"/>
              </a:ext>
            </a:extLst>
          </p:cNvPr>
          <p:cNvGrpSpPr/>
          <p:nvPr/>
        </p:nvGrpSpPr>
        <p:grpSpPr>
          <a:xfrm>
            <a:off x="126408" y="2384706"/>
            <a:ext cx="11140585" cy="2162896"/>
            <a:chOff x="-112255" y="2119665"/>
            <a:chExt cx="11586268" cy="2249423"/>
          </a:xfrm>
        </p:grpSpPr>
        <p:grpSp>
          <p:nvGrpSpPr>
            <p:cNvPr id="263" name="Group 262">
              <a:extLst>
                <a:ext uri="{FF2B5EF4-FFF2-40B4-BE49-F238E27FC236}">
                  <a16:creationId xmlns="" xmlns:a16="http://schemas.microsoft.com/office/drawing/2014/main" id="{76834C99-2549-3144-B101-0628CF2178D8}"/>
                </a:ext>
              </a:extLst>
            </p:cNvPr>
            <p:cNvGrpSpPr/>
            <p:nvPr/>
          </p:nvGrpSpPr>
          <p:grpSpPr>
            <a:xfrm>
              <a:off x="-112255" y="2119665"/>
              <a:ext cx="10832400" cy="2249423"/>
              <a:chOff x="7488" y="2119665"/>
              <a:chExt cx="10832400" cy="2249423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="" xmlns:a16="http://schemas.microsoft.com/office/drawing/2014/main" id="{39D39E12-D618-8C4C-97AE-D7EBFFA4BA9E}"/>
                  </a:ext>
                </a:extLst>
              </p:cNvPr>
              <p:cNvGrpSpPr/>
              <p:nvPr/>
            </p:nvGrpSpPr>
            <p:grpSpPr>
              <a:xfrm>
                <a:off x="7488" y="2119665"/>
                <a:ext cx="6054908" cy="2249423"/>
                <a:chOff x="7488" y="2119665"/>
                <a:chExt cx="6054908" cy="2249423"/>
              </a:xfrm>
            </p:grpSpPr>
            <p:grpSp>
              <p:nvGrpSpPr>
                <p:cNvPr id="284" name="Group 283">
                  <a:extLst>
                    <a:ext uri="{FF2B5EF4-FFF2-40B4-BE49-F238E27FC236}">
                      <a16:creationId xmlns="" xmlns:a16="http://schemas.microsoft.com/office/drawing/2014/main" id="{67BC536C-8EB0-5A4B-AB5A-57E15422D64F}"/>
                    </a:ext>
                  </a:extLst>
                </p:cNvPr>
                <p:cNvGrpSpPr/>
                <p:nvPr/>
              </p:nvGrpSpPr>
              <p:grpSpPr>
                <a:xfrm>
                  <a:off x="7488" y="2119665"/>
                  <a:ext cx="3666162" cy="2249423"/>
                  <a:chOff x="7488" y="2425811"/>
                  <a:chExt cx="3666162" cy="2249423"/>
                </a:xfrm>
              </p:grpSpPr>
              <p:grpSp>
                <p:nvGrpSpPr>
                  <p:cNvPr id="292" name="Group 291">
                    <a:extLst>
                      <a:ext uri="{FF2B5EF4-FFF2-40B4-BE49-F238E27FC236}">
                        <a16:creationId xmlns="" xmlns:a16="http://schemas.microsoft.com/office/drawing/2014/main" id="{6533929B-2010-8148-A542-00D06187EFC4}"/>
                      </a:ext>
                    </a:extLst>
                  </p:cNvPr>
                  <p:cNvGrpSpPr/>
                  <p:nvPr/>
                </p:nvGrpSpPr>
                <p:grpSpPr>
                  <a:xfrm>
                    <a:off x="1388237" y="2425811"/>
                    <a:ext cx="2285413" cy="2249423"/>
                    <a:chOff x="5504906" y="1651111"/>
                    <a:chExt cx="3141999" cy="3092519"/>
                  </a:xfrm>
                </p:grpSpPr>
                <p:grpSp>
                  <p:nvGrpSpPr>
                    <p:cNvPr id="298" name="Group 297">
                      <a:extLst>
                        <a:ext uri="{FF2B5EF4-FFF2-40B4-BE49-F238E27FC236}">
                          <a16:creationId xmlns="" xmlns:a16="http://schemas.microsoft.com/office/drawing/2014/main" id="{1D5413A8-42B6-5C4A-939C-695117C5C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04906" y="1651111"/>
                      <a:ext cx="3141999" cy="2349410"/>
                      <a:chOff x="4484914" y="3069335"/>
                      <a:chExt cx="3141999" cy="2349410"/>
                    </a:xfrm>
                  </p:grpSpPr>
                  <p:sp>
                    <p:nvSpPr>
                      <p:cNvPr id="300" name="Rectangle 299">
                        <a:extLst>
                          <a:ext uri="{FF2B5EF4-FFF2-40B4-BE49-F238E27FC236}">
                            <a16:creationId xmlns="" xmlns:a16="http://schemas.microsoft.com/office/drawing/2014/main" id="{A78F9E96-06FF-4F42-83F0-289D1984F1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p:sp>
                    <p:nvSpPr>
                      <p:cNvPr id="301" name="TextBox 300">
                        <a:extLst>
                          <a:ext uri="{FF2B5EF4-FFF2-40B4-BE49-F238E27FC236}">
                            <a16:creationId xmlns="" xmlns:a16="http://schemas.microsoft.com/office/drawing/2014/main" id="{1EEFE009-8158-6748-8F90-90BDC827B2F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98056" y="3069335"/>
                        <a:ext cx="681177" cy="5280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0.3</a:t>
                        </a:r>
                      </a:p>
                    </p:txBody>
                  </p:sp>
                  <p:cxnSp>
                    <p:nvCxnSpPr>
                      <p:cNvPr id="302" name="Straight Arrow Connector 301">
                        <a:extLst>
                          <a:ext uri="{FF2B5EF4-FFF2-40B4-BE49-F238E27FC236}">
                            <a16:creationId xmlns="" xmlns:a16="http://schemas.microsoft.com/office/drawing/2014/main" id="{E055035C-C93E-D54A-BA4F-2DDC87BCF0B1}"/>
                          </a:ext>
                        </a:extLst>
                      </p:cNvPr>
                      <p:cNvCxnSpPr>
                        <a:cxnSpLocks/>
                        <a:endCxn id="301" idx="2"/>
                      </p:cNvCxnSpPr>
                      <p:nvPr/>
                    </p:nvCxnSpPr>
                    <p:spPr>
                      <a:xfrm flipV="1">
                        <a:off x="4925546" y="3597408"/>
                        <a:ext cx="13098" cy="83146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03" name="Notched Right Arrow 302">
                        <a:extLst>
                          <a:ext uri="{FF2B5EF4-FFF2-40B4-BE49-F238E27FC236}">
                            <a16:creationId xmlns="" xmlns:a16="http://schemas.microsoft.com/office/drawing/2014/main" id="{BF6F93D5-46C2-024D-8CD3-5499EA1619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34133" y="4847226"/>
                        <a:ext cx="2092780" cy="169415"/>
                      </a:xfrm>
                      <a:prstGeom prst="notchedRight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cxnSp>
                  <p:nvCxnSpPr>
                    <p:cNvPr id="299" name="Straight Arrow Connector 298">
                      <a:extLst>
                        <a:ext uri="{FF2B5EF4-FFF2-40B4-BE49-F238E27FC236}">
                          <a16:creationId xmlns="" xmlns:a16="http://schemas.microsoft.com/office/drawing/2014/main" id="{C62B8E6C-8BB8-E745-BCD6-F578FC00C740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5987723" y="4121955"/>
                      <a:ext cx="1" cy="62167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93" name="Notched Right Arrow 292">
                    <a:extLst>
                      <a:ext uri="{FF2B5EF4-FFF2-40B4-BE49-F238E27FC236}">
                        <a16:creationId xmlns="" xmlns:a16="http://schemas.microsoft.com/office/drawing/2014/main" id="{B78CEDC2-D5F1-DA4E-A810-BD417EC522F7}"/>
                      </a:ext>
                    </a:extLst>
                  </p:cNvPr>
                  <p:cNvSpPr/>
                  <p:nvPr/>
                </p:nvSpPr>
                <p:spPr>
                  <a:xfrm>
                    <a:off x="450450" y="3719005"/>
                    <a:ext cx="829571" cy="123228"/>
                  </a:xfrm>
                  <a:prstGeom prst="notched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94" name="Group 293">
                    <a:extLst>
                      <a:ext uri="{FF2B5EF4-FFF2-40B4-BE49-F238E27FC236}">
                        <a16:creationId xmlns="" xmlns:a16="http://schemas.microsoft.com/office/drawing/2014/main" id="{F9219189-25E5-EE43-B1E9-B1176B16BFB1}"/>
                      </a:ext>
                    </a:extLst>
                  </p:cNvPr>
                  <p:cNvGrpSpPr/>
                  <p:nvPr/>
                </p:nvGrpSpPr>
                <p:grpSpPr>
                  <a:xfrm>
                    <a:off x="7488" y="3023182"/>
                    <a:ext cx="1584411" cy="573537"/>
                    <a:chOff x="2789440" y="1937574"/>
                    <a:chExt cx="1584411" cy="573537"/>
                  </a:xfrm>
                </p:grpSpPr>
                <p:sp>
                  <p:nvSpPr>
                    <p:cNvPr id="295" name="Rectangle 294">
                      <a:extLst>
                        <a:ext uri="{FF2B5EF4-FFF2-40B4-BE49-F238E27FC236}">
                          <a16:creationId xmlns="" xmlns:a16="http://schemas.microsoft.com/office/drawing/2014/main" id="{ED754220-EE34-4F4A-9D04-7F2F07DAF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440" y="1962732"/>
                      <a:ext cx="1584411" cy="52322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400" i="1" dirty="0">
                          <a:latin typeface="Cambria Math" panose="02040503050406030204" pitchFamily="18" charset="0"/>
                        </a:rPr>
                        <a:t>-------</a:t>
                      </a:r>
                    </a:p>
                    <a:p>
                      <a:pPr algn="ctr"/>
                      <a:r>
                        <a:rPr lang="en-US" sz="1400" i="1" dirty="0">
                          <a:latin typeface="Cambria Math" panose="02040503050406030204" pitchFamily="18" charset="0"/>
                        </a:rPr>
                        <a:t>-------</a:t>
                      </a:r>
                    </a:p>
                  </p:txBody>
                </p:sp>
                <p:sp>
                  <p:nvSpPr>
                    <p:cNvPr id="296" name="Freeform 295">
                      <a:extLst>
                        <a:ext uri="{FF2B5EF4-FFF2-40B4-BE49-F238E27FC236}">
                          <a16:creationId xmlns="" xmlns:a16="http://schemas.microsoft.com/office/drawing/2014/main" id="{F6EBD341-6C54-4B45-AF8C-B0362723A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9989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Freeform 296">
                      <a:extLst>
                        <a:ext uri="{FF2B5EF4-FFF2-40B4-BE49-F238E27FC236}">
                          <a16:creationId xmlns="" xmlns:a16="http://schemas.microsoft.com/office/drawing/2014/main" id="{F5275412-6DA3-D043-8A2A-F5340C67305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815017" y="1937574"/>
                      <a:ext cx="125047" cy="573537"/>
                    </a:xfrm>
                    <a:custGeom>
                      <a:avLst/>
                      <a:gdLst>
                        <a:gd name="connsiteX0" fmla="*/ 152400 w 185058"/>
                        <a:gd name="connsiteY0" fmla="*/ 0 h 500742"/>
                        <a:gd name="connsiteX1" fmla="*/ 0 w 185058"/>
                        <a:gd name="connsiteY1" fmla="*/ 0 h 500742"/>
                        <a:gd name="connsiteX2" fmla="*/ 0 w 185058"/>
                        <a:gd name="connsiteY2" fmla="*/ 500742 h 500742"/>
                        <a:gd name="connsiteX3" fmla="*/ 185058 w 185058"/>
                        <a:gd name="connsiteY3" fmla="*/ 500742 h 5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058" h="500742">
                          <a:moveTo>
                            <a:pt x="152400" y="0"/>
                          </a:moveTo>
                          <a:lnTo>
                            <a:pt x="0" y="0"/>
                          </a:lnTo>
                          <a:lnTo>
                            <a:pt x="0" y="500742"/>
                          </a:lnTo>
                          <a:lnTo>
                            <a:pt x="185058" y="500742"/>
                          </a:lnTo>
                        </a:path>
                      </a:pathLst>
                    </a:custGeom>
                    <a:noFill/>
                    <a:ln w="28575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85" name="Group 284">
                  <a:extLst>
                    <a:ext uri="{FF2B5EF4-FFF2-40B4-BE49-F238E27FC236}">
                      <a16:creationId xmlns="" xmlns:a16="http://schemas.microsoft.com/office/drawing/2014/main" id="{E0B362C0-2466-E247-AADC-70C75F52FED6}"/>
                    </a:ext>
                  </a:extLst>
                </p:cNvPr>
                <p:cNvGrpSpPr/>
                <p:nvPr/>
              </p:nvGrpSpPr>
              <p:grpSpPr>
                <a:xfrm>
                  <a:off x="3776983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286" name="Group 285">
                    <a:extLst>
                      <a:ext uri="{FF2B5EF4-FFF2-40B4-BE49-F238E27FC236}">
                        <a16:creationId xmlns="" xmlns:a16="http://schemas.microsoft.com/office/drawing/2014/main" id="{6235BDEC-912D-0A41-A964-E4AE0EED903A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288" name="Rectangle 287">
                      <a:extLst>
                        <a:ext uri="{FF2B5EF4-FFF2-40B4-BE49-F238E27FC236}">
                          <a16:creationId xmlns="" xmlns:a16="http://schemas.microsoft.com/office/drawing/2014/main" id="{EBCAF626-708F-274D-A37B-4FBDFA65FB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289" name="TextBox 288">
                      <a:extLst>
                        <a:ext uri="{FF2B5EF4-FFF2-40B4-BE49-F238E27FC236}">
                          <a16:creationId xmlns="" xmlns:a16="http://schemas.microsoft.com/office/drawing/2014/main" id="{4EF8849F-D5DB-6D4F-B94E-34A84ECB73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81177" cy="5280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0.1</a:t>
                      </a:r>
                    </a:p>
                  </p:txBody>
                </p:sp>
                <p:cxnSp>
                  <p:nvCxnSpPr>
                    <p:cNvPr id="290" name="Straight Arrow Connector 289">
                      <a:extLst>
                        <a:ext uri="{FF2B5EF4-FFF2-40B4-BE49-F238E27FC236}">
                          <a16:creationId xmlns="" xmlns:a16="http://schemas.microsoft.com/office/drawing/2014/main" id="{A4E39F15-036E-B249-9DA6-3E300C0A7EBE}"/>
                        </a:ext>
                      </a:extLst>
                    </p:cNvPr>
                    <p:cNvCxnSpPr>
                      <a:cxnSpLocks/>
                      <a:endCxn id="289" idx="2"/>
                    </p:cNvCxnSpPr>
                    <p:nvPr/>
                  </p:nvCxnSpPr>
                  <p:spPr>
                    <a:xfrm flipV="1">
                      <a:off x="4925546" y="3597408"/>
                      <a:ext cx="13098" cy="831469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1" name="Notched Right Arrow 290">
                      <a:extLst>
                        <a:ext uri="{FF2B5EF4-FFF2-40B4-BE49-F238E27FC236}">
                          <a16:creationId xmlns="" xmlns:a16="http://schemas.microsoft.com/office/drawing/2014/main" id="{F5440FF5-2809-5E4B-9CCA-C20C14F0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287" name="Straight Arrow Connector 286">
                    <a:extLst>
                      <a:ext uri="{FF2B5EF4-FFF2-40B4-BE49-F238E27FC236}">
                        <a16:creationId xmlns="" xmlns:a16="http://schemas.microsoft.com/office/drawing/2014/main" id="{C1F08959-3244-6F40-988A-064FEE9FC899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3" y="4121955"/>
                    <a:ext cx="1" cy="62167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9" name="Group 268">
                <a:extLst>
                  <a:ext uri="{FF2B5EF4-FFF2-40B4-BE49-F238E27FC236}">
                    <a16:creationId xmlns="" xmlns:a16="http://schemas.microsoft.com/office/drawing/2014/main" id="{9CE60893-5B48-3F4A-A05F-D398DC39ED93}"/>
                  </a:ext>
                </a:extLst>
              </p:cNvPr>
              <p:cNvGrpSpPr/>
              <p:nvPr/>
            </p:nvGrpSpPr>
            <p:grpSpPr>
              <a:xfrm>
                <a:off x="6165729" y="2119665"/>
                <a:ext cx="4674159" cy="2249423"/>
                <a:chOff x="1388237" y="2119665"/>
                <a:chExt cx="4674159" cy="2249423"/>
              </a:xfrm>
            </p:grpSpPr>
            <p:grpSp>
              <p:nvGrpSpPr>
                <p:cNvPr id="270" name="Group 269">
                  <a:extLst>
                    <a:ext uri="{FF2B5EF4-FFF2-40B4-BE49-F238E27FC236}">
                      <a16:creationId xmlns="" xmlns:a16="http://schemas.microsoft.com/office/drawing/2014/main" id="{092B8760-E4D8-7B42-9F03-28F55FF3DB7E}"/>
                    </a:ext>
                  </a:extLst>
                </p:cNvPr>
                <p:cNvGrpSpPr/>
                <p:nvPr/>
              </p:nvGrpSpPr>
              <p:grpSpPr>
                <a:xfrm>
                  <a:off x="1388237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278" name="Group 277">
                    <a:extLst>
                      <a:ext uri="{FF2B5EF4-FFF2-40B4-BE49-F238E27FC236}">
                        <a16:creationId xmlns="" xmlns:a16="http://schemas.microsoft.com/office/drawing/2014/main" id="{36EA5516-6517-2640-A445-573F77659BB4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280" name="Rectangle 279">
                      <a:extLst>
                        <a:ext uri="{FF2B5EF4-FFF2-40B4-BE49-F238E27FC236}">
                          <a16:creationId xmlns="" xmlns:a16="http://schemas.microsoft.com/office/drawing/2014/main" id="{A35BABDE-73A1-0D41-97F4-24D7D67DD8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281" name="TextBox 280">
                      <a:extLst>
                        <a:ext uri="{FF2B5EF4-FFF2-40B4-BE49-F238E27FC236}">
                          <a16:creationId xmlns="" xmlns:a16="http://schemas.microsoft.com/office/drawing/2014/main" id="{282B5A50-19CF-4B42-8B3E-1891CB51FD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54974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0.1</a:t>
                      </a:r>
                    </a:p>
                  </p:txBody>
                </p:sp>
                <p:cxnSp>
                  <p:nvCxnSpPr>
                    <p:cNvPr id="282" name="Straight Arrow Connector 281">
                      <a:extLst>
                        <a:ext uri="{FF2B5EF4-FFF2-40B4-BE49-F238E27FC236}">
                          <a16:creationId xmlns="" xmlns:a16="http://schemas.microsoft.com/office/drawing/2014/main" id="{0C87A916-9C70-754D-9F73-17552E9F7320}"/>
                        </a:ext>
                      </a:extLst>
                    </p:cNvPr>
                    <p:cNvCxnSpPr>
                      <a:cxnSpLocks/>
                      <a:endCxn id="281" idx="2"/>
                    </p:cNvCxnSpPr>
                    <p:nvPr/>
                  </p:nvCxnSpPr>
                  <p:spPr>
                    <a:xfrm flipH="1" flipV="1">
                      <a:off x="4925543" y="3577095"/>
                      <a:ext cx="3" cy="85178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3" name="Notched Right Arrow 282">
                      <a:extLst>
                        <a:ext uri="{FF2B5EF4-FFF2-40B4-BE49-F238E27FC236}">
                          <a16:creationId xmlns="" xmlns:a16="http://schemas.microsoft.com/office/drawing/2014/main" id="{2653F188-BEBD-B647-90D9-000CB388B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279" name="Straight Arrow Connector 278">
                    <a:extLst>
                      <a:ext uri="{FF2B5EF4-FFF2-40B4-BE49-F238E27FC236}">
                        <a16:creationId xmlns="" xmlns:a16="http://schemas.microsoft.com/office/drawing/2014/main" id="{C602A69C-9D1D-AB45-AD17-2025A7EE0A78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3" y="4121955"/>
                    <a:ext cx="1" cy="62167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1" name="Group 270">
                  <a:extLst>
                    <a:ext uri="{FF2B5EF4-FFF2-40B4-BE49-F238E27FC236}">
                      <a16:creationId xmlns="" xmlns:a16="http://schemas.microsoft.com/office/drawing/2014/main" id="{7F517961-3445-8646-B440-D2570CB44F47}"/>
                    </a:ext>
                  </a:extLst>
                </p:cNvPr>
                <p:cNvGrpSpPr/>
                <p:nvPr/>
              </p:nvGrpSpPr>
              <p:grpSpPr>
                <a:xfrm>
                  <a:off x="3776983" y="2119665"/>
                  <a:ext cx="2285413" cy="2249423"/>
                  <a:chOff x="5504906" y="1651111"/>
                  <a:chExt cx="3141999" cy="3092519"/>
                </a:xfrm>
              </p:grpSpPr>
              <p:grpSp>
                <p:nvGrpSpPr>
                  <p:cNvPr id="272" name="Group 271">
                    <a:extLst>
                      <a:ext uri="{FF2B5EF4-FFF2-40B4-BE49-F238E27FC236}">
                        <a16:creationId xmlns="" xmlns:a16="http://schemas.microsoft.com/office/drawing/2014/main" id="{3D249ECF-618F-EC42-89F8-A2B3E029E71E}"/>
                      </a:ext>
                    </a:extLst>
                  </p:cNvPr>
                  <p:cNvGrpSpPr/>
                  <p:nvPr/>
                </p:nvGrpSpPr>
                <p:grpSpPr>
                  <a:xfrm>
                    <a:off x="5504906" y="1651111"/>
                    <a:ext cx="3141999" cy="2349410"/>
                    <a:chOff x="4484914" y="3069335"/>
                    <a:chExt cx="3141999" cy="2349410"/>
                  </a:xfrm>
                </p:grpSpPr>
                <p:sp>
                  <p:nvSpPr>
                    <p:cNvPr id="274" name="Rectangle 273">
                      <a:extLst>
                        <a:ext uri="{FF2B5EF4-FFF2-40B4-BE49-F238E27FC236}">
                          <a16:creationId xmlns="" xmlns:a16="http://schemas.microsoft.com/office/drawing/2014/main" id="{6DFB76C5-350B-A746-8C3A-CD0C12578F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p:sp>
                  <p:nvSpPr>
                    <p:cNvPr id="275" name="TextBox 274">
                      <a:extLst>
                        <a:ext uri="{FF2B5EF4-FFF2-40B4-BE49-F238E27FC236}">
                          <a16:creationId xmlns="" xmlns:a16="http://schemas.microsoft.com/office/drawing/2014/main" id="{93EE04E5-0D3C-3F43-AD26-77AF2CE209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8056" y="3069335"/>
                      <a:ext cx="681176" cy="5280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0.6</a:t>
                      </a:r>
                    </a:p>
                  </p:txBody>
                </p:sp>
                <p:cxnSp>
                  <p:nvCxnSpPr>
                    <p:cNvPr id="276" name="Straight Arrow Connector 275">
                      <a:extLst>
                        <a:ext uri="{FF2B5EF4-FFF2-40B4-BE49-F238E27FC236}">
                          <a16:creationId xmlns="" xmlns:a16="http://schemas.microsoft.com/office/drawing/2014/main" id="{CCE17ED3-2DEE-294D-A735-5D28CDF70DBC}"/>
                        </a:ext>
                      </a:extLst>
                    </p:cNvPr>
                    <p:cNvCxnSpPr>
                      <a:cxnSpLocks/>
                      <a:endCxn id="275" idx="2"/>
                    </p:cNvCxnSpPr>
                    <p:nvPr/>
                  </p:nvCxnSpPr>
                  <p:spPr>
                    <a:xfrm flipV="1">
                      <a:off x="4925546" y="3597408"/>
                      <a:ext cx="13098" cy="831469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7" name="Notched Right Arrow 276">
                      <a:extLst>
                        <a:ext uri="{FF2B5EF4-FFF2-40B4-BE49-F238E27FC236}">
                          <a16:creationId xmlns="" xmlns:a16="http://schemas.microsoft.com/office/drawing/2014/main" id="{73D2F2D5-C605-D34E-9676-DB3631042E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133" y="4847226"/>
                      <a:ext cx="2092780" cy="169415"/>
                    </a:xfrm>
                    <a:prstGeom prst="notched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cxnSp>
                <p:nvCxnSpPr>
                  <p:cNvPr id="273" name="Straight Arrow Connector 272">
                    <a:extLst>
                      <a:ext uri="{FF2B5EF4-FFF2-40B4-BE49-F238E27FC236}">
                        <a16:creationId xmlns="" xmlns:a16="http://schemas.microsoft.com/office/drawing/2014/main" id="{9C2F63E8-E9C5-DB4B-B47A-12A5882D23E3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87722" y="4121955"/>
                    <a:ext cx="1" cy="62167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64" name="Rectangle 263">
              <a:extLst>
                <a:ext uri="{FF2B5EF4-FFF2-40B4-BE49-F238E27FC236}">
                  <a16:creationId xmlns="" xmlns:a16="http://schemas.microsoft.com/office/drawing/2014/main" id="{8D45D5C3-276D-B44F-BECB-24FA26A8FB9D}"/>
                </a:ext>
              </a:extLst>
            </p:cNvPr>
            <p:cNvSpPr/>
            <p:nvPr/>
          </p:nvSpPr>
          <p:spPr>
            <a:xfrm>
              <a:off x="10808901" y="3163457"/>
              <a:ext cx="665112" cy="66511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RNN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="" xmlns:a16="http://schemas.microsoft.com/office/drawing/2014/main" id="{C62E489D-7DB2-0A4C-910F-562A239C7B09}"/>
                </a:ext>
              </a:extLst>
            </p:cNvPr>
            <p:cNvSpPr txBox="1"/>
            <p:nvPr/>
          </p:nvSpPr>
          <p:spPr>
            <a:xfrm>
              <a:off x="10891198" y="2119665"/>
              <a:ext cx="495471" cy="38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0.9</a:t>
              </a:r>
            </a:p>
          </p:txBody>
        </p:sp>
        <p:cxnSp>
          <p:nvCxnSpPr>
            <p:cNvPr id="266" name="Straight Arrow Connector 265">
              <a:extLst>
                <a:ext uri="{FF2B5EF4-FFF2-40B4-BE49-F238E27FC236}">
                  <a16:creationId xmlns="" xmlns:a16="http://schemas.microsoft.com/office/drawing/2014/main" id="{BBB8B286-F9BA-1541-A731-9E72F330DB3E}"/>
                </a:ext>
              </a:extLst>
            </p:cNvPr>
            <p:cNvCxnSpPr>
              <a:cxnSpLocks/>
              <a:endCxn id="265" idx="2"/>
            </p:cNvCxnSpPr>
            <p:nvPr/>
          </p:nvCxnSpPr>
          <p:spPr>
            <a:xfrm flipV="1">
              <a:off x="11129406" y="2503772"/>
              <a:ext cx="9527" cy="6047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>
              <a:extLst>
                <a:ext uri="{FF2B5EF4-FFF2-40B4-BE49-F238E27FC236}">
                  <a16:creationId xmlns="" xmlns:a16="http://schemas.microsoft.com/office/drawing/2014/main" id="{2E18FE70-3B2E-FB40-B7F3-AA2187DFDEC1}"/>
                </a:ext>
              </a:extLst>
            </p:cNvPr>
            <p:cNvCxnSpPr/>
            <p:nvPr/>
          </p:nvCxnSpPr>
          <p:spPr>
            <a:xfrm flipH="1" flipV="1">
              <a:off x="11160090" y="3916897"/>
              <a:ext cx="1" cy="4521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4" name="Rectangle 303">
            <a:extLst>
              <a:ext uri="{FF2B5EF4-FFF2-40B4-BE49-F238E27FC236}">
                <a16:creationId xmlns="" xmlns:a16="http://schemas.microsoft.com/office/drawing/2014/main" id="{B4BBA064-0EDA-9942-B6F9-FC04CB0C7A04}"/>
              </a:ext>
            </a:extLst>
          </p:cNvPr>
          <p:cNvSpPr/>
          <p:nvPr/>
        </p:nvSpPr>
        <p:spPr>
          <a:xfrm>
            <a:off x="2133252" y="2989470"/>
            <a:ext cx="1523464" cy="523220"/>
          </a:xfrm>
          <a:prstGeom prst="rect">
            <a:avLst/>
          </a:prstGeom>
          <a:solidFill>
            <a:srgbClr val="F9F9F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Karla" pitchFamily="2" charset="0"/>
                <a:ea typeface="Karla" pitchFamily="2" charset="0"/>
              </a:rPr>
              <a:t>-------</a:t>
            </a:r>
          </a:p>
          <a:p>
            <a:pPr algn="ctr"/>
            <a:r>
              <a:rPr lang="en-US" sz="1400" i="1" dirty="0">
                <a:latin typeface="Karla" pitchFamily="2" charset="0"/>
                <a:ea typeface="Karla" pitchFamily="2" charset="0"/>
              </a:rPr>
              <a:t>dog barking </a:t>
            </a:r>
          </a:p>
        </p:txBody>
      </p:sp>
      <p:sp>
        <p:nvSpPr>
          <p:cNvPr id="305" name="Freeform 304">
            <a:extLst>
              <a:ext uri="{FF2B5EF4-FFF2-40B4-BE49-F238E27FC236}">
                <a16:creationId xmlns="" xmlns:a16="http://schemas.microsoft.com/office/drawing/2014/main" id="{47AE3699-2346-1844-91C3-4DA21C839888}"/>
              </a:ext>
            </a:extLst>
          </p:cNvPr>
          <p:cNvSpPr/>
          <p:nvPr/>
        </p:nvSpPr>
        <p:spPr>
          <a:xfrm>
            <a:off x="2313964" y="2959098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Freeform 305">
            <a:extLst>
              <a:ext uri="{FF2B5EF4-FFF2-40B4-BE49-F238E27FC236}">
                <a16:creationId xmlns="" xmlns:a16="http://schemas.microsoft.com/office/drawing/2014/main" id="{A69CEDBC-8905-804C-A33B-86B8826106A1}"/>
              </a:ext>
            </a:extLst>
          </p:cNvPr>
          <p:cNvSpPr/>
          <p:nvPr/>
        </p:nvSpPr>
        <p:spPr>
          <a:xfrm rot="10800000">
            <a:off x="3339723" y="2959098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Rectangle 309">
                <a:extLst>
                  <a:ext uri="{FF2B5EF4-FFF2-40B4-BE49-F238E27FC236}">
                    <a16:creationId xmlns="" xmlns:a16="http://schemas.microsoft.com/office/drawing/2014/main" id="{2C6B6B75-76DA-1044-9776-551FD47418EC}"/>
                  </a:ext>
                </a:extLst>
              </p:cNvPr>
              <p:cNvSpPr/>
              <p:nvPr/>
            </p:nvSpPr>
            <p:spPr>
              <a:xfrm>
                <a:off x="6750594" y="2989470"/>
                <a:ext cx="1531902" cy="523220"/>
              </a:xfrm>
              <a:prstGeom prst="rect">
                <a:avLst/>
              </a:prstGeom>
              <a:solidFill>
                <a:srgbClr val="F9F9F9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dog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barking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</m:oMath>
                  </m:oMathPara>
                </a14:m>
                <a:endParaRPr lang="en-US" sz="140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apple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pie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2C6B6B75-76DA-1044-9776-551FD47418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94" y="2989470"/>
                <a:ext cx="1531902" cy="523220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1" name="Freeform 310">
            <a:extLst>
              <a:ext uri="{FF2B5EF4-FFF2-40B4-BE49-F238E27FC236}">
                <a16:creationId xmlns="" xmlns:a16="http://schemas.microsoft.com/office/drawing/2014/main" id="{89454F10-D17D-8149-927A-535482573E57}"/>
              </a:ext>
            </a:extLst>
          </p:cNvPr>
          <p:cNvSpPr/>
          <p:nvPr/>
        </p:nvSpPr>
        <p:spPr>
          <a:xfrm>
            <a:off x="6907682" y="2959098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Freeform 311">
            <a:extLst>
              <a:ext uri="{FF2B5EF4-FFF2-40B4-BE49-F238E27FC236}">
                <a16:creationId xmlns="" xmlns:a16="http://schemas.microsoft.com/office/drawing/2014/main" id="{18A13ED0-F25A-9F4B-8FFA-B5E194189999}"/>
              </a:ext>
            </a:extLst>
          </p:cNvPr>
          <p:cNvSpPr/>
          <p:nvPr/>
        </p:nvSpPr>
        <p:spPr>
          <a:xfrm rot="10800000">
            <a:off x="7933442" y="2959098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73B2A12-D6D9-0F4C-BBE0-FCD591628AF5}"/>
              </a:ext>
            </a:extLst>
          </p:cNvPr>
          <p:cNvGrpSpPr/>
          <p:nvPr/>
        </p:nvGrpSpPr>
        <p:grpSpPr>
          <a:xfrm>
            <a:off x="4122254" y="1354238"/>
            <a:ext cx="2263189" cy="4709106"/>
            <a:chOff x="4122254" y="1175658"/>
            <a:chExt cx="2263189" cy="4887686"/>
          </a:xfrm>
        </p:grpSpPr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91C2E94B-40B5-044C-B4B6-DA5496BAC7E0}"/>
                </a:ext>
              </a:extLst>
            </p:cNvPr>
            <p:cNvSpPr/>
            <p:nvPr/>
          </p:nvSpPr>
          <p:spPr>
            <a:xfrm>
              <a:off x="4122254" y="1175658"/>
              <a:ext cx="2126510" cy="4887686"/>
            </a:xfrm>
            <a:custGeom>
              <a:avLst/>
              <a:gdLst>
                <a:gd name="connsiteX0" fmla="*/ 0 w 2264228"/>
                <a:gd name="connsiteY0" fmla="*/ 937833 h 4668207"/>
                <a:gd name="connsiteX1" fmla="*/ 544285 w 2264228"/>
                <a:gd name="connsiteY1" fmla="*/ 45205 h 4668207"/>
                <a:gd name="connsiteX2" fmla="*/ 1143000 w 2264228"/>
                <a:gd name="connsiteY2" fmla="*/ 2189690 h 4668207"/>
                <a:gd name="connsiteX3" fmla="*/ 1741714 w 2264228"/>
                <a:gd name="connsiteY3" fmla="*/ 4606319 h 4668207"/>
                <a:gd name="connsiteX4" fmla="*/ 2264228 w 2264228"/>
                <a:gd name="connsiteY4" fmla="*/ 3713690 h 466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228" h="4668207">
                  <a:moveTo>
                    <a:pt x="0" y="937833"/>
                  </a:moveTo>
                  <a:cubicBezTo>
                    <a:pt x="176892" y="387197"/>
                    <a:pt x="353785" y="-163438"/>
                    <a:pt x="544285" y="45205"/>
                  </a:cubicBezTo>
                  <a:cubicBezTo>
                    <a:pt x="734785" y="253848"/>
                    <a:pt x="943428" y="1429504"/>
                    <a:pt x="1143000" y="2189690"/>
                  </a:cubicBezTo>
                  <a:cubicBezTo>
                    <a:pt x="1342572" y="2949876"/>
                    <a:pt x="1554843" y="4352319"/>
                    <a:pt x="1741714" y="4606319"/>
                  </a:cubicBezTo>
                  <a:cubicBezTo>
                    <a:pt x="1928585" y="4860319"/>
                    <a:pt x="2096406" y="4287004"/>
                    <a:pt x="2264228" y="371369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="" xmlns:a16="http://schemas.microsoft.com/office/drawing/2014/main" id="{20ED1DBE-7115-B442-A37D-F2AC364991D1}"/>
                </a:ext>
              </a:extLst>
            </p:cNvPr>
            <p:cNvSpPr/>
            <p:nvPr/>
          </p:nvSpPr>
          <p:spPr>
            <a:xfrm>
              <a:off x="6047763" y="5064904"/>
              <a:ext cx="337680" cy="191386"/>
            </a:xfrm>
            <a:custGeom>
              <a:avLst/>
              <a:gdLst>
                <a:gd name="connsiteX0" fmla="*/ 0 w 333154"/>
                <a:gd name="connsiteY0" fmla="*/ 141767 h 191386"/>
                <a:gd name="connsiteX1" fmla="*/ 198475 w 333154"/>
                <a:gd name="connsiteY1" fmla="*/ 0 h 191386"/>
                <a:gd name="connsiteX2" fmla="*/ 333154 w 333154"/>
                <a:gd name="connsiteY2" fmla="*/ 191386 h 19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154" h="191386">
                  <a:moveTo>
                    <a:pt x="0" y="141767"/>
                  </a:moveTo>
                  <a:lnTo>
                    <a:pt x="198475" y="0"/>
                  </a:lnTo>
                  <a:lnTo>
                    <a:pt x="333154" y="19138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>
                <a:extLst>
                  <a:ext uri="{FF2B5EF4-FFF2-40B4-BE49-F238E27FC236}">
                    <a16:creationId xmlns="" xmlns:a16="http://schemas.microsoft.com/office/drawing/2014/main" id="{2C3D73D7-D04E-0E42-B36F-AA84B1EEDA24}"/>
                  </a:ext>
                </a:extLst>
              </p:cNvPr>
              <p:cNvSpPr/>
              <p:nvPr/>
            </p:nvSpPr>
            <p:spPr>
              <a:xfrm>
                <a:off x="4452564" y="2989470"/>
                <a:ext cx="1523464" cy="523220"/>
              </a:xfrm>
              <a:prstGeom prst="rect">
                <a:avLst/>
              </a:prstGeom>
              <a:solidFill>
                <a:srgbClr val="F9F9F9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dog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barking</m:t>
                      </m:r>
                      <m:r>
                        <m:rPr>
                          <m:nor/>
                        </m:rPr>
                        <a:rPr lang="en-US" sz="140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</m:oMath>
                  </m:oMathPara>
                </a14:m>
                <a:endParaRPr lang="en-US" sz="140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white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shirt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2C3D73D7-D04E-0E42-B36F-AA84B1EEDA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64" y="2989470"/>
                <a:ext cx="1523464" cy="523220"/>
              </a:xfrm>
              <a:prstGeom prst="rect">
                <a:avLst/>
              </a:prstGeom>
              <a:blipFill>
                <a:blip r:embed="rId7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" name="Freeform 307">
            <a:extLst>
              <a:ext uri="{FF2B5EF4-FFF2-40B4-BE49-F238E27FC236}">
                <a16:creationId xmlns="" xmlns:a16="http://schemas.microsoft.com/office/drawing/2014/main" id="{FB524EF1-2458-FA42-8D62-41F076C912B2}"/>
              </a:ext>
            </a:extLst>
          </p:cNvPr>
          <p:cNvSpPr/>
          <p:nvPr/>
        </p:nvSpPr>
        <p:spPr>
          <a:xfrm>
            <a:off x="4610823" y="2959098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Freeform 308">
            <a:extLst>
              <a:ext uri="{FF2B5EF4-FFF2-40B4-BE49-F238E27FC236}">
                <a16:creationId xmlns="" xmlns:a16="http://schemas.microsoft.com/office/drawing/2014/main" id="{26AC4806-ECA9-6446-99F6-C75BDAB8E2B4}"/>
              </a:ext>
            </a:extLst>
          </p:cNvPr>
          <p:cNvSpPr/>
          <p:nvPr/>
        </p:nvSpPr>
        <p:spPr>
          <a:xfrm rot="10800000">
            <a:off x="5636583" y="2959098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6" name="Group 375">
            <a:extLst>
              <a:ext uri="{FF2B5EF4-FFF2-40B4-BE49-F238E27FC236}">
                <a16:creationId xmlns="" xmlns:a16="http://schemas.microsoft.com/office/drawing/2014/main" id="{33F4063B-5537-1C41-AF48-703D8E3D3523}"/>
              </a:ext>
            </a:extLst>
          </p:cNvPr>
          <p:cNvGrpSpPr/>
          <p:nvPr/>
        </p:nvGrpSpPr>
        <p:grpSpPr>
          <a:xfrm>
            <a:off x="8801188" y="1367738"/>
            <a:ext cx="2263189" cy="4709106"/>
            <a:chOff x="4122254" y="1175658"/>
            <a:chExt cx="2263189" cy="4887686"/>
          </a:xfrm>
        </p:grpSpPr>
        <p:sp>
          <p:nvSpPr>
            <p:cNvPr id="377" name="Freeform 376">
              <a:extLst>
                <a:ext uri="{FF2B5EF4-FFF2-40B4-BE49-F238E27FC236}">
                  <a16:creationId xmlns="" xmlns:a16="http://schemas.microsoft.com/office/drawing/2014/main" id="{21D83341-EB74-9F47-B523-5D93A996AE2F}"/>
                </a:ext>
              </a:extLst>
            </p:cNvPr>
            <p:cNvSpPr/>
            <p:nvPr/>
          </p:nvSpPr>
          <p:spPr>
            <a:xfrm>
              <a:off x="4122254" y="1175658"/>
              <a:ext cx="2126510" cy="4887686"/>
            </a:xfrm>
            <a:custGeom>
              <a:avLst/>
              <a:gdLst>
                <a:gd name="connsiteX0" fmla="*/ 0 w 2264228"/>
                <a:gd name="connsiteY0" fmla="*/ 937833 h 4668207"/>
                <a:gd name="connsiteX1" fmla="*/ 544285 w 2264228"/>
                <a:gd name="connsiteY1" fmla="*/ 45205 h 4668207"/>
                <a:gd name="connsiteX2" fmla="*/ 1143000 w 2264228"/>
                <a:gd name="connsiteY2" fmla="*/ 2189690 h 4668207"/>
                <a:gd name="connsiteX3" fmla="*/ 1741714 w 2264228"/>
                <a:gd name="connsiteY3" fmla="*/ 4606319 h 4668207"/>
                <a:gd name="connsiteX4" fmla="*/ 2264228 w 2264228"/>
                <a:gd name="connsiteY4" fmla="*/ 3713690 h 466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228" h="4668207">
                  <a:moveTo>
                    <a:pt x="0" y="937833"/>
                  </a:moveTo>
                  <a:cubicBezTo>
                    <a:pt x="176892" y="387197"/>
                    <a:pt x="353785" y="-163438"/>
                    <a:pt x="544285" y="45205"/>
                  </a:cubicBezTo>
                  <a:cubicBezTo>
                    <a:pt x="734785" y="253848"/>
                    <a:pt x="943428" y="1429504"/>
                    <a:pt x="1143000" y="2189690"/>
                  </a:cubicBezTo>
                  <a:cubicBezTo>
                    <a:pt x="1342572" y="2949876"/>
                    <a:pt x="1554843" y="4352319"/>
                    <a:pt x="1741714" y="4606319"/>
                  </a:cubicBezTo>
                  <a:cubicBezTo>
                    <a:pt x="1928585" y="4860319"/>
                    <a:pt x="2096406" y="4287004"/>
                    <a:pt x="2264228" y="371369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="" xmlns:a16="http://schemas.microsoft.com/office/drawing/2014/main" id="{214DE89C-6560-D84F-9BEF-E789B7844BC0}"/>
                </a:ext>
              </a:extLst>
            </p:cNvPr>
            <p:cNvSpPr/>
            <p:nvPr/>
          </p:nvSpPr>
          <p:spPr>
            <a:xfrm>
              <a:off x="6047763" y="5064904"/>
              <a:ext cx="337680" cy="191386"/>
            </a:xfrm>
            <a:custGeom>
              <a:avLst/>
              <a:gdLst>
                <a:gd name="connsiteX0" fmla="*/ 0 w 333154"/>
                <a:gd name="connsiteY0" fmla="*/ 141767 h 191386"/>
                <a:gd name="connsiteX1" fmla="*/ 198475 w 333154"/>
                <a:gd name="connsiteY1" fmla="*/ 0 h 191386"/>
                <a:gd name="connsiteX2" fmla="*/ 333154 w 333154"/>
                <a:gd name="connsiteY2" fmla="*/ 191386 h 19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154" h="191386">
                  <a:moveTo>
                    <a:pt x="0" y="141767"/>
                  </a:moveTo>
                  <a:lnTo>
                    <a:pt x="198475" y="0"/>
                  </a:lnTo>
                  <a:lnTo>
                    <a:pt x="333154" y="19138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>
                <a:extLst>
                  <a:ext uri="{FF2B5EF4-FFF2-40B4-BE49-F238E27FC236}">
                    <a16:creationId xmlns="" xmlns:a16="http://schemas.microsoft.com/office/drawing/2014/main" id="{EF1FDCDB-0714-BE42-83A2-0506A31A42E4}"/>
                  </a:ext>
                </a:extLst>
              </p:cNvPr>
              <p:cNvSpPr/>
              <p:nvPr/>
            </p:nvSpPr>
            <p:spPr>
              <a:xfrm>
                <a:off x="9023830" y="2989470"/>
                <a:ext cx="1523464" cy="523219"/>
              </a:xfrm>
              <a:prstGeom prst="rect">
                <a:avLst/>
              </a:prstGeom>
              <a:solidFill>
                <a:srgbClr val="F9F9F9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dog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barking</m:t>
                      </m:r>
                      <m:r>
                        <m:rPr>
                          <m:nor/>
                        </m:rPr>
                        <a:rPr lang="en-US" sz="1400" i="1" dirty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</m:oMath>
                  </m:oMathPara>
                </a14:m>
                <a:endParaRPr lang="en-US" sz="1400" i="1" dirty="0">
                  <a:latin typeface="Karla" pitchFamily="2" charset="0"/>
                  <a:ea typeface="Karl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knee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0" i="1" dirty="0" smtClean="0">
                          <a:latin typeface="Karla" pitchFamily="2" charset="0"/>
                          <a:ea typeface="Karla" pitchFamily="2" charset="0"/>
                        </a:rPr>
                        <m:t>hurts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F1FDCDB-0714-BE42-83A2-0506A31A4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830" y="2989470"/>
                <a:ext cx="1523464" cy="523219"/>
              </a:xfrm>
              <a:prstGeom prst="rect">
                <a:avLst/>
              </a:prstGeom>
              <a:blipFill>
                <a:blip r:embed="rId8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4" name="Freeform 313">
            <a:extLst>
              <a:ext uri="{FF2B5EF4-FFF2-40B4-BE49-F238E27FC236}">
                <a16:creationId xmlns="" xmlns:a16="http://schemas.microsoft.com/office/drawing/2014/main" id="{1828BA67-62C4-2943-A781-0885F909E162}"/>
              </a:ext>
            </a:extLst>
          </p:cNvPr>
          <p:cNvSpPr/>
          <p:nvPr/>
        </p:nvSpPr>
        <p:spPr>
          <a:xfrm>
            <a:off x="9204542" y="2959098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Freeform 314">
            <a:extLst>
              <a:ext uri="{FF2B5EF4-FFF2-40B4-BE49-F238E27FC236}">
                <a16:creationId xmlns="" xmlns:a16="http://schemas.microsoft.com/office/drawing/2014/main" id="{E7A722BF-A174-2847-8D66-8594B6433DCF}"/>
              </a:ext>
            </a:extLst>
          </p:cNvPr>
          <p:cNvSpPr/>
          <p:nvPr/>
        </p:nvSpPr>
        <p:spPr>
          <a:xfrm rot="10800000">
            <a:off x="10230301" y="2959098"/>
            <a:ext cx="120237" cy="551475"/>
          </a:xfrm>
          <a:custGeom>
            <a:avLst/>
            <a:gdLst>
              <a:gd name="connsiteX0" fmla="*/ 152400 w 185058"/>
              <a:gd name="connsiteY0" fmla="*/ 0 h 500742"/>
              <a:gd name="connsiteX1" fmla="*/ 0 w 185058"/>
              <a:gd name="connsiteY1" fmla="*/ 0 h 500742"/>
              <a:gd name="connsiteX2" fmla="*/ 0 w 185058"/>
              <a:gd name="connsiteY2" fmla="*/ 500742 h 500742"/>
              <a:gd name="connsiteX3" fmla="*/ 185058 w 185058"/>
              <a:gd name="connsiteY3" fmla="*/ 500742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58" h="500742">
                <a:moveTo>
                  <a:pt x="152400" y="0"/>
                </a:moveTo>
                <a:lnTo>
                  <a:pt x="0" y="0"/>
                </a:lnTo>
                <a:lnTo>
                  <a:pt x="0" y="500742"/>
                </a:lnTo>
                <a:lnTo>
                  <a:pt x="185058" y="500742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636" y="6357567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63</a:t>
            </a:fld>
            <a:endParaRPr lang="en-US" dirty="0"/>
          </a:p>
        </p:txBody>
      </p:sp>
      <p:pic>
        <p:nvPicPr>
          <p:cNvPr id="3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34" y="2095400"/>
            <a:ext cx="9359100" cy="35096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5;p13"/>
          <p:cNvSpPr txBox="1"/>
          <p:nvPr/>
        </p:nvSpPr>
        <p:spPr>
          <a:xfrm>
            <a:off x="2922933" y="1040133"/>
            <a:ext cx="16984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56;p13"/>
          <p:cNvSpPr txBox="1"/>
          <p:nvPr/>
        </p:nvSpPr>
        <p:spPr>
          <a:xfrm>
            <a:off x="2922917" y="552900"/>
            <a:ext cx="6109200" cy="7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3200" dirty="0">
                <a:latin typeface="Karla" charset="0"/>
                <a:ea typeface="Karla" charset="0"/>
                <a:cs typeface="Karla" charset="0"/>
                <a:sym typeface="Ubuntu"/>
              </a:rPr>
              <a:t>LSTM: Long short term memory</a:t>
            </a:r>
            <a:endParaRPr sz="3200" dirty="0"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8247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64</a:t>
            </a:fld>
            <a:endParaRPr lang="en-US"/>
          </a:p>
        </p:txBody>
      </p:sp>
      <p:pic>
        <p:nvPicPr>
          <p:cNvPr id="3" name="Google Shape;61;p14"/>
          <p:cNvPicPr preferRelativeResize="0"/>
          <p:nvPr/>
        </p:nvPicPr>
        <p:blipFill rotWithShape="1">
          <a:blip r:embed="rId3">
            <a:alphaModFix/>
          </a:blip>
          <a:srcRect l="33468" r="33472"/>
          <a:stretch/>
        </p:blipFill>
        <p:spPr>
          <a:xfrm>
            <a:off x="669436" y="2200734"/>
            <a:ext cx="3583267" cy="40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;p14"/>
          <p:cNvSpPr txBox="1"/>
          <p:nvPr/>
        </p:nvSpPr>
        <p:spPr>
          <a:xfrm>
            <a:off x="597133" y="408200"/>
            <a:ext cx="8079600" cy="1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3200">
                <a:latin typeface="Ubuntu"/>
                <a:ea typeface="Ubuntu"/>
                <a:cs typeface="Ubuntu"/>
                <a:sym typeface="Ubuntu"/>
              </a:rPr>
              <a:t>Before to really understand LSTM lets see the big picture … </a:t>
            </a:r>
            <a:endParaRPr sz="3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" name="Google Shape;63;p14"/>
          <p:cNvSpPr/>
          <p:nvPr/>
        </p:nvSpPr>
        <p:spPr>
          <a:xfrm>
            <a:off x="669433" y="4173733"/>
            <a:ext cx="700000" cy="147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64;p14"/>
          <p:cNvSpPr/>
          <p:nvPr/>
        </p:nvSpPr>
        <p:spPr>
          <a:xfrm>
            <a:off x="1435033" y="4173733"/>
            <a:ext cx="1013600" cy="147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155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65;p14"/>
          <p:cNvSpPr/>
          <p:nvPr/>
        </p:nvSpPr>
        <p:spPr>
          <a:xfrm>
            <a:off x="2553833" y="3818233"/>
            <a:ext cx="1151200" cy="183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66;p14"/>
          <p:cNvSpPr/>
          <p:nvPr/>
        </p:nvSpPr>
        <p:spPr>
          <a:xfrm>
            <a:off x="669433" y="3488333"/>
            <a:ext cx="1779200" cy="41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67;p14"/>
          <p:cNvSpPr/>
          <p:nvPr/>
        </p:nvSpPr>
        <p:spPr>
          <a:xfrm>
            <a:off x="4388267" y="4359500"/>
            <a:ext cx="3642000" cy="12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68;p14"/>
          <p:cNvSpPr txBox="1"/>
          <p:nvPr/>
        </p:nvSpPr>
        <p:spPr>
          <a:xfrm>
            <a:off x="5254667" y="4428533"/>
            <a:ext cx="1909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>
                <a:latin typeface="Ubuntu"/>
                <a:ea typeface="Ubuntu"/>
                <a:cs typeface="Ubuntu"/>
                <a:sym typeface="Ubuntu"/>
              </a:rPr>
              <a:t>Forget Gate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" name="Google Shape;69;p14"/>
          <p:cNvSpPr/>
          <p:nvPr/>
        </p:nvSpPr>
        <p:spPr>
          <a:xfrm>
            <a:off x="8267467" y="4092100"/>
            <a:ext cx="3642000" cy="183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155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Google Shape;70;p14"/>
          <p:cNvSpPr txBox="1"/>
          <p:nvPr/>
        </p:nvSpPr>
        <p:spPr>
          <a:xfrm>
            <a:off x="9236400" y="4092100"/>
            <a:ext cx="1909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>
                <a:latin typeface="Ubuntu"/>
                <a:ea typeface="Ubuntu"/>
                <a:cs typeface="Ubuntu"/>
                <a:sym typeface="Ubuntu"/>
              </a:rPr>
              <a:t>Input Gate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167" y="4774801"/>
            <a:ext cx="3297467" cy="3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8931" y="5349959"/>
            <a:ext cx="3433600" cy="3309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73;p14"/>
          <p:cNvSpPr/>
          <p:nvPr/>
        </p:nvSpPr>
        <p:spPr>
          <a:xfrm>
            <a:off x="4476683" y="2226517"/>
            <a:ext cx="3433600" cy="12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74;p14"/>
          <p:cNvSpPr txBox="1"/>
          <p:nvPr/>
        </p:nvSpPr>
        <p:spPr>
          <a:xfrm>
            <a:off x="5406600" y="2200733"/>
            <a:ext cx="1909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>
                <a:latin typeface="Ubuntu"/>
                <a:ea typeface="Ubuntu"/>
                <a:cs typeface="Ubuntu"/>
                <a:sym typeface="Ubuntu"/>
              </a:rPr>
              <a:t>Cell State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9951" y="2924399"/>
            <a:ext cx="2718647" cy="3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76;p14"/>
          <p:cNvSpPr/>
          <p:nvPr/>
        </p:nvSpPr>
        <p:spPr>
          <a:xfrm>
            <a:off x="8271100" y="1895933"/>
            <a:ext cx="3642000" cy="183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Google Shape;77;p14"/>
          <p:cNvSpPr txBox="1"/>
          <p:nvPr/>
        </p:nvSpPr>
        <p:spPr>
          <a:xfrm>
            <a:off x="9023400" y="1873333"/>
            <a:ext cx="2335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>
                <a:latin typeface="Ubuntu"/>
                <a:ea typeface="Ubuntu"/>
                <a:cs typeface="Ubuntu"/>
                <a:sym typeface="Ubuntu"/>
              </a:rPr>
              <a:t>Output Gate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" name="Google Shape;7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9700" y="2567584"/>
            <a:ext cx="3244768" cy="30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30302" y="3067985"/>
            <a:ext cx="2318185" cy="3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61968" y="5088500"/>
            <a:ext cx="3494625" cy="306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1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70822" y="6265434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65</a:t>
            </a:fld>
            <a:endParaRPr lang="en-US"/>
          </a:p>
        </p:txBody>
      </p:sp>
      <p:sp>
        <p:nvSpPr>
          <p:cNvPr id="4" name="Google Shape;86;p15"/>
          <p:cNvSpPr txBox="1"/>
          <p:nvPr/>
        </p:nvSpPr>
        <p:spPr>
          <a:xfrm>
            <a:off x="5098611" y="1626532"/>
            <a:ext cx="6198000" cy="3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Font typeface="Ubuntu"/>
              <a:buAutoNum type="arabicPeriod"/>
            </a:pP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LSTM are recurrent neural network with a cell and a hidden state, boths of these are updated in each step and can be thought </a:t>
            </a:r>
            <a:r>
              <a:rPr lang="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as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 </a:t>
            </a:r>
            <a:r>
              <a:rPr lang="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memories.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/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</a:br>
            <a:r>
              <a:rPr lang="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  <a:p>
            <a:pPr marL="609585" indent="-423323">
              <a:buSzPts val="1400"/>
              <a:buFont typeface="Ubuntu"/>
              <a:buAutoNum type="arabicPeriod"/>
            </a:pP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Cell states work as a long term memory and the updates depends on the relation between the hidden state in t -1 and the input</a:t>
            </a:r>
            <a:r>
              <a:rPr lang="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.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</a:b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  <a:p>
            <a:pPr marL="609585" indent="-423323">
              <a:buSzPts val="1400"/>
              <a:buFont typeface="Ubuntu"/>
              <a:buAutoNum type="arabicPeriod"/>
            </a:pP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The hidden state of the next step is a transformation of the cell state and the output (which is the section that is in general used to calculate our  loss, ie information that we want in a short memory).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sp>
        <p:nvSpPr>
          <p:cNvPr id="5" name="Google Shape;87;p15"/>
          <p:cNvSpPr txBox="1"/>
          <p:nvPr/>
        </p:nvSpPr>
        <p:spPr>
          <a:xfrm>
            <a:off x="597133" y="408200"/>
            <a:ext cx="8079600" cy="1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Before to really understand LSTM lets see the big picture … </a:t>
            </a:r>
            <a:endParaRPr sz="32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pic>
        <p:nvPicPr>
          <p:cNvPr id="6" name="Google Shape;88;p15"/>
          <p:cNvPicPr preferRelativeResize="0"/>
          <p:nvPr/>
        </p:nvPicPr>
        <p:blipFill rotWithShape="1">
          <a:blip r:embed="rId3">
            <a:alphaModFix/>
          </a:blip>
          <a:srcRect l="33468" r="33472"/>
          <a:stretch/>
        </p:blipFill>
        <p:spPr>
          <a:xfrm>
            <a:off x="669436" y="2200734"/>
            <a:ext cx="3583267" cy="40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9;p15"/>
          <p:cNvSpPr/>
          <p:nvPr/>
        </p:nvSpPr>
        <p:spPr>
          <a:xfrm>
            <a:off x="669433" y="4173733"/>
            <a:ext cx="700000" cy="147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90;p15"/>
          <p:cNvSpPr/>
          <p:nvPr/>
        </p:nvSpPr>
        <p:spPr>
          <a:xfrm>
            <a:off x="1435033" y="4173733"/>
            <a:ext cx="1013600" cy="147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155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91;p15"/>
          <p:cNvSpPr/>
          <p:nvPr/>
        </p:nvSpPr>
        <p:spPr>
          <a:xfrm>
            <a:off x="2553833" y="3818233"/>
            <a:ext cx="1151200" cy="183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92;p15"/>
          <p:cNvSpPr/>
          <p:nvPr/>
        </p:nvSpPr>
        <p:spPr>
          <a:xfrm>
            <a:off x="669433" y="3488333"/>
            <a:ext cx="2718800" cy="41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1" name="Google Shape;93;p15"/>
          <p:cNvPicPr preferRelativeResize="0"/>
          <p:nvPr/>
        </p:nvPicPr>
        <p:blipFill rotWithShape="1">
          <a:blip r:embed="rId3">
            <a:alphaModFix/>
          </a:blip>
          <a:srcRect l="33468" r="33472"/>
          <a:stretch/>
        </p:blipFill>
        <p:spPr>
          <a:xfrm>
            <a:off x="669436" y="2200734"/>
            <a:ext cx="3583267" cy="40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4;p15"/>
          <p:cNvSpPr/>
          <p:nvPr/>
        </p:nvSpPr>
        <p:spPr>
          <a:xfrm>
            <a:off x="669433" y="4173733"/>
            <a:ext cx="700000" cy="147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95;p15"/>
          <p:cNvSpPr/>
          <p:nvPr/>
        </p:nvSpPr>
        <p:spPr>
          <a:xfrm>
            <a:off x="1435033" y="4173733"/>
            <a:ext cx="1013600" cy="147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155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96;p15"/>
          <p:cNvSpPr/>
          <p:nvPr/>
        </p:nvSpPr>
        <p:spPr>
          <a:xfrm>
            <a:off x="2553833" y="3818233"/>
            <a:ext cx="1151200" cy="183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97;p15"/>
          <p:cNvSpPr/>
          <p:nvPr/>
        </p:nvSpPr>
        <p:spPr>
          <a:xfrm>
            <a:off x="669433" y="3488333"/>
            <a:ext cx="1779200" cy="41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605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99055" y="6380309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66</a:t>
            </a:fld>
            <a:endParaRPr lang="en-US" dirty="0"/>
          </a:p>
        </p:txBody>
      </p:sp>
      <p:sp>
        <p:nvSpPr>
          <p:cNvPr id="3" name="Google Shape;102;p16"/>
          <p:cNvSpPr txBox="1"/>
          <p:nvPr/>
        </p:nvSpPr>
        <p:spPr>
          <a:xfrm>
            <a:off x="0" y="0"/>
            <a:ext cx="3500400" cy="11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3200" dirty="0">
                <a:latin typeface="Karla" charset="0"/>
                <a:ea typeface="Karla" charset="0"/>
                <a:cs typeface="Karla" charset="0"/>
                <a:sym typeface="Ubuntu"/>
              </a:rPr>
              <a:t>Let's think about my cell state</a:t>
            </a:r>
            <a:endParaRPr sz="3200" dirty="0"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sp>
        <p:nvSpPr>
          <p:cNvPr id="4" name="Google Shape;103;p16"/>
          <p:cNvSpPr txBox="1"/>
          <p:nvPr/>
        </p:nvSpPr>
        <p:spPr>
          <a:xfrm>
            <a:off x="5085400" y="5392033"/>
            <a:ext cx="45108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 dirty="0">
                <a:latin typeface="Karla" charset="0"/>
                <a:ea typeface="Karla" charset="0"/>
                <a:cs typeface="Karla" charset="0"/>
                <a:sym typeface="Ubuntu"/>
              </a:rPr>
              <a:t>Let's predict if i will help you in the homework in time t</a:t>
            </a:r>
            <a:endParaRPr sz="2400" dirty="0"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sp>
        <p:nvSpPr>
          <p:cNvPr id="5" name="Google Shape;104;p16"/>
          <p:cNvSpPr/>
          <p:nvPr/>
        </p:nvSpPr>
        <p:spPr>
          <a:xfrm>
            <a:off x="711667" y="70733"/>
            <a:ext cx="11480400" cy="47720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" name="Google Shape;105;p16"/>
          <p:cNvGrpSpPr/>
          <p:nvPr/>
        </p:nvGrpSpPr>
        <p:grpSpPr>
          <a:xfrm>
            <a:off x="7725360" y="2086765"/>
            <a:ext cx="2586008" cy="1027715"/>
            <a:chOff x="410500" y="1558350"/>
            <a:chExt cx="2638425" cy="990600"/>
          </a:xfrm>
        </p:grpSpPr>
        <p:pic>
          <p:nvPicPr>
            <p:cNvPr id="7" name="Google Shape;106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0500" y="1558350"/>
              <a:ext cx="2638425" cy="99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7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7451" y="2076722"/>
              <a:ext cx="419825" cy="396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8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08872" y="1670425"/>
              <a:ext cx="216985" cy="204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oogle Shape;109;p16"/>
          <p:cNvGrpSpPr/>
          <p:nvPr/>
        </p:nvGrpSpPr>
        <p:grpSpPr>
          <a:xfrm>
            <a:off x="5162664" y="2069971"/>
            <a:ext cx="2172005" cy="1061263"/>
            <a:chOff x="5186725" y="1223250"/>
            <a:chExt cx="2286000" cy="990600"/>
          </a:xfrm>
        </p:grpSpPr>
        <p:pic>
          <p:nvPicPr>
            <p:cNvPr id="11" name="Google Shape;110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86725" y="1223250"/>
              <a:ext cx="2286000" cy="99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11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82950" y="1758318"/>
              <a:ext cx="408700" cy="399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12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81684" y="1356025"/>
              <a:ext cx="211235" cy="206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Google Shape;11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4231" y="5235601"/>
            <a:ext cx="1235308" cy="15098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14;p16"/>
          <p:cNvGrpSpPr/>
          <p:nvPr/>
        </p:nvGrpSpPr>
        <p:grpSpPr>
          <a:xfrm>
            <a:off x="2024499" y="1723645"/>
            <a:ext cx="2747455" cy="1753956"/>
            <a:chOff x="-70262" y="3174175"/>
            <a:chExt cx="2333625" cy="1485900"/>
          </a:xfrm>
        </p:grpSpPr>
        <p:pic>
          <p:nvPicPr>
            <p:cNvPr id="16" name="Google Shape;115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70262" y="3174175"/>
              <a:ext cx="2333625" cy="148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16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93340" y="3765859"/>
              <a:ext cx="491724" cy="292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17;p1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74799" y="3231850"/>
              <a:ext cx="328836" cy="353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18;p1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48650" y="4192424"/>
              <a:ext cx="381125" cy="35375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481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03153" y="6371443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67</a:t>
            </a:fld>
            <a:endParaRPr lang="en-US" dirty="0"/>
          </a:p>
        </p:txBody>
      </p:sp>
      <p:pic>
        <p:nvPicPr>
          <p:cNvPr id="3" name="Google Shape;123;p17"/>
          <p:cNvPicPr preferRelativeResize="0"/>
          <p:nvPr/>
        </p:nvPicPr>
        <p:blipFill rotWithShape="1">
          <a:blip r:embed="rId3">
            <a:alphaModFix/>
          </a:blip>
          <a:srcRect l="33468" r="33472"/>
          <a:stretch/>
        </p:blipFill>
        <p:spPr>
          <a:xfrm>
            <a:off x="825102" y="3204888"/>
            <a:ext cx="2609831" cy="31994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4;p17"/>
          <p:cNvSpPr/>
          <p:nvPr/>
        </p:nvSpPr>
        <p:spPr>
          <a:xfrm>
            <a:off x="915300" y="4231033"/>
            <a:ext cx="420000" cy="1631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" name="Google Shape;125;p17"/>
          <p:cNvCxnSpPr/>
          <p:nvPr/>
        </p:nvCxnSpPr>
        <p:spPr>
          <a:xfrm>
            <a:off x="4203900" y="28600"/>
            <a:ext cx="0" cy="6800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</p:spPr>
      </p:cxnSp>
      <p:sp>
        <p:nvSpPr>
          <p:cNvPr id="6" name="Google Shape;126;p17"/>
          <p:cNvSpPr/>
          <p:nvPr/>
        </p:nvSpPr>
        <p:spPr>
          <a:xfrm>
            <a:off x="309000" y="1207133"/>
            <a:ext cx="3642000" cy="12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127;p17"/>
          <p:cNvSpPr txBox="1"/>
          <p:nvPr/>
        </p:nvSpPr>
        <p:spPr>
          <a:xfrm>
            <a:off x="1280084" y="520100"/>
            <a:ext cx="1909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 dirty="0">
                <a:latin typeface="Karla" charset="0"/>
                <a:ea typeface="Karla" charset="0"/>
                <a:cs typeface="Karla" charset="0"/>
                <a:sym typeface="Ubuntu"/>
              </a:rPr>
              <a:t>Forget Gate</a:t>
            </a:r>
            <a:endParaRPr sz="2400" dirty="0"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pic>
        <p:nvPicPr>
          <p:cNvPr id="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17" y="1706467"/>
            <a:ext cx="3494625" cy="3065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9;p17"/>
          <p:cNvSpPr/>
          <p:nvPr/>
        </p:nvSpPr>
        <p:spPr>
          <a:xfrm rot="5400000">
            <a:off x="9594553" y="1833867"/>
            <a:ext cx="204800" cy="23876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" name="Google Shape;13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867" y="2041114"/>
            <a:ext cx="815725" cy="60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8275" y="2025673"/>
            <a:ext cx="584867" cy="63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9966" y="2339224"/>
            <a:ext cx="344309" cy="3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3134" y="2080633"/>
            <a:ext cx="177953" cy="16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73338" y="2037076"/>
            <a:ext cx="811461" cy="87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34633" y="2037066"/>
            <a:ext cx="1686115" cy="61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6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56995" y="2396017"/>
            <a:ext cx="335423" cy="19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7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302959" y="2083190"/>
            <a:ext cx="243504" cy="25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8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302957" y="2647735"/>
            <a:ext cx="243496" cy="22191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39;p17"/>
          <p:cNvSpPr/>
          <p:nvPr/>
        </p:nvSpPr>
        <p:spPr>
          <a:xfrm rot="5400000">
            <a:off x="6730228" y="2259369"/>
            <a:ext cx="246400" cy="15368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0" name="Google Shape;14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87298" y="2198104"/>
            <a:ext cx="327348" cy="29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4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689791" y="3253570"/>
            <a:ext cx="327363" cy="81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2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232932" y="3226625"/>
            <a:ext cx="927905" cy="8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3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90201" y="2235637"/>
            <a:ext cx="243764" cy="2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44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83505" y="3466874"/>
            <a:ext cx="243764" cy="2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45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18178" y="3516728"/>
            <a:ext cx="327348" cy="29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46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16918" y="4635300"/>
            <a:ext cx="344300" cy="85892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47;p17"/>
          <p:cNvSpPr/>
          <p:nvPr/>
        </p:nvSpPr>
        <p:spPr>
          <a:xfrm rot="5400000">
            <a:off x="8131865" y="2270767"/>
            <a:ext cx="314400" cy="42732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148;p17"/>
          <p:cNvSpPr txBox="1"/>
          <p:nvPr/>
        </p:nvSpPr>
        <p:spPr>
          <a:xfrm>
            <a:off x="7367851" y="5564956"/>
            <a:ext cx="2247200" cy="4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Erase everything!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sp>
        <p:nvSpPr>
          <p:cNvPr id="29" name="Google Shape;149;p17"/>
          <p:cNvSpPr txBox="1"/>
          <p:nvPr/>
        </p:nvSpPr>
        <p:spPr>
          <a:xfrm>
            <a:off x="4530467" y="424300"/>
            <a:ext cx="7278400" cy="9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133" dirty="0">
                <a:latin typeface="Karla" charset="0"/>
                <a:ea typeface="Karla" charset="0"/>
                <a:cs typeface="Karla" charset="0"/>
                <a:sym typeface="Ubuntu"/>
              </a:rPr>
              <a:t>The forget gate tries to estimate what features of the cell state should be forgotten.</a:t>
            </a:r>
            <a:endParaRPr sz="2133" dirty="0"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sp>
        <p:nvSpPr>
          <p:cNvPr id="30" name="Google Shape;150;p17"/>
          <p:cNvSpPr/>
          <p:nvPr/>
        </p:nvSpPr>
        <p:spPr>
          <a:xfrm>
            <a:off x="5896149" y="1786341"/>
            <a:ext cx="123200" cy="11140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Google Shape;151;p17"/>
          <p:cNvSpPr/>
          <p:nvPr/>
        </p:nvSpPr>
        <p:spPr>
          <a:xfrm rot="10800000">
            <a:off x="11037367" y="1786113"/>
            <a:ext cx="123200" cy="11140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Google Shape;152;p17"/>
          <p:cNvSpPr/>
          <p:nvPr/>
        </p:nvSpPr>
        <p:spPr>
          <a:xfrm>
            <a:off x="6504024" y="3102481"/>
            <a:ext cx="123200" cy="11140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Google Shape;153;p17"/>
          <p:cNvSpPr/>
          <p:nvPr/>
        </p:nvSpPr>
        <p:spPr>
          <a:xfrm rot="10800000">
            <a:off x="10256983" y="3139573"/>
            <a:ext cx="123200" cy="11140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4" name="Google Shape;154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449751" y="2128133"/>
            <a:ext cx="794584" cy="4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55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112151" y="3359267"/>
            <a:ext cx="794584" cy="43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1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37072" y="6378431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68</a:t>
            </a:fld>
            <a:endParaRPr lang="en-US" dirty="0"/>
          </a:p>
        </p:txBody>
      </p:sp>
      <p:pic>
        <p:nvPicPr>
          <p:cNvPr id="3" name="Google Shape;160;p18"/>
          <p:cNvPicPr preferRelativeResize="0"/>
          <p:nvPr/>
        </p:nvPicPr>
        <p:blipFill rotWithShape="1">
          <a:blip r:embed="rId3">
            <a:alphaModFix/>
          </a:blip>
          <a:srcRect l="33468" r="33472"/>
          <a:stretch/>
        </p:blipFill>
        <p:spPr>
          <a:xfrm>
            <a:off x="825102" y="3149468"/>
            <a:ext cx="2609831" cy="31994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161;p18"/>
          <p:cNvCxnSpPr/>
          <p:nvPr/>
        </p:nvCxnSpPr>
        <p:spPr>
          <a:xfrm>
            <a:off x="4203900" y="28600"/>
            <a:ext cx="0" cy="6800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</p:spPr>
      </p:cxnSp>
      <p:sp>
        <p:nvSpPr>
          <p:cNvPr id="5" name="Google Shape;162;p18"/>
          <p:cNvSpPr/>
          <p:nvPr/>
        </p:nvSpPr>
        <p:spPr>
          <a:xfrm>
            <a:off x="309000" y="1207133"/>
            <a:ext cx="3642000" cy="12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163;p18"/>
          <p:cNvSpPr txBox="1"/>
          <p:nvPr/>
        </p:nvSpPr>
        <p:spPr>
          <a:xfrm>
            <a:off x="1345284" y="533133"/>
            <a:ext cx="1909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Input Gate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sp>
        <p:nvSpPr>
          <p:cNvPr id="7" name="Google Shape;164;p18"/>
          <p:cNvSpPr/>
          <p:nvPr/>
        </p:nvSpPr>
        <p:spPr>
          <a:xfrm>
            <a:off x="1345300" y="4643900"/>
            <a:ext cx="792800" cy="1066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155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Google Shape;16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51" y="1401685"/>
            <a:ext cx="3297467" cy="3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215" y="1976842"/>
            <a:ext cx="3433600" cy="3309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7;p18"/>
          <p:cNvSpPr txBox="1"/>
          <p:nvPr/>
        </p:nvSpPr>
        <p:spPr>
          <a:xfrm>
            <a:off x="4913600" y="308533"/>
            <a:ext cx="7278400" cy="1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The input gate layer works in a similar way that the forget layer, the input gate layer estimate the degree of confidence of        and      is a new estimation of the cell state.</a:t>
            </a:r>
            <a:endParaRPr sz="2133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pic>
        <p:nvPicPr>
          <p:cNvPr id="11" name="Google Shape;16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7425" y="1108867"/>
            <a:ext cx="248900" cy="29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7191" y="1108867"/>
            <a:ext cx="248900" cy="29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69664" y="3482068"/>
            <a:ext cx="780885" cy="79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50168" y="3804880"/>
            <a:ext cx="322784" cy="17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94402" y="3523541"/>
            <a:ext cx="234329" cy="23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94400" y="4031264"/>
            <a:ext cx="234321" cy="199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4;p18"/>
          <p:cNvGrpSpPr/>
          <p:nvPr/>
        </p:nvGrpSpPr>
        <p:grpSpPr>
          <a:xfrm>
            <a:off x="7299136" y="3482059"/>
            <a:ext cx="678808" cy="790256"/>
            <a:chOff x="5474352" y="2611544"/>
            <a:chExt cx="509106" cy="592692"/>
          </a:xfrm>
        </p:grpSpPr>
        <p:pic>
          <p:nvPicPr>
            <p:cNvPr id="18" name="Google Shape;175;p1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474352" y="2611544"/>
              <a:ext cx="509106" cy="592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6;p1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493233" y="2904155"/>
              <a:ext cx="299709" cy="294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7;p1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565628" y="2662834"/>
              <a:ext cx="154903" cy="1520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oogle Shape;178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32686" y="3720196"/>
            <a:ext cx="315013" cy="26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79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272734" y="3757173"/>
            <a:ext cx="754733" cy="2718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80;p18"/>
          <p:cNvSpPr/>
          <p:nvPr/>
        </p:nvSpPr>
        <p:spPr>
          <a:xfrm>
            <a:off x="6074857" y="3345304"/>
            <a:ext cx="135200" cy="10636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4" name="Google Shape;181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272734" y="3757173"/>
            <a:ext cx="754733" cy="27182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82;p18"/>
          <p:cNvSpPr/>
          <p:nvPr/>
        </p:nvSpPr>
        <p:spPr>
          <a:xfrm rot="10800000">
            <a:off x="11220900" y="3318979"/>
            <a:ext cx="135200" cy="10636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" name="Google Shape;183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59779" y="4925376"/>
            <a:ext cx="277293" cy="21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84;p18"/>
          <p:cNvSpPr/>
          <p:nvPr/>
        </p:nvSpPr>
        <p:spPr>
          <a:xfrm rot="5400000">
            <a:off x="7985135" y="4086933"/>
            <a:ext cx="209600" cy="31164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185;p18"/>
          <p:cNvSpPr/>
          <p:nvPr/>
        </p:nvSpPr>
        <p:spPr>
          <a:xfrm>
            <a:off x="7383799" y="4684611"/>
            <a:ext cx="104000" cy="8204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Google Shape;186;p18"/>
          <p:cNvSpPr/>
          <p:nvPr/>
        </p:nvSpPr>
        <p:spPr>
          <a:xfrm rot="10800000">
            <a:off x="9509023" y="4678708"/>
            <a:ext cx="104000" cy="8204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0" name="Google Shape;187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89867" y="3500605"/>
            <a:ext cx="678800" cy="7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8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18506" y="4953013"/>
            <a:ext cx="754733" cy="27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9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46525" y="3704526"/>
            <a:ext cx="678800" cy="37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90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662359" y="4933775"/>
            <a:ext cx="678800" cy="37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91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326700" y="2076601"/>
            <a:ext cx="1201600" cy="93258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92;p18"/>
          <p:cNvSpPr txBox="1"/>
          <p:nvPr/>
        </p:nvSpPr>
        <p:spPr>
          <a:xfrm>
            <a:off x="6074851" y="2093500"/>
            <a:ext cx="337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Let’s say that my input gate estimation is: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36" name="Google Shape;193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753801" y="3495318"/>
            <a:ext cx="1409783" cy="790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194;p18"/>
          <p:cNvGrpSpPr/>
          <p:nvPr/>
        </p:nvGrpSpPr>
        <p:grpSpPr>
          <a:xfrm>
            <a:off x="7750536" y="5850392"/>
            <a:ext cx="678808" cy="790256"/>
            <a:chOff x="5474352" y="2611544"/>
            <a:chExt cx="509106" cy="592692"/>
          </a:xfrm>
        </p:grpSpPr>
        <p:pic>
          <p:nvPicPr>
            <p:cNvPr id="38" name="Google Shape;195;p1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474352" y="2611544"/>
              <a:ext cx="509106" cy="592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196;p1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493233" y="2904155"/>
              <a:ext cx="299709" cy="294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197;p1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565628" y="2662834"/>
              <a:ext cx="154903" cy="1520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198;p1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605100" y="4676886"/>
            <a:ext cx="322800" cy="762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99;p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869500" y="4683533"/>
            <a:ext cx="469517" cy="762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2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35;p20"/>
          <p:cNvPicPr preferRelativeResize="0"/>
          <p:nvPr/>
        </p:nvPicPr>
        <p:blipFill rotWithShape="1">
          <a:blip r:embed="rId3">
            <a:alphaModFix/>
          </a:blip>
          <a:srcRect l="33468" r="33472"/>
          <a:stretch/>
        </p:blipFill>
        <p:spPr>
          <a:xfrm>
            <a:off x="825102" y="3149468"/>
            <a:ext cx="2609831" cy="31994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205;p19"/>
          <p:cNvCxnSpPr/>
          <p:nvPr/>
        </p:nvCxnSpPr>
        <p:spPr>
          <a:xfrm>
            <a:off x="4203900" y="28600"/>
            <a:ext cx="0" cy="6800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</p:spPr>
      </p:cxnSp>
      <p:sp>
        <p:nvSpPr>
          <p:cNvPr id="5" name="Google Shape;206;p19"/>
          <p:cNvSpPr/>
          <p:nvPr/>
        </p:nvSpPr>
        <p:spPr>
          <a:xfrm>
            <a:off x="309000" y="1207133"/>
            <a:ext cx="3642000" cy="12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207;p19"/>
          <p:cNvSpPr txBox="1"/>
          <p:nvPr/>
        </p:nvSpPr>
        <p:spPr>
          <a:xfrm>
            <a:off x="1345284" y="533133"/>
            <a:ext cx="1909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Cell state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sp>
        <p:nvSpPr>
          <p:cNvPr id="7" name="Google Shape;208;p19"/>
          <p:cNvSpPr txBox="1"/>
          <p:nvPr/>
        </p:nvSpPr>
        <p:spPr>
          <a:xfrm>
            <a:off x="4718067" y="747200"/>
            <a:ext cx="72784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After the calculation of forget gate and input gate we can update our cell state.</a:t>
            </a:r>
            <a:endParaRPr sz="2133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pic>
        <p:nvPicPr>
          <p:cNvPr id="8" name="Google Shape;2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685" y="1694182"/>
            <a:ext cx="2718647" cy="3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1120" y="2520260"/>
            <a:ext cx="327363" cy="8166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211;p19"/>
          <p:cNvGrpSpPr/>
          <p:nvPr/>
        </p:nvGrpSpPr>
        <p:grpSpPr>
          <a:xfrm>
            <a:off x="6858997" y="2540448"/>
            <a:ext cx="1224185" cy="851403"/>
            <a:chOff x="1652515" y="1558336"/>
            <a:chExt cx="1396409" cy="990618"/>
          </a:xfrm>
        </p:grpSpPr>
        <p:pic>
          <p:nvPicPr>
            <p:cNvPr id="11" name="Google Shape;212;p19"/>
            <p:cNvPicPr preferRelativeResize="0"/>
            <p:nvPr/>
          </p:nvPicPr>
          <p:blipFill rotWithShape="1">
            <a:blip r:embed="rId6">
              <a:alphaModFix/>
            </a:blip>
            <a:srcRect l="47073"/>
            <a:stretch/>
          </p:blipFill>
          <p:spPr>
            <a:xfrm>
              <a:off x="1652515" y="1558336"/>
              <a:ext cx="1396409" cy="990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13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907451" y="2076722"/>
              <a:ext cx="419825" cy="396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14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008872" y="1670425"/>
              <a:ext cx="216985" cy="2048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Google Shape;21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12100" y="2541718"/>
            <a:ext cx="327333" cy="77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83714" y="2783421"/>
            <a:ext cx="327348" cy="29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7;p19"/>
          <p:cNvSpPr/>
          <p:nvPr/>
        </p:nvSpPr>
        <p:spPr>
          <a:xfrm rot="5400000">
            <a:off x="8158543" y="1623867"/>
            <a:ext cx="255200" cy="3910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8" name="Google Shape;219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76633" y="2762134"/>
            <a:ext cx="918067" cy="40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0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11551" y="4051134"/>
            <a:ext cx="918067" cy="4080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21;p19"/>
          <p:cNvGrpSpPr/>
          <p:nvPr/>
        </p:nvGrpSpPr>
        <p:grpSpPr>
          <a:xfrm>
            <a:off x="9740469" y="2533441"/>
            <a:ext cx="678808" cy="790256"/>
            <a:chOff x="5474352" y="2611544"/>
            <a:chExt cx="509106" cy="592692"/>
          </a:xfrm>
        </p:grpSpPr>
        <p:pic>
          <p:nvPicPr>
            <p:cNvPr id="21" name="Google Shape;222;p1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474352" y="2611544"/>
              <a:ext cx="509106" cy="592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3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93233" y="2904155"/>
              <a:ext cx="299709" cy="294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24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65628" y="2662834"/>
              <a:ext cx="154903" cy="1520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225;p19"/>
          <p:cNvGrpSpPr/>
          <p:nvPr/>
        </p:nvGrpSpPr>
        <p:grpSpPr>
          <a:xfrm>
            <a:off x="7946736" y="3860025"/>
            <a:ext cx="678808" cy="790256"/>
            <a:chOff x="5474352" y="2611544"/>
            <a:chExt cx="509106" cy="592692"/>
          </a:xfrm>
        </p:grpSpPr>
        <p:pic>
          <p:nvPicPr>
            <p:cNvPr id="25" name="Google Shape;226;p1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474352" y="2611544"/>
              <a:ext cx="509106" cy="592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27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93233" y="2904155"/>
              <a:ext cx="299709" cy="294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28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65628" y="2662834"/>
              <a:ext cx="154903" cy="1520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oogle Shape;22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15100" y="2851405"/>
            <a:ext cx="215939" cy="2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30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431983" y="2800972"/>
            <a:ext cx="215939" cy="2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lide Number Placeholder 1"/>
          <p:cNvSpPr txBox="1">
            <a:spLocks/>
          </p:cNvSpPr>
          <p:nvPr/>
        </p:nvSpPr>
        <p:spPr>
          <a:xfrm>
            <a:off x="10700866" y="6304600"/>
            <a:ext cx="731600" cy="52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mtClean="0"/>
              <a:pPr/>
              <a:t>69</a:t>
            </a:fld>
            <a:endParaRPr lang="uk-UA" dirty="0"/>
          </a:p>
        </p:txBody>
      </p:sp>
      <p:sp>
        <p:nvSpPr>
          <p:cNvPr id="33" name="Google Shape;240;p20"/>
          <p:cNvSpPr/>
          <p:nvPr/>
        </p:nvSpPr>
        <p:spPr>
          <a:xfrm>
            <a:off x="643333" y="4180667"/>
            <a:ext cx="1779200" cy="410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3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23174" y="6371334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70</a:t>
            </a:fld>
            <a:endParaRPr lang="en-US" dirty="0"/>
          </a:p>
        </p:txBody>
      </p:sp>
      <p:pic>
        <p:nvPicPr>
          <p:cNvPr id="3" name="Google Shape;235;p20"/>
          <p:cNvPicPr preferRelativeResize="0"/>
          <p:nvPr/>
        </p:nvPicPr>
        <p:blipFill rotWithShape="1">
          <a:blip r:embed="rId3">
            <a:alphaModFix/>
          </a:blip>
          <a:srcRect l="33468" r="33472"/>
          <a:stretch/>
        </p:blipFill>
        <p:spPr>
          <a:xfrm>
            <a:off x="825102" y="3149468"/>
            <a:ext cx="2609831" cy="31994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236;p20"/>
          <p:cNvCxnSpPr/>
          <p:nvPr/>
        </p:nvCxnSpPr>
        <p:spPr>
          <a:xfrm>
            <a:off x="4203900" y="28600"/>
            <a:ext cx="0" cy="6800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</p:spPr>
      </p:cxnSp>
      <p:sp>
        <p:nvSpPr>
          <p:cNvPr id="5" name="Google Shape;237;p20"/>
          <p:cNvSpPr/>
          <p:nvPr/>
        </p:nvSpPr>
        <p:spPr>
          <a:xfrm>
            <a:off x="309000" y="1207133"/>
            <a:ext cx="3642000" cy="12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238;p20"/>
          <p:cNvSpPr txBox="1"/>
          <p:nvPr/>
        </p:nvSpPr>
        <p:spPr>
          <a:xfrm>
            <a:off x="1090537" y="520100"/>
            <a:ext cx="23444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Output gate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" name="Google Shape;239;p20"/>
          <p:cNvSpPr txBox="1"/>
          <p:nvPr/>
        </p:nvSpPr>
        <p:spPr>
          <a:xfrm>
            <a:off x="4613733" y="437433"/>
            <a:ext cx="7368000" cy="2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buSzPts val="1600"/>
              <a:buFont typeface="Ubuntu"/>
              <a:buChar char="●"/>
            </a:pPr>
            <a:r>
              <a:rPr lang="e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The output gate layer is calculated using the information of the input x in time t and hidden state of the last step.</a:t>
            </a:r>
            <a:endParaRPr sz="2133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  <a:p>
            <a:pPr marL="609585" indent="-440256">
              <a:buSzPts val="1600"/>
              <a:buFont typeface="Ubuntu"/>
              <a:buChar char="●"/>
            </a:pPr>
            <a:r>
              <a:rPr lang="e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It is important to notice that hidden state used in the next step is obtained using the output gate layer which is usually the function that we optimize.</a:t>
            </a:r>
            <a:endParaRPr sz="2133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  <a:p>
            <a:endParaRPr sz="2133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sp>
        <p:nvSpPr>
          <p:cNvPr id="9" name="Google Shape;241;p20"/>
          <p:cNvSpPr/>
          <p:nvPr/>
        </p:nvSpPr>
        <p:spPr>
          <a:xfrm rot="5400000">
            <a:off x="8651567" y="1558868"/>
            <a:ext cx="253600" cy="50512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" name="Google Shape;2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33" y="1443984"/>
            <a:ext cx="3244768" cy="30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736" y="1944385"/>
            <a:ext cx="2318185" cy="321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44;p20"/>
          <p:cNvGrpSpPr/>
          <p:nvPr/>
        </p:nvGrpSpPr>
        <p:grpSpPr>
          <a:xfrm>
            <a:off x="7604619" y="2932425"/>
            <a:ext cx="678808" cy="790256"/>
            <a:chOff x="5474352" y="2611544"/>
            <a:chExt cx="509106" cy="592692"/>
          </a:xfrm>
        </p:grpSpPr>
        <p:pic>
          <p:nvPicPr>
            <p:cNvPr id="13" name="Google Shape;245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74352" y="2611544"/>
              <a:ext cx="509106" cy="592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46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93233" y="2904155"/>
              <a:ext cx="299709" cy="294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47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65628" y="2662834"/>
              <a:ext cx="154903" cy="1520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24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94719" y="3197029"/>
            <a:ext cx="315013" cy="26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4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2905" y="3166925"/>
            <a:ext cx="243764" cy="21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50;p20"/>
          <p:cNvSpPr/>
          <p:nvPr/>
        </p:nvSpPr>
        <p:spPr>
          <a:xfrm>
            <a:off x="6513424" y="2802531"/>
            <a:ext cx="123200" cy="11140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Google Shape;251;p20"/>
          <p:cNvSpPr/>
          <p:nvPr/>
        </p:nvSpPr>
        <p:spPr>
          <a:xfrm rot="10800000">
            <a:off x="11255591" y="2802531"/>
            <a:ext cx="123200" cy="1114000"/>
          </a:xfrm>
          <a:prstGeom prst="leftBracket">
            <a:avLst>
              <a:gd name="adj" fmla="val 4283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0" name="Google Shape;252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20716" y="3138884"/>
            <a:ext cx="780867" cy="27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53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312331" y="2948318"/>
            <a:ext cx="780885" cy="79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54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392835" y="3271131"/>
            <a:ext cx="322784" cy="17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55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437069" y="2989791"/>
            <a:ext cx="234329" cy="23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56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437066" y="3497515"/>
            <a:ext cx="234321" cy="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7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021036" y="2948335"/>
            <a:ext cx="1145416" cy="4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58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82833" y="2918372"/>
            <a:ext cx="678800" cy="46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59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992533" y="4323739"/>
            <a:ext cx="1571667" cy="4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60;p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849400" y="5334799"/>
            <a:ext cx="4769800" cy="9737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61;p20"/>
          <p:cNvGrpSpPr/>
          <p:nvPr/>
        </p:nvGrpSpPr>
        <p:grpSpPr>
          <a:xfrm>
            <a:off x="7883829" y="5471512"/>
            <a:ext cx="399612" cy="713915"/>
            <a:chOff x="5493233" y="2662834"/>
            <a:chExt cx="299709" cy="535436"/>
          </a:xfrm>
        </p:grpSpPr>
        <p:pic>
          <p:nvPicPr>
            <p:cNvPr id="30" name="Google Shape;262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93233" y="2904155"/>
              <a:ext cx="299709" cy="294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63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65628" y="2662834"/>
              <a:ext cx="154903" cy="1520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oogle Shape;264;p20"/>
          <p:cNvGrpSpPr/>
          <p:nvPr/>
        </p:nvGrpSpPr>
        <p:grpSpPr>
          <a:xfrm>
            <a:off x="9564195" y="5471512"/>
            <a:ext cx="399612" cy="713915"/>
            <a:chOff x="5493233" y="2662834"/>
            <a:chExt cx="299709" cy="535436"/>
          </a:xfrm>
        </p:grpSpPr>
        <p:pic>
          <p:nvPicPr>
            <p:cNvPr id="33" name="Google Shape;265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93233" y="2904155"/>
              <a:ext cx="299709" cy="294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66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65628" y="2662834"/>
              <a:ext cx="154903" cy="1520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218;p19"/>
          <p:cNvSpPr/>
          <p:nvPr/>
        </p:nvSpPr>
        <p:spPr>
          <a:xfrm>
            <a:off x="2399622" y="4186606"/>
            <a:ext cx="738800" cy="1370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9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34200" y="6383767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71</a:t>
            </a:fld>
            <a:endParaRPr lang="en-US" dirty="0"/>
          </a:p>
        </p:txBody>
      </p:sp>
      <p:pic>
        <p:nvPicPr>
          <p:cNvPr id="3" name="Google Shape;27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833" y="2679667"/>
            <a:ext cx="2494400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7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0833" y="4565669"/>
            <a:ext cx="3482968" cy="71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7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4533" y="2679667"/>
            <a:ext cx="3482968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7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4533" y="4567533"/>
            <a:ext cx="2463539" cy="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75;p21"/>
          <p:cNvSpPr txBox="1"/>
          <p:nvPr/>
        </p:nvSpPr>
        <p:spPr>
          <a:xfrm>
            <a:off x="800499" y="912500"/>
            <a:ext cx="6639392" cy="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To optimize my parameters i basically need to do:</a:t>
            </a:r>
            <a:endParaRPr sz="2133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  <a:p>
            <a:r>
              <a:rPr lang="e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Let’s calculate all the derivatives in some time t!</a:t>
            </a:r>
            <a:endParaRPr sz="2133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  <a:p>
            <a:endParaRPr sz="2133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  <p:pic>
        <p:nvPicPr>
          <p:cNvPr id="8" name="Google Shape;27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3567" y="912500"/>
            <a:ext cx="2302339" cy="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77;p21"/>
          <p:cNvSpPr txBox="1"/>
          <p:nvPr/>
        </p:nvSpPr>
        <p:spPr>
          <a:xfrm>
            <a:off x="7911800" y="0"/>
            <a:ext cx="40916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133" dirty="0">
                <a:solidFill>
                  <a:schemeClr val="dk1"/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wcct! = we can calculate this!</a:t>
            </a:r>
            <a:endParaRPr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0" name="Google Shape;278;p21"/>
          <p:cNvSpPr/>
          <p:nvPr/>
        </p:nvSpPr>
        <p:spPr>
          <a:xfrm rot="-5400000">
            <a:off x="3336300" y="2295933"/>
            <a:ext cx="214400" cy="442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279;p21"/>
          <p:cNvSpPr/>
          <p:nvPr/>
        </p:nvSpPr>
        <p:spPr>
          <a:xfrm rot="-5400000">
            <a:off x="4072233" y="4004267"/>
            <a:ext cx="214400" cy="9084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Google Shape;280;p21"/>
          <p:cNvSpPr/>
          <p:nvPr/>
        </p:nvSpPr>
        <p:spPr>
          <a:xfrm rot="-5400000">
            <a:off x="9425067" y="2118267"/>
            <a:ext cx="214400" cy="9084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281;p21"/>
          <p:cNvSpPr/>
          <p:nvPr/>
        </p:nvSpPr>
        <p:spPr>
          <a:xfrm rot="-5400000">
            <a:off x="8683000" y="4237467"/>
            <a:ext cx="214400" cy="442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282;p21"/>
          <p:cNvSpPr txBox="1"/>
          <p:nvPr/>
        </p:nvSpPr>
        <p:spPr>
          <a:xfrm>
            <a:off x="3104267" y="2068267"/>
            <a:ext cx="795200" cy="3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wcct! </a:t>
            </a:r>
            <a:endParaRPr sz="1600"/>
          </a:p>
        </p:txBody>
      </p:sp>
      <p:sp>
        <p:nvSpPr>
          <p:cNvPr id="15" name="Google Shape;283;p21"/>
          <p:cNvSpPr txBox="1"/>
          <p:nvPr/>
        </p:nvSpPr>
        <p:spPr>
          <a:xfrm>
            <a:off x="3781833" y="4026167"/>
            <a:ext cx="795200" cy="3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wcct! </a:t>
            </a:r>
            <a:endParaRPr sz="1600"/>
          </a:p>
        </p:txBody>
      </p:sp>
      <p:sp>
        <p:nvSpPr>
          <p:cNvPr id="16" name="Google Shape;284;p21"/>
          <p:cNvSpPr txBox="1"/>
          <p:nvPr/>
        </p:nvSpPr>
        <p:spPr>
          <a:xfrm>
            <a:off x="9134667" y="2068267"/>
            <a:ext cx="795200" cy="3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wcct! </a:t>
            </a:r>
            <a:endParaRPr sz="1600"/>
          </a:p>
        </p:txBody>
      </p:sp>
      <p:sp>
        <p:nvSpPr>
          <p:cNvPr id="17" name="Google Shape;285;p21"/>
          <p:cNvSpPr txBox="1"/>
          <p:nvPr/>
        </p:nvSpPr>
        <p:spPr>
          <a:xfrm>
            <a:off x="8392600" y="3950200"/>
            <a:ext cx="795200" cy="3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wcct! </a:t>
            </a:r>
            <a:endParaRPr sz="1600"/>
          </a:p>
        </p:txBody>
      </p:sp>
      <p:sp>
        <p:nvSpPr>
          <p:cNvPr id="18" name="Google Shape;286;p21"/>
          <p:cNvSpPr/>
          <p:nvPr/>
        </p:nvSpPr>
        <p:spPr>
          <a:xfrm rot="5400000">
            <a:off x="2994433" y="5034600"/>
            <a:ext cx="199200" cy="6856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Google Shape;287;p21"/>
          <p:cNvSpPr/>
          <p:nvPr/>
        </p:nvSpPr>
        <p:spPr>
          <a:xfrm rot="5400000">
            <a:off x="8170400" y="5120800"/>
            <a:ext cx="132400" cy="4464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Google Shape;288;p21"/>
          <p:cNvSpPr/>
          <p:nvPr/>
        </p:nvSpPr>
        <p:spPr>
          <a:xfrm rot="5400000">
            <a:off x="2906117" y="3259033"/>
            <a:ext cx="132400" cy="4464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Google Shape;289;p21"/>
          <p:cNvSpPr/>
          <p:nvPr/>
        </p:nvSpPr>
        <p:spPr>
          <a:xfrm rot="5400000">
            <a:off x="8434900" y="3139433"/>
            <a:ext cx="199200" cy="6856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2" name="Google Shape;29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9134" y="3600267"/>
            <a:ext cx="567167" cy="28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91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39000" y="5494084"/>
            <a:ext cx="795200" cy="22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92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23151" y="5607601"/>
            <a:ext cx="141783" cy="28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9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63601" y="3624234"/>
            <a:ext cx="141783" cy="28356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94;p21"/>
          <p:cNvSpPr txBox="1"/>
          <p:nvPr/>
        </p:nvSpPr>
        <p:spPr>
          <a:xfrm>
            <a:off x="1048281" y="6110167"/>
            <a:ext cx="78292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So… every derivative is wrt the cell state or the hidden state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74363" y="6384064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72</a:t>
            </a:fld>
            <a:endParaRPr lang="en-US" dirty="0"/>
          </a:p>
        </p:txBody>
      </p:sp>
      <p:pic>
        <p:nvPicPr>
          <p:cNvPr id="3" name="Google Shape;2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2451" y="3631002"/>
            <a:ext cx="6866332" cy="79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434" y="4947665"/>
            <a:ext cx="4144101" cy="79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8124" y="1587347"/>
            <a:ext cx="7130659" cy="7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2;p22"/>
          <p:cNvSpPr/>
          <p:nvPr/>
        </p:nvSpPr>
        <p:spPr>
          <a:xfrm rot="5400000">
            <a:off x="4552600" y="3117233"/>
            <a:ext cx="242800" cy="2860800"/>
          </a:xfrm>
          <a:prstGeom prst="rightBrace">
            <a:avLst>
              <a:gd name="adj1" fmla="val 8333"/>
              <a:gd name="adj2" fmla="val 2064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03;p22"/>
          <p:cNvSpPr/>
          <p:nvPr/>
        </p:nvSpPr>
        <p:spPr>
          <a:xfrm rot="5400000">
            <a:off x="7560733" y="3117233"/>
            <a:ext cx="242800" cy="2860800"/>
          </a:xfrm>
          <a:prstGeom prst="rightBrace">
            <a:avLst>
              <a:gd name="adj1" fmla="val 8333"/>
              <a:gd name="adj2" fmla="val 4416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04;p22"/>
          <p:cNvSpPr txBox="1"/>
          <p:nvPr/>
        </p:nvSpPr>
        <p:spPr>
          <a:xfrm>
            <a:off x="840733" y="402533"/>
            <a:ext cx="65272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133" dirty="0">
                <a:solidFill>
                  <a:schemeClr val="dk1"/>
                </a:solidFill>
                <a:latin typeface="Karla" charset="0"/>
                <a:ea typeface="Karla" charset="0"/>
                <a:cs typeface="Karla" charset="0"/>
                <a:sym typeface="Ubuntu"/>
              </a:rPr>
              <a:t>Let’s calculate the cell state and the hidden state</a:t>
            </a:r>
            <a:endParaRPr sz="2133" dirty="0">
              <a:solidFill>
                <a:schemeClr val="dk1"/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  <a:p>
            <a:endParaRPr sz="2133" dirty="0">
              <a:solidFill>
                <a:schemeClr val="dk1"/>
              </a:solidFill>
              <a:latin typeface="Karla" charset="0"/>
              <a:ea typeface="Karla" charset="0"/>
              <a:cs typeface="Karla" charset="0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5272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45086"/>
            <a:ext cx="11493416" cy="767276"/>
          </a:xfrm>
        </p:spPr>
        <p:txBody>
          <a:bodyPr/>
          <a:lstStyle/>
          <a:p>
            <a:r>
              <a:rPr lang="en-US" sz="3200" dirty="0" smtClean="0"/>
              <a:t>RNN Structures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73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39041" y="1466823"/>
            <a:ext cx="1828800" cy="4125246"/>
            <a:chOff x="983411" y="1188625"/>
            <a:chExt cx="1828800" cy="4125246"/>
          </a:xfrm>
        </p:grpSpPr>
        <p:sp>
          <p:nvSpPr>
            <p:cNvPr id="12" name="Rounded Rectangle 11"/>
            <p:cNvSpPr/>
            <p:nvPr/>
          </p:nvSpPr>
          <p:spPr>
            <a:xfrm>
              <a:off x="983411" y="1188625"/>
              <a:ext cx="1828800" cy="41252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24764" y="1240384"/>
              <a:ext cx="892688" cy="3372592"/>
              <a:chOff x="7046440" y="1875446"/>
              <a:chExt cx="892688" cy="337259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046440" y="1875446"/>
                <a:ext cx="892688" cy="3372592"/>
                <a:chOff x="5238924" y="2147981"/>
                <a:chExt cx="892688" cy="3372592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5238924" y="3352523"/>
                  <a:ext cx="892688" cy="95458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5487883" y="2147981"/>
                      <a:ext cx="46378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" name="TextBox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7883" y="2147981"/>
                      <a:ext cx="463781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t="-39344" b="-950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5517627" y="5151241"/>
                      <a:ext cx="5011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17627" y="5151241"/>
                      <a:ext cx="501163" cy="36933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" name="Straight Arrow Connector 10"/>
                <p:cNvCxnSpPr/>
                <p:nvPr/>
              </p:nvCxnSpPr>
              <p:spPr>
                <a:xfrm flipH="1" flipV="1">
                  <a:off x="5710276" y="4433873"/>
                  <a:ext cx="1" cy="6489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7508817" y="2334020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Circular Arrow 6"/>
              <p:cNvSpPr/>
              <p:nvPr/>
            </p:nvSpPr>
            <p:spPr>
              <a:xfrm rot="5400000">
                <a:off x="7108497" y="3244866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94161" y="4804637"/>
              <a:ext cx="1276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Karla" charset="0"/>
                  <a:ea typeface="Karla" charset="0"/>
                  <a:cs typeface="Karla" charset="0"/>
                </a:rPr>
                <a:t>o</a:t>
              </a:r>
              <a:r>
                <a:rPr lang="en-US" smtClean="0">
                  <a:latin typeface="Karla" charset="0"/>
                  <a:ea typeface="Karla" charset="0"/>
                  <a:cs typeface="Karla" charset="0"/>
                </a:rPr>
                <a:t>ne </a:t>
              </a:r>
              <a:r>
                <a:rPr lang="en-US" dirty="0" smtClean="0">
                  <a:latin typeface="Karla" charset="0"/>
                  <a:ea typeface="Karla" charset="0"/>
                  <a:cs typeface="Karla" charset="0"/>
                </a:rPr>
                <a:t>to one</a:t>
              </a:r>
              <a:endParaRPr lang="en-US" dirty="0">
                <a:latin typeface="Karla" charset="0"/>
                <a:ea typeface="Karla" charset="0"/>
                <a:cs typeface="Karla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145793" y="2145142"/>
            <a:ext cx="726926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one to one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structure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is useless. 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It takes 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single input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it produces a single output.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Not useful because the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RNN cell is making little use of its unique ability to remember things about its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input sequence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49292" y="245086"/>
            <a:ext cx="11493416" cy="767276"/>
          </a:xfrm>
        </p:spPr>
        <p:txBody>
          <a:bodyPr/>
          <a:lstStyle/>
          <a:p>
            <a:r>
              <a:rPr lang="en-US" sz="3200" dirty="0" smtClean="0"/>
              <a:t>RNN Structures (</a:t>
            </a:r>
            <a:r>
              <a:rPr lang="en-US" sz="3200" dirty="0" err="1" smtClean="0"/>
              <a:t>cont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74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105165" y="1470539"/>
            <a:ext cx="5143238" cy="4125246"/>
            <a:chOff x="3793728" y="1188625"/>
            <a:chExt cx="5143238" cy="4125246"/>
          </a:xfrm>
        </p:grpSpPr>
        <p:grpSp>
          <p:nvGrpSpPr>
            <p:cNvPr id="52" name="Group 51"/>
            <p:cNvGrpSpPr/>
            <p:nvPr/>
          </p:nvGrpSpPr>
          <p:grpSpPr>
            <a:xfrm>
              <a:off x="3793728" y="1188625"/>
              <a:ext cx="5143238" cy="4125246"/>
              <a:chOff x="983411" y="1188625"/>
              <a:chExt cx="5143238" cy="4125246"/>
            </a:xfrm>
          </p:grpSpPr>
          <p:sp>
            <p:nvSpPr>
              <p:cNvPr id="69" name="Rounded Rectangle 68"/>
              <p:cNvSpPr/>
              <p:nvPr/>
            </p:nvSpPr>
            <p:spPr>
              <a:xfrm>
                <a:off x="983411" y="1188625"/>
                <a:ext cx="5143238" cy="41252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1490081" y="2444926"/>
                <a:ext cx="906168" cy="2168050"/>
                <a:chOff x="7111757" y="3079988"/>
                <a:chExt cx="906168" cy="2168050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7111757" y="3079988"/>
                  <a:ext cx="906168" cy="2168050"/>
                  <a:chOff x="5304241" y="3352523"/>
                  <a:chExt cx="906168" cy="2168050"/>
                </a:xfrm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5304241" y="3352523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7" name="TextBox 76"/>
                      <p:cNvSpPr txBox="1"/>
                      <p:nvPr/>
                    </p:nvSpPr>
                    <p:spPr>
                      <a:xfrm>
                        <a:off x="5489634" y="5151241"/>
                        <a:ext cx="72077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−2 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7" name="TextBox 7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89634" y="5151241"/>
                        <a:ext cx="720775" cy="369332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 t="-39344" b="-9508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8" name="Straight Arrow Connector 77"/>
                  <p:cNvCxnSpPr/>
                  <p:nvPr/>
                </p:nvCxnSpPr>
                <p:spPr>
                  <a:xfrm flipH="1" flipV="1">
                    <a:off x="5775593" y="4433873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Circular Arrow 73"/>
                <p:cNvSpPr/>
                <p:nvPr/>
              </p:nvSpPr>
              <p:spPr>
                <a:xfrm rot="5400000">
                  <a:off x="7201807" y="3244866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2611178" y="4834740"/>
                <a:ext cx="1489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m</a:t>
                </a: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any to one</a:t>
                </a:r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741129" y="2444926"/>
              <a:ext cx="896837" cy="2168050"/>
              <a:chOff x="5647819" y="2444926"/>
              <a:chExt cx="896837" cy="216805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647819" y="244492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5823881" y="4243644"/>
                    <a:ext cx="7207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5" name="TextBox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3881" y="4243644"/>
                    <a:ext cx="720775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39344" b="-950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6" name="Straight Arrow Connector 65"/>
              <p:cNvCxnSpPr/>
              <p:nvPr/>
            </p:nvCxnSpPr>
            <p:spPr>
              <a:xfrm flipH="1" flipV="1">
                <a:off x="6119171" y="3526276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Circular Arrow 67"/>
              <p:cNvSpPr/>
              <p:nvPr/>
            </p:nvSpPr>
            <p:spPr>
              <a:xfrm rot="5400000">
                <a:off x="5792399" y="2587900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7177284" y="1271760"/>
              <a:ext cx="892688" cy="3338339"/>
              <a:chOff x="5647819" y="1274637"/>
              <a:chExt cx="892688" cy="3338339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647819" y="244492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887280" y="1274637"/>
                    <a:ext cx="4637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7280" y="1274637"/>
                    <a:ext cx="463781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5917191" y="4243644"/>
                    <a:ext cx="5011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7191" y="4243644"/>
                    <a:ext cx="501163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0" name="Straight Arrow Connector 59"/>
              <p:cNvCxnSpPr/>
              <p:nvPr/>
            </p:nvCxnSpPr>
            <p:spPr>
              <a:xfrm flipH="1" flipV="1">
                <a:off x="6119171" y="3526276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 flipV="1">
                <a:off x="6110196" y="1698958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ircular Arrow 61"/>
              <p:cNvSpPr/>
              <p:nvPr/>
            </p:nvSpPr>
            <p:spPr>
              <a:xfrm rot="5400000">
                <a:off x="5792399" y="2587900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Right Arrow 54"/>
            <p:cNvSpPr/>
            <p:nvPr/>
          </p:nvSpPr>
          <p:spPr>
            <a:xfrm>
              <a:off x="5319794" y="2827176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6767378" y="2816702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6520153" y="1601051"/>
            <a:ext cx="46402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﻿The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many to one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structure reads in a sequence and gives us back a single value.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Example: Sentiment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analysis, where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network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is given a piece of text and then reports on some quality inherent in the writing.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common example is to look at a movie review and determine if it was positive or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negative.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49292" y="245086"/>
            <a:ext cx="11493416" cy="767276"/>
          </a:xfrm>
        </p:spPr>
        <p:txBody>
          <a:bodyPr/>
          <a:lstStyle/>
          <a:p>
            <a:r>
              <a:rPr lang="en-US" sz="3200" dirty="0" smtClean="0"/>
              <a:t>RNN Structures (</a:t>
            </a:r>
            <a:r>
              <a:rPr lang="en-US" sz="3200" dirty="0" err="1" smtClean="0"/>
              <a:t>cont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75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105166" y="1466822"/>
            <a:ext cx="5143238" cy="4125246"/>
            <a:chOff x="3793728" y="1188625"/>
            <a:chExt cx="5143238" cy="4125246"/>
          </a:xfrm>
        </p:grpSpPr>
        <p:grpSp>
          <p:nvGrpSpPr>
            <p:cNvPr id="29" name="Group 28"/>
            <p:cNvGrpSpPr/>
            <p:nvPr/>
          </p:nvGrpSpPr>
          <p:grpSpPr>
            <a:xfrm>
              <a:off x="3793728" y="1188625"/>
              <a:ext cx="5143238" cy="4125246"/>
              <a:chOff x="983411" y="1188625"/>
              <a:chExt cx="5143238" cy="4125246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983411" y="1188625"/>
                <a:ext cx="5143238" cy="41252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490081" y="1286702"/>
                <a:ext cx="906168" cy="3326274"/>
                <a:chOff x="7111757" y="1921764"/>
                <a:chExt cx="906168" cy="3326274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7111757" y="1921764"/>
                  <a:ext cx="906168" cy="3326274"/>
                  <a:chOff x="5304241" y="2194299"/>
                  <a:chExt cx="906168" cy="3326274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5304241" y="3352523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3" name="TextBox 72"/>
                      <p:cNvSpPr txBox="1"/>
                      <p:nvPr/>
                    </p:nvSpPr>
                    <p:spPr>
                      <a:xfrm>
                        <a:off x="5392137" y="2194299"/>
                        <a:ext cx="68339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−2 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3" name="TextBox 7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92137" y="2194299"/>
                        <a:ext cx="683392" cy="369332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 t="-39344" b="-934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6" name="TextBox 75"/>
                      <p:cNvSpPr txBox="1"/>
                      <p:nvPr/>
                    </p:nvSpPr>
                    <p:spPr>
                      <a:xfrm>
                        <a:off x="5489634" y="5151241"/>
                        <a:ext cx="72077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−2 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6" name="TextBox 7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89634" y="5151241"/>
                        <a:ext cx="720775" cy="369332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t="-39344" b="-934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 flipV="1">
                    <a:off x="5775593" y="4433873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Straight Arrow Connector 49"/>
                <p:cNvCxnSpPr/>
                <p:nvPr/>
              </p:nvCxnSpPr>
              <p:spPr>
                <a:xfrm flipH="1" flipV="1">
                  <a:off x="7574134" y="2334020"/>
                  <a:ext cx="1" cy="6489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Circular Arrow 63"/>
                <p:cNvSpPr/>
                <p:nvPr/>
              </p:nvSpPr>
              <p:spPr>
                <a:xfrm rot="5400000">
                  <a:off x="7201807" y="3244866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2611178" y="4834740"/>
                <a:ext cx="1489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o</a:t>
                </a: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ne to many</a:t>
                </a:r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741129" y="1266241"/>
              <a:ext cx="892688" cy="2133265"/>
              <a:chOff x="5647819" y="1266241"/>
              <a:chExt cx="892688" cy="2133265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647819" y="244492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768500" y="1266241"/>
                    <a:ext cx="68339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8500" y="1266241"/>
                    <a:ext cx="683392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6110196" y="1698958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ircular Arrow 44"/>
              <p:cNvSpPr/>
              <p:nvPr/>
            </p:nvSpPr>
            <p:spPr>
              <a:xfrm rot="5400000">
                <a:off x="5792399" y="2587900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177284" y="1271760"/>
              <a:ext cx="892688" cy="2124869"/>
              <a:chOff x="5647819" y="1274637"/>
              <a:chExt cx="892688" cy="2124869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647819" y="244492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5887280" y="1274637"/>
                    <a:ext cx="4637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7280" y="1274637"/>
                    <a:ext cx="463781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41667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6110196" y="1698958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ircular Arrow 38"/>
              <p:cNvSpPr/>
              <p:nvPr/>
            </p:nvSpPr>
            <p:spPr>
              <a:xfrm rot="5400000">
                <a:off x="5792399" y="2587900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Right Arrow 31"/>
            <p:cNvSpPr/>
            <p:nvPr/>
          </p:nvSpPr>
          <p:spPr>
            <a:xfrm>
              <a:off x="5319794" y="2827176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6767378" y="2816702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6467950" y="2102934"/>
            <a:ext cx="52359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one to many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takes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 a single piece of data and produces a sequence.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For example we give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it the starting note for a song, and the network produces the rest of the melody for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us.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45086"/>
            <a:ext cx="11493416" cy="767276"/>
          </a:xfrm>
        </p:spPr>
        <p:txBody>
          <a:bodyPr/>
          <a:lstStyle/>
          <a:p>
            <a:r>
              <a:rPr lang="en-US" sz="3200" dirty="0" smtClean="0"/>
              <a:t>RNN Structures (</a:t>
            </a:r>
            <a:r>
              <a:rPr lang="en-US" sz="3200" dirty="0" err="1" smtClean="0"/>
              <a:t>cont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76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105943" y="1466824"/>
            <a:ext cx="5143238" cy="4125246"/>
            <a:chOff x="3793728" y="1188625"/>
            <a:chExt cx="5143238" cy="4125246"/>
          </a:xfrm>
        </p:grpSpPr>
        <p:grpSp>
          <p:nvGrpSpPr>
            <p:cNvPr id="23" name="Group 22"/>
            <p:cNvGrpSpPr/>
            <p:nvPr/>
          </p:nvGrpSpPr>
          <p:grpSpPr>
            <a:xfrm>
              <a:off x="3793728" y="1188625"/>
              <a:ext cx="5143238" cy="4125246"/>
              <a:chOff x="983411" y="1188625"/>
              <a:chExt cx="5143238" cy="4125246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983411" y="1188625"/>
                <a:ext cx="5143238" cy="41252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490081" y="1286702"/>
                <a:ext cx="906168" cy="3326274"/>
                <a:chOff x="7111757" y="1921764"/>
                <a:chExt cx="906168" cy="3326274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7111757" y="1921764"/>
                  <a:ext cx="906168" cy="3326274"/>
                  <a:chOff x="5304241" y="2194299"/>
                  <a:chExt cx="906168" cy="3326274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304241" y="3352523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1" name="TextBox 30"/>
                      <p:cNvSpPr txBox="1"/>
                      <p:nvPr/>
                    </p:nvSpPr>
                    <p:spPr>
                      <a:xfrm>
                        <a:off x="5392137" y="2194299"/>
                        <a:ext cx="68339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−2 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1" name="TextBox 3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92137" y="2194299"/>
                        <a:ext cx="683392" cy="369332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t="-39344" b="-934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2" name="TextBox 31"/>
                      <p:cNvSpPr txBox="1"/>
                      <p:nvPr/>
                    </p:nvSpPr>
                    <p:spPr>
                      <a:xfrm>
                        <a:off x="5489634" y="5151241"/>
                        <a:ext cx="72077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−2 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89634" y="5151241"/>
                        <a:ext cx="720775" cy="369332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 t="-39344" b="-934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33" name="Straight Arrow Connector 32"/>
                  <p:cNvCxnSpPr/>
                  <p:nvPr/>
                </p:nvCxnSpPr>
                <p:spPr>
                  <a:xfrm flipH="1" flipV="1">
                    <a:off x="5775593" y="4433873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Arrow Connector 27"/>
                <p:cNvCxnSpPr/>
                <p:nvPr/>
              </p:nvCxnSpPr>
              <p:spPr>
                <a:xfrm flipH="1" flipV="1">
                  <a:off x="7574134" y="2334020"/>
                  <a:ext cx="1" cy="6489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Circular Arrow 28"/>
                <p:cNvSpPr/>
                <p:nvPr/>
              </p:nvSpPr>
              <p:spPr>
                <a:xfrm rot="5400000">
                  <a:off x="7201807" y="3244866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2611178" y="4834740"/>
                <a:ext cx="17027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m</a:t>
                </a: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any to many</a:t>
                </a:r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741129" y="1266241"/>
              <a:ext cx="896837" cy="3346735"/>
              <a:chOff x="5647819" y="1266241"/>
              <a:chExt cx="896837" cy="3346735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647819" y="244492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5768500" y="1266241"/>
                    <a:ext cx="68339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8500" y="1266241"/>
                    <a:ext cx="683392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823881" y="4243644"/>
                    <a:ext cx="7207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3881" y="4243644"/>
                    <a:ext cx="720775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6119171" y="3526276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6110196" y="1698958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ircular Arrow 38"/>
              <p:cNvSpPr/>
              <p:nvPr/>
            </p:nvSpPr>
            <p:spPr>
              <a:xfrm rot="5400000">
                <a:off x="5792399" y="2587900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177284" y="1271760"/>
              <a:ext cx="892688" cy="3338339"/>
              <a:chOff x="5647819" y="1274637"/>
              <a:chExt cx="892688" cy="3338339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647819" y="244492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887280" y="1274637"/>
                    <a:ext cx="4637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7280" y="1274637"/>
                    <a:ext cx="463781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t="-41667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917191" y="4243644"/>
                    <a:ext cx="5011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4" name="TextBox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7191" y="4243644"/>
                    <a:ext cx="501163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41667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6119171" y="3526276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6110196" y="1698958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ircular Arrow 46"/>
              <p:cNvSpPr/>
              <p:nvPr/>
            </p:nvSpPr>
            <p:spPr>
              <a:xfrm rot="5400000">
                <a:off x="5792399" y="2587900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Right Arrow 47"/>
            <p:cNvSpPr/>
            <p:nvPr/>
          </p:nvSpPr>
          <p:spPr>
            <a:xfrm>
              <a:off x="5319794" y="2827176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6767378" y="2816702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370580" y="2217738"/>
            <a:ext cx="5724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﻿The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many to many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structures are in some ways the most interesting. ﻿used for machine translation.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Example: Predict if it will rain given some inputs.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8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49292" y="245086"/>
            <a:ext cx="11493416" cy="767276"/>
          </a:xfrm>
        </p:spPr>
        <p:txBody>
          <a:bodyPr/>
          <a:lstStyle/>
          <a:p>
            <a:r>
              <a:rPr lang="en-US" sz="3200" dirty="0" smtClean="0"/>
              <a:t>RNN Structures (</a:t>
            </a:r>
            <a:r>
              <a:rPr lang="en-US" sz="3200" dirty="0" err="1" smtClean="0"/>
              <a:t>cont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77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105166" y="1465718"/>
            <a:ext cx="5143238" cy="4125246"/>
            <a:chOff x="3793728" y="1188625"/>
            <a:chExt cx="5143238" cy="4125246"/>
          </a:xfrm>
        </p:grpSpPr>
        <p:grpSp>
          <p:nvGrpSpPr>
            <p:cNvPr id="37" name="Group 36"/>
            <p:cNvGrpSpPr/>
            <p:nvPr/>
          </p:nvGrpSpPr>
          <p:grpSpPr>
            <a:xfrm>
              <a:off x="3793728" y="1188625"/>
              <a:ext cx="5143238" cy="4125246"/>
              <a:chOff x="983411" y="1188625"/>
              <a:chExt cx="5143238" cy="4125246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983411" y="1188625"/>
                <a:ext cx="5143238" cy="41252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1490081" y="2444926"/>
                <a:ext cx="906168" cy="2168050"/>
                <a:chOff x="7111757" y="3079988"/>
                <a:chExt cx="906168" cy="2168050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7111757" y="3079988"/>
                  <a:ext cx="906168" cy="2168050"/>
                  <a:chOff x="5304241" y="3352523"/>
                  <a:chExt cx="906168" cy="2168050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5304241" y="3352523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7" name="TextBox 76"/>
                      <p:cNvSpPr txBox="1"/>
                      <p:nvPr/>
                    </p:nvSpPr>
                    <p:spPr>
                      <a:xfrm>
                        <a:off x="5489634" y="5151241"/>
                        <a:ext cx="72077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−2 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7" name="TextBox 7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89634" y="5151241"/>
                        <a:ext cx="720775" cy="369332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 t="-39344" b="-934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8" name="Straight Arrow Connector 77"/>
                  <p:cNvCxnSpPr/>
                  <p:nvPr/>
                </p:nvCxnSpPr>
                <p:spPr>
                  <a:xfrm flipH="1" flipV="1">
                    <a:off x="5775593" y="4433873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2" name="Circular Arrow 71"/>
                <p:cNvSpPr/>
                <p:nvPr/>
              </p:nvSpPr>
              <p:spPr>
                <a:xfrm rot="5400000">
                  <a:off x="7201807" y="3244866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2611178" y="4834740"/>
                <a:ext cx="17027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m</a:t>
                </a: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any to many</a:t>
                </a:r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741129" y="1266241"/>
              <a:ext cx="896837" cy="3346735"/>
              <a:chOff x="5647819" y="1266241"/>
              <a:chExt cx="896837" cy="3346735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647819" y="244492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5768500" y="1266241"/>
                    <a:ext cx="68339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8500" y="1266241"/>
                    <a:ext cx="683392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5823881" y="4243644"/>
                    <a:ext cx="7207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1" name="TextBox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3881" y="4243644"/>
                    <a:ext cx="720775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2" name="Straight Arrow Connector 61"/>
              <p:cNvCxnSpPr/>
              <p:nvPr/>
            </p:nvCxnSpPr>
            <p:spPr>
              <a:xfrm flipH="1" flipV="1">
                <a:off x="6119171" y="3526276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 flipV="1">
                <a:off x="6110196" y="1698958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Circular Arrow 64"/>
              <p:cNvSpPr/>
              <p:nvPr/>
            </p:nvSpPr>
            <p:spPr>
              <a:xfrm rot="5400000">
                <a:off x="5792399" y="2587900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7177284" y="1271760"/>
              <a:ext cx="892688" cy="2124869"/>
              <a:chOff x="5647819" y="1274637"/>
              <a:chExt cx="892688" cy="212486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647819" y="244492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5887280" y="1274637"/>
                    <a:ext cx="4637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7280" y="1274637"/>
                    <a:ext cx="463781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41667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7" name="Straight Arrow Connector 56"/>
              <p:cNvCxnSpPr/>
              <p:nvPr/>
            </p:nvCxnSpPr>
            <p:spPr>
              <a:xfrm flipH="1" flipV="1">
                <a:off x="6110196" y="1698958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Circular Arrow 57"/>
              <p:cNvSpPr/>
              <p:nvPr/>
            </p:nvSpPr>
            <p:spPr>
              <a:xfrm rot="5400000">
                <a:off x="5792399" y="2587900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Right Arrow 50"/>
            <p:cNvSpPr/>
            <p:nvPr/>
          </p:nvSpPr>
          <p:spPr>
            <a:xfrm>
              <a:off x="5319794" y="2827176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6767378" y="2816702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6369804" y="1543334"/>
            <a:ext cx="55012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This form of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many to many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can be used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for machine translation.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For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example, the English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sentence: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“The black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dog jumped over the cat”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 Italian as: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“Il cane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nero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saltò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sopra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il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gatto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”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Italia,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adjective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“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nero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”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(black) follows the noun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“cane”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(dog), so we need to have some kind of buffer so we can produce the words in their proper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English.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Bidirectional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60"/>
            <a:ext cx="10327008" cy="4617398"/>
          </a:xfrm>
        </p:spPr>
        <p:txBody>
          <a:bodyPr/>
          <a:lstStyle/>
          <a:p>
            <a:r>
              <a:rPr lang="en-US" sz="2400" dirty="0" smtClean="0"/>
              <a:t>LSTM and RNN are designed to analyze sequence of values. </a:t>
            </a:r>
          </a:p>
          <a:p>
            <a:endParaRPr lang="en-US" sz="2400" dirty="0"/>
          </a:p>
          <a:p>
            <a:r>
              <a:rPr lang="en-US" sz="2400" dirty="0"/>
              <a:t>For </a:t>
            </a:r>
            <a:r>
              <a:rPr lang="en-US" sz="2400" dirty="0" smtClean="0"/>
              <a:t>example</a:t>
            </a:r>
            <a:r>
              <a:rPr lang="en-US" sz="2400" dirty="0"/>
              <a:t>: ﻿</a:t>
            </a:r>
            <a:r>
              <a:rPr lang="en-US" sz="2400" i="1" dirty="0" smtClean="0">
                <a:solidFill>
                  <a:srgbClr val="C00000"/>
                </a:solidFill>
              </a:rPr>
              <a:t>Patrick said </a:t>
            </a:r>
            <a:r>
              <a:rPr lang="en-US" sz="2400" i="1" dirty="0">
                <a:solidFill>
                  <a:srgbClr val="C00000"/>
                </a:solidFill>
              </a:rPr>
              <a:t>he needs a </a:t>
            </a:r>
            <a:r>
              <a:rPr lang="en-US" sz="2400" i="1" dirty="0" smtClean="0">
                <a:solidFill>
                  <a:srgbClr val="C00000"/>
                </a:solidFill>
              </a:rPr>
              <a:t>vacation. </a:t>
            </a:r>
          </a:p>
          <a:p>
            <a:r>
              <a:rPr lang="en-US" sz="2400" i="1" dirty="0" smtClean="0">
                <a:solidFill>
                  <a:srgbClr val="C00000"/>
                </a:solidFill>
              </a:rPr>
              <a:t>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 means </a:t>
            </a:r>
            <a:r>
              <a:rPr lang="en-US" sz="2400" i="1" dirty="0">
                <a:solidFill>
                  <a:srgbClr val="C00000"/>
                </a:solidFill>
              </a:rPr>
              <a:t>Patrick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we know this because </a:t>
            </a:r>
            <a:r>
              <a:rPr lang="en-US" sz="2400" i="1" dirty="0">
                <a:solidFill>
                  <a:srgbClr val="C00000"/>
                </a:solidFill>
              </a:rPr>
              <a:t>Patrick </a:t>
            </a:r>
            <a:r>
              <a:rPr lang="en-US" sz="2400" i="1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was before the word </a:t>
            </a:r>
            <a:r>
              <a:rPr lang="en-US" sz="2400" i="1" dirty="0" smtClean="0">
                <a:solidFill>
                  <a:srgbClr val="C00000"/>
                </a:solidFill>
              </a:rPr>
              <a:t>he. </a:t>
            </a:r>
          </a:p>
          <a:p>
            <a:endParaRPr lang="en-US" sz="2400" i="1" dirty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However consider the following sentence: </a:t>
            </a:r>
          </a:p>
          <a:p>
            <a:r>
              <a:rPr lang="en-US" sz="2400" i="1" dirty="0">
                <a:solidFill>
                  <a:srgbClr val="C00000"/>
                </a:solidFill>
              </a:rPr>
              <a:t>He needs to work </a:t>
            </a:r>
            <a:r>
              <a:rPr lang="en-US" sz="2400" i="1" dirty="0" smtClean="0">
                <a:solidFill>
                  <a:srgbClr val="C00000"/>
                </a:solidFill>
              </a:rPr>
              <a:t>more</a:t>
            </a:r>
            <a:r>
              <a:rPr lang="en-US" sz="2400" i="1" dirty="0">
                <a:solidFill>
                  <a:srgbClr val="C00000"/>
                </a:solidFill>
              </a:rPr>
              <a:t>, Pavlos said about Patrick</a:t>
            </a:r>
            <a:r>
              <a:rPr lang="en-US" sz="2400" i="1" dirty="0" smtClean="0">
                <a:solidFill>
                  <a:srgbClr val="C00000"/>
                </a:solidFill>
              </a:rPr>
              <a:t>.</a:t>
            </a:r>
          </a:p>
          <a:p>
            <a:endParaRPr lang="en-US" sz="2400" i="1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Bidirectional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 or BRNN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 bidirectional LSTM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BLSTM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when using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LSTM units.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7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Bidirectional (</a:t>
            </a:r>
            <a:r>
              <a:rPr lang="en-US" sz="3200" dirty="0" err="1" smtClean="0"/>
              <a:t>cond</a:t>
            </a:r>
            <a:r>
              <a:rPr lang="en-US" sz="3200" dirty="0" smtClean="0"/>
              <a:t>) </a:t>
            </a:r>
            <a:endParaRPr lang="en-US" sz="3200" dirty="0"/>
          </a:p>
        </p:txBody>
      </p: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79</a:t>
            </a:fld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4704425" y="927618"/>
            <a:ext cx="5315368" cy="4709703"/>
            <a:chOff x="2965033" y="836178"/>
            <a:chExt cx="5315368" cy="4709703"/>
          </a:xfrm>
        </p:grpSpPr>
        <p:sp>
          <p:nvSpPr>
            <p:cNvPr id="89" name="Rounded Rectangle 88"/>
            <p:cNvSpPr/>
            <p:nvPr/>
          </p:nvSpPr>
          <p:spPr>
            <a:xfrm>
              <a:off x="2965033" y="1585432"/>
              <a:ext cx="5315368" cy="36089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/>
            <p:cNvCxnSpPr>
              <a:endCxn id="105" idx="2"/>
            </p:cNvCxnSpPr>
            <p:nvPr/>
          </p:nvCxnSpPr>
          <p:spPr>
            <a:xfrm flipH="1" flipV="1">
              <a:off x="6578940" y="1495345"/>
              <a:ext cx="58086" cy="19541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104" idx="2"/>
            </p:cNvCxnSpPr>
            <p:nvPr/>
          </p:nvCxnSpPr>
          <p:spPr>
            <a:xfrm flipH="1" flipV="1">
              <a:off x="5116040" y="1481200"/>
              <a:ext cx="68212" cy="189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3335351" y="836178"/>
              <a:ext cx="4447246" cy="4309784"/>
              <a:chOff x="3622726" y="965822"/>
              <a:chExt cx="4447246" cy="4309784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622726" y="967272"/>
                <a:ext cx="1570360" cy="4295513"/>
                <a:chOff x="6434085" y="1602334"/>
                <a:chExt cx="1570360" cy="4295513"/>
              </a:xfrm>
            </p:grpSpPr>
            <p:grpSp>
              <p:nvGrpSpPr>
                <p:cNvPr id="65" name="Group 64"/>
                <p:cNvGrpSpPr/>
                <p:nvPr/>
              </p:nvGrpSpPr>
              <p:grpSpPr>
                <a:xfrm>
                  <a:off x="6434085" y="1602334"/>
                  <a:ext cx="1570360" cy="4295513"/>
                  <a:chOff x="4626569" y="1874869"/>
                  <a:chExt cx="1570360" cy="4295513"/>
                </a:xfrm>
              </p:grpSpPr>
              <p:cxnSp>
                <p:nvCxnSpPr>
                  <p:cNvPr id="71" name="Straight Arrow Connector 70"/>
                  <p:cNvCxnSpPr/>
                  <p:nvPr/>
                </p:nvCxnSpPr>
                <p:spPr>
                  <a:xfrm flipV="1">
                    <a:off x="5386829" y="4433874"/>
                    <a:ext cx="425341" cy="173650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Rectangle 67"/>
                  <p:cNvSpPr/>
                  <p:nvPr/>
                </p:nvSpPr>
                <p:spPr>
                  <a:xfrm>
                    <a:off x="5304241" y="3352523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9" name="TextBox 68"/>
                      <p:cNvSpPr txBox="1"/>
                      <p:nvPr/>
                    </p:nvSpPr>
                    <p:spPr>
                      <a:xfrm>
                        <a:off x="4626569" y="1874869"/>
                        <a:ext cx="68339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−2 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9" name="TextBox 6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26569" y="1874869"/>
                        <a:ext cx="683392" cy="369332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 t="-39344" b="-9508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66" name="Straight Arrow Connector 65"/>
                <p:cNvCxnSpPr>
                  <a:endCxn id="103" idx="2"/>
                </p:cNvCxnSpPr>
                <p:nvPr/>
              </p:nvCxnSpPr>
              <p:spPr>
                <a:xfrm flipH="1" flipV="1">
                  <a:off x="6815033" y="2278440"/>
                  <a:ext cx="703123" cy="74029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Circular Arrow 66"/>
                <p:cNvSpPr/>
                <p:nvPr/>
              </p:nvSpPr>
              <p:spPr>
                <a:xfrm rot="5400000">
                  <a:off x="7201807" y="3244866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5079490" y="965822"/>
                <a:ext cx="1554327" cy="2433684"/>
                <a:chOff x="4986180" y="965822"/>
                <a:chExt cx="1554327" cy="2433684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5647819" y="2444926"/>
                  <a:ext cx="892688" cy="95458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4986180" y="965822"/>
                      <a:ext cx="68339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−1 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0" name="TextBox 5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86180" y="965822"/>
                      <a:ext cx="683392" cy="36933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3" name="Straight Arrow Connector 62"/>
                <p:cNvCxnSpPr>
                  <a:endCxn id="104" idx="2"/>
                </p:cNvCxnSpPr>
                <p:nvPr/>
              </p:nvCxnSpPr>
              <p:spPr>
                <a:xfrm flipH="1" flipV="1">
                  <a:off x="5310105" y="1610844"/>
                  <a:ext cx="732782" cy="7570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Circular Arrow 63"/>
                <p:cNvSpPr/>
                <p:nvPr/>
              </p:nvSpPr>
              <p:spPr>
                <a:xfrm rot="5400000">
                  <a:off x="5792399" y="2587900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6634425" y="971341"/>
                <a:ext cx="1435547" cy="4304265"/>
                <a:chOff x="5104960" y="974218"/>
                <a:chExt cx="1435547" cy="4304265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47819" y="2444926"/>
                  <a:ext cx="892688" cy="95458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5104960" y="974218"/>
                      <a:ext cx="46378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4" name="TextBox 5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04960" y="974218"/>
                      <a:ext cx="463781" cy="36933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5810371" y="3526276"/>
                  <a:ext cx="308801" cy="17522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>
                  <a:endCxn id="105" idx="2"/>
                </p:cNvCxnSpPr>
                <p:nvPr/>
              </p:nvCxnSpPr>
              <p:spPr>
                <a:xfrm flipH="1" flipV="1">
                  <a:off x="5336850" y="1627866"/>
                  <a:ext cx="711156" cy="76409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Circular Arrow 57"/>
                <p:cNvSpPr/>
                <p:nvPr/>
              </p:nvSpPr>
              <p:spPr>
                <a:xfrm rot="5400000">
                  <a:off x="5792399" y="2587900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1" name="Right Arrow 50"/>
              <p:cNvSpPr/>
              <p:nvPr/>
            </p:nvSpPr>
            <p:spPr>
              <a:xfrm rot="10800000">
                <a:off x="5319794" y="2827176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ight Arrow 51"/>
              <p:cNvSpPr/>
              <p:nvPr/>
            </p:nvSpPr>
            <p:spPr>
              <a:xfrm rot="10800000">
                <a:off x="6767378" y="2816702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Right Arrow 45"/>
            <p:cNvSpPr/>
            <p:nvPr/>
          </p:nvSpPr>
          <p:spPr>
            <a:xfrm>
              <a:off x="3001609" y="3848115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5638474" y="3442189"/>
              <a:ext cx="325344" cy="16909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3319954" y="1513734"/>
              <a:ext cx="3983088" cy="4032147"/>
              <a:chOff x="4300398" y="492795"/>
              <a:chExt cx="3983088" cy="4032147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4300398" y="492795"/>
                <a:ext cx="1099468" cy="4016449"/>
                <a:chOff x="7111757" y="1127857"/>
                <a:chExt cx="1099468" cy="4016449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7111757" y="3079988"/>
                  <a:ext cx="1099468" cy="2064318"/>
                  <a:chOff x="5304241" y="3352523"/>
                  <a:chExt cx="1099468" cy="2064318"/>
                </a:xfrm>
              </p:grpSpPr>
              <p:sp>
                <p:nvSpPr>
                  <p:cNvPr id="42" name="Rectangle 41"/>
                  <p:cNvSpPr/>
                  <p:nvPr/>
                </p:nvSpPr>
                <p:spPr>
                  <a:xfrm>
                    <a:off x="5304241" y="3352523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/>
                      <p:cNvSpPr txBox="1"/>
                      <p:nvPr/>
                    </p:nvSpPr>
                    <p:spPr>
                      <a:xfrm>
                        <a:off x="5682934" y="5047509"/>
                        <a:ext cx="72077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−2 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682934" y="5047509"/>
                        <a:ext cx="720775" cy="369332"/>
                      </a:xfrm>
                      <a:prstGeom prst="rect">
                        <a:avLst/>
                      </a:prstGeom>
                      <a:blipFill rotWithShape="0">
                        <a:blip r:embed="rId6"/>
                        <a:stretch>
                          <a:fillRect t="-41667" b="-9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45" name="Straight Arrow Connector 44"/>
                  <p:cNvCxnSpPr/>
                  <p:nvPr/>
                </p:nvCxnSpPr>
                <p:spPr>
                  <a:xfrm flipH="1" flipV="1">
                    <a:off x="5812170" y="4433873"/>
                    <a:ext cx="267728" cy="58592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0" name="Straight Arrow Connector 39"/>
                <p:cNvCxnSpPr>
                  <a:endCxn id="103" idx="2"/>
                </p:cNvCxnSpPr>
                <p:nvPr/>
              </p:nvCxnSpPr>
              <p:spPr>
                <a:xfrm flipH="1" flipV="1">
                  <a:off x="7508102" y="1127857"/>
                  <a:ext cx="72628" cy="187875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Circular Arrow 40"/>
                <p:cNvSpPr/>
                <p:nvPr/>
              </p:nvSpPr>
              <p:spPr>
                <a:xfrm rot="5400000">
                  <a:off x="7201807" y="3244866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5741129" y="2444926"/>
                <a:ext cx="1232504" cy="2080016"/>
                <a:chOff x="5647819" y="2444926"/>
                <a:chExt cx="1232504" cy="2080016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5647819" y="2444926"/>
                  <a:ext cx="892688" cy="95458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6159548" y="4155610"/>
                      <a:ext cx="7207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−1 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2" name="TextBox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9548" y="4155610"/>
                      <a:ext cx="720775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3" name="Straight Arrow Connector 32"/>
                <p:cNvCxnSpPr>
                  <a:stCxn id="32" idx="0"/>
                </p:cNvCxnSpPr>
                <p:nvPr/>
              </p:nvCxnSpPr>
              <p:spPr>
                <a:xfrm flipH="1" flipV="1">
                  <a:off x="6119172" y="3553986"/>
                  <a:ext cx="400764" cy="6016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Circular Arrow 34"/>
                <p:cNvSpPr/>
                <p:nvPr/>
              </p:nvSpPr>
              <p:spPr>
                <a:xfrm rot="5400000">
                  <a:off x="5792399" y="2587900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177284" y="2442049"/>
                <a:ext cx="1106202" cy="2080016"/>
                <a:chOff x="5647819" y="2444926"/>
                <a:chExt cx="1106202" cy="2080016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5647819" y="2444926"/>
                  <a:ext cx="892688" cy="95458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252858" y="4155610"/>
                      <a:ext cx="5011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52858" y="4155610"/>
                      <a:ext cx="501163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7" name="Straight Arrow Connector 26"/>
                <p:cNvCxnSpPr>
                  <a:stCxn id="26" idx="0"/>
                </p:cNvCxnSpPr>
                <p:nvPr/>
              </p:nvCxnSpPr>
              <p:spPr>
                <a:xfrm flipH="1" flipV="1">
                  <a:off x="6119172" y="3553986"/>
                  <a:ext cx="384268" cy="6016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Circular Arrow 28"/>
                <p:cNvSpPr/>
                <p:nvPr/>
              </p:nvSpPr>
              <p:spPr>
                <a:xfrm rot="5400000">
                  <a:off x="5792399" y="2587900"/>
                  <a:ext cx="534504" cy="62258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0595529"/>
                    <a:gd name="adj5" fmla="val 12500"/>
                  </a:avLst>
                </a:prstGeom>
                <a:solidFill>
                  <a:schemeClr val="tx1">
                    <a:lumMod val="65000"/>
                    <a:lumOff val="35000"/>
                    <a:alpha val="69000"/>
                  </a:schemeClr>
                </a:solidFill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" name="Right Arrow 21"/>
              <p:cNvSpPr/>
              <p:nvPr/>
            </p:nvSpPr>
            <p:spPr>
              <a:xfrm>
                <a:off x="5292084" y="2827176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Arrow 22"/>
              <p:cNvSpPr/>
              <p:nvPr/>
            </p:nvSpPr>
            <p:spPr>
              <a:xfrm>
                <a:off x="6767378" y="2816702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Right Arrow 86"/>
            <p:cNvSpPr/>
            <p:nvPr/>
          </p:nvSpPr>
          <p:spPr>
            <a:xfrm rot="10800000">
              <a:off x="7892568" y="2664032"/>
              <a:ext cx="299935" cy="20527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897453" y="3847051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revious state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198482" y="2624913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revious state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341566" y="1387949"/>
            <a:ext cx="228250" cy="2172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741307" y="1355415"/>
            <a:ext cx="228250" cy="2172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204207" y="1369560"/>
            <a:ext cx="228250" cy="2172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1221913" y="1891762"/>
            <a:ext cx="892688" cy="3372592"/>
            <a:chOff x="1014100" y="1988747"/>
            <a:chExt cx="892688" cy="3372592"/>
          </a:xfrm>
        </p:grpSpPr>
        <p:grpSp>
          <p:nvGrpSpPr>
            <p:cNvPr id="131" name="Group 130"/>
            <p:cNvGrpSpPr/>
            <p:nvPr/>
          </p:nvGrpSpPr>
          <p:grpSpPr>
            <a:xfrm>
              <a:off x="1014100" y="1988747"/>
              <a:ext cx="892688" cy="3372592"/>
              <a:chOff x="7046440" y="1875446"/>
              <a:chExt cx="892688" cy="3372592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7046440" y="1875446"/>
                <a:ext cx="892688" cy="3372592"/>
                <a:chOff x="5238924" y="2147981"/>
                <a:chExt cx="892688" cy="3372592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5238924" y="3352523"/>
                  <a:ext cx="892688" cy="95458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6" name="TextBox 135"/>
                    <p:cNvSpPr txBox="1"/>
                    <p:nvPr/>
                  </p:nvSpPr>
                  <p:spPr>
                    <a:xfrm>
                      <a:off x="5453377" y="2147981"/>
                      <a:ext cx="46378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8" name="TextBox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53377" y="2147981"/>
                      <a:ext cx="463781" cy="369332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t="-39344" b="-950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/>
                    <p:cNvSpPr txBox="1"/>
                    <p:nvPr/>
                  </p:nvSpPr>
                  <p:spPr>
                    <a:xfrm>
                      <a:off x="5517627" y="5151241"/>
                      <a:ext cx="5011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0" name="TextBox 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17627" y="5151241"/>
                      <a:ext cx="501163" cy="36933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8" name="Straight Arrow Connector 137"/>
                <p:cNvCxnSpPr/>
                <p:nvPr/>
              </p:nvCxnSpPr>
              <p:spPr>
                <a:xfrm flipH="1" flipV="1">
                  <a:off x="5682566" y="4433873"/>
                  <a:ext cx="1" cy="6489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3" name="Straight Arrow Connector 132"/>
              <p:cNvCxnSpPr/>
              <p:nvPr/>
            </p:nvCxnSpPr>
            <p:spPr>
              <a:xfrm flipH="1" flipV="1">
                <a:off x="7474311" y="2334020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Circular Arrow 133"/>
              <p:cNvSpPr/>
              <p:nvPr/>
            </p:nvSpPr>
            <p:spPr>
              <a:xfrm>
                <a:off x="7242325" y="3182867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9" name="Circular Arrow 138"/>
            <p:cNvSpPr/>
            <p:nvPr/>
          </p:nvSpPr>
          <p:spPr>
            <a:xfrm flipV="1">
              <a:off x="1206189" y="3349492"/>
              <a:ext cx="534504" cy="56463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595529"/>
                <a:gd name="adj5" fmla="val 12500"/>
              </a:avLst>
            </a:prstGeom>
            <a:solidFill>
              <a:schemeClr val="tx1">
                <a:lumMod val="65000"/>
                <a:lumOff val="35000"/>
                <a:alpha val="69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42" name="Straight Connector 141"/>
          <p:cNvCxnSpPr/>
          <p:nvPr/>
        </p:nvCxnSpPr>
        <p:spPr>
          <a:xfrm>
            <a:off x="2671871" y="1270690"/>
            <a:ext cx="11142" cy="460363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Rectangle 142"/>
          <p:cNvSpPr/>
          <p:nvPr/>
        </p:nvSpPr>
        <p:spPr>
          <a:xfrm>
            <a:off x="280141" y="1108840"/>
            <a:ext cx="2325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﻿symbol for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 BRNN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smtClean="0"/>
              <a:t>can my </a:t>
            </a:r>
            <a:r>
              <a:rPr lang="en-US" sz="3200" dirty="0" smtClean="0"/>
              <a:t>NN do</a:t>
            </a:r>
            <a:r>
              <a:rPr lang="en-US" sz="3200" dirty="0"/>
              <a:t>?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8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C5F521-5542-9E48-B44D-77C9198E22B0}"/>
              </a:ext>
            </a:extLst>
          </p:cNvPr>
          <p:cNvSpPr/>
          <p:nvPr/>
        </p:nvSpPr>
        <p:spPr>
          <a:xfrm>
            <a:off x="5247759" y="3074475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Karla" pitchFamily="2" charset="0"/>
                <a:ea typeface="Karla" pitchFamily="2" charset="0"/>
              </a:rPr>
              <a:t>NN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xmlns="" id="{E4B65683-7BB3-3B47-ABB4-BB3A3B2E317B}"/>
              </a:ext>
            </a:extLst>
          </p:cNvPr>
          <p:cNvSpPr/>
          <p:nvPr/>
        </p:nvSpPr>
        <p:spPr>
          <a:xfrm rot="5400000">
            <a:off x="3972316" y="3708769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xmlns="" id="{1CADD940-3B0C-9248-BECA-F899803E7F43}"/>
              </a:ext>
            </a:extLst>
          </p:cNvPr>
          <p:cNvSpPr/>
          <p:nvPr/>
        </p:nvSpPr>
        <p:spPr>
          <a:xfrm rot="5400000">
            <a:off x="6784535" y="3699568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3ACAD3-CF57-EE44-998E-FC042BB30D7D}"/>
              </a:ext>
            </a:extLst>
          </p:cNvPr>
          <p:cNvSpPr txBox="1"/>
          <p:nvPr/>
        </p:nvSpPr>
        <p:spPr>
          <a:xfrm>
            <a:off x="7473445" y="3670711"/>
            <a:ext cx="512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arla" pitchFamily="2" charset="0"/>
                <a:ea typeface="Karla" pitchFamily="2" charset="0"/>
              </a:rPr>
              <a:t>[George</a:t>
            </a:r>
            <a:r>
              <a:rPr lang="en-US" sz="2400" dirty="0">
                <a:latin typeface="Karla" pitchFamily="2" charset="0"/>
                <a:ea typeface="Karla" pitchFamily="2" charset="0"/>
              </a:rPr>
              <a:t>, Mary, Tom, Suzie]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AD92F2B-2A39-084A-8DDD-5A61124B5EE0}"/>
              </a:ext>
            </a:extLst>
          </p:cNvPr>
          <p:cNvSpPr/>
          <p:nvPr/>
        </p:nvSpPr>
        <p:spPr>
          <a:xfrm rot="3232745">
            <a:off x="2329731" y="4427630"/>
            <a:ext cx="77676" cy="778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8BEDFEB-C587-D247-9FCF-4F7AB53A9CAE}"/>
              </a:ext>
            </a:extLst>
          </p:cNvPr>
          <p:cNvSpPr/>
          <p:nvPr/>
        </p:nvSpPr>
        <p:spPr>
          <a:xfrm rot="5400000">
            <a:off x="2372137" y="4729993"/>
            <a:ext cx="192966" cy="77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1B17CA5-36FD-414E-80D2-D37B343C9276}"/>
              </a:ext>
            </a:extLst>
          </p:cNvPr>
          <p:cNvGrpSpPr/>
          <p:nvPr/>
        </p:nvGrpSpPr>
        <p:grpSpPr>
          <a:xfrm>
            <a:off x="1717079" y="2247405"/>
            <a:ext cx="2127512" cy="2825988"/>
            <a:chOff x="1717079" y="2247405"/>
            <a:chExt cx="2127512" cy="282598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DF6D8148-964B-B040-A953-A8DFBDC04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651" t="54239" r="47048" b="5524"/>
            <a:stretch/>
          </p:blipFill>
          <p:spPr>
            <a:xfrm>
              <a:off x="2859866" y="2247405"/>
              <a:ext cx="984725" cy="16541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192C67B-313D-A448-880F-CB5E49250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204" t="4027" r="10486" b="53481"/>
            <a:stretch/>
          </p:blipFill>
          <p:spPr>
            <a:xfrm>
              <a:off x="2507185" y="2663324"/>
              <a:ext cx="750151" cy="16706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AB326BC-1149-DC42-9712-7F284DF8E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423" t="51947" r="47456" b="6121"/>
            <a:stretch/>
          </p:blipFill>
          <p:spPr>
            <a:xfrm>
              <a:off x="2160741" y="3079244"/>
              <a:ext cx="782876" cy="16541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A43BDC6-AA7E-3149-863D-F74EC0B129D2}"/>
                </a:ext>
              </a:extLst>
            </p:cNvPr>
            <p:cNvGrpSpPr/>
            <p:nvPr/>
          </p:nvGrpSpPr>
          <p:grpSpPr>
            <a:xfrm>
              <a:off x="1717079" y="3507860"/>
              <a:ext cx="791964" cy="1565533"/>
              <a:chOff x="1717079" y="3507860"/>
              <a:chExt cx="791964" cy="156553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F3A92746-2C81-1A4B-A7C7-79603CC4F1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5920" t="52135" r="7029" b="6273"/>
              <a:stretch/>
            </p:blipFill>
            <p:spPr>
              <a:xfrm>
                <a:off x="1717079" y="3507860"/>
                <a:ext cx="790106" cy="1565533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AC772BF0-64BA-E942-BB5B-7B4F8996BED1}"/>
                  </a:ext>
                </a:extLst>
              </p:cNvPr>
              <p:cNvSpPr/>
              <p:nvPr/>
            </p:nvSpPr>
            <p:spPr>
              <a:xfrm rot="3494816">
                <a:off x="2386120" y="4307953"/>
                <a:ext cx="115845" cy="130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694401DD-BA20-CF48-9AB1-644BF6B221DD}"/>
                  </a:ext>
                </a:extLst>
              </p:cNvPr>
              <p:cNvSpPr/>
              <p:nvPr/>
            </p:nvSpPr>
            <p:spPr>
              <a:xfrm rot="6834961">
                <a:off x="2336254" y="4677448"/>
                <a:ext cx="192966" cy="773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206BABD7-DF30-F940-BBEF-11401BE54E15}"/>
                  </a:ext>
                </a:extLst>
              </p:cNvPr>
              <p:cNvSpPr/>
              <p:nvPr/>
            </p:nvSpPr>
            <p:spPr>
              <a:xfrm rot="5400000">
                <a:off x="2386238" y="4517558"/>
                <a:ext cx="192966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220B6F3-6559-6B40-8F27-BDEAB6F97C75}"/>
              </a:ext>
            </a:extLst>
          </p:cNvPr>
          <p:cNvSpPr/>
          <p:nvPr/>
        </p:nvSpPr>
        <p:spPr>
          <a:xfrm rot="7094395">
            <a:off x="2298145" y="4622088"/>
            <a:ext cx="124870" cy="66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9818" y="1413164"/>
            <a:ext cx="9720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Training: Present to the NN examples and learn from them.</a:t>
            </a:r>
          </a:p>
        </p:txBody>
      </p:sp>
    </p:spTree>
    <p:extLst>
      <p:ext uri="{BB962C8B-B14F-4D97-AF65-F5344CB8AC3E}">
        <p14:creationId xmlns:p14="http://schemas.microsoft.com/office/powerpoint/2010/main" val="8820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Deep RNN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LSTM units can be arranged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layers, so that each the output of each unit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the input to the other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units. This is called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deep RNN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where the adjective “deep” refers to these multiple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layers.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ach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layer feeds the LSTM on the next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layer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First time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 of a feature is fed to the first LSTM, which processes that data and produces an output (and a new state for itself).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output is fed to the next LSTM, which does the same thing, and the next, and so on.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second time step arrives at the first LSTM, and the process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repeats.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881770" y="1320231"/>
            <a:ext cx="7467600" cy="2211501"/>
            <a:chOff x="2147455" y="3829081"/>
            <a:chExt cx="7467600" cy="2211501"/>
          </a:xfrm>
        </p:grpSpPr>
        <p:sp>
          <p:nvSpPr>
            <p:cNvPr id="51" name="Rounded Rectangle 50"/>
            <p:cNvSpPr/>
            <p:nvPr/>
          </p:nvSpPr>
          <p:spPr>
            <a:xfrm>
              <a:off x="2147455" y="4147914"/>
              <a:ext cx="7467600" cy="18926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610137" y="3829081"/>
              <a:ext cx="6546512" cy="1703425"/>
              <a:chOff x="3039630" y="3898356"/>
              <a:chExt cx="6546512" cy="1703425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039630" y="3898356"/>
                <a:ext cx="3769574" cy="1703425"/>
                <a:chOff x="4300398" y="1696081"/>
                <a:chExt cx="3769574" cy="1703425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4300398" y="1698958"/>
                  <a:ext cx="892688" cy="1700548"/>
                  <a:chOff x="7111757" y="2334020"/>
                  <a:chExt cx="892688" cy="1700548"/>
                </a:xfrm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7111757" y="3079988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82" name="Straight Arrow Connector 81"/>
                  <p:cNvCxnSpPr/>
                  <p:nvPr/>
                </p:nvCxnSpPr>
                <p:spPr>
                  <a:xfrm flipH="1" flipV="1">
                    <a:off x="7574134" y="2334020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" name="Circular Arrow 82"/>
                  <p:cNvSpPr/>
                  <p:nvPr/>
                </p:nvSpPr>
                <p:spPr>
                  <a:xfrm rot="5400000">
                    <a:off x="7201807" y="3244866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5741129" y="1698958"/>
                  <a:ext cx="892688" cy="1700548"/>
                  <a:chOff x="5647819" y="1698958"/>
                  <a:chExt cx="892688" cy="1700548"/>
                </a:xfrm>
              </p:grpSpPr>
              <p:sp>
                <p:nvSpPr>
                  <p:cNvPr id="76" name="Rectangle 75"/>
                  <p:cNvSpPr/>
                  <p:nvPr/>
                </p:nvSpPr>
                <p:spPr>
                  <a:xfrm>
                    <a:off x="5647819" y="2444926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 flipV="1">
                    <a:off x="6110196" y="1698958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Circular Arrow 79"/>
                  <p:cNvSpPr/>
                  <p:nvPr/>
                </p:nvSpPr>
                <p:spPr>
                  <a:xfrm rot="5400000">
                    <a:off x="5792399" y="2587900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7177284" y="1696081"/>
                  <a:ext cx="892688" cy="1700548"/>
                  <a:chOff x="5647819" y="1698958"/>
                  <a:chExt cx="892688" cy="1700548"/>
                </a:xfrm>
              </p:grpSpPr>
              <p:sp>
                <p:nvSpPr>
                  <p:cNvPr id="71" name="Rectangle 70"/>
                  <p:cNvSpPr/>
                  <p:nvPr/>
                </p:nvSpPr>
                <p:spPr>
                  <a:xfrm>
                    <a:off x="5647819" y="2444926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74" name="Straight Arrow Connector 73"/>
                  <p:cNvCxnSpPr/>
                  <p:nvPr/>
                </p:nvCxnSpPr>
                <p:spPr>
                  <a:xfrm flipH="1" flipV="1">
                    <a:off x="6110196" y="1698958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Circular Arrow 74"/>
                  <p:cNvSpPr/>
                  <p:nvPr/>
                </p:nvSpPr>
                <p:spPr>
                  <a:xfrm rot="5400000">
                    <a:off x="5792399" y="2587900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9" name="Right Arrow 68"/>
                <p:cNvSpPr/>
                <p:nvPr/>
              </p:nvSpPr>
              <p:spPr>
                <a:xfrm>
                  <a:off x="5319794" y="2827176"/>
                  <a:ext cx="299935" cy="205273"/>
                </a:xfrm>
                <a:prstGeom prst="rightArrow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ight Arrow 69"/>
                <p:cNvSpPr/>
                <p:nvPr/>
              </p:nvSpPr>
              <p:spPr>
                <a:xfrm>
                  <a:off x="6767378" y="2816702"/>
                  <a:ext cx="299935" cy="205273"/>
                </a:xfrm>
                <a:prstGeom prst="rightArrow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7377267" y="4643301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5" name="Right Arrow 54"/>
              <p:cNvSpPr/>
              <p:nvPr/>
            </p:nvSpPr>
            <p:spPr>
              <a:xfrm>
                <a:off x="6967361" y="5017954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ircular Arrow 55"/>
              <p:cNvSpPr/>
              <p:nvPr/>
            </p:nvSpPr>
            <p:spPr>
              <a:xfrm rot="5400000">
                <a:off x="7396709" y="4817616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 flipV="1">
                <a:off x="7861329" y="3912206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8693454" y="464329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1" name="Circular Arrow 60"/>
              <p:cNvSpPr/>
              <p:nvPr/>
            </p:nvSpPr>
            <p:spPr>
              <a:xfrm rot="5400000">
                <a:off x="8699041" y="4817611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 flipV="1">
                <a:off x="9163661" y="3912201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ight Arrow 64"/>
              <p:cNvSpPr/>
              <p:nvPr/>
            </p:nvSpPr>
            <p:spPr>
              <a:xfrm>
                <a:off x="8338957" y="5017949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Deep RNN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09563" y="6331056"/>
            <a:ext cx="705495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81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881770" y="3092032"/>
            <a:ext cx="7467600" cy="3512512"/>
            <a:chOff x="2147455" y="3244437"/>
            <a:chExt cx="7467600" cy="3512512"/>
          </a:xfrm>
        </p:grpSpPr>
        <p:sp>
          <p:nvSpPr>
            <p:cNvPr id="48" name="Rounded Rectangle 47"/>
            <p:cNvSpPr/>
            <p:nvPr/>
          </p:nvSpPr>
          <p:spPr>
            <a:xfrm>
              <a:off x="2147455" y="4147914"/>
              <a:ext cx="7467600" cy="18926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610137" y="3244437"/>
              <a:ext cx="6651801" cy="3512512"/>
              <a:chOff x="3039630" y="3313712"/>
              <a:chExt cx="6651801" cy="351251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039630" y="3313712"/>
                <a:ext cx="3769574" cy="3501539"/>
                <a:chOff x="4300398" y="1111437"/>
                <a:chExt cx="3769574" cy="3501539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4300398" y="1111437"/>
                  <a:ext cx="906168" cy="3501539"/>
                  <a:chOff x="7111757" y="1746499"/>
                  <a:chExt cx="906168" cy="3501539"/>
                </a:xfrm>
              </p:grpSpPr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7111757" y="3079988"/>
                    <a:ext cx="906168" cy="2168050"/>
                    <a:chOff x="5304241" y="3352523"/>
                    <a:chExt cx="906168" cy="2168050"/>
                  </a:xfrm>
                </p:grpSpPr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5304241" y="3352523"/>
                      <a:ext cx="892688" cy="954580"/>
                    </a:xfrm>
                    <a:prstGeom prst="rect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5489634" y="5151241"/>
                          <a:ext cx="720775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−2 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32" name="TextBox 3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489634" y="5151241"/>
                          <a:ext cx="720775" cy="369332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t="-39344" b="-9344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32" name="Straight Arrow Connector 31"/>
                    <p:cNvCxnSpPr/>
                    <p:nvPr/>
                  </p:nvCxnSpPr>
                  <p:spPr>
                    <a:xfrm flipH="1" flipV="1">
                      <a:off x="5775593" y="4433873"/>
                      <a:ext cx="1" cy="64899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7" name="Straight Arrow Connector 26"/>
                  <p:cNvCxnSpPr/>
                  <p:nvPr/>
                </p:nvCxnSpPr>
                <p:spPr>
                  <a:xfrm flipV="1">
                    <a:off x="7574136" y="1746499"/>
                    <a:ext cx="8973" cy="1236513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Circular Arrow 27"/>
                  <p:cNvSpPr/>
                  <p:nvPr/>
                </p:nvSpPr>
                <p:spPr>
                  <a:xfrm rot="5400000">
                    <a:off x="7201807" y="3244866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5741129" y="1155903"/>
                  <a:ext cx="896837" cy="3457073"/>
                  <a:chOff x="5647819" y="1155903"/>
                  <a:chExt cx="896837" cy="3457073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5647819" y="2444926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/>
                      <p:cNvSpPr txBox="1"/>
                      <p:nvPr/>
                    </p:nvSpPr>
                    <p:spPr>
                      <a:xfrm>
                        <a:off x="5823881" y="4243644"/>
                        <a:ext cx="72077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6" name="TextBox 3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823881" y="4243644"/>
                        <a:ext cx="720775" cy="369332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 t="-39344" b="-934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0" name="Straight Arrow Connector 19"/>
                  <p:cNvCxnSpPr/>
                  <p:nvPr/>
                </p:nvCxnSpPr>
                <p:spPr>
                  <a:xfrm flipH="1" flipV="1">
                    <a:off x="6119171" y="3526276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/>
                  <p:cNvCxnSpPr/>
                  <p:nvPr/>
                </p:nvCxnSpPr>
                <p:spPr>
                  <a:xfrm flipV="1">
                    <a:off x="6110199" y="1155903"/>
                    <a:ext cx="8972" cy="119204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Circular Arrow 21"/>
                  <p:cNvSpPr/>
                  <p:nvPr/>
                </p:nvSpPr>
                <p:spPr>
                  <a:xfrm rot="5400000">
                    <a:off x="5792399" y="2587900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7177284" y="1155903"/>
                  <a:ext cx="892688" cy="3454196"/>
                  <a:chOff x="5647819" y="1158780"/>
                  <a:chExt cx="892688" cy="3454196"/>
                </a:xfrm>
              </p:grpSpPr>
              <p:sp>
                <p:nvSpPr>
                  <p:cNvPr id="11" name="Rectangle 10"/>
                  <p:cNvSpPr/>
                  <p:nvPr/>
                </p:nvSpPr>
                <p:spPr>
                  <a:xfrm>
                    <a:off x="5647819" y="2444926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5917191" y="4243644"/>
                        <a:ext cx="50116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17191" y="4243644"/>
                        <a:ext cx="501163" cy="369332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t="-41667" b="-9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4" name="Straight Arrow Connector 13"/>
                  <p:cNvCxnSpPr/>
                  <p:nvPr/>
                </p:nvCxnSpPr>
                <p:spPr>
                  <a:xfrm flipH="1" flipV="1">
                    <a:off x="6119171" y="3526276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Arrow Connector 14"/>
                  <p:cNvCxnSpPr/>
                  <p:nvPr/>
                </p:nvCxnSpPr>
                <p:spPr>
                  <a:xfrm flipH="1" flipV="1">
                    <a:off x="6110196" y="1158780"/>
                    <a:ext cx="2" cy="118917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Circular Arrow 15"/>
                  <p:cNvSpPr/>
                  <p:nvPr/>
                </p:nvSpPr>
                <p:spPr>
                  <a:xfrm rot="5400000">
                    <a:off x="5792399" y="2587900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ight Arrow 8"/>
                <p:cNvSpPr/>
                <p:nvPr/>
              </p:nvSpPr>
              <p:spPr>
                <a:xfrm>
                  <a:off x="5319794" y="2827176"/>
                  <a:ext cx="299935" cy="205273"/>
                </a:xfrm>
                <a:prstGeom prst="rightArrow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ight Arrow 9"/>
                <p:cNvSpPr/>
                <p:nvPr/>
              </p:nvSpPr>
              <p:spPr>
                <a:xfrm>
                  <a:off x="6767378" y="2816702"/>
                  <a:ext cx="299935" cy="205273"/>
                </a:xfrm>
                <a:prstGeom prst="rightArrow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377267" y="4643301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967361" y="5017954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ircular Arrow 34"/>
              <p:cNvSpPr/>
              <p:nvPr/>
            </p:nvSpPr>
            <p:spPr>
              <a:xfrm rot="5400000">
                <a:off x="7396709" y="4817616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7668324" y="6456892"/>
                    <a:ext cx="7207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+1 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68324" y="6456892"/>
                    <a:ext cx="720775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7870304" y="5739524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 flipV="1">
                <a:off x="7861329" y="3358178"/>
                <a:ext cx="2" cy="1203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>
                <a:off x="8693454" y="464329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1" name="Circular Arrow 40"/>
              <p:cNvSpPr/>
              <p:nvPr/>
            </p:nvSpPr>
            <p:spPr>
              <a:xfrm rot="5400000">
                <a:off x="8699041" y="4817611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970656" y="6456887"/>
                    <a:ext cx="7207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+2 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70656" y="6456887"/>
                    <a:ext cx="720775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9172636" y="5739519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9163661" y="3386738"/>
                <a:ext cx="2" cy="11744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ight Arrow 45"/>
              <p:cNvSpPr/>
              <p:nvPr/>
            </p:nvSpPr>
            <p:spPr>
              <a:xfrm>
                <a:off x="8338957" y="5017949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5" name="Right Arrow 124"/>
          <p:cNvSpPr/>
          <p:nvPr/>
        </p:nvSpPr>
        <p:spPr>
          <a:xfrm>
            <a:off x="2973623" y="2417826"/>
            <a:ext cx="299935" cy="205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3474420" y="890249"/>
                <a:ext cx="683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−2 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420" y="890249"/>
                <a:ext cx="683392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39344" b="-9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4905820" y="890249"/>
                <a:ext cx="683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−1 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820" y="890249"/>
                <a:ext cx="683392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39344" b="-9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6435285" y="887372"/>
                <a:ext cx="463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285" y="887372"/>
                <a:ext cx="463780" cy="369332"/>
              </a:xfrm>
              <a:prstGeom prst="rect">
                <a:avLst/>
              </a:prstGeom>
              <a:blipFill rotWithShape="0">
                <a:blip r:embed="rId14"/>
                <a:stretch>
                  <a:fillRect t="-41667" b="-9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7917721" y="901222"/>
                <a:ext cx="683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1" y="901222"/>
                <a:ext cx="683392" cy="369332"/>
              </a:xfrm>
              <a:prstGeom prst="rect">
                <a:avLst/>
              </a:prstGeom>
              <a:blipFill rotWithShape="0">
                <a:blip r:embed="rId15"/>
                <a:stretch>
                  <a:fillRect t="-40000" b="-9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9220053" y="901217"/>
                <a:ext cx="683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+2 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053" y="901217"/>
                <a:ext cx="683392" cy="369332"/>
              </a:xfrm>
              <a:prstGeom prst="rect">
                <a:avLst/>
              </a:prstGeom>
              <a:blipFill rotWithShape="0">
                <a:blip r:embed="rId16"/>
                <a:stretch>
                  <a:fillRect t="-40000" b="-9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Right Arrow 135"/>
          <p:cNvSpPr/>
          <p:nvPr/>
        </p:nvSpPr>
        <p:spPr>
          <a:xfrm>
            <a:off x="2987473" y="4828516"/>
            <a:ext cx="299935" cy="205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/>
          <p:cNvSpPr/>
          <p:nvPr/>
        </p:nvSpPr>
        <p:spPr>
          <a:xfrm>
            <a:off x="9984007" y="2431676"/>
            <a:ext cx="299935" cy="205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/>
          <p:cNvSpPr/>
          <p:nvPr/>
        </p:nvSpPr>
        <p:spPr>
          <a:xfrm>
            <a:off x="9997857" y="4828511"/>
            <a:ext cx="299935" cy="205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728607" y="3043972"/>
            <a:ext cx="892688" cy="2914018"/>
            <a:chOff x="7046440" y="2334020"/>
            <a:chExt cx="892688" cy="2914018"/>
          </a:xfrm>
        </p:grpSpPr>
        <p:grpSp>
          <p:nvGrpSpPr>
            <p:cNvPr id="140" name="Group 139"/>
            <p:cNvGrpSpPr/>
            <p:nvPr/>
          </p:nvGrpSpPr>
          <p:grpSpPr>
            <a:xfrm>
              <a:off x="7046440" y="3079988"/>
              <a:ext cx="892688" cy="2168050"/>
              <a:chOff x="5238924" y="3352523"/>
              <a:chExt cx="892688" cy="2168050"/>
            </a:xfrm>
          </p:grpSpPr>
          <p:sp>
            <p:nvSpPr>
              <p:cNvPr id="143" name="Rectangle 142"/>
              <p:cNvSpPr/>
              <p:nvPr/>
            </p:nvSpPr>
            <p:spPr>
              <a:xfrm>
                <a:off x="5238924" y="3352523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5517627" y="5151241"/>
                    <a:ext cx="42293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5" name="TextBox 1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627" y="5151241"/>
                    <a:ext cx="422936" cy="369332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6" name="Straight Arrow Connector 145"/>
              <p:cNvCxnSpPr/>
              <p:nvPr/>
            </p:nvCxnSpPr>
            <p:spPr>
              <a:xfrm flipH="1" flipV="1">
                <a:off x="5710276" y="4433873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1" name="Straight Arrow Connector 140"/>
            <p:cNvCxnSpPr/>
            <p:nvPr/>
          </p:nvCxnSpPr>
          <p:spPr>
            <a:xfrm flipH="1" flipV="1">
              <a:off x="7474311" y="2334020"/>
              <a:ext cx="1" cy="6489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Circular Arrow 141"/>
            <p:cNvSpPr/>
            <p:nvPr/>
          </p:nvSpPr>
          <p:spPr>
            <a:xfrm rot="5400000">
              <a:off x="7108497" y="3244866"/>
              <a:ext cx="534504" cy="6225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595529"/>
                <a:gd name="adj5" fmla="val 12500"/>
              </a:avLst>
            </a:prstGeom>
            <a:solidFill>
              <a:schemeClr val="tx1">
                <a:lumMod val="65000"/>
                <a:lumOff val="35000"/>
                <a:alpha val="69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898683" y="983045"/>
                <a:ext cx="385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83" y="983045"/>
                <a:ext cx="385555" cy="369332"/>
              </a:xfrm>
              <a:prstGeom prst="rect">
                <a:avLst/>
              </a:prstGeom>
              <a:blipFill rotWithShape="0">
                <a:blip r:embed="rId18"/>
                <a:stretch>
                  <a:fillRect t="-39344" b="-9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ectangle 147"/>
          <p:cNvSpPr/>
          <p:nvPr/>
        </p:nvSpPr>
        <p:spPr>
          <a:xfrm>
            <a:off x="682163" y="2040904"/>
            <a:ext cx="892688" cy="9545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Circular Arrow 148"/>
          <p:cNvSpPr/>
          <p:nvPr/>
        </p:nvSpPr>
        <p:spPr>
          <a:xfrm rot="5400000">
            <a:off x="763606" y="2198178"/>
            <a:ext cx="534504" cy="62258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595529"/>
              <a:gd name="adj5" fmla="val 12500"/>
            </a:avLst>
          </a:prstGeom>
          <a:solidFill>
            <a:schemeClr val="tx1">
              <a:lumMod val="65000"/>
              <a:lumOff val="35000"/>
              <a:alpha val="69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0" name="Straight Arrow Connector 149"/>
          <p:cNvCxnSpPr/>
          <p:nvPr/>
        </p:nvCxnSpPr>
        <p:spPr>
          <a:xfrm flipH="1" flipV="1">
            <a:off x="1108519" y="1357724"/>
            <a:ext cx="1" cy="648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2367937" y="1270549"/>
            <a:ext cx="11142" cy="460363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0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Skip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Add additional </a:t>
            </a:r>
            <a:r>
              <a:rPr lang="en-US" sz="2400" dirty="0">
                <a:solidFill>
                  <a:srgbClr val="0000FF"/>
                </a:solidFill>
              </a:rPr>
              <a:t>connections between units </a:t>
            </a:r>
            <a:r>
              <a:rPr lang="en-US" sz="2400" i="1" dirty="0">
                <a:solidFill>
                  <a:srgbClr val="0000FF"/>
                </a:solidFill>
              </a:rPr>
              <a:t>d</a:t>
            </a:r>
            <a:r>
              <a:rPr lang="en-US" sz="2400" dirty="0">
                <a:solidFill>
                  <a:srgbClr val="0000FF"/>
                </a:solidFill>
              </a:rPr>
              <a:t> time steps </a:t>
            </a:r>
            <a:r>
              <a:rPr lang="en-US" sz="2400" dirty="0">
                <a:solidFill>
                  <a:srgbClr val="000000"/>
                </a:solidFill>
              </a:rPr>
              <a:t>apart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Creating paths through time where gradients neither vanish or explode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82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971801" y="5334001"/>
            <a:ext cx="9398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t</a:t>
            </a:r>
            <a:r>
              <a:rPr lang="en-US" sz="2800" dirty="0"/>
              <a:t>-1</a:t>
            </a:r>
          </a:p>
        </p:txBody>
      </p:sp>
      <p:sp>
        <p:nvSpPr>
          <p:cNvPr id="5" name="Oval 4"/>
          <p:cNvSpPr/>
          <p:nvPr/>
        </p:nvSpPr>
        <p:spPr>
          <a:xfrm>
            <a:off x="5562601" y="5334001"/>
            <a:ext cx="9398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t</a:t>
            </a:r>
          </a:p>
        </p:txBody>
      </p:sp>
      <p:sp>
        <p:nvSpPr>
          <p:cNvPr id="6" name="Oval 5"/>
          <p:cNvSpPr/>
          <p:nvPr/>
        </p:nvSpPr>
        <p:spPr>
          <a:xfrm>
            <a:off x="8128001" y="5334001"/>
            <a:ext cx="9398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t</a:t>
            </a:r>
            <a:r>
              <a:rPr lang="en-US" sz="2800" dirty="0"/>
              <a:t>+1</a:t>
            </a:r>
            <a:endParaRPr lang="en-US" sz="2800" i="1" dirty="0"/>
          </a:p>
        </p:txBody>
      </p:sp>
      <p:cxnSp>
        <p:nvCxnSpPr>
          <p:cNvPr id="8" name="Straight Arrow Connector 7"/>
          <p:cNvCxnSpPr>
            <a:stCxn id="4" idx="6"/>
            <a:endCxn id="5" idx="2"/>
          </p:cNvCxnSpPr>
          <p:nvPr/>
        </p:nvCxnSpPr>
        <p:spPr>
          <a:xfrm>
            <a:off x="3911601" y="5791201"/>
            <a:ext cx="1651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02401" y="5791201"/>
            <a:ext cx="1651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4" idx="0"/>
          </p:cNvCxnSpPr>
          <p:nvPr/>
        </p:nvCxnSpPr>
        <p:spPr>
          <a:xfrm rot="5400000" flipH="1" flipV="1">
            <a:off x="4121152" y="3536951"/>
            <a:ext cx="1117601" cy="2476500"/>
          </a:xfrm>
          <a:prstGeom prst="curvedConnector2">
            <a:avLst/>
          </a:prstGeom>
          <a:ln w="38100" cmpd="sng">
            <a:headEnd type="non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0"/>
          </p:cNvCxnSpPr>
          <p:nvPr/>
        </p:nvCxnSpPr>
        <p:spPr>
          <a:xfrm rot="16200000" flipV="1">
            <a:off x="6699251" y="3435351"/>
            <a:ext cx="1117600" cy="2679700"/>
          </a:xfrm>
          <a:prstGeom prst="curvedConnector2">
            <a:avLst/>
          </a:prstGeom>
          <a:ln w="38100" cmpd="sng">
            <a:headEnd type="triangle" w="lg" len="lg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5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Linear self-connections</a:t>
            </a:r>
          </a:p>
          <a:p>
            <a:r>
              <a:rPr lang="en-US" sz="2400" dirty="0"/>
              <a:t>Maintain </a:t>
            </a:r>
            <a:r>
              <a:rPr lang="en-US" sz="2400" dirty="0">
                <a:solidFill>
                  <a:srgbClr val="0000FF"/>
                </a:solidFill>
              </a:rPr>
              <a:t>cell state</a:t>
            </a:r>
            <a:r>
              <a:rPr lang="en-US" sz="2400" dirty="0"/>
              <a:t>: running average of past hidden activations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780" y="520531"/>
            <a:ext cx="10972800" cy="767276"/>
          </a:xfrm>
        </p:spPr>
        <p:txBody>
          <a:bodyPr/>
          <a:lstStyle/>
          <a:p>
            <a:r>
              <a:rPr lang="en-US" dirty="0"/>
              <a:t>Standard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84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762609"/>
            <a:ext cx="9144000" cy="342186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211639" y="5534026"/>
          <a:ext cx="4168775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3" name="Equation" r:id="rId5" imgW="1701800" imgH="444500" progId="Equation.3">
                  <p:embed/>
                </p:oleObj>
              </mc:Choice>
              <mc:Fallback>
                <p:oleObj name="Equation" r:id="rId5" imgW="1701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1639" y="5534026"/>
                        <a:ext cx="4168775" cy="1089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664880" y="2708366"/>
          <a:ext cx="6223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4" name="Equation" r:id="rId7" imgW="254000" imgH="203200" progId="Equation.3">
                  <p:embed/>
                </p:oleObj>
              </mc:Choice>
              <mc:Fallback>
                <p:oleObj name="Equation" r:id="rId7" imgW="254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4880" y="2708366"/>
                        <a:ext cx="622300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8862722" y="6387670"/>
            <a:ext cx="1805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colah.github.io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7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832086"/>
            <a:ext cx="9144000" cy="3421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22" y="364673"/>
            <a:ext cx="10972800" cy="767276"/>
          </a:xfrm>
        </p:spPr>
        <p:txBody>
          <a:bodyPr/>
          <a:lstStyle/>
          <a:p>
            <a:r>
              <a:rPr lang="en-US" dirty="0"/>
              <a:t>Leaky Unit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85</a:t>
            </a:fld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058834" y="1726253"/>
            <a:ext cx="687865" cy="189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233792" y="1928290"/>
            <a:ext cx="0" cy="13067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746698" y="1417639"/>
            <a:ext cx="612648" cy="61043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Zapf Dingbats"/>
                <a:ea typeface="Zapf Dingbats"/>
                <a:cs typeface="Zapf Dingbats"/>
                <a:sym typeface="Zapf Dingbats"/>
              </a:rPr>
              <a:t>✕</a:t>
            </a:r>
            <a:endParaRPr lang="en-US" sz="3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450514" y="1726252"/>
            <a:ext cx="0" cy="150876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344680" y="1745209"/>
            <a:ext cx="118872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058833" y="1726252"/>
            <a:ext cx="0" cy="1508760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4211639" y="5544610"/>
          <a:ext cx="41687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7" name="Equation" r:id="rId5" imgW="1701800" imgH="469900" progId="Equation.3">
                  <p:embed/>
                </p:oleObj>
              </mc:Choice>
              <mc:Fallback>
                <p:oleObj name="Equation" r:id="rId5" imgW="1701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1639" y="5544610"/>
                        <a:ext cx="4168775" cy="115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5664880" y="2708366"/>
          <a:ext cx="6223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8" name="Equation" r:id="rId7" imgW="254000" imgH="203200" progId="Equation.3">
                  <p:embed/>
                </p:oleObj>
              </mc:Choice>
              <mc:Fallback>
                <p:oleObj name="Equation" r:id="rId7" imgW="254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4880" y="2708366"/>
                        <a:ext cx="622300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6200000" flipV="1">
            <a:off x="6181129" y="3282427"/>
            <a:ext cx="334386" cy="1828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62722" y="6387670"/>
            <a:ext cx="1805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colah.github.io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4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can my </a:t>
            </a:r>
            <a:r>
              <a:rPr lang="en-US" sz="3200" dirty="0" smtClean="0"/>
              <a:t>NN </a:t>
            </a:r>
            <a:r>
              <a:rPr lang="en-US" sz="3200" dirty="0"/>
              <a:t>do?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9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CCC1A49-5D66-1443-AD4A-C75D5F5A3838}"/>
              </a:ext>
            </a:extLst>
          </p:cNvPr>
          <p:cNvSpPr/>
          <p:nvPr/>
        </p:nvSpPr>
        <p:spPr>
          <a:xfrm>
            <a:off x="4972466" y="1731364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Karla" pitchFamily="2" charset="0"/>
                <a:ea typeface="Karla" pitchFamily="2" charset="0"/>
              </a:rPr>
              <a:t>NN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xmlns="" id="{C9C9F16D-A878-4D4D-85C9-09982F61CC15}"/>
              </a:ext>
            </a:extLst>
          </p:cNvPr>
          <p:cNvSpPr/>
          <p:nvPr/>
        </p:nvSpPr>
        <p:spPr>
          <a:xfrm rot="5400000">
            <a:off x="3697023" y="2365658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xmlns="" id="{932940C4-34FC-6C4E-AB4B-077E6DD3D454}"/>
              </a:ext>
            </a:extLst>
          </p:cNvPr>
          <p:cNvSpPr/>
          <p:nvPr/>
        </p:nvSpPr>
        <p:spPr>
          <a:xfrm rot="5400000">
            <a:off x="6509242" y="2356457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E8F85B-C78E-D54F-9B00-00AA580E57CE}"/>
              </a:ext>
            </a:extLst>
          </p:cNvPr>
          <p:cNvSpPr txBox="1"/>
          <p:nvPr/>
        </p:nvSpPr>
        <p:spPr>
          <a:xfrm>
            <a:off x="8027233" y="2373767"/>
            <a:ext cx="23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arla" pitchFamily="2" charset="0"/>
                <a:ea typeface="Karla" pitchFamily="2" charset="0"/>
              </a:rPr>
              <a:t>George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C512385-FFA5-254B-A1D4-34D160A6CFDE}"/>
              </a:ext>
            </a:extLst>
          </p:cNvPr>
          <p:cNvSpPr/>
          <p:nvPr/>
        </p:nvSpPr>
        <p:spPr>
          <a:xfrm>
            <a:off x="4972466" y="4061196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Karla" pitchFamily="2" charset="0"/>
                <a:ea typeface="Karla" pitchFamily="2" charset="0"/>
              </a:rPr>
              <a:t>NN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xmlns="" id="{B0A38152-5546-C74C-B9A6-F42E745A0B39}"/>
              </a:ext>
            </a:extLst>
          </p:cNvPr>
          <p:cNvSpPr/>
          <p:nvPr/>
        </p:nvSpPr>
        <p:spPr>
          <a:xfrm rot="5400000">
            <a:off x="3697023" y="4695490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xmlns="" id="{C6F50995-A27E-AC42-B252-C02849FF2B88}"/>
              </a:ext>
            </a:extLst>
          </p:cNvPr>
          <p:cNvSpPr/>
          <p:nvPr/>
        </p:nvSpPr>
        <p:spPr>
          <a:xfrm rot="5400000">
            <a:off x="6509242" y="4686289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6B18E16-D907-B84D-B1A2-2FE14C027ABC}"/>
              </a:ext>
            </a:extLst>
          </p:cNvPr>
          <p:cNvSpPr txBox="1"/>
          <p:nvPr/>
        </p:nvSpPr>
        <p:spPr>
          <a:xfrm>
            <a:off x="8027233" y="4711394"/>
            <a:ext cx="23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arla" pitchFamily="2" charset="0"/>
                <a:ea typeface="Karla" pitchFamily="2" charset="0"/>
              </a:rPr>
              <a:t>Mary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19E38DB-D4DB-D34B-A7E5-9CD3594F3CD2}"/>
              </a:ext>
            </a:extLst>
          </p:cNvPr>
          <p:cNvGrpSpPr/>
          <p:nvPr/>
        </p:nvGrpSpPr>
        <p:grpSpPr>
          <a:xfrm>
            <a:off x="2168951" y="1731364"/>
            <a:ext cx="1273997" cy="1654140"/>
            <a:chOff x="2168951" y="1731364"/>
            <a:chExt cx="1273997" cy="16541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9B00B1A-553E-6F4C-ABDD-0365D148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65" t="51947" r="-599" b="6121"/>
            <a:stretch/>
          </p:blipFill>
          <p:spPr>
            <a:xfrm>
              <a:off x="2168951" y="1731364"/>
              <a:ext cx="1273997" cy="165414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1EC6BC9-0926-7F4C-9F95-4DA570CC1F6C}"/>
                </a:ext>
              </a:extLst>
            </p:cNvPr>
            <p:cNvSpPr/>
            <p:nvPr/>
          </p:nvSpPr>
          <p:spPr>
            <a:xfrm rot="3049164">
              <a:off x="2935834" y="2702276"/>
              <a:ext cx="413064" cy="172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273B7E8-8C4B-4141-B227-C756445680F5}"/>
                </a:ext>
              </a:extLst>
            </p:cNvPr>
            <p:cNvSpPr/>
            <p:nvPr/>
          </p:nvSpPr>
          <p:spPr>
            <a:xfrm rot="6834961">
              <a:off x="2930696" y="2738122"/>
              <a:ext cx="465302" cy="27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C356807-3FB7-8941-94AB-50B59AF4CDBE}"/>
                </a:ext>
              </a:extLst>
            </p:cNvPr>
            <p:cNvSpPr/>
            <p:nvPr/>
          </p:nvSpPr>
          <p:spPr>
            <a:xfrm rot="2641231">
              <a:off x="2863632" y="2689054"/>
              <a:ext cx="98512" cy="1027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D16A862E-6FF9-F94E-A231-EEA2CFE3097B}"/>
                </a:ext>
              </a:extLst>
            </p:cNvPr>
            <p:cNvSpPr/>
            <p:nvPr/>
          </p:nvSpPr>
          <p:spPr>
            <a:xfrm rot="1604392">
              <a:off x="2875076" y="2891001"/>
              <a:ext cx="98512" cy="898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ABBBB06-EB88-0E45-8764-CA784241D3FF}"/>
              </a:ext>
            </a:extLst>
          </p:cNvPr>
          <p:cNvGrpSpPr/>
          <p:nvPr/>
        </p:nvGrpSpPr>
        <p:grpSpPr>
          <a:xfrm>
            <a:off x="2168951" y="4079598"/>
            <a:ext cx="1263723" cy="1654140"/>
            <a:chOff x="2168951" y="4079598"/>
            <a:chExt cx="1263723" cy="16541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AD1B3BC-7420-0947-B6D5-10A9EDA01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249" t="53072" r="1697" b="6691"/>
            <a:stretch/>
          </p:blipFill>
          <p:spPr>
            <a:xfrm>
              <a:off x="2168951" y="4079598"/>
              <a:ext cx="1263723" cy="165414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5728C781-6D2E-A447-B427-D2D731CA908A}"/>
                </a:ext>
              </a:extLst>
            </p:cNvPr>
            <p:cNvSpPr/>
            <p:nvPr/>
          </p:nvSpPr>
          <p:spPr>
            <a:xfrm rot="2641231">
              <a:off x="2962073" y="5033847"/>
              <a:ext cx="79761" cy="8095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BCA1FC8-56C0-6144-B395-BCDB63285B2E}"/>
                </a:ext>
              </a:extLst>
            </p:cNvPr>
            <p:cNvSpPr/>
            <p:nvPr/>
          </p:nvSpPr>
          <p:spPr>
            <a:xfrm rot="1604392">
              <a:off x="3002741" y="5223158"/>
              <a:ext cx="77676" cy="7780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B112EF4-1EA3-A347-821F-60DDCE3AEA25}"/>
                </a:ext>
              </a:extLst>
            </p:cNvPr>
            <p:cNvSpPr/>
            <p:nvPr/>
          </p:nvSpPr>
          <p:spPr>
            <a:xfrm rot="2894751">
              <a:off x="3044229" y="5019451"/>
              <a:ext cx="362052" cy="172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B3E1BEE-840B-2043-B1E9-970F64AE43DE}"/>
                </a:ext>
              </a:extLst>
            </p:cNvPr>
            <p:cNvSpPr/>
            <p:nvPr/>
          </p:nvSpPr>
          <p:spPr>
            <a:xfrm rot="6834961">
              <a:off x="3000535" y="5093860"/>
              <a:ext cx="465302" cy="205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12489" y="1100021"/>
            <a:ext cx="450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Prediction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: Given an example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B_template" id="{F5F00624-00A9-874F-B784-A35A96185B41}" vid="{39D723E7-92C0-1845-A752-6B8EA90799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CS109B_template</Template>
  <TotalTime>25775</TotalTime>
  <Words>3817</Words>
  <Application>Microsoft Macintosh PowerPoint</Application>
  <PresentationFormat>Widescreen</PresentationFormat>
  <Paragraphs>991</Paragraphs>
  <Slides>85</Slides>
  <Notes>84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Calibri</vt:lpstr>
      <vt:lpstr>Cambria Math</vt:lpstr>
      <vt:lpstr>Karla</vt:lpstr>
      <vt:lpstr>Mangal</vt:lpstr>
      <vt:lpstr>Times New Roman</vt:lpstr>
      <vt:lpstr>Ubuntu</vt:lpstr>
      <vt:lpstr>Zapf Dingbats</vt:lpstr>
      <vt:lpstr>Arial</vt:lpstr>
      <vt:lpstr>GEC_template</vt:lpstr>
      <vt:lpstr>Equation</vt:lpstr>
      <vt:lpstr>Lecture 10: Recurrent Neural Networks</vt:lpstr>
      <vt:lpstr>Sequence Modeling: Handwritten Text Translation</vt:lpstr>
      <vt:lpstr>Sequence Modeling: Text-to-Speech</vt:lpstr>
      <vt:lpstr>Sequence Modeling: Machine Translation</vt:lpstr>
      <vt:lpstr>Rapping-neural-network</vt:lpstr>
      <vt:lpstr>Outline</vt:lpstr>
      <vt:lpstr>Outline</vt:lpstr>
      <vt:lpstr>What can my NN do? </vt:lpstr>
      <vt:lpstr>What can my NN do?</vt:lpstr>
      <vt:lpstr>What my NN can NOT do? </vt:lpstr>
      <vt:lpstr>Learn from previous examples </vt:lpstr>
      <vt:lpstr>Recurrent Neural Network (RNN) </vt:lpstr>
      <vt:lpstr>Recurrent Neural Network (RNN) </vt:lpstr>
      <vt:lpstr>Recurrent Neural Network (RNN) </vt:lpstr>
      <vt:lpstr>RNN – Another Example with Text</vt:lpstr>
      <vt:lpstr>Sequences</vt:lpstr>
      <vt:lpstr>Sequences</vt:lpstr>
      <vt:lpstr>Sequences</vt:lpstr>
      <vt:lpstr>Sequences</vt:lpstr>
      <vt:lpstr>Sequences</vt:lpstr>
      <vt:lpstr>Windowed dataset </vt:lpstr>
      <vt:lpstr>Why not CNNs or MLPs?</vt:lpstr>
      <vt:lpstr>Windowed dataset </vt:lpstr>
      <vt:lpstr>Outline</vt:lpstr>
      <vt:lpstr>Memory</vt:lpstr>
      <vt:lpstr>Memory</vt:lpstr>
      <vt:lpstr>Memory</vt:lpstr>
      <vt:lpstr>Memory</vt:lpstr>
      <vt:lpstr>Memory</vt:lpstr>
      <vt:lpstr>Memory</vt:lpstr>
      <vt:lpstr>Building an RNN</vt:lpstr>
      <vt:lpstr>Outline</vt:lpstr>
      <vt:lpstr>Structure of an RNN cell</vt:lpstr>
      <vt:lpstr>PowerPoint Presentation</vt:lpstr>
      <vt:lpstr>Outline</vt:lpstr>
      <vt:lpstr>Backprop Through Time</vt:lpstr>
      <vt:lpstr>Backprop Through Time</vt:lpstr>
      <vt:lpstr>Backprop Through Time</vt:lpstr>
      <vt:lpstr>Backprop Through Time</vt:lpstr>
      <vt:lpstr>Backprop Through Time</vt:lpstr>
      <vt:lpstr>Backprop Through Time</vt:lpstr>
      <vt:lpstr>Backprop Through Time</vt:lpstr>
      <vt:lpstr>PowerPoint Presentation</vt:lpstr>
      <vt:lpstr>Backprop Through Time</vt:lpstr>
      <vt:lpstr>Gradient Clipping</vt:lpstr>
      <vt:lpstr>Gradient Clipping</vt:lpstr>
      <vt:lpstr>Outline</vt:lpstr>
      <vt:lpstr>Long-term Dependencies</vt:lpstr>
      <vt:lpstr>Long Short-Term Memory</vt:lpstr>
      <vt:lpstr>Notation</vt:lpstr>
      <vt:lpstr>Simple RNN again </vt:lpstr>
      <vt:lpstr>Simple RNN again </vt:lpstr>
      <vt:lpstr>Simple RNN again: Memories</vt:lpstr>
      <vt:lpstr>Simple RNN again: Memories - Forgetting</vt:lpstr>
      <vt:lpstr>Simple RNN again: New Events</vt:lpstr>
      <vt:lpstr>Simple RNN again: New Events Weighted</vt:lpstr>
      <vt:lpstr>Simple RNN again: Updated memories </vt:lpstr>
      <vt:lpstr>Ref</vt:lpstr>
      <vt:lpstr>PowerPoint Presentation</vt:lpstr>
      <vt:lpstr>RNN</vt:lpstr>
      <vt:lpstr>RNN + Memory</vt:lpstr>
      <vt:lpstr>RNN + Memory + Output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RNN Structures</vt:lpstr>
      <vt:lpstr>RNN Structures (cont)</vt:lpstr>
      <vt:lpstr>RNN Structures (cont)</vt:lpstr>
      <vt:lpstr>RNN Structures (cont)</vt:lpstr>
      <vt:lpstr>RNN Structures (cont)</vt:lpstr>
      <vt:lpstr>Bidirectional </vt:lpstr>
      <vt:lpstr>Bidirectional (cond) </vt:lpstr>
      <vt:lpstr>Deep RNN</vt:lpstr>
      <vt:lpstr>Deep RNN</vt:lpstr>
      <vt:lpstr>Skip Connections</vt:lpstr>
      <vt:lpstr>Leaky Units</vt:lpstr>
      <vt:lpstr>Standard RNN</vt:lpstr>
      <vt:lpstr>Leaky Unit </vt:lpstr>
    </vt:vector>
  </TitlesOfParts>
  <Company>Harvard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Recurrent Networks</dc:title>
  <dc:creator>Harikrishna Narasimhan</dc:creator>
  <cp:lastModifiedBy>Microsoft Office User</cp:lastModifiedBy>
  <cp:revision>436</cp:revision>
  <cp:lastPrinted>2019-03-04T17:51:08Z</cp:lastPrinted>
  <dcterms:created xsi:type="dcterms:W3CDTF">2017-12-12T22:14:23Z</dcterms:created>
  <dcterms:modified xsi:type="dcterms:W3CDTF">2019-03-04T18:07:00Z</dcterms:modified>
</cp:coreProperties>
</file>