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mp4" ContentType="video/mp4"/>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8" r:id="rId1"/>
  </p:sldMasterIdLst>
  <p:notesMasterIdLst>
    <p:notesMasterId r:id="rId71"/>
  </p:notesMasterIdLst>
  <p:sldIdLst>
    <p:sldId id="258" r:id="rId2"/>
    <p:sldId id="259" r:id="rId3"/>
    <p:sldId id="325" r:id="rId4"/>
    <p:sldId id="275" r:id="rId5"/>
    <p:sldId id="321" r:id="rId6"/>
    <p:sldId id="322" r:id="rId7"/>
    <p:sldId id="323" r:id="rId8"/>
    <p:sldId id="276" r:id="rId9"/>
    <p:sldId id="317" r:id="rId10"/>
    <p:sldId id="280" r:id="rId11"/>
    <p:sldId id="278" r:id="rId12"/>
    <p:sldId id="279" r:id="rId13"/>
    <p:sldId id="320" r:id="rId14"/>
    <p:sldId id="345" r:id="rId15"/>
    <p:sldId id="326" r:id="rId16"/>
    <p:sldId id="330" r:id="rId17"/>
    <p:sldId id="327" r:id="rId18"/>
    <p:sldId id="281" r:id="rId19"/>
    <p:sldId id="282" r:id="rId20"/>
    <p:sldId id="283" r:id="rId21"/>
    <p:sldId id="284" r:id="rId22"/>
    <p:sldId id="285" r:id="rId23"/>
    <p:sldId id="286" r:id="rId24"/>
    <p:sldId id="287" r:id="rId25"/>
    <p:sldId id="288" r:id="rId26"/>
    <p:sldId id="289" r:id="rId27"/>
    <p:sldId id="290" r:id="rId28"/>
    <p:sldId id="315" r:id="rId29"/>
    <p:sldId id="316" r:id="rId30"/>
    <p:sldId id="341" r:id="rId31"/>
    <p:sldId id="343" r:id="rId32"/>
    <p:sldId id="344" r:id="rId33"/>
    <p:sldId id="337" r:id="rId34"/>
    <p:sldId id="333" r:id="rId35"/>
    <p:sldId id="342" r:id="rId36"/>
    <p:sldId id="332" r:id="rId37"/>
    <p:sldId id="314" r:id="rId38"/>
    <p:sldId id="292" r:id="rId39"/>
    <p:sldId id="331" r:id="rId40"/>
    <p:sldId id="349" r:id="rId41"/>
    <p:sldId id="340" r:id="rId42"/>
    <p:sldId id="339" r:id="rId43"/>
    <p:sldId id="347" r:id="rId44"/>
    <p:sldId id="346" r:id="rId45"/>
    <p:sldId id="348" r:id="rId46"/>
    <p:sldId id="328" r:id="rId47"/>
    <p:sldId id="329" r:id="rId48"/>
    <p:sldId id="334" r:id="rId49"/>
    <p:sldId id="294" r:id="rId50"/>
    <p:sldId id="295" r:id="rId51"/>
    <p:sldId id="296" r:id="rId52"/>
    <p:sldId id="335" r:id="rId53"/>
    <p:sldId id="297" r:id="rId54"/>
    <p:sldId id="298" r:id="rId55"/>
    <p:sldId id="336" r:id="rId56"/>
    <p:sldId id="300" r:id="rId57"/>
    <p:sldId id="301" r:id="rId58"/>
    <p:sldId id="302" r:id="rId59"/>
    <p:sldId id="312" r:id="rId60"/>
    <p:sldId id="304" r:id="rId61"/>
    <p:sldId id="303" r:id="rId62"/>
    <p:sldId id="305" r:id="rId63"/>
    <p:sldId id="307" r:id="rId64"/>
    <p:sldId id="308" r:id="rId65"/>
    <p:sldId id="306" r:id="rId66"/>
    <p:sldId id="311" r:id="rId67"/>
    <p:sldId id="309" r:id="rId68"/>
    <p:sldId id="310" r:id="rId69"/>
    <p:sldId id="272"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74"/>
    <p:restoredTop sz="94729"/>
  </p:normalViewPr>
  <p:slideViewPr>
    <p:cSldViewPr snapToGrid="0" snapToObjects="1" showGuides="1">
      <p:cViewPr>
        <p:scale>
          <a:sx n="86" d="100"/>
          <a:sy n="86" d="100"/>
        </p:scale>
        <p:origin x="-32" y="5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notesMaster" Target="notesMasters/notesMaster1.xml"/><Relationship Id="rId72"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viewProps" Target="viewProps.xml"/><Relationship Id="rId74" Type="http://schemas.openxmlformats.org/officeDocument/2006/relationships/theme" Target="theme/theme1.xml"/><Relationship Id="rId75"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530B9D-CF34-444C-A55C-E21245268293}" type="datetimeFigureOut">
              <a:rPr lang="en-US" smtClean="0"/>
              <a:t>1/28/19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36DE06-5477-E54D-871E-1E06217A1F6B}" type="slidenum">
              <a:rPr lang="en-US" smtClean="0"/>
              <a:t>‹#›</a:t>
            </a:fld>
            <a:endParaRPr lang="en-US"/>
          </a:p>
        </p:txBody>
      </p:sp>
    </p:spTree>
    <p:extLst>
      <p:ext uri="{BB962C8B-B14F-4D97-AF65-F5344CB8AC3E}">
        <p14:creationId xmlns:p14="http://schemas.microsoft.com/office/powerpoint/2010/main" val="10581832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1</a:t>
            </a:fld>
            <a:endParaRPr lang="en-US"/>
          </a:p>
        </p:txBody>
      </p:sp>
    </p:spTree>
    <p:extLst>
      <p:ext uri="{BB962C8B-B14F-4D97-AF65-F5344CB8AC3E}">
        <p14:creationId xmlns:p14="http://schemas.microsoft.com/office/powerpoint/2010/main" val="608327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10</a:t>
            </a:fld>
            <a:endParaRPr lang="en-US"/>
          </a:p>
        </p:txBody>
      </p:sp>
    </p:spTree>
    <p:extLst>
      <p:ext uri="{BB962C8B-B14F-4D97-AF65-F5344CB8AC3E}">
        <p14:creationId xmlns:p14="http://schemas.microsoft.com/office/powerpoint/2010/main" val="753217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11</a:t>
            </a:fld>
            <a:endParaRPr lang="en-US"/>
          </a:p>
        </p:txBody>
      </p:sp>
    </p:spTree>
    <p:extLst>
      <p:ext uri="{BB962C8B-B14F-4D97-AF65-F5344CB8AC3E}">
        <p14:creationId xmlns:p14="http://schemas.microsoft.com/office/powerpoint/2010/main" val="2049822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12</a:t>
            </a:fld>
            <a:endParaRPr lang="en-US"/>
          </a:p>
        </p:txBody>
      </p:sp>
    </p:spTree>
    <p:extLst>
      <p:ext uri="{BB962C8B-B14F-4D97-AF65-F5344CB8AC3E}">
        <p14:creationId xmlns:p14="http://schemas.microsoft.com/office/powerpoint/2010/main" val="1441067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13</a:t>
            </a:fld>
            <a:endParaRPr lang="en-US"/>
          </a:p>
        </p:txBody>
      </p:sp>
    </p:spTree>
    <p:extLst>
      <p:ext uri="{BB962C8B-B14F-4D97-AF65-F5344CB8AC3E}">
        <p14:creationId xmlns:p14="http://schemas.microsoft.com/office/powerpoint/2010/main" val="6963805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14</a:t>
            </a:fld>
            <a:endParaRPr lang="en-US"/>
          </a:p>
        </p:txBody>
      </p:sp>
    </p:spTree>
    <p:extLst>
      <p:ext uri="{BB962C8B-B14F-4D97-AF65-F5344CB8AC3E}">
        <p14:creationId xmlns:p14="http://schemas.microsoft.com/office/powerpoint/2010/main" val="2032634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15</a:t>
            </a:fld>
            <a:endParaRPr lang="en-US"/>
          </a:p>
        </p:txBody>
      </p:sp>
    </p:spTree>
    <p:extLst>
      <p:ext uri="{BB962C8B-B14F-4D97-AF65-F5344CB8AC3E}">
        <p14:creationId xmlns:p14="http://schemas.microsoft.com/office/powerpoint/2010/main" val="282044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16</a:t>
            </a:fld>
            <a:endParaRPr lang="en-US"/>
          </a:p>
        </p:txBody>
      </p:sp>
    </p:spTree>
    <p:extLst>
      <p:ext uri="{BB962C8B-B14F-4D97-AF65-F5344CB8AC3E}">
        <p14:creationId xmlns:p14="http://schemas.microsoft.com/office/powerpoint/2010/main" val="825620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17</a:t>
            </a:fld>
            <a:endParaRPr lang="en-US"/>
          </a:p>
        </p:txBody>
      </p:sp>
    </p:spTree>
    <p:extLst>
      <p:ext uri="{BB962C8B-B14F-4D97-AF65-F5344CB8AC3E}">
        <p14:creationId xmlns:p14="http://schemas.microsoft.com/office/powerpoint/2010/main" val="1307194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18</a:t>
            </a:fld>
            <a:endParaRPr lang="en-US"/>
          </a:p>
        </p:txBody>
      </p:sp>
    </p:spTree>
    <p:extLst>
      <p:ext uri="{BB962C8B-B14F-4D97-AF65-F5344CB8AC3E}">
        <p14:creationId xmlns:p14="http://schemas.microsoft.com/office/powerpoint/2010/main" val="1256437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19</a:t>
            </a:fld>
            <a:endParaRPr lang="en-US"/>
          </a:p>
        </p:txBody>
      </p:sp>
    </p:spTree>
    <p:extLst>
      <p:ext uri="{BB962C8B-B14F-4D97-AF65-F5344CB8AC3E}">
        <p14:creationId xmlns:p14="http://schemas.microsoft.com/office/powerpoint/2010/main" val="738378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2</a:t>
            </a:fld>
            <a:endParaRPr lang="en-US"/>
          </a:p>
        </p:txBody>
      </p:sp>
    </p:spTree>
    <p:extLst>
      <p:ext uri="{BB962C8B-B14F-4D97-AF65-F5344CB8AC3E}">
        <p14:creationId xmlns:p14="http://schemas.microsoft.com/office/powerpoint/2010/main" val="1571425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20</a:t>
            </a:fld>
            <a:endParaRPr lang="en-US"/>
          </a:p>
        </p:txBody>
      </p:sp>
    </p:spTree>
    <p:extLst>
      <p:ext uri="{BB962C8B-B14F-4D97-AF65-F5344CB8AC3E}">
        <p14:creationId xmlns:p14="http://schemas.microsoft.com/office/powerpoint/2010/main" val="17645169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21</a:t>
            </a:fld>
            <a:endParaRPr lang="en-US"/>
          </a:p>
        </p:txBody>
      </p:sp>
    </p:spTree>
    <p:extLst>
      <p:ext uri="{BB962C8B-B14F-4D97-AF65-F5344CB8AC3E}">
        <p14:creationId xmlns:p14="http://schemas.microsoft.com/office/powerpoint/2010/main" val="1634293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22</a:t>
            </a:fld>
            <a:endParaRPr lang="en-US"/>
          </a:p>
        </p:txBody>
      </p:sp>
    </p:spTree>
    <p:extLst>
      <p:ext uri="{BB962C8B-B14F-4D97-AF65-F5344CB8AC3E}">
        <p14:creationId xmlns:p14="http://schemas.microsoft.com/office/powerpoint/2010/main" val="1261043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23</a:t>
            </a:fld>
            <a:endParaRPr lang="en-US"/>
          </a:p>
        </p:txBody>
      </p:sp>
    </p:spTree>
    <p:extLst>
      <p:ext uri="{BB962C8B-B14F-4D97-AF65-F5344CB8AC3E}">
        <p14:creationId xmlns:p14="http://schemas.microsoft.com/office/powerpoint/2010/main" val="8349837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24</a:t>
            </a:fld>
            <a:endParaRPr lang="en-US"/>
          </a:p>
        </p:txBody>
      </p:sp>
    </p:spTree>
    <p:extLst>
      <p:ext uri="{BB962C8B-B14F-4D97-AF65-F5344CB8AC3E}">
        <p14:creationId xmlns:p14="http://schemas.microsoft.com/office/powerpoint/2010/main" val="1913535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25</a:t>
            </a:fld>
            <a:endParaRPr lang="en-US"/>
          </a:p>
        </p:txBody>
      </p:sp>
    </p:spTree>
    <p:extLst>
      <p:ext uri="{BB962C8B-B14F-4D97-AF65-F5344CB8AC3E}">
        <p14:creationId xmlns:p14="http://schemas.microsoft.com/office/powerpoint/2010/main" val="687904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26</a:t>
            </a:fld>
            <a:endParaRPr lang="en-US"/>
          </a:p>
        </p:txBody>
      </p:sp>
    </p:spTree>
    <p:extLst>
      <p:ext uri="{BB962C8B-B14F-4D97-AF65-F5344CB8AC3E}">
        <p14:creationId xmlns:p14="http://schemas.microsoft.com/office/powerpoint/2010/main" val="8141179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27</a:t>
            </a:fld>
            <a:endParaRPr lang="en-US"/>
          </a:p>
        </p:txBody>
      </p:sp>
    </p:spTree>
    <p:extLst>
      <p:ext uri="{BB962C8B-B14F-4D97-AF65-F5344CB8AC3E}">
        <p14:creationId xmlns:p14="http://schemas.microsoft.com/office/powerpoint/2010/main" val="1261936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28</a:t>
            </a:fld>
            <a:endParaRPr lang="en-US"/>
          </a:p>
        </p:txBody>
      </p:sp>
    </p:spTree>
    <p:extLst>
      <p:ext uri="{BB962C8B-B14F-4D97-AF65-F5344CB8AC3E}">
        <p14:creationId xmlns:p14="http://schemas.microsoft.com/office/powerpoint/2010/main" val="812492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29</a:t>
            </a:fld>
            <a:endParaRPr lang="en-US"/>
          </a:p>
        </p:txBody>
      </p:sp>
    </p:spTree>
    <p:extLst>
      <p:ext uri="{BB962C8B-B14F-4D97-AF65-F5344CB8AC3E}">
        <p14:creationId xmlns:p14="http://schemas.microsoft.com/office/powerpoint/2010/main" val="1867596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3</a:t>
            </a:fld>
            <a:endParaRPr lang="en-US"/>
          </a:p>
        </p:txBody>
      </p:sp>
    </p:spTree>
    <p:extLst>
      <p:ext uri="{BB962C8B-B14F-4D97-AF65-F5344CB8AC3E}">
        <p14:creationId xmlns:p14="http://schemas.microsoft.com/office/powerpoint/2010/main" val="1186252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LiveSlide Site</a:t>
            </a:r>
          </a:p>
          <a:p>
            <a:r>
              <a:rPr lang="en-US" smtClean="0"/>
              <a:t>https://distill.pub/2017/momentum/</a:t>
            </a:r>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30</a:t>
            </a:fld>
            <a:endParaRPr lang="en-US"/>
          </a:p>
        </p:txBody>
      </p:sp>
    </p:spTree>
    <p:extLst>
      <p:ext uri="{BB962C8B-B14F-4D97-AF65-F5344CB8AC3E}">
        <p14:creationId xmlns:p14="http://schemas.microsoft.com/office/powerpoint/2010/main" val="3064158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31</a:t>
            </a:fld>
            <a:endParaRPr lang="en-US"/>
          </a:p>
        </p:txBody>
      </p:sp>
    </p:spTree>
    <p:extLst>
      <p:ext uri="{BB962C8B-B14F-4D97-AF65-F5344CB8AC3E}">
        <p14:creationId xmlns:p14="http://schemas.microsoft.com/office/powerpoint/2010/main" val="17390598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32</a:t>
            </a:fld>
            <a:endParaRPr lang="en-US"/>
          </a:p>
        </p:txBody>
      </p:sp>
    </p:spTree>
    <p:extLst>
      <p:ext uri="{BB962C8B-B14F-4D97-AF65-F5344CB8AC3E}">
        <p14:creationId xmlns:p14="http://schemas.microsoft.com/office/powerpoint/2010/main" val="8208242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33</a:t>
            </a:fld>
            <a:endParaRPr lang="en-US"/>
          </a:p>
        </p:txBody>
      </p:sp>
    </p:spTree>
    <p:extLst>
      <p:ext uri="{BB962C8B-B14F-4D97-AF65-F5344CB8AC3E}">
        <p14:creationId xmlns:p14="http://schemas.microsoft.com/office/powerpoint/2010/main" val="1904862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34</a:t>
            </a:fld>
            <a:endParaRPr lang="en-US"/>
          </a:p>
        </p:txBody>
      </p:sp>
    </p:spTree>
    <p:extLst>
      <p:ext uri="{BB962C8B-B14F-4D97-AF65-F5344CB8AC3E}">
        <p14:creationId xmlns:p14="http://schemas.microsoft.com/office/powerpoint/2010/main" val="333760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35</a:t>
            </a:fld>
            <a:endParaRPr lang="en-US"/>
          </a:p>
        </p:txBody>
      </p:sp>
    </p:spTree>
    <p:extLst>
      <p:ext uri="{BB962C8B-B14F-4D97-AF65-F5344CB8AC3E}">
        <p14:creationId xmlns:p14="http://schemas.microsoft.com/office/powerpoint/2010/main" val="683244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36</a:t>
            </a:fld>
            <a:endParaRPr lang="en-US"/>
          </a:p>
        </p:txBody>
      </p:sp>
    </p:spTree>
    <p:extLst>
      <p:ext uri="{BB962C8B-B14F-4D97-AF65-F5344CB8AC3E}">
        <p14:creationId xmlns:p14="http://schemas.microsoft.com/office/powerpoint/2010/main" val="2893031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37</a:t>
            </a:fld>
            <a:endParaRPr lang="en-US"/>
          </a:p>
        </p:txBody>
      </p:sp>
    </p:spTree>
    <p:extLst>
      <p:ext uri="{BB962C8B-B14F-4D97-AF65-F5344CB8AC3E}">
        <p14:creationId xmlns:p14="http://schemas.microsoft.com/office/powerpoint/2010/main" val="18154112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38</a:t>
            </a:fld>
            <a:endParaRPr lang="en-US"/>
          </a:p>
        </p:txBody>
      </p:sp>
    </p:spTree>
    <p:extLst>
      <p:ext uri="{BB962C8B-B14F-4D97-AF65-F5344CB8AC3E}">
        <p14:creationId xmlns:p14="http://schemas.microsoft.com/office/powerpoint/2010/main" val="1691549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39</a:t>
            </a:fld>
            <a:endParaRPr lang="en-US"/>
          </a:p>
        </p:txBody>
      </p:sp>
    </p:spTree>
    <p:extLst>
      <p:ext uri="{BB962C8B-B14F-4D97-AF65-F5344CB8AC3E}">
        <p14:creationId xmlns:p14="http://schemas.microsoft.com/office/powerpoint/2010/main" val="186631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4</a:t>
            </a:fld>
            <a:endParaRPr lang="en-US"/>
          </a:p>
        </p:txBody>
      </p:sp>
    </p:spTree>
    <p:extLst>
      <p:ext uri="{BB962C8B-B14F-4D97-AF65-F5344CB8AC3E}">
        <p14:creationId xmlns:p14="http://schemas.microsoft.com/office/powerpoint/2010/main" val="1036223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40</a:t>
            </a:fld>
            <a:endParaRPr lang="en-US"/>
          </a:p>
        </p:txBody>
      </p:sp>
    </p:spTree>
    <p:extLst>
      <p:ext uri="{BB962C8B-B14F-4D97-AF65-F5344CB8AC3E}">
        <p14:creationId xmlns:p14="http://schemas.microsoft.com/office/powerpoint/2010/main" val="1578492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41</a:t>
            </a:fld>
            <a:endParaRPr lang="en-US"/>
          </a:p>
        </p:txBody>
      </p:sp>
    </p:spTree>
    <p:extLst>
      <p:ext uri="{BB962C8B-B14F-4D97-AF65-F5344CB8AC3E}">
        <p14:creationId xmlns:p14="http://schemas.microsoft.com/office/powerpoint/2010/main" val="12123544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42</a:t>
            </a:fld>
            <a:endParaRPr lang="en-US"/>
          </a:p>
        </p:txBody>
      </p:sp>
    </p:spTree>
    <p:extLst>
      <p:ext uri="{BB962C8B-B14F-4D97-AF65-F5344CB8AC3E}">
        <p14:creationId xmlns:p14="http://schemas.microsoft.com/office/powerpoint/2010/main" val="961762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43</a:t>
            </a:fld>
            <a:endParaRPr lang="en-US"/>
          </a:p>
        </p:txBody>
      </p:sp>
    </p:spTree>
    <p:extLst>
      <p:ext uri="{BB962C8B-B14F-4D97-AF65-F5344CB8AC3E}">
        <p14:creationId xmlns:p14="http://schemas.microsoft.com/office/powerpoint/2010/main" val="42188049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44</a:t>
            </a:fld>
            <a:endParaRPr lang="en-US"/>
          </a:p>
        </p:txBody>
      </p:sp>
    </p:spTree>
    <p:extLst>
      <p:ext uri="{BB962C8B-B14F-4D97-AF65-F5344CB8AC3E}">
        <p14:creationId xmlns:p14="http://schemas.microsoft.com/office/powerpoint/2010/main" val="12643661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45</a:t>
            </a:fld>
            <a:endParaRPr lang="en-US"/>
          </a:p>
        </p:txBody>
      </p:sp>
    </p:spTree>
    <p:extLst>
      <p:ext uri="{BB962C8B-B14F-4D97-AF65-F5344CB8AC3E}">
        <p14:creationId xmlns:p14="http://schemas.microsoft.com/office/powerpoint/2010/main" val="1001337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46</a:t>
            </a:fld>
            <a:endParaRPr lang="en-US"/>
          </a:p>
        </p:txBody>
      </p:sp>
    </p:spTree>
    <p:extLst>
      <p:ext uri="{BB962C8B-B14F-4D97-AF65-F5344CB8AC3E}">
        <p14:creationId xmlns:p14="http://schemas.microsoft.com/office/powerpoint/2010/main" val="9670478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47</a:t>
            </a:fld>
            <a:endParaRPr lang="en-US"/>
          </a:p>
        </p:txBody>
      </p:sp>
    </p:spTree>
    <p:extLst>
      <p:ext uri="{BB962C8B-B14F-4D97-AF65-F5344CB8AC3E}">
        <p14:creationId xmlns:p14="http://schemas.microsoft.com/office/powerpoint/2010/main" val="10162181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48</a:t>
            </a:fld>
            <a:endParaRPr lang="en-US"/>
          </a:p>
        </p:txBody>
      </p:sp>
    </p:spTree>
    <p:extLst>
      <p:ext uri="{BB962C8B-B14F-4D97-AF65-F5344CB8AC3E}">
        <p14:creationId xmlns:p14="http://schemas.microsoft.com/office/powerpoint/2010/main" val="6408175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49</a:t>
            </a:fld>
            <a:endParaRPr lang="en-US"/>
          </a:p>
        </p:txBody>
      </p:sp>
    </p:spTree>
    <p:extLst>
      <p:ext uri="{BB962C8B-B14F-4D97-AF65-F5344CB8AC3E}">
        <p14:creationId xmlns:p14="http://schemas.microsoft.com/office/powerpoint/2010/main" val="5906109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5</a:t>
            </a:fld>
            <a:endParaRPr lang="en-US"/>
          </a:p>
        </p:txBody>
      </p:sp>
    </p:spTree>
    <p:extLst>
      <p:ext uri="{BB962C8B-B14F-4D97-AF65-F5344CB8AC3E}">
        <p14:creationId xmlns:p14="http://schemas.microsoft.com/office/powerpoint/2010/main" val="21182420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50</a:t>
            </a:fld>
            <a:endParaRPr lang="en-US"/>
          </a:p>
        </p:txBody>
      </p:sp>
    </p:spTree>
    <p:extLst>
      <p:ext uri="{BB962C8B-B14F-4D97-AF65-F5344CB8AC3E}">
        <p14:creationId xmlns:p14="http://schemas.microsoft.com/office/powerpoint/2010/main" val="7291395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51</a:t>
            </a:fld>
            <a:endParaRPr lang="en-US"/>
          </a:p>
        </p:txBody>
      </p:sp>
    </p:spTree>
    <p:extLst>
      <p:ext uri="{BB962C8B-B14F-4D97-AF65-F5344CB8AC3E}">
        <p14:creationId xmlns:p14="http://schemas.microsoft.com/office/powerpoint/2010/main" val="11067102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52</a:t>
            </a:fld>
            <a:endParaRPr lang="en-US"/>
          </a:p>
        </p:txBody>
      </p:sp>
    </p:spTree>
    <p:extLst>
      <p:ext uri="{BB962C8B-B14F-4D97-AF65-F5344CB8AC3E}">
        <p14:creationId xmlns:p14="http://schemas.microsoft.com/office/powerpoint/2010/main" val="11234899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53</a:t>
            </a:fld>
            <a:endParaRPr lang="en-US"/>
          </a:p>
        </p:txBody>
      </p:sp>
    </p:spTree>
    <p:extLst>
      <p:ext uri="{BB962C8B-B14F-4D97-AF65-F5344CB8AC3E}">
        <p14:creationId xmlns:p14="http://schemas.microsoft.com/office/powerpoint/2010/main" val="18195332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54</a:t>
            </a:fld>
            <a:endParaRPr lang="en-US"/>
          </a:p>
        </p:txBody>
      </p:sp>
    </p:spTree>
    <p:extLst>
      <p:ext uri="{BB962C8B-B14F-4D97-AF65-F5344CB8AC3E}">
        <p14:creationId xmlns:p14="http://schemas.microsoft.com/office/powerpoint/2010/main" val="7289725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55</a:t>
            </a:fld>
            <a:endParaRPr lang="en-US"/>
          </a:p>
        </p:txBody>
      </p:sp>
    </p:spTree>
    <p:extLst>
      <p:ext uri="{BB962C8B-B14F-4D97-AF65-F5344CB8AC3E}">
        <p14:creationId xmlns:p14="http://schemas.microsoft.com/office/powerpoint/2010/main" val="4481476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56</a:t>
            </a:fld>
            <a:endParaRPr lang="en-US"/>
          </a:p>
        </p:txBody>
      </p:sp>
    </p:spTree>
    <p:extLst>
      <p:ext uri="{BB962C8B-B14F-4D97-AF65-F5344CB8AC3E}">
        <p14:creationId xmlns:p14="http://schemas.microsoft.com/office/powerpoint/2010/main" val="79171443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57</a:t>
            </a:fld>
            <a:endParaRPr lang="en-US"/>
          </a:p>
        </p:txBody>
      </p:sp>
    </p:spTree>
    <p:extLst>
      <p:ext uri="{BB962C8B-B14F-4D97-AF65-F5344CB8AC3E}">
        <p14:creationId xmlns:p14="http://schemas.microsoft.com/office/powerpoint/2010/main" val="535815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58</a:t>
            </a:fld>
            <a:endParaRPr lang="en-US"/>
          </a:p>
        </p:txBody>
      </p:sp>
    </p:spTree>
    <p:extLst>
      <p:ext uri="{BB962C8B-B14F-4D97-AF65-F5344CB8AC3E}">
        <p14:creationId xmlns:p14="http://schemas.microsoft.com/office/powerpoint/2010/main" val="12880585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59</a:t>
            </a:fld>
            <a:endParaRPr lang="en-US"/>
          </a:p>
        </p:txBody>
      </p:sp>
    </p:spTree>
    <p:extLst>
      <p:ext uri="{BB962C8B-B14F-4D97-AF65-F5344CB8AC3E}">
        <p14:creationId xmlns:p14="http://schemas.microsoft.com/office/powerpoint/2010/main" val="1764199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6</a:t>
            </a:fld>
            <a:endParaRPr lang="en-US"/>
          </a:p>
        </p:txBody>
      </p:sp>
    </p:spTree>
    <p:extLst>
      <p:ext uri="{BB962C8B-B14F-4D97-AF65-F5344CB8AC3E}">
        <p14:creationId xmlns:p14="http://schemas.microsoft.com/office/powerpoint/2010/main" val="12137818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60</a:t>
            </a:fld>
            <a:endParaRPr lang="en-US"/>
          </a:p>
        </p:txBody>
      </p:sp>
    </p:spTree>
    <p:extLst>
      <p:ext uri="{BB962C8B-B14F-4D97-AF65-F5344CB8AC3E}">
        <p14:creationId xmlns:p14="http://schemas.microsoft.com/office/powerpoint/2010/main" val="58592929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61</a:t>
            </a:fld>
            <a:endParaRPr lang="en-US"/>
          </a:p>
        </p:txBody>
      </p:sp>
    </p:spTree>
    <p:extLst>
      <p:ext uri="{BB962C8B-B14F-4D97-AF65-F5344CB8AC3E}">
        <p14:creationId xmlns:p14="http://schemas.microsoft.com/office/powerpoint/2010/main" val="1501089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62</a:t>
            </a:fld>
            <a:endParaRPr lang="en-US"/>
          </a:p>
        </p:txBody>
      </p:sp>
    </p:spTree>
    <p:extLst>
      <p:ext uri="{BB962C8B-B14F-4D97-AF65-F5344CB8AC3E}">
        <p14:creationId xmlns:p14="http://schemas.microsoft.com/office/powerpoint/2010/main" val="1674422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63</a:t>
            </a:fld>
            <a:endParaRPr lang="en-US"/>
          </a:p>
        </p:txBody>
      </p:sp>
    </p:spTree>
    <p:extLst>
      <p:ext uri="{BB962C8B-B14F-4D97-AF65-F5344CB8AC3E}">
        <p14:creationId xmlns:p14="http://schemas.microsoft.com/office/powerpoint/2010/main" val="9989400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64</a:t>
            </a:fld>
            <a:endParaRPr lang="en-US"/>
          </a:p>
        </p:txBody>
      </p:sp>
    </p:spTree>
    <p:extLst>
      <p:ext uri="{BB962C8B-B14F-4D97-AF65-F5344CB8AC3E}">
        <p14:creationId xmlns:p14="http://schemas.microsoft.com/office/powerpoint/2010/main" val="15808322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65</a:t>
            </a:fld>
            <a:endParaRPr lang="en-US"/>
          </a:p>
        </p:txBody>
      </p:sp>
    </p:spTree>
    <p:extLst>
      <p:ext uri="{BB962C8B-B14F-4D97-AF65-F5344CB8AC3E}">
        <p14:creationId xmlns:p14="http://schemas.microsoft.com/office/powerpoint/2010/main" val="4675248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66</a:t>
            </a:fld>
            <a:endParaRPr lang="en-US"/>
          </a:p>
        </p:txBody>
      </p:sp>
    </p:spTree>
    <p:extLst>
      <p:ext uri="{BB962C8B-B14F-4D97-AF65-F5344CB8AC3E}">
        <p14:creationId xmlns:p14="http://schemas.microsoft.com/office/powerpoint/2010/main" val="474895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67</a:t>
            </a:fld>
            <a:endParaRPr lang="en-US"/>
          </a:p>
        </p:txBody>
      </p:sp>
    </p:spTree>
    <p:extLst>
      <p:ext uri="{BB962C8B-B14F-4D97-AF65-F5344CB8AC3E}">
        <p14:creationId xmlns:p14="http://schemas.microsoft.com/office/powerpoint/2010/main" val="14408876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68</a:t>
            </a:fld>
            <a:endParaRPr lang="en-US"/>
          </a:p>
        </p:txBody>
      </p:sp>
    </p:spTree>
    <p:extLst>
      <p:ext uri="{BB962C8B-B14F-4D97-AF65-F5344CB8AC3E}">
        <p14:creationId xmlns:p14="http://schemas.microsoft.com/office/powerpoint/2010/main" val="19723232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69</a:t>
            </a:fld>
            <a:endParaRPr lang="en-US"/>
          </a:p>
        </p:txBody>
      </p:sp>
    </p:spTree>
    <p:extLst>
      <p:ext uri="{BB962C8B-B14F-4D97-AF65-F5344CB8AC3E}">
        <p14:creationId xmlns:p14="http://schemas.microsoft.com/office/powerpoint/2010/main" val="279153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7</a:t>
            </a:fld>
            <a:endParaRPr lang="en-US"/>
          </a:p>
        </p:txBody>
      </p:sp>
    </p:spTree>
    <p:extLst>
      <p:ext uri="{BB962C8B-B14F-4D97-AF65-F5344CB8AC3E}">
        <p14:creationId xmlns:p14="http://schemas.microsoft.com/office/powerpoint/2010/main" val="1085112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8</a:t>
            </a:fld>
            <a:endParaRPr lang="en-US"/>
          </a:p>
        </p:txBody>
      </p:sp>
    </p:spTree>
    <p:extLst>
      <p:ext uri="{BB962C8B-B14F-4D97-AF65-F5344CB8AC3E}">
        <p14:creationId xmlns:p14="http://schemas.microsoft.com/office/powerpoint/2010/main" val="1059665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836DE06-5477-E54D-871E-1E06217A1F6B}" type="slidenum">
              <a:rPr lang="en-US" smtClean="0"/>
              <a:t>9</a:t>
            </a:fld>
            <a:endParaRPr lang="en-US"/>
          </a:p>
        </p:txBody>
      </p:sp>
    </p:spTree>
    <p:extLst>
      <p:ext uri="{BB962C8B-B14F-4D97-AF65-F5344CB8AC3E}">
        <p14:creationId xmlns:p14="http://schemas.microsoft.com/office/powerpoint/2010/main" val="718896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bg>
      <p:bgPr>
        <a:solidFill>
          <a:srgbClr val="F9F9F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0" y="1694902"/>
            <a:ext cx="10363200" cy="1470025"/>
          </a:xfrm>
          <a:prstGeom prst="rect">
            <a:avLst/>
          </a:prstGeom>
        </p:spPr>
        <p:txBody>
          <a:bodyPr/>
          <a:lstStyle>
            <a:lvl1pPr>
              <a:defRPr sz="3400" b="0" i="0" baseline="0">
                <a:solidFill>
                  <a:srgbClr val="464646"/>
                </a:solidFill>
                <a:latin typeface="Karla" charset="0"/>
                <a:ea typeface="Karla" charset="0"/>
                <a:cs typeface="Karla" charset="0"/>
              </a:defRPr>
            </a:lvl1pPr>
          </a:lstStyle>
          <a:p>
            <a:r>
              <a:rPr lang="en-US"/>
              <a:t>Lecture #: </a:t>
            </a:r>
            <a:endParaRPr lang="en-US" dirty="0"/>
          </a:p>
        </p:txBody>
      </p:sp>
      <p:sp>
        <p:nvSpPr>
          <p:cNvPr id="4" name="Date Placeholder 3"/>
          <p:cNvSpPr>
            <a:spLocks noGrp="1"/>
          </p:cNvSpPr>
          <p:nvPr>
            <p:ph type="dt" sz="half" idx="10"/>
          </p:nvPr>
        </p:nvSpPr>
        <p:spPr/>
        <p:txBody>
          <a:bodyPr/>
          <a:lstStyle/>
          <a:p>
            <a:fld id="{7815DEDD-5023-6A48-92BD-45D6F9D22223}" type="datetime1">
              <a:rPr lang="en-US" smtClean="0"/>
              <a:t>1/28/19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44000" y="6400800"/>
            <a:ext cx="2844800" cy="365125"/>
          </a:xfrm>
        </p:spPr>
        <p:txBody>
          <a:bodyPr/>
          <a:lstStyle/>
          <a:p>
            <a:fld id="{32BC767F-4907-7F4F-BE72-670862701C40}" type="slidenum">
              <a:rPr lang="en-US" smtClean="0"/>
              <a:t>‹#›</a:t>
            </a:fld>
            <a:endParaRPr lang="en-US"/>
          </a:p>
        </p:txBody>
      </p:sp>
      <p:sp>
        <p:nvSpPr>
          <p:cNvPr id="7" name="TextBox 6"/>
          <p:cNvSpPr txBox="1"/>
          <p:nvPr/>
        </p:nvSpPr>
        <p:spPr>
          <a:xfrm>
            <a:off x="2082800" y="2958528"/>
            <a:ext cx="8026400" cy="954107"/>
          </a:xfrm>
          <a:prstGeom prst="rect">
            <a:avLst/>
          </a:prstGeom>
          <a:noFill/>
        </p:spPr>
        <p:txBody>
          <a:bodyPr wrap="square" rtlCol="0">
            <a:spAutoFit/>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3200" kern="1200" dirty="0" smtClean="0">
                <a:solidFill>
                  <a:schemeClr val="tx1">
                    <a:lumMod val="75000"/>
                    <a:lumOff val="25000"/>
                  </a:schemeClr>
                </a:solidFill>
                <a:effectLst/>
                <a:latin typeface="Karla" charset="0"/>
                <a:ea typeface="Karla" charset="0"/>
                <a:cs typeface="Karla" charset="0"/>
              </a:rPr>
              <a:t>CS109B </a:t>
            </a:r>
            <a:r>
              <a:rPr lang="en-US" sz="3200" kern="1200" dirty="0">
                <a:solidFill>
                  <a:schemeClr val="tx1">
                    <a:lumMod val="75000"/>
                    <a:lumOff val="25000"/>
                  </a:schemeClr>
                </a:solidFill>
                <a:effectLst/>
                <a:latin typeface="Karla" charset="0"/>
                <a:ea typeface="Karla" charset="0"/>
                <a:cs typeface="Karla" charset="0"/>
              </a:rPr>
              <a:t>Introduction to Data Science</a:t>
            </a:r>
            <a:endParaRPr lang="en-US" sz="2400" b="0" i="0" dirty="0">
              <a:solidFill>
                <a:schemeClr val="tx1">
                  <a:lumMod val="75000"/>
                  <a:lumOff val="25000"/>
                </a:schemeClr>
              </a:solidFill>
              <a:latin typeface="Karla" charset="0"/>
              <a:ea typeface="Karla" charset="0"/>
              <a:cs typeface="Karla" charset="0"/>
            </a:endParaRPr>
          </a:p>
          <a:p>
            <a:pPr algn="ctr"/>
            <a:r>
              <a:rPr lang="en-US" sz="2400" b="0" i="0" dirty="0">
                <a:solidFill>
                  <a:schemeClr val="tx1">
                    <a:lumMod val="75000"/>
                    <a:lumOff val="25000"/>
                  </a:schemeClr>
                </a:solidFill>
                <a:latin typeface="Karla" charset="0"/>
                <a:ea typeface="Karla" charset="0"/>
                <a:cs typeface="Karla" charset="0"/>
              </a:rPr>
              <a:t>Pavlos Protopapas and </a:t>
            </a:r>
            <a:r>
              <a:rPr lang="en-US" sz="2400" b="0" i="0" dirty="0" smtClean="0">
                <a:solidFill>
                  <a:schemeClr val="tx1">
                    <a:lumMod val="75000"/>
                    <a:lumOff val="25000"/>
                  </a:schemeClr>
                </a:solidFill>
                <a:latin typeface="Karla" charset="0"/>
                <a:ea typeface="Karla" charset="0"/>
                <a:cs typeface="Karla" charset="0"/>
              </a:rPr>
              <a:t>Mark Glickman</a:t>
            </a:r>
            <a:endParaRPr lang="en-US" sz="2400" b="0" i="0" dirty="0">
              <a:solidFill>
                <a:schemeClr val="tx1">
                  <a:lumMod val="75000"/>
                  <a:lumOff val="25000"/>
                </a:schemeClr>
              </a:solidFill>
              <a:latin typeface="Karla" charset="0"/>
              <a:ea typeface="Karla" charset="0"/>
              <a:cs typeface="Karla" charset="0"/>
            </a:endParaRPr>
          </a:p>
        </p:txBody>
      </p:sp>
      <p:grpSp>
        <p:nvGrpSpPr>
          <p:cNvPr id="12" name="Group 11"/>
          <p:cNvGrpSpPr>
            <a:grpSpLocks noChangeAspect="1"/>
          </p:cNvGrpSpPr>
          <p:nvPr/>
        </p:nvGrpSpPr>
        <p:grpSpPr>
          <a:xfrm>
            <a:off x="4475134" y="4428549"/>
            <a:ext cx="3154320" cy="1764795"/>
            <a:chOff x="3383860" y="4092499"/>
            <a:chExt cx="1774304" cy="1102997"/>
          </a:xfrm>
        </p:grpSpPr>
        <p:pic>
          <p:nvPicPr>
            <p:cNvPr id="13" name="Picture 12" descr="iacs.png"/>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3383860" y="4092501"/>
              <a:ext cx="874886" cy="1102995"/>
            </a:xfrm>
            <a:prstGeom prst="rect">
              <a:avLst/>
            </a:prstGeom>
          </p:spPr>
        </p:pic>
        <p:pic>
          <p:nvPicPr>
            <p:cNvPr id="14" name="Picture 13" descr="harvard.png"/>
            <p:cNvPicPr>
              <a:picLocks/>
            </p:cNvPicPr>
            <p:nvPr userDrawn="1"/>
          </p:nvPicPr>
          <p:blipFill>
            <a:blip r:embed="rId3">
              <a:extLst>
                <a:ext uri="{28A0092B-C50C-407E-A947-70E740481C1C}">
                  <a14:useLocalDpi xmlns:a14="http://schemas.microsoft.com/office/drawing/2010/main" val="0"/>
                </a:ext>
              </a:extLst>
            </a:blip>
            <a:stretch>
              <a:fillRect/>
            </a:stretch>
          </p:blipFill>
          <p:spPr>
            <a:xfrm>
              <a:off x="4283769" y="4092499"/>
              <a:ext cx="874395" cy="1102995"/>
            </a:xfrm>
            <a:prstGeom prst="rect">
              <a:avLst/>
            </a:prstGeom>
          </p:spPr>
        </p:pic>
      </p:grpSp>
    </p:spTree>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6114679-4720-5040-AE14-3A0B73C077EA}" type="datetime1">
              <a:rPr lang="en-US" smtClean="0"/>
              <a:t>1/28/19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BC767F-4907-7F4F-BE72-670862701C40}" type="slidenum">
              <a:rPr lang="en-US" smtClean="0"/>
              <a:t>‹#›</a:t>
            </a:fld>
            <a:endParaRPr lang="en-US"/>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596482"/>
            <a:ext cx="10972800" cy="211114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F13D9C-F2D2-CE4C-8579-D61B55619951}" type="datetime1">
              <a:rPr lang="en-US" smtClean="0"/>
              <a:t>1/28/19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C767F-4907-7F4F-BE72-670862701C40}" type="slidenum">
              <a:rPr lang="en-US" smtClean="0"/>
              <a:t>‹#›</a:t>
            </a:fld>
            <a:endParaRPr lang="en-US"/>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CC00B78-5018-1145-91D8-600AD130FD3C}" type="datetime1">
              <a:rPr lang="en-US" smtClean="0"/>
              <a:t>1/28/19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C767F-4907-7F4F-BE72-670862701C40}" type="slidenum">
              <a:rPr lang="en-US" smtClean="0"/>
              <a:t>‹#›</a:t>
            </a:fld>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B9473F-377F-0241-B29C-4DE285AC69CA}" type="datetime1">
              <a:rPr lang="en-US" smtClean="0"/>
              <a:t>1/28/19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C767F-4907-7F4F-BE72-670862701C40}" type="slidenum">
              <a:rPr lang="en-US" smtClean="0"/>
              <a:t>‹#›</a:t>
            </a:fld>
            <a:endParaRPr lang="en-US"/>
          </a:p>
        </p:txBody>
      </p:sp>
    </p:spTree>
    <p:extLst>
      <p:ext uri="{BB962C8B-B14F-4D97-AF65-F5344CB8AC3E}">
        <p14:creationId xmlns:p14="http://schemas.microsoft.com/office/powerpoint/2010/main" val="6521411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sp>
        <p:nvSpPr>
          <p:cNvPr id="2" name="Title 1"/>
          <p:cNvSpPr>
            <a:spLocks noGrp="1"/>
          </p:cNvSpPr>
          <p:nvPr>
            <p:ph type="title"/>
          </p:nvPr>
        </p:nvSpPr>
        <p:spPr>
          <a:xfrm>
            <a:off x="349292" y="216531"/>
            <a:ext cx="11493416" cy="767276"/>
          </a:xfrm>
          <a:prstGeom prst="rect">
            <a:avLst/>
          </a:prstGeom>
          <a:ln>
            <a:noFill/>
          </a:ln>
        </p:spPr>
        <p:txBody>
          <a:bodyPr/>
          <a:lstStyle>
            <a:lvl1pPr algn="l">
              <a:defRPr>
                <a:solidFill>
                  <a:srgbClr val="464646"/>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833415" y="1177758"/>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32BC767F-4907-7F4F-BE72-670862701C40}"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7" name="Picture 6"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8" name="Picture 7"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cxnSp>
        <p:nvCxnSpPr>
          <p:cNvPr id="10" name="Straight Connector 9"/>
          <p:cNvCxnSpPr/>
          <p:nvPr/>
        </p:nvCxnSpPr>
        <p:spPr>
          <a:xfrm>
            <a:off x="0" y="789856"/>
            <a:ext cx="12192000" cy="0"/>
          </a:xfrm>
          <a:prstGeom prst="line">
            <a:avLst/>
          </a:prstGeom>
          <a:ln w="9525"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5257800" y="6400800"/>
            <a:ext cx="2002471" cy="261610"/>
          </a:xfrm>
          <a:prstGeom prst="rect">
            <a:avLst/>
          </a:prstGeom>
          <a:noFill/>
        </p:spPr>
        <p:txBody>
          <a:bodyPr wrap="none" rtlCol="0">
            <a:spAutoFit/>
          </a:bodyPr>
          <a:lstStyle/>
          <a:p>
            <a:r>
              <a:rPr lang="en-US" sz="1100" cap="small" baseline="0" dirty="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Only Content ">
    <p:spTree>
      <p:nvGrpSpPr>
        <p:cNvPr id="1" name=""/>
        <p:cNvGrpSpPr/>
        <p:nvPr/>
      </p:nvGrpSpPr>
      <p:grpSpPr>
        <a:xfrm>
          <a:off x="0" y="0"/>
          <a:ext cx="0" cy="0"/>
          <a:chOff x="0" y="0"/>
          <a:chExt cx="0" cy="0"/>
        </a:xfrm>
      </p:grpSpPr>
      <p:sp>
        <p:nvSpPr>
          <p:cNvPr id="3" name="Content Placeholder 2"/>
          <p:cNvSpPr>
            <a:spLocks noGrp="1"/>
          </p:cNvSpPr>
          <p:nvPr>
            <p:ph idx="1"/>
          </p:nvPr>
        </p:nvSpPr>
        <p:spPr>
          <a:xfrm>
            <a:off x="872951" y="357487"/>
            <a:ext cx="10327008" cy="2111143"/>
          </a:xfrm>
          <a:prstGeom prst="rect">
            <a:avLst/>
          </a:prstGeom>
          <a:ln>
            <a:noFill/>
          </a:ln>
        </p:spPr>
        <p:txBody>
          <a:bodyPr/>
          <a:lstStyle>
            <a:lvl1pPr marL="0" indent="0">
              <a:buNone/>
              <a:defRPr sz="2800">
                <a:solidFill>
                  <a:srgbClr val="464646"/>
                </a:solidFill>
                <a:latin typeface="Karla"/>
                <a:cs typeface="Karla"/>
              </a:defRPr>
            </a:lvl1pPr>
            <a:lvl2pPr>
              <a:defRPr sz="2400">
                <a:solidFill>
                  <a:srgbClr val="464646"/>
                </a:solidFill>
                <a:latin typeface="Karla"/>
                <a:cs typeface="Karla"/>
              </a:defRPr>
            </a:lvl2pPr>
            <a:lvl3pPr>
              <a:defRPr sz="2000">
                <a:solidFill>
                  <a:srgbClr val="464646"/>
                </a:solidFill>
                <a:latin typeface="Karla"/>
                <a:cs typeface="Karla"/>
              </a:defRPr>
            </a:lvl3pPr>
            <a:lvl4pPr>
              <a:defRPr sz="1800">
                <a:solidFill>
                  <a:srgbClr val="464646"/>
                </a:solidFill>
                <a:latin typeface="Karla"/>
                <a:cs typeface="Karla"/>
              </a:defRPr>
            </a:lvl4pPr>
            <a:lvl5pPr>
              <a:defRPr sz="1800">
                <a:solidFill>
                  <a:srgbClr val="464646"/>
                </a:solidFill>
                <a:latin typeface="Karla"/>
                <a:cs typeface="Karla"/>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9144000" y="6400800"/>
            <a:ext cx="2844800" cy="365125"/>
          </a:xfrm>
        </p:spPr>
        <p:txBody>
          <a:bodyPr/>
          <a:lstStyle>
            <a:lvl1pPr algn="r">
              <a:defRPr/>
            </a:lvl1pPr>
          </a:lstStyle>
          <a:p>
            <a:fld id="{32BC767F-4907-7F4F-BE72-670862701C40}" type="slidenum">
              <a:rPr lang="en-US" smtClean="0"/>
              <a:t>‹#›</a:t>
            </a:fld>
            <a:endParaRPr lang="en-US"/>
          </a:p>
        </p:txBody>
      </p:sp>
      <p:grpSp>
        <p:nvGrpSpPr>
          <p:cNvPr id="10" name="Group 9"/>
          <p:cNvGrpSpPr>
            <a:grpSpLocks noChangeAspect="1"/>
          </p:cNvGrpSpPr>
          <p:nvPr/>
        </p:nvGrpSpPr>
        <p:grpSpPr>
          <a:xfrm>
            <a:off x="457200" y="6400800"/>
            <a:ext cx="487418" cy="274320"/>
            <a:chOff x="8442646" y="6356350"/>
            <a:chExt cx="482609" cy="274320"/>
          </a:xfrm>
        </p:grpSpPr>
        <p:pic>
          <p:nvPicPr>
            <p:cNvPr id="11" name="Picture 10"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002471" cy="261610"/>
          </a:xfrm>
          <a:prstGeom prst="rect">
            <a:avLst/>
          </a:prstGeom>
          <a:noFill/>
        </p:spPr>
        <p:txBody>
          <a:bodyPr wrap="none" rtlCol="0">
            <a:spAutoFit/>
          </a:bodyPr>
          <a:lstStyle/>
          <a:p>
            <a:r>
              <a:rPr lang="en-US" sz="1100" cap="small" baseline="0" dirty="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6"/>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FAB5E3-154F-444B-AAEA-0A4D94181FD4}" type="datetime1">
              <a:rPr lang="en-US" smtClean="0"/>
              <a:t>1/28/19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BC767F-4907-7F4F-BE72-670862701C40}" type="slidenum">
              <a:rPr lang="en-US" smtClean="0"/>
              <a:t>‹#›</a:t>
            </a:fld>
            <a:endParaRPr lang="en-US"/>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144000" y="6400800"/>
            <a:ext cx="2844800" cy="365125"/>
          </a:xfrm>
        </p:spPr>
        <p:txBody>
          <a:bodyPr/>
          <a:lstStyle/>
          <a:p>
            <a:fld id="{32BC767F-4907-7F4F-BE72-670862701C40}" type="slidenum">
              <a:rPr lang="en-US" smtClean="0"/>
              <a:t>‹#›</a:t>
            </a:fld>
            <a:endParaRPr lang="en-US"/>
          </a:p>
        </p:txBody>
      </p:sp>
      <p:sp>
        <p:nvSpPr>
          <p:cNvPr id="11" name="TextBox 10"/>
          <p:cNvSpPr txBox="1"/>
          <p:nvPr/>
        </p:nvSpPr>
        <p:spPr>
          <a:xfrm>
            <a:off x="10109057" y="6109785"/>
            <a:ext cx="1289135" cy="261610"/>
          </a:xfrm>
          <a:prstGeom prst="rect">
            <a:avLst/>
          </a:prstGeom>
          <a:noFill/>
        </p:spPr>
        <p:txBody>
          <a:bodyPr wrap="none" rtlCol="0">
            <a:spAutoFit/>
          </a:bodyPr>
          <a:lstStyle/>
          <a:p>
            <a:r>
              <a:rPr lang="en-US" sz="1100" cap="small" baseline="0" dirty="0">
                <a:solidFill>
                  <a:schemeClr val="tx1">
                    <a:lumMod val="50000"/>
                    <a:lumOff val="50000"/>
                  </a:schemeClr>
                </a:solidFill>
                <a:latin typeface="Karla" charset="0"/>
                <a:ea typeface="Karla" charset="0"/>
                <a:cs typeface="Karla" charset="0"/>
              </a:rPr>
              <a:t>Pavlos Protopapas</a:t>
            </a:r>
          </a:p>
        </p:txBody>
      </p:sp>
      <p:grpSp>
        <p:nvGrpSpPr>
          <p:cNvPr id="13" name="Group 12"/>
          <p:cNvGrpSpPr>
            <a:grpSpLocks noChangeAspect="1"/>
          </p:cNvGrpSpPr>
          <p:nvPr/>
        </p:nvGrpSpPr>
        <p:grpSpPr>
          <a:xfrm>
            <a:off x="457200" y="6400800"/>
            <a:ext cx="487418" cy="274320"/>
            <a:chOff x="8442646" y="6356350"/>
            <a:chExt cx="482609" cy="274320"/>
          </a:xfrm>
        </p:grpSpPr>
        <p:pic>
          <p:nvPicPr>
            <p:cNvPr id="14" name="Picture 13"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5" name="Picture 14"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8341" y="951502"/>
            <a:ext cx="10972800" cy="767276"/>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0" y="1535114"/>
            <a:ext cx="5389033" cy="639762"/>
          </a:xfrm>
          <a:prstGeom prst="rect">
            <a:avLst/>
          </a:prstGeom>
        </p:spPr>
        <p:txBody>
          <a:bodyPr anchor="b"/>
          <a:lstStyle>
            <a:lvl1pPr marL="0" indent="0">
              <a:buNone/>
              <a:defRPr sz="2400" b="1"/>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144000" y="6400800"/>
            <a:ext cx="2844800" cy="365125"/>
          </a:xfrm>
        </p:spPr>
        <p:txBody>
          <a:bodyPr/>
          <a:lstStyle/>
          <a:p>
            <a:fld id="{32BC767F-4907-7F4F-BE72-670862701C40}" type="slidenum">
              <a:rPr lang="en-US" smtClean="0"/>
              <a:t>‹#›</a:t>
            </a:fld>
            <a:endParaRPr lang="en-US"/>
          </a:p>
        </p:txBody>
      </p:sp>
      <p:grpSp>
        <p:nvGrpSpPr>
          <p:cNvPr id="15" name="Group 14"/>
          <p:cNvGrpSpPr>
            <a:grpSpLocks noChangeAspect="1"/>
          </p:cNvGrpSpPr>
          <p:nvPr/>
        </p:nvGrpSpPr>
        <p:grpSpPr>
          <a:xfrm>
            <a:off x="457200" y="6400800"/>
            <a:ext cx="487418" cy="274320"/>
            <a:chOff x="8442646" y="6356350"/>
            <a:chExt cx="482609" cy="274320"/>
          </a:xfrm>
        </p:grpSpPr>
        <p:pic>
          <p:nvPicPr>
            <p:cNvPr id="16" name="Picture 15"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7" name="Picture 16"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39958"/>
            <a:ext cx="10972800" cy="767276"/>
          </a:xfrm>
          <a:prstGeom prst="rect">
            <a:avLst/>
          </a:prstGeom>
        </p:spPr>
        <p:txBody>
          <a:bodyPr/>
          <a:lstStyle/>
          <a:p>
            <a:r>
              <a:rPr lang="en-US" smtClean="0"/>
              <a:t>Click to edit Master title style</a:t>
            </a:r>
            <a:endParaRPr lang="en-US" dirty="0"/>
          </a:p>
        </p:txBody>
      </p:sp>
      <p:sp>
        <p:nvSpPr>
          <p:cNvPr id="5" name="Slide Number Placeholder 4"/>
          <p:cNvSpPr>
            <a:spLocks noGrp="1"/>
          </p:cNvSpPr>
          <p:nvPr>
            <p:ph type="sldNum" sz="quarter" idx="12"/>
          </p:nvPr>
        </p:nvSpPr>
        <p:spPr>
          <a:xfrm>
            <a:off x="9144000" y="6400800"/>
            <a:ext cx="2844800" cy="365125"/>
          </a:xfrm>
        </p:spPr>
        <p:txBody>
          <a:bodyPr/>
          <a:lstStyle/>
          <a:p>
            <a:fld id="{32BC767F-4907-7F4F-BE72-670862701C40}" type="slidenum">
              <a:rPr lang="en-US" smtClean="0"/>
              <a:t>‹#›</a:t>
            </a:fld>
            <a:endParaRPr lang="en-US"/>
          </a:p>
        </p:txBody>
      </p:sp>
      <p:grpSp>
        <p:nvGrpSpPr>
          <p:cNvPr id="11" name="Group 10"/>
          <p:cNvGrpSpPr>
            <a:grpSpLocks noChangeAspect="1"/>
          </p:cNvGrpSpPr>
          <p:nvPr/>
        </p:nvGrpSpPr>
        <p:grpSpPr>
          <a:xfrm>
            <a:off x="457200" y="6400800"/>
            <a:ext cx="487418" cy="274320"/>
            <a:chOff x="8442646" y="6356350"/>
            <a:chExt cx="482609" cy="274320"/>
          </a:xfrm>
        </p:grpSpPr>
        <p:pic>
          <p:nvPicPr>
            <p:cNvPr id="12" name="Picture 11"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3" name="Picture 12"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8" name="TextBox 7"/>
          <p:cNvSpPr txBox="1"/>
          <p:nvPr/>
        </p:nvSpPr>
        <p:spPr>
          <a:xfrm>
            <a:off x="5257800" y="6400800"/>
            <a:ext cx="2002471" cy="261610"/>
          </a:xfrm>
          <a:prstGeom prst="rect">
            <a:avLst/>
          </a:prstGeom>
          <a:noFill/>
        </p:spPr>
        <p:txBody>
          <a:bodyPr wrap="none" rtlCol="0">
            <a:spAutoFit/>
          </a:bodyPr>
          <a:lstStyle/>
          <a:p>
            <a:r>
              <a:rPr lang="en-US" sz="1100" cap="small" baseline="0" dirty="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144000" y="6400800"/>
            <a:ext cx="2844800" cy="365125"/>
          </a:xfrm>
        </p:spPr>
        <p:txBody>
          <a:bodyPr/>
          <a:lstStyle/>
          <a:p>
            <a:fld id="{32BC767F-4907-7F4F-BE72-670862701C40}" type="slidenum">
              <a:rPr lang="en-US" smtClean="0"/>
              <a:t>‹#›</a:t>
            </a:fld>
            <a:endParaRPr lang="en-US"/>
          </a:p>
        </p:txBody>
      </p:sp>
      <p:grpSp>
        <p:nvGrpSpPr>
          <p:cNvPr id="9" name="Group 8"/>
          <p:cNvGrpSpPr>
            <a:grpSpLocks noChangeAspect="1"/>
          </p:cNvGrpSpPr>
          <p:nvPr/>
        </p:nvGrpSpPr>
        <p:grpSpPr>
          <a:xfrm>
            <a:off x="457200" y="6400800"/>
            <a:ext cx="487418" cy="274320"/>
            <a:chOff x="8442646" y="6356350"/>
            <a:chExt cx="482609" cy="274320"/>
          </a:xfrm>
        </p:grpSpPr>
        <p:pic>
          <p:nvPicPr>
            <p:cNvPr id="10" name="Picture 9" descr="iac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42646" y="6356350"/>
              <a:ext cx="244154" cy="274320"/>
            </a:xfrm>
            <a:prstGeom prst="rect">
              <a:avLst/>
            </a:prstGeom>
          </p:spPr>
        </p:pic>
        <p:pic>
          <p:nvPicPr>
            <p:cNvPr id="11" name="Picture 10" descr="harvard.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86800" y="6356350"/>
              <a:ext cx="238455" cy="274320"/>
            </a:xfrm>
            <a:prstGeom prst="rect">
              <a:avLst/>
            </a:prstGeom>
          </p:spPr>
        </p:pic>
      </p:grpSp>
      <p:sp>
        <p:nvSpPr>
          <p:cNvPr id="7" name="TextBox 6"/>
          <p:cNvSpPr txBox="1"/>
          <p:nvPr/>
        </p:nvSpPr>
        <p:spPr>
          <a:xfrm>
            <a:off x="5257800" y="6400800"/>
            <a:ext cx="2002471" cy="261610"/>
          </a:xfrm>
          <a:prstGeom prst="rect">
            <a:avLst/>
          </a:prstGeom>
          <a:noFill/>
        </p:spPr>
        <p:txBody>
          <a:bodyPr wrap="none" rtlCol="0">
            <a:spAutoFit/>
          </a:bodyPr>
          <a:lstStyle/>
          <a:p>
            <a:r>
              <a:rPr lang="en-US" sz="1100" cap="small" baseline="0" dirty="0" smtClean="0">
                <a:solidFill>
                  <a:schemeClr val="tx1">
                    <a:lumMod val="50000"/>
                    <a:lumOff val="50000"/>
                  </a:schemeClr>
                </a:solidFill>
                <a:latin typeface="Karla" charset="0"/>
                <a:ea typeface="Karla" charset="0"/>
                <a:cs typeface="Karla" charset="0"/>
              </a:rPr>
              <a:t>CS109B, </a:t>
            </a:r>
            <a:r>
              <a:rPr lang="en-US" sz="1100" cap="small" baseline="0" dirty="0">
                <a:solidFill>
                  <a:schemeClr val="tx1">
                    <a:lumMod val="50000"/>
                    <a:lumOff val="50000"/>
                  </a:schemeClr>
                </a:solidFill>
                <a:latin typeface="Karla" charset="0"/>
                <a:ea typeface="Karla" charset="0"/>
                <a:cs typeface="Karla" charset="0"/>
              </a:rPr>
              <a:t>Protopapas, </a:t>
            </a:r>
            <a:r>
              <a:rPr lang="en-US" sz="1100" cap="small" baseline="0" dirty="0" smtClean="0">
                <a:solidFill>
                  <a:schemeClr val="tx1">
                    <a:lumMod val="50000"/>
                    <a:lumOff val="50000"/>
                  </a:schemeClr>
                </a:solidFill>
                <a:latin typeface="Karla" charset="0"/>
                <a:ea typeface="Karla" charset="0"/>
                <a:cs typeface="Karla" charset="0"/>
              </a:rPr>
              <a:t>Glickman</a:t>
            </a:r>
            <a:endParaRPr lang="en-US" sz="1100" cap="small" baseline="0" dirty="0">
              <a:solidFill>
                <a:schemeClr val="tx1">
                  <a:lumMod val="50000"/>
                  <a:lumOff val="50000"/>
                </a:schemeClr>
              </a:solidFill>
              <a:latin typeface="Karla" charset="0"/>
              <a:ea typeface="Karla" charset="0"/>
              <a:cs typeface="Karla" charset="0"/>
            </a:endParaRPr>
          </a:p>
        </p:txBody>
      </p:sp>
    </p:spTree>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1"/>
            <a:ext cx="4011084"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400"/>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D3A000-66E8-3B43-884D-00230892A612}" type="datetime1">
              <a:rPr lang="en-US" smtClean="0"/>
              <a:t>1/28/19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BC767F-4907-7F4F-BE72-670862701C40}" type="slidenum">
              <a:rPr lang="en-US" smtClean="0"/>
              <a:t>‹#›</a:t>
            </a:fld>
            <a:endParaRPr lang="en-US"/>
          </a:p>
        </p:txBody>
      </p:sp>
    </p:spTree>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B9473F-377F-0241-B29C-4DE285AC69CA}" type="datetime1">
              <a:rPr lang="en-US" smtClean="0"/>
              <a:t>1/28/19</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BC767F-4907-7F4F-BE72-670862701C40}" type="slidenum">
              <a:rPr lang="en-US" smtClean="0"/>
              <a:t>‹#›</a:t>
            </a:fld>
            <a:endParaRPr lang="en-US"/>
          </a:p>
        </p:txBody>
      </p:sp>
    </p:spTree>
    <p:extLst>
      <p:ext uri="{BB962C8B-B14F-4D97-AF65-F5344CB8AC3E}">
        <p14:creationId xmlns:p14="http://schemas.microsoft.com/office/powerpoint/2010/main" val="127788109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hf hdr="0" ftr="0" dt="0"/>
  <p:txStyles>
    <p:titleStyle>
      <a:lvl1pPr algn="ctr" defTabSz="457182" rtl="0" eaLnBrk="1" latinLnBrk="0" hangingPunct="1">
        <a:spcBef>
          <a:spcPct val="0"/>
        </a:spcBef>
        <a:buNone/>
        <a:defRPr sz="3200" kern="1200" baseline="0">
          <a:solidFill>
            <a:schemeClr val="tx1"/>
          </a:solidFill>
          <a:latin typeface="Karla"/>
          <a:ea typeface="+mj-ea"/>
          <a:cs typeface="Karla"/>
        </a:defRPr>
      </a:lvl1pPr>
    </p:titleStyle>
    <p:bodyStyle>
      <a:lvl1pPr marL="342887" indent="-342887" algn="l" defTabSz="457182" rtl="0" eaLnBrk="1" latinLnBrk="0" hangingPunct="1">
        <a:spcBef>
          <a:spcPct val="20000"/>
        </a:spcBef>
        <a:buFont typeface="Arial"/>
        <a:buChar char="•"/>
        <a:defRPr sz="3200" kern="1200">
          <a:solidFill>
            <a:schemeClr val="tx1"/>
          </a:solidFill>
          <a:latin typeface="+mn-lt"/>
          <a:ea typeface="+mn-ea"/>
          <a:cs typeface="+mn-cs"/>
        </a:defRPr>
      </a:lvl1pPr>
      <a:lvl2pPr marL="742920" indent="-285738" algn="l" defTabSz="457182" rtl="0" eaLnBrk="1" latinLnBrk="0" hangingPunct="1">
        <a:spcBef>
          <a:spcPct val="20000"/>
        </a:spcBef>
        <a:buFont typeface="Arial"/>
        <a:buChar char="–"/>
        <a:defRPr sz="2800" kern="1200">
          <a:solidFill>
            <a:schemeClr val="tx1"/>
          </a:solidFill>
          <a:latin typeface="+mn-lt"/>
          <a:ea typeface="+mn-ea"/>
          <a:cs typeface="+mn-cs"/>
        </a:defRPr>
      </a:lvl2pPr>
      <a:lvl3pPr marL="1142954" indent="-228590" algn="l" defTabSz="457182" rtl="0" eaLnBrk="1" latinLnBrk="0" hangingPunct="1">
        <a:spcBef>
          <a:spcPct val="20000"/>
        </a:spcBef>
        <a:buFont typeface="Arial"/>
        <a:buChar char="•"/>
        <a:defRPr sz="2400" kern="1200">
          <a:solidFill>
            <a:schemeClr val="tx1"/>
          </a:solidFill>
          <a:latin typeface="+mn-lt"/>
          <a:ea typeface="+mn-ea"/>
          <a:cs typeface="+mn-cs"/>
        </a:defRPr>
      </a:lvl3pPr>
      <a:lvl4pPr marL="1600136" indent="-228590" algn="l" defTabSz="457182" rtl="0" eaLnBrk="1" latinLnBrk="0" hangingPunct="1">
        <a:spcBef>
          <a:spcPct val="20000"/>
        </a:spcBef>
        <a:buFont typeface="Arial"/>
        <a:buChar char="–"/>
        <a:defRPr sz="2000" kern="1200">
          <a:solidFill>
            <a:schemeClr val="tx1"/>
          </a:solidFill>
          <a:latin typeface="+mn-lt"/>
          <a:ea typeface="+mn-ea"/>
          <a:cs typeface="+mn-cs"/>
        </a:defRPr>
      </a:lvl4pPr>
      <a:lvl5pPr marL="2057317" indent="-228590" algn="l" defTabSz="457182" rtl="0" eaLnBrk="1" latinLnBrk="0" hangingPunct="1">
        <a:spcBef>
          <a:spcPct val="20000"/>
        </a:spcBef>
        <a:buFont typeface="Arial"/>
        <a:buChar char="»"/>
        <a:defRPr sz="2000" kern="1200">
          <a:solidFill>
            <a:schemeClr val="tx1"/>
          </a:solidFill>
          <a:latin typeface="+mn-lt"/>
          <a:ea typeface="+mn-ea"/>
          <a:cs typeface="+mn-cs"/>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4"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1"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4" Type="http://schemas.openxmlformats.org/officeDocument/2006/relationships/image" Target="../media/image13.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4.tiff"/><Relationship Id="rId4" Type="http://schemas.openxmlformats.org/officeDocument/2006/relationships/image" Target="../media/image15.tiff"/><Relationship Id="rId5" Type="http://schemas.openxmlformats.org/officeDocument/2006/relationships/image" Target="../media/image16.tiff"/><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7.tiff"/><Relationship Id="rId4" Type="http://schemas.openxmlformats.org/officeDocument/2006/relationships/image" Target="../media/image18.tiff"/><Relationship Id="rId5"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0.tiff"/><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1.xml"/><Relationship Id="rId5" Type="http://schemas.openxmlformats.org/officeDocument/2006/relationships/image" Target="../media/image32.png"/><Relationship Id="rId1" Type="http://schemas.microsoft.com/office/2007/relationships/media" Target="../media/media1.mp4"/><Relationship Id="rId2" Type="http://schemas.openxmlformats.org/officeDocument/2006/relationships/video" Target="../media/media1.mp4"/></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2.xml"/><Relationship Id="rId5" Type="http://schemas.openxmlformats.org/officeDocument/2006/relationships/image" Target="../media/image33.png"/><Relationship Id="rId1" Type="http://schemas.microsoft.com/office/2007/relationships/media" Target="../media/media2.mp4"/><Relationship Id="rId2" Type="http://schemas.openxmlformats.org/officeDocument/2006/relationships/video" Target="../media/media2.mp4"/></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5.tiff"/></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4" Type="http://schemas.openxmlformats.org/officeDocument/2006/relationships/image" Target="../media/image35.tiff"/><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tif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0.gi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hyperlink" Target="http://bitly.com/2FWLM0v)"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5.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hyperlink" Target="https://github.com/Harvard-IACS/2019-CS109B"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3" Type="http://schemas.openxmlformats.org/officeDocument/2006/relationships/hyperlink" Target="http://www-bcf.usc.edu/~gareth/ISL/" TargetMode="External"/><Relationship Id="rId4" Type="http://schemas.openxmlformats.org/officeDocument/2006/relationships/hyperlink" Target="http://www.deeplearningbook.org/" TargetMode="External"/><Relationship Id="rId5" Type="http://schemas.openxmlformats.org/officeDocument/2006/relationships/image" Target="../media/image41.tiff"/><Relationship Id="rId6" Type="http://schemas.openxmlformats.org/officeDocument/2006/relationships/image" Target="../media/image42.jpeg"/><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www.aeo.fas.harvard.edu/"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hyperlink" Target="https://diversity.college.harvard.edu/"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9.xml"/><Relationship Id="rId3"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emf"/></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4" Type="http://schemas.openxmlformats.org/officeDocument/2006/relationships/image" Target="../media/image8.tif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4" Type="http://schemas.openxmlformats.org/officeDocument/2006/relationships/image" Target="../media/image10.tif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Lecture 1: Review </a:t>
            </a:r>
            <a:r>
              <a:rPr lang="en-US" dirty="0"/>
              <a:t>of 109A Preview of 109B </a:t>
            </a:r>
            <a:r>
              <a:rPr lang="en-US" dirty="0" smtClean="0"/>
              <a:t> </a:t>
            </a:r>
            <a:endParaRPr lang="en-US" dirty="0"/>
          </a:p>
        </p:txBody>
      </p:sp>
    </p:spTree>
    <p:extLst>
      <p:ext uri="{BB962C8B-B14F-4D97-AF65-F5344CB8AC3E}">
        <p14:creationId xmlns:p14="http://schemas.microsoft.com/office/powerpoint/2010/main" val="4926868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Lab Instructors</a:t>
            </a:r>
            <a:endParaRPr lang="en-US" dirty="0"/>
          </a:p>
        </p:txBody>
      </p:sp>
      <p:sp>
        <p:nvSpPr>
          <p:cNvPr id="3" name="Content Placeholder 2"/>
          <p:cNvSpPr>
            <a:spLocks noGrp="1"/>
          </p:cNvSpPr>
          <p:nvPr>
            <p:ph idx="1"/>
          </p:nvPr>
        </p:nvSpPr>
        <p:spPr>
          <a:xfrm>
            <a:off x="487425" y="976428"/>
            <a:ext cx="9990700" cy="2111143"/>
          </a:xfrm>
        </p:spPr>
        <p:txBody>
          <a:bodyPr/>
          <a:lstStyle/>
          <a:p>
            <a:pPr marL="342900" indent="-342900">
              <a:buFont typeface="Arial" charset="0"/>
              <a:buChar char="•"/>
            </a:pPr>
            <a:endParaRPr lang="en-US" sz="2400" dirty="0" smtClean="0"/>
          </a:p>
          <a:p>
            <a:pPr marL="342900" indent="-342900">
              <a:buFont typeface="Arial" charset="0"/>
              <a:buChar char="•"/>
            </a:pPr>
            <a:r>
              <a:rPr lang="en-US" sz="2400" b="1" dirty="0" err="1"/>
              <a:t>Vivek</a:t>
            </a:r>
            <a:r>
              <a:rPr lang="en-US" sz="2400" b="1" dirty="0"/>
              <a:t> </a:t>
            </a:r>
            <a:r>
              <a:rPr lang="en-US" sz="2400" b="1" dirty="0" err="1" smtClean="0"/>
              <a:t>Hv</a:t>
            </a:r>
            <a:endParaRPr lang="en-US" sz="2400" b="1" dirty="0" smtClean="0"/>
          </a:p>
          <a:p>
            <a:pPr marL="515938"/>
            <a:r>
              <a:rPr lang="en-US" sz="2400" dirty="0" err="1" smtClean="0"/>
              <a:t>Vivek</a:t>
            </a:r>
            <a:r>
              <a:rPr lang="en-US" sz="2400" dirty="0" smtClean="0"/>
              <a:t> </a:t>
            </a:r>
            <a:r>
              <a:rPr lang="en-US" sz="2400" dirty="0"/>
              <a:t>is a graduate student in the Design Engineering program.  He </a:t>
            </a:r>
            <a:r>
              <a:rPr lang="en-US" sz="2400" dirty="0" smtClean="0"/>
              <a:t>has a background in product development, healthcare, and computer science. After his undergraduate studies in Aerospace Engineering, he joined Honeywell, where he worked on rapid prototyping and development of products for private jets. Beyond this, </a:t>
            </a:r>
            <a:r>
              <a:rPr lang="en-US" sz="2400" dirty="0" err="1" smtClean="0"/>
              <a:t>Vivek</a:t>
            </a:r>
            <a:r>
              <a:rPr lang="en-US" sz="2400" dirty="0" smtClean="0"/>
              <a:t> enjoys art, cats, soccer, waffles, programming, and trekking.</a:t>
            </a:r>
            <a:r>
              <a:rPr lang="en-US" sz="2400" dirty="0" smtClean="0">
                <a:latin typeface="Karla" charset="0"/>
                <a:ea typeface="Karla" charset="0"/>
                <a:cs typeface="Karla" charset="0"/>
              </a:rPr>
              <a:t>	</a:t>
            </a:r>
          </a:p>
          <a:p>
            <a:r>
              <a:rPr lang="en-US" sz="2400" dirty="0">
                <a:latin typeface="Karla" charset="0"/>
                <a:ea typeface="Karla" charset="0"/>
                <a:cs typeface="Karla" charset="0"/>
              </a:rPr>
              <a:t>	</a:t>
            </a:r>
            <a:r>
              <a:rPr lang="en-US" sz="2400" i="1" dirty="0" smtClean="0">
                <a:latin typeface="Karla" charset="0"/>
                <a:ea typeface="Karla" charset="0"/>
                <a:cs typeface="Karla" charset="0"/>
              </a:rPr>
              <a:t>Labs:</a:t>
            </a:r>
            <a:r>
              <a:rPr lang="en-US" sz="2400" dirty="0" smtClean="0">
                <a:latin typeface="Karla" charset="0"/>
                <a:ea typeface="Karla" charset="0"/>
                <a:cs typeface="Karla" charset="0"/>
              </a:rPr>
              <a:t> Bayes (Lab 8), Autoencoders and </a:t>
            </a:r>
            <a:r>
              <a:rPr lang="en-US" sz="2400" dirty="0" err="1" smtClean="0">
                <a:latin typeface="Karla" charset="0"/>
                <a:ea typeface="Karla" charset="0"/>
                <a:cs typeface="Karla" charset="0"/>
              </a:rPr>
              <a:t>variational</a:t>
            </a:r>
            <a:r>
              <a:rPr lang="en-US" sz="2400" dirty="0" smtClean="0">
                <a:latin typeface="Karla" charset="0"/>
                <a:ea typeface="Karla" charset="0"/>
                <a:cs typeface="Karla" charset="0"/>
              </a:rPr>
              <a:t> autoencoders</a:t>
            </a:r>
            <a:r>
              <a:rPr lang="en-US" sz="2400" dirty="0">
                <a:latin typeface="Karla" charset="0"/>
                <a:ea typeface="Karla" charset="0"/>
                <a:cs typeface="Karla" charset="0"/>
              </a:rPr>
              <a:t> </a:t>
            </a:r>
            <a:r>
              <a:rPr lang="en-US" sz="2400" dirty="0" smtClean="0">
                <a:latin typeface="Karla" charset="0"/>
                <a:ea typeface="Karla" charset="0"/>
                <a:cs typeface="Karla" charset="0"/>
              </a:rPr>
              <a:t>	(Lab 10).</a:t>
            </a:r>
          </a:p>
          <a:p>
            <a:pPr marL="457200" indent="-457200"/>
            <a:r>
              <a:rPr lang="en-US" sz="2400" dirty="0">
                <a:latin typeface="Karla" charset="0"/>
                <a:ea typeface="Karla" charset="0"/>
                <a:cs typeface="Karla" charset="0"/>
              </a:rPr>
              <a:t>	</a:t>
            </a:r>
            <a:r>
              <a:rPr lang="en-US" sz="2400" i="1" dirty="0" smtClean="0">
                <a:latin typeface="Karla" charset="0"/>
                <a:ea typeface="Karla" charset="0"/>
                <a:cs typeface="Karla" charset="0"/>
              </a:rPr>
              <a:t>Advanced Sections: </a:t>
            </a:r>
            <a:r>
              <a:rPr lang="en-US" sz="2400" dirty="0" smtClean="0">
                <a:latin typeface="Karla" charset="0"/>
                <a:ea typeface="Karla" charset="0"/>
                <a:cs typeface="Karla" charset="0"/>
              </a:rPr>
              <a:t>GANS (A-sec 8)</a:t>
            </a:r>
            <a:endParaRPr lang="en-US" sz="2400" dirty="0">
              <a:latin typeface="Karla" charset="0"/>
              <a:ea typeface="Karla" charset="0"/>
              <a:cs typeface="Karla" charset="0"/>
            </a:endParaRPr>
          </a:p>
        </p:txBody>
      </p:sp>
      <p:sp>
        <p:nvSpPr>
          <p:cNvPr id="4" name="Slide Number Placeholder 3"/>
          <p:cNvSpPr>
            <a:spLocks noGrp="1"/>
          </p:cNvSpPr>
          <p:nvPr>
            <p:ph type="sldNum" sz="quarter" idx="12"/>
          </p:nvPr>
        </p:nvSpPr>
        <p:spPr/>
        <p:txBody>
          <a:bodyPr/>
          <a:lstStyle/>
          <a:p>
            <a:fld id="{32BC767F-4907-7F4F-BE72-670862701C40}" type="slidenum">
              <a:rPr lang="en-US" smtClean="0"/>
              <a:t>10</a:t>
            </a:fld>
            <a:endParaRPr lang="en-US"/>
          </a:p>
        </p:txBody>
      </p:sp>
      <p:pic>
        <p:nvPicPr>
          <p:cNvPr id="6" name="Picture 5"/>
          <p:cNvPicPr>
            <a:picLocks noChangeAspect="1"/>
          </p:cNvPicPr>
          <p:nvPr/>
        </p:nvPicPr>
        <p:blipFill>
          <a:blip r:embed="rId3"/>
          <a:stretch>
            <a:fillRect/>
          </a:stretch>
        </p:blipFill>
        <p:spPr>
          <a:xfrm>
            <a:off x="10463315" y="1954621"/>
            <a:ext cx="1379393" cy="1371600"/>
          </a:xfrm>
          <a:prstGeom prst="rect">
            <a:avLst/>
          </a:prstGeom>
        </p:spPr>
      </p:pic>
    </p:spTree>
    <p:extLst>
      <p:ext uri="{BB962C8B-B14F-4D97-AF65-F5344CB8AC3E}">
        <p14:creationId xmlns:p14="http://schemas.microsoft.com/office/powerpoint/2010/main" val="6834219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Advanced Section Leaders</a:t>
            </a:r>
            <a:endParaRPr lang="en-US" dirty="0"/>
          </a:p>
        </p:txBody>
      </p:sp>
      <p:sp>
        <p:nvSpPr>
          <p:cNvPr id="3" name="Content Placeholder 2"/>
          <p:cNvSpPr>
            <a:spLocks noGrp="1"/>
          </p:cNvSpPr>
          <p:nvPr>
            <p:ph idx="1"/>
          </p:nvPr>
        </p:nvSpPr>
        <p:spPr>
          <a:xfrm>
            <a:off x="487425" y="893553"/>
            <a:ext cx="10151742" cy="2111143"/>
          </a:xfrm>
        </p:spPr>
        <p:txBody>
          <a:bodyPr/>
          <a:lstStyle/>
          <a:p>
            <a:pPr marL="342900" indent="-342900">
              <a:buFont typeface="Arial" charset="0"/>
              <a:buChar char="•"/>
            </a:pPr>
            <a:r>
              <a:rPr lang="en-US" sz="2400" b="1" dirty="0" smtClean="0">
                <a:latin typeface="Karla" charset="0"/>
                <a:ea typeface="Karla" charset="0"/>
                <a:cs typeface="Karla" charset="0"/>
              </a:rPr>
              <a:t>Javier </a:t>
            </a:r>
            <a:r>
              <a:rPr lang="en-US" sz="2400" b="1" dirty="0" err="1" smtClean="0">
                <a:latin typeface="Karla" charset="0"/>
                <a:ea typeface="Karla" charset="0"/>
                <a:cs typeface="Karla" charset="0"/>
              </a:rPr>
              <a:t>Zazo</a:t>
            </a:r>
            <a:endParaRPr lang="en-US" sz="2400" b="1" dirty="0" smtClean="0">
              <a:latin typeface="Karla" charset="0"/>
              <a:ea typeface="Karla" charset="0"/>
              <a:cs typeface="Karla" charset="0"/>
            </a:endParaRPr>
          </a:p>
          <a:p>
            <a:r>
              <a:rPr lang="en-US" sz="2400" dirty="0" smtClean="0">
                <a:latin typeface="Karla" charset="0"/>
                <a:ea typeface="Karla" charset="0"/>
                <a:cs typeface="Karla" charset="0"/>
              </a:rPr>
              <a:t>	Postdoc </a:t>
            </a:r>
            <a:r>
              <a:rPr lang="en-US" sz="2400" dirty="0">
                <a:latin typeface="Karla" charset="0"/>
                <a:ea typeface="Karla" charset="0"/>
                <a:cs typeface="Karla" charset="0"/>
              </a:rPr>
              <a:t>at SEAS. Works in optimal transport and neural signal </a:t>
            </a:r>
            <a:r>
              <a:rPr lang="en-US" sz="2400" dirty="0" smtClean="0">
                <a:latin typeface="Karla" charset="0"/>
                <a:ea typeface="Karla" charset="0"/>
                <a:cs typeface="Karla" charset="0"/>
              </a:rPr>
              <a:t>	processing</a:t>
            </a:r>
            <a:r>
              <a:rPr lang="en-US" sz="2400" dirty="0">
                <a:latin typeface="Karla" charset="0"/>
                <a:ea typeface="Karla" charset="0"/>
                <a:cs typeface="Karla" charset="0"/>
              </a:rPr>
              <a:t>. Comes from Madrid. Loves going to the mountains and </a:t>
            </a:r>
            <a:r>
              <a:rPr lang="en-US" sz="2400" dirty="0" smtClean="0">
                <a:latin typeface="Karla" charset="0"/>
                <a:ea typeface="Karla" charset="0"/>
                <a:cs typeface="Karla" charset="0"/>
              </a:rPr>
              <a:t>	good </a:t>
            </a:r>
            <a:r>
              <a:rPr lang="en-US" sz="2400" dirty="0">
                <a:latin typeface="Karla" charset="0"/>
                <a:ea typeface="Karla" charset="0"/>
                <a:cs typeface="Karla" charset="0"/>
              </a:rPr>
              <a:t>weather, and being outdoors. Many hobbies, from playing Go, </a:t>
            </a:r>
            <a:r>
              <a:rPr lang="en-US" sz="2400" dirty="0" smtClean="0">
                <a:latin typeface="Karla" charset="0"/>
                <a:ea typeface="Karla" charset="0"/>
                <a:cs typeface="Karla" charset="0"/>
              </a:rPr>
              <a:t>	watching </a:t>
            </a:r>
            <a:r>
              <a:rPr lang="en-US" sz="2400" dirty="0">
                <a:latin typeface="Karla" charset="0"/>
                <a:ea typeface="Karla" charset="0"/>
                <a:cs typeface="Karla" charset="0"/>
              </a:rPr>
              <a:t>movies, and hanging out. Hates cooking. Survives </a:t>
            </a:r>
            <a:r>
              <a:rPr lang="en-US" sz="2400" dirty="0" smtClean="0">
                <a:latin typeface="Karla" charset="0"/>
                <a:ea typeface="Karla" charset="0"/>
                <a:cs typeface="Karla" charset="0"/>
              </a:rPr>
              <a:t>on	 	minimal </a:t>
            </a:r>
            <a:r>
              <a:rPr lang="en-US" sz="2400" dirty="0">
                <a:latin typeface="Karla" charset="0"/>
                <a:ea typeface="Karla" charset="0"/>
                <a:cs typeface="Karla" charset="0"/>
              </a:rPr>
              <a:t>effort cooked foodstuff. But still loves delicious food.</a:t>
            </a:r>
            <a:r>
              <a:rPr lang="en-US" sz="2400" dirty="0" smtClean="0">
                <a:latin typeface="Karla" charset="0"/>
                <a:ea typeface="Karla" charset="0"/>
                <a:cs typeface="Karla" charset="0"/>
              </a:rPr>
              <a:t>	</a:t>
            </a:r>
          </a:p>
          <a:p>
            <a:r>
              <a:rPr lang="en-US" sz="2400" dirty="0" smtClean="0">
                <a:latin typeface="Karla" charset="0"/>
                <a:ea typeface="Karla" charset="0"/>
                <a:cs typeface="Karla" charset="0"/>
              </a:rPr>
              <a:t>	</a:t>
            </a:r>
            <a:r>
              <a:rPr lang="en-US" sz="2400" i="1" dirty="0">
                <a:latin typeface="Karla" charset="0"/>
                <a:ea typeface="Karla" charset="0"/>
                <a:cs typeface="Karla" charset="0"/>
              </a:rPr>
              <a:t> Advanced </a:t>
            </a:r>
            <a:r>
              <a:rPr lang="en-US" sz="2400" i="1" dirty="0" smtClean="0">
                <a:latin typeface="Karla" charset="0"/>
                <a:ea typeface="Karla" charset="0"/>
                <a:cs typeface="Karla" charset="0"/>
              </a:rPr>
              <a:t>Sections: </a:t>
            </a:r>
            <a:r>
              <a:rPr lang="en-US" sz="2400" dirty="0" smtClean="0">
                <a:latin typeface="Karla" charset="0"/>
                <a:ea typeface="Karla" charset="0"/>
                <a:cs typeface="Karla" charset="0"/>
              </a:rPr>
              <a:t>Optimization (a-sec 1), Dropout (a-sec 2), 	Advanced CNNs (a-sec 3), NN transfer learning</a:t>
            </a:r>
            <a:r>
              <a:rPr lang="en-US" sz="2400" dirty="0">
                <a:latin typeface="Karla" charset="0"/>
                <a:ea typeface="Karla" charset="0"/>
                <a:cs typeface="Karla" charset="0"/>
              </a:rPr>
              <a:t> </a:t>
            </a:r>
            <a:r>
              <a:rPr lang="en-US" sz="2400" dirty="0" smtClean="0">
                <a:latin typeface="Karla" charset="0"/>
                <a:ea typeface="Karla" charset="0"/>
                <a:cs typeface="Karla" charset="0"/>
              </a:rPr>
              <a:t>(a-sec 5)</a:t>
            </a:r>
            <a:endParaRPr lang="en-US" sz="2400" dirty="0"/>
          </a:p>
          <a:p>
            <a:pPr marL="342900" indent="-342900">
              <a:buFont typeface="Arial" charset="0"/>
              <a:buChar char="•"/>
            </a:pPr>
            <a:endParaRPr lang="en-US" sz="2400" dirty="0"/>
          </a:p>
          <a:p>
            <a:pPr marL="342900" indent="-342900">
              <a:buFont typeface="Arial" charset="0"/>
              <a:buChar char="•"/>
            </a:pPr>
            <a:r>
              <a:rPr lang="en-US" sz="2400" b="1" dirty="0" err="1" smtClean="0"/>
              <a:t>Marios</a:t>
            </a:r>
            <a:r>
              <a:rPr lang="en-US" sz="2400" b="1" dirty="0" smtClean="0"/>
              <a:t> </a:t>
            </a:r>
            <a:r>
              <a:rPr lang="en-US" sz="2400" b="1" dirty="0" err="1"/>
              <a:t>Matthaiakis</a:t>
            </a:r>
            <a:r>
              <a:rPr lang="en-US" sz="2400" b="1" dirty="0" smtClean="0"/>
              <a:t> </a:t>
            </a:r>
          </a:p>
          <a:p>
            <a:r>
              <a:rPr lang="en-US" sz="2400" dirty="0" smtClean="0"/>
              <a:t>	He is a postdoctoral fellow at IACS, computational </a:t>
            </a:r>
            <a:r>
              <a:rPr lang="en-US" sz="2400" dirty="0"/>
              <a:t>physicist and </a:t>
            </a:r>
            <a:r>
              <a:rPr lang="en-US" sz="2400" dirty="0" smtClean="0"/>
              <a:t/>
            </a:r>
            <a:br>
              <a:rPr lang="en-US" sz="2400" dirty="0" smtClean="0"/>
            </a:br>
            <a:r>
              <a:rPr lang="en-US" sz="2400" dirty="0" smtClean="0"/>
              <a:t>	trying </a:t>
            </a:r>
            <a:r>
              <a:rPr lang="en-US" sz="2400" dirty="0"/>
              <a:t>to apply physical laws in Neural Network architectures. </a:t>
            </a:r>
            <a:br>
              <a:rPr lang="en-US" sz="2400" dirty="0"/>
            </a:br>
            <a:r>
              <a:rPr lang="en-US" sz="2400" dirty="0" smtClean="0"/>
              <a:t>	I </a:t>
            </a:r>
            <a:r>
              <a:rPr lang="en-US" sz="2400" dirty="0"/>
              <a:t>came from Crete, a beautiful island in Greece</a:t>
            </a:r>
            <a:r>
              <a:rPr lang="en-US" sz="2400" dirty="0" smtClean="0"/>
              <a:t>.</a:t>
            </a:r>
          </a:p>
          <a:p>
            <a:r>
              <a:rPr lang="en-US" sz="2400" dirty="0">
                <a:latin typeface="Karla" charset="0"/>
                <a:ea typeface="Karla" charset="0"/>
                <a:cs typeface="Karla" charset="0"/>
              </a:rPr>
              <a:t>	</a:t>
            </a:r>
            <a:r>
              <a:rPr lang="en-US" sz="2400" i="1" dirty="0" smtClean="0">
                <a:latin typeface="Karla" charset="0"/>
                <a:ea typeface="Karla" charset="0"/>
                <a:cs typeface="Karla" charset="0"/>
              </a:rPr>
              <a:t>Advanced Section: </a:t>
            </a:r>
            <a:r>
              <a:rPr lang="en-US" sz="2400" dirty="0"/>
              <a:t>LSTN, GRU in NLP + </a:t>
            </a:r>
            <a:r>
              <a:rPr lang="en-US" sz="2400" dirty="0" smtClean="0"/>
              <a:t>(a-sec 4) </a:t>
            </a:r>
            <a:endParaRPr lang="en-US" sz="2400" dirty="0" smtClean="0">
              <a:latin typeface="Karla" charset="0"/>
              <a:ea typeface="Karla" charset="0"/>
              <a:cs typeface="Karla" charset="0"/>
            </a:endParaRPr>
          </a:p>
          <a:p>
            <a:pPr marL="342900" indent="-342900">
              <a:buFont typeface="Arial" charset="0"/>
              <a:buChar char="•"/>
            </a:pPr>
            <a:endParaRPr lang="en-US" sz="2400" dirty="0">
              <a:latin typeface="Karla" charset="0"/>
              <a:ea typeface="Karla" charset="0"/>
              <a:cs typeface="Karla" charset="0"/>
            </a:endParaRPr>
          </a:p>
        </p:txBody>
      </p:sp>
      <p:pic>
        <p:nvPicPr>
          <p:cNvPr id="5" name="Picture 4"/>
          <p:cNvPicPr>
            <a:picLocks noChangeAspect="1"/>
          </p:cNvPicPr>
          <p:nvPr/>
        </p:nvPicPr>
        <p:blipFill>
          <a:blip r:embed="rId3"/>
          <a:stretch>
            <a:fillRect/>
          </a:stretch>
        </p:blipFill>
        <p:spPr>
          <a:xfrm>
            <a:off x="10566400" y="4883995"/>
            <a:ext cx="1371600" cy="1371600"/>
          </a:xfrm>
          <a:prstGeom prst="rect">
            <a:avLst/>
          </a:prstGeom>
        </p:spPr>
      </p:pic>
      <p:sp>
        <p:nvSpPr>
          <p:cNvPr id="6" name="Slide Number Placeholder 5"/>
          <p:cNvSpPr>
            <a:spLocks noGrp="1"/>
          </p:cNvSpPr>
          <p:nvPr>
            <p:ph type="sldNum" sz="quarter" idx="12"/>
          </p:nvPr>
        </p:nvSpPr>
        <p:spPr/>
        <p:txBody>
          <a:bodyPr/>
          <a:lstStyle/>
          <a:p>
            <a:fld id="{32BC767F-4907-7F4F-BE72-670862701C40}" type="slidenum">
              <a:rPr lang="en-US" smtClean="0"/>
              <a:t>11</a:t>
            </a:fld>
            <a:endParaRPr lang="en-US"/>
          </a:p>
        </p:txBody>
      </p:sp>
      <p:pic>
        <p:nvPicPr>
          <p:cNvPr id="4" name="Picture 3"/>
          <p:cNvPicPr>
            <a:picLocks noChangeAspect="1"/>
          </p:cNvPicPr>
          <p:nvPr/>
        </p:nvPicPr>
        <p:blipFill>
          <a:blip r:embed="rId4"/>
          <a:stretch>
            <a:fillRect/>
          </a:stretch>
        </p:blipFill>
        <p:spPr>
          <a:xfrm>
            <a:off x="10547308" y="1223793"/>
            <a:ext cx="1295400" cy="1308100"/>
          </a:xfrm>
          <a:prstGeom prst="rect">
            <a:avLst/>
          </a:prstGeom>
        </p:spPr>
      </p:pic>
    </p:spTree>
    <p:extLst>
      <p:ext uri="{BB962C8B-B14F-4D97-AF65-F5344CB8AC3E}">
        <p14:creationId xmlns:p14="http://schemas.microsoft.com/office/powerpoint/2010/main" val="1631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Teaching Fellows </a:t>
            </a:r>
            <a:endParaRPr lang="en-US" dirty="0"/>
          </a:p>
        </p:txBody>
      </p:sp>
      <p:sp>
        <p:nvSpPr>
          <p:cNvPr id="3" name="Content Placeholder 2"/>
          <p:cNvSpPr>
            <a:spLocks noGrp="1"/>
          </p:cNvSpPr>
          <p:nvPr>
            <p:ph idx="1"/>
          </p:nvPr>
        </p:nvSpPr>
        <p:spPr>
          <a:xfrm>
            <a:off x="487425" y="893553"/>
            <a:ext cx="10151742" cy="2111143"/>
          </a:xfrm>
        </p:spPr>
        <p:txBody>
          <a:bodyPr/>
          <a:lstStyle/>
          <a:p>
            <a:pPr marL="342900" indent="-342900" fontAlgn="b">
              <a:buFont typeface="Arial" charset="0"/>
              <a:buChar char="•"/>
            </a:pPr>
            <a:r>
              <a:rPr lang="en-US" sz="2400" b="1" dirty="0"/>
              <a:t>Sol </a:t>
            </a:r>
            <a:r>
              <a:rPr lang="en-US" sz="2400" b="1" dirty="0" err="1" smtClean="0"/>
              <a:t>Girouard</a:t>
            </a:r>
            <a:endParaRPr lang="en-US" sz="2400" b="1" dirty="0" smtClean="0"/>
          </a:p>
          <a:p>
            <a:pPr marL="354013" fontAlgn="b"/>
            <a:r>
              <a:rPr lang="en-US" sz="2400" dirty="0" smtClean="0"/>
              <a:t>Reaching </a:t>
            </a:r>
            <a:r>
              <a:rPr lang="en-US" sz="2400" dirty="0"/>
              <a:t>Fellow for 109a/b, while a Top of Class and Award Wining Student graduating as part of Harvard Class of 2018</a:t>
            </a:r>
            <a:r>
              <a:rPr lang="en-US" sz="2400" dirty="0" smtClean="0"/>
              <a:t>. She </a:t>
            </a:r>
            <a:r>
              <a:rPr lang="en-US" sz="2400" dirty="0"/>
              <a:t>is a Quant, Mathematical Economist and Data Scientist who channels her applied interdisciplinary background in the intersection of financial markets and technology. Sol is training for her 2nd degree black belt in full contact Tae </a:t>
            </a:r>
            <a:r>
              <a:rPr lang="en-US" sz="2400" dirty="0" err="1" smtClean="0"/>
              <a:t>KwonDo</a:t>
            </a:r>
            <a:r>
              <a:rPr lang="en-US" sz="2400" dirty="0" smtClean="0"/>
              <a:t>. </a:t>
            </a:r>
            <a:endParaRPr lang="en-US" sz="2400" dirty="0"/>
          </a:p>
          <a:p>
            <a:pPr marL="354013" fontAlgn="b"/>
            <a:endParaRPr lang="en-US" sz="2400" dirty="0"/>
          </a:p>
          <a:p>
            <a:pPr marL="342900" indent="-342900" fontAlgn="b">
              <a:buFont typeface="Arial" charset="0"/>
              <a:buChar char="•"/>
            </a:pPr>
            <a:r>
              <a:rPr lang="en-US" sz="2400" b="1" dirty="0"/>
              <a:t>Brandon </a:t>
            </a:r>
            <a:r>
              <a:rPr lang="en-US" sz="2400" b="1" dirty="0" smtClean="0"/>
              <a:t>Walker</a:t>
            </a:r>
          </a:p>
          <a:p>
            <a:pPr fontAlgn="b"/>
            <a:r>
              <a:rPr lang="en-US" sz="2400" dirty="0" smtClean="0"/>
              <a:t>	Principal </a:t>
            </a:r>
            <a:r>
              <a:rPr lang="en-US" sz="2400" dirty="0"/>
              <a:t>data scientist for LexisNexis Risk Solutions Healthcare </a:t>
            </a:r>
            <a:r>
              <a:rPr lang="en-US" sz="2400" dirty="0" smtClean="0"/>
              <a:t>	Analytics Group. He has </a:t>
            </a:r>
            <a:r>
              <a:rPr lang="en-US" sz="2400" dirty="0" err="1" smtClean="0"/>
              <a:t>TF’ed</a:t>
            </a:r>
            <a:r>
              <a:rPr lang="en-US" sz="2400" dirty="0" smtClean="0"/>
              <a:t> CS109a twice.</a:t>
            </a:r>
            <a:endParaRPr lang="en-US" sz="2400" dirty="0"/>
          </a:p>
          <a:p>
            <a:pPr fontAlgn="b"/>
            <a:endParaRPr lang="en-US" sz="2400" dirty="0" smtClean="0"/>
          </a:p>
          <a:p>
            <a:pPr marL="342900" indent="-342900" fontAlgn="b">
              <a:buFont typeface="Arial" charset="0"/>
              <a:buChar char="•"/>
            </a:pPr>
            <a:r>
              <a:rPr lang="en-US" sz="2400" b="1" dirty="0" err="1"/>
              <a:t>Yujiao</a:t>
            </a:r>
            <a:r>
              <a:rPr lang="en-US" sz="2400" b="1" dirty="0"/>
              <a:t> </a:t>
            </a:r>
            <a:r>
              <a:rPr lang="en-US" sz="2400" b="1" dirty="0" smtClean="0"/>
              <a:t>Chen</a:t>
            </a:r>
          </a:p>
          <a:p>
            <a:pPr fontAlgn="b"/>
            <a:r>
              <a:rPr lang="en-US" sz="2400" b="1" dirty="0"/>
              <a:t>	</a:t>
            </a:r>
            <a:r>
              <a:rPr lang="en-US" sz="2400" dirty="0" err="1" smtClean="0"/>
              <a:t>Ph.D</a:t>
            </a:r>
            <a:r>
              <a:rPr lang="en-US" sz="2400" dirty="0" smtClean="0"/>
              <a:t> student at GSD. She loves </a:t>
            </a:r>
            <a:r>
              <a:rPr lang="en-US" sz="2400" dirty="0" err="1" smtClean="0"/>
              <a:t>TF’ing</a:t>
            </a:r>
            <a:r>
              <a:rPr lang="en-US" sz="2400" dirty="0" smtClean="0"/>
              <a:t> 109.</a:t>
            </a:r>
            <a:endParaRPr lang="en-US" sz="2000" dirty="0"/>
          </a:p>
          <a:p>
            <a:pPr fontAlgn="b"/>
            <a:endParaRPr lang="en-US" sz="2400" dirty="0"/>
          </a:p>
          <a:p>
            <a:pPr marL="342900" indent="-342900">
              <a:buFont typeface="Arial" charset="0"/>
              <a:buChar char="•"/>
            </a:pPr>
            <a:endParaRPr lang="en-US" sz="2400" dirty="0" smtClean="0">
              <a:latin typeface="Karla" charset="0"/>
              <a:ea typeface="Karla" charset="0"/>
              <a:cs typeface="Karla" charset="0"/>
            </a:endParaRPr>
          </a:p>
          <a:p>
            <a:pPr marL="342900" indent="-342900">
              <a:buFont typeface="Arial" charset="0"/>
              <a:buChar char="•"/>
            </a:pPr>
            <a:endParaRPr lang="en-US" sz="2400" dirty="0">
              <a:latin typeface="Karla" charset="0"/>
              <a:ea typeface="Karla" charset="0"/>
              <a:cs typeface="Karla" charset="0"/>
            </a:endParaRPr>
          </a:p>
        </p:txBody>
      </p:sp>
      <p:pic>
        <p:nvPicPr>
          <p:cNvPr id="5" name="Picture 4"/>
          <p:cNvPicPr>
            <a:picLocks noChangeAspect="1"/>
          </p:cNvPicPr>
          <p:nvPr/>
        </p:nvPicPr>
        <p:blipFill>
          <a:blip r:embed="rId3"/>
          <a:stretch>
            <a:fillRect/>
          </a:stretch>
        </p:blipFill>
        <p:spPr>
          <a:xfrm>
            <a:off x="10461959" y="5211762"/>
            <a:ext cx="1371600" cy="1371600"/>
          </a:xfrm>
          <a:prstGeom prst="rect">
            <a:avLst/>
          </a:prstGeom>
        </p:spPr>
      </p:pic>
      <p:pic>
        <p:nvPicPr>
          <p:cNvPr id="6" name="Picture 5"/>
          <p:cNvPicPr>
            <a:picLocks noChangeAspect="1"/>
          </p:cNvPicPr>
          <p:nvPr/>
        </p:nvPicPr>
        <p:blipFill>
          <a:blip r:embed="rId4"/>
          <a:stretch>
            <a:fillRect/>
          </a:stretch>
        </p:blipFill>
        <p:spPr>
          <a:xfrm>
            <a:off x="10461959" y="1172044"/>
            <a:ext cx="1371600" cy="1371600"/>
          </a:xfrm>
          <a:prstGeom prst="rect">
            <a:avLst/>
          </a:prstGeom>
        </p:spPr>
      </p:pic>
      <p:pic>
        <p:nvPicPr>
          <p:cNvPr id="8" name="Picture 7"/>
          <p:cNvPicPr>
            <a:picLocks noChangeAspect="1"/>
          </p:cNvPicPr>
          <p:nvPr/>
        </p:nvPicPr>
        <p:blipFill>
          <a:blip r:embed="rId5"/>
          <a:stretch>
            <a:fillRect/>
          </a:stretch>
        </p:blipFill>
        <p:spPr>
          <a:xfrm>
            <a:off x="10471108" y="3454191"/>
            <a:ext cx="1371600" cy="1371600"/>
          </a:xfrm>
          <a:prstGeom prst="rect">
            <a:avLst/>
          </a:prstGeom>
        </p:spPr>
      </p:pic>
      <p:sp>
        <p:nvSpPr>
          <p:cNvPr id="4" name="Slide Number Placeholder 3"/>
          <p:cNvSpPr>
            <a:spLocks noGrp="1"/>
          </p:cNvSpPr>
          <p:nvPr>
            <p:ph type="sldNum" sz="quarter" idx="12"/>
          </p:nvPr>
        </p:nvSpPr>
        <p:spPr/>
        <p:txBody>
          <a:bodyPr/>
          <a:lstStyle/>
          <a:p>
            <a:fld id="{32BC767F-4907-7F4F-BE72-670862701C40}" type="slidenum">
              <a:rPr lang="en-US" smtClean="0"/>
              <a:t>12</a:t>
            </a:fld>
            <a:endParaRPr lang="en-US"/>
          </a:p>
        </p:txBody>
      </p:sp>
    </p:spTree>
    <p:extLst>
      <p:ext uri="{BB962C8B-B14F-4D97-AF65-F5344CB8AC3E}">
        <p14:creationId xmlns:p14="http://schemas.microsoft.com/office/powerpoint/2010/main" val="302516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Teaching Fellows </a:t>
            </a:r>
            <a:endParaRPr lang="en-US" dirty="0"/>
          </a:p>
        </p:txBody>
      </p:sp>
      <p:sp>
        <p:nvSpPr>
          <p:cNvPr id="3" name="Content Placeholder 2"/>
          <p:cNvSpPr>
            <a:spLocks noGrp="1"/>
          </p:cNvSpPr>
          <p:nvPr>
            <p:ph idx="1"/>
          </p:nvPr>
        </p:nvSpPr>
        <p:spPr>
          <a:xfrm>
            <a:off x="487425" y="893553"/>
            <a:ext cx="8956378" cy="2111143"/>
          </a:xfrm>
        </p:spPr>
        <p:txBody>
          <a:bodyPr/>
          <a:lstStyle/>
          <a:p>
            <a:pPr fontAlgn="ctr"/>
            <a:r>
              <a:rPr lang="en-US" sz="2400" b="1" dirty="0"/>
              <a:t>Rashmi </a:t>
            </a:r>
            <a:r>
              <a:rPr lang="en-US" sz="2400" b="1" dirty="0" err="1" smtClean="0"/>
              <a:t>Banthia</a:t>
            </a:r>
            <a:endParaRPr lang="en-US" sz="2400" b="1" dirty="0" smtClean="0"/>
          </a:p>
          <a:p>
            <a:pPr marL="457200" fontAlgn="ctr"/>
            <a:r>
              <a:rPr lang="en-US" sz="2400" dirty="0" smtClean="0"/>
              <a:t>She has </a:t>
            </a:r>
            <a:r>
              <a:rPr lang="en-US" sz="2400" dirty="0"/>
              <a:t>been TF for long time for CS109A/B. Interests - Indian food and latest - </a:t>
            </a:r>
            <a:r>
              <a:rPr lang="en-US" sz="2400" dirty="0" err="1"/>
              <a:t>Orangetheory</a:t>
            </a:r>
            <a:r>
              <a:rPr lang="en-US" sz="2400" dirty="0"/>
              <a:t> (doesn’t mean I’m good at it)</a:t>
            </a:r>
          </a:p>
          <a:p>
            <a:pPr fontAlgn="b"/>
            <a:endParaRPr lang="en-US" sz="2400" dirty="0" smtClean="0"/>
          </a:p>
          <a:p>
            <a:pPr fontAlgn="b"/>
            <a:r>
              <a:rPr lang="en-US" sz="2400" b="1" dirty="0" smtClean="0"/>
              <a:t>Evan Mackay</a:t>
            </a:r>
          </a:p>
          <a:p>
            <a:pPr fontAlgn="b"/>
            <a:r>
              <a:rPr lang="en-US" sz="2400" b="1" dirty="0"/>
              <a:t>	</a:t>
            </a:r>
            <a:r>
              <a:rPr lang="en-US" sz="2400" dirty="0" smtClean="0"/>
              <a:t>Harvard College</a:t>
            </a:r>
          </a:p>
          <a:p>
            <a:pPr marL="457200" fontAlgn="b"/>
            <a:r>
              <a:rPr lang="en-US" sz="2400" dirty="0"/>
              <a:t>Evan is from Florida and enjoys biking, podcasts, and sweet potatoes</a:t>
            </a:r>
            <a:endParaRPr lang="en-US" sz="2400" dirty="0" smtClean="0"/>
          </a:p>
          <a:p>
            <a:pPr fontAlgn="b"/>
            <a:endParaRPr lang="en-US" sz="2400" dirty="0" smtClean="0"/>
          </a:p>
          <a:p>
            <a:pPr fontAlgn="b"/>
            <a:r>
              <a:rPr lang="en-US" sz="2400" b="1" dirty="0"/>
              <a:t>Alex </a:t>
            </a:r>
            <a:r>
              <a:rPr lang="en-US" sz="2400" b="1" dirty="0" smtClean="0"/>
              <a:t>Lin</a:t>
            </a:r>
          </a:p>
          <a:p>
            <a:pPr fontAlgn="b"/>
            <a:r>
              <a:rPr lang="en-US" sz="2400" b="1" dirty="0"/>
              <a:t>	</a:t>
            </a:r>
            <a:r>
              <a:rPr lang="en-US" sz="2400" dirty="0" smtClean="0"/>
              <a:t>Harvard College</a:t>
            </a:r>
          </a:p>
          <a:p>
            <a:pPr marL="457200" fontAlgn="b"/>
            <a:r>
              <a:rPr lang="en-US" sz="2400" dirty="0" smtClean="0"/>
              <a:t>Alex enjoys </a:t>
            </a:r>
            <a:r>
              <a:rPr lang="en-US" sz="2400" dirty="0"/>
              <a:t>working with Python(s</a:t>
            </a:r>
            <a:r>
              <a:rPr lang="en-US" sz="2400" dirty="0" smtClean="0"/>
              <a:t>)</a:t>
            </a:r>
            <a:endParaRPr lang="en-US" sz="2400" dirty="0"/>
          </a:p>
          <a:p>
            <a:pPr fontAlgn="b"/>
            <a:endParaRPr lang="en-US" sz="2400" dirty="0"/>
          </a:p>
          <a:p>
            <a:pPr fontAlgn="b"/>
            <a:endParaRPr lang="en-US" sz="2400" dirty="0"/>
          </a:p>
          <a:p>
            <a:pPr marL="342900" indent="-342900">
              <a:buFont typeface="Arial" charset="0"/>
              <a:buChar char="•"/>
            </a:pPr>
            <a:endParaRPr lang="en-US" sz="2400" dirty="0" smtClean="0">
              <a:latin typeface="Karla" charset="0"/>
              <a:ea typeface="Karla" charset="0"/>
              <a:cs typeface="Karla" charset="0"/>
            </a:endParaRPr>
          </a:p>
          <a:p>
            <a:pPr marL="342900" indent="-342900">
              <a:buFont typeface="Arial" charset="0"/>
              <a:buChar char="•"/>
            </a:pPr>
            <a:endParaRPr lang="en-US" sz="2400" dirty="0">
              <a:latin typeface="Karla" charset="0"/>
              <a:ea typeface="Karla" charset="0"/>
              <a:cs typeface="Karla" charset="0"/>
            </a:endParaRPr>
          </a:p>
        </p:txBody>
      </p:sp>
      <p:pic>
        <p:nvPicPr>
          <p:cNvPr id="7" name="Picture 6"/>
          <p:cNvPicPr>
            <a:picLocks noChangeAspect="1"/>
          </p:cNvPicPr>
          <p:nvPr/>
        </p:nvPicPr>
        <p:blipFill>
          <a:blip r:embed="rId3"/>
          <a:stretch>
            <a:fillRect/>
          </a:stretch>
        </p:blipFill>
        <p:spPr>
          <a:xfrm>
            <a:off x="10262178" y="983807"/>
            <a:ext cx="1371600" cy="1371600"/>
          </a:xfrm>
          <a:prstGeom prst="rect">
            <a:avLst/>
          </a:prstGeom>
        </p:spPr>
      </p:pic>
      <p:sp>
        <p:nvSpPr>
          <p:cNvPr id="4" name="Slide Number Placeholder 3"/>
          <p:cNvSpPr>
            <a:spLocks noGrp="1"/>
          </p:cNvSpPr>
          <p:nvPr>
            <p:ph type="sldNum" sz="quarter" idx="12"/>
          </p:nvPr>
        </p:nvSpPr>
        <p:spPr/>
        <p:txBody>
          <a:bodyPr/>
          <a:lstStyle/>
          <a:p>
            <a:fld id="{32BC767F-4907-7F4F-BE72-670862701C40}" type="slidenum">
              <a:rPr lang="en-US" smtClean="0"/>
              <a:t>13</a:t>
            </a:fld>
            <a:endParaRPr lang="en-US"/>
          </a:p>
        </p:txBody>
      </p:sp>
      <p:pic>
        <p:nvPicPr>
          <p:cNvPr id="8" name="Picture 7"/>
          <p:cNvPicPr>
            <a:picLocks noChangeAspect="1"/>
          </p:cNvPicPr>
          <p:nvPr/>
        </p:nvPicPr>
        <p:blipFill>
          <a:blip r:embed="rId4"/>
          <a:stretch>
            <a:fillRect/>
          </a:stretch>
        </p:blipFill>
        <p:spPr>
          <a:xfrm>
            <a:off x="10262178" y="5029200"/>
            <a:ext cx="1371600" cy="1371600"/>
          </a:xfrm>
          <a:prstGeom prst="rect">
            <a:avLst/>
          </a:prstGeom>
        </p:spPr>
      </p:pic>
      <p:pic>
        <p:nvPicPr>
          <p:cNvPr id="9" name="Picture 8"/>
          <p:cNvPicPr>
            <a:picLocks noChangeAspect="1"/>
          </p:cNvPicPr>
          <p:nvPr/>
        </p:nvPicPr>
        <p:blipFill>
          <a:blip r:embed="rId5"/>
          <a:stretch>
            <a:fillRect/>
          </a:stretch>
        </p:blipFill>
        <p:spPr>
          <a:xfrm>
            <a:off x="10262178" y="3041207"/>
            <a:ext cx="1371600" cy="1371600"/>
          </a:xfrm>
          <a:prstGeom prst="rect">
            <a:avLst/>
          </a:prstGeom>
        </p:spPr>
      </p:pic>
    </p:spTree>
    <p:extLst>
      <p:ext uri="{BB962C8B-B14F-4D97-AF65-F5344CB8AC3E}">
        <p14:creationId xmlns:p14="http://schemas.microsoft.com/office/powerpoint/2010/main" val="10738157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Teaching Fellows </a:t>
            </a:r>
            <a:endParaRPr lang="en-US" dirty="0"/>
          </a:p>
        </p:txBody>
      </p:sp>
      <p:sp>
        <p:nvSpPr>
          <p:cNvPr id="3" name="Content Placeholder 2"/>
          <p:cNvSpPr>
            <a:spLocks noGrp="1"/>
          </p:cNvSpPr>
          <p:nvPr>
            <p:ph idx="1"/>
          </p:nvPr>
        </p:nvSpPr>
        <p:spPr>
          <a:xfrm>
            <a:off x="487425" y="893553"/>
            <a:ext cx="10151742" cy="2111143"/>
          </a:xfrm>
        </p:spPr>
        <p:txBody>
          <a:bodyPr/>
          <a:lstStyle/>
          <a:p>
            <a:pPr fontAlgn="b"/>
            <a:r>
              <a:rPr lang="en-US" sz="2400" b="1" dirty="0" smtClean="0"/>
              <a:t>Curtis Hsu</a:t>
            </a:r>
          </a:p>
          <a:p>
            <a:pPr fontAlgn="b"/>
            <a:r>
              <a:rPr lang="en-US" sz="2400" dirty="0" smtClean="0"/>
              <a:t>	Curtis </a:t>
            </a:r>
            <a:r>
              <a:rPr lang="en-US" sz="2400" dirty="0"/>
              <a:t>Hsu is a Senior at Harvard College living in Mather House </a:t>
            </a:r>
            <a:r>
              <a:rPr lang="en-US" sz="2400" dirty="0" smtClean="0"/>
              <a:t>	studying </a:t>
            </a:r>
            <a:r>
              <a:rPr lang="en-US" sz="2400" dirty="0"/>
              <a:t>statistics and computer science. He enjoys hip hop </a:t>
            </a:r>
            <a:r>
              <a:rPr lang="en-US" sz="2400" dirty="0" smtClean="0"/>
              <a:t>	dancing </a:t>
            </a:r>
            <a:r>
              <a:rPr lang="en-US" sz="2400" dirty="0"/>
              <a:t>in his free time!</a:t>
            </a:r>
            <a:endParaRPr lang="en-US" sz="2400" dirty="0" smtClean="0"/>
          </a:p>
          <a:p>
            <a:pPr fontAlgn="b"/>
            <a:endParaRPr lang="en-US" sz="2400" dirty="0"/>
          </a:p>
          <a:p>
            <a:pPr fontAlgn="b"/>
            <a:endParaRPr lang="en-US" sz="2400" b="1" dirty="0" smtClean="0"/>
          </a:p>
          <a:p>
            <a:pPr fontAlgn="b"/>
            <a:r>
              <a:rPr lang="en-US" sz="2400" b="1" dirty="0" err="1" smtClean="0"/>
              <a:t>Anirudh</a:t>
            </a:r>
            <a:r>
              <a:rPr lang="en-US" sz="2400" b="1" dirty="0" smtClean="0"/>
              <a:t> </a:t>
            </a:r>
            <a:r>
              <a:rPr lang="en-US" sz="2400" b="1" dirty="0"/>
              <a:t>(Ani) Suresh </a:t>
            </a:r>
            <a:endParaRPr lang="en-US" sz="2400" b="1" dirty="0" smtClean="0"/>
          </a:p>
          <a:p>
            <a:pPr fontAlgn="b"/>
            <a:r>
              <a:rPr lang="en-US" sz="2400" b="1" dirty="0"/>
              <a:t>	</a:t>
            </a:r>
            <a:r>
              <a:rPr lang="en-US" sz="2400" dirty="0" smtClean="0"/>
              <a:t>Ani </a:t>
            </a:r>
            <a:r>
              <a:rPr lang="en-US" sz="2400" dirty="0"/>
              <a:t>(’20) is a Harvard undergraduate concentrating in </a:t>
            </a:r>
            <a:r>
              <a:rPr lang="en-US" sz="2400" dirty="0" smtClean="0"/>
              <a:t/>
            </a:r>
            <a:br>
              <a:rPr lang="en-US" sz="2400" dirty="0" smtClean="0"/>
            </a:br>
            <a:r>
              <a:rPr lang="en-US" sz="2400" dirty="0" smtClean="0"/>
              <a:t>	Math </a:t>
            </a:r>
            <a:r>
              <a:rPr lang="en-US" sz="2400" dirty="0"/>
              <a:t>&amp; CS.</a:t>
            </a:r>
          </a:p>
          <a:p>
            <a:pPr fontAlgn="b"/>
            <a:endParaRPr lang="en-US" sz="2400" dirty="0"/>
          </a:p>
          <a:p>
            <a:pPr marL="342900" indent="-342900">
              <a:buFont typeface="Arial" charset="0"/>
              <a:buChar char="•"/>
            </a:pPr>
            <a:endParaRPr lang="en-US" sz="2400" dirty="0" smtClean="0">
              <a:latin typeface="Karla" charset="0"/>
              <a:ea typeface="Karla" charset="0"/>
              <a:cs typeface="Karla" charset="0"/>
            </a:endParaRPr>
          </a:p>
          <a:p>
            <a:pPr marL="342900" indent="-342900">
              <a:buFont typeface="Arial" charset="0"/>
              <a:buChar char="•"/>
            </a:pPr>
            <a:endParaRPr lang="en-US" sz="2400" dirty="0">
              <a:latin typeface="Karla" charset="0"/>
              <a:ea typeface="Karla" charset="0"/>
              <a:cs typeface="Karla" charset="0"/>
            </a:endParaRPr>
          </a:p>
        </p:txBody>
      </p:sp>
      <p:sp>
        <p:nvSpPr>
          <p:cNvPr id="4" name="Slide Number Placeholder 3"/>
          <p:cNvSpPr>
            <a:spLocks noGrp="1"/>
          </p:cNvSpPr>
          <p:nvPr>
            <p:ph type="sldNum" sz="quarter" idx="12"/>
          </p:nvPr>
        </p:nvSpPr>
        <p:spPr/>
        <p:txBody>
          <a:bodyPr/>
          <a:lstStyle/>
          <a:p>
            <a:fld id="{32BC767F-4907-7F4F-BE72-670862701C40}" type="slidenum">
              <a:rPr lang="en-US" smtClean="0"/>
              <a:t>14</a:t>
            </a:fld>
            <a:endParaRPr lang="en-US"/>
          </a:p>
        </p:txBody>
      </p:sp>
      <p:pic>
        <p:nvPicPr>
          <p:cNvPr id="7" name="Picture 6"/>
          <p:cNvPicPr>
            <a:picLocks noChangeAspect="1"/>
          </p:cNvPicPr>
          <p:nvPr/>
        </p:nvPicPr>
        <p:blipFill>
          <a:blip r:embed="rId3"/>
          <a:stretch>
            <a:fillRect/>
          </a:stretch>
        </p:blipFill>
        <p:spPr>
          <a:xfrm>
            <a:off x="9970657" y="1145094"/>
            <a:ext cx="1448873" cy="1371600"/>
          </a:xfrm>
          <a:prstGeom prst="rect">
            <a:avLst/>
          </a:prstGeom>
        </p:spPr>
      </p:pic>
      <p:pic>
        <p:nvPicPr>
          <p:cNvPr id="9" name="Picture 8"/>
          <p:cNvPicPr>
            <a:picLocks noChangeAspect="1"/>
          </p:cNvPicPr>
          <p:nvPr/>
        </p:nvPicPr>
        <p:blipFill>
          <a:blip r:embed="rId4"/>
          <a:stretch>
            <a:fillRect/>
          </a:stretch>
        </p:blipFill>
        <p:spPr>
          <a:xfrm>
            <a:off x="10047930" y="3575149"/>
            <a:ext cx="1371600" cy="1371600"/>
          </a:xfrm>
          <a:prstGeom prst="rect">
            <a:avLst/>
          </a:prstGeom>
        </p:spPr>
      </p:pic>
    </p:spTree>
    <p:extLst>
      <p:ext uri="{BB962C8B-B14F-4D97-AF65-F5344CB8AC3E}">
        <p14:creationId xmlns:p14="http://schemas.microsoft.com/office/powerpoint/2010/main" val="1750996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smtClean="0"/>
              <a:t>Who</a:t>
            </a:r>
          </a:p>
          <a:p>
            <a:pPr marL="457200" indent="-457200">
              <a:buFont typeface="Arial" charset="0"/>
              <a:buChar char="•"/>
            </a:pPr>
            <a:r>
              <a:rPr lang="en-US" b="1" dirty="0" smtClean="0"/>
              <a:t>What </a:t>
            </a:r>
            <a:r>
              <a:rPr lang="en-US" b="1" dirty="0"/>
              <a:t>have we learned in 109a? </a:t>
            </a:r>
            <a:endParaRPr lang="en-US" b="1" dirty="0" smtClean="0"/>
          </a:p>
          <a:p>
            <a:pPr marL="457200" indent="-457200">
              <a:buFont typeface="Arial" charset="0"/>
              <a:buChar char="•"/>
            </a:pPr>
            <a:r>
              <a:rPr lang="en-US" dirty="0"/>
              <a:t>What is covered in 109b</a:t>
            </a:r>
          </a:p>
          <a:p>
            <a:pPr marL="457200" indent="-457200">
              <a:buFont typeface="Arial" charset="0"/>
              <a:buChar char="•"/>
            </a:pPr>
            <a:r>
              <a:rPr lang="en-US" dirty="0" smtClean="0"/>
              <a:t>Course Logistics </a:t>
            </a:r>
          </a:p>
          <a:p>
            <a:pPr marL="1200120" lvl="1" indent="-457200">
              <a:buFont typeface="Arial" charset="0"/>
              <a:buChar char="•"/>
            </a:pP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15</a:t>
            </a:fld>
            <a:endParaRPr lang="en-US"/>
          </a:p>
        </p:txBody>
      </p:sp>
    </p:spTree>
    <p:extLst>
      <p:ext uri="{BB962C8B-B14F-4D97-AF65-F5344CB8AC3E}">
        <p14:creationId xmlns:p14="http://schemas.microsoft.com/office/powerpoint/2010/main" val="322170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109A</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smtClean="0"/>
              <a:t>Scraping</a:t>
            </a:r>
            <a:r>
              <a:rPr lang="en-US" dirty="0"/>
              <a:t>, </a:t>
            </a:r>
            <a:r>
              <a:rPr lang="en-US" dirty="0" err="1"/>
              <a:t>skLearn</a:t>
            </a:r>
            <a:r>
              <a:rPr lang="en-US" dirty="0"/>
              <a:t>, </a:t>
            </a:r>
            <a:r>
              <a:rPr lang="en-US" dirty="0" err="1"/>
              <a:t>numpy</a:t>
            </a:r>
            <a:r>
              <a:rPr lang="en-US" dirty="0"/>
              <a:t>, Pandas, </a:t>
            </a:r>
            <a:r>
              <a:rPr lang="en-US" dirty="0" err="1"/>
              <a:t>matplotlib</a:t>
            </a:r>
            <a:r>
              <a:rPr lang="en-US" dirty="0"/>
              <a:t> </a:t>
            </a:r>
          </a:p>
          <a:p>
            <a:pPr marL="457200" indent="-457200">
              <a:buFont typeface="Arial" charset="0"/>
              <a:buChar char="•"/>
            </a:pPr>
            <a:r>
              <a:rPr lang="en-US" dirty="0" smtClean="0"/>
              <a:t>Visualization </a:t>
            </a:r>
            <a:r>
              <a:rPr lang="en-US" dirty="0"/>
              <a:t>best practices </a:t>
            </a:r>
          </a:p>
          <a:p>
            <a:pPr marL="457200" indent="-457200">
              <a:buFont typeface="Arial" charset="0"/>
              <a:buChar char="•"/>
            </a:pPr>
            <a:r>
              <a:rPr lang="en-US" dirty="0" smtClean="0"/>
              <a:t>Linear</a:t>
            </a:r>
            <a:r>
              <a:rPr lang="en-US" dirty="0"/>
              <a:t>, multiple and polynomial regression </a:t>
            </a:r>
          </a:p>
          <a:p>
            <a:pPr marL="457200" indent="-457200">
              <a:buFont typeface="Arial" charset="0"/>
              <a:buChar char="•"/>
            </a:pPr>
            <a:r>
              <a:rPr lang="en-US" dirty="0" smtClean="0"/>
              <a:t>Model </a:t>
            </a:r>
            <a:r>
              <a:rPr lang="en-US" dirty="0"/>
              <a:t>Selection and regularization </a:t>
            </a:r>
          </a:p>
          <a:p>
            <a:pPr marL="457200" indent="-457200">
              <a:buFont typeface="Arial" charset="0"/>
              <a:buChar char="•"/>
            </a:pPr>
            <a:r>
              <a:rPr lang="en-US" dirty="0" smtClean="0"/>
              <a:t>Logistic </a:t>
            </a:r>
            <a:r>
              <a:rPr lang="en-US" dirty="0"/>
              <a:t>Regression, multiple and polynomial. </a:t>
            </a:r>
          </a:p>
          <a:p>
            <a:pPr marL="457200" indent="-457200">
              <a:buFont typeface="Arial" charset="0"/>
              <a:buChar char="•"/>
            </a:pPr>
            <a:r>
              <a:rPr lang="en-US" dirty="0" err="1" smtClean="0"/>
              <a:t>kNN</a:t>
            </a:r>
            <a:r>
              <a:rPr lang="en-US" dirty="0" smtClean="0"/>
              <a:t> </a:t>
            </a:r>
            <a:r>
              <a:rPr lang="en-US" dirty="0"/>
              <a:t>classification </a:t>
            </a:r>
          </a:p>
          <a:p>
            <a:pPr marL="457200" indent="-457200">
              <a:buFont typeface="Arial" charset="0"/>
              <a:buChar char="•"/>
            </a:pPr>
            <a:r>
              <a:rPr lang="en-US" dirty="0" smtClean="0"/>
              <a:t>Decision </a:t>
            </a:r>
            <a:r>
              <a:rPr lang="en-US" dirty="0"/>
              <a:t>Trees, RF, Boosting, Stacking </a:t>
            </a:r>
          </a:p>
          <a:p>
            <a:pPr marL="457200" indent="-457200">
              <a:buFont typeface="Arial" charset="0"/>
              <a:buChar char="•"/>
            </a:pPr>
            <a:r>
              <a:rPr lang="en-US" dirty="0" smtClean="0"/>
              <a:t>SVM </a:t>
            </a:r>
            <a:endParaRPr lang="en-US" dirty="0"/>
          </a:p>
          <a:p>
            <a:pPr marL="457200" indent="-457200">
              <a:buFont typeface="Arial" charset="0"/>
              <a:buChar char="•"/>
            </a:pPr>
            <a:r>
              <a:rPr lang="en-US" dirty="0" smtClean="0"/>
              <a:t>AB </a:t>
            </a:r>
            <a:r>
              <a:rPr lang="en-US" dirty="0"/>
              <a:t>testing and experimental design </a:t>
            </a:r>
          </a:p>
          <a:p>
            <a:pPr marL="457200" indent="-457200">
              <a:buFont typeface="Arial" charset="0"/>
              <a:buChar char="•"/>
            </a:pPr>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16</a:t>
            </a:fld>
            <a:endParaRPr lang="en-US"/>
          </a:p>
        </p:txBody>
      </p:sp>
    </p:spTree>
    <p:extLst>
      <p:ext uri="{BB962C8B-B14F-4D97-AF65-F5344CB8AC3E}">
        <p14:creationId xmlns:p14="http://schemas.microsoft.com/office/powerpoint/2010/main" val="150067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smtClean="0"/>
              <a:t>Who</a:t>
            </a:r>
          </a:p>
          <a:p>
            <a:pPr marL="457200" indent="-457200">
              <a:buFont typeface="Arial" charset="0"/>
              <a:buChar char="•"/>
            </a:pPr>
            <a:r>
              <a:rPr lang="en-US" dirty="0" smtClean="0"/>
              <a:t>What </a:t>
            </a:r>
            <a:r>
              <a:rPr lang="en-US" dirty="0"/>
              <a:t>have we learned in 109a? </a:t>
            </a:r>
            <a:endParaRPr lang="en-US" dirty="0" smtClean="0"/>
          </a:p>
          <a:p>
            <a:pPr marL="457200" indent="-457200">
              <a:buFont typeface="Arial" charset="0"/>
              <a:buChar char="•"/>
            </a:pPr>
            <a:r>
              <a:rPr lang="en-US" b="1" dirty="0" smtClean="0">
                <a:effectLst/>
              </a:rPr>
              <a:t>What is covered in 109b</a:t>
            </a:r>
          </a:p>
          <a:p>
            <a:pPr marL="457200" indent="-457200">
              <a:buFont typeface="Arial" charset="0"/>
              <a:buChar char="•"/>
            </a:pPr>
            <a:r>
              <a:rPr lang="en-US" dirty="0" smtClean="0"/>
              <a:t>Course Logistics </a:t>
            </a:r>
          </a:p>
          <a:p>
            <a:pPr marL="1200120" lvl="1" indent="-457200">
              <a:buFont typeface="Arial" charset="0"/>
              <a:buChar char="•"/>
            </a:pP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17</a:t>
            </a:fld>
            <a:endParaRPr lang="en-US"/>
          </a:p>
        </p:txBody>
      </p:sp>
    </p:spTree>
    <p:extLst>
      <p:ext uri="{BB962C8B-B14F-4D97-AF65-F5344CB8AC3E}">
        <p14:creationId xmlns:p14="http://schemas.microsoft.com/office/powerpoint/2010/main" val="9207144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r>
              <a:rPr lang="en-US" dirty="0" smtClean="0"/>
              <a:t>The semester is divided into 2 parts. </a:t>
            </a:r>
          </a:p>
          <a:p>
            <a:pPr marL="457200" indent="-457200">
              <a:buFont typeface="Arial" charset="0"/>
              <a:buChar char="•"/>
            </a:pPr>
            <a:r>
              <a:rPr lang="en-US" b="1" dirty="0" smtClean="0"/>
              <a:t>Part 1: </a:t>
            </a:r>
            <a:r>
              <a:rPr lang="en-US" dirty="0"/>
              <a:t>Smoothing, Unsupervised Learning and Bayesian inference </a:t>
            </a:r>
            <a:r>
              <a:rPr lang="en-US" dirty="0" smtClean="0"/>
              <a:t>all in </a:t>
            </a:r>
            <a:r>
              <a:rPr lang="en-US" dirty="0" smtClean="0"/>
              <a:t>python, Neural Networks in python and </a:t>
            </a:r>
            <a:r>
              <a:rPr lang="en-US" dirty="0" err="1" smtClean="0"/>
              <a:t>Keras</a:t>
            </a:r>
            <a:r>
              <a:rPr lang="en-US" dirty="0" smtClean="0"/>
              <a:t>. </a:t>
            </a:r>
            <a:endParaRPr lang="en-US" dirty="0"/>
          </a:p>
          <a:p>
            <a:pPr marL="457200" indent="-457200">
              <a:buFont typeface="Arial" charset="0"/>
              <a:buChar char="•"/>
            </a:pPr>
            <a:r>
              <a:rPr lang="en-US" b="1" dirty="0" smtClean="0"/>
              <a:t>Modules: </a:t>
            </a:r>
            <a:r>
              <a:rPr lang="en-US" dirty="0"/>
              <a:t>Incorporates everything from 109a and 109b </a:t>
            </a:r>
            <a:r>
              <a:rPr lang="en-US" dirty="0" smtClean="0"/>
              <a:t>into modules.</a:t>
            </a:r>
            <a:endParaRPr lang="en-US" dirty="0">
              <a:effectLst/>
            </a:endParaRPr>
          </a:p>
        </p:txBody>
      </p:sp>
      <p:sp>
        <p:nvSpPr>
          <p:cNvPr id="4" name="Slide Number Placeholder 3"/>
          <p:cNvSpPr>
            <a:spLocks noGrp="1"/>
          </p:cNvSpPr>
          <p:nvPr>
            <p:ph type="sldNum" sz="quarter" idx="12"/>
          </p:nvPr>
        </p:nvSpPr>
        <p:spPr/>
        <p:txBody>
          <a:bodyPr/>
          <a:lstStyle/>
          <a:p>
            <a:fld id="{32BC767F-4907-7F4F-BE72-670862701C40}" type="slidenum">
              <a:rPr lang="en-US" smtClean="0"/>
              <a:t>18</a:t>
            </a:fld>
            <a:endParaRPr lang="en-US"/>
          </a:p>
        </p:txBody>
      </p:sp>
    </p:spTree>
    <p:extLst>
      <p:ext uri="{BB962C8B-B14F-4D97-AF65-F5344CB8AC3E}">
        <p14:creationId xmlns:p14="http://schemas.microsoft.com/office/powerpoint/2010/main" val="821451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Glickman</a:t>
            </a:r>
            <a:endParaRPr lang="en-US" dirty="0"/>
          </a:p>
        </p:txBody>
      </p:sp>
      <p:sp>
        <p:nvSpPr>
          <p:cNvPr id="3" name="Content Placeholder 2"/>
          <p:cNvSpPr>
            <a:spLocks noGrp="1"/>
          </p:cNvSpPr>
          <p:nvPr>
            <p:ph idx="1"/>
          </p:nvPr>
        </p:nvSpPr>
        <p:spPr/>
        <p:txBody>
          <a:bodyPr/>
          <a:lstStyle/>
          <a:p>
            <a:pPr marL="457200" indent="-457200">
              <a:spcAft>
                <a:spcPts val="1200"/>
              </a:spcAft>
              <a:buFont typeface="Arial" charset="0"/>
              <a:buChar char="•"/>
            </a:pPr>
            <a:r>
              <a:rPr lang="en-US" dirty="0">
                <a:latin typeface="Karla" charset="0"/>
                <a:ea typeface="Karla" charset="0"/>
                <a:cs typeface="Karla" charset="0"/>
              </a:rPr>
              <a:t>Regression splines, smoothers, additive and generalized additive models</a:t>
            </a:r>
          </a:p>
          <a:p>
            <a:pPr marL="457200" indent="-457200">
              <a:spcAft>
                <a:spcPts val="1200"/>
              </a:spcAft>
              <a:buFont typeface="Arial" charset="0"/>
              <a:buChar char="•"/>
            </a:pPr>
            <a:r>
              <a:rPr lang="en-US" dirty="0">
                <a:latin typeface="Karla" charset="0"/>
                <a:ea typeface="Karla" charset="0"/>
                <a:cs typeface="Karla" charset="0"/>
              </a:rPr>
              <a:t>Unsupervised learning and cluster analysis</a:t>
            </a:r>
          </a:p>
          <a:p>
            <a:pPr marL="457200" indent="-457200">
              <a:spcAft>
                <a:spcPts val="1200"/>
              </a:spcAft>
              <a:buFont typeface="Arial" charset="0"/>
              <a:buChar char="•"/>
            </a:pPr>
            <a:r>
              <a:rPr lang="en-US" dirty="0">
                <a:latin typeface="Karla" charset="0"/>
                <a:ea typeface="Karla" charset="0"/>
                <a:cs typeface="Karla" charset="0"/>
              </a:rPr>
              <a:t>Introduction to Bayesian methods</a:t>
            </a:r>
          </a:p>
          <a:p>
            <a:pPr lvl="1">
              <a:spcAft>
                <a:spcPts val="1200"/>
              </a:spcAft>
              <a:buFont typeface="Wingdings" charset="2"/>
              <a:buChar char="Ø"/>
            </a:pPr>
            <a:r>
              <a:rPr lang="en-US" dirty="0">
                <a:latin typeface="Karla" charset="0"/>
                <a:ea typeface="Karla" charset="0"/>
                <a:cs typeface="Karla" charset="0"/>
              </a:rPr>
              <a:t>Hierarchical modeling</a:t>
            </a:r>
          </a:p>
          <a:p>
            <a:pPr lvl="1">
              <a:spcAft>
                <a:spcPts val="1200"/>
              </a:spcAft>
              <a:buFont typeface="Wingdings" charset="2"/>
              <a:buChar char="Ø"/>
            </a:pPr>
            <a:r>
              <a:rPr lang="en-US" dirty="0">
                <a:latin typeface="Karla" charset="0"/>
                <a:ea typeface="Karla" charset="0"/>
                <a:cs typeface="Karla" charset="0"/>
              </a:rPr>
              <a:t>Latent </a:t>
            </a:r>
            <a:r>
              <a:rPr lang="en-US" dirty="0" err="1">
                <a:latin typeface="Karla" charset="0"/>
                <a:ea typeface="Karla" charset="0"/>
                <a:cs typeface="Karla" charset="0"/>
              </a:rPr>
              <a:t>Dirichlet</a:t>
            </a:r>
            <a:r>
              <a:rPr lang="en-US" dirty="0">
                <a:latin typeface="Karla" charset="0"/>
                <a:ea typeface="Karla" charset="0"/>
                <a:cs typeface="Karla" charset="0"/>
              </a:rPr>
              <a:t> Allocation (topic modeling)</a:t>
            </a:r>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19</a:t>
            </a:fld>
            <a:endParaRPr lang="en-US"/>
          </a:p>
        </p:txBody>
      </p:sp>
    </p:spTree>
    <p:extLst>
      <p:ext uri="{BB962C8B-B14F-4D97-AF65-F5344CB8AC3E}">
        <p14:creationId xmlns:p14="http://schemas.microsoft.com/office/powerpoint/2010/main" val="1749392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smtClean="0"/>
              <a:t>Who</a:t>
            </a:r>
          </a:p>
          <a:p>
            <a:pPr marL="457200" indent="-457200">
              <a:buFont typeface="Arial" charset="0"/>
              <a:buChar char="•"/>
            </a:pPr>
            <a:r>
              <a:rPr lang="en-US" dirty="0" smtClean="0"/>
              <a:t>What </a:t>
            </a:r>
            <a:r>
              <a:rPr lang="en-US" dirty="0"/>
              <a:t>have we learned in 109a? </a:t>
            </a:r>
            <a:endParaRPr lang="en-US" dirty="0" smtClean="0"/>
          </a:p>
          <a:p>
            <a:pPr marL="457200" indent="-457200">
              <a:buFont typeface="Arial" charset="0"/>
              <a:buChar char="•"/>
            </a:pPr>
            <a:r>
              <a:rPr lang="en-US" dirty="0"/>
              <a:t>What is covered in 109b</a:t>
            </a:r>
          </a:p>
          <a:p>
            <a:pPr marL="457200" indent="-457200">
              <a:buFont typeface="Arial" charset="0"/>
              <a:buChar char="•"/>
            </a:pPr>
            <a:r>
              <a:rPr lang="en-US" dirty="0" smtClean="0"/>
              <a:t>Course Logistics </a:t>
            </a:r>
          </a:p>
          <a:p>
            <a:pPr marL="1200120" lvl="1" indent="-457200">
              <a:buFont typeface="Arial" charset="0"/>
              <a:buChar char="•"/>
            </a:pP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2</a:t>
            </a:fld>
            <a:endParaRPr lang="en-US"/>
          </a:p>
        </p:txBody>
      </p:sp>
    </p:spTree>
    <p:extLst>
      <p:ext uri="{BB962C8B-B14F-4D97-AF65-F5344CB8AC3E}">
        <p14:creationId xmlns:p14="http://schemas.microsoft.com/office/powerpoint/2010/main" val="2003340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Glickman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p:txBody>
          <a:bodyPr/>
          <a:lstStyle/>
          <a:p>
            <a:pPr>
              <a:spcAft>
                <a:spcPts val="1200"/>
              </a:spcAft>
            </a:pPr>
            <a:r>
              <a:rPr lang="en-US" dirty="0">
                <a:latin typeface="Karla" charset="0"/>
                <a:ea typeface="Karla" charset="0"/>
                <a:cs typeface="Karla" charset="0"/>
              </a:rPr>
              <a:t>Smoothers and GAMs:  (raw data)</a:t>
            </a:r>
            <a:endParaRPr lang="en-US" dirty="0">
              <a:solidFill>
                <a:srgbClr val="000000"/>
              </a:solidFill>
              <a:latin typeface="Karla" charset="0"/>
              <a:ea typeface="Karla" charset="0"/>
              <a:cs typeface="Karla" charset="0"/>
              <a:sym typeface="Helvetica"/>
            </a:endParaRPr>
          </a:p>
          <a:p>
            <a:pPr marL="457200" indent="-457200">
              <a:spcAft>
                <a:spcPts val="1200"/>
              </a:spcAft>
              <a:buFont typeface="Arial" charset="0"/>
              <a:buChar char="•"/>
            </a:pPr>
            <a:endParaRPr lang="en-US" dirty="0"/>
          </a:p>
        </p:txBody>
      </p:sp>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346" y="1789167"/>
            <a:ext cx="6776411" cy="4517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2"/>
          </p:nvPr>
        </p:nvSpPr>
        <p:spPr/>
        <p:txBody>
          <a:bodyPr/>
          <a:lstStyle/>
          <a:p>
            <a:fld id="{32BC767F-4907-7F4F-BE72-670862701C40}" type="slidenum">
              <a:rPr lang="en-US" smtClean="0"/>
              <a:t>20</a:t>
            </a:fld>
            <a:endParaRPr lang="en-US"/>
          </a:p>
        </p:txBody>
      </p:sp>
    </p:spTree>
    <p:extLst>
      <p:ext uri="{BB962C8B-B14F-4D97-AF65-F5344CB8AC3E}">
        <p14:creationId xmlns:p14="http://schemas.microsoft.com/office/powerpoint/2010/main" val="126566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Glickman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p:txBody>
          <a:bodyPr/>
          <a:lstStyle/>
          <a:p>
            <a:pPr defTabSz="321457" hangingPunct="0"/>
            <a:r>
              <a:rPr lang="en-US" dirty="0">
                <a:latin typeface="Karla" charset="0"/>
                <a:ea typeface="Karla" charset="0"/>
                <a:cs typeface="Karla" charset="0"/>
              </a:rPr>
              <a:t>Smoothers and GAMs:  (smoothed fit)</a:t>
            </a:r>
            <a:endParaRPr lang="en-US" dirty="0">
              <a:solidFill>
                <a:srgbClr val="000000"/>
              </a:solidFill>
              <a:latin typeface="Karla" charset="0"/>
              <a:ea typeface="Karla" charset="0"/>
              <a:cs typeface="Karla" charset="0"/>
              <a:sym typeface="Helvetica"/>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4411" y="1804086"/>
            <a:ext cx="6818663" cy="454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2BC767F-4907-7F4F-BE72-670862701C40}" type="slidenum">
              <a:rPr lang="en-US" smtClean="0"/>
              <a:t>21</a:t>
            </a:fld>
            <a:endParaRPr lang="en-US"/>
          </a:p>
        </p:txBody>
      </p:sp>
    </p:spTree>
    <p:extLst>
      <p:ext uri="{BB962C8B-B14F-4D97-AF65-F5344CB8AC3E}">
        <p14:creationId xmlns:p14="http://schemas.microsoft.com/office/powerpoint/2010/main" val="18380702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Glickman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p:txBody>
          <a:bodyPr/>
          <a:lstStyle/>
          <a:p>
            <a:pPr defTabSz="321457" hangingPunct="0"/>
            <a:r>
              <a:rPr lang="en-US" dirty="0">
                <a:latin typeface="Karla" charset="0"/>
                <a:ea typeface="Karla" charset="0"/>
                <a:cs typeface="Karla" charset="0"/>
              </a:rPr>
              <a:t>Cluster analysis:</a:t>
            </a:r>
            <a:endParaRPr lang="en-US" dirty="0">
              <a:solidFill>
                <a:srgbClr val="000000"/>
              </a:solidFill>
              <a:latin typeface="Karla" charset="0"/>
              <a:ea typeface="Karla" charset="0"/>
              <a:cs typeface="Karla" charset="0"/>
              <a:sym typeface="Helvetica"/>
            </a:endParaRPr>
          </a:p>
          <a:p>
            <a:pPr defTabSz="321457" hangingPunct="0"/>
            <a:endParaRPr lang="en-US" dirty="0">
              <a:solidFill>
                <a:srgbClr val="000000"/>
              </a:solidFill>
              <a:latin typeface="Karla" charset="0"/>
              <a:ea typeface="Karla" charset="0"/>
              <a:cs typeface="Karla" charset="0"/>
              <a:sym typeface="Helvetica"/>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0825" y="1794226"/>
            <a:ext cx="8612187" cy="4306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2BC767F-4907-7F4F-BE72-670862701C40}" type="slidenum">
              <a:rPr lang="en-US" smtClean="0"/>
              <a:t>22</a:t>
            </a:fld>
            <a:endParaRPr lang="en-US"/>
          </a:p>
        </p:txBody>
      </p:sp>
    </p:spTree>
    <p:extLst>
      <p:ext uri="{BB962C8B-B14F-4D97-AF65-F5344CB8AC3E}">
        <p14:creationId xmlns:p14="http://schemas.microsoft.com/office/powerpoint/2010/main" val="4602261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Glickman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p:txBody>
          <a:bodyPr/>
          <a:lstStyle/>
          <a:p>
            <a:pPr defTabSz="321457" hangingPunct="0"/>
            <a:r>
              <a:rPr lang="en-US" dirty="0">
                <a:latin typeface="Karla" charset="0"/>
                <a:ea typeface="Karla" charset="0"/>
                <a:cs typeface="Karla" charset="0"/>
              </a:rPr>
              <a:t>Example use of cluster analysis: </a:t>
            </a:r>
            <a:endParaRPr lang="en-US" dirty="0">
              <a:solidFill>
                <a:srgbClr val="000000"/>
              </a:solidFill>
              <a:latin typeface="Karla" charset="0"/>
              <a:ea typeface="Karla" charset="0"/>
              <a:cs typeface="Karla" charset="0"/>
              <a:sym typeface="Helvetica"/>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9775" y="1910737"/>
            <a:ext cx="6724088" cy="433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2BC767F-4907-7F4F-BE72-670862701C40}" type="slidenum">
              <a:rPr lang="en-US" smtClean="0"/>
              <a:t>23</a:t>
            </a:fld>
            <a:endParaRPr lang="en-US"/>
          </a:p>
        </p:txBody>
      </p:sp>
    </p:spTree>
    <p:extLst>
      <p:ext uri="{BB962C8B-B14F-4D97-AF65-F5344CB8AC3E}">
        <p14:creationId xmlns:p14="http://schemas.microsoft.com/office/powerpoint/2010/main" val="773063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Glickman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p:txBody>
          <a:bodyPr/>
          <a:lstStyle/>
          <a:p>
            <a:pPr defTabSz="321457" hangingPunct="0"/>
            <a:r>
              <a:rPr lang="en-US" dirty="0">
                <a:latin typeface="Karla" charset="0"/>
                <a:ea typeface="Karla" charset="0"/>
                <a:cs typeface="Karla" charset="0"/>
              </a:rPr>
              <a:t>Bayesian statistics: </a:t>
            </a:r>
            <a:endParaRPr lang="en-US" dirty="0">
              <a:solidFill>
                <a:srgbClr val="000000"/>
              </a:solidFill>
              <a:latin typeface="Karla" charset="0"/>
              <a:ea typeface="Karla" charset="0"/>
              <a:cs typeface="Karla" charset="0"/>
              <a:sym typeface="Helvetica"/>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7468" y="2038662"/>
            <a:ext cx="6490383" cy="4161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2BC767F-4907-7F4F-BE72-670862701C40}" type="slidenum">
              <a:rPr lang="en-US" smtClean="0"/>
              <a:t>24</a:t>
            </a:fld>
            <a:endParaRPr lang="en-US"/>
          </a:p>
        </p:txBody>
      </p:sp>
    </p:spTree>
    <p:extLst>
      <p:ext uri="{BB962C8B-B14F-4D97-AF65-F5344CB8AC3E}">
        <p14:creationId xmlns:p14="http://schemas.microsoft.com/office/powerpoint/2010/main" val="19969438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Glickman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p:txBody>
          <a:bodyPr/>
          <a:lstStyle/>
          <a:p>
            <a:pPr defTabSz="321457" hangingPunct="0"/>
            <a:r>
              <a:rPr lang="en-US" dirty="0">
                <a:latin typeface="Karla" charset="0"/>
                <a:ea typeface="Karla" charset="0"/>
                <a:cs typeface="Karla" charset="0"/>
              </a:rPr>
              <a:t>Bayesian statistics:  Hierarchical modeling </a:t>
            </a:r>
            <a:endParaRPr lang="en-US" dirty="0">
              <a:solidFill>
                <a:srgbClr val="000000"/>
              </a:solidFill>
              <a:latin typeface="Karla" charset="0"/>
              <a:ea typeface="Karla" charset="0"/>
              <a:cs typeface="Karla" charset="0"/>
              <a:sym typeface="Helvetica"/>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843" y="2554516"/>
            <a:ext cx="8830313" cy="3021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2BC767F-4907-7F4F-BE72-670862701C40}" type="slidenum">
              <a:rPr lang="en-US" smtClean="0"/>
              <a:t>25</a:t>
            </a:fld>
            <a:endParaRPr lang="en-US"/>
          </a:p>
        </p:txBody>
      </p:sp>
    </p:spTree>
    <p:extLst>
      <p:ext uri="{BB962C8B-B14F-4D97-AF65-F5344CB8AC3E}">
        <p14:creationId xmlns:p14="http://schemas.microsoft.com/office/powerpoint/2010/main" val="14424431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Glickman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p:txBody>
          <a:bodyPr/>
          <a:lstStyle/>
          <a:p>
            <a:pPr defTabSz="321457" hangingPunct="0"/>
            <a:r>
              <a:rPr lang="en-US" dirty="0">
                <a:latin typeface="Karla" charset="0"/>
                <a:ea typeface="Karla" charset="0"/>
                <a:cs typeface="Karla" charset="0"/>
              </a:rPr>
              <a:t>Bayesian statistics:  Hierarchical modeling</a:t>
            </a:r>
          </a:p>
          <a:p>
            <a:r>
              <a:rPr lang="en-US" dirty="0">
                <a:latin typeface="Karla" charset="0"/>
                <a:ea typeface="Karla" charset="0"/>
                <a:cs typeface="Karla" charset="0"/>
              </a:rPr>
              <a:t>Hospital Variation in Carotid Stenting Outcomes</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844" y="2447820"/>
            <a:ext cx="5008504" cy="4410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2BC767F-4907-7F4F-BE72-670862701C40}" type="slidenum">
              <a:rPr lang="en-US" smtClean="0"/>
              <a:t>26</a:t>
            </a:fld>
            <a:endParaRPr lang="en-US"/>
          </a:p>
        </p:txBody>
      </p:sp>
    </p:spTree>
    <p:extLst>
      <p:ext uri="{BB962C8B-B14F-4D97-AF65-F5344CB8AC3E}">
        <p14:creationId xmlns:p14="http://schemas.microsoft.com/office/powerpoint/2010/main" val="152333526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Glickman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p:txBody>
          <a:bodyPr/>
          <a:lstStyle/>
          <a:p>
            <a:pPr defTabSz="321457" hangingPunct="0"/>
            <a:r>
              <a:rPr lang="en-US" dirty="0">
                <a:latin typeface="Karla" charset="0"/>
                <a:ea typeface="Karla" charset="0"/>
                <a:cs typeface="Karla" charset="0"/>
              </a:rPr>
              <a:t>Bayesian statistics:  Latent </a:t>
            </a:r>
            <a:r>
              <a:rPr lang="en-US" dirty="0" err="1">
                <a:latin typeface="Karla" charset="0"/>
                <a:ea typeface="Karla" charset="0"/>
                <a:cs typeface="Karla" charset="0"/>
              </a:rPr>
              <a:t>Dirichlet</a:t>
            </a:r>
            <a:r>
              <a:rPr lang="en-US" dirty="0">
                <a:latin typeface="Karla" charset="0"/>
                <a:ea typeface="Karla" charset="0"/>
                <a:cs typeface="Karla" charset="0"/>
              </a:rPr>
              <a:t> Allocation</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788" y="2233329"/>
            <a:ext cx="8623778" cy="352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32BC767F-4907-7F4F-BE72-670862701C40}" type="slidenum">
              <a:rPr lang="en-US" smtClean="0"/>
              <a:t>27</a:t>
            </a:fld>
            <a:endParaRPr lang="en-US"/>
          </a:p>
        </p:txBody>
      </p:sp>
    </p:spTree>
    <p:extLst>
      <p:ext uri="{BB962C8B-B14F-4D97-AF65-F5344CB8AC3E}">
        <p14:creationId xmlns:p14="http://schemas.microsoft.com/office/powerpoint/2010/main" val="5003658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Pavlos</a:t>
            </a:r>
            <a:endParaRPr lang="en-US" dirty="0"/>
          </a:p>
        </p:txBody>
      </p:sp>
      <p:sp>
        <p:nvSpPr>
          <p:cNvPr id="3" name="Content Placeholder 2"/>
          <p:cNvSpPr>
            <a:spLocks noGrp="1"/>
          </p:cNvSpPr>
          <p:nvPr>
            <p:ph idx="1"/>
          </p:nvPr>
        </p:nvSpPr>
        <p:spPr/>
        <p:txBody>
          <a:bodyPr/>
          <a:lstStyle/>
          <a:p>
            <a:r>
              <a:rPr lang="en-US" b="1" dirty="0"/>
              <a:t>Deep Neural Network </a:t>
            </a:r>
          </a:p>
          <a:p>
            <a:pPr marL="457200" indent="-457200">
              <a:buFont typeface="Arial" charset="0"/>
              <a:buChar char="•"/>
            </a:pPr>
            <a:r>
              <a:rPr lang="en-US" dirty="0" smtClean="0"/>
              <a:t>Review from 109a: Neural </a:t>
            </a:r>
            <a:r>
              <a:rPr lang="en-US" dirty="0"/>
              <a:t>Net Basics &amp; </a:t>
            </a:r>
            <a:r>
              <a:rPr lang="en-US" dirty="0" smtClean="0"/>
              <a:t>Math, Deep </a:t>
            </a:r>
            <a:r>
              <a:rPr lang="en-US" dirty="0"/>
              <a:t>Feed </a:t>
            </a:r>
            <a:r>
              <a:rPr lang="en-US" dirty="0" smtClean="0"/>
              <a:t>Forward, Regularization </a:t>
            </a:r>
            <a:endParaRPr lang="en-US" dirty="0"/>
          </a:p>
          <a:p>
            <a:pPr marL="457200" indent="-457200">
              <a:buFont typeface="Arial" charset="0"/>
              <a:buChar char="•"/>
            </a:pPr>
            <a:r>
              <a:rPr lang="en-US" dirty="0" smtClean="0"/>
              <a:t>Optimization  </a:t>
            </a:r>
            <a:endParaRPr lang="en-US" dirty="0"/>
          </a:p>
          <a:p>
            <a:pPr marL="457200" indent="-457200">
              <a:buFont typeface="Arial" charset="0"/>
              <a:buChar char="•"/>
            </a:pPr>
            <a:r>
              <a:rPr lang="en-US" dirty="0" smtClean="0"/>
              <a:t>CNNs </a:t>
            </a:r>
            <a:endParaRPr lang="en-US" dirty="0"/>
          </a:p>
          <a:p>
            <a:pPr marL="457200" indent="-457200">
              <a:buFont typeface="Arial" charset="0"/>
              <a:buChar char="•"/>
            </a:pPr>
            <a:r>
              <a:rPr lang="en-US" dirty="0" smtClean="0"/>
              <a:t>RNNs </a:t>
            </a:r>
            <a:endParaRPr lang="en-US" dirty="0"/>
          </a:p>
          <a:p>
            <a:pPr marL="457200" indent="-457200">
              <a:buFont typeface="Arial" charset="0"/>
              <a:buChar char="•"/>
            </a:pPr>
            <a:r>
              <a:rPr lang="en-US" dirty="0" smtClean="0"/>
              <a:t>Autoencoders </a:t>
            </a:r>
            <a:endParaRPr lang="en-US" dirty="0"/>
          </a:p>
          <a:p>
            <a:pPr marL="457200" indent="-457200">
              <a:buFont typeface="Arial" charset="0"/>
              <a:buChar char="•"/>
            </a:pPr>
            <a:r>
              <a:rPr lang="en-US" dirty="0" smtClean="0"/>
              <a:t>Variational Autoencoders </a:t>
            </a:r>
          </a:p>
          <a:p>
            <a:pPr marL="457200" indent="-457200">
              <a:buFont typeface="Arial" charset="0"/>
              <a:buChar char="•"/>
            </a:pPr>
            <a:r>
              <a:rPr lang="en-US" dirty="0" smtClean="0"/>
              <a:t>GANs</a:t>
            </a:r>
          </a:p>
          <a:p>
            <a:pPr marL="457200" indent="-457200">
              <a:buFont typeface="Arial" charset="0"/>
              <a:buChar char="•"/>
            </a:pPr>
            <a:r>
              <a:rPr lang="en-US" dirty="0" smtClean="0"/>
              <a:t>Deep reinforcement learning</a:t>
            </a:r>
          </a:p>
          <a:p>
            <a:r>
              <a:rPr lang="en-US" dirty="0" smtClean="0"/>
              <a:t> </a:t>
            </a:r>
            <a:endParaRPr lang="en-US" dirty="0">
              <a:effectLst/>
            </a:endParaRPr>
          </a:p>
        </p:txBody>
      </p:sp>
      <p:sp>
        <p:nvSpPr>
          <p:cNvPr id="4" name="Slide Number Placeholder 3"/>
          <p:cNvSpPr>
            <a:spLocks noGrp="1"/>
          </p:cNvSpPr>
          <p:nvPr>
            <p:ph type="sldNum" sz="quarter" idx="12"/>
          </p:nvPr>
        </p:nvSpPr>
        <p:spPr/>
        <p:txBody>
          <a:bodyPr/>
          <a:lstStyle/>
          <a:p>
            <a:fld id="{32BC767F-4907-7F4F-BE72-670862701C40}" type="slidenum">
              <a:rPr lang="en-US" smtClean="0"/>
              <a:t>28</a:t>
            </a:fld>
            <a:endParaRPr lang="en-US"/>
          </a:p>
        </p:txBody>
      </p:sp>
    </p:spTree>
    <p:extLst>
      <p:ext uri="{BB962C8B-B14F-4D97-AF65-F5344CB8AC3E}">
        <p14:creationId xmlns:p14="http://schemas.microsoft.com/office/powerpoint/2010/main" val="18277713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Pavlos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29</a:t>
            </a:fld>
            <a:endParaRPr lang="en-US"/>
          </a:p>
        </p:txBody>
      </p:sp>
      <p:sp>
        <p:nvSpPr>
          <p:cNvPr id="5" name="Content Placeholder 4"/>
          <p:cNvSpPr>
            <a:spLocks noGrp="1"/>
          </p:cNvSpPr>
          <p:nvPr>
            <p:ph idx="1"/>
          </p:nvPr>
        </p:nvSpPr>
        <p:spPr/>
        <p:txBody>
          <a:bodyPr/>
          <a:lstStyle/>
          <a:p>
            <a:r>
              <a:rPr lang="en-US" dirty="0" smtClean="0"/>
              <a:t>SGD is slow when there is high accuracy </a:t>
            </a:r>
            <a:endParaRPr lang="en-US" dirty="0"/>
          </a:p>
        </p:txBody>
      </p:sp>
      <p:pic>
        <p:nvPicPr>
          <p:cNvPr id="6" name="Picture 5"/>
          <p:cNvPicPr>
            <a:picLocks noChangeAspect="1"/>
          </p:cNvPicPr>
          <p:nvPr/>
        </p:nvPicPr>
        <p:blipFill rotWithShape="1">
          <a:blip r:embed="rId3"/>
          <a:srcRect l="12663" r="-12663" b="8408"/>
          <a:stretch/>
        </p:blipFill>
        <p:spPr>
          <a:xfrm>
            <a:off x="7861746" y="2482662"/>
            <a:ext cx="3980962" cy="3200400"/>
          </a:xfrm>
          <a:prstGeom prst="rect">
            <a:avLst/>
          </a:prstGeom>
        </p:spPr>
      </p:pic>
      <p:grpSp>
        <p:nvGrpSpPr>
          <p:cNvPr id="7" name="Group 6"/>
          <p:cNvGrpSpPr>
            <a:grpSpLocks noChangeAspect="1"/>
          </p:cNvGrpSpPr>
          <p:nvPr/>
        </p:nvGrpSpPr>
        <p:grpSpPr>
          <a:xfrm>
            <a:off x="349292" y="2682143"/>
            <a:ext cx="6953805" cy="2719194"/>
            <a:chOff x="1663090" y="1797052"/>
            <a:chExt cx="5794853" cy="2265995"/>
          </a:xfrm>
        </p:grpSpPr>
        <p:sp>
          <p:nvSpPr>
            <p:cNvPr id="8" name="Oval 7"/>
            <p:cNvSpPr/>
            <p:nvPr/>
          </p:nvSpPr>
          <p:spPr>
            <a:xfrm>
              <a:off x="3685566" y="2635250"/>
              <a:ext cx="1841500" cy="571500"/>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a:spLocks noChangeAspect="1"/>
            </p:cNvSpPr>
            <p:nvPr/>
          </p:nvSpPr>
          <p:spPr>
            <a:xfrm>
              <a:off x="3288690" y="2428877"/>
              <a:ext cx="2600262" cy="1016793"/>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a:spLocks noChangeAspect="1"/>
            </p:cNvSpPr>
            <p:nvPr/>
          </p:nvSpPr>
          <p:spPr>
            <a:xfrm>
              <a:off x="2694965" y="2200276"/>
              <a:ext cx="3714650" cy="1452561"/>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a:spLocks noChangeAspect="1"/>
            </p:cNvSpPr>
            <p:nvPr/>
          </p:nvSpPr>
          <p:spPr>
            <a:xfrm>
              <a:off x="2134049" y="1978026"/>
              <a:ext cx="4829044" cy="1888329"/>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a:spLocks noChangeAspect="1"/>
            </p:cNvSpPr>
            <p:nvPr/>
          </p:nvSpPr>
          <p:spPr>
            <a:xfrm>
              <a:off x="1663090" y="1797052"/>
              <a:ext cx="5794853" cy="2265995"/>
            </a:xfrm>
            <a:prstGeom prst="ellipse">
              <a:avLst/>
            </a:prstGeom>
            <a:no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cxnSp>
        <p:nvCxnSpPr>
          <p:cNvPr id="13" name="Straight Arrow Connector 12"/>
          <p:cNvCxnSpPr/>
          <p:nvPr/>
        </p:nvCxnSpPr>
        <p:spPr>
          <a:xfrm flipV="1">
            <a:off x="1139247" y="3170238"/>
            <a:ext cx="1034413" cy="1494473"/>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cxnSp>
        <p:nvCxnSpPr>
          <p:cNvPr id="14" name="Straight Arrow Connector 13"/>
          <p:cNvCxnSpPr/>
          <p:nvPr/>
        </p:nvCxnSpPr>
        <p:spPr>
          <a:xfrm>
            <a:off x="2173660" y="3170238"/>
            <a:ext cx="597617" cy="1494473"/>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cxnSp>
        <p:nvCxnSpPr>
          <p:cNvPr id="15" name="Straight Arrow Connector 14"/>
          <p:cNvCxnSpPr/>
          <p:nvPr/>
        </p:nvCxnSpPr>
        <p:spPr>
          <a:xfrm flipV="1">
            <a:off x="2771276" y="3170237"/>
            <a:ext cx="298808" cy="1494474"/>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cxnSp>
        <p:nvCxnSpPr>
          <p:cNvPr id="16" name="Straight Arrow Connector 15"/>
          <p:cNvCxnSpPr/>
          <p:nvPr/>
        </p:nvCxnSpPr>
        <p:spPr>
          <a:xfrm rot="240000">
            <a:off x="3055658" y="3170238"/>
            <a:ext cx="168079" cy="1343599"/>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cxnSp>
        <p:nvCxnSpPr>
          <p:cNvPr id="17" name="Straight Arrow Connector 16"/>
          <p:cNvCxnSpPr/>
          <p:nvPr/>
        </p:nvCxnSpPr>
        <p:spPr>
          <a:xfrm rot="21480000">
            <a:off x="3358999" y="3444558"/>
            <a:ext cx="9894" cy="933449"/>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cxnSp>
        <p:nvCxnSpPr>
          <p:cNvPr id="18" name="Straight Arrow Connector 17"/>
          <p:cNvCxnSpPr/>
          <p:nvPr/>
        </p:nvCxnSpPr>
        <p:spPr>
          <a:xfrm>
            <a:off x="1139247" y="4044506"/>
            <a:ext cx="2472427" cy="0"/>
          </a:xfrm>
          <a:prstGeom prst="straightConnector1">
            <a:avLst/>
          </a:prstGeom>
          <a:ln>
            <a:solidFill>
              <a:srgbClr val="FF6600"/>
            </a:solidFill>
            <a:prstDash val="sysDash"/>
            <a:tailEnd type="arrow"/>
          </a:ln>
        </p:spPr>
        <p:style>
          <a:lnRef idx="3">
            <a:schemeClr val="accent1"/>
          </a:lnRef>
          <a:fillRef idx="0">
            <a:schemeClr val="accent1"/>
          </a:fillRef>
          <a:effectRef idx="2">
            <a:schemeClr val="accent1"/>
          </a:effectRef>
          <a:fontRef idx="minor">
            <a:schemeClr val="tx1"/>
          </a:fontRef>
        </p:style>
      </p:cxnSp>
      <p:cxnSp>
        <p:nvCxnSpPr>
          <p:cNvPr id="19" name="Straight Arrow Connector 18"/>
          <p:cNvCxnSpPr/>
          <p:nvPr/>
        </p:nvCxnSpPr>
        <p:spPr>
          <a:xfrm flipV="1">
            <a:off x="3154395" y="3416844"/>
            <a:ext cx="154462" cy="1073504"/>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cxnSp>
        <p:nvCxnSpPr>
          <p:cNvPr id="20" name="Straight Arrow Connector 19"/>
          <p:cNvCxnSpPr/>
          <p:nvPr/>
        </p:nvCxnSpPr>
        <p:spPr>
          <a:xfrm flipV="1">
            <a:off x="3396742" y="4030881"/>
            <a:ext cx="250104" cy="291102"/>
          </a:xfrm>
          <a:prstGeom prst="straightConnector1">
            <a:avLst/>
          </a:prstGeom>
          <a:ln>
            <a:solidFill>
              <a:srgbClr val="0000FF"/>
            </a:solidFill>
            <a:tailEnd type="arrow"/>
          </a:ln>
        </p:spPr>
        <p:style>
          <a:lnRef idx="3">
            <a:schemeClr val="accent1"/>
          </a:lnRef>
          <a:fillRef idx="0">
            <a:schemeClr val="accent1"/>
          </a:fillRef>
          <a:effectRef idx="2">
            <a:schemeClr val="accent1"/>
          </a:effectRef>
          <a:fontRef idx="minor">
            <a:schemeClr val="tx1"/>
          </a:fontRef>
        </p:style>
      </p:cxnSp>
      <p:sp>
        <p:nvSpPr>
          <p:cNvPr id="23" name="TextBox 22"/>
          <p:cNvSpPr txBox="1"/>
          <p:nvPr/>
        </p:nvSpPr>
        <p:spPr>
          <a:xfrm>
            <a:off x="3521794" y="1981132"/>
            <a:ext cx="1064395" cy="523220"/>
          </a:xfrm>
          <a:prstGeom prst="rect">
            <a:avLst/>
          </a:prstGeom>
          <a:noFill/>
        </p:spPr>
        <p:txBody>
          <a:bodyPr wrap="square" rtlCol="0">
            <a:spAutoFit/>
          </a:bodyPr>
          <a:lstStyle/>
          <a:p>
            <a:r>
              <a:rPr lang="en-US" sz="2800" dirty="0" smtClean="0">
                <a:solidFill>
                  <a:schemeClr val="tx1">
                    <a:lumMod val="75000"/>
                    <a:lumOff val="25000"/>
                  </a:schemeClr>
                </a:solidFill>
              </a:rPr>
              <a:t>SGD</a:t>
            </a:r>
            <a:endParaRPr lang="en-US" sz="2800" dirty="0">
              <a:solidFill>
                <a:schemeClr val="tx1">
                  <a:lumMod val="75000"/>
                  <a:lumOff val="25000"/>
                </a:schemeClr>
              </a:solidFill>
            </a:endParaRPr>
          </a:p>
        </p:txBody>
      </p:sp>
      <p:sp>
        <p:nvSpPr>
          <p:cNvPr id="25" name="TextBox 24"/>
          <p:cNvSpPr txBox="1"/>
          <p:nvPr/>
        </p:nvSpPr>
        <p:spPr>
          <a:xfrm>
            <a:off x="7787220" y="1971719"/>
            <a:ext cx="3605946" cy="523220"/>
          </a:xfrm>
          <a:prstGeom prst="rect">
            <a:avLst/>
          </a:prstGeom>
          <a:noFill/>
        </p:spPr>
        <p:txBody>
          <a:bodyPr wrap="square" rtlCol="0">
            <a:spAutoFit/>
          </a:bodyPr>
          <a:lstStyle/>
          <a:p>
            <a:r>
              <a:rPr lang="en-US" sz="2800" dirty="0" smtClean="0">
                <a:solidFill>
                  <a:schemeClr val="tx1">
                    <a:lumMod val="75000"/>
                    <a:lumOff val="25000"/>
                  </a:schemeClr>
                </a:solidFill>
              </a:rPr>
              <a:t>SGD </a:t>
            </a:r>
            <a:r>
              <a:rPr lang="en-US" sz="2800" smtClean="0">
                <a:solidFill>
                  <a:schemeClr val="tx1">
                    <a:lumMod val="75000"/>
                    <a:lumOff val="25000"/>
                  </a:schemeClr>
                </a:solidFill>
              </a:rPr>
              <a:t>with momentum</a:t>
            </a:r>
            <a:endParaRPr lang="en-US" sz="2800" dirty="0">
              <a:solidFill>
                <a:schemeClr val="tx1">
                  <a:lumMod val="75000"/>
                  <a:lumOff val="25000"/>
                </a:schemeClr>
              </a:solidFill>
            </a:endParaRPr>
          </a:p>
        </p:txBody>
      </p:sp>
    </p:spTree>
    <p:extLst>
      <p:ext uri="{BB962C8B-B14F-4D97-AF65-F5344CB8AC3E}">
        <p14:creationId xmlns:p14="http://schemas.microsoft.com/office/powerpoint/2010/main" val="16807613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b="1" dirty="0" smtClean="0"/>
              <a:t>Who</a:t>
            </a:r>
          </a:p>
          <a:p>
            <a:pPr marL="457200" indent="-457200">
              <a:buFont typeface="Arial" charset="0"/>
              <a:buChar char="•"/>
            </a:pPr>
            <a:r>
              <a:rPr lang="en-US" dirty="0" smtClean="0"/>
              <a:t>What </a:t>
            </a:r>
            <a:r>
              <a:rPr lang="en-US" dirty="0"/>
              <a:t>have we learned in 109a? </a:t>
            </a:r>
            <a:endParaRPr lang="en-US" dirty="0" smtClean="0"/>
          </a:p>
          <a:p>
            <a:pPr marL="457200" indent="-457200">
              <a:buFont typeface="Arial" charset="0"/>
              <a:buChar char="•"/>
            </a:pPr>
            <a:r>
              <a:rPr lang="en-US" dirty="0"/>
              <a:t>What is covered in 109b</a:t>
            </a:r>
          </a:p>
          <a:p>
            <a:pPr marL="457200" indent="-457200">
              <a:buFont typeface="Arial" charset="0"/>
              <a:buChar char="•"/>
            </a:pPr>
            <a:r>
              <a:rPr lang="en-US" dirty="0" smtClean="0"/>
              <a:t>Course Logistics </a:t>
            </a:r>
          </a:p>
          <a:p>
            <a:pPr marL="1200120" lvl="1" indent="-457200">
              <a:buFont typeface="Arial" charset="0"/>
              <a:buChar char="•"/>
            </a:pP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3</a:t>
            </a:fld>
            <a:endParaRPr lang="en-US"/>
          </a:p>
        </p:txBody>
      </p:sp>
    </p:spTree>
    <p:extLst>
      <p:ext uri="{BB962C8B-B14F-4D97-AF65-F5344CB8AC3E}">
        <p14:creationId xmlns:p14="http://schemas.microsoft.com/office/powerpoint/2010/main" val="91150845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32BC767F-4907-7F4F-BE72-670862701C40}" type="slidenum">
              <a:rPr lang="en-US" smtClean="0"/>
              <a:t>30</a:t>
            </a:fld>
            <a:endParaRPr lang="en-US"/>
          </a:p>
        </p:txBody>
      </p:sp>
      <p:pic>
        <p:nvPicPr>
          <p:cNvPr id="5" name="slide.url=https://distill.pub/2017/momentum/"/>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5345739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Pavlos (</a:t>
            </a:r>
            <a:r>
              <a:rPr lang="en-US" dirty="0" err="1" smtClean="0">
                <a:latin typeface="Karla" charset="0"/>
                <a:ea typeface="Karla" charset="0"/>
                <a:cs typeface="Karla" charset="0"/>
              </a:rPr>
              <a:t>cont</a:t>
            </a:r>
            <a:r>
              <a:rPr lang="en-US" dirty="0" smtClean="0">
                <a:latin typeface="Karla" charset="0"/>
                <a:ea typeface="Karla" charset="0"/>
                <a:cs typeface="Karla" charset="0"/>
              </a:rPr>
              <a:t>) </a:t>
            </a:r>
            <a:endParaRPr lang="en-US" dirty="0"/>
          </a:p>
        </p:txBody>
      </p:sp>
      <p:pic>
        <p:nvPicPr>
          <p:cNvPr id="4" name="YOLOv3-MPU2HistivI (online-video-cutter.com)">
            <a:hlinkClick r:id="" action="ppaction://media"/>
            <a:extLst>
              <a:ext uri="{FF2B5EF4-FFF2-40B4-BE49-F238E27FC236}">
                <a16:creationId xmlns="" xmlns:a16="http://schemas.microsoft.com/office/drawing/2014/main" id="{FB322B00-288A-4F99-A9A5-E3728326A4E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4532" y="1424402"/>
            <a:ext cx="8722936" cy="4906652"/>
          </a:xfrm>
          <a:prstGeom prst="rect">
            <a:avLst/>
          </a:prstGeom>
        </p:spPr>
      </p:pic>
      <p:sp>
        <p:nvSpPr>
          <p:cNvPr id="5" name="Marcador de contenido 2">
            <a:extLst>
              <a:ext uri="{FF2B5EF4-FFF2-40B4-BE49-F238E27FC236}">
                <a16:creationId xmlns="" xmlns:a16="http://schemas.microsoft.com/office/drawing/2014/main" id="{C66E186F-615A-4ADF-9012-1082B6351FE1}"/>
              </a:ext>
            </a:extLst>
          </p:cNvPr>
          <p:cNvSpPr>
            <a:spLocks noGrp="1"/>
          </p:cNvSpPr>
          <p:nvPr>
            <p:ph idx="1"/>
          </p:nvPr>
        </p:nvSpPr>
        <p:spPr>
          <a:xfrm>
            <a:off x="833415" y="966550"/>
            <a:ext cx="10412762" cy="1358051"/>
          </a:xfrm>
        </p:spPr>
        <p:txBody>
          <a:bodyPr/>
          <a:lstStyle/>
          <a:p>
            <a:r>
              <a:rPr lang="es-CL" dirty="0"/>
              <a:t>You Only Look Once (YOLO) - 2016</a:t>
            </a:r>
          </a:p>
        </p:txBody>
      </p:sp>
      <p:sp>
        <p:nvSpPr>
          <p:cNvPr id="3" name="Slide Number Placeholder 2"/>
          <p:cNvSpPr>
            <a:spLocks noGrp="1"/>
          </p:cNvSpPr>
          <p:nvPr>
            <p:ph type="sldNum" sz="quarter" idx="12"/>
          </p:nvPr>
        </p:nvSpPr>
        <p:spPr/>
        <p:txBody>
          <a:bodyPr/>
          <a:lstStyle/>
          <a:p>
            <a:fld id="{32BC767F-4907-7F4F-BE72-670862701C40}" type="slidenum">
              <a:rPr lang="en-US" smtClean="0"/>
              <a:t>31</a:t>
            </a:fld>
            <a:endParaRPr lang="en-US"/>
          </a:p>
        </p:txBody>
      </p:sp>
    </p:spTree>
    <p:extLst>
      <p:ext uri="{BB962C8B-B14F-4D97-AF65-F5344CB8AC3E}">
        <p14:creationId xmlns:p14="http://schemas.microsoft.com/office/powerpoint/2010/main" val="19524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repeatCount="indefinite" fill="hold" display="0">
                  <p:stCondLst>
                    <p:cond delay="indefinite"/>
                  </p:stCondLst>
                </p:cTn>
                <p:tgtEl>
                  <p:spTgt spid="4"/>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Pavlos (</a:t>
            </a:r>
            <a:r>
              <a:rPr lang="en-US" dirty="0" err="1" smtClean="0">
                <a:latin typeface="Karla" charset="0"/>
                <a:ea typeface="Karla" charset="0"/>
                <a:cs typeface="Karla" charset="0"/>
              </a:rPr>
              <a:t>cont</a:t>
            </a:r>
            <a:r>
              <a:rPr lang="en-US" dirty="0" smtClean="0">
                <a:latin typeface="Karla" charset="0"/>
                <a:ea typeface="Karla" charset="0"/>
                <a:cs typeface="Karla" charset="0"/>
              </a:rPr>
              <a:t>) </a:t>
            </a:r>
            <a:endParaRPr lang="en-US" dirty="0"/>
          </a:p>
        </p:txBody>
      </p:sp>
      <p:sp>
        <p:nvSpPr>
          <p:cNvPr id="6" name="Marcador de contenido 2">
            <a:extLst>
              <a:ext uri="{FF2B5EF4-FFF2-40B4-BE49-F238E27FC236}">
                <a16:creationId xmlns="" xmlns:a16="http://schemas.microsoft.com/office/drawing/2014/main" id="{C66E186F-615A-4ADF-9012-1082B6351FE1}"/>
              </a:ext>
            </a:extLst>
          </p:cNvPr>
          <p:cNvSpPr txBox="1">
            <a:spLocks/>
          </p:cNvSpPr>
          <p:nvPr/>
        </p:nvSpPr>
        <p:spPr>
          <a:xfrm>
            <a:off x="833415" y="966550"/>
            <a:ext cx="10412762" cy="1358051"/>
          </a:xfrm>
          <a:prstGeom prst="rect">
            <a:avLst/>
          </a:prstGeom>
          <a:ln>
            <a:noFill/>
          </a:ln>
        </p:spPr>
        <p:txBody>
          <a:bodyPr/>
          <a:lstStyle>
            <a:lvl1pPr marL="0" indent="0" algn="l" defTabSz="457182" rtl="0" eaLnBrk="1" latinLnBrk="0" hangingPunct="1">
              <a:spcBef>
                <a:spcPct val="20000"/>
              </a:spcBef>
              <a:buFont typeface="Arial"/>
              <a:buNone/>
              <a:defRPr sz="2800" kern="1200">
                <a:solidFill>
                  <a:srgbClr val="464646"/>
                </a:solidFill>
                <a:latin typeface="Karla"/>
                <a:ea typeface="+mn-ea"/>
                <a:cs typeface="Karla"/>
              </a:defRPr>
            </a:lvl1pPr>
            <a:lvl2pPr marL="742920" indent="-285738" algn="l" defTabSz="457182" rtl="0" eaLnBrk="1" latinLnBrk="0" hangingPunct="1">
              <a:spcBef>
                <a:spcPct val="20000"/>
              </a:spcBef>
              <a:buFont typeface="Arial"/>
              <a:buChar char="–"/>
              <a:defRPr sz="2400" kern="1200">
                <a:solidFill>
                  <a:srgbClr val="464646"/>
                </a:solidFill>
                <a:latin typeface="Karla"/>
                <a:ea typeface="+mn-ea"/>
                <a:cs typeface="Karla"/>
              </a:defRPr>
            </a:lvl2pPr>
            <a:lvl3pPr marL="1142954" indent="-228590" algn="l" defTabSz="457182" rtl="0" eaLnBrk="1" latinLnBrk="0" hangingPunct="1">
              <a:spcBef>
                <a:spcPct val="20000"/>
              </a:spcBef>
              <a:buFont typeface="Arial"/>
              <a:buChar char="•"/>
              <a:defRPr sz="2000" kern="1200">
                <a:solidFill>
                  <a:srgbClr val="464646"/>
                </a:solidFill>
                <a:latin typeface="Karla"/>
                <a:ea typeface="+mn-ea"/>
                <a:cs typeface="Karla"/>
              </a:defRPr>
            </a:lvl3pPr>
            <a:lvl4pPr marL="1600136" indent="-228590" algn="l" defTabSz="457182" rtl="0" eaLnBrk="1" latinLnBrk="0" hangingPunct="1">
              <a:spcBef>
                <a:spcPct val="20000"/>
              </a:spcBef>
              <a:buFont typeface="Arial"/>
              <a:buChar char="–"/>
              <a:defRPr sz="1800" kern="1200">
                <a:solidFill>
                  <a:srgbClr val="464646"/>
                </a:solidFill>
                <a:latin typeface="Karla"/>
                <a:ea typeface="+mn-ea"/>
                <a:cs typeface="Karla"/>
              </a:defRPr>
            </a:lvl4pPr>
            <a:lvl5pPr marL="2057317" indent="-228590" algn="l" defTabSz="457182" rtl="0" eaLnBrk="1" latinLnBrk="0" hangingPunct="1">
              <a:spcBef>
                <a:spcPct val="20000"/>
              </a:spcBef>
              <a:buFont typeface="Arial"/>
              <a:buChar char="»"/>
              <a:defRPr sz="1800" kern="1200">
                <a:solidFill>
                  <a:srgbClr val="464646"/>
                </a:solidFill>
                <a:latin typeface="Karla"/>
                <a:ea typeface="+mn-ea"/>
                <a:cs typeface="Karla"/>
              </a:defRPr>
            </a:lvl5pPr>
            <a:lvl6pPr marL="2514499" indent="-228590" algn="l" defTabSz="457182" rtl="0" eaLnBrk="1" latinLnBrk="0" hangingPunct="1">
              <a:spcBef>
                <a:spcPct val="20000"/>
              </a:spcBef>
              <a:buFont typeface="Arial"/>
              <a:buChar char="•"/>
              <a:defRPr sz="2000" kern="1200">
                <a:solidFill>
                  <a:schemeClr val="tx1"/>
                </a:solidFill>
                <a:latin typeface="+mn-lt"/>
                <a:ea typeface="+mn-ea"/>
                <a:cs typeface="+mn-cs"/>
              </a:defRPr>
            </a:lvl6pPr>
            <a:lvl7pPr marL="2971681" indent="-228590" algn="l" defTabSz="457182" rtl="0" eaLnBrk="1" latinLnBrk="0" hangingPunct="1">
              <a:spcBef>
                <a:spcPct val="20000"/>
              </a:spcBef>
              <a:buFont typeface="Arial"/>
              <a:buChar char="•"/>
              <a:defRPr sz="2000" kern="1200">
                <a:solidFill>
                  <a:schemeClr val="tx1"/>
                </a:solidFill>
                <a:latin typeface="+mn-lt"/>
                <a:ea typeface="+mn-ea"/>
                <a:cs typeface="+mn-cs"/>
              </a:defRPr>
            </a:lvl7pPr>
            <a:lvl8pPr marL="3428863" indent="-228590" algn="l" defTabSz="457182" rtl="0" eaLnBrk="1" latinLnBrk="0" hangingPunct="1">
              <a:spcBef>
                <a:spcPct val="20000"/>
              </a:spcBef>
              <a:buFont typeface="Arial"/>
              <a:buChar char="•"/>
              <a:defRPr sz="2000" kern="1200">
                <a:solidFill>
                  <a:schemeClr val="tx1"/>
                </a:solidFill>
                <a:latin typeface="+mn-lt"/>
                <a:ea typeface="+mn-ea"/>
                <a:cs typeface="+mn-cs"/>
              </a:defRPr>
            </a:lvl8pPr>
            <a:lvl9pPr marL="3886044" indent="-228590" algn="l" defTabSz="457182" rtl="0" eaLnBrk="1" latinLnBrk="0" hangingPunct="1">
              <a:spcBef>
                <a:spcPct val="20000"/>
              </a:spcBef>
              <a:buFont typeface="Arial"/>
              <a:buChar char="•"/>
              <a:defRPr sz="2000" kern="1200">
                <a:solidFill>
                  <a:schemeClr val="tx1"/>
                </a:solidFill>
                <a:latin typeface="+mn-lt"/>
                <a:ea typeface="+mn-ea"/>
                <a:cs typeface="+mn-cs"/>
              </a:defRPr>
            </a:lvl9pPr>
          </a:lstStyle>
          <a:p>
            <a:r>
              <a:rPr lang="es-CL" smtClean="0"/>
              <a:t>Mask- RCNN - 2017</a:t>
            </a:r>
            <a:endParaRPr lang="es-CL"/>
          </a:p>
        </p:txBody>
      </p:sp>
      <p:pic>
        <p:nvPicPr>
          <p:cNvPr id="7" name="MaskRCNNcut">
            <a:hlinkClick r:id="" action="ppaction://media"/>
            <a:extLst>
              <a:ext uri="{FF2B5EF4-FFF2-40B4-BE49-F238E27FC236}">
                <a16:creationId xmlns="" xmlns:a16="http://schemas.microsoft.com/office/drawing/2014/main" id="{9141FD2D-4B8E-4D82-B3F6-4392C3BDCF5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1375" y="1395167"/>
            <a:ext cx="8636841" cy="4858223"/>
          </a:xfrm>
          <a:prstGeom prst="rect">
            <a:avLst/>
          </a:prstGeom>
        </p:spPr>
      </p:pic>
      <p:sp>
        <p:nvSpPr>
          <p:cNvPr id="4" name="Slide Number Placeholder 3"/>
          <p:cNvSpPr>
            <a:spLocks noGrp="1"/>
          </p:cNvSpPr>
          <p:nvPr>
            <p:ph type="sldNum" sz="quarter" idx="12"/>
          </p:nvPr>
        </p:nvSpPr>
        <p:spPr/>
        <p:txBody>
          <a:bodyPr/>
          <a:lstStyle/>
          <a:p>
            <a:fld id="{32BC767F-4907-7F4F-BE72-670862701C40}" type="slidenum">
              <a:rPr lang="en-US" smtClean="0"/>
              <a:t>32</a:t>
            </a:fld>
            <a:endParaRPr lang="en-US"/>
          </a:p>
        </p:txBody>
      </p:sp>
    </p:spTree>
    <p:extLst>
      <p:ext uri="{BB962C8B-B14F-4D97-AF65-F5344CB8AC3E}">
        <p14:creationId xmlns:p14="http://schemas.microsoft.com/office/powerpoint/2010/main" val="112585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vol="80000" mute="1">
                <p:cTn id="12" repeatCount="indefinite" fill="hold" display="0">
                  <p:stCondLst>
                    <p:cond delay="indefinite"/>
                  </p:stCondLst>
                </p:cTn>
                <p:tgtEl>
                  <p:spTgt spid="7"/>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Pavlos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a:xfrm>
            <a:off x="833414" y="1177758"/>
            <a:ext cx="10649051" cy="2111143"/>
          </a:xfrm>
        </p:spPr>
        <p:txBody>
          <a:bodyPr/>
          <a:lstStyle/>
          <a:p>
            <a:r>
              <a:rPr lang="en-US" dirty="0" smtClean="0"/>
              <a:t>RNN classification, e.g. sentiment analysis </a:t>
            </a:r>
          </a:p>
          <a:p>
            <a:endParaRPr lang="en-US" dirty="0" smtClean="0"/>
          </a:p>
          <a:p>
            <a:r>
              <a:rPr lang="en-US" u="sng" dirty="0" smtClean="0"/>
              <a:t>Sentence: </a:t>
            </a:r>
            <a:endParaRPr lang="en-US" u="sng" dirty="0"/>
          </a:p>
          <a:p>
            <a:r>
              <a:rPr lang="en-US" dirty="0" smtClean="0">
                <a:latin typeface="Karla" charset="0"/>
                <a:ea typeface="Karla" charset="0"/>
                <a:cs typeface="Karla" charset="0"/>
              </a:rPr>
              <a:t>While the music was great, the screenplay was not</a:t>
            </a:r>
            <a:br>
              <a:rPr lang="en-US" dirty="0" smtClean="0">
                <a:latin typeface="Karla" charset="0"/>
                <a:ea typeface="Karla" charset="0"/>
                <a:cs typeface="Karla" charset="0"/>
              </a:rPr>
            </a:br>
            <a:r>
              <a:rPr lang="en-US" dirty="0" smtClean="0">
                <a:latin typeface="Karla" charset="0"/>
                <a:ea typeface="Karla" charset="0"/>
                <a:cs typeface="Karla" charset="0"/>
              </a:rPr>
              <a:t> so engaging and hence even if I started to enjoy it,</a:t>
            </a:r>
            <a:br>
              <a:rPr lang="en-US" dirty="0" smtClean="0">
                <a:latin typeface="Karla" charset="0"/>
                <a:ea typeface="Karla" charset="0"/>
                <a:cs typeface="Karla" charset="0"/>
              </a:rPr>
            </a:br>
            <a:r>
              <a:rPr lang="en-US" dirty="0" smtClean="0">
                <a:latin typeface="Karla" charset="0"/>
                <a:ea typeface="Karla" charset="0"/>
                <a:cs typeface="Karla" charset="0"/>
              </a:rPr>
              <a:t> the movie failed to work for me eventually. </a:t>
            </a:r>
          </a:p>
          <a:p>
            <a:endParaRPr lang="en-US" dirty="0" smtClean="0"/>
          </a:p>
          <a:p>
            <a:r>
              <a:rPr lang="en-US" dirty="0" smtClean="0"/>
              <a:t>Actual </a:t>
            </a:r>
            <a:r>
              <a:rPr lang="en-US" dirty="0"/>
              <a:t>Sentiment: Negative </a:t>
            </a:r>
            <a:endParaRPr lang="en-US" dirty="0" smtClean="0"/>
          </a:p>
          <a:p>
            <a:r>
              <a:rPr lang="en-US" dirty="0" smtClean="0"/>
              <a:t>Predicted </a:t>
            </a:r>
            <a:r>
              <a:rPr lang="en-US" dirty="0"/>
              <a:t>Sentiment: </a:t>
            </a:r>
            <a:r>
              <a:rPr lang="en-US" dirty="0" smtClean="0"/>
              <a:t>? </a:t>
            </a:r>
            <a:endParaRPr lang="en-US" dirty="0">
              <a:effectLst/>
            </a:endParaRPr>
          </a:p>
        </p:txBody>
      </p:sp>
      <p:sp>
        <p:nvSpPr>
          <p:cNvPr id="4" name="Slide Number Placeholder 3"/>
          <p:cNvSpPr>
            <a:spLocks noGrp="1"/>
          </p:cNvSpPr>
          <p:nvPr>
            <p:ph type="sldNum" sz="quarter" idx="12"/>
          </p:nvPr>
        </p:nvSpPr>
        <p:spPr/>
        <p:txBody>
          <a:bodyPr/>
          <a:lstStyle/>
          <a:p>
            <a:fld id="{32BC767F-4907-7F4F-BE72-670862701C40}" type="slidenum">
              <a:rPr lang="en-US" smtClean="0"/>
              <a:t>33</a:t>
            </a:fld>
            <a:endParaRPr lang="en-US"/>
          </a:p>
        </p:txBody>
      </p:sp>
      <p:grpSp>
        <p:nvGrpSpPr>
          <p:cNvPr id="8" name="Group 7"/>
          <p:cNvGrpSpPr/>
          <p:nvPr/>
        </p:nvGrpSpPr>
        <p:grpSpPr>
          <a:xfrm>
            <a:off x="1463000" y="2764245"/>
            <a:ext cx="7160210" cy="928058"/>
            <a:chOff x="1463000" y="2764245"/>
            <a:chExt cx="7160210" cy="928058"/>
          </a:xfrm>
        </p:grpSpPr>
        <p:sp>
          <p:nvSpPr>
            <p:cNvPr id="5" name="Oval 4"/>
            <p:cNvSpPr/>
            <p:nvPr/>
          </p:nvSpPr>
          <p:spPr>
            <a:xfrm>
              <a:off x="4302177" y="2764245"/>
              <a:ext cx="974361" cy="494676"/>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1463000" y="3197627"/>
              <a:ext cx="1639962" cy="494676"/>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7648849" y="3197627"/>
              <a:ext cx="974361" cy="494676"/>
            </a:xfrm>
            <a:prstGeom prst="ellipse">
              <a:avLst/>
            </a:prstGeom>
            <a:noFill/>
            <a:ln>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9" name="Picture 8"/>
          <p:cNvPicPr>
            <a:picLocks noChangeAspect="1"/>
          </p:cNvPicPr>
          <p:nvPr/>
        </p:nvPicPr>
        <p:blipFill>
          <a:blip r:embed="rId3"/>
          <a:stretch>
            <a:fillRect/>
          </a:stretch>
        </p:blipFill>
        <p:spPr>
          <a:xfrm>
            <a:off x="9218950" y="2057168"/>
            <a:ext cx="2654300" cy="4343400"/>
          </a:xfrm>
          <a:prstGeom prst="rect">
            <a:avLst/>
          </a:prstGeom>
        </p:spPr>
      </p:pic>
    </p:spTree>
    <p:extLst>
      <p:ext uri="{BB962C8B-B14F-4D97-AF65-F5344CB8AC3E}">
        <p14:creationId xmlns:p14="http://schemas.microsoft.com/office/powerpoint/2010/main" val="126565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292" y="308606"/>
            <a:ext cx="11493416" cy="767276"/>
          </a:xfrm>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Pavlos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a:xfrm>
            <a:off x="833415" y="1269833"/>
            <a:ext cx="10327008" cy="2111143"/>
          </a:xfrm>
        </p:spPr>
        <p:txBody>
          <a:bodyPr/>
          <a:lstStyle/>
          <a:p>
            <a:r>
              <a:rPr lang="en-US" dirty="0" smtClean="0"/>
              <a:t>RNN sequence to sequence modeling</a:t>
            </a:r>
            <a:endParaRPr lang="en-US" dirty="0">
              <a:effectLst/>
            </a:endParaRPr>
          </a:p>
        </p:txBody>
      </p:sp>
      <p:sp>
        <p:nvSpPr>
          <p:cNvPr id="4" name="Slide Number Placeholder 3"/>
          <p:cNvSpPr>
            <a:spLocks noGrp="1"/>
          </p:cNvSpPr>
          <p:nvPr>
            <p:ph type="sldNum" sz="quarter" idx="12"/>
          </p:nvPr>
        </p:nvSpPr>
        <p:spPr>
          <a:xfrm>
            <a:off x="9144000" y="6492875"/>
            <a:ext cx="2844800" cy="365125"/>
          </a:xfrm>
        </p:spPr>
        <p:txBody>
          <a:bodyPr/>
          <a:lstStyle/>
          <a:p>
            <a:fld id="{32BC767F-4907-7F4F-BE72-670862701C40}" type="slidenum">
              <a:rPr lang="en-US" smtClean="0"/>
              <a:t>34</a:t>
            </a:fld>
            <a:endParaRPr lang="en-US"/>
          </a:p>
        </p:txBody>
      </p:sp>
      <p:pic>
        <p:nvPicPr>
          <p:cNvPr id="5" name="Picture 4"/>
          <p:cNvPicPr>
            <a:picLocks noChangeAspect="1"/>
          </p:cNvPicPr>
          <p:nvPr/>
        </p:nvPicPr>
        <p:blipFill>
          <a:blip r:embed="rId3"/>
          <a:stretch>
            <a:fillRect/>
          </a:stretch>
        </p:blipFill>
        <p:spPr>
          <a:xfrm>
            <a:off x="7195277" y="2142352"/>
            <a:ext cx="3620371" cy="3729748"/>
          </a:xfrm>
          <a:prstGeom prst="rect">
            <a:avLst/>
          </a:prstGeom>
        </p:spPr>
      </p:pic>
      <p:sp>
        <p:nvSpPr>
          <p:cNvPr id="6" name="TextBox 5"/>
          <p:cNvSpPr txBox="1"/>
          <p:nvPr/>
        </p:nvSpPr>
        <p:spPr>
          <a:xfrm>
            <a:off x="833415" y="2014663"/>
            <a:ext cx="4976734" cy="3539430"/>
          </a:xfrm>
          <a:prstGeom prst="rect">
            <a:avLst/>
          </a:prstGeom>
          <a:noFill/>
        </p:spPr>
        <p:txBody>
          <a:bodyPr wrap="square" rtlCol="0">
            <a:spAutoFit/>
          </a:bodyPr>
          <a:lstStyle/>
          <a:p>
            <a:r>
              <a:rPr lang="en-US" sz="2800" b="1" dirty="0" smtClean="0">
                <a:solidFill>
                  <a:schemeClr val="accent1">
                    <a:lumMod val="75000"/>
                  </a:schemeClr>
                </a:solidFill>
                <a:latin typeface="Karla" charset="0"/>
                <a:ea typeface="Karla" charset="0"/>
                <a:cs typeface="Karla" charset="0"/>
              </a:rPr>
              <a:t>English</a:t>
            </a:r>
            <a:r>
              <a:rPr lang="en-US" sz="2800" dirty="0" smtClean="0">
                <a:solidFill>
                  <a:schemeClr val="tx2">
                    <a:lumMod val="75000"/>
                  </a:schemeClr>
                </a:solidFill>
                <a:latin typeface="Karla" charset="0"/>
                <a:ea typeface="Karla" charset="0"/>
                <a:cs typeface="Karla" charset="0"/>
              </a:rPr>
              <a:t>: </a:t>
            </a:r>
          </a:p>
          <a:p>
            <a:r>
              <a:rPr lang="en-US" sz="2800" dirty="0" smtClean="0">
                <a:solidFill>
                  <a:schemeClr val="tx1">
                    <a:lumMod val="75000"/>
                    <a:lumOff val="25000"/>
                  </a:schemeClr>
                </a:solidFill>
                <a:latin typeface="Karla" charset="0"/>
                <a:ea typeface="Karla" charset="0"/>
                <a:cs typeface="Karla" charset="0"/>
              </a:rPr>
              <a:t>I </a:t>
            </a:r>
            <a:r>
              <a:rPr lang="en-US" sz="2800" dirty="0">
                <a:solidFill>
                  <a:schemeClr val="tx1">
                    <a:lumMod val="75000"/>
                    <a:lumOff val="25000"/>
                  </a:schemeClr>
                </a:solidFill>
                <a:latin typeface="Karla" charset="0"/>
                <a:ea typeface="Karla" charset="0"/>
                <a:cs typeface="Karla" charset="0"/>
              </a:rPr>
              <a:t>love this </a:t>
            </a:r>
            <a:r>
              <a:rPr lang="en-US" sz="2800" dirty="0" smtClean="0">
                <a:solidFill>
                  <a:schemeClr val="tx1">
                    <a:lumMod val="75000"/>
                    <a:lumOff val="25000"/>
                  </a:schemeClr>
                </a:solidFill>
                <a:latin typeface="Karla" charset="0"/>
                <a:ea typeface="Karla" charset="0"/>
                <a:cs typeface="Karla" charset="0"/>
              </a:rPr>
              <a:t>course</a:t>
            </a:r>
          </a:p>
          <a:p>
            <a:endParaRPr lang="en-US" sz="2800" dirty="0">
              <a:solidFill>
                <a:schemeClr val="tx1">
                  <a:lumMod val="75000"/>
                  <a:lumOff val="25000"/>
                </a:schemeClr>
              </a:solidFill>
              <a:latin typeface="Karla" charset="0"/>
              <a:ea typeface="Karla" charset="0"/>
              <a:cs typeface="Karla" charset="0"/>
            </a:endParaRPr>
          </a:p>
          <a:p>
            <a:r>
              <a:rPr lang="en-US" sz="2800" b="1" dirty="0" smtClean="0">
                <a:solidFill>
                  <a:schemeClr val="accent1">
                    <a:lumMod val="75000"/>
                  </a:schemeClr>
                </a:solidFill>
                <a:latin typeface="Karla" charset="0"/>
                <a:ea typeface="Karla" charset="0"/>
                <a:cs typeface="Karla" charset="0"/>
              </a:rPr>
              <a:t>Spanish:</a:t>
            </a:r>
          </a:p>
          <a:p>
            <a:r>
              <a:rPr lang="es-ES" sz="2800" dirty="0">
                <a:solidFill>
                  <a:schemeClr val="tx1">
                    <a:lumMod val="75000"/>
                    <a:lumOff val="25000"/>
                  </a:schemeClr>
                </a:solidFill>
                <a:latin typeface="Karla" charset="0"/>
                <a:ea typeface="Karla" charset="0"/>
                <a:cs typeface="Karla" charset="0"/>
              </a:rPr>
              <a:t>Me encanta esta </a:t>
            </a:r>
            <a:r>
              <a:rPr lang="es-ES" sz="2800" dirty="0" smtClean="0">
                <a:solidFill>
                  <a:schemeClr val="tx1">
                    <a:lumMod val="75000"/>
                    <a:lumOff val="25000"/>
                  </a:schemeClr>
                </a:solidFill>
                <a:latin typeface="Karla" charset="0"/>
                <a:ea typeface="Karla" charset="0"/>
                <a:cs typeface="Karla" charset="0"/>
              </a:rPr>
              <a:t>clase</a:t>
            </a:r>
          </a:p>
          <a:p>
            <a:endParaRPr lang="es-ES" sz="2800" dirty="0">
              <a:solidFill>
                <a:schemeClr val="tx1">
                  <a:lumMod val="75000"/>
                  <a:lumOff val="25000"/>
                </a:schemeClr>
              </a:solidFill>
              <a:latin typeface="Karla" charset="0"/>
              <a:ea typeface="Karla" charset="0"/>
              <a:cs typeface="Karla" charset="0"/>
            </a:endParaRPr>
          </a:p>
          <a:p>
            <a:r>
              <a:rPr lang="en-US" sz="2800" b="1" dirty="0" smtClean="0">
                <a:solidFill>
                  <a:schemeClr val="accent1">
                    <a:lumMod val="75000"/>
                  </a:schemeClr>
                </a:solidFill>
                <a:latin typeface="Karla" charset="0"/>
                <a:ea typeface="Karla" charset="0"/>
                <a:cs typeface="Karla" charset="0"/>
              </a:rPr>
              <a:t>Greek:</a:t>
            </a:r>
            <a:r>
              <a:rPr lang="el-GR" sz="2800" dirty="0">
                <a:solidFill>
                  <a:schemeClr val="tx1">
                    <a:lumMod val="75000"/>
                    <a:lumOff val="25000"/>
                  </a:schemeClr>
                </a:solidFill>
                <a:latin typeface="Karla" charset="0"/>
                <a:ea typeface="Karla" charset="0"/>
                <a:cs typeface="Karla" charset="0"/>
              </a:rPr>
              <a:t/>
            </a:r>
            <a:br>
              <a:rPr lang="el-GR" sz="2800" dirty="0">
                <a:solidFill>
                  <a:schemeClr val="tx1">
                    <a:lumMod val="75000"/>
                    <a:lumOff val="25000"/>
                  </a:schemeClr>
                </a:solidFill>
                <a:latin typeface="Karla" charset="0"/>
                <a:ea typeface="Karla" charset="0"/>
                <a:cs typeface="Karla" charset="0"/>
              </a:rPr>
            </a:br>
            <a:r>
              <a:rPr lang="el-GR" sz="2800" dirty="0">
                <a:solidFill>
                  <a:schemeClr val="tx1">
                    <a:lumMod val="75000"/>
                    <a:lumOff val="25000"/>
                  </a:schemeClr>
                </a:solidFill>
                <a:latin typeface="Karla" charset="0"/>
                <a:ea typeface="Karla" charset="0"/>
                <a:cs typeface="Karla" charset="0"/>
              </a:rPr>
              <a:t>Λατρεύω αυτή την τάξη</a:t>
            </a:r>
            <a:endParaRPr lang="en-US" sz="2800" dirty="0">
              <a:solidFill>
                <a:schemeClr val="tx1">
                  <a:lumMod val="75000"/>
                  <a:lumOff val="25000"/>
                </a:schemeClr>
              </a:solidFill>
              <a:latin typeface="Karla" charset="0"/>
              <a:ea typeface="Karla" charset="0"/>
              <a:cs typeface="Karla" charset="0"/>
            </a:endParaRPr>
          </a:p>
        </p:txBody>
      </p:sp>
    </p:spTree>
    <p:extLst>
      <p:ext uri="{BB962C8B-B14F-4D97-AF65-F5344CB8AC3E}">
        <p14:creationId xmlns:p14="http://schemas.microsoft.com/office/powerpoint/2010/main" val="1719136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Pavlos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p:txBody>
          <a:bodyPr/>
          <a:lstStyle/>
          <a:p>
            <a:r>
              <a:rPr lang="en-US" dirty="0" smtClean="0"/>
              <a:t>RNN sequence to sequence modeling</a:t>
            </a:r>
            <a:endParaRPr lang="en-US" dirty="0">
              <a:effectLst/>
            </a:endParaRPr>
          </a:p>
        </p:txBody>
      </p:sp>
      <p:pic>
        <p:nvPicPr>
          <p:cNvPr id="10" name="Picture 9"/>
          <p:cNvPicPr>
            <a:picLocks noChangeAspect="1"/>
          </p:cNvPicPr>
          <p:nvPr/>
        </p:nvPicPr>
        <p:blipFill>
          <a:blip r:embed="rId3"/>
          <a:stretch>
            <a:fillRect/>
          </a:stretch>
        </p:blipFill>
        <p:spPr>
          <a:xfrm>
            <a:off x="1128920" y="2233329"/>
            <a:ext cx="4967080" cy="2956596"/>
          </a:xfrm>
          <a:prstGeom prst="rect">
            <a:avLst/>
          </a:prstGeom>
        </p:spPr>
      </p:pic>
      <p:sp>
        <p:nvSpPr>
          <p:cNvPr id="4" name="Slide Number Placeholder 3"/>
          <p:cNvSpPr>
            <a:spLocks noGrp="1"/>
          </p:cNvSpPr>
          <p:nvPr>
            <p:ph type="sldNum" sz="quarter" idx="12"/>
          </p:nvPr>
        </p:nvSpPr>
        <p:spPr/>
        <p:txBody>
          <a:bodyPr/>
          <a:lstStyle/>
          <a:p>
            <a:fld id="{32BC767F-4907-7F4F-BE72-670862701C40}" type="slidenum">
              <a:rPr lang="en-US" smtClean="0"/>
              <a:t>35</a:t>
            </a:fld>
            <a:endParaRPr lang="en-US"/>
          </a:p>
        </p:txBody>
      </p:sp>
      <p:pic>
        <p:nvPicPr>
          <p:cNvPr id="5" name="Picture 4"/>
          <p:cNvPicPr>
            <a:picLocks noChangeAspect="1"/>
          </p:cNvPicPr>
          <p:nvPr/>
        </p:nvPicPr>
        <p:blipFill>
          <a:blip r:embed="rId4"/>
          <a:stretch>
            <a:fillRect/>
          </a:stretch>
        </p:blipFill>
        <p:spPr>
          <a:xfrm>
            <a:off x="7195277" y="2050277"/>
            <a:ext cx="3620371" cy="3729748"/>
          </a:xfrm>
          <a:prstGeom prst="rect">
            <a:avLst/>
          </a:prstGeom>
        </p:spPr>
      </p:pic>
    </p:spTree>
    <p:extLst>
      <p:ext uri="{BB962C8B-B14F-4D97-AF65-F5344CB8AC3E}">
        <p14:creationId xmlns:p14="http://schemas.microsoft.com/office/powerpoint/2010/main" val="113939399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Pavlos (</a:t>
            </a:r>
            <a:r>
              <a:rPr lang="en-US" dirty="0" err="1" smtClean="0">
                <a:latin typeface="Karla" charset="0"/>
                <a:ea typeface="Karla" charset="0"/>
                <a:cs typeface="Karla" charset="0"/>
              </a:rPr>
              <a:t>cont</a:t>
            </a:r>
            <a:r>
              <a:rPr lang="en-US" dirty="0" smtClean="0">
                <a:latin typeface="Karla" charset="0"/>
                <a:ea typeface="Karla" charset="0"/>
                <a:cs typeface="Karla" charset="0"/>
              </a:rPr>
              <a:t>)</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smtClean="0"/>
              <a:t>Autoencoders and Variational Autoencoders (blending) </a:t>
            </a:r>
          </a:p>
          <a:p>
            <a:r>
              <a:rPr lang="en-US" dirty="0" smtClean="0"/>
              <a:t> </a:t>
            </a:r>
            <a:endParaRPr lang="en-US" dirty="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034" y="1869347"/>
            <a:ext cx="3194384" cy="425917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9037" y="1856871"/>
            <a:ext cx="3203742" cy="4271655"/>
          </a:xfrm>
          <a:prstGeom prst="rect">
            <a:avLst/>
          </a:prstGeom>
        </p:spPr>
      </p:pic>
      <p:pic>
        <p:nvPicPr>
          <p:cNvPr id="8" name="Picture 7"/>
          <p:cNvPicPr>
            <a:picLocks noChangeAspect="1"/>
          </p:cNvPicPr>
          <p:nvPr/>
        </p:nvPicPr>
        <p:blipFill>
          <a:blip r:embed="rId5"/>
          <a:stretch>
            <a:fillRect/>
          </a:stretch>
        </p:blipFill>
        <p:spPr>
          <a:xfrm>
            <a:off x="701019" y="1167293"/>
            <a:ext cx="10591800" cy="5080000"/>
          </a:xfrm>
          <a:prstGeom prst="rect">
            <a:avLst/>
          </a:prstGeom>
        </p:spPr>
      </p:pic>
      <p:sp>
        <p:nvSpPr>
          <p:cNvPr id="4" name="Slide Number Placeholder 3"/>
          <p:cNvSpPr>
            <a:spLocks noGrp="1"/>
          </p:cNvSpPr>
          <p:nvPr>
            <p:ph type="sldNum" sz="quarter" idx="12"/>
          </p:nvPr>
        </p:nvSpPr>
        <p:spPr/>
        <p:txBody>
          <a:bodyPr/>
          <a:lstStyle/>
          <a:p>
            <a:fld id="{32BC767F-4907-7F4F-BE72-670862701C40}" type="slidenum">
              <a:rPr lang="en-US" smtClean="0"/>
              <a:t>36</a:t>
            </a:fld>
            <a:endParaRPr lang="en-US"/>
          </a:p>
        </p:txBody>
      </p:sp>
    </p:spTree>
    <p:extLst>
      <p:ext uri="{BB962C8B-B14F-4D97-AF65-F5344CB8AC3E}">
        <p14:creationId xmlns:p14="http://schemas.microsoft.com/office/powerpoint/2010/main" val="29903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Karla" charset="0"/>
                <a:ea typeface="Karla" charset="0"/>
                <a:cs typeface="Karla" charset="0"/>
              </a:rPr>
              <a:t>Course topics covered by </a:t>
            </a:r>
            <a:r>
              <a:rPr lang="en-US" dirty="0" smtClean="0">
                <a:latin typeface="Karla" charset="0"/>
                <a:ea typeface="Karla" charset="0"/>
                <a:cs typeface="Karla" charset="0"/>
              </a:rPr>
              <a:t>Pavlos (</a:t>
            </a:r>
            <a:r>
              <a:rPr lang="en-US" dirty="0" err="1" smtClean="0">
                <a:latin typeface="Karla" charset="0"/>
                <a:ea typeface="Karla" charset="0"/>
                <a:cs typeface="Karla" charset="0"/>
              </a:rPr>
              <a:t>cont</a:t>
            </a:r>
            <a:r>
              <a:rPr lang="en-US" dirty="0" smtClean="0">
                <a:latin typeface="Karla" charset="0"/>
                <a:ea typeface="Karla" charset="0"/>
                <a:cs typeface="Karla" charset="0"/>
              </a:rPr>
              <a:t>) </a:t>
            </a:r>
            <a:endParaRPr lang="en-US" dirty="0"/>
          </a:p>
        </p:txBody>
      </p:sp>
      <p:sp>
        <p:nvSpPr>
          <p:cNvPr id="8" name="Marcador de contenido 2">
            <a:extLst>
              <a:ext uri="{FF2B5EF4-FFF2-40B4-BE49-F238E27FC236}">
                <a16:creationId xmlns="" xmlns:a16="http://schemas.microsoft.com/office/drawing/2014/main" id="{C66E186F-615A-4ADF-9012-1082B6351FE1}"/>
              </a:ext>
            </a:extLst>
          </p:cNvPr>
          <p:cNvSpPr>
            <a:spLocks noGrp="1"/>
          </p:cNvSpPr>
          <p:nvPr>
            <p:ph idx="1"/>
          </p:nvPr>
        </p:nvSpPr>
        <p:spPr>
          <a:xfrm>
            <a:off x="833415" y="966550"/>
            <a:ext cx="10412762" cy="1358051"/>
          </a:xfrm>
        </p:spPr>
        <p:txBody>
          <a:bodyPr/>
          <a:lstStyle/>
          <a:p>
            <a:r>
              <a:rPr lang="es-CL"/>
              <a:t>NVIDIA Video </a:t>
            </a:r>
            <a:r>
              <a:rPr lang="es-CL" err="1"/>
              <a:t>to</a:t>
            </a:r>
            <a:r>
              <a:rPr lang="es-CL"/>
              <a:t> Video </a:t>
            </a:r>
            <a:r>
              <a:rPr lang="es-CL" err="1"/>
              <a:t>Synthesis</a:t>
            </a:r>
            <a:r>
              <a:rPr lang="es-CL"/>
              <a:t> - 2018</a:t>
            </a:r>
          </a:p>
        </p:txBody>
      </p:sp>
      <p:pic>
        <p:nvPicPr>
          <p:cNvPr id="9" name="Picture 8" descr="pose.gif">
            <a:extLst>
              <a:ext uri="{FF2B5EF4-FFF2-40B4-BE49-F238E27FC236}">
                <a16:creationId xmlns="" xmlns:a16="http://schemas.microsoft.com/office/drawing/2014/main" id="{2324F5C9-6F59-4ED3-96C3-14CD28452B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909465" y="1443275"/>
            <a:ext cx="8373069" cy="488777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2BC767F-4907-7F4F-BE72-670862701C40}" type="slidenum">
              <a:rPr lang="en-US" smtClean="0"/>
              <a:t>37</a:t>
            </a:fld>
            <a:endParaRPr lang="en-US"/>
          </a:p>
        </p:txBody>
      </p:sp>
    </p:spTree>
    <p:extLst>
      <p:ext uri="{BB962C8B-B14F-4D97-AF65-F5344CB8AC3E}">
        <p14:creationId xmlns:p14="http://schemas.microsoft.com/office/powerpoint/2010/main" val="15980951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Topics </a:t>
            </a:r>
            <a:endParaRPr lang="en-US" dirty="0">
              <a:effectLst/>
            </a:endParaRPr>
          </a:p>
        </p:txBody>
      </p:sp>
      <p:sp>
        <p:nvSpPr>
          <p:cNvPr id="3" name="Content Placeholder 2"/>
          <p:cNvSpPr>
            <a:spLocks noGrp="1"/>
          </p:cNvSpPr>
          <p:nvPr>
            <p:ph idx="1"/>
          </p:nvPr>
        </p:nvSpPr>
        <p:spPr/>
        <p:txBody>
          <a:bodyPr/>
          <a:lstStyle/>
          <a:p>
            <a:r>
              <a:rPr lang="en-US" dirty="0"/>
              <a:t>▶  Scalability issues: </a:t>
            </a:r>
            <a:r>
              <a:rPr lang="en-US" dirty="0" smtClean="0"/>
              <a:t>AWS</a:t>
            </a:r>
          </a:p>
          <a:p>
            <a:r>
              <a:rPr lang="en-US" dirty="0" smtClean="0"/>
              <a:t>▶ </a:t>
            </a:r>
            <a:r>
              <a:rPr lang="en-US" dirty="0"/>
              <a:t> Databases: </a:t>
            </a:r>
            <a:r>
              <a:rPr lang="en-US" dirty="0" smtClean="0"/>
              <a:t>SQL</a:t>
            </a:r>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38</a:t>
            </a:fld>
            <a:endParaRPr lang="en-US"/>
          </a:p>
        </p:txBody>
      </p:sp>
    </p:spTree>
    <p:extLst>
      <p:ext uri="{BB962C8B-B14F-4D97-AF65-F5344CB8AC3E}">
        <p14:creationId xmlns:p14="http://schemas.microsoft.com/office/powerpoint/2010/main" val="14653407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Projects/Modules</a:t>
            </a:r>
            <a:endParaRPr lang="en-US" dirty="0"/>
          </a:p>
        </p:txBody>
      </p:sp>
      <p:sp>
        <p:nvSpPr>
          <p:cNvPr id="3" name="Content Placeholder 2"/>
          <p:cNvSpPr>
            <a:spLocks noGrp="1"/>
          </p:cNvSpPr>
          <p:nvPr>
            <p:ph idx="1"/>
          </p:nvPr>
        </p:nvSpPr>
        <p:spPr/>
        <p:txBody>
          <a:bodyPr/>
          <a:lstStyle/>
          <a:p>
            <a:r>
              <a:rPr lang="en-US" sz="2700" b="1" dirty="0" smtClean="0"/>
              <a:t>Campus students: </a:t>
            </a:r>
          </a:p>
          <a:p>
            <a:r>
              <a:rPr lang="en-US" sz="2700" dirty="0" smtClean="0"/>
              <a:t>During </a:t>
            </a:r>
            <a:r>
              <a:rPr lang="en-US" sz="2700" dirty="0"/>
              <a:t>the final four (4) weeks of the course, students will be divided in break-out thematic sections where they will study topics such as medicine, law, astronomy, e-commerce, and government. Each section will include lectures by </a:t>
            </a:r>
            <a:r>
              <a:rPr lang="en-US" sz="2700" dirty="0" smtClean="0"/>
              <a:t>faculty</a:t>
            </a:r>
            <a:r>
              <a:rPr lang="en-US" sz="2700" dirty="0"/>
              <a:t>, experts on the field, followed by project work also led by that faculty.  You will get to present your projects in the SEAS Design Fair at the end of the semester</a:t>
            </a:r>
            <a:r>
              <a:rPr lang="en-US" sz="2700" dirty="0" smtClean="0"/>
              <a:t>.</a:t>
            </a:r>
          </a:p>
          <a:p>
            <a:endParaRPr lang="en-US" sz="2700" dirty="0"/>
          </a:p>
          <a:p>
            <a:endParaRPr lang="en-US" sz="2700" dirty="0" smtClean="0"/>
          </a:p>
          <a:p>
            <a:endParaRPr lang="en-US" sz="2700" dirty="0"/>
          </a:p>
        </p:txBody>
      </p:sp>
      <p:sp>
        <p:nvSpPr>
          <p:cNvPr id="4" name="Slide Number Placeholder 3"/>
          <p:cNvSpPr>
            <a:spLocks noGrp="1"/>
          </p:cNvSpPr>
          <p:nvPr>
            <p:ph type="sldNum" sz="quarter" idx="12"/>
          </p:nvPr>
        </p:nvSpPr>
        <p:spPr/>
        <p:txBody>
          <a:bodyPr/>
          <a:lstStyle/>
          <a:p>
            <a:fld id="{32BC767F-4907-7F4F-BE72-670862701C40}" type="slidenum">
              <a:rPr lang="en-US" smtClean="0"/>
              <a:t>39</a:t>
            </a:fld>
            <a:endParaRPr lang="en-US"/>
          </a:p>
        </p:txBody>
      </p:sp>
    </p:spTree>
    <p:extLst>
      <p:ext uri="{BB962C8B-B14F-4D97-AF65-F5344CB8AC3E}">
        <p14:creationId xmlns:p14="http://schemas.microsoft.com/office/powerpoint/2010/main" val="63732164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Instructors</a:t>
            </a:r>
            <a:endParaRPr lang="en-US" dirty="0"/>
          </a:p>
        </p:txBody>
      </p:sp>
      <p:sp>
        <p:nvSpPr>
          <p:cNvPr id="3" name="Content Placeholder 2"/>
          <p:cNvSpPr>
            <a:spLocks noGrp="1"/>
          </p:cNvSpPr>
          <p:nvPr>
            <p:ph idx="1"/>
          </p:nvPr>
        </p:nvSpPr>
        <p:spPr>
          <a:xfrm>
            <a:off x="487425" y="893553"/>
            <a:ext cx="10151742" cy="2111143"/>
          </a:xfrm>
        </p:spPr>
        <p:txBody>
          <a:bodyPr/>
          <a:lstStyle/>
          <a:p>
            <a:pPr>
              <a:spcAft>
                <a:spcPts val="1200"/>
              </a:spcAft>
            </a:pPr>
            <a:r>
              <a:rPr lang="en-US" b="1" dirty="0"/>
              <a:t>Mark Glickman: </a:t>
            </a:r>
            <a:r>
              <a:rPr lang="en-US" dirty="0" smtClean="0">
                <a:latin typeface="Karla" charset="0"/>
                <a:ea typeface="Karla" charset="0"/>
                <a:cs typeface="Karla" charset="0"/>
              </a:rPr>
              <a:t>Senior </a:t>
            </a:r>
            <a:r>
              <a:rPr lang="en-US" dirty="0">
                <a:latin typeface="Karla" charset="0"/>
                <a:ea typeface="Karla" charset="0"/>
                <a:cs typeface="Karla" charset="0"/>
              </a:rPr>
              <a:t>Lecturer in Statistics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602" y="1824240"/>
            <a:ext cx="5928634" cy="4446475"/>
          </a:xfrm>
          <a:prstGeom prst="rect">
            <a:avLst/>
          </a:prstGeom>
        </p:spPr>
      </p:pic>
      <p:sp>
        <p:nvSpPr>
          <p:cNvPr id="4" name="Slide Number Placeholder 3"/>
          <p:cNvSpPr>
            <a:spLocks noGrp="1"/>
          </p:cNvSpPr>
          <p:nvPr>
            <p:ph type="sldNum" sz="quarter" idx="12"/>
          </p:nvPr>
        </p:nvSpPr>
        <p:spPr/>
        <p:txBody>
          <a:bodyPr/>
          <a:lstStyle/>
          <a:p>
            <a:fld id="{32BC767F-4907-7F4F-BE72-670862701C40}" type="slidenum">
              <a:rPr lang="en-US" smtClean="0"/>
              <a:t>4</a:t>
            </a:fld>
            <a:endParaRPr lang="en-US"/>
          </a:p>
        </p:txBody>
      </p:sp>
    </p:spTree>
    <p:extLst>
      <p:ext uri="{BB962C8B-B14F-4D97-AF65-F5344CB8AC3E}">
        <p14:creationId xmlns:p14="http://schemas.microsoft.com/office/powerpoint/2010/main" val="9654788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Projects/Modules</a:t>
            </a:r>
            <a:endParaRPr lang="en-US" dirty="0"/>
          </a:p>
        </p:txBody>
      </p:sp>
      <p:sp>
        <p:nvSpPr>
          <p:cNvPr id="3" name="Content Placeholder 2"/>
          <p:cNvSpPr>
            <a:spLocks noGrp="1"/>
          </p:cNvSpPr>
          <p:nvPr>
            <p:ph idx="1"/>
          </p:nvPr>
        </p:nvSpPr>
        <p:spPr/>
        <p:txBody>
          <a:bodyPr/>
          <a:lstStyle/>
          <a:p>
            <a:r>
              <a:rPr lang="en-US" sz="2700" b="1" dirty="0" smtClean="0"/>
              <a:t>DCE students:</a:t>
            </a:r>
          </a:p>
          <a:p>
            <a:r>
              <a:rPr lang="en-US" sz="2400" dirty="0"/>
              <a:t>The goal of the project is to have a complete end-to-end data science process encompassing both semesters of subject material while working as a 3-4 person team. We will supply a small set of project choices within the thematic categories. Teams may propose a different project with sufficient notice and will be subject to approval by the course staff.</a:t>
            </a:r>
            <a:endParaRPr lang="en-US" sz="2700" b="1" dirty="0" smtClean="0"/>
          </a:p>
          <a:p>
            <a:endParaRPr lang="en-US" sz="2700" dirty="0" smtClean="0"/>
          </a:p>
          <a:p>
            <a:endParaRPr lang="en-US" sz="2700" dirty="0"/>
          </a:p>
        </p:txBody>
      </p:sp>
      <p:sp>
        <p:nvSpPr>
          <p:cNvPr id="4" name="Slide Number Placeholder 3"/>
          <p:cNvSpPr>
            <a:spLocks noGrp="1"/>
          </p:cNvSpPr>
          <p:nvPr>
            <p:ph type="sldNum" sz="quarter" idx="12"/>
          </p:nvPr>
        </p:nvSpPr>
        <p:spPr/>
        <p:txBody>
          <a:bodyPr/>
          <a:lstStyle/>
          <a:p>
            <a:fld id="{32BC767F-4907-7F4F-BE72-670862701C40}" type="slidenum">
              <a:rPr lang="en-US" smtClean="0"/>
              <a:t>40</a:t>
            </a:fld>
            <a:endParaRPr lang="en-US"/>
          </a:p>
        </p:txBody>
      </p:sp>
    </p:spTree>
    <p:extLst>
      <p:ext uri="{BB962C8B-B14F-4D97-AF65-F5344CB8AC3E}">
        <p14:creationId xmlns:p14="http://schemas.microsoft.com/office/powerpoint/2010/main" val="20811355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Modules</a:t>
            </a:r>
            <a:endParaRPr lang="en-US" dirty="0"/>
          </a:p>
        </p:txBody>
      </p:sp>
      <p:sp>
        <p:nvSpPr>
          <p:cNvPr id="3" name="Content Placeholder 2"/>
          <p:cNvSpPr>
            <a:spLocks noGrp="1"/>
          </p:cNvSpPr>
          <p:nvPr>
            <p:ph idx="1"/>
          </p:nvPr>
        </p:nvSpPr>
        <p:spPr/>
        <p:txBody>
          <a:bodyPr/>
          <a:lstStyle/>
          <a:p>
            <a:r>
              <a:rPr lang="en-US" b="1" dirty="0" smtClean="0">
                <a:solidFill>
                  <a:schemeClr val="accent1">
                    <a:lumMod val="75000"/>
                  </a:schemeClr>
                </a:solidFill>
              </a:rPr>
              <a:t>Medicine: </a:t>
            </a:r>
            <a:r>
              <a:rPr lang="en-US" b="1" dirty="0">
                <a:solidFill>
                  <a:schemeClr val="accent1">
                    <a:lumMod val="75000"/>
                  </a:schemeClr>
                </a:solidFill>
              </a:rPr>
              <a:t>Microbiome Module</a:t>
            </a:r>
          </a:p>
          <a:p>
            <a:endParaRPr lang="en-US" dirty="0" smtClean="0"/>
          </a:p>
          <a:p>
            <a:r>
              <a:rPr lang="en-US" b="1" dirty="0" smtClean="0"/>
              <a:t>Georg Gerber</a:t>
            </a:r>
            <a:r>
              <a:rPr lang="en-US" dirty="0" smtClean="0"/>
              <a:t>, </a:t>
            </a:r>
            <a:r>
              <a:rPr lang="en-US" dirty="0"/>
              <a:t>Assistant Professor of </a:t>
            </a:r>
            <a:r>
              <a:rPr lang="en-US" dirty="0" smtClean="0"/>
              <a:t>Pathology, </a:t>
            </a:r>
            <a:r>
              <a:rPr lang="en-US" dirty="0"/>
              <a:t>Brigham and Women's </a:t>
            </a:r>
            <a:r>
              <a:rPr lang="en-US" dirty="0" smtClean="0"/>
              <a:t>Hospital</a:t>
            </a:r>
          </a:p>
          <a:p>
            <a:endParaRPr lang="en-US" dirty="0"/>
          </a:p>
          <a:p>
            <a:r>
              <a:rPr lang="en-US" dirty="0" smtClean="0"/>
              <a:t>Through </a:t>
            </a:r>
            <a:r>
              <a:rPr lang="en-US" dirty="0"/>
              <a:t>this module, you will have an opportunity to learn about the microbiome, one of </a:t>
            </a:r>
            <a:r>
              <a:rPr lang="en-US" dirty="0" smtClean="0"/>
              <a:t>the most </a:t>
            </a:r>
            <a:r>
              <a:rPr lang="en-US" dirty="0"/>
              <a:t>exciting research fields in science and medicine today. You will also gain experience </a:t>
            </a:r>
            <a:r>
              <a:rPr lang="en-US" dirty="0" smtClean="0"/>
              <a:t>with analyzing </a:t>
            </a:r>
            <a:r>
              <a:rPr lang="en-US" dirty="0"/>
              <a:t>complex time-series </a:t>
            </a:r>
            <a:r>
              <a:rPr lang="en-US" dirty="0" smtClean="0"/>
              <a:t>data</a:t>
            </a:r>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41</a:t>
            </a:fld>
            <a:endParaRPr lang="en-US"/>
          </a:p>
        </p:txBody>
      </p:sp>
    </p:spTree>
    <p:extLst>
      <p:ext uri="{BB962C8B-B14F-4D97-AF65-F5344CB8AC3E}">
        <p14:creationId xmlns:p14="http://schemas.microsoft.com/office/powerpoint/2010/main" val="105420077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Modules</a:t>
            </a:r>
            <a:endParaRPr lang="en-US" dirty="0"/>
          </a:p>
        </p:txBody>
      </p:sp>
      <p:sp>
        <p:nvSpPr>
          <p:cNvPr id="3" name="Content Placeholder 2"/>
          <p:cNvSpPr>
            <a:spLocks noGrp="1"/>
          </p:cNvSpPr>
          <p:nvPr>
            <p:ph idx="1"/>
          </p:nvPr>
        </p:nvSpPr>
        <p:spPr/>
        <p:txBody>
          <a:bodyPr/>
          <a:lstStyle/>
          <a:p>
            <a:r>
              <a:rPr lang="en-US" b="1" dirty="0" smtClean="0">
                <a:solidFill>
                  <a:schemeClr val="accent1">
                    <a:lumMod val="75000"/>
                  </a:schemeClr>
                </a:solidFill>
              </a:rPr>
              <a:t>Physical Sciences. </a:t>
            </a:r>
            <a:r>
              <a:rPr lang="en-US" b="1" dirty="0">
                <a:solidFill>
                  <a:schemeClr val="accent1">
                    <a:lumMod val="75000"/>
                  </a:schemeClr>
                </a:solidFill>
              </a:rPr>
              <a:t>Potentially hazardous </a:t>
            </a:r>
            <a:r>
              <a:rPr lang="en-US" b="1" dirty="0" smtClean="0">
                <a:solidFill>
                  <a:schemeClr val="accent1">
                    <a:lumMod val="75000"/>
                  </a:schemeClr>
                </a:solidFill>
              </a:rPr>
              <a:t>object</a:t>
            </a:r>
          </a:p>
          <a:p>
            <a:endParaRPr lang="en-US" dirty="0" smtClean="0"/>
          </a:p>
          <a:p>
            <a:r>
              <a:rPr lang="en-US" b="1" dirty="0" smtClean="0"/>
              <a:t>Matthew Holman</a:t>
            </a:r>
            <a:r>
              <a:rPr lang="en-US" dirty="0" smtClean="0"/>
              <a:t>, Harvard-Smithsonian </a:t>
            </a:r>
            <a:r>
              <a:rPr lang="en-US" dirty="0"/>
              <a:t>Center for </a:t>
            </a:r>
            <a:r>
              <a:rPr lang="en-US" dirty="0" smtClean="0"/>
              <a:t>Astrophysics,</a:t>
            </a:r>
            <a:r>
              <a:rPr lang="en-US" dirty="0"/>
              <a:t> </a:t>
            </a:r>
            <a:r>
              <a:rPr lang="en-US" dirty="0" smtClean="0"/>
              <a:t> Director of the Minor Planet Center</a:t>
            </a:r>
          </a:p>
          <a:p>
            <a:endParaRPr lang="en-US" dirty="0"/>
          </a:p>
          <a:p>
            <a:r>
              <a:rPr lang="en-US" dirty="0"/>
              <a:t>Through this module, you will have an opportunity to </a:t>
            </a:r>
            <a:r>
              <a:rPr lang="en-US" dirty="0" smtClean="0"/>
              <a:t>save the world by discovering,  identifying and characterizing </a:t>
            </a:r>
            <a:r>
              <a:rPr lang="en-US" dirty="0"/>
              <a:t>Potentially hazardous object</a:t>
            </a:r>
            <a:endParaRPr lang="en-US" dirty="0" smtClean="0"/>
          </a:p>
          <a:p>
            <a:endParaRPr lang="en-US" dirty="0"/>
          </a:p>
          <a:p>
            <a:endParaRPr lang="en-US" dirty="0" smtClean="0"/>
          </a:p>
          <a:p>
            <a:endParaRPr lang="en-US" dirty="0" smtClean="0"/>
          </a:p>
          <a:p>
            <a:endParaRPr lang="en-US" dirty="0" smtClean="0"/>
          </a:p>
          <a:p>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42</a:t>
            </a:fld>
            <a:endParaRPr lang="en-US"/>
          </a:p>
        </p:txBody>
      </p:sp>
    </p:spTree>
    <p:extLst>
      <p:ext uri="{BB962C8B-B14F-4D97-AF65-F5344CB8AC3E}">
        <p14:creationId xmlns:p14="http://schemas.microsoft.com/office/powerpoint/2010/main" val="92091845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Modules</a:t>
            </a:r>
            <a:endParaRPr lang="en-US" dirty="0"/>
          </a:p>
        </p:txBody>
      </p:sp>
      <p:sp>
        <p:nvSpPr>
          <p:cNvPr id="3" name="Content Placeholder 2"/>
          <p:cNvSpPr>
            <a:spLocks noGrp="1"/>
          </p:cNvSpPr>
          <p:nvPr>
            <p:ph idx="1"/>
          </p:nvPr>
        </p:nvSpPr>
        <p:spPr/>
        <p:txBody>
          <a:bodyPr/>
          <a:lstStyle/>
          <a:p>
            <a:r>
              <a:rPr lang="en-US" b="1" dirty="0" smtClean="0">
                <a:solidFill>
                  <a:schemeClr val="accent1">
                    <a:lumMod val="75000"/>
                  </a:schemeClr>
                </a:solidFill>
              </a:rPr>
              <a:t>Law: Most likely NLP </a:t>
            </a:r>
            <a:endParaRPr lang="en-US" b="1" dirty="0">
              <a:solidFill>
                <a:schemeClr val="accent1">
                  <a:lumMod val="75000"/>
                </a:schemeClr>
              </a:solidFill>
            </a:endParaRPr>
          </a:p>
          <a:p>
            <a:endParaRPr lang="en-US" dirty="0" smtClean="0"/>
          </a:p>
          <a:p>
            <a:r>
              <a:rPr lang="en-US" b="1" dirty="0"/>
              <a:t>David A. </a:t>
            </a:r>
            <a:r>
              <a:rPr lang="en-US" b="1" dirty="0" err="1" smtClean="0"/>
              <a:t>Colarusso</a:t>
            </a:r>
            <a:r>
              <a:rPr lang="en-US" dirty="0" smtClean="0"/>
              <a:t>, Clinical </a:t>
            </a:r>
            <a:r>
              <a:rPr lang="en-US" dirty="0"/>
              <a:t>Fellow, and Director of the</a:t>
            </a:r>
          </a:p>
          <a:p>
            <a:r>
              <a:rPr lang="en-US" dirty="0"/>
              <a:t>Legal Innovation &amp; Technology Lab</a:t>
            </a:r>
          </a:p>
          <a:p>
            <a:endParaRPr lang="en-US" dirty="0"/>
          </a:p>
          <a:p>
            <a:r>
              <a:rPr lang="en-US" dirty="0" smtClean="0"/>
              <a:t>Details to come in the next few weeks. </a:t>
            </a:r>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43</a:t>
            </a:fld>
            <a:endParaRPr lang="en-US"/>
          </a:p>
        </p:txBody>
      </p:sp>
    </p:spTree>
    <p:extLst>
      <p:ext uri="{BB962C8B-B14F-4D97-AF65-F5344CB8AC3E}">
        <p14:creationId xmlns:p14="http://schemas.microsoft.com/office/powerpoint/2010/main" val="2275891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Modules</a:t>
            </a:r>
            <a:endParaRPr lang="en-US" dirty="0"/>
          </a:p>
        </p:txBody>
      </p:sp>
      <p:sp>
        <p:nvSpPr>
          <p:cNvPr id="3" name="Content Placeholder 2"/>
          <p:cNvSpPr>
            <a:spLocks noGrp="1"/>
          </p:cNvSpPr>
          <p:nvPr>
            <p:ph idx="1"/>
          </p:nvPr>
        </p:nvSpPr>
        <p:spPr/>
        <p:txBody>
          <a:bodyPr/>
          <a:lstStyle/>
          <a:p>
            <a:r>
              <a:rPr lang="en-US" b="1" dirty="0" smtClean="0">
                <a:solidFill>
                  <a:schemeClr val="accent1">
                    <a:lumMod val="75000"/>
                  </a:schemeClr>
                </a:solidFill>
              </a:rPr>
              <a:t>Business School:</a:t>
            </a:r>
          </a:p>
          <a:p>
            <a:endParaRPr lang="en-US" b="1" dirty="0" smtClean="0">
              <a:solidFill>
                <a:schemeClr val="accent1">
                  <a:lumMod val="75000"/>
                </a:schemeClr>
              </a:solidFill>
            </a:endParaRPr>
          </a:p>
          <a:p>
            <a:r>
              <a:rPr lang="en-US" b="1" dirty="0" smtClean="0"/>
              <a:t>Srikanth</a:t>
            </a:r>
            <a:r>
              <a:rPr lang="en-US" b="1" dirty="0" smtClean="0">
                <a:solidFill>
                  <a:schemeClr val="accent1">
                    <a:lumMod val="75000"/>
                  </a:schemeClr>
                </a:solidFill>
              </a:rPr>
              <a:t> </a:t>
            </a:r>
            <a:r>
              <a:rPr lang="en-US" b="1" dirty="0" err="1" smtClean="0">
                <a:solidFill>
                  <a:schemeClr val="accent1">
                    <a:lumMod val="75000"/>
                  </a:schemeClr>
                </a:solidFill>
              </a:rPr>
              <a:t>J</a:t>
            </a:r>
            <a:r>
              <a:rPr lang="en-US" b="1" dirty="0" err="1" smtClean="0"/>
              <a:t>agabathula</a:t>
            </a:r>
            <a:r>
              <a:rPr lang="en-US" b="1" dirty="0" smtClean="0"/>
              <a:t>, </a:t>
            </a:r>
            <a:r>
              <a:rPr lang="en-US" dirty="0" smtClean="0"/>
              <a:t>and</a:t>
            </a:r>
            <a:r>
              <a:rPr lang="en-US" b="1" dirty="0" smtClean="0"/>
              <a:t> Ashwin </a:t>
            </a:r>
            <a:r>
              <a:rPr lang="en-US" b="1" dirty="0" err="1" smtClean="0"/>
              <a:t>Jagabat</a:t>
            </a:r>
            <a:r>
              <a:rPr lang="en-US" dirty="0" smtClean="0"/>
              <a:t>, HBS </a:t>
            </a:r>
          </a:p>
          <a:p>
            <a:endParaRPr lang="en-US" dirty="0"/>
          </a:p>
          <a:p>
            <a:r>
              <a:rPr lang="en-US" dirty="0" smtClean="0"/>
              <a:t>Details </a:t>
            </a:r>
            <a:r>
              <a:rPr lang="en-US" dirty="0"/>
              <a:t>to come in the next few weeks. </a:t>
            </a:r>
          </a:p>
          <a:p>
            <a:r>
              <a:rPr lang="en-US" b="1" dirty="0" smtClean="0">
                <a:solidFill>
                  <a:schemeClr val="accent1">
                    <a:lumMod val="75000"/>
                  </a:schemeClr>
                </a:solidFill>
              </a:rPr>
              <a:t> </a:t>
            </a:r>
            <a:endParaRPr lang="en-US" b="1"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32BC767F-4907-7F4F-BE72-670862701C40}" type="slidenum">
              <a:rPr lang="en-US" smtClean="0"/>
              <a:t>44</a:t>
            </a:fld>
            <a:endParaRPr lang="en-US"/>
          </a:p>
        </p:txBody>
      </p:sp>
    </p:spTree>
    <p:extLst>
      <p:ext uri="{BB962C8B-B14F-4D97-AF65-F5344CB8AC3E}">
        <p14:creationId xmlns:p14="http://schemas.microsoft.com/office/powerpoint/2010/main" val="66526234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Projects/Modules</a:t>
            </a:r>
            <a:endParaRPr lang="en-US" dirty="0"/>
          </a:p>
        </p:txBody>
      </p:sp>
      <p:sp>
        <p:nvSpPr>
          <p:cNvPr id="3" name="Content Placeholder 2"/>
          <p:cNvSpPr>
            <a:spLocks noGrp="1"/>
          </p:cNvSpPr>
          <p:nvPr>
            <p:ph idx="1"/>
          </p:nvPr>
        </p:nvSpPr>
        <p:spPr/>
        <p:txBody>
          <a:bodyPr/>
          <a:lstStyle/>
          <a:p>
            <a:r>
              <a:rPr lang="en-US" b="1" dirty="0" smtClean="0">
                <a:solidFill>
                  <a:schemeClr val="accent1">
                    <a:lumMod val="75000"/>
                  </a:schemeClr>
                </a:solidFill>
              </a:rPr>
              <a:t>Government: </a:t>
            </a:r>
            <a:endParaRPr lang="en-US" b="1" dirty="0">
              <a:solidFill>
                <a:schemeClr val="accent1">
                  <a:lumMod val="75000"/>
                </a:schemeClr>
              </a:solidFill>
            </a:endParaRPr>
          </a:p>
          <a:p>
            <a:endParaRPr lang="en-US" dirty="0"/>
          </a:p>
          <a:p>
            <a:r>
              <a:rPr lang="en-US" b="1" dirty="0" smtClean="0"/>
              <a:t>David Eaves, HKS </a:t>
            </a:r>
          </a:p>
          <a:p>
            <a:r>
              <a:rPr lang="en-US" dirty="0" smtClean="0"/>
              <a:t>Details </a:t>
            </a:r>
            <a:r>
              <a:rPr lang="en-US" dirty="0" smtClean="0"/>
              <a:t>to come in the next few weeks. </a:t>
            </a:r>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45</a:t>
            </a:fld>
            <a:endParaRPr lang="en-US"/>
          </a:p>
        </p:txBody>
      </p:sp>
    </p:spTree>
    <p:extLst>
      <p:ext uri="{BB962C8B-B14F-4D97-AF65-F5344CB8AC3E}">
        <p14:creationId xmlns:p14="http://schemas.microsoft.com/office/powerpoint/2010/main" val="195703343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a:t>Who</a:t>
            </a:r>
          </a:p>
          <a:p>
            <a:pPr marL="457200" indent="-457200">
              <a:buFont typeface="Arial" charset="0"/>
              <a:buChar char="•"/>
            </a:pPr>
            <a:r>
              <a:rPr lang="en-US" dirty="0" smtClean="0"/>
              <a:t>What </a:t>
            </a:r>
            <a:r>
              <a:rPr lang="en-US" dirty="0"/>
              <a:t>have we learned in 109a? </a:t>
            </a:r>
            <a:endParaRPr lang="en-US" dirty="0" smtClean="0"/>
          </a:p>
          <a:p>
            <a:pPr marL="457200" indent="-457200">
              <a:buFont typeface="Arial" charset="0"/>
              <a:buChar char="•"/>
            </a:pPr>
            <a:r>
              <a:rPr lang="en-US" dirty="0"/>
              <a:t>What is covered in 109b</a:t>
            </a:r>
          </a:p>
          <a:p>
            <a:pPr marL="457200" indent="-457200">
              <a:buFont typeface="Arial" charset="0"/>
              <a:buChar char="•"/>
            </a:pPr>
            <a:r>
              <a:rPr lang="en-US" b="1" dirty="0" smtClean="0"/>
              <a:t>Course Logistics </a:t>
            </a:r>
          </a:p>
          <a:p>
            <a:pPr marL="1200120" lvl="1" indent="-457200">
              <a:buFont typeface="Arial" charset="0"/>
              <a:buChar char="•"/>
            </a:pP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46</a:t>
            </a:fld>
            <a:endParaRPr lang="en-US"/>
          </a:p>
        </p:txBody>
      </p:sp>
    </p:spTree>
    <p:extLst>
      <p:ext uri="{BB962C8B-B14F-4D97-AF65-F5344CB8AC3E}">
        <p14:creationId xmlns:p14="http://schemas.microsoft.com/office/powerpoint/2010/main" val="88765663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a:t>Who</a:t>
            </a:r>
          </a:p>
          <a:p>
            <a:pPr marL="457200" indent="-457200">
              <a:buFont typeface="Arial" charset="0"/>
              <a:buChar char="•"/>
            </a:pPr>
            <a:r>
              <a:rPr lang="en-US" dirty="0" smtClean="0"/>
              <a:t>What </a:t>
            </a:r>
            <a:r>
              <a:rPr lang="en-US" dirty="0"/>
              <a:t>have we learned in 109a? </a:t>
            </a:r>
            <a:endParaRPr lang="en-US" dirty="0" smtClean="0"/>
          </a:p>
          <a:p>
            <a:pPr marL="457200" indent="-457200">
              <a:buFont typeface="Arial" charset="0"/>
              <a:buChar char="•"/>
            </a:pPr>
            <a:r>
              <a:rPr lang="en-US" dirty="0"/>
              <a:t>What is covered in 109b</a:t>
            </a:r>
          </a:p>
          <a:p>
            <a:pPr marL="457200" indent="-457200">
              <a:buFont typeface="Arial" charset="0"/>
              <a:buChar char="•"/>
            </a:pPr>
            <a:r>
              <a:rPr lang="en-US" b="1" dirty="0" smtClean="0"/>
              <a:t>Course Logistics </a:t>
            </a:r>
          </a:p>
          <a:p>
            <a:pPr marL="1200120" lvl="1" indent="-457200">
              <a:buFont typeface="Arial" charset="0"/>
              <a:buChar char="•"/>
            </a:pPr>
            <a:r>
              <a:rPr lang="en-US" dirty="0" smtClean="0"/>
              <a:t>Lectures, Labs and Office Hours</a:t>
            </a:r>
          </a:p>
          <a:p>
            <a:pPr marL="1200120" lvl="1" indent="-457200">
              <a:buFont typeface="Arial" charset="0"/>
              <a:buChar char="•"/>
            </a:pPr>
            <a:r>
              <a:rPr lang="en-US" dirty="0" smtClean="0"/>
              <a:t>AC209</a:t>
            </a:r>
          </a:p>
          <a:p>
            <a:pPr marL="1200120" lvl="1" indent="-457200">
              <a:buFont typeface="Arial" charset="0"/>
              <a:buChar char="•"/>
            </a:pPr>
            <a:r>
              <a:rPr lang="en-US" dirty="0" err="1" smtClean="0"/>
              <a:t>Homeworks</a:t>
            </a:r>
            <a:endParaRPr lang="en-US" dirty="0" smtClean="0"/>
          </a:p>
          <a:p>
            <a:pPr marL="1200120" lvl="1" indent="-457200">
              <a:buFont typeface="Arial" charset="0"/>
              <a:buChar char="•"/>
            </a:pPr>
            <a:r>
              <a:rPr lang="en-US" dirty="0" smtClean="0"/>
              <a:t>Content Organization</a:t>
            </a:r>
          </a:p>
          <a:p>
            <a:pPr marL="1200120" lvl="1" indent="-457200">
              <a:buFont typeface="Arial" charset="0"/>
              <a:buChar char="•"/>
            </a:pPr>
            <a:r>
              <a:rPr lang="en-US" dirty="0" smtClean="0"/>
              <a:t>Grades</a:t>
            </a:r>
          </a:p>
          <a:p>
            <a:pPr marL="1200120" lvl="1" indent="-457200">
              <a:buFont typeface="Arial" charset="0"/>
              <a:buChar char="•"/>
            </a:pPr>
            <a:endParaRPr lang="en-US" b="1" dirty="0" smtClean="0"/>
          </a:p>
          <a:p>
            <a:pPr marL="1200120" lvl="1" indent="-457200">
              <a:buFont typeface="Arial" charset="0"/>
              <a:buChar char="•"/>
            </a:pPr>
            <a:endParaRPr lang="en-US" b="1" dirty="0" smtClean="0"/>
          </a:p>
          <a:p>
            <a:pPr marL="1200120" lvl="1" indent="-457200">
              <a:buFont typeface="Arial" charset="0"/>
              <a:buChar char="•"/>
            </a:pP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47</a:t>
            </a:fld>
            <a:endParaRPr lang="en-US"/>
          </a:p>
        </p:txBody>
      </p:sp>
    </p:spTree>
    <p:extLst>
      <p:ext uri="{BB962C8B-B14F-4D97-AF65-F5344CB8AC3E}">
        <p14:creationId xmlns:p14="http://schemas.microsoft.com/office/powerpoint/2010/main" val="95206396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a:t>Who</a:t>
            </a:r>
          </a:p>
          <a:p>
            <a:pPr marL="457200" indent="-457200">
              <a:buFont typeface="Arial" charset="0"/>
              <a:buChar char="•"/>
            </a:pPr>
            <a:r>
              <a:rPr lang="en-US" dirty="0" smtClean="0"/>
              <a:t>What </a:t>
            </a:r>
            <a:r>
              <a:rPr lang="en-US" dirty="0"/>
              <a:t>have we learned in 109a? </a:t>
            </a:r>
            <a:endParaRPr lang="en-US" dirty="0" smtClean="0"/>
          </a:p>
          <a:p>
            <a:pPr marL="457200" indent="-457200">
              <a:buFont typeface="Arial" charset="0"/>
              <a:buChar char="•"/>
            </a:pPr>
            <a:r>
              <a:rPr lang="en-US" dirty="0"/>
              <a:t>What is covered in 109b</a:t>
            </a:r>
          </a:p>
          <a:p>
            <a:pPr marL="457200" indent="-457200">
              <a:buFont typeface="Arial" charset="0"/>
              <a:buChar char="•"/>
            </a:pPr>
            <a:r>
              <a:rPr lang="en-US" dirty="0" smtClean="0"/>
              <a:t>Course Logistics </a:t>
            </a:r>
          </a:p>
          <a:p>
            <a:pPr marL="1200120" lvl="1" indent="-457200">
              <a:buFont typeface="Arial" charset="0"/>
              <a:buChar char="•"/>
            </a:pPr>
            <a:r>
              <a:rPr lang="en-US" b="1" dirty="0" smtClean="0"/>
              <a:t>Lectures, Labs and Office Hours</a:t>
            </a:r>
          </a:p>
          <a:p>
            <a:pPr marL="1200120" lvl="1" indent="-457200">
              <a:buFont typeface="Arial" charset="0"/>
              <a:buChar char="•"/>
            </a:pPr>
            <a:r>
              <a:rPr lang="en-US" dirty="0" smtClean="0"/>
              <a:t>AC209</a:t>
            </a:r>
          </a:p>
          <a:p>
            <a:pPr marL="1200120" lvl="1" indent="-457200">
              <a:buFont typeface="Arial" charset="0"/>
              <a:buChar char="•"/>
            </a:pPr>
            <a:r>
              <a:rPr lang="en-US" dirty="0" err="1" smtClean="0"/>
              <a:t>Homeworks</a:t>
            </a:r>
            <a:endParaRPr lang="en-US" dirty="0" smtClean="0"/>
          </a:p>
          <a:p>
            <a:pPr marL="1200120" lvl="1" indent="-457200">
              <a:buFont typeface="Arial" charset="0"/>
              <a:buChar char="•"/>
            </a:pPr>
            <a:r>
              <a:rPr lang="en-US" dirty="0" smtClean="0"/>
              <a:t>Content Organization</a:t>
            </a:r>
          </a:p>
          <a:p>
            <a:pPr marL="1200120" lvl="1" indent="-457200">
              <a:buFont typeface="Arial" charset="0"/>
              <a:buChar char="•"/>
            </a:pPr>
            <a:r>
              <a:rPr lang="en-US" dirty="0" smtClean="0"/>
              <a:t>Grades</a:t>
            </a:r>
          </a:p>
          <a:p>
            <a:pPr marL="1200120" lvl="1" indent="-457200">
              <a:buFont typeface="Arial" charset="0"/>
              <a:buChar char="•"/>
            </a:pPr>
            <a:endParaRPr lang="en-US" b="1" dirty="0" smtClean="0"/>
          </a:p>
          <a:p>
            <a:pPr marL="1200120" lvl="1" indent="-457200">
              <a:buFont typeface="Arial" charset="0"/>
              <a:buChar char="•"/>
            </a:pPr>
            <a:endParaRPr lang="en-US" b="1" dirty="0" smtClean="0"/>
          </a:p>
          <a:p>
            <a:pPr marL="1200120" lvl="1" indent="-457200">
              <a:buFont typeface="Arial" charset="0"/>
              <a:buChar char="•"/>
            </a:pP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48</a:t>
            </a:fld>
            <a:endParaRPr lang="en-US"/>
          </a:p>
        </p:txBody>
      </p:sp>
    </p:spTree>
    <p:extLst>
      <p:ext uri="{BB962C8B-B14F-4D97-AF65-F5344CB8AC3E}">
        <p14:creationId xmlns:p14="http://schemas.microsoft.com/office/powerpoint/2010/main" val="6442422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Lectures, Labs and Office H</a:t>
            </a:r>
            <a:r>
              <a:rPr lang="en-US" dirty="0" smtClean="0"/>
              <a:t>ours</a:t>
            </a:r>
            <a:r>
              <a:rPr lang="en-US" dirty="0"/>
              <a:t/>
            </a:r>
            <a:br>
              <a:rPr lang="en-US" dirty="0"/>
            </a:br>
            <a:endParaRPr lang="en-US" dirty="0"/>
          </a:p>
        </p:txBody>
      </p:sp>
      <p:sp>
        <p:nvSpPr>
          <p:cNvPr id="3" name="Content Placeholder 2"/>
          <p:cNvSpPr>
            <a:spLocks noGrp="1"/>
          </p:cNvSpPr>
          <p:nvPr>
            <p:ph idx="1"/>
          </p:nvPr>
        </p:nvSpPr>
        <p:spPr>
          <a:xfrm>
            <a:off x="776265" y="1120608"/>
            <a:ext cx="10327008" cy="2111143"/>
          </a:xfrm>
        </p:spPr>
        <p:txBody>
          <a:bodyPr/>
          <a:lstStyle/>
          <a:p>
            <a:pPr>
              <a:spcAft>
                <a:spcPts val="1200"/>
              </a:spcAft>
            </a:pPr>
            <a:r>
              <a:rPr lang="en-US" sz="2400" b="1" dirty="0"/>
              <a:t>Lectures: </a:t>
            </a:r>
            <a:r>
              <a:rPr lang="en-US" sz="2400" dirty="0"/>
              <a:t>Mondays and Wednesdays </a:t>
            </a:r>
            <a:r>
              <a:rPr lang="en-US" sz="2400" dirty="0" smtClean="0"/>
              <a:t>1:30-2:45pm </a:t>
            </a:r>
            <a:r>
              <a:rPr lang="en-US" sz="2400" dirty="0"/>
              <a:t>@ Maxwell-Dworkin </a:t>
            </a:r>
            <a:r>
              <a:rPr lang="en-US" sz="2400" dirty="0" smtClean="0"/>
              <a:t>G-115.</a:t>
            </a:r>
          </a:p>
          <a:p>
            <a:pPr>
              <a:spcAft>
                <a:spcPts val="1200"/>
              </a:spcAft>
            </a:pPr>
            <a:r>
              <a:rPr lang="en-US" sz="2400" dirty="0" smtClean="0"/>
              <a:t>During </a:t>
            </a:r>
            <a:r>
              <a:rPr lang="en-US" sz="2400" dirty="0"/>
              <a:t>lecture will cover the material which you will need to complete the </a:t>
            </a:r>
            <a:r>
              <a:rPr lang="en-US" sz="2400" dirty="0" smtClean="0"/>
              <a:t>homework. </a:t>
            </a:r>
            <a:r>
              <a:rPr lang="en-US" sz="2400" dirty="0"/>
              <a:t>Attending lectures is required - quizzes at the end of each lecture </a:t>
            </a:r>
            <a:r>
              <a:rPr lang="en-US" sz="2400" dirty="0" smtClean="0"/>
              <a:t>(drop </a:t>
            </a:r>
            <a:r>
              <a:rPr lang="en-US" sz="2400" dirty="0"/>
              <a:t>40% of them) . </a:t>
            </a:r>
          </a:p>
          <a:p>
            <a:pPr marL="514350" indent="-514350">
              <a:spcAft>
                <a:spcPts val="1200"/>
              </a:spcAft>
              <a:buFont typeface="+mj-lt"/>
              <a:buAutoNum type="arabicPeriod"/>
            </a:pPr>
            <a:r>
              <a:rPr lang="en-US" sz="2400" dirty="0" smtClean="0"/>
              <a:t>Lecture </a:t>
            </a:r>
            <a:r>
              <a:rPr lang="en-US" sz="2400" dirty="0"/>
              <a:t>notes and associated notebooks will be posted before lecture on Canvas </a:t>
            </a:r>
            <a:r>
              <a:rPr lang="en-US" sz="2400" dirty="0" smtClean="0"/>
              <a:t>and GitHub (Pavlos Lectures only)</a:t>
            </a:r>
            <a:endParaRPr lang="en-US" sz="2400" dirty="0"/>
          </a:p>
          <a:p>
            <a:pPr marL="514350" indent="-514350">
              <a:spcAft>
                <a:spcPts val="1200"/>
              </a:spcAft>
              <a:buFont typeface="+mj-lt"/>
              <a:buAutoNum type="arabicPeriod"/>
            </a:pPr>
            <a:r>
              <a:rPr lang="en-US" sz="2400" dirty="0" smtClean="0"/>
              <a:t>Lectures</a:t>
            </a:r>
            <a:r>
              <a:rPr lang="en-US" sz="2400" dirty="0"/>
              <a:t> </a:t>
            </a:r>
            <a:r>
              <a:rPr lang="en-US" sz="2400" dirty="0" smtClean="0"/>
              <a:t>will </a:t>
            </a:r>
            <a:r>
              <a:rPr lang="en-US" sz="2400" dirty="0"/>
              <a:t>be </a:t>
            </a:r>
            <a:r>
              <a:rPr lang="en-US" sz="2400" dirty="0" smtClean="0"/>
              <a:t>video tapes (and </a:t>
            </a:r>
            <a:r>
              <a:rPr lang="en-US" sz="2400" dirty="0"/>
              <a:t>live streamed for DCE students) </a:t>
            </a:r>
            <a:r>
              <a:rPr lang="en-US" sz="2400" dirty="0" smtClean="0"/>
              <a:t>and </a:t>
            </a:r>
            <a:r>
              <a:rPr lang="en-US" sz="2400" dirty="0"/>
              <a:t>posted approximately in 24 hours on </a:t>
            </a:r>
            <a:r>
              <a:rPr lang="en-US" sz="2400" dirty="0" smtClean="0"/>
              <a:t>Canvas. </a:t>
            </a:r>
          </a:p>
          <a:p>
            <a:pPr>
              <a:spcAft>
                <a:spcPts val="1200"/>
              </a:spcAft>
            </a:pPr>
            <a:r>
              <a:rPr lang="en-US" sz="2400" b="1" dirty="0" smtClean="0"/>
              <a:t>Note:</a:t>
            </a:r>
            <a:r>
              <a:rPr lang="en-US" sz="2400" dirty="0" smtClean="0"/>
              <a:t> For </a:t>
            </a:r>
            <a:r>
              <a:rPr lang="en-US" sz="2400" dirty="0"/>
              <a:t>DCE students the quizzes are optional</a:t>
            </a:r>
          </a:p>
          <a:p>
            <a:pPr>
              <a:spcAft>
                <a:spcPts val="1200"/>
              </a:spcAft>
            </a:pPr>
            <a:endParaRPr lang="en-US" sz="2400" dirty="0"/>
          </a:p>
        </p:txBody>
      </p:sp>
      <p:sp>
        <p:nvSpPr>
          <p:cNvPr id="4" name="Slide Number Placeholder 3"/>
          <p:cNvSpPr>
            <a:spLocks noGrp="1"/>
          </p:cNvSpPr>
          <p:nvPr>
            <p:ph type="sldNum" sz="quarter" idx="12"/>
          </p:nvPr>
        </p:nvSpPr>
        <p:spPr/>
        <p:txBody>
          <a:bodyPr/>
          <a:lstStyle/>
          <a:p>
            <a:fld id="{32BC767F-4907-7F4F-BE72-670862701C40}" type="slidenum">
              <a:rPr lang="en-US" smtClean="0"/>
              <a:t>49</a:t>
            </a:fld>
            <a:endParaRPr lang="en-US"/>
          </a:p>
        </p:txBody>
      </p:sp>
    </p:spTree>
    <p:extLst>
      <p:ext uri="{BB962C8B-B14F-4D97-AF65-F5344CB8AC3E}">
        <p14:creationId xmlns:p14="http://schemas.microsoft.com/office/powerpoint/2010/main" val="19368569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Instructors (</a:t>
            </a:r>
            <a:r>
              <a:rPr lang="en-US" dirty="0" err="1" smtClean="0"/>
              <a:t>cont</a:t>
            </a:r>
            <a:r>
              <a:rPr lang="en-US" dirty="0" smtClean="0"/>
              <a:t>)</a:t>
            </a:r>
            <a:endParaRPr lang="en-US" dirty="0"/>
          </a:p>
        </p:txBody>
      </p:sp>
      <p:sp>
        <p:nvSpPr>
          <p:cNvPr id="3" name="Content Placeholder 2"/>
          <p:cNvSpPr>
            <a:spLocks noGrp="1"/>
          </p:cNvSpPr>
          <p:nvPr>
            <p:ph idx="1"/>
          </p:nvPr>
        </p:nvSpPr>
        <p:spPr>
          <a:xfrm>
            <a:off x="487425" y="893553"/>
            <a:ext cx="10151742" cy="2111143"/>
          </a:xfrm>
        </p:spPr>
        <p:txBody>
          <a:bodyPr/>
          <a:lstStyle/>
          <a:p>
            <a:r>
              <a:rPr lang="en-US" sz="2400" dirty="0">
                <a:latin typeface="Karla" charset="0"/>
                <a:ea typeface="Karla" charset="0"/>
                <a:cs typeface="Karla" charset="0"/>
              </a:rPr>
              <a:t>About Mark Glickman</a:t>
            </a:r>
            <a:r>
              <a:rPr lang="en-US" sz="2400" dirty="0" smtClean="0">
                <a:latin typeface="Karla" charset="0"/>
                <a:ea typeface="Karla" charset="0"/>
                <a:cs typeface="Karla" charset="0"/>
              </a:rPr>
              <a:t>:</a:t>
            </a:r>
          </a:p>
          <a:p>
            <a:pPr marL="342900" indent="-342900">
              <a:buFont typeface="Arial" charset="0"/>
              <a:buChar char="•"/>
            </a:pPr>
            <a:r>
              <a:rPr lang="en-US" sz="2400" dirty="0" smtClean="0">
                <a:latin typeface="Karla" charset="0"/>
                <a:ea typeface="Karla" charset="0"/>
                <a:cs typeface="Karla" charset="0"/>
              </a:rPr>
              <a:t>BA </a:t>
            </a:r>
            <a:r>
              <a:rPr lang="en-US" sz="2400" dirty="0">
                <a:latin typeface="Karla" charset="0"/>
                <a:ea typeface="Karla" charset="0"/>
                <a:cs typeface="Karla" charset="0"/>
              </a:rPr>
              <a:t>in Statistics from Princeton; PhD in Statistics from Harvard</a:t>
            </a:r>
          </a:p>
          <a:p>
            <a:pPr marL="342900" indent="-342900">
              <a:buFont typeface="Arial" charset="0"/>
              <a:buChar char="•"/>
            </a:pPr>
            <a:r>
              <a:rPr lang="en-US" sz="2400" dirty="0">
                <a:latin typeface="Karla" charset="0"/>
                <a:ea typeface="Karla" charset="0"/>
                <a:cs typeface="Karla" charset="0"/>
              </a:rPr>
              <a:t>Chess master, inventor of </a:t>
            </a:r>
            <a:r>
              <a:rPr lang="en-US" sz="2400" dirty="0" err="1">
                <a:latin typeface="Karla" charset="0"/>
                <a:ea typeface="Karla" charset="0"/>
                <a:cs typeface="Karla" charset="0"/>
              </a:rPr>
              <a:t>Glicko</a:t>
            </a:r>
            <a:r>
              <a:rPr lang="en-US" sz="2400" dirty="0">
                <a:latin typeface="Karla" charset="0"/>
                <a:ea typeface="Karla" charset="0"/>
                <a:cs typeface="Karla" charset="0"/>
              </a:rPr>
              <a:t> and Glicko-2 rating systems for head-to-head competition, ratings committee chair of US Chess</a:t>
            </a:r>
          </a:p>
          <a:p>
            <a:pPr marL="342900" indent="-342900">
              <a:buFont typeface="Arial" charset="0"/>
              <a:buChar char="•"/>
            </a:pPr>
            <a:r>
              <a:rPr lang="en-US" sz="2400" dirty="0">
                <a:latin typeface="Karla" charset="0"/>
                <a:ea typeface="Karla" charset="0"/>
                <a:cs typeface="Karla" charset="0"/>
              </a:rPr>
              <a:t>Former Editor-in-Chief of the Journal of Quantitative Analysis in Sports (2015-2017)</a:t>
            </a:r>
          </a:p>
          <a:p>
            <a:pPr marL="342900" indent="-342900">
              <a:buFont typeface="Arial" charset="0"/>
              <a:buChar char="•"/>
            </a:pPr>
            <a:r>
              <a:rPr lang="en-US" sz="2400" dirty="0">
                <a:latin typeface="Karla" charset="0"/>
                <a:ea typeface="Karla" charset="0"/>
                <a:cs typeface="Karla" charset="0"/>
              </a:rPr>
              <a:t>Director of the Harvard Sports Analytics Laboratory </a:t>
            </a:r>
          </a:p>
          <a:p>
            <a:pPr marL="342900" indent="-342900">
              <a:buFont typeface="Arial" charset="0"/>
              <a:buChar char="•"/>
            </a:pPr>
            <a:r>
              <a:rPr lang="en-US" sz="2400" dirty="0">
                <a:latin typeface="Karla" charset="0"/>
                <a:ea typeface="Karla" charset="0"/>
                <a:cs typeface="Karla" charset="0"/>
              </a:rPr>
              <a:t>Senior Statistician at the Center for Healthcare Organization and Implementation Research, a Veterans Administration Center of Innovation</a:t>
            </a:r>
          </a:p>
          <a:p>
            <a:pPr marL="342900" indent="-342900">
              <a:buFont typeface="Arial" charset="0"/>
              <a:buChar char="•"/>
            </a:pPr>
            <a:r>
              <a:rPr lang="en-US" sz="2400" dirty="0">
                <a:latin typeface="Karla" charset="0"/>
                <a:ea typeface="Karla" charset="0"/>
                <a:cs typeface="Karla" charset="0"/>
              </a:rPr>
              <a:t>Fellow of the American Statistical Association</a:t>
            </a:r>
          </a:p>
          <a:p>
            <a:pPr marL="342900" indent="-342900">
              <a:buFont typeface="Arial" charset="0"/>
              <a:buChar char="•"/>
            </a:pPr>
            <a:r>
              <a:rPr lang="en-US" sz="2400" dirty="0">
                <a:latin typeface="Karla" charset="0"/>
                <a:ea typeface="Karla" charset="0"/>
                <a:cs typeface="Karla" charset="0"/>
              </a:rPr>
              <a:t>Board of Directors member of the American Statistical Association (ASA); Co-Chair of the Committee on Data Science of the ASA.</a:t>
            </a:r>
          </a:p>
        </p:txBody>
      </p:sp>
      <p:pic>
        <p:nvPicPr>
          <p:cNvPr id="5" name="Picture 2" descr="G:\My Drive\pictures\headshot01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40114" y="983807"/>
            <a:ext cx="1820938" cy="213139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2BC767F-4907-7F4F-BE72-670862701C40}" type="slidenum">
              <a:rPr lang="en-US" smtClean="0"/>
              <a:t>5</a:t>
            </a:fld>
            <a:endParaRPr lang="en-US"/>
          </a:p>
        </p:txBody>
      </p:sp>
    </p:spTree>
    <p:extLst>
      <p:ext uri="{BB962C8B-B14F-4D97-AF65-F5344CB8AC3E}">
        <p14:creationId xmlns:p14="http://schemas.microsoft.com/office/powerpoint/2010/main" val="20689578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Lectures, Labs and Office H</a:t>
            </a:r>
            <a:r>
              <a:rPr lang="en-US" dirty="0" smtClean="0"/>
              <a:t>ours (</a:t>
            </a:r>
            <a:r>
              <a:rPr lang="en-US" dirty="0" err="1" smtClean="0"/>
              <a:t>cont</a:t>
            </a:r>
            <a:r>
              <a:rPr lang="en-US" dirty="0" smtClean="0"/>
              <a:t>) </a:t>
            </a:r>
            <a:r>
              <a:rPr lang="en-US" dirty="0"/>
              <a:t/>
            </a:r>
            <a:br>
              <a:rPr lang="en-US" dirty="0"/>
            </a:br>
            <a:endParaRPr lang="en-US" dirty="0"/>
          </a:p>
        </p:txBody>
      </p:sp>
      <p:sp>
        <p:nvSpPr>
          <p:cNvPr id="3" name="Content Placeholder 2"/>
          <p:cNvSpPr>
            <a:spLocks noGrp="1"/>
          </p:cNvSpPr>
          <p:nvPr>
            <p:ph idx="1"/>
          </p:nvPr>
        </p:nvSpPr>
        <p:spPr/>
        <p:txBody>
          <a:bodyPr/>
          <a:lstStyle/>
          <a:p>
            <a:r>
              <a:rPr lang="en-US" b="1" dirty="0"/>
              <a:t>Labs: </a:t>
            </a:r>
            <a:r>
              <a:rPr lang="en-US" dirty="0" smtClean="0"/>
              <a:t>Thursdays 4:30-6:00pm @ Pierce 301</a:t>
            </a:r>
          </a:p>
          <a:p>
            <a:r>
              <a:rPr lang="en-US" dirty="0"/>
              <a:t/>
            </a:r>
            <a:br>
              <a:rPr lang="en-US" dirty="0"/>
            </a:br>
            <a:r>
              <a:rPr lang="en-US" dirty="0"/>
              <a:t>Labs are meant to help you understand the lecture materials better via examples. </a:t>
            </a:r>
            <a:endParaRPr lang="en-US" dirty="0" smtClean="0"/>
          </a:p>
          <a:p>
            <a:endParaRPr lang="en-US" dirty="0"/>
          </a:p>
          <a:p>
            <a:r>
              <a:rPr lang="en-US" dirty="0" smtClean="0"/>
              <a:t>Labs will also be </a:t>
            </a:r>
            <a:r>
              <a:rPr lang="en-US" dirty="0"/>
              <a:t>video taped (and live streamed for DCE students) and posted approximately in 24 hours on Canvas </a:t>
            </a:r>
          </a:p>
          <a:p>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50</a:t>
            </a:fld>
            <a:endParaRPr lang="en-US"/>
          </a:p>
        </p:txBody>
      </p:sp>
    </p:spTree>
    <p:extLst>
      <p:ext uri="{BB962C8B-B14F-4D97-AF65-F5344CB8AC3E}">
        <p14:creationId xmlns:p14="http://schemas.microsoft.com/office/powerpoint/2010/main" val="42755394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Lectures, Labs and Office H</a:t>
            </a:r>
            <a:r>
              <a:rPr lang="en-US" dirty="0" smtClean="0"/>
              <a:t>ours (</a:t>
            </a:r>
            <a:r>
              <a:rPr lang="en-US" dirty="0" err="1" smtClean="0"/>
              <a:t>cont</a:t>
            </a:r>
            <a:r>
              <a:rPr lang="en-US" dirty="0" smtClean="0"/>
              <a:t>) </a:t>
            </a:r>
            <a:r>
              <a:rPr lang="en-US" dirty="0"/>
              <a:t/>
            </a:r>
            <a:br>
              <a:rPr lang="en-US" dirty="0"/>
            </a:br>
            <a:endParaRPr lang="en-US" dirty="0"/>
          </a:p>
        </p:txBody>
      </p:sp>
      <p:sp>
        <p:nvSpPr>
          <p:cNvPr id="3" name="Content Placeholder 2"/>
          <p:cNvSpPr>
            <a:spLocks noGrp="1"/>
          </p:cNvSpPr>
          <p:nvPr>
            <p:ph idx="1"/>
          </p:nvPr>
        </p:nvSpPr>
        <p:spPr/>
        <p:txBody>
          <a:bodyPr/>
          <a:lstStyle/>
          <a:p>
            <a:r>
              <a:rPr lang="en-US" b="1" dirty="0"/>
              <a:t>Instructors Office Hours: </a:t>
            </a:r>
            <a:endParaRPr lang="en-US" dirty="0"/>
          </a:p>
          <a:p>
            <a:r>
              <a:rPr lang="en-US" dirty="0"/>
              <a:t>▶  </a:t>
            </a:r>
            <a:r>
              <a:rPr lang="en-US" b="1" dirty="0"/>
              <a:t>Mark: </a:t>
            </a:r>
            <a:r>
              <a:rPr lang="en-US" dirty="0"/>
              <a:t>By appointment </a:t>
            </a:r>
          </a:p>
          <a:p>
            <a:r>
              <a:rPr lang="en-US" dirty="0"/>
              <a:t>▶  </a:t>
            </a:r>
            <a:r>
              <a:rPr lang="en-US" b="1" dirty="0"/>
              <a:t>Pavlos: </a:t>
            </a:r>
            <a:r>
              <a:rPr lang="en-US" dirty="0"/>
              <a:t>Monday 3:00-4:00pm, MD </a:t>
            </a:r>
            <a:r>
              <a:rPr lang="en-US" dirty="0" smtClean="0"/>
              <a:t>G108</a:t>
            </a:r>
          </a:p>
          <a:p>
            <a:endParaRPr lang="en-US" dirty="0" smtClean="0"/>
          </a:p>
          <a:p>
            <a:r>
              <a:rPr lang="en-US" b="1" dirty="0"/>
              <a:t>TF Office </a:t>
            </a:r>
            <a:r>
              <a:rPr lang="en-US" b="1" dirty="0" smtClean="0"/>
              <a:t>Hours: </a:t>
            </a:r>
            <a:r>
              <a:rPr lang="en-US" dirty="0"/>
              <a:t>Check canvas in the next day or so </a:t>
            </a:r>
          </a:p>
          <a:p>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51</a:t>
            </a:fld>
            <a:endParaRPr lang="en-US"/>
          </a:p>
        </p:txBody>
      </p:sp>
    </p:spTree>
    <p:extLst>
      <p:ext uri="{BB962C8B-B14F-4D97-AF65-F5344CB8AC3E}">
        <p14:creationId xmlns:p14="http://schemas.microsoft.com/office/powerpoint/2010/main" val="85464021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a:t>Who</a:t>
            </a:r>
          </a:p>
          <a:p>
            <a:pPr marL="457200" indent="-457200">
              <a:buFont typeface="Arial" charset="0"/>
              <a:buChar char="•"/>
            </a:pPr>
            <a:r>
              <a:rPr lang="en-US" dirty="0" smtClean="0"/>
              <a:t>What </a:t>
            </a:r>
            <a:r>
              <a:rPr lang="en-US" dirty="0"/>
              <a:t>have we learned in 109a? </a:t>
            </a:r>
            <a:endParaRPr lang="en-US" dirty="0" smtClean="0"/>
          </a:p>
          <a:p>
            <a:pPr marL="457200" indent="-457200">
              <a:buFont typeface="Arial" charset="0"/>
              <a:buChar char="•"/>
            </a:pPr>
            <a:r>
              <a:rPr lang="en-US" dirty="0"/>
              <a:t>What is covered in 109b</a:t>
            </a:r>
          </a:p>
          <a:p>
            <a:pPr marL="457200" indent="-457200">
              <a:buFont typeface="Arial" charset="0"/>
              <a:buChar char="•"/>
            </a:pPr>
            <a:r>
              <a:rPr lang="en-US" dirty="0" smtClean="0"/>
              <a:t>Course Logistics </a:t>
            </a:r>
          </a:p>
          <a:p>
            <a:pPr marL="1200120" lvl="1" indent="-457200">
              <a:buFont typeface="Arial" charset="0"/>
              <a:buChar char="•"/>
            </a:pPr>
            <a:r>
              <a:rPr lang="en-US" dirty="0" smtClean="0"/>
              <a:t>Lectures, Labs and Office Hours</a:t>
            </a:r>
          </a:p>
          <a:p>
            <a:pPr marL="1200120" lvl="1" indent="-457200">
              <a:buFont typeface="Arial" charset="0"/>
              <a:buChar char="•"/>
            </a:pPr>
            <a:r>
              <a:rPr lang="en-US" b="1" dirty="0" smtClean="0"/>
              <a:t>AC209</a:t>
            </a:r>
          </a:p>
          <a:p>
            <a:pPr marL="1200120" lvl="1" indent="-457200">
              <a:buFont typeface="Arial" charset="0"/>
              <a:buChar char="•"/>
            </a:pPr>
            <a:r>
              <a:rPr lang="en-US" dirty="0" err="1" smtClean="0"/>
              <a:t>Homeworks</a:t>
            </a:r>
            <a:endParaRPr lang="en-US" dirty="0" smtClean="0"/>
          </a:p>
          <a:p>
            <a:pPr marL="1200120" lvl="1" indent="-457200">
              <a:buFont typeface="Arial" charset="0"/>
              <a:buChar char="•"/>
            </a:pPr>
            <a:r>
              <a:rPr lang="en-US" dirty="0" smtClean="0"/>
              <a:t>Content Organization</a:t>
            </a:r>
          </a:p>
          <a:p>
            <a:pPr marL="1200120" lvl="1" indent="-457200">
              <a:buFont typeface="Arial" charset="0"/>
              <a:buChar char="•"/>
            </a:pPr>
            <a:r>
              <a:rPr lang="en-US" dirty="0" smtClean="0"/>
              <a:t>Grades</a:t>
            </a:r>
          </a:p>
          <a:p>
            <a:pPr marL="1200120" lvl="1" indent="-457200">
              <a:buFont typeface="Arial" charset="0"/>
              <a:buChar char="•"/>
            </a:pPr>
            <a:endParaRPr lang="en-US" b="1" dirty="0" smtClean="0"/>
          </a:p>
          <a:p>
            <a:pPr marL="1200120" lvl="1" indent="-457200">
              <a:buFont typeface="Arial" charset="0"/>
              <a:buChar char="•"/>
            </a:pPr>
            <a:endParaRPr lang="en-US" b="1" dirty="0" smtClean="0"/>
          </a:p>
          <a:p>
            <a:pPr marL="1200120" lvl="1" indent="-457200">
              <a:buFont typeface="Arial" charset="0"/>
              <a:buChar char="•"/>
            </a:pP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52</a:t>
            </a:fld>
            <a:endParaRPr lang="en-US"/>
          </a:p>
        </p:txBody>
      </p:sp>
    </p:spTree>
    <p:extLst>
      <p:ext uri="{BB962C8B-B14F-4D97-AF65-F5344CB8AC3E}">
        <p14:creationId xmlns:p14="http://schemas.microsoft.com/office/powerpoint/2010/main" val="119185116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 209 Students </a:t>
            </a:r>
            <a:br>
              <a:rPr lang="en-US" dirty="0"/>
            </a:br>
            <a:endParaRPr lang="en-US" dirty="0"/>
          </a:p>
        </p:txBody>
      </p:sp>
      <p:sp>
        <p:nvSpPr>
          <p:cNvPr id="3" name="Content Placeholder 2"/>
          <p:cNvSpPr>
            <a:spLocks noGrp="1"/>
          </p:cNvSpPr>
          <p:nvPr>
            <p:ph idx="1"/>
          </p:nvPr>
        </p:nvSpPr>
        <p:spPr/>
        <p:txBody>
          <a:bodyPr/>
          <a:lstStyle/>
          <a:p>
            <a:r>
              <a:rPr lang="en-US" dirty="0"/>
              <a:t>Students enrolled for the AC 209B course have the following extra requirements: </a:t>
            </a:r>
          </a:p>
          <a:p>
            <a:pPr marL="514350" indent="-514350">
              <a:buAutoNum type="arabicPeriod"/>
            </a:pPr>
            <a:r>
              <a:rPr lang="en-US" dirty="0" smtClean="0"/>
              <a:t>Attend </a:t>
            </a:r>
            <a:r>
              <a:rPr lang="en-US" dirty="0"/>
              <a:t>A-Sections </a:t>
            </a:r>
            <a:endParaRPr lang="en-US" dirty="0" smtClean="0"/>
          </a:p>
          <a:p>
            <a:pPr marL="514350" indent="-514350">
              <a:buAutoNum type="arabicPeriod"/>
            </a:pPr>
            <a:r>
              <a:rPr lang="en-US" dirty="0" smtClean="0"/>
              <a:t>Complete </a:t>
            </a:r>
            <a:r>
              <a:rPr lang="en-US" dirty="0"/>
              <a:t>extra questions in </a:t>
            </a:r>
            <a:r>
              <a:rPr lang="en-US" dirty="0" smtClean="0"/>
              <a:t>homework (HW3-HW8) </a:t>
            </a:r>
          </a:p>
          <a:p>
            <a:pPr marL="514350" indent="-514350">
              <a:buAutoNum type="arabicPeriod"/>
            </a:pPr>
            <a:r>
              <a:rPr lang="en-US" dirty="0" smtClean="0"/>
              <a:t>Expand </a:t>
            </a:r>
            <a:r>
              <a:rPr lang="en-US" dirty="0"/>
              <a:t>the scope of the final project </a:t>
            </a:r>
            <a:r>
              <a:rPr lang="en-US" dirty="0" smtClean="0"/>
              <a:t>(modules)</a:t>
            </a:r>
            <a:endParaRPr lang="en-US" dirty="0">
              <a:effectLst/>
            </a:endParaRPr>
          </a:p>
        </p:txBody>
      </p:sp>
      <p:sp>
        <p:nvSpPr>
          <p:cNvPr id="4" name="Slide Number Placeholder 3"/>
          <p:cNvSpPr>
            <a:spLocks noGrp="1"/>
          </p:cNvSpPr>
          <p:nvPr>
            <p:ph type="sldNum" sz="quarter" idx="12"/>
          </p:nvPr>
        </p:nvSpPr>
        <p:spPr/>
        <p:txBody>
          <a:bodyPr/>
          <a:lstStyle/>
          <a:p>
            <a:fld id="{32BC767F-4907-7F4F-BE72-670862701C40}" type="slidenum">
              <a:rPr lang="en-US" smtClean="0"/>
              <a:t>53</a:t>
            </a:fld>
            <a:endParaRPr lang="en-US"/>
          </a:p>
        </p:txBody>
      </p:sp>
    </p:spTree>
    <p:extLst>
      <p:ext uri="{BB962C8B-B14F-4D97-AF65-F5344CB8AC3E}">
        <p14:creationId xmlns:p14="http://schemas.microsoft.com/office/powerpoint/2010/main" val="15719030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 209 </a:t>
            </a:r>
            <a:r>
              <a:rPr lang="en-US" dirty="0" smtClean="0"/>
              <a:t>Students (</a:t>
            </a:r>
            <a:r>
              <a:rPr lang="en-US" dirty="0" err="1" smtClean="0"/>
              <a:t>cont</a:t>
            </a:r>
            <a:r>
              <a:rPr lang="en-US" dirty="0" smtClean="0"/>
              <a:t>) </a:t>
            </a:r>
            <a:r>
              <a:rPr lang="en-US" dirty="0"/>
              <a:t/>
            </a:r>
            <a:br>
              <a:rPr lang="en-US" dirty="0"/>
            </a:br>
            <a:endParaRPr lang="en-US" dirty="0"/>
          </a:p>
        </p:txBody>
      </p:sp>
      <p:sp>
        <p:nvSpPr>
          <p:cNvPr id="3" name="Content Placeholder 2"/>
          <p:cNvSpPr>
            <a:spLocks noGrp="1"/>
          </p:cNvSpPr>
          <p:nvPr>
            <p:ph idx="1"/>
          </p:nvPr>
        </p:nvSpPr>
        <p:spPr>
          <a:xfrm>
            <a:off x="833414" y="1177758"/>
            <a:ext cx="11358585" cy="2111143"/>
          </a:xfrm>
        </p:spPr>
        <p:txBody>
          <a:bodyPr/>
          <a:lstStyle/>
          <a:p>
            <a:r>
              <a:rPr lang="en-US" b="1" dirty="0"/>
              <a:t>Advance Sections Topics: </a:t>
            </a:r>
          </a:p>
          <a:p>
            <a:pPr marL="514350" indent="-514350" fontAlgn="ctr">
              <a:buFont typeface="+mj-lt"/>
              <a:buAutoNum type="arabicPeriod"/>
            </a:pPr>
            <a:r>
              <a:rPr lang="en-US" dirty="0"/>
              <a:t>Optimization/EMD </a:t>
            </a:r>
          </a:p>
          <a:p>
            <a:pPr marL="514350" indent="-514350" fontAlgn="ctr">
              <a:buFont typeface="+mj-lt"/>
              <a:buAutoNum type="arabicPeriod"/>
            </a:pPr>
            <a:r>
              <a:rPr lang="en-US" dirty="0"/>
              <a:t>Dropout </a:t>
            </a:r>
          </a:p>
          <a:p>
            <a:pPr marL="514350" indent="-514350" fontAlgn="ctr">
              <a:buFont typeface="+mj-lt"/>
              <a:buAutoNum type="arabicPeriod"/>
            </a:pPr>
            <a:r>
              <a:rPr lang="en-US" dirty="0" err="1"/>
              <a:t>ConvNets</a:t>
            </a:r>
            <a:r>
              <a:rPr lang="en-US" dirty="0"/>
              <a:t>: </a:t>
            </a:r>
            <a:r>
              <a:rPr lang="en-US" dirty="0" err="1"/>
              <a:t>LeNet</a:t>
            </a:r>
            <a:r>
              <a:rPr lang="en-US" dirty="0"/>
              <a:t>, </a:t>
            </a:r>
            <a:r>
              <a:rPr lang="en-US" dirty="0" err="1"/>
              <a:t>AlexNet</a:t>
            </a:r>
            <a:r>
              <a:rPr lang="en-US" dirty="0"/>
              <a:t>, VGG-15, </a:t>
            </a:r>
            <a:r>
              <a:rPr lang="en-US" dirty="0" err="1"/>
              <a:t>ResNet</a:t>
            </a:r>
            <a:r>
              <a:rPr lang="en-US" dirty="0"/>
              <a:t> and Inception </a:t>
            </a:r>
            <a:r>
              <a:rPr lang="en-US" dirty="0" smtClean="0"/>
              <a:t>(HW)</a:t>
            </a:r>
            <a:endParaRPr lang="en-US" dirty="0"/>
          </a:p>
          <a:p>
            <a:pPr marL="514350" indent="-514350" fontAlgn="ctr">
              <a:buFont typeface="+mj-lt"/>
              <a:buAutoNum type="arabicPeriod"/>
            </a:pPr>
            <a:r>
              <a:rPr lang="en-US" dirty="0"/>
              <a:t>LSTN, GRU in NLP </a:t>
            </a:r>
            <a:r>
              <a:rPr lang="en-US" dirty="0" smtClean="0"/>
              <a:t>(HW)</a:t>
            </a:r>
            <a:endParaRPr lang="en-US" dirty="0"/>
          </a:p>
          <a:p>
            <a:pPr marL="514350" indent="-514350" fontAlgn="ctr">
              <a:buFont typeface="+mj-lt"/>
              <a:buAutoNum type="arabicPeriod"/>
            </a:pPr>
            <a:r>
              <a:rPr lang="en-US" dirty="0"/>
              <a:t>Neural style transfer learning </a:t>
            </a:r>
            <a:r>
              <a:rPr lang="en-US" dirty="0" smtClean="0"/>
              <a:t>(HW)</a:t>
            </a:r>
            <a:endParaRPr lang="en-US" dirty="0"/>
          </a:p>
          <a:p>
            <a:pPr marL="514350" indent="-514350" fontAlgn="ctr">
              <a:buFont typeface="+mj-lt"/>
              <a:buAutoNum type="arabicPeriod"/>
            </a:pPr>
            <a:r>
              <a:rPr lang="en-US" dirty="0"/>
              <a:t>Deep RL </a:t>
            </a:r>
            <a:r>
              <a:rPr lang="en-US" dirty="0" smtClean="0"/>
              <a:t> (HW)</a:t>
            </a:r>
            <a:endParaRPr lang="en-US" dirty="0"/>
          </a:p>
          <a:p>
            <a:pPr marL="514350" indent="-514350" fontAlgn="ctr">
              <a:buFont typeface="+mj-lt"/>
              <a:buAutoNum type="arabicPeriod"/>
            </a:pPr>
            <a:r>
              <a:rPr lang="en-US" dirty="0" smtClean="0"/>
              <a:t>Variational </a:t>
            </a:r>
            <a:r>
              <a:rPr lang="en-US" dirty="0"/>
              <a:t>Inference </a:t>
            </a:r>
            <a:r>
              <a:rPr lang="en-US" dirty="0" smtClean="0"/>
              <a:t>(HW)</a:t>
            </a:r>
            <a:endParaRPr lang="en-US" dirty="0"/>
          </a:p>
          <a:p>
            <a:pPr marL="514350" indent="-514350" fontAlgn="ctr">
              <a:buFont typeface="+mj-lt"/>
              <a:buAutoNum type="arabicPeriod"/>
            </a:pPr>
            <a:r>
              <a:rPr lang="en-US" dirty="0"/>
              <a:t>GANS </a:t>
            </a:r>
            <a:r>
              <a:rPr lang="en-US" dirty="0" smtClean="0"/>
              <a:t>(HW)</a:t>
            </a:r>
            <a:endParaRPr lang="en-US" dirty="0"/>
          </a:p>
          <a:p>
            <a:endParaRPr lang="en-US" dirty="0">
              <a:effectLst/>
            </a:endParaRPr>
          </a:p>
        </p:txBody>
      </p:sp>
      <p:sp>
        <p:nvSpPr>
          <p:cNvPr id="4" name="Slide Number Placeholder 3"/>
          <p:cNvSpPr>
            <a:spLocks noGrp="1"/>
          </p:cNvSpPr>
          <p:nvPr>
            <p:ph type="sldNum" sz="quarter" idx="12"/>
          </p:nvPr>
        </p:nvSpPr>
        <p:spPr/>
        <p:txBody>
          <a:bodyPr/>
          <a:lstStyle/>
          <a:p>
            <a:fld id="{32BC767F-4907-7F4F-BE72-670862701C40}" type="slidenum">
              <a:rPr lang="en-US" smtClean="0"/>
              <a:t>54</a:t>
            </a:fld>
            <a:endParaRPr lang="en-US"/>
          </a:p>
        </p:txBody>
      </p:sp>
    </p:spTree>
    <p:extLst>
      <p:ext uri="{BB962C8B-B14F-4D97-AF65-F5344CB8AC3E}">
        <p14:creationId xmlns:p14="http://schemas.microsoft.com/office/powerpoint/2010/main" val="4844473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dirty="0"/>
              <a:t>Who</a:t>
            </a:r>
          </a:p>
          <a:p>
            <a:pPr marL="457200" indent="-457200">
              <a:buFont typeface="Arial" charset="0"/>
              <a:buChar char="•"/>
            </a:pPr>
            <a:r>
              <a:rPr lang="en-US" dirty="0" smtClean="0"/>
              <a:t>What </a:t>
            </a:r>
            <a:r>
              <a:rPr lang="en-US" dirty="0"/>
              <a:t>have we learned in 109a? </a:t>
            </a:r>
            <a:endParaRPr lang="en-US" dirty="0" smtClean="0"/>
          </a:p>
          <a:p>
            <a:pPr marL="457200" indent="-457200">
              <a:buFont typeface="Arial" charset="0"/>
              <a:buChar char="•"/>
            </a:pPr>
            <a:r>
              <a:rPr lang="en-US" dirty="0"/>
              <a:t>What is covered in 109b</a:t>
            </a:r>
          </a:p>
          <a:p>
            <a:pPr marL="457200" indent="-457200">
              <a:buFont typeface="Arial" charset="0"/>
              <a:buChar char="•"/>
            </a:pPr>
            <a:r>
              <a:rPr lang="en-US" dirty="0" smtClean="0"/>
              <a:t>Course Logistics </a:t>
            </a:r>
          </a:p>
          <a:p>
            <a:pPr marL="1200120" lvl="1" indent="-457200">
              <a:buFont typeface="Arial" charset="0"/>
              <a:buChar char="•"/>
            </a:pPr>
            <a:r>
              <a:rPr lang="en-US" dirty="0" smtClean="0"/>
              <a:t>Lectures, Labs and Office Hours</a:t>
            </a:r>
          </a:p>
          <a:p>
            <a:pPr marL="1200120" lvl="1" indent="-457200">
              <a:buFont typeface="Arial" charset="0"/>
              <a:buChar char="•"/>
            </a:pPr>
            <a:r>
              <a:rPr lang="en-US" dirty="0" smtClean="0"/>
              <a:t>AC209</a:t>
            </a:r>
          </a:p>
          <a:p>
            <a:pPr marL="1200120" lvl="1" indent="-457200">
              <a:buFont typeface="Arial" charset="0"/>
              <a:buChar char="•"/>
            </a:pPr>
            <a:r>
              <a:rPr lang="en-US" b="1" dirty="0" err="1" smtClean="0"/>
              <a:t>Homeworks</a:t>
            </a:r>
            <a:endParaRPr lang="en-US" b="1" dirty="0" smtClean="0"/>
          </a:p>
          <a:p>
            <a:pPr marL="1200120" lvl="1" indent="-457200">
              <a:buFont typeface="Arial" charset="0"/>
              <a:buChar char="•"/>
            </a:pPr>
            <a:r>
              <a:rPr lang="en-US" dirty="0" smtClean="0"/>
              <a:t>Content Organization</a:t>
            </a:r>
          </a:p>
          <a:p>
            <a:pPr marL="1200120" lvl="1" indent="-457200">
              <a:buFont typeface="Arial" charset="0"/>
              <a:buChar char="•"/>
            </a:pPr>
            <a:r>
              <a:rPr lang="en-US" dirty="0" smtClean="0"/>
              <a:t>Grades</a:t>
            </a:r>
          </a:p>
          <a:p>
            <a:pPr marL="1200120" lvl="1" indent="-457200">
              <a:buFont typeface="Arial" charset="0"/>
              <a:buChar char="•"/>
            </a:pPr>
            <a:endParaRPr lang="en-US" b="1" dirty="0" smtClean="0"/>
          </a:p>
          <a:p>
            <a:pPr marL="1200120" lvl="1" indent="-457200">
              <a:buFont typeface="Arial" charset="0"/>
              <a:buChar char="•"/>
            </a:pPr>
            <a:endParaRPr lang="en-US" b="1" dirty="0" smtClean="0"/>
          </a:p>
          <a:p>
            <a:pPr marL="1200120" lvl="1" indent="-457200">
              <a:buFont typeface="Arial" charset="0"/>
              <a:buChar char="•"/>
            </a:pPr>
            <a:endParaRPr lang="en-US" dirty="0">
              <a:effectLst/>
            </a:endParaRPr>
          </a:p>
        </p:txBody>
      </p:sp>
      <p:sp>
        <p:nvSpPr>
          <p:cNvPr id="4" name="Slide Number Placeholder 3"/>
          <p:cNvSpPr>
            <a:spLocks noGrp="1"/>
          </p:cNvSpPr>
          <p:nvPr>
            <p:ph type="sldNum" sz="quarter" idx="12"/>
          </p:nvPr>
        </p:nvSpPr>
        <p:spPr/>
        <p:txBody>
          <a:bodyPr/>
          <a:lstStyle/>
          <a:p>
            <a:fld id="{AD29F1E6-0A42-6342-8A19-FA364A33AB30}" type="slidenum">
              <a:rPr lang="en-US" smtClean="0"/>
              <a:t>55</a:t>
            </a:fld>
            <a:endParaRPr lang="en-US"/>
          </a:p>
        </p:txBody>
      </p:sp>
    </p:spTree>
    <p:extLst>
      <p:ext uri="{BB962C8B-B14F-4D97-AF65-F5344CB8AC3E}">
        <p14:creationId xmlns:p14="http://schemas.microsoft.com/office/powerpoint/2010/main" val="174904717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Homeworks</a:t>
            </a:r>
            <a:r>
              <a:rPr lang="en-US" dirty="0" smtClean="0"/>
              <a:t> </a:t>
            </a:r>
            <a:r>
              <a:rPr lang="en-US" dirty="0"/>
              <a:t/>
            </a:r>
            <a:br>
              <a:rPr lang="en-US" dirty="0"/>
            </a:br>
            <a:endParaRPr lang="en-US" dirty="0"/>
          </a:p>
        </p:txBody>
      </p:sp>
      <p:sp>
        <p:nvSpPr>
          <p:cNvPr id="14" name="Rectangle 13"/>
          <p:cNvSpPr/>
          <p:nvPr/>
        </p:nvSpPr>
        <p:spPr>
          <a:xfrm>
            <a:off x="1114268" y="1200411"/>
            <a:ext cx="10383187" cy="4832092"/>
          </a:xfrm>
          <a:prstGeom prst="rect">
            <a:avLst/>
          </a:prstGeom>
        </p:spPr>
        <p:txBody>
          <a:bodyPr wrap="square">
            <a:spAutoFit/>
          </a:bodyPr>
          <a:lstStyle/>
          <a:p>
            <a:r>
              <a:rPr lang="en-US" sz="2800" dirty="0" smtClean="0">
                <a:solidFill>
                  <a:schemeClr val="tx1">
                    <a:lumMod val="75000"/>
                    <a:lumOff val="25000"/>
                  </a:schemeClr>
                </a:solidFill>
                <a:latin typeface="Karla" charset="0"/>
                <a:ea typeface="Karla" charset="0"/>
                <a:cs typeface="Karla" charset="0"/>
              </a:rPr>
              <a:t>See schedule on canvas for released dates and due dates (</a:t>
            </a:r>
            <a:r>
              <a:rPr lang="en-US" sz="2800" dirty="0" smtClean="0">
                <a:solidFill>
                  <a:schemeClr val="tx1">
                    <a:lumMod val="75000"/>
                    <a:lumOff val="25000"/>
                  </a:schemeClr>
                </a:solidFill>
                <a:latin typeface="Karla" charset="0"/>
                <a:ea typeface="Karla" charset="0"/>
                <a:cs typeface="Karla" charset="0"/>
                <a:hlinkClick r:id="rId3"/>
              </a:rPr>
              <a:t>http</a:t>
            </a:r>
            <a:r>
              <a:rPr lang="en-US" sz="2800" dirty="0">
                <a:solidFill>
                  <a:schemeClr val="tx1">
                    <a:lumMod val="75000"/>
                    <a:lumOff val="25000"/>
                  </a:schemeClr>
                </a:solidFill>
                <a:latin typeface="Karla" charset="0"/>
                <a:ea typeface="Karla" charset="0"/>
                <a:cs typeface="Karla" charset="0"/>
                <a:hlinkClick r:id="rId3"/>
              </a:rPr>
              <a:t>://</a:t>
            </a:r>
            <a:r>
              <a:rPr lang="en-US" sz="2800" dirty="0" smtClean="0">
                <a:solidFill>
                  <a:schemeClr val="tx1">
                    <a:lumMod val="75000"/>
                    <a:lumOff val="25000"/>
                  </a:schemeClr>
                </a:solidFill>
                <a:latin typeface="Karla" charset="0"/>
                <a:ea typeface="Karla" charset="0"/>
                <a:cs typeface="Karla" charset="0"/>
                <a:hlinkClick r:id="rId3"/>
              </a:rPr>
              <a:t>bitly.com/2FWLM0v)</a:t>
            </a:r>
            <a:r>
              <a:rPr lang="en-US" sz="2800" dirty="0" smtClean="0">
                <a:solidFill>
                  <a:schemeClr val="tx1">
                    <a:lumMod val="75000"/>
                    <a:lumOff val="25000"/>
                  </a:schemeClr>
                </a:solidFill>
                <a:latin typeface="Karla" charset="0"/>
                <a:ea typeface="Karla" charset="0"/>
                <a:cs typeface="Karla" charset="0"/>
              </a:rPr>
              <a:t> </a:t>
            </a:r>
          </a:p>
          <a:p>
            <a:r>
              <a:rPr lang="en-US" sz="2800" dirty="0" smtClean="0">
                <a:solidFill>
                  <a:schemeClr val="tx1">
                    <a:lumMod val="75000"/>
                    <a:lumOff val="25000"/>
                  </a:schemeClr>
                </a:solidFill>
                <a:latin typeface="Karla" charset="0"/>
                <a:ea typeface="Karla" charset="0"/>
                <a:cs typeface="Karla" charset="0"/>
              </a:rPr>
              <a:t> </a:t>
            </a:r>
          </a:p>
          <a:p>
            <a:pPr marL="514350" indent="-514350">
              <a:buFont typeface="Arial" charset="0"/>
              <a:buChar char="•"/>
            </a:pPr>
            <a:r>
              <a:rPr lang="en-US" sz="2800" dirty="0" smtClean="0">
                <a:solidFill>
                  <a:schemeClr val="tx1">
                    <a:lumMod val="75000"/>
                    <a:lumOff val="25000"/>
                  </a:schemeClr>
                </a:solidFill>
                <a:latin typeface="Karla" charset="0"/>
                <a:ea typeface="Karla" charset="0"/>
                <a:cs typeface="Karla" charset="0"/>
              </a:rPr>
              <a:t>Homework 0  </a:t>
            </a:r>
            <a:r>
              <a:rPr lang="en-US" sz="2800" b="1" u="sng" dirty="0" smtClean="0">
                <a:solidFill>
                  <a:schemeClr val="tx1">
                    <a:lumMod val="75000"/>
                    <a:lumOff val="25000"/>
                  </a:schemeClr>
                </a:solidFill>
                <a:latin typeface="Karla" charset="0"/>
                <a:ea typeface="Karla" charset="0"/>
                <a:cs typeface="Karla" charset="0"/>
              </a:rPr>
              <a:t>(Due Feb 6 11:59pm) Must submit</a:t>
            </a:r>
          </a:p>
          <a:p>
            <a:pPr marL="514350" indent="-514350">
              <a:buFont typeface="Arial" charset="0"/>
              <a:buChar char="•"/>
            </a:pPr>
            <a:r>
              <a:rPr lang="en-US" sz="2800" dirty="0" smtClean="0">
                <a:solidFill>
                  <a:schemeClr val="tx1">
                    <a:lumMod val="75000"/>
                    <a:lumOff val="25000"/>
                  </a:schemeClr>
                </a:solidFill>
                <a:latin typeface="Karla" charset="0"/>
                <a:ea typeface="Karla" charset="0"/>
                <a:cs typeface="Karla" charset="0"/>
              </a:rPr>
              <a:t>Homework 1 on smoothing</a:t>
            </a:r>
          </a:p>
          <a:p>
            <a:pPr marL="514350" indent="-514350">
              <a:buFont typeface="Arial" charset="0"/>
              <a:buChar char="•"/>
            </a:pPr>
            <a:r>
              <a:rPr lang="en-US" sz="2800" dirty="0" smtClean="0">
                <a:solidFill>
                  <a:schemeClr val="tx1">
                    <a:lumMod val="75000"/>
                    <a:lumOff val="25000"/>
                  </a:schemeClr>
                </a:solidFill>
                <a:latin typeface="Karla" charset="0"/>
                <a:ea typeface="Karla" charset="0"/>
                <a:cs typeface="Karla" charset="0"/>
              </a:rPr>
              <a:t>Homework 2 on FF NN and various optimizations </a:t>
            </a:r>
          </a:p>
          <a:p>
            <a:pPr marL="514350" indent="-514350">
              <a:buFont typeface="Arial" charset="0"/>
              <a:buChar char="•"/>
            </a:pPr>
            <a:r>
              <a:rPr lang="en-US" sz="2800" dirty="0" smtClean="0">
                <a:solidFill>
                  <a:schemeClr val="tx1">
                    <a:lumMod val="75000"/>
                    <a:lumOff val="25000"/>
                  </a:schemeClr>
                </a:solidFill>
                <a:latin typeface="Karla" charset="0"/>
                <a:ea typeface="Karla" charset="0"/>
                <a:cs typeface="Karla" charset="0"/>
              </a:rPr>
              <a:t>Homework 3 on CNNs</a:t>
            </a:r>
            <a:r>
              <a:rPr lang="en-US" sz="2800" dirty="0">
                <a:solidFill>
                  <a:schemeClr val="tx1">
                    <a:lumMod val="75000"/>
                    <a:lumOff val="25000"/>
                  </a:schemeClr>
                </a:solidFill>
                <a:latin typeface="Karla" charset="0"/>
                <a:ea typeface="Karla" charset="0"/>
                <a:cs typeface="Karla" charset="0"/>
              </a:rPr>
              <a:t> </a:t>
            </a:r>
            <a:endParaRPr lang="en-US" sz="2800" dirty="0" smtClean="0">
              <a:solidFill>
                <a:schemeClr val="tx1">
                  <a:lumMod val="75000"/>
                  <a:lumOff val="25000"/>
                </a:schemeClr>
              </a:solidFill>
              <a:latin typeface="Karla" charset="0"/>
              <a:ea typeface="Karla" charset="0"/>
              <a:cs typeface="Karla" charset="0"/>
            </a:endParaRPr>
          </a:p>
          <a:p>
            <a:pPr marL="514350" indent="-514350">
              <a:buFont typeface="Arial" charset="0"/>
              <a:buChar char="•"/>
            </a:pPr>
            <a:r>
              <a:rPr lang="en-US" sz="2800" dirty="0" smtClean="0">
                <a:solidFill>
                  <a:schemeClr val="tx1">
                    <a:lumMod val="75000"/>
                    <a:lumOff val="25000"/>
                  </a:schemeClr>
                </a:solidFill>
                <a:latin typeface="Karla" charset="0"/>
                <a:ea typeface="Karla" charset="0"/>
                <a:cs typeface="Karla" charset="0"/>
              </a:rPr>
              <a:t>Homework 4 on RNNs </a:t>
            </a:r>
          </a:p>
          <a:p>
            <a:pPr marL="514350" indent="-514350">
              <a:buFont typeface="Arial" charset="0"/>
              <a:buChar char="•"/>
            </a:pPr>
            <a:r>
              <a:rPr lang="en-US" sz="2800" dirty="0" smtClean="0">
                <a:solidFill>
                  <a:schemeClr val="accent2"/>
                </a:solidFill>
                <a:latin typeface="Karla" charset="0"/>
                <a:ea typeface="Karla" charset="0"/>
                <a:cs typeface="Karla" charset="0"/>
              </a:rPr>
              <a:t>Homework 5 on Clustering and Autoencoders (individual)</a:t>
            </a:r>
          </a:p>
          <a:p>
            <a:pPr marL="514350" indent="-514350">
              <a:buFont typeface="Arial" charset="0"/>
              <a:buChar char="•"/>
            </a:pPr>
            <a:r>
              <a:rPr lang="en-US" sz="2800" dirty="0" smtClean="0">
                <a:solidFill>
                  <a:schemeClr val="tx1">
                    <a:lumMod val="75000"/>
                    <a:lumOff val="25000"/>
                  </a:schemeClr>
                </a:solidFill>
                <a:latin typeface="Karla" charset="0"/>
                <a:ea typeface="Karla" charset="0"/>
                <a:cs typeface="Karla" charset="0"/>
              </a:rPr>
              <a:t>Homework 6 on LDA </a:t>
            </a:r>
            <a:r>
              <a:rPr lang="en-US" sz="2800" dirty="0">
                <a:solidFill>
                  <a:schemeClr val="tx1">
                    <a:lumMod val="75000"/>
                    <a:lumOff val="25000"/>
                  </a:schemeClr>
                </a:solidFill>
                <a:latin typeface="Karla" charset="0"/>
                <a:ea typeface="Karla" charset="0"/>
                <a:cs typeface="Karla" charset="0"/>
              </a:rPr>
              <a:t>and </a:t>
            </a:r>
            <a:r>
              <a:rPr lang="en-US" sz="2800" dirty="0" smtClean="0">
                <a:solidFill>
                  <a:schemeClr val="tx1">
                    <a:lumMod val="75000"/>
                    <a:lumOff val="25000"/>
                  </a:schemeClr>
                </a:solidFill>
                <a:latin typeface="Karla" charset="0"/>
                <a:ea typeface="Karla" charset="0"/>
                <a:cs typeface="Karla" charset="0"/>
              </a:rPr>
              <a:t>Bayes</a:t>
            </a:r>
          </a:p>
          <a:p>
            <a:pPr marL="514350" indent="-514350">
              <a:buFont typeface="Arial" charset="0"/>
              <a:buChar char="•"/>
            </a:pPr>
            <a:r>
              <a:rPr lang="en-US" sz="2800" dirty="0" smtClean="0">
                <a:solidFill>
                  <a:schemeClr val="accent2"/>
                </a:solidFill>
                <a:latin typeface="Karla" charset="0"/>
                <a:ea typeface="Karla" charset="0"/>
                <a:cs typeface="Karla" charset="0"/>
              </a:rPr>
              <a:t>Homework 7 on VAE+GANS (individual) </a:t>
            </a:r>
            <a:endParaRPr lang="en-US" sz="2800" dirty="0">
              <a:solidFill>
                <a:schemeClr val="accent2"/>
              </a:solidFill>
              <a:latin typeface="Karla" charset="0"/>
              <a:ea typeface="Karla" charset="0"/>
              <a:cs typeface="Karla" charset="0"/>
            </a:endParaRPr>
          </a:p>
        </p:txBody>
      </p:sp>
      <p:sp>
        <p:nvSpPr>
          <p:cNvPr id="3" name="Slide Number Placeholder 2"/>
          <p:cNvSpPr>
            <a:spLocks noGrp="1"/>
          </p:cNvSpPr>
          <p:nvPr>
            <p:ph type="sldNum" sz="quarter" idx="12"/>
          </p:nvPr>
        </p:nvSpPr>
        <p:spPr/>
        <p:txBody>
          <a:bodyPr/>
          <a:lstStyle/>
          <a:p>
            <a:fld id="{32BC767F-4907-7F4F-BE72-670862701C40}" type="slidenum">
              <a:rPr lang="en-US" smtClean="0"/>
              <a:t>56</a:t>
            </a:fld>
            <a:endParaRPr lang="en-US"/>
          </a:p>
        </p:txBody>
      </p:sp>
    </p:spTree>
    <p:extLst>
      <p:ext uri="{BB962C8B-B14F-4D97-AF65-F5344CB8AC3E}">
        <p14:creationId xmlns:p14="http://schemas.microsoft.com/office/powerpoint/2010/main" val="78503357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Homeworks</a:t>
            </a:r>
            <a:r>
              <a:rPr lang="en-US" dirty="0" smtClean="0"/>
              <a:t> (</a:t>
            </a:r>
            <a:r>
              <a:rPr lang="en-US" dirty="0" err="1" smtClean="0"/>
              <a:t>cont</a:t>
            </a:r>
            <a:r>
              <a:rPr lang="en-US" dirty="0" smtClean="0"/>
              <a:t>) </a:t>
            </a:r>
            <a:r>
              <a:rPr lang="en-US" dirty="0"/>
              <a:t/>
            </a:r>
            <a:br>
              <a:rPr lang="en-US" dirty="0"/>
            </a:br>
            <a:endParaRPr lang="en-US" dirty="0"/>
          </a:p>
        </p:txBody>
      </p:sp>
      <p:sp>
        <p:nvSpPr>
          <p:cNvPr id="14" name="Rectangle 13"/>
          <p:cNvSpPr/>
          <p:nvPr/>
        </p:nvSpPr>
        <p:spPr>
          <a:xfrm>
            <a:off x="1114268" y="1200411"/>
            <a:ext cx="10383187" cy="4832092"/>
          </a:xfrm>
          <a:prstGeom prst="rect">
            <a:avLst/>
          </a:prstGeom>
        </p:spPr>
        <p:txBody>
          <a:bodyPr wrap="square">
            <a:spAutoFit/>
          </a:bodyPr>
          <a:lstStyle/>
          <a:p>
            <a:r>
              <a:rPr lang="en-US" sz="2800" b="1" dirty="0">
                <a:solidFill>
                  <a:schemeClr val="tx1">
                    <a:lumMod val="75000"/>
                    <a:lumOff val="25000"/>
                  </a:schemeClr>
                </a:solidFill>
                <a:latin typeface="Karla" charset="0"/>
                <a:ea typeface="Karla" charset="0"/>
                <a:cs typeface="Karla" charset="0"/>
              </a:rPr>
              <a:t>You are encouraged but not required to submit in </a:t>
            </a:r>
            <a:r>
              <a:rPr lang="en-US" sz="2800" b="1" dirty="0" smtClean="0">
                <a:solidFill>
                  <a:schemeClr val="tx1">
                    <a:lumMod val="75000"/>
                    <a:lumOff val="25000"/>
                  </a:schemeClr>
                </a:solidFill>
                <a:latin typeface="Karla" charset="0"/>
                <a:ea typeface="Karla" charset="0"/>
                <a:cs typeface="Karla" charset="0"/>
              </a:rPr>
              <a:t>pairs. </a:t>
            </a:r>
            <a:r>
              <a:rPr lang="en-US" sz="2800" dirty="0" smtClean="0">
                <a:solidFill>
                  <a:schemeClr val="tx1">
                    <a:lumMod val="75000"/>
                    <a:lumOff val="25000"/>
                  </a:schemeClr>
                </a:solidFill>
                <a:latin typeface="Karla" charset="0"/>
                <a:ea typeface="Karla" charset="0"/>
                <a:cs typeface="Karla" charset="0"/>
              </a:rPr>
              <a:t>Instructions </a:t>
            </a:r>
            <a:r>
              <a:rPr lang="en-US" sz="2800" dirty="0">
                <a:solidFill>
                  <a:schemeClr val="tx1">
                    <a:lumMod val="75000"/>
                    <a:lumOff val="25000"/>
                  </a:schemeClr>
                </a:solidFill>
                <a:latin typeface="Karla" charset="0"/>
                <a:ea typeface="Karla" charset="0"/>
                <a:cs typeface="Karla" charset="0"/>
              </a:rPr>
              <a:t>on how to submit in pairs are on canvas</a:t>
            </a:r>
            <a:r>
              <a:rPr lang="en-US" sz="2800" dirty="0" smtClean="0">
                <a:solidFill>
                  <a:schemeClr val="tx1">
                    <a:lumMod val="75000"/>
                    <a:lumOff val="25000"/>
                  </a:schemeClr>
                </a:solidFill>
                <a:latin typeface="Karla" charset="0"/>
                <a:ea typeface="Karla" charset="0"/>
                <a:cs typeface="Karla" charset="0"/>
              </a:rPr>
              <a:t>.</a:t>
            </a:r>
          </a:p>
          <a:p>
            <a:r>
              <a:rPr lang="en-US" sz="2800" dirty="0">
                <a:solidFill>
                  <a:schemeClr val="tx1">
                    <a:lumMod val="75000"/>
                    <a:lumOff val="25000"/>
                  </a:schemeClr>
                </a:solidFill>
                <a:latin typeface="Karla" charset="0"/>
                <a:ea typeface="Karla" charset="0"/>
                <a:cs typeface="Karla" charset="0"/>
              </a:rPr>
              <a:t/>
            </a:r>
            <a:br>
              <a:rPr lang="en-US" sz="2800" dirty="0">
                <a:solidFill>
                  <a:schemeClr val="tx1">
                    <a:lumMod val="75000"/>
                    <a:lumOff val="25000"/>
                  </a:schemeClr>
                </a:solidFill>
                <a:latin typeface="Karla" charset="0"/>
                <a:ea typeface="Karla" charset="0"/>
                <a:cs typeface="Karla" charset="0"/>
              </a:rPr>
            </a:br>
            <a:r>
              <a:rPr lang="en-US" sz="2800" dirty="0">
                <a:solidFill>
                  <a:schemeClr val="tx1">
                    <a:lumMod val="75000"/>
                    <a:lumOff val="25000"/>
                  </a:schemeClr>
                </a:solidFill>
                <a:latin typeface="Karla" charset="0"/>
                <a:ea typeface="Karla" charset="0"/>
                <a:cs typeface="Karla" charset="0"/>
              </a:rPr>
              <a:t>If you work with someone else but not submitting in pair you should indicate </a:t>
            </a:r>
            <a:r>
              <a:rPr lang="en-US" sz="2800" dirty="0" smtClean="0">
                <a:solidFill>
                  <a:schemeClr val="tx1">
                    <a:lumMod val="75000"/>
                    <a:lumOff val="25000"/>
                  </a:schemeClr>
                </a:solidFill>
                <a:latin typeface="Karla" charset="0"/>
                <a:ea typeface="Karla" charset="0"/>
                <a:cs typeface="Karla" charset="0"/>
              </a:rPr>
              <a:t>who you have worked with. </a:t>
            </a:r>
          </a:p>
          <a:p>
            <a:endParaRPr lang="en-US" sz="2800" dirty="0" smtClean="0">
              <a:solidFill>
                <a:schemeClr val="tx1">
                  <a:lumMod val="75000"/>
                  <a:lumOff val="25000"/>
                </a:schemeClr>
              </a:solidFill>
              <a:latin typeface="Karla" charset="0"/>
              <a:ea typeface="Karla" charset="0"/>
              <a:cs typeface="Karla" charset="0"/>
            </a:endParaRPr>
          </a:p>
          <a:p>
            <a:r>
              <a:rPr lang="en-US" sz="2800" dirty="0" smtClean="0">
                <a:solidFill>
                  <a:schemeClr val="tx1">
                    <a:lumMod val="75000"/>
                    <a:lumOff val="25000"/>
                  </a:schemeClr>
                </a:solidFill>
                <a:latin typeface="Karla" charset="0"/>
                <a:ea typeface="Karla" charset="0"/>
                <a:cs typeface="Karla" charset="0"/>
              </a:rPr>
              <a:t>All </a:t>
            </a:r>
            <a:r>
              <a:rPr lang="en-US" sz="2800" dirty="0">
                <a:solidFill>
                  <a:schemeClr val="tx1">
                    <a:lumMod val="75000"/>
                    <a:lumOff val="25000"/>
                  </a:schemeClr>
                </a:solidFill>
                <a:latin typeface="Karla" charset="0"/>
                <a:ea typeface="Karla" charset="0"/>
                <a:cs typeface="Karla" charset="0"/>
              </a:rPr>
              <a:t>assignments will be posted on </a:t>
            </a:r>
            <a:r>
              <a:rPr lang="en-US" sz="2800" dirty="0" smtClean="0">
                <a:solidFill>
                  <a:schemeClr val="tx1">
                    <a:lumMod val="75000"/>
                    <a:lumOff val="25000"/>
                  </a:schemeClr>
                </a:solidFill>
                <a:latin typeface="Karla" charset="0"/>
                <a:ea typeface="Karla" charset="0"/>
                <a:cs typeface="Karla" charset="0"/>
              </a:rPr>
              <a:t>Tues. </a:t>
            </a:r>
            <a:r>
              <a:rPr lang="en-US" sz="2800" dirty="0">
                <a:solidFill>
                  <a:schemeClr val="tx1">
                    <a:lumMod val="75000"/>
                    <a:lumOff val="25000"/>
                  </a:schemeClr>
                </a:solidFill>
                <a:latin typeface="Karla" charset="0"/>
                <a:ea typeface="Karla" charset="0"/>
                <a:cs typeface="Karla" charset="0"/>
              </a:rPr>
              <a:t>at 11:59pm and will be due Wed. at </a:t>
            </a:r>
            <a:r>
              <a:rPr lang="en-US" sz="2800" dirty="0" smtClean="0">
                <a:solidFill>
                  <a:schemeClr val="tx1">
                    <a:lumMod val="75000"/>
                    <a:lumOff val="25000"/>
                  </a:schemeClr>
                </a:solidFill>
                <a:latin typeface="Karla" charset="0"/>
                <a:ea typeface="Karla" charset="0"/>
                <a:cs typeface="Karla" charset="0"/>
              </a:rPr>
              <a:t>11.59pm - one or few weeks later (see schedule for details). </a:t>
            </a:r>
          </a:p>
          <a:p>
            <a:endParaRPr lang="en-US" sz="2800" dirty="0">
              <a:solidFill>
                <a:schemeClr val="tx1">
                  <a:lumMod val="75000"/>
                  <a:lumOff val="25000"/>
                </a:schemeClr>
              </a:solidFill>
              <a:effectLst/>
              <a:latin typeface="Karla" charset="0"/>
              <a:ea typeface="Karla" charset="0"/>
              <a:cs typeface="Karla" charset="0"/>
            </a:endParaRPr>
          </a:p>
          <a:p>
            <a:r>
              <a:rPr lang="en-US" sz="2800" dirty="0" smtClean="0">
                <a:solidFill>
                  <a:schemeClr val="tx1">
                    <a:lumMod val="75000"/>
                    <a:lumOff val="25000"/>
                  </a:schemeClr>
                </a:solidFill>
                <a:latin typeface="Karla" charset="0"/>
                <a:ea typeface="Karla" charset="0"/>
                <a:cs typeface="Karla" charset="0"/>
              </a:rPr>
              <a:t>You only need to submit .</a:t>
            </a:r>
            <a:r>
              <a:rPr lang="en-US" sz="2800" dirty="0" err="1" smtClean="0">
                <a:solidFill>
                  <a:schemeClr val="tx1">
                    <a:lumMod val="75000"/>
                    <a:lumOff val="25000"/>
                  </a:schemeClr>
                </a:solidFill>
                <a:latin typeface="Karla" charset="0"/>
                <a:ea typeface="Karla" charset="0"/>
                <a:cs typeface="Karla" charset="0"/>
              </a:rPr>
              <a:t>ipynb</a:t>
            </a:r>
            <a:r>
              <a:rPr lang="en-US" sz="2800" dirty="0" smtClean="0">
                <a:solidFill>
                  <a:schemeClr val="tx1">
                    <a:lumMod val="75000"/>
                    <a:lumOff val="25000"/>
                  </a:schemeClr>
                </a:solidFill>
                <a:latin typeface="Karla" charset="0"/>
                <a:ea typeface="Karla" charset="0"/>
                <a:cs typeface="Karla" charset="0"/>
              </a:rPr>
              <a:t> (no need to submit pdf) </a:t>
            </a:r>
            <a:endParaRPr lang="en-US" sz="2800" dirty="0">
              <a:solidFill>
                <a:schemeClr val="tx1">
                  <a:lumMod val="75000"/>
                  <a:lumOff val="25000"/>
                </a:schemeClr>
              </a:solidFill>
              <a:effectLst/>
              <a:latin typeface="Karla" charset="0"/>
              <a:ea typeface="Karla" charset="0"/>
              <a:cs typeface="Karla" charset="0"/>
            </a:endParaRPr>
          </a:p>
        </p:txBody>
      </p:sp>
      <p:sp>
        <p:nvSpPr>
          <p:cNvPr id="3" name="Slide Number Placeholder 2"/>
          <p:cNvSpPr>
            <a:spLocks noGrp="1"/>
          </p:cNvSpPr>
          <p:nvPr>
            <p:ph type="sldNum" sz="quarter" idx="12"/>
          </p:nvPr>
        </p:nvSpPr>
        <p:spPr/>
        <p:txBody>
          <a:bodyPr/>
          <a:lstStyle/>
          <a:p>
            <a:fld id="{32BC767F-4907-7F4F-BE72-670862701C40}" type="slidenum">
              <a:rPr lang="en-US" smtClean="0"/>
              <a:t>57</a:t>
            </a:fld>
            <a:endParaRPr lang="en-US"/>
          </a:p>
        </p:txBody>
      </p:sp>
    </p:spTree>
    <p:extLst>
      <p:ext uri="{BB962C8B-B14F-4D97-AF65-F5344CB8AC3E}">
        <p14:creationId xmlns:p14="http://schemas.microsoft.com/office/powerpoint/2010/main" val="4494188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Homeworks</a:t>
            </a:r>
            <a:r>
              <a:rPr lang="en-US" dirty="0" smtClean="0"/>
              <a:t> (</a:t>
            </a:r>
            <a:r>
              <a:rPr lang="en-US" dirty="0" err="1" smtClean="0"/>
              <a:t>cont</a:t>
            </a:r>
            <a:r>
              <a:rPr lang="en-US" dirty="0" smtClean="0"/>
              <a:t>) </a:t>
            </a:r>
            <a:r>
              <a:rPr lang="en-US" dirty="0"/>
              <a:t/>
            </a:r>
            <a:br>
              <a:rPr lang="en-US" dirty="0"/>
            </a:br>
            <a:endParaRPr lang="en-US" dirty="0"/>
          </a:p>
        </p:txBody>
      </p:sp>
      <p:sp>
        <p:nvSpPr>
          <p:cNvPr id="14" name="Rectangle 13"/>
          <p:cNvSpPr/>
          <p:nvPr/>
        </p:nvSpPr>
        <p:spPr>
          <a:xfrm>
            <a:off x="1099278" y="983807"/>
            <a:ext cx="10383187" cy="4862870"/>
          </a:xfrm>
          <a:prstGeom prst="rect">
            <a:avLst/>
          </a:prstGeom>
        </p:spPr>
        <p:txBody>
          <a:bodyPr wrap="square">
            <a:spAutoFit/>
          </a:bodyPr>
          <a:lstStyle/>
          <a:p>
            <a:pPr>
              <a:spcAft>
                <a:spcPts val="1200"/>
              </a:spcAft>
            </a:pPr>
            <a:r>
              <a:rPr lang="en-US" sz="2800" b="1" dirty="0">
                <a:solidFill>
                  <a:schemeClr val="tx1">
                    <a:lumMod val="75000"/>
                    <a:lumOff val="25000"/>
                  </a:schemeClr>
                </a:solidFill>
                <a:latin typeface="Karla" charset="0"/>
                <a:ea typeface="Karla" charset="0"/>
                <a:cs typeface="Karla" charset="0"/>
              </a:rPr>
              <a:t>Grading: </a:t>
            </a:r>
            <a:r>
              <a:rPr lang="en-US" sz="2800" dirty="0">
                <a:solidFill>
                  <a:schemeClr val="tx1">
                    <a:lumMod val="75000"/>
                    <a:lumOff val="25000"/>
                  </a:schemeClr>
                </a:solidFill>
                <a:latin typeface="Karla" charset="0"/>
                <a:ea typeface="Karla" charset="0"/>
                <a:cs typeface="Karla" charset="0"/>
              </a:rPr>
              <a:t>The homework provides an opportunity to learn advanced data science skills and to bolster your understanding of the material. See the homework as an opportunity to learn, and not to earn points. The homework will be graded to reflect this objective</a:t>
            </a:r>
            <a:r>
              <a:rPr lang="en-US" sz="2800" dirty="0" smtClean="0">
                <a:solidFill>
                  <a:schemeClr val="tx1">
                    <a:lumMod val="75000"/>
                    <a:lumOff val="25000"/>
                  </a:schemeClr>
                </a:solidFill>
                <a:latin typeface="Karla" charset="0"/>
                <a:ea typeface="Karla" charset="0"/>
                <a:cs typeface="Karla" charset="0"/>
              </a:rPr>
              <a:t>. </a:t>
            </a:r>
          </a:p>
          <a:p>
            <a:pPr>
              <a:spcAft>
                <a:spcPts val="1200"/>
              </a:spcAft>
            </a:pPr>
            <a:endParaRPr lang="en-US" sz="2800" dirty="0" smtClean="0">
              <a:solidFill>
                <a:schemeClr val="tx1">
                  <a:lumMod val="75000"/>
                  <a:lumOff val="25000"/>
                </a:schemeClr>
              </a:solidFill>
              <a:latin typeface="Karla" charset="0"/>
              <a:ea typeface="Karla" charset="0"/>
              <a:cs typeface="Karla" charset="0"/>
            </a:endParaRPr>
          </a:p>
          <a:p>
            <a:pPr>
              <a:spcAft>
                <a:spcPts val="1200"/>
              </a:spcAft>
            </a:pPr>
            <a:r>
              <a:rPr lang="en-US" sz="2800" b="1" dirty="0" smtClean="0">
                <a:solidFill>
                  <a:schemeClr val="tx1">
                    <a:lumMod val="75000"/>
                    <a:lumOff val="25000"/>
                  </a:schemeClr>
                </a:solidFill>
                <a:latin typeface="Karla" charset="0"/>
                <a:ea typeface="Karla" charset="0"/>
                <a:cs typeface="Karla" charset="0"/>
              </a:rPr>
              <a:t>WE WILL BE PROVIDING LENGTHY FEEDBACK AND DETAILS HOW GRADING IS DONE (different from 109a) </a:t>
            </a:r>
          </a:p>
          <a:p>
            <a:pPr>
              <a:spcAft>
                <a:spcPts val="1200"/>
              </a:spcAft>
            </a:pPr>
            <a:r>
              <a:rPr lang="en-US" sz="2800" dirty="0">
                <a:solidFill>
                  <a:schemeClr val="tx1">
                    <a:lumMod val="75000"/>
                    <a:lumOff val="25000"/>
                  </a:schemeClr>
                </a:solidFill>
                <a:latin typeface="Karla" charset="0"/>
                <a:ea typeface="Karla" charset="0"/>
                <a:cs typeface="Karla" charset="0"/>
              </a:rPr>
              <a:t/>
            </a:r>
            <a:br>
              <a:rPr lang="en-US" sz="2800" dirty="0">
                <a:solidFill>
                  <a:schemeClr val="tx1">
                    <a:lumMod val="75000"/>
                    <a:lumOff val="25000"/>
                  </a:schemeClr>
                </a:solidFill>
                <a:latin typeface="Karla" charset="0"/>
                <a:ea typeface="Karla" charset="0"/>
                <a:cs typeface="Karla" charset="0"/>
              </a:rPr>
            </a:br>
            <a:endParaRPr lang="en-US" sz="2800" dirty="0">
              <a:solidFill>
                <a:schemeClr val="tx1">
                  <a:lumMod val="75000"/>
                  <a:lumOff val="25000"/>
                </a:schemeClr>
              </a:solidFill>
              <a:effectLst/>
              <a:latin typeface="Karla" charset="0"/>
              <a:ea typeface="Karla" charset="0"/>
              <a:cs typeface="Karla" charset="0"/>
            </a:endParaRPr>
          </a:p>
        </p:txBody>
      </p:sp>
      <p:sp>
        <p:nvSpPr>
          <p:cNvPr id="3" name="Slide Number Placeholder 2"/>
          <p:cNvSpPr>
            <a:spLocks noGrp="1"/>
          </p:cNvSpPr>
          <p:nvPr>
            <p:ph type="sldNum" sz="quarter" idx="12"/>
          </p:nvPr>
        </p:nvSpPr>
        <p:spPr/>
        <p:txBody>
          <a:bodyPr/>
          <a:lstStyle/>
          <a:p>
            <a:fld id="{32BC767F-4907-7F4F-BE72-670862701C40}" type="slidenum">
              <a:rPr lang="en-US" smtClean="0"/>
              <a:t>58</a:t>
            </a:fld>
            <a:endParaRPr lang="en-US"/>
          </a:p>
        </p:txBody>
      </p:sp>
    </p:spTree>
    <p:extLst>
      <p:ext uri="{BB962C8B-B14F-4D97-AF65-F5344CB8AC3E}">
        <p14:creationId xmlns:p14="http://schemas.microsoft.com/office/powerpoint/2010/main" val="175464431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Homeworks</a:t>
            </a:r>
            <a:r>
              <a:rPr lang="en-US" dirty="0" smtClean="0"/>
              <a:t> (</a:t>
            </a:r>
            <a:r>
              <a:rPr lang="en-US" dirty="0" err="1" smtClean="0"/>
              <a:t>cont</a:t>
            </a:r>
            <a:r>
              <a:rPr lang="en-US" dirty="0" smtClean="0"/>
              <a:t>) </a:t>
            </a:r>
            <a:r>
              <a:rPr lang="en-US" dirty="0"/>
              <a:t/>
            </a:r>
            <a:br>
              <a:rPr lang="en-US" dirty="0"/>
            </a:br>
            <a:endParaRPr lang="en-US" dirty="0"/>
          </a:p>
        </p:txBody>
      </p:sp>
      <p:sp>
        <p:nvSpPr>
          <p:cNvPr id="14" name="Rectangle 13"/>
          <p:cNvSpPr/>
          <p:nvPr/>
        </p:nvSpPr>
        <p:spPr>
          <a:xfrm>
            <a:off x="1099278" y="983807"/>
            <a:ext cx="10383187" cy="3108543"/>
          </a:xfrm>
          <a:prstGeom prst="rect">
            <a:avLst/>
          </a:prstGeom>
        </p:spPr>
        <p:txBody>
          <a:bodyPr wrap="square">
            <a:spAutoFit/>
          </a:bodyPr>
          <a:lstStyle/>
          <a:p>
            <a:r>
              <a:rPr lang="en-US" sz="2800" dirty="0">
                <a:solidFill>
                  <a:schemeClr val="tx1">
                    <a:lumMod val="75000"/>
                    <a:lumOff val="25000"/>
                  </a:schemeClr>
                </a:solidFill>
                <a:latin typeface="Karla" charset="0"/>
                <a:ea typeface="Karla" charset="0"/>
                <a:cs typeface="Karla" charset="0"/>
              </a:rPr>
              <a:t/>
            </a:r>
            <a:br>
              <a:rPr lang="en-US" sz="2800" dirty="0">
                <a:solidFill>
                  <a:schemeClr val="tx1">
                    <a:lumMod val="75000"/>
                    <a:lumOff val="25000"/>
                  </a:schemeClr>
                </a:solidFill>
                <a:latin typeface="Karla" charset="0"/>
                <a:ea typeface="Karla" charset="0"/>
                <a:cs typeface="Karla" charset="0"/>
              </a:rPr>
            </a:br>
            <a:r>
              <a:rPr lang="en-US" sz="2800" b="1" dirty="0">
                <a:solidFill>
                  <a:schemeClr val="tx1">
                    <a:lumMod val="75000"/>
                    <a:lumOff val="25000"/>
                  </a:schemeClr>
                </a:solidFill>
                <a:latin typeface="Karla" charset="0"/>
                <a:ea typeface="Karla" charset="0"/>
                <a:cs typeface="Karla" charset="0"/>
              </a:rPr>
              <a:t>Late Policy: </a:t>
            </a:r>
            <a:r>
              <a:rPr lang="en-US" sz="2800" dirty="0">
                <a:solidFill>
                  <a:schemeClr val="tx1">
                    <a:lumMod val="75000"/>
                    <a:lumOff val="25000"/>
                  </a:schemeClr>
                </a:solidFill>
                <a:latin typeface="Karla" charset="0"/>
                <a:ea typeface="Karla" charset="0"/>
                <a:cs typeface="Karla" charset="0"/>
              </a:rPr>
              <a:t>No homework </a:t>
            </a:r>
            <a:r>
              <a:rPr lang="en-US" sz="2800" dirty="0" smtClean="0">
                <a:solidFill>
                  <a:schemeClr val="tx1">
                    <a:lumMod val="75000"/>
                    <a:lumOff val="25000"/>
                  </a:schemeClr>
                </a:solidFill>
                <a:latin typeface="Karla" charset="0"/>
                <a:ea typeface="Karla" charset="0"/>
                <a:cs typeface="Karla" charset="0"/>
              </a:rPr>
              <a:t>assignments will be accepted for </a:t>
            </a:r>
            <a:r>
              <a:rPr lang="en-US" sz="2800" dirty="0">
                <a:solidFill>
                  <a:schemeClr val="tx1">
                    <a:lumMod val="75000"/>
                    <a:lumOff val="25000"/>
                  </a:schemeClr>
                </a:solidFill>
                <a:latin typeface="Karla" charset="0"/>
                <a:ea typeface="Karla" charset="0"/>
                <a:cs typeface="Karla" charset="0"/>
              </a:rPr>
              <a:t>credit after the deadline. If you have a verifiable medical condition or other special circumstances that interfere with your coursework please let us know as soon as possible by sending an email to the </a:t>
            </a:r>
            <a:r>
              <a:rPr lang="en-US" sz="2800" i="1" dirty="0">
                <a:solidFill>
                  <a:schemeClr val="tx1">
                    <a:lumMod val="75000"/>
                    <a:lumOff val="25000"/>
                  </a:schemeClr>
                </a:solidFill>
                <a:latin typeface="Karla" charset="0"/>
                <a:ea typeface="Karla" charset="0"/>
                <a:cs typeface="Karla" charset="0"/>
              </a:rPr>
              <a:t>Helpline</a:t>
            </a:r>
            <a:r>
              <a:rPr lang="en-US" sz="2800" dirty="0">
                <a:solidFill>
                  <a:schemeClr val="tx1">
                    <a:lumMod val="75000"/>
                    <a:lumOff val="25000"/>
                  </a:schemeClr>
                </a:solidFill>
                <a:latin typeface="Karla" charset="0"/>
                <a:ea typeface="Karla" charset="0"/>
                <a:cs typeface="Karla" charset="0"/>
              </a:rPr>
              <a:t>. </a:t>
            </a:r>
          </a:p>
          <a:p>
            <a:endParaRPr lang="en-US" sz="2800" dirty="0">
              <a:solidFill>
                <a:schemeClr val="tx1">
                  <a:lumMod val="75000"/>
                  <a:lumOff val="25000"/>
                </a:schemeClr>
              </a:solidFill>
              <a:effectLst/>
              <a:latin typeface="Karla" charset="0"/>
              <a:ea typeface="Karla" charset="0"/>
              <a:cs typeface="Karla" charset="0"/>
            </a:endParaRPr>
          </a:p>
        </p:txBody>
      </p:sp>
      <p:sp>
        <p:nvSpPr>
          <p:cNvPr id="3" name="Slide Number Placeholder 2"/>
          <p:cNvSpPr>
            <a:spLocks noGrp="1"/>
          </p:cNvSpPr>
          <p:nvPr>
            <p:ph type="sldNum" sz="quarter" idx="12"/>
          </p:nvPr>
        </p:nvSpPr>
        <p:spPr/>
        <p:txBody>
          <a:bodyPr/>
          <a:lstStyle/>
          <a:p>
            <a:fld id="{32BC767F-4907-7F4F-BE72-670862701C40}" type="slidenum">
              <a:rPr lang="en-US" smtClean="0"/>
              <a:t>59</a:t>
            </a:fld>
            <a:endParaRPr lang="en-US"/>
          </a:p>
        </p:txBody>
      </p:sp>
    </p:spTree>
    <p:extLst>
      <p:ext uri="{BB962C8B-B14F-4D97-AF65-F5344CB8AC3E}">
        <p14:creationId xmlns:p14="http://schemas.microsoft.com/office/powerpoint/2010/main" val="8400142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Who: Instructors (</a:t>
            </a:r>
            <a:r>
              <a:rPr lang="en-US" dirty="0" err="1"/>
              <a:t>cont</a:t>
            </a:r>
            <a:r>
              <a:rPr lang="en-US" dirty="0"/>
              <a:t>)</a:t>
            </a:r>
          </a:p>
        </p:txBody>
      </p:sp>
      <p:sp>
        <p:nvSpPr>
          <p:cNvPr id="3" name="Content Placeholder 2"/>
          <p:cNvSpPr>
            <a:spLocks noGrp="1"/>
          </p:cNvSpPr>
          <p:nvPr>
            <p:ph idx="1"/>
          </p:nvPr>
        </p:nvSpPr>
        <p:spPr>
          <a:xfrm>
            <a:off x="349292" y="983807"/>
            <a:ext cx="11921250" cy="2111143"/>
          </a:xfrm>
        </p:spPr>
        <p:txBody>
          <a:bodyPr/>
          <a:lstStyle/>
          <a:p>
            <a:r>
              <a:rPr lang="en-US" b="1" dirty="0"/>
              <a:t>Pavlos </a:t>
            </a:r>
            <a:r>
              <a:rPr lang="en-US" b="1" dirty="0" smtClean="0"/>
              <a:t>Protopapas</a:t>
            </a:r>
            <a:r>
              <a:rPr lang="en-US" b="1" smtClean="0"/>
              <a:t>: </a:t>
            </a:r>
            <a:r>
              <a:rPr lang="en-US"/>
              <a:t>Scientific Director of the Institute for Applied </a:t>
            </a:r>
            <a:r>
              <a:rPr lang="en-US" smtClean="0"/>
              <a:t>Computational </a:t>
            </a:r>
            <a:r>
              <a:rPr lang="en-US"/>
              <a:t>Science (IACS) </a:t>
            </a:r>
          </a:p>
          <a:p>
            <a:r>
              <a:rPr lang="en-US" b="1" dirty="0" smtClean="0"/>
              <a:t> </a:t>
            </a:r>
            <a:endParaRPr lang="en-US" b="1" dirty="0"/>
          </a:p>
          <a:p>
            <a:endParaRPr lang="en-US" b="1" dirty="0"/>
          </a:p>
          <a:p>
            <a:endParaRPr lang="en-US" b="1" dirty="0"/>
          </a:p>
        </p:txBody>
      </p:sp>
      <p:pic>
        <p:nvPicPr>
          <p:cNvPr id="4" name="Picture 3"/>
          <p:cNvPicPr>
            <a:picLocks noChangeAspect="1"/>
          </p:cNvPicPr>
          <p:nvPr/>
        </p:nvPicPr>
        <p:blipFill>
          <a:blip r:embed="rId3"/>
          <a:stretch>
            <a:fillRect/>
          </a:stretch>
        </p:blipFill>
        <p:spPr>
          <a:xfrm>
            <a:off x="4180154" y="2000164"/>
            <a:ext cx="3462706" cy="4263780"/>
          </a:xfrm>
          <a:prstGeom prst="rect">
            <a:avLst/>
          </a:prstGeom>
        </p:spPr>
      </p:pic>
      <p:sp>
        <p:nvSpPr>
          <p:cNvPr id="5" name="Slide Number Placeholder 4"/>
          <p:cNvSpPr>
            <a:spLocks noGrp="1"/>
          </p:cNvSpPr>
          <p:nvPr>
            <p:ph type="sldNum" sz="quarter" idx="12"/>
          </p:nvPr>
        </p:nvSpPr>
        <p:spPr/>
        <p:txBody>
          <a:bodyPr/>
          <a:lstStyle/>
          <a:p>
            <a:fld id="{32BC767F-4907-7F4F-BE72-670862701C40}" type="slidenum">
              <a:rPr lang="en-US" smtClean="0"/>
              <a:t>6</a:t>
            </a:fld>
            <a:endParaRPr lang="en-US"/>
          </a:p>
        </p:txBody>
      </p:sp>
    </p:spTree>
    <p:extLst>
      <p:ext uri="{BB962C8B-B14F-4D97-AF65-F5344CB8AC3E}">
        <p14:creationId xmlns:p14="http://schemas.microsoft.com/office/powerpoint/2010/main" val="67019605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Homeworks</a:t>
            </a:r>
            <a:r>
              <a:rPr lang="en-US" dirty="0" smtClean="0"/>
              <a:t> (</a:t>
            </a:r>
            <a:r>
              <a:rPr lang="en-US" dirty="0" err="1" smtClean="0"/>
              <a:t>cont</a:t>
            </a:r>
            <a:r>
              <a:rPr lang="en-US" dirty="0" smtClean="0"/>
              <a:t>) </a:t>
            </a:r>
            <a:r>
              <a:rPr lang="en-US" dirty="0"/>
              <a:t/>
            </a:r>
            <a:br>
              <a:rPr lang="en-US" dirty="0"/>
            </a:br>
            <a:endParaRPr lang="en-US" dirty="0"/>
          </a:p>
        </p:txBody>
      </p:sp>
      <p:sp>
        <p:nvSpPr>
          <p:cNvPr id="14" name="Rectangle 13"/>
          <p:cNvSpPr/>
          <p:nvPr/>
        </p:nvSpPr>
        <p:spPr>
          <a:xfrm>
            <a:off x="1099278" y="983807"/>
            <a:ext cx="10383187" cy="3108543"/>
          </a:xfrm>
          <a:prstGeom prst="rect">
            <a:avLst/>
          </a:prstGeom>
        </p:spPr>
        <p:txBody>
          <a:bodyPr wrap="square">
            <a:spAutoFit/>
          </a:bodyPr>
          <a:lstStyle/>
          <a:p>
            <a:r>
              <a:rPr lang="en-US" sz="2800" dirty="0">
                <a:solidFill>
                  <a:schemeClr val="tx1">
                    <a:lumMod val="75000"/>
                    <a:lumOff val="25000"/>
                  </a:schemeClr>
                </a:solidFill>
                <a:latin typeface="Karla" charset="0"/>
                <a:ea typeface="Karla" charset="0"/>
                <a:cs typeface="Karla" charset="0"/>
              </a:rPr>
              <a:t/>
            </a:r>
            <a:br>
              <a:rPr lang="en-US" sz="2800" dirty="0">
                <a:solidFill>
                  <a:schemeClr val="tx1">
                    <a:lumMod val="75000"/>
                    <a:lumOff val="25000"/>
                  </a:schemeClr>
                </a:solidFill>
                <a:latin typeface="Karla" charset="0"/>
                <a:ea typeface="Karla" charset="0"/>
                <a:cs typeface="Karla" charset="0"/>
              </a:rPr>
            </a:br>
            <a:r>
              <a:rPr lang="en-US" sz="2800" b="1" dirty="0">
                <a:solidFill>
                  <a:schemeClr val="tx1">
                    <a:lumMod val="75000"/>
                    <a:lumOff val="25000"/>
                  </a:schemeClr>
                </a:solidFill>
                <a:latin typeface="Karla" charset="0"/>
                <a:ea typeface="Karla" charset="0"/>
                <a:cs typeface="Karla" charset="0"/>
              </a:rPr>
              <a:t>Late Policy: </a:t>
            </a:r>
            <a:r>
              <a:rPr lang="en-US" sz="2800" dirty="0">
                <a:solidFill>
                  <a:schemeClr val="tx1">
                    <a:lumMod val="75000"/>
                    <a:lumOff val="25000"/>
                  </a:schemeClr>
                </a:solidFill>
                <a:latin typeface="Karla" charset="0"/>
                <a:ea typeface="Karla" charset="0"/>
                <a:cs typeface="Karla" charset="0"/>
              </a:rPr>
              <a:t>No homework </a:t>
            </a:r>
            <a:r>
              <a:rPr lang="en-US" sz="2800" dirty="0" smtClean="0">
                <a:solidFill>
                  <a:schemeClr val="tx1">
                    <a:lumMod val="75000"/>
                    <a:lumOff val="25000"/>
                  </a:schemeClr>
                </a:solidFill>
                <a:latin typeface="Karla" charset="0"/>
                <a:ea typeface="Karla" charset="0"/>
                <a:cs typeface="Karla" charset="0"/>
              </a:rPr>
              <a:t>assignments will be accepted for </a:t>
            </a:r>
            <a:r>
              <a:rPr lang="en-US" sz="2800" dirty="0">
                <a:solidFill>
                  <a:schemeClr val="tx1">
                    <a:lumMod val="75000"/>
                    <a:lumOff val="25000"/>
                  </a:schemeClr>
                </a:solidFill>
                <a:latin typeface="Karla" charset="0"/>
                <a:ea typeface="Karla" charset="0"/>
                <a:cs typeface="Karla" charset="0"/>
              </a:rPr>
              <a:t>credit after the deadline. If you have a verifiable medical condition or other special circumstances that interfere with your coursework please let us know as soon as possible by sending an email to the </a:t>
            </a:r>
            <a:r>
              <a:rPr lang="en-US" sz="2800" i="1" dirty="0">
                <a:solidFill>
                  <a:schemeClr val="tx1">
                    <a:lumMod val="75000"/>
                    <a:lumOff val="25000"/>
                  </a:schemeClr>
                </a:solidFill>
                <a:latin typeface="Karla" charset="0"/>
                <a:ea typeface="Karla" charset="0"/>
                <a:cs typeface="Karla" charset="0"/>
              </a:rPr>
              <a:t>Helpline</a:t>
            </a:r>
            <a:r>
              <a:rPr lang="en-US" sz="2800" dirty="0">
                <a:solidFill>
                  <a:schemeClr val="tx1">
                    <a:lumMod val="75000"/>
                    <a:lumOff val="25000"/>
                  </a:schemeClr>
                </a:solidFill>
                <a:latin typeface="Karla" charset="0"/>
                <a:ea typeface="Karla" charset="0"/>
                <a:cs typeface="Karla" charset="0"/>
              </a:rPr>
              <a:t>. </a:t>
            </a:r>
          </a:p>
          <a:p>
            <a:endParaRPr lang="en-US" sz="2800" dirty="0">
              <a:solidFill>
                <a:schemeClr val="tx1">
                  <a:lumMod val="75000"/>
                  <a:lumOff val="25000"/>
                </a:schemeClr>
              </a:solidFill>
              <a:effectLst/>
              <a:latin typeface="Karla" charset="0"/>
              <a:ea typeface="Karla" charset="0"/>
              <a:cs typeface="Karla" charset="0"/>
            </a:endParaRPr>
          </a:p>
        </p:txBody>
      </p:sp>
      <p:sp>
        <p:nvSpPr>
          <p:cNvPr id="3" name="Slide Number Placeholder 2"/>
          <p:cNvSpPr>
            <a:spLocks noGrp="1"/>
          </p:cNvSpPr>
          <p:nvPr>
            <p:ph type="sldNum" sz="quarter" idx="12"/>
          </p:nvPr>
        </p:nvSpPr>
        <p:spPr/>
        <p:txBody>
          <a:bodyPr/>
          <a:lstStyle/>
          <a:p>
            <a:fld id="{32BC767F-4907-7F4F-BE72-670862701C40}" type="slidenum">
              <a:rPr lang="en-US" smtClean="0"/>
              <a:t>60</a:t>
            </a:fld>
            <a:endParaRPr lang="en-US"/>
          </a:p>
        </p:txBody>
      </p:sp>
    </p:spTree>
    <p:extLst>
      <p:ext uri="{BB962C8B-B14F-4D97-AF65-F5344CB8AC3E}">
        <p14:creationId xmlns:p14="http://schemas.microsoft.com/office/powerpoint/2010/main" val="100753036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Homeworks</a:t>
            </a:r>
            <a:r>
              <a:rPr lang="en-US" dirty="0" smtClean="0"/>
              <a:t> (</a:t>
            </a:r>
            <a:r>
              <a:rPr lang="en-US" dirty="0" err="1" smtClean="0"/>
              <a:t>cont</a:t>
            </a:r>
            <a:r>
              <a:rPr lang="en-US" dirty="0" smtClean="0"/>
              <a:t>) </a:t>
            </a:r>
            <a:r>
              <a:rPr lang="en-US" dirty="0"/>
              <a:t/>
            </a:r>
            <a:br>
              <a:rPr lang="en-US" dirty="0"/>
            </a:br>
            <a:endParaRPr lang="en-US" dirty="0"/>
          </a:p>
        </p:txBody>
      </p:sp>
      <p:sp>
        <p:nvSpPr>
          <p:cNvPr id="14" name="Rectangle 13"/>
          <p:cNvSpPr/>
          <p:nvPr/>
        </p:nvSpPr>
        <p:spPr>
          <a:xfrm>
            <a:off x="1099278" y="983807"/>
            <a:ext cx="10383187" cy="5339923"/>
          </a:xfrm>
          <a:prstGeom prst="rect">
            <a:avLst/>
          </a:prstGeom>
        </p:spPr>
        <p:txBody>
          <a:bodyPr wrap="square">
            <a:spAutoFit/>
          </a:bodyPr>
          <a:lstStyle/>
          <a:p>
            <a:pPr>
              <a:spcAft>
                <a:spcPts val="600"/>
              </a:spcAft>
            </a:pPr>
            <a:r>
              <a:rPr lang="en-US" sz="2400" b="1" dirty="0" smtClean="0">
                <a:solidFill>
                  <a:schemeClr val="tx1">
                    <a:lumMod val="75000"/>
                    <a:lumOff val="25000"/>
                  </a:schemeClr>
                </a:solidFill>
                <a:latin typeface="Karla" charset="0"/>
                <a:ea typeface="Karla" charset="0"/>
                <a:cs typeface="Karla" charset="0"/>
              </a:rPr>
              <a:t>Regrades: </a:t>
            </a:r>
            <a:r>
              <a:rPr lang="en-US" sz="2400" dirty="0" smtClean="0">
                <a:solidFill>
                  <a:schemeClr val="tx1">
                    <a:lumMod val="75000"/>
                    <a:lumOff val="25000"/>
                  </a:schemeClr>
                </a:solidFill>
                <a:latin typeface="Karla" charset="0"/>
                <a:ea typeface="Karla" charset="0"/>
                <a:cs typeface="Karla" charset="0"/>
              </a:rPr>
              <a:t>Our </a:t>
            </a:r>
            <a:r>
              <a:rPr lang="en-US" sz="2400" dirty="0">
                <a:solidFill>
                  <a:schemeClr val="tx1">
                    <a:lumMod val="75000"/>
                    <a:lumOff val="25000"/>
                  </a:schemeClr>
                </a:solidFill>
                <a:latin typeface="Karla" charset="0"/>
                <a:ea typeface="Karla" charset="0"/>
                <a:cs typeface="Karla" charset="0"/>
              </a:rPr>
              <a:t>graders and instructors make every effort in grading accurately and in giving you a lot of feedback.</a:t>
            </a:r>
          </a:p>
          <a:p>
            <a:r>
              <a:rPr lang="en-US" sz="2400" dirty="0">
                <a:solidFill>
                  <a:schemeClr val="tx1">
                    <a:lumMod val="75000"/>
                    <a:lumOff val="25000"/>
                  </a:schemeClr>
                </a:solidFill>
                <a:latin typeface="Karla" charset="0"/>
                <a:ea typeface="Karla" charset="0"/>
                <a:cs typeface="Karla" charset="0"/>
              </a:rPr>
              <a:t>If you discover that your answer to a homework problem was correct but it was marked as incorrect, send an email to the </a:t>
            </a:r>
            <a:r>
              <a:rPr lang="en-US" sz="2400" i="1" dirty="0">
                <a:solidFill>
                  <a:schemeClr val="tx1">
                    <a:lumMod val="75000"/>
                    <a:lumOff val="25000"/>
                  </a:schemeClr>
                </a:solidFill>
                <a:latin typeface="Karla" charset="0"/>
                <a:ea typeface="Karla" charset="0"/>
                <a:cs typeface="Karla" charset="0"/>
              </a:rPr>
              <a:t>Helpline</a:t>
            </a:r>
            <a:r>
              <a:rPr lang="en-US" sz="2400" dirty="0">
                <a:solidFill>
                  <a:schemeClr val="tx1">
                    <a:lumMod val="75000"/>
                    <a:lumOff val="25000"/>
                  </a:schemeClr>
                </a:solidFill>
                <a:latin typeface="Karla" charset="0"/>
                <a:ea typeface="Karla" charset="0"/>
                <a:cs typeface="Karla" charset="0"/>
              </a:rPr>
              <a:t> with a description of the error.  Please do not submit regrade requests based </a:t>
            </a:r>
            <a:r>
              <a:rPr lang="en-US" sz="2400" b="1" dirty="0">
                <a:solidFill>
                  <a:schemeClr val="tx1">
                    <a:lumMod val="75000"/>
                    <a:lumOff val="25000"/>
                  </a:schemeClr>
                </a:solidFill>
                <a:latin typeface="Karla" charset="0"/>
                <a:ea typeface="Karla" charset="0"/>
                <a:cs typeface="Karla" charset="0"/>
              </a:rPr>
              <a:t>on what you perceive is overly harsh grading</a:t>
            </a:r>
            <a:r>
              <a:rPr lang="en-US" sz="2400" dirty="0">
                <a:solidFill>
                  <a:schemeClr val="tx1">
                    <a:lumMod val="75000"/>
                    <a:lumOff val="25000"/>
                  </a:schemeClr>
                </a:solidFill>
                <a:latin typeface="Karla" charset="0"/>
                <a:ea typeface="Karla" charset="0"/>
                <a:cs typeface="Karla" charset="0"/>
              </a:rPr>
              <a:t>.  </a:t>
            </a:r>
            <a:endParaRPr lang="en-US" sz="2400" dirty="0" smtClean="0">
              <a:solidFill>
                <a:schemeClr val="tx1">
                  <a:lumMod val="75000"/>
                  <a:lumOff val="25000"/>
                </a:schemeClr>
              </a:solidFill>
              <a:latin typeface="Karla" charset="0"/>
              <a:ea typeface="Karla" charset="0"/>
              <a:cs typeface="Karla" charset="0"/>
            </a:endParaRPr>
          </a:p>
          <a:p>
            <a:endParaRPr lang="en-US" sz="2400" dirty="0">
              <a:solidFill>
                <a:schemeClr val="tx1">
                  <a:lumMod val="75000"/>
                  <a:lumOff val="25000"/>
                </a:schemeClr>
              </a:solidFill>
              <a:latin typeface="Karla" charset="0"/>
              <a:ea typeface="Karla" charset="0"/>
              <a:cs typeface="Karla" charset="0"/>
            </a:endParaRPr>
          </a:p>
          <a:p>
            <a:r>
              <a:rPr lang="en-US" sz="2400" dirty="0" smtClean="0">
                <a:solidFill>
                  <a:schemeClr val="tx1">
                    <a:lumMod val="75000"/>
                    <a:lumOff val="25000"/>
                  </a:schemeClr>
                </a:solidFill>
                <a:latin typeface="Karla" charset="0"/>
                <a:ea typeface="Karla" charset="0"/>
                <a:cs typeface="Karla" charset="0"/>
              </a:rPr>
              <a:t>The </a:t>
            </a:r>
            <a:r>
              <a:rPr lang="en-US" sz="2400" dirty="0">
                <a:solidFill>
                  <a:schemeClr val="tx1">
                    <a:lumMod val="75000"/>
                    <a:lumOff val="25000"/>
                  </a:schemeClr>
                </a:solidFill>
                <a:latin typeface="Karla" charset="0"/>
                <a:ea typeface="Karla" charset="0"/>
                <a:cs typeface="Karla" charset="0"/>
              </a:rPr>
              <a:t>points we take off are based on a grading rubric that is being applied uniformly to all assignments</a:t>
            </a:r>
            <a:r>
              <a:rPr lang="en-US" sz="2400" dirty="0" smtClean="0">
                <a:solidFill>
                  <a:schemeClr val="tx1">
                    <a:lumMod val="75000"/>
                    <a:lumOff val="25000"/>
                  </a:schemeClr>
                </a:solidFill>
                <a:latin typeface="Karla" charset="0"/>
                <a:ea typeface="Karla" charset="0"/>
                <a:cs typeface="Karla" charset="0"/>
              </a:rPr>
              <a:t>.</a:t>
            </a:r>
          </a:p>
          <a:p>
            <a:endParaRPr lang="en-US" sz="2400" dirty="0">
              <a:solidFill>
                <a:schemeClr val="tx1">
                  <a:lumMod val="75000"/>
                  <a:lumOff val="25000"/>
                </a:schemeClr>
              </a:solidFill>
              <a:latin typeface="Karla" charset="0"/>
              <a:ea typeface="Karla" charset="0"/>
              <a:cs typeface="Karla" charset="0"/>
            </a:endParaRPr>
          </a:p>
          <a:p>
            <a:r>
              <a:rPr lang="en-US" sz="2400" b="1" dirty="0">
                <a:solidFill>
                  <a:schemeClr val="tx1">
                    <a:lumMod val="75000"/>
                    <a:lumOff val="25000"/>
                  </a:schemeClr>
                </a:solidFill>
                <a:latin typeface="Karla" charset="0"/>
                <a:ea typeface="Karla" charset="0"/>
                <a:cs typeface="Karla" charset="0"/>
              </a:rPr>
              <a:t>If you decide to send a regrade request</a:t>
            </a:r>
            <a:r>
              <a:rPr lang="en-US" sz="2400" dirty="0">
                <a:solidFill>
                  <a:schemeClr val="tx1">
                    <a:lumMod val="75000"/>
                    <a:lumOff val="25000"/>
                  </a:schemeClr>
                </a:solidFill>
                <a:latin typeface="Karla" charset="0"/>
                <a:ea typeface="Karla" charset="0"/>
                <a:cs typeface="Karla" charset="0"/>
              </a:rPr>
              <a:t>, send an email to the </a:t>
            </a:r>
            <a:r>
              <a:rPr lang="en-US" sz="2400" i="1" dirty="0">
                <a:solidFill>
                  <a:schemeClr val="tx1">
                    <a:lumMod val="75000"/>
                    <a:lumOff val="25000"/>
                  </a:schemeClr>
                </a:solidFill>
                <a:latin typeface="Karla" charset="0"/>
                <a:ea typeface="Karla" charset="0"/>
                <a:cs typeface="Karla" charset="0"/>
              </a:rPr>
              <a:t>Helpline</a:t>
            </a:r>
            <a:r>
              <a:rPr lang="en-US" sz="2400" dirty="0">
                <a:solidFill>
                  <a:schemeClr val="tx1">
                    <a:lumMod val="75000"/>
                    <a:lumOff val="25000"/>
                  </a:schemeClr>
                </a:solidFill>
                <a:latin typeface="Karla" charset="0"/>
                <a:ea typeface="Karla" charset="0"/>
                <a:cs typeface="Karla" charset="0"/>
              </a:rPr>
              <a:t> with subject line "Regrade HW1: Grader=</a:t>
            </a:r>
            <a:r>
              <a:rPr lang="en-US" sz="2400" dirty="0" err="1">
                <a:solidFill>
                  <a:schemeClr val="tx1">
                    <a:lumMod val="75000"/>
                    <a:lumOff val="25000"/>
                  </a:schemeClr>
                </a:solidFill>
                <a:latin typeface="Karla" charset="0"/>
                <a:ea typeface="Karla" charset="0"/>
                <a:cs typeface="Karla" charset="0"/>
              </a:rPr>
              <a:t>johnsmith</a:t>
            </a:r>
            <a:r>
              <a:rPr lang="en-US" sz="2400" dirty="0">
                <a:solidFill>
                  <a:schemeClr val="tx1">
                    <a:lumMod val="75000"/>
                    <a:lumOff val="25000"/>
                  </a:schemeClr>
                </a:solidFill>
                <a:latin typeface="Karla" charset="0"/>
                <a:ea typeface="Karla" charset="0"/>
                <a:cs typeface="Karla" charset="0"/>
              </a:rPr>
              <a:t>"  </a:t>
            </a:r>
            <a:r>
              <a:rPr lang="en-US" sz="2400" dirty="0" smtClean="0">
                <a:solidFill>
                  <a:schemeClr val="tx1">
                    <a:lumMod val="75000"/>
                    <a:lumOff val="25000"/>
                  </a:schemeClr>
                </a:solidFill>
                <a:latin typeface="Karla" charset="0"/>
                <a:ea typeface="Karla" charset="0"/>
                <a:cs typeface="Karla" charset="0"/>
              </a:rPr>
              <a:t>within</a:t>
            </a:r>
            <a:r>
              <a:rPr lang="en-US" sz="2400" dirty="0">
                <a:solidFill>
                  <a:schemeClr val="tx1">
                    <a:lumMod val="75000"/>
                    <a:lumOff val="25000"/>
                  </a:schemeClr>
                </a:solidFill>
                <a:latin typeface="Karla" charset="0"/>
                <a:ea typeface="Karla" charset="0"/>
                <a:cs typeface="Karla" charset="0"/>
              </a:rPr>
              <a:t> </a:t>
            </a:r>
            <a:r>
              <a:rPr lang="en-US" sz="2400" b="1" dirty="0">
                <a:solidFill>
                  <a:schemeClr val="tx1">
                    <a:lumMod val="75000"/>
                    <a:lumOff val="25000"/>
                  </a:schemeClr>
                </a:solidFill>
                <a:latin typeface="Karla" charset="0"/>
                <a:ea typeface="Karla" charset="0"/>
                <a:cs typeface="Karla" charset="0"/>
              </a:rPr>
              <a:t>48 hours of the grade release</a:t>
            </a:r>
            <a:r>
              <a:rPr lang="en-US" sz="2400" dirty="0">
                <a:solidFill>
                  <a:schemeClr val="tx1">
                    <a:lumMod val="75000"/>
                    <a:lumOff val="25000"/>
                  </a:schemeClr>
                </a:solidFill>
                <a:latin typeface="Karla" charset="0"/>
                <a:ea typeface="Karla" charset="0"/>
                <a:cs typeface="Karla" charset="0"/>
              </a:rPr>
              <a:t>.</a:t>
            </a:r>
          </a:p>
          <a:p>
            <a:endParaRPr lang="en-US" sz="2400" dirty="0">
              <a:solidFill>
                <a:schemeClr val="tx1">
                  <a:lumMod val="75000"/>
                  <a:lumOff val="25000"/>
                </a:schemeClr>
              </a:solidFill>
              <a:effectLst/>
              <a:latin typeface="Karla" charset="0"/>
              <a:ea typeface="Karla" charset="0"/>
              <a:cs typeface="Karla" charset="0"/>
            </a:endParaRPr>
          </a:p>
        </p:txBody>
      </p:sp>
      <p:sp>
        <p:nvSpPr>
          <p:cNvPr id="3" name="Slide Number Placeholder 2"/>
          <p:cNvSpPr>
            <a:spLocks noGrp="1"/>
          </p:cNvSpPr>
          <p:nvPr>
            <p:ph type="sldNum" sz="quarter" idx="12"/>
          </p:nvPr>
        </p:nvSpPr>
        <p:spPr/>
        <p:txBody>
          <a:bodyPr/>
          <a:lstStyle/>
          <a:p>
            <a:fld id="{32BC767F-4907-7F4F-BE72-670862701C40}" type="slidenum">
              <a:rPr lang="en-US" smtClean="0"/>
              <a:t>61</a:t>
            </a:fld>
            <a:endParaRPr lang="en-US"/>
          </a:p>
        </p:txBody>
      </p:sp>
    </p:spTree>
    <p:extLst>
      <p:ext uri="{BB962C8B-B14F-4D97-AF65-F5344CB8AC3E}">
        <p14:creationId xmlns:p14="http://schemas.microsoft.com/office/powerpoint/2010/main" val="189445937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Content Organization</a:t>
            </a:r>
          </a:p>
        </p:txBody>
      </p:sp>
      <p:sp>
        <p:nvSpPr>
          <p:cNvPr id="3" name="Content Placeholder 2"/>
          <p:cNvSpPr>
            <a:spLocks noGrp="1"/>
          </p:cNvSpPr>
          <p:nvPr>
            <p:ph idx="1"/>
          </p:nvPr>
        </p:nvSpPr>
        <p:spPr>
          <a:xfrm>
            <a:off x="833414" y="1177758"/>
            <a:ext cx="10610873" cy="2111143"/>
          </a:xfrm>
        </p:spPr>
        <p:txBody>
          <a:bodyPr/>
          <a:lstStyle/>
          <a:p>
            <a:r>
              <a:rPr lang="en-US" b="1" dirty="0" err="1"/>
              <a:t>Github</a:t>
            </a:r>
            <a:r>
              <a:rPr lang="en-US" b="1" dirty="0"/>
              <a:t>: </a:t>
            </a:r>
            <a:r>
              <a:rPr lang="en-US" u="sng" dirty="0">
                <a:hlinkClick r:id="rId3"/>
              </a:rPr>
              <a:t>https://</a:t>
            </a:r>
            <a:r>
              <a:rPr lang="en-US" u="sng" dirty="0" smtClean="0">
                <a:hlinkClick r:id="rId3"/>
              </a:rPr>
              <a:t>github.com/Harvard-IACS/2019-CS109B</a:t>
            </a:r>
            <a:endParaRPr lang="en-US" u="sng" dirty="0" smtClean="0"/>
          </a:p>
          <a:p>
            <a:endParaRPr lang="en-US" u="sng" dirty="0"/>
          </a:p>
          <a:p>
            <a:r>
              <a:rPr lang="en-US" dirty="0" smtClean="0"/>
              <a:t>▶ </a:t>
            </a:r>
            <a:r>
              <a:rPr lang="en-US" dirty="0"/>
              <a:t> Lab files and solutions </a:t>
            </a:r>
          </a:p>
          <a:p>
            <a:r>
              <a:rPr lang="en-US" dirty="0"/>
              <a:t>▶  Advanced Section materials </a:t>
            </a:r>
            <a:endParaRPr lang="en-US" dirty="0" smtClean="0"/>
          </a:p>
          <a:p>
            <a:r>
              <a:rPr lang="en-US" dirty="0" smtClean="0"/>
              <a:t>▶ Lectures (Pavlos’ lectures only) </a:t>
            </a:r>
          </a:p>
          <a:p>
            <a:endParaRPr lang="en-US" dirty="0" smtClean="0"/>
          </a:p>
          <a:p>
            <a:r>
              <a:rPr lang="en-US" dirty="0" smtClean="0"/>
              <a:t>Assignments and Mark’s lectures </a:t>
            </a:r>
            <a:r>
              <a:rPr lang="en-US" dirty="0"/>
              <a:t>will only be posted on Canvas.</a:t>
            </a:r>
          </a:p>
          <a:p>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62</a:t>
            </a:fld>
            <a:endParaRPr lang="en-US"/>
          </a:p>
        </p:txBody>
      </p:sp>
    </p:spTree>
    <p:extLst>
      <p:ext uri="{BB962C8B-B14F-4D97-AF65-F5344CB8AC3E}">
        <p14:creationId xmlns:p14="http://schemas.microsoft.com/office/powerpoint/2010/main" val="7137432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Grades</a:t>
            </a:r>
            <a:r>
              <a:rPr lang="en-US" dirty="0"/>
              <a:t/>
            </a:r>
            <a:br>
              <a:rPr lang="en-US" dirty="0"/>
            </a:br>
            <a:endParaRPr lang="en-US" dirty="0"/>
          </a:p>
        </p:txBody>
      </p:sp>
      <p:sp>
        <p:nvSpPr>
          <p:cNvPr id="3" name="Content Placeholder 2"/>
          <p:cNvSpPr>
            <a:spLocks noGrp="1"/>
          </p:cNvSpPr>
          <p:nvPr>
            <p:ph idx="1"/>
          </p:nvPr>
        </p:nvSpPr>
        <p:spPr>
          <a:xfrm>
            <a:off x="761045" y="1510632"/>
            <a:ext cx="10583229" cy="3724026"/>
          </a:xfrm>
        </p:spPr>
        <p:txBody>
          <a:bodyPr/>
          <a:lstStyle/>
          <a:p>
            <a:pPr marL="457200" indent="-457200">
              <a:buFont typeface="Arial" charset="0"/>
              <a:buChar char="•"/>
            </a:pPr>
            <a:r>
              <a:rPr lang="en-US" u="sng" dirty="0"/>
              <a:t>Paired-option </a:t>
            </a:r>
            <a:r>
              <a:rPr lang="en-US" u="sng" dirty="0" err="1" smtClean="0"/>
              <a:t>Homeworks</a:t>
            </a:r>
            <a:r>
              <a:rPr lang="en-US" u="sng" dirty="0" smtClean="0"/>
              <a:t>: </a:t>
            </a:r>
            <a:r>
              <a:rPr lang="en-US" b="1" dirty="0" smtClean="0"/>
              <a:t>45% </a:t>
            </a:r>
            <a:r>
              <a:rPr lang="en-US" dirty="0"/>
              <a:t>  (5 homework for which you have the option to work in pairs)</a:t>
            </a:r>
          </a:p>
          <a:p>
            <a:pPr marL="457200" indent="-457200">
              <a:buFont typeface="Arial" charset="0"/>
              <a:buChar char="•"/>
            </a:pPr>
            <a:r>
              <a:rPr lang="en-US" u="sng" dirty="0"/>
              <a:t>Individual </a:t>
            </a:r>
            <a:r>
              <a:rPr lang="en-US" u="sng" dirty="0" err="1" smtClean="0"/>
              <a:t>Homeworks</a:t>
            </a:r>
            <a:r>
              <a:rPr lang="en-US" u="sng" dirty="0" smtClean="0"/>
              <a:t>: </a:t>
            </a:r>
            <a:r>
              <a:rPr lang="en-US" b="1" dirty="0" smtClean="0"/>
              <a:t>25%</a:t>
            </a:r>
            <a:r>
              <a:rPr lang="en-US" dirty="0" smtClean="0"/>
              <a:t> </a:t>
            </a:r>
            <a:r>
              <a:rPr lang="en-US" dirty="0"/>
              <a:t>(2 homework which you must complete </a:t>
            </a:r>
            <a:r>
              <a:rPr lang="en-US" dirty="0" smtClean="0"/>
              <a:t>individually, HW5 and HW7)</a:t>
            </a:r>
            <a:endParaRPr lang="en-US" dirty="0"/>
          </a:p>
          <a:p>
            <a:pPr marL="457200" indent="-457200">
              <a:buFont typeface="Arial" charset="0"/>
              <a:buChar char="•"/>
            </a:pPr>
            <a:r>
              <a:rPr lang="en-US" u="sng" dirty="0" smtClean="0"/>
              <a:t>Quizzes: </a:t>
            </a:r>
            <a:r>
              <a:rPr lang="en-US" dirty="0"/>
              <a:t> </a:t>
            </a:r>
            <a:r>
              <a:rPr lang="en-US" b="1" dirty="0"/>
              <a:t>10%</a:t>
            </a:r>
            <a:r>
              <a:rPr lang="en-US" dirty="0"/>
              <a:t> (you may drop 40% of the quizzes)</a:t>
            </a:r>
          </a:p>
          <a:p>
            <a:pPr marL="457200" indent="-457200">
              <a:buFont typeface="Arial" charset="0"/>
              <a:buChar char="•"/>
            </a:pPr>
            <a:r>
              <a:rPr lang="en-US" u="sng" dirty="0" smtClean="0"/>
              <a:t>Project: </a:t>
            </a:r>
            <a:r>
              <a:rPr lang="en-US" dirty="0"/>
              <a:t> </a:t>
            </a:r>
            <a:r>
              <a:rPr lang="en-US" b="1" dirty="0"/>
              <a:t>20%</a:t>
            </a:r>
          </a:p>
          <a:p>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63</a:t>
            </a:fld>
            <a:endParaRPr lang="en-US"/>
          </a:p>
        </p:txBody>
      </p:sp>
    </p:spTree>
    <p:extLst>
      <p:ext uri="{BB962C8B-B14F-4D97-AF65-F5344CB8AC3E}">
        <p14:creationId xmlns:p14="http://schemas.microsoft.com/office/powerpoint/2010/main" val="151447348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br>
              <a:rPr lang="en-US" dirty="0"/>
            </a:br>
            <a:endParaRPr lang="en-US" dirty="0"/>
          </a:p>
        </p:txBody>
      </p:sp>
      <p:sp>
        <p:nvSpPr>
          <p:cNvPr id="3" name="Content Placeholder 2"/>
          <p:cNvSpPr>
            <a:spLocks noGrp="1"/>
          </p:cNvSpPr>
          <p:nvPr>
            <p:ph idx="1"/>
          </p:nvPr>
        </p:nvSpPr>
        <p:spPr>
          <a:xfrm>
            <a:off x="833415" y="1177758"/>
            <a:ext cx="10829196" cy="2111143"/>
          </a:xfrm>
        </p:spPr>
        <p:txBody>
          <a:bodyPr/>
          <a:lstStyle/>
          <a:p>
            <a:pPr>
              <a:spcAft>
                <a:spcPts val="1200"/>
              </a:spcAft>
            </a:pPr>
            <a:r>
              <a:rPr lang="en-US" b="1" dirty="0" smtClean="0"/>
              <a:t>Ethical </a:t>
            </a:r>
            <a:r>
              <a:rPr lang="en-US" b="1" dirty="0"/>
              <a:t>behavior </a:t>
            </a:r>
            <a:r>
              <a:rPr lang="en-US" dirty="0"/>
              <a:t>is an important trait of a Data Scientist, from ethically handling data to attribution of code and work of others. Thus, in CS109 we give a strong emphasis to Academic Honesty.</a:t>
            </a:r>
          </a:p>
          <a:p>
            <a:pPr>
              <a:spcAft>
                <a:spcPts val="1200"/>
              </a:spcAft>
            </a:pPr>
            <a:r>
              <a:rPr lang="en-US" dirty="0"/>
              <a:t>As a student your best guidelines are to be reasonable and fair. We encourage teamwork for problem sets, but you should </a:t>
            </a:r>
            <a:r>
              <a:rPr lang="en-US" b="1" dirty="0">
                <a:solidFill>
                  <a:srgbClr val="C00000"/>
                </a:solidFill>
              </a:rPr>
              <a:t>not</a:t>
            </a:r>
            <a:r>
              <a:rPr lang="en-US" dirty="0"/>
              <a:t> split the homework and you should work on all the problems together.</a:t>
            </a:r>
          </a:p>
          <a:p>
            <a:pPr>
              <a:spcAft>
                <a:spcPts val="1200"/>
              </a:spcAft>
            </a:pPr>
            <a:r>
              <a:rPr lang="en-US" u="sng" dirty="0"/>
              <a:t>Please be responsible and when in doubt ask either </a:t>
            </a:r>
            <a:r>
              <a:rPr lang="en-US" u="sng" dirty="0" smtClean="0"/>
              <a:t>Pavlos, Mark, Eleni or Sol. </a:t>
            </a:r>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64</a:t>
            </a:fld>
            <a:endParaRPr lang="en-US"/>
          </a:p>
        </p:txBody>
      </p:sp>
    </p:spTree>
    <p:extLst>
      <p:ext uri="{BB962C8B-B14F-4D97-AF65-F5344CB8AC3E}">
        <p14:creationId xmlns:p14="http://schemas.microsoft.com/office/powerpoint/2010/main" val="98735227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Auditing </a:t>
            </a:r>
            <a:endParaRPr lang="en-US" dirty="0"/>
          </a:p>
        </p:txBody>
      </p:sp>
      <p:sp>
        <p:nvSpPr>
          <p:cNvPr id="3" name="Content Placeholder 2"/>
          <p:cNvSpPr>
            <a:spLocks noGrp="1"/>
          </p:cNvSpPr>
          <p:nvPr>
            <p:ph idx="1"/>
          </p:nvPr>
        </p:nvSpPr>
        <p:spPr>
          <a:xfrm>
            <a:off x="833415" y="1177758"/>
            <a:ext cx="10327008" cy="3843947"/>
          </a:xfrm>
        </p:spPr>
        <p:txBody>
          <a:bodyPr/>
          <a:lstStyle/>
          <a:p>
            <a:r>
              <a:rPr lang="en-US" dirty="0" smtClean="0"/>
              <a:t>Auditors are welcomed! </a:t>
            </a:r>
          </a:p>
          <a:p>
            <a:endParaRPr lang="en-US" dirty="0"/>
          </a:p>
          <a:p>
            <a:r>
              <a:rPr lang="en-US" dirty="0" smtClean="0"/>
              <a:t>If </a:t>
            </a:r>
            <a:r>
              <a:rPr lang="en-US" dirty="0"/>
              <a:t>you would like to audit the class, please send an email to the </a:t>
            </a:r>
            <a:r>
              <a:rPr lang="en-US" i="1" dirty="0"/>
              <a:t>Helpline</a:t>
            </a:r>
            <a:r>
              <a:rPr lang="en-US" dirty="0"/>
              <a:t> indicating who you are and why you want to audit the class. You need a HUID to be included to Canvas</a:t>
            </a:r>
            <a:r>
              <a:rPr lang="en-US" dirty="0" smtClean="0"/>
              <a:t>.</a:t>
            </a:r>
          </a:p>
          <a:p>
            <a:endParaRPr lang="en-US" dirty="0"/>
          </a:p>
          <a:p>
            <a:r>
              <a:rPr lang="en-US" dirty="0"/>
              <a:t>The only stipulation is that you don't plan to ask the teaching staff for help, attend office hours, etc., as these resources are intended for registered students</a:t>
            </a:r>
            <a:r>
              <a:rPr lang="en-US" dirty="0" smtClean="0"/>
              <a:t>. </a:t>
            </a:r>
            <a:endParaRPr lang="en-US" dirty="0"/>
          </a:p>
          <a:p>
            <a:r>
              <a:rPr lang="en-US" dirty="0"/>
              <a:t/>
            </a:r>
            <a:br>
              <a:rPr lang="en-US" dirty="0"/>
            </a:br>
            <a:endParaRPr lang="en-US" dirty="0"/>
          </a:p>
        </p:txBody>
      </p:sp>
      <p:sp>
        <p:nvSpPr>
          <p:cNvPr id="4" name="Slide Number Placeholder 3"/>
          <p:cNvSpPr>
            <a:spLocks noGrp="1"/>
          </p:cNvSpPr>
          <p:nvPr>
            <p:ph type="sldNum" sz="quarter" idx="12"/>
          </p:nvPr>
        </p:nvSpPr>
        <p:spPr/>
        <p:txBody>
          <a:bodyPr/>
          <a:lstStyle/>
          <a:p>
            <a:fld id="{32BC767F-4907-7F4F-BE72-670862701C40}" type="slidenum">
              <a:rPr lang="en-US" smtClean="0"/>
              <a:t>65</a:t>
            </a:fld>
            <a:endParaRPr lang="en-US"/>
          </a:p>
        </p:txBody>
      </p:sp>
    </p:spTree>
    <p:extLst>
      <p:ext uri="{BB962C8B-B14F-4D97-AF65-F5344CB8AC3E}">
        <p14:creationId xmlns:p14="http://schemas.microsoft.com/office/powerpoint/2010/main" val="4348549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Recommended Textbooks </a:t>
            </a:r>
            <a:br>
              <a:rPr lang="en-US" dirty="0"/>
            </a:br>
            <a:endParaRPr lang="en-US" dirty="0"/>
          </a:p>
        </p:txBody>
      </p:sp>
      <p:sp>
        <p:nvSpPr>
          <p:cNvPr id="5" name="Rectangle 4"/>
          <p:cNvSpPr/>
          <p:nvPr/>
        </p:nvSpPr>
        <p:spPr>
          <a:xfrm>
            <a:off x="585537" y="1342800"/>
            <a:ext cx="8933243" cy="3970318"/>
          </a:xfrm>
          <a:prstGeom prst="rect">
            <a:avLst/>
          </a:prstGeom>
        </p:spPr>
        <p:txBody>
          <a:bodyPr wrap="square">
            <a:spAutoFit/>
          </a:bodyPr>
          <a:lstStyle/>
          <a:p>
            <a:r>
              <a:rPr lang="en-US" sz="2800" b="1" dirty="0">
                <a:solidFill>
                  <a:schemeClr val="tx1">
                    <a:lumMod val="75000"/>
                    <a:lumOff val="25000"/>
                  </a:schemeClr>
                </a:solidFill>
                <a:latin typeface="Karla" charset="0"/>
                <a:ea typeface="Karla" charset="0"/>
                <a:cs typeface="Karla" charset="0"/>
              </a:rPr>
              <a:t>ISLR:</a:t>
            </a:r>
            <a:r>
              <a:rPr lang="en-US" sz="2800" dirty="0">
                <a:solidFill>
                  <a:schemeClr val="tx1">
                    <a:lumMod val="75000"/>
                    <a:lumOff val="25000"/>
                  </a:schemeClr>
                </a:solidFill>
                <a:latin typeface="Karla" charset="0"/>
                <a:ea typeface="Karla" charset="0"/>
                <a:cs typeface="Karla" charset="0"/>
              </a:rPr>
              <a:t> </a:t>
            </a:r>
            <a:r>
              <a:rPr lang="en-US" sz="2800" u="sng" dirty="0">
                <a:solidFill>
                  <a:schemeClr val="tx1">
                    <a:lumMod val="75000"/>
                    <a:lumOff val="25000"/>
                  </a:schemeClr>
                </a:solidFill>
                <a:latin typeface="Karla" charset="0"/>
                <a:ea typeface="Karla" charset="0"/>
                <a:cs typeface="Karla" charset="0"/>
                <a:hlinkClick r:id="rId3"/>
              </a:rPr>
              <a:t>An Introduction to Statistical </a:t>
            </a:r>
            <a:r>
              <a:rPr lang="en-US" sz="2800" u="sng" dirty="0" smtClean="0">
                <a:solidFill>
                  <a:schemeClr val="tx1">
                    <a:lumMod val="75000"/>
                    <a:lumOff val="25000"/>
                  </a:schemeClr>
                </a:solidFill>
                <a:latin typeface="Karla" charset="0"/>
                <a:ea typeface="Karla" charset="0"/>
                <a:cs typeface="Karla" charset="0"/>
                <a:hlinkClick r:id="rId3"/>
              </a:rPr>
              <a:t>Learning</a:t>
            </a:r>
            <a:r>
              <a:rPr lang="en-US" sz="2800" u="sng" dirty="0" smtClean="0">
                <a:solidFill>
                  <a:schemeClr val="tx1">
                    <a:lumMod val="75000"/>
                    <a:lumOff val="25000"/>
                  </a:schemeClr>
                </a:solidFill>
                <a:latin typeface="Karla" charset="0"/>
                <a:ea typeface="Karla" charset="0"/>
                <a:cs typeface="Karla" charset="0"/>
              </a:rPr>
              <a:t>,</a:t>
            </a:r>
            <a:r>
              <a:rPr lang="en-US" sz="2800" dirty="0">
                <a:solidFill>
                  <a:schemeClr val="tx1">
                    <a:lumMod val="75000"/>
                    <a:lumOff val="25000"/>
                  </a:schemeClr>
                </a:solidFill>
                <a:latin typeface="Karla" charset="0"/>
                <a:ea typeface="Karla" charset="0"/>
                <a:cs typeface="Karla" charset="0"/>
              </a:rPr>
              <a:t> by James, Witten, Hastie, </a:t>
            </a:r>
            <a:r>
              <a:rPr lang="en-US" sz="2800" dirty="0" err="1">
                <a:solidFill>
                  <a:schemeClr val="tx1">
                    <a:lumMod val="75000"/>
                    <a:lumOff val="25000"/>
                  </a:schemeClr>
                </a:solidFill>
                <a:latin typeface="Karla" charset="0"/>
                <a:ea typeface="Karla" charset="0"/>
                <a:cs typeface="Karla" charset="0"/>
              </a:rPr>
              <a:t>Tibshirani</a:t>
            </a:r>
            <a:r>
              <a:rPr lang="en-US" sz="2800" dirty="0">
                <a:solidFill>
                  <a:schemeClr val="tx1">
                    <a:lumMod val="75000"/>
                    <a:lumOff val="25000"/>
                  </a:schemeClr>
                </a:solidFill>
                <a:latin typeface="Karla" charset="0"/>
                <a:ea typeface="Karla" charset="0"/>
                <a:cs typeface="Karla" charset="0"/>
              </a:rPr>
              <a:t> (Springer:  New York, 2013)</a:t>
            </a:r>
            <a:r>
              <a:rPr lang="en-US" sz="2800" b="1" dirty="0">
                <a:solidFill>
                  <a:schemeClr val="tx1">
                    <a:lumMod val="75000"/>
                    <a:lumOff val="25000"/>
                  </a:schemeClr>
                </a:solidFill>
                <a:latin typeface="Karla" charset="0"/>
                <a:ea typeface="Karla" charset="0"/>
                <a:cs typeface="Karla" charset="0"/>
              </a:rPr>
              <a:t> </a:t>
            </a:r>
            <a:endParaRPr lang="en-US" sz="2800" dirty="0" smtClean="0">
              <a:solidFill>
                <a:schemeClr val="tx1">
                  <a:lumMod val="75000"/>
                  <a:lumOff val="25000"/>
                </a:schemeClr>
              </a:solidFill>
              <a:latin typeface="Karla" charset="0"/>
              <a:ea typeface="Karla" charset="0"/>
              <a:cs typeface="Karla" charset="0"/>
            </a:endParaRPr>
          </a:p>
          <a:p>
            <a:endParaRPr lang="en-US" sz="2800" b="1" dirty="0">
              <a:solidFill>
                <a:schemeClr val="tx1">
                  <a:lumMod val="75000"/>
                  <a:lumOff val="25000"/>
                </a:schemeClr>
              </a:solidFill>
              <a:latin typeface="Karla" charset="0"/>
              <a:ea typeface="Karla" charset="0"/>
              <a:cs typeface="Karla" charset="0"/>
            </a:endParaRPr>
          </a:p>
          <a:p>
            <a:endParaRPr lang="en-US" sz="2800" b="1" dirty="0" smtClean="0">
              <a:solidFill>
                <a:schemeClr val="tx1">
                  <a:lumMod val="75000"/>
                  <a:lumOff val="25000"/>
                </a:schemeClr>
              </a:solidFill>
              <a:latin typeface="Karla" charset="0"/>
              <a:ea typeface="Karla" charset="0"/>
              <a:cs typeface="Karla" charset="0"/>
            </a:endParaRPr>
          </a:p>
          <a:p>
            <a:endParaRPr lang="en-US" sz="2800" b="1" dirty="0">
              <a:solidFill>
                <a:schemeClr val="tx1">
                  <a:lumMod val="75000"/>
                  <a:lumOff val="25000"/>
                </a:schemeClr>
              </a:solidFill>
              <a:latin typeface="Karla" charset="0"/>
              <a:ea typeface="Karla" charset="0"/>
              <a:cs typeface="Karla" charset="0"/>
            </a:endParaRPr>
          </a:p>
          <a:p>
            <a:r>
              <a:rPr lang="en-US" sz="2800" b="1" dirty="0" smtClean="0">
                <a:solidFill>
                  <a:schemeClr val="tx1">
                    <a:lumMod val="75000"/>
                    <a:lumOff val="25000"/>
                  </a:schemeClr>
                </a:solidFill>
              </a:rPr>
              <a:t>DL</a:t>
            </a:r>
            <a:r>
              <a:rPr lang="en-US" sz="2800" b="1" dirty="0">
                <a:solidFill>
                  <a:schemeClr val="tx1">
                    <a:lumMod val="75000"/>
                    <a:lumOff val="25000"/>
                  </a:schemeClr>
                </a:solidFill>
              </a:rPr>
              <a:t>: </a:t>
            </a:r>
            <a:r>
              <a:rPr lang="en-US" sz="2800" dirty="0">
                <a:solidFill>
                  <a:schemeClr val="tx1">
                    <a:lumMod val="75000"/>
                    <a:lumOff val="25000"/>
                  </a:schemeClr>
                </a:solidFill>
                <a:hlinkClick r:id="rId4"/>
              </a:rPr>
              <a:t>Deep Learning </a:t>
            </a:r>
            <a:r>
              <a:rPr lang="en-US" sz="2800" dirty="0" smtClean="0">
                <a:solidFill>
                  <a:schemeClr val="tx1">
                    <a:lumMod val="75000"/>
                    <a:lumOff val="25000"/>
                  </a:schemeClr>
                </a:solidFill>
                <a:hlinkClick r:id="rId4"/>
              </a:rPr>
              <a:t>(http://www.deeplearningbook.org/)</a:t>
            </a:r>
            <a:r>
              <a:rPr lang="en-US" sz="2800" dirty="0" smtClean="0">
                <a:solidFill>
                  <a:schemeClr val="tx1">
                    <a:lumMod val="75000"/>
                    <a:lumOff val="25000"/>
                  </a:schemeClr>
                </a:solidFill>
              </a:rPr>
              <a:t> </a:t>
            </a:r>
            <a:r>
              <a:rPr lang="en-US" sz="2800" dirty="0">
                <a:solidFill>
                  <a:schemeClr val="tx1">
                    <a:lumMod val="75000"/>
                    <a:lumOff val="25000"/>
                  </a:schemeClr>
                </a:solidFill>
              </a:rPr>
              <a:t>by </a:t>
            </a:r>
          </a:p>
          <a:p>
            <a:r>
              <a:rPr lang="en-US" sz="2800" dirty="0" err="1">
                <a:solidFill>
                  <a:schemeClr val="tx1">
                    <a:lumMod val="75000"/>
                    <a:lumOff val="25000"/>
                  </a:schemeClr>
                </a:solidFill>
              </a:rPr>
              <a:t>Goodfellow</a:t>
            </a:r>
            <a:r>
              <a:rPr lang="en-US" sz="2800" dirty="0">
                <a:solidFill>
                  <a:schemeClr val="tx1">
                    <a:lumMod val="75000"/>
                    <a:lumOff val="25000"/>
                  </a:schemeClr>
                </a:solidFill>
              </a:rPr>
              <a:t>, </a:t>
            </a:r>
            <a:r>
              <a:rPr lang="en-US" sz="2800" dirty="0" err="1">
                <a:solidFill>
                  <a:schemeClr val="tx1">
                    <a:lumMod val="75000"/>
                    <a:lumOff val="25000"/>
                  </a:schemeClr>
                </a:solidFill>
              </a:rPr>
              <a:t>Bengio</a:t>
            </a:r>
            <a:r>
              <a:rPr lang="en-US" sz="2800" dirty="0">
                <a:solidFill>
                  <a:schemeClr val="tx1">
                    <a:lumMod val="75000"/>
                    <a:lumOff val="25000"/>
                  </a:schemeClr>
                </a:solidFill>
              </a:rPr>
              <a:t> and </a:t>
            </a:r>
            <a:r>
              <a:rPr lang="en-US" sz="2800" dirty="0" err="1">
                <a:solidFill>
                  <a:schemeClr val="tx1">
                    <a:lumMod val="75000"/>
                    <a:lumOff val="25000"/>
                  </a:schemeClr>
                </a:solidFill>
              </a:rPr>
              <a:t>Courville</a:t>
            </a:r>
            <a:r>
              <a:rPr lang="en-US" sz="2800" dirty="0">
                <a:solidFill>
                  <a:schemeClr val="tx1">
                    <a:lumMod val="75000"/>
                    <a:lumOff val="25000"/>
                  </a:schemeClr>
                </a:solidFill>
              </a:rPr>
              <a:t>.</a:t>
            </a:r>
          </a:p>
          <a:p>
            <a:pPr>
              <a:buFont typeface="+mj-lt"/>
              <a:buAutoNum type="arabicPeriod"/>
            </a:pPr>
            <a:endParaRPr lang="en-US" sz="2800" b="1" dirty="0" smtClean="0">
              <a:solidFill>
                <a:schemeClr val="tx1">
                  <a:lumMod val="75000"/>
                  <a:lumOff val="25000"/>
                </a:schemeClr>
              </a:solidFill>
              <a:latin typeface="Karla" charset="0"/>
              <a:ea typeface="Karla" charset="0"/>
              <a:cs typeface="Karla" charset="0"/>
            </a:endParaRPr>
          </a:p>
        </p:txBody>
      </p:sp>
      <p:pic>
        <p:nvPicPr>
          <p:cNvPr id="6" name="Picture 5"/>
          <p:cNvPicPr>
            <a:picLocks noChangeAspect="1"/>
          </p:cNvPicPr>
          <p:nvPr/>
        </p:nvPicPr>
        <p:blipFill>
          <a:blip r:embed="rId5"/>
          <a:stretch>
            <a:fillRect/>
          </a:stretch>
        </p:blipFill>
        <p:spPr>
          <a:xfrm flipV="1">
            <a:off x="20554036" y="-4253551"/>
            <a:ext cx="45719" cy="45719"/>
          </a:xfrm>
          <a:prstGeom prst="rect">
            <a:avLst/>
          </a:prstGeom>
        </p:spPr>
      </p:pic>
      <p:pic>
        <p:nvPicPr>
          <p:cNvPr id="9218" name="Picture 2" descr="http://www-bcf.usc.edu/~gareth/ISL/ISL%20Cover%2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10336928" y="-8235604"/>
            <a:ext cx="45719" cy="4571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www-bcf.usc.edu/~gareth/ISL/ISL%20Cover%20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16089" y="1166337"/>
            <a:ext cx="1679474" cy="25303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5"/>
          <a:stretch>
            <a:fillRect/>
          </a:stretch>
        </p:blipFill>
        <p:spPr>
          <a:xfrm>
            <a:off x="10012676" y="4062264"/>
            <a:ext cx="1682496" cy="2221421"/>
          </a:xfrm>
          <a:prstGeom prst="rect">
            <a:avLst/>
          </a:prstGeom>
        </p:spPr>
      </p:pic>
      <p:sp>
        <p:nvSpPr>
          <p:cNvPr id="3" name="Slide Number Placeholder 2"/>
          <p:cNvSpPr>
            <a:spLocks noGrp="1"/>
          </p:cNvSpPr>
          <p:nvPr>
            <p:ph type="sldNum" sz="quarter" idx="12"/>
          </p:nvPr>
        </p:nvSpPr>
        <p:spPr/>
        <p:txBody>
          <a:bodyPr/>
          <a:lstStyle/>
          <a:p>
            <a:fld id="{32BC767F-4907-7F4F-BE72-670862701C40}" type="slidenum">
              <a:rPr lang="en-US" smtClean="0"/>
              <a:t>66</a:t>
            </a:fld>
            <a:endParaRPr lang="en-US"/>
          </a:p>
        </p:txBody>
      </p:sp>
    </p:spTree>
    <p:extLst>
      <p:ext uri="{BB962C8B-B14F-4D97-AF65-F5344CB8AC3E}">
        <p14:creationId xmlns:p14="http://schemas.microsoft.com/office/powerpoint/2010/main" val="68667966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Accommodations for students with disabilities</a:t>
            </a:r>
            <a:br>
              <a:rPr lang="en-US" dirty="0"/>
            </a:br>
            <a:endParaRPr lang="en-US" dirty="0"/>
          </a:p>
        </p:txBody>
      </p:sp>
      <p:sp>
        <p:nvSpPr>
          <p:cNvPr id="3" name="Content Placeholder 2"/>
          <p:cNvSpPr>
            <a:spLocks noGrp="1"/>
          </p:cNvSpPr>
          <p:nvPr>
            <p:ph idx="1"/>
          </p:nvPr>
        </p:nvSpPr>
        <p:spPr/>
        <p:txBody>
          <a:bodyPr/>
          <a:lstStyle/>
          <a:p>
            <a:r>
              <a:rPr lang="en-US" dirty="0">
                <a:solidFill>
                  <a:schemeClr val="tx1">
                    <a:lumMod val="75000"/>
                    <a:lumOff val="25000"/>
                  </a:schemeClr>
                </a:solidFill>
              </a:rPr>
              <a:t>Students needing academic adjustments or accommodations because of a documented disability must present their Faculty Letter from the </a:t>
            </a:r>
            <a:r>
              <a:rPr lang="en-US" u="sng" dirty="0">
                <a:solidFill>
                  <a:schemeClr val="tx1">
                    <a:lumMod val="75000"/>
                    <a:lumOff val="25000"/>
                  </a:schemeClr>
                </a:solidFill>
                <a:hlinkClick r:id="rId3"/>
              </a:rPr>
              <a:t>Accessible Education Office (AEO)</a:t>
            </a:r>
            <a:r>
              <a:rPr lang="en-US" dirty="0">
                <a:solidFill>
                  <a:schemeClr val="tx1">
                    <a:lumMod val="75000"/>
                    <a:lumOff val="25000"/>
                  </a:schemeClr>
                </a:solidFill>
              </a:rPr>
              <a:t> and speak with the professor by the end of the second week of the </a:t>
            </a:r>
            <a:r>
              <a:rPr lang="en-US" dirty="0" smtClean="0">
                <a:solidFill>
                  <a:schemeClr val="tx1">
                    <a:lumMod val="75000"/>
                    <a:lumOff val="25000"/>
                  </a:schemeClr>
                </a:solidFill>
              </a:rPr>
              <a:t>term. </a:t>
            </a:r>
          </a:p>
          <a:p>
            <a:endParaRPr lang="en-US" dirty="0" smtClean="0">
              <a:solidFill>
                <a:schemeClr val="tx1">
                  <a:lumMod val="75000"/>
                  <a:lumOff val="25000"/>
                </a:schemeClr>
              </a:solidFill>
            </a:endParaRPr>
          </a:p>
          <a:p>
            <a:r>
              <a:rPr lang="en-US" dirty="0" smtClean="0">
                <a:solidFill>
                  <a:schemeClr val="tx1">
                    <a:lumMod val="75000"/>
                    <a:lumOff val="25000"/>
                  </a:schemeClr>
                </a:solidFill>
              </a:rPr>
              <a:t>Failure </a:t>
            </a:r>
            <a:r>
              <a:rPr lang="en-US" dirty="0">
                <a:solidFill>
                  <a:schemeClr val="tx1">
                    <a:lumMod val="75000"/>
                    <a:lumOff val="25000"/>
                  </a:schemeClr>
                </a:solidFill>
              </a:rPr>
              <a:t>to do so may result in the Course Head's inability to respond in a timely manner. All discussions will remain </a:t>
            </a:r>
            <a:r>
              <a:rPr lang="en-US" dirty="0" smtClean="0">
                <a:solidFill>
                  <a:schemeClr val="tx1">
                    <a:lumMod val="75000"/>
                    <a:lumOff val="25000"/>
                  </a:schemeClr>
                </a:solidFill>
              </a:rPr>
              <a:t>confidential.</a:t>
            </a:r>
            <a:endParaRPr lang="en-US"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32BC767F-4907-7F4F-BE72-670862701C40}" type="slidenum">
              <a:rPr lang="en-US" smtClean="0"/>
              <a:t>67</a:t>
            </a:fld>
            <a:endParaRPr lang="en-US"/>
          </a:p>
        </p:txBody>
      </p:sp>
    </p:spTree>
    <p:extLst>
      <p:ext uri="{BB962C8B-B14F-4D97-AF65-F5344CB8AC3E}">
        <p14:creationId xmlns:p14="http://schemas.microsoft.com/office/powerpoint/2010/main" val="44240545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Diversity and </a:t>
            </a:r>
            <a:r>
              <a:rPr lang="en-US" dirty="0" smtClean="0"/>
              <a:t>Inclusion</a:t>
            </a:r>
            <a:endParaRPr lang="en-US" dirty="0"/>
          </a:p>
        </p:txBody>
      </p:sp>
      <p:sp>
        <p:nvSpPr>
          <p:cNvPr id="3" name="Content Placeholder 2"/>
          <p:cNvSpPr>
            <a:spLocks noGrp="1"/>
          </p:cNvSpPr>
          <p:nvPr>
            <p:ph idx="1"/>
          </p:nvPr>
        </p:nvSpPr>
        <p:spPr/>
        <p:txBody>
          <a:bodyPr/>
          <a:lstStyle/>
          <a:p>
            <a:pPr marL="457200" indent="-457200">
              <a:buFont typeface="Arial" charset="0"/>
              <a:buChar char="•"/>
            </a:pPr>
            <a:r>
              <a:rPr lang="en-US" sz="2400" dirty="0">
                <a:solidFill>
                  <a:schemeClr val="tx1">
                    <a:lumMod val="75000"/>
                    <a:lumOff val="25000"/>
                  </a:schemeClr>
                </a:solidFill>
              </a:rPr>
              <a:t>If you have a name and/or set of pronouns that differ from those that appear in your official Harvard records, please let us know!</a:t>
            </a:r>
          </a:p>
          <a:p>
            <a:pPr marL="457200" indent="-457200">
              <a:buFont typeface="Arial" charset="0"/>
              <a:buChar char="•"/>
            </a:pPr>
            <a:r>
              <a:rPr lang="en-US" sz="2400" dirty="0">
                <a:solidFill>
                  <a:schemeClr val="tx1">
                    <a:lumMod val="75000"/>
                    <a:lumOff val="25000"/>
                  </a:schemeClr>
                </a:solidFill>
              </a:rPr>
              <a:t>If you feel like your performance in the class is being impacted by your experiences outside of class, please don’t hesitate to come and talk with us. </a:t>
            </a:r>
            <a:r>
              <a:rPr lang="en-US" sz="2400" dirty="0" smtClean="0">
                <a:solidFill>
                  <a:schemeClr val="tx1">
                    <a:lumMod val="75000"/>
                    <a:lumOff val="25000"/>
                  </a:schemeClr>
                </a:solidFill>
              </a:rPr>
              <a:t>If </a:t>
            </a:r>
            <a:r>
              <a:rPr lang="en-US" sz="2400" dirty="0">
                <a:solidFill>
                  <a:schemeClr val="tx1">
                    <a:lumMod val="75000"/>
                    <a:lumOff val="25000"/>
                  </a:schemeClr>
                </a:solidFill>
              </a:rPr>
              <a:t>you prefer to speak with someone outside of the course, you may find helpful resources at the </a:t>
            </a:r>
            <a:r>
              <a:rPr lang="en-US" sz="2400" u="sng" dirty="0">
                <a:solidFill>
                  <a:schemeClr val="tx1">
                    <a:lumMod val="75000"/>
                    <a:lumOff val="25000"/>
                  </a:schemeClr>
                </a:solidFill>
                <a:hlinkClick r:id="rId3"/>
              </a:rPr>
              <a:t>Harvard Office of Diversity and Inclusion</a:t>
            </a:r>
            <a:r>
              <a:rPr lang="en-US" sz="2400" dirty="0" smtClean="0">
                <a:solidFill>
                  <a:schemeClr val="tx1">
                    <a:lumMod val="75000"/>
                    <a:lumOff val="25000"/>
                  </a:schemeClr>
                </a:solidFill>
              </a:rPr>
              <a:t>.</a:t>
            </a:r>
          </a:p>
          <a:p>
            <a:pPr marL="457200" indent="-457200">
              <a:buFont typeface="Arial" charset="0"/>
              <a:buChar char="•"/>
            </a:pPr>
            <a:r>
              <a:rPr lang="en-US" sz="2400" dirty="0">
                <a:solidFill>
                  <a:schemeClr val="tx1">
                    <a:lumMod val="75000"/>
                    <a:lumOff val="25000"/>
                  </a:schemeClr>
                </a:solidFill>
              </a:rPr>
              <a:t>We (like many people) are still in the process of learning about diverse perspectives and identities. If something was said in class (by anyone) that made you feel uncomfortable, please talk to us about it. </a:t>
            </a:r>
            <a:endParaRPr lang="en-US" sz="2400" dirty="0" smtClean="0">
              <a:solidFill>
                <a:schemeClr val="tx1">
                  <a:lumMod val="75000"/>
                  <a:lumOff val="25000"/>
                </a:schemeClr>
              </a:solidFill>
            </a:endParaRPr>
          </a:p>
          <a:p>
            <a:pPr marL="457200" indent="-457200">
              <a:buFont typeface="Arial" charset="0"/>
              <a:buChar char="•"/>
            </a:pPr>
            <a:endParaRPr lang="en-US" sz="2400" dirty="0">
              <a:solidFill>
                <a:schemeClr val="tx1">
                  <a:lumMod val="75000"/>
                  <a:lumOff val="25000"/>
                </a:schemeClr>
              </a:solidFill>
            </a:endParaRPr>
          </a:p>
          <a:p>
            <a:r>
              <a:rPr lang="en-US" sz="2400" dirty="0" smtClean="0">
                <a:solidFill>
                  <a:schemeClr val="tx1">
                    <a:lumMod val="75000"/>
                    <a:lumOff val="25000"/>
                  </a:schemeClr>
                </a:solidFill>
              </a:rPr>
              <a:t>See our diversity and inclusion statement on canvas</a:t>
            </a:r>
            <a:endParaRPr lang="en-US" sz="2400" dirty="0">
              <a:solidFill>
                <a:schemeClr val="tx1">
                  <a:lumMod val="75000"/>
                  <a:lumOff val="25000"/>
                </a:schemeClr>
              </a:solidFill>
            </a:endParaRPr>
          </a:p>
          <a:p>
            <a:pPr marL="457200" indent="-457200">
              <a:buFont typeface="Arial" charset="0"/>
              <a:buChar char="•"/>
            </a:pPr>
            <a:endParaRPr lang="en-US" sz="2400" dirty="0">
              <a:solidFill>
                <a:schemeClr val="tx1">
                  <a:lumMod val="75000"/>
                  <a:lumOff val="25000"/>
                </a:schemeClr>
              </a:solidFill>
            </a:endParaRPr>
          </a:p>
        </p:txBody>
      </p:sp>
      <p:sp>
        <p:nvSpPr>
          <p:cNvPr id="4" name="Slide Number Placeholder 3"/>
          <p:cNvSpPr>
            <a:spLocks noGrp="1"/>
          </p:cNvSpPr>
          <p:nvPr>
            <p:ph type="sldNum" sz="quarter" idx="12"/>
          </p:nvPr>
        </p:nvSpPr>
        <p:spPr/>
        <p:txBody>
          <a:bodyPr/>
          <a:lstStyle/>
          <a:p>
            <a:fld id="{32BC767F-4907-7F4F-BE72-670862701C40}" type="slidenum">
              <a:rPr lang="en-US" smtClean="0"/>
              <a:t>68</a:t>
            </a:fld>
            <a:endParaRPr lang="en-US"/>
          </a:p>
        </p:txBody>
      </p:sp>
    </p:spTree>
    <p:extLst>
      <p:ext uri="{BB962C8B-B14F-4D97-AF65-F5344CB8AC3E}">
        <p14:creationId xmlns:p14="http://schemas.microsoft.com/office/powerpoint/2010/main" val="92014669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78084" y="798412"/>
            <a:ext cx="9870002" cy="548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321457" hangingPunct="0"/>
            <a:r>
              <a:rPr lang="en-US" sz="3094" b="1" dirty="0">
                <a:solidFill>
                  <a:schemeClr val="tx1">
                    <a:lumMod val="75000"/>
                    <a:lumOff val="25000"/>
                  </a:schemeClr>
                </a:solidFill>
                <a:latin typeface="Karla" charset="0"/>
                <a:ea typeface="Karla" charset="0"/>
                <a:cs typeface="Karla" charset="0"/>
                <a:sym typeface="Helvetica"/>
              </a:rPr>
              <a:t>Looking forward to a fun and productive semester!</a:t>
            </a:r>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471" y="1679008"/>
            <a:ext cx="7730931" cy="4528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32BC767F-4907-7F4F-BE72-670862701C40}" type="slidenum">
              <a:rPr lang="en-US" smtClean="0"/>
              <a:t>69</a:t>
            </a:fld>
            <a:endParaRPr lang="en-US"/>
          </a:p>
        </p:txBody>
      </p:sp>
    </p:spTree>
    <p:extLst>
      <p:ext uri="{BB962C8B-B14F-4D97-AF65-F5344CB8AC3E}">
        <p14:creationId xmlns:p14="http://schemas.microsoft.com/office/powerpoint/2010/main" val="1356788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Pavlos Protopapas</a:t>
            </a:r>
            <a:endParaRPr lang="en-US" dirty="0"/>
          </a:p>
        </p:txBody>
      </p:sp>
      <p:sp>
        <p:nvSpPr>
          <p:cNvPr id="3" name="Content Placeholder 2"/>
          <p:cNvSpPr>
            <a:spLocks noGrp="1"/>
          </p:cNvSpPr>
          <p:nvPr>
            <p:ph idx="1"/>
          </p:nvPr>
        </p:nvSpPr>
        <p:spPr>
          <a:xfrm>
            <a:off x="487424" y="893553"/>
            <a:ext cx="10576815" cy="2111143"/>
          </a:xfrm>
        </p:spPr>
        <p:txBody>
          <a:bodyPr/>
          <a:lstStyle/>
          <a:p>
            <a:pPr marL="342900" indent="-342900">
              <a:spcAft>
                <a:spcPts val="1200"/>
              </a:spcAft>
              <a:buFont typeface="Arial" charset="0"/>
              <a:buChar char="•"/>
            </a:pPr>
            <a:r>
              <a:rPr lang="en-US" sz="2400" dirty="0" smtClean="0"/>
              <a:t>BSc in Physics, Imperial College, PhD in </a:t>
            </a:r>
            <a:r>
              <a:rPr lang="en-US" sz="2400" dirty="0"/>
              <a:t>T</a:t>
            </a:r>
            <a:r>
              <a:rPr lang="en-US" sz="2400" dirty="0" smtClean="0"/>
              <a:t>heoretical Physics, </a:t>
            </a:r>
            <a:br>
              <a:rPr lang="en-US" sz="2400" dirty="0" smtClean="0"/>
            </a:br>
            <a:r>
              <a:rPr lang="en-US" sz="2400" dirty="0" smtClean="0"/>
              <a:t>UPENN</a:t>
            </a:r>
          </a:p>
          <a:p>
            <a:pPr marL="342900" indent="-342900">
              <a:spcAft>
                <a:spcPts val="1200"/>
              </a:spcAft>
              <a:buFont typeface="Arial" charset="0"/>
              <a:buChar char="•"/>
            </a:pPr>
            <a:r>
              <a:rPr lang="en-US" sz="2400" dirty="0" smtClean="0"/>
              <a:t>Teaches CS109 </a:t>
            </a:r>
            <a:r>
              <a:rPr lang="en-US" sz="2400" dirty="0"/>
              <a:t>and the </a:t>
            </a:r>
            <a:r>
              <a:rPr lang="en-US" sz="2400" dirty="0" smtClean="0"/>
              <a:t>IACS Capstone Course </a:t>
            </a:r>
          </a:p>
          <a:p>
            <a:pPr marL="342900" indent="-342900">
              <a:spcAft>
                <a:spcPts val="1200"/>
              </a:spcAft>
              <a:buFont typeface="Arial" charset="0"/>
              <a:buChar char="•"/>
            </a:pPr>
            <a:r>
              <a:rPr lang="en-US" sz="2400" dirty="0" smtClean="0"/>
              <a:t>Active member of the </a:t>
            </a:r>
            <a:r>
              <a:rPr lang="en-US" sz="2400" dirty="0" err="1" smtClean="0"/>
              <a:t>astrostatistics</a:t>
            </a:r>
            <a:r>
              <a:rPr lang="en-US" sz="2400" dirty="0" smtClean="0"/>
              <a:t> community. Research at </a:t>
            </a:r>
            <a:br>
              <a:rPr lang="en-US" sz="2400" dirty="0" smtClean="0"/>
            </a:br>
            <a:r>
              <a:rPr lang="en-US" sz="2400" dirty="0" smtClean="0"/>
              <a:t>the intersection of astronomy, machine learning and statistics</a:t>
            </a:r>
          </a:p>
          <a:p>
            <a:pPr marL="342900" indent="-342900">
              <a:spcAft>
                <a:spcPts val="1200"/>
              </a:spcAft>
              <a:buFont typeface="Arial" charset="0"/>
              <a:buChar char="•"/>
            </a:pPr>
            <a:r>
              <a:rPr lang="en-US" sz="2400" dirty="0" smtClean="0"/>
              <a:t>Member of </a:t>
            </a:r>
            <a:r>
              <a:rPr lang="en-US" sz="2400" dirty="0" err="1" smtClean="0"/>
              <a:t>Alerce</a:t>
            </a:r>
            <a:r>
              <a:rPr lang="en-US" sz="2400" dirty="0" smtClean="0"/>
              <a:t>, an intelligent broker for online annotating celestial objects from streaming data </a:t>
            </a:r>
          </a:p>
          <a:p>
            <a:pPr marL="342900" indent="-342900">
              <a:spcAft>
                <a:spcPts val="1200"/>
              </a:spcAft>
              <a:buFont typeface="Arial" charset="0"/>
              <a:buChar char="•"/>
            </a:pPr>
            <a:r>
              <a:rPr lang="en-US" sz="2400" dirty="0" smtClean="0"/>
              <a:t>Loves classical music, hiking and anything adventurous </a:t>
            </a:r>
            <a:endParaRPr lang="en-US" sz="2400" dirty="0"/>
          </a:p>
          <a:p>
            <a:pPr marL="342900" indent="-342900">
              <a:spcAft>
                <a:spcPts val="1200"/>
              </a:spcAft>
              <a:buFont typeface="Arial" charset="0"/>
              <a:buChar char="•"/>
            </a:pPr>
            <a:endParaRPr lang="en-US" sz="2400" dirty="0"/>
          </a:p>
        </p:txBody>
      </p:sp>
      <p:pic>
        <p:nvPicPr>
          <p:cNvPr id="5" name="Picture 4"/>
          <p:cNvPicPr>
            <a:picLocks noChangeAspect="1"/>
          </p:cNvPicPr>
          <p:nvPr/>
        </p:nvPicPr>
        <p:blipFill>
          <a:blip r:embed="rId3"/>
          <a:stretch>
            <a:fillRect/>
          </a:stretch>
        </p:blipFill>
        <p:spPr>
          <a:xfrm>
            <a:off x="9970703" y="943019"/>
            <a:ext cx="1681720" cy="2334328"/>
          </a:xfrm>
          <a:prstGeom prst="rect">
            <a:avLst/>
          </a:prstGeom>
        </p:spPr>
      </p:pic>
      <p:sp>
        <p:nvSpPr>
          <p:cNvPr id="4" name="Slide Number Placeholder 3"/>
          <p:cNvSpPr>
            <a:spLocks noGrp="1"/>
          </p:cNvSpPr>
          <p:nvPr>
            <p:ph type="sldNum" sz="quarter" idx="12"/>
          </p:nvPr>
        </p:nvSpPr>
        <p:spPr/>
        <p:txBody>
          <a:bodyPr/>
          <a:lstStyle/>
          <a:p>
            <a:fld id="{32BC767F-4907-7F4F-BE72-670862701C40}" type="slidenum">
              <a:rPr lang="en-US" smtClean="0"/>
              <a:t>7</a:t>
            </a:fld>
            <a:endParaRPr lang="en-US"/>
          </a:p>
        </p:txBody>
      </p:sp>
    </p:spTree>
    <p:extLst>
      <p:ext uri="{BB962C8B-B14F-4D97-AF65-F5344CB8AC3E}">
        <p14:creationId xmlns:p14="http://schemas.microsoft.com/office/powerpoint/2010/main" val="43330064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Lab Instructors</a:t>
            </a:r>
            <a:endParaRPr lang="en-US" dirty="0"/>
          </a:p>
        </p:txBody>
      </p:sp>
      <p:sp>
        <p:nvSpPr>
          <p:cNvPr id="3" name="Content Placeholder 2"/>
          <p:cNvSpPr>
            <a:spLocks noGrp="1"/>
          </p:cNvSpPr>
          <p:nvPr>
            <p:ph idx="1"/>
          </p:nvPr>
        </p:nvSpPr>
        <p:spPr>
          <a:xfrm>
            <a:off x="487424" y="893553"/>
            <a:ext cx="9930740" cy="2154671"/>
          </a:xfrm>
        </p:spPr>
        <p:txBody>
          <a:bodyPr/>
          <a:lstStyle/>
          <a:p>
            <a:pPr marL="342900" indent="-342900">
              <a:buFont typeface="Arial" charset="0"/>
              <a:buChar char="•"/>
            </a:pPr>
            <a:r>
              <a:rPr lang="en-US" sz="2400" b="1" dirty="0" smtClean="0">
                <a:latin typeface="Karla" charset="0"/>
                <a:ea typeface="Karla" charset="0"/>
                <a:cs typeface="Karla" charset="0"/>
              </a:rPr>
              <a:t>Rahul Dave</a:t>
            </a:r>
          </a:p>
          <a:p>
            <a:r>
              <a:rPr lang="en-US" sz="2400" dirty="0" smtClean="0">
                <a:latin typeface="Karla" charset="0"/>
                <a:ea typeface="Karla" charset="0"/>
                <a:cs typeface="Karla" charset="0"/>
              </a:rPr>
              <a:t>	Lecturer at IACS. </a:t>
            </a:r>
            <a:r>
              <a:rPr lang="en-US" sz="2400" dirty="0">
                <a:latin typeface="Karla" charset="0"/>
                <a:ea typeface="Karla" charset="0"/>
                <a:cs typeface="Karla" charset="0"/>
              </a:rPr>
              <a:t>PhD in </a:t>
            </a:r>
            <a:r>
              <a:rPr lang="en-US" sz="2400" dirty="0" smtClean="0">
                <a:latin typeface="Karla" charset="0"/>
                <a:ea typeface="Karla" charset="0"/>
                <a:cs typeface="Karla" charset="0"/>
              </a:rPr>
              <a:t>cosmology and teaches AM207.  He 	loves 	climbing, hiking and he is also known as the human 	Google. </a:t>
            </a:r>
            <a:r>
              <a:rPr lang="en-US" sz="2400" dirty="0">
                <a:latin typeface="Karla" charset="0"/>
                <a:ea typeface="Karla" charset="0"/>
                <a:cs typeface="Karla" charset="0"/>
              </a:rPr>
              <a:t>	</a:t>
            </a:r>
            <a:endParaRPr lang="en-US" sz="2400" dirty="0" smtClean="0">
              <a:latin typeface="Karla" charset="0"/>
              <a:ea typeface="Karla" charset="0"/>
              <a:cs typeface="Karla" charset="0"/>
            </a:endParaRPr>
          </a:p>
          <a:p>
            <a:r>
              <a:rPr lang="en-US" sz="2400" dirty="0">
                <a:latin typeface="Karla" charset="0"/>
                <a:ea typeface="Karla" charset="0"/>
                <a:cs typeface="Karla" charset="0"/>
              </a:rPr>
              <a:t>	</a:t>
            </a:r>
            <a:r>
              <a:rPr lang="en-US" sz="2400" i="1" dirty="0" smtClean="0">
                <a:latin typeface="Karla" charset="0"/>
                <a:ea typeface="Karla" charset="0"/>
                <a:cs typeface="Karla" charset="0"/>
              </a:rPr>
              <a:t>Lab</a:t>
            </a:r>
            <a:r>
              <a:rPr lang="en-US" sz="2400" dirty="0" smtClean="0">
                <a:latin typeface="Karla" charset="0"/>
                <a:ea typeface="Karla" charset="0"/>
                <a:cs typeface="Karla" charset="0"/>
              </a:rPr>
              <a:t>:  AWS and scaling up your calculations (Lab 4) </a:t>
            </a:r>
          </a:p>
          <a:p>
            <a:pPr marL="342900" indent="-342900">
              <a:buFont typeface="Arial" charset="0"/>
              <a:buChar char="•"/>
            </a:pPr>
            <a:endParaRPr lang="en-US" sz="2400" dirty="0">
              <a:latin typeface="Karla" charset="0"/>
              <a:ea typeface="Karla" charset="0"/>
              <a:cs typeface="Karla" charset="0"/>
            </a:endParaRPr>
          </a:p>
          <a:p>
            <a:pPr marL="342900" indent="-342900">
              <a:buFont typeface="Arial" charset="0"/>
              <a:buChar char="•"/>
            </a:pPr>
            <a:r>
              <a:rPr lang="en-US" sz="2400" b="1" dirty="0" smtClean="0">
                <a:latin typeface="Karla" charset="0"/>
                <a:ea typeface="Karla" charset="0"/>
                <a:cs typeface="Karla" charset="0"/>
              </a:rPr>
              <a:t>Eleni </a:t>
            </a:r>
            <a:r>
              <a:rPr lang="en-US" sz="2400" b="1" dirty="0" err="1" smtClean="0">
                <a:latin typeface="Karla" charset="0"/>
                <a:ea typeface="Karla" charset="0"/>
                <a:cs typeface="Karla" charset="0"/>
              </a:rPr>
              <a:t>Kaxiras</a:t>
            </a:r>
            <a:r>
              <a:rPr lang="en-US" sz="2400" b="1" dirty="0" smtClean="0">
                <a:latin typeface="Karla" charset="0"/>
                <a:ea typeface="Karla" charset="0"/>
                <a:cs typeface="Karla" charset="0"/>
              </a:rPr>
              <a:t> </a:t>
            </a:r>
          </a:p>
          <a:p>
            <a:r>
              <a:rPr lang="en-US" sz="2400" dirty="0" smtClean="0">
                <a:latin typeface="Karla" charset="0"/>
                <a:ea typeface="Karla" charset="0"/>
                <a:cs typeface="Karla" charset="0"/>
              </a:rPr>
              <a:t>	Eleni </a:t>
            </a:r>
            <a:r>
              <a:rPr lang="en-US" sz="2400" dirty="0">
                <a:latin typeface="Karla" charset="0"/>
                <a:ea typeface="Karla" charset="0"/>
                <a:cs typeface="Karla" charset="0"/>
              </a:rPr>
              <a:t>has been the </a:t>
            </a:r>
            <a:r>
              <a:rPr lang="en-US" sz="2400" dirty="0" smtClean="0">
                <a:latin typeface="Karla" charset="0"/>
                <a:ea typeface="Karla" charset="0"/>
                <a:cs typeface="Karla" charset="0"/>
              </a:rPr>
              <a:t>CS109a/b </a:t>
            </a:r>
            <a:r>
              <a:rPr lang="en-US" sz="2400" dirty="0">
                <a:latin typeface="Karla" charset="0"/>
                <a:ea typeface="Karla" charset="0"/>
                <a:cs typeface="Karla" charset="0"/>
              </a:rPr>
              <a:t>Head TF for 3 </a:t>
            </a:r>
            <a:r>
              <a:rPr lang="en-US" sz="2400" dirty="0" smtClean="0">
                <a:latin typeface="Karla" charset="0"/>
                <a:ea typeface="Karla" charset="0"/>
                <a:cs typeface="Karla" charset="0"/>
              </a:rPr>
              <a:t>years. She </a:t>
            </a:r>
            <a:r>
              <a:rPr lang="en-US" sz="2400" dirty="0">
                <a:latin typeface="Karla" charset="0"/>
                <a:ea typeface="Karla" charset="0"/>
                <a:cs typeface="Karla" charset="0"/>
              </a:rPr>
              <a:t>is also a </a:t>
            </a:r>
            <a:r>
              <a:rPr lang="en-US" sz="2400" dirty="0" smtClean="0">
                <a:latin typeface="Karla" charset="0"/>
                <a:ea typeface="Karla" charset="0"/>
                <a:cs typeface="Karla" charset="0"/>
              </a:rPr>
              <a:t>	staff </a:t>
            </a:r>
            <a:r>
              <a:rPr lang="en-US" sz="2400" dirty="0">
                <a:latin typeface="Karla" charset="0"/>
                <a:ea typeface="Karla" charset="0"/>
                <a:cs typeface="Karla" charset="0"/>
              </a:rPr>
              <a:t>member at SEAS, advising courses in the use of </a:t>
            </a:r>
            <a:r>
              <a:rPr lang="en-US" sz="2400" dirty="0" smtClean="0">
                <a:latin typeface="Karla" charset="0"/>
                <a:ea typeface="Karla" charset="0"/>
                <a:cs typeface="Karla" charset="0"/>
              </a:rPr>
              <a:t>	computation </a:t>
            </a:r>
            <a:r>
              <a:rPr lang="en-US" sz="2400" dirty="0">
                <a:latin typeface="Karla" charset="0"/>
                <a:ea typeface="Karla" charset="0"/>
                <a:cs typeface="Karla" charset="0"/>
              </a:rPr>
              <a:t>for teaching and learning. She holds a Bachelor’s </a:t>
            </a:r>
            <a:r>
              <a:rPr lang="en-US" sz="2400" dirty="0" smtClean="0">
                <a:latin typeface="Karla" charset="0"/>
                <a:ea typeface="Karla" charset="0"/>
                <a:cs typeface="Karla" charset="0"/>
              </a:rPr>
              <a:t>	in </a:t>
            </a:r>
            <a:r>
              <a:rPr lang="en-US" sz="2400" dirty="0">
                <a:latin typeface="Karla" charset="0"/>
                <a:ea typeface="Karla" charset="0"/>
                <a:cs typeface="Karla" charset="0"/>
              </a:rPr>
              <a:t>Physics </a:t>
            </a:r>
            <a:r>
              <a:rPr lang="en-US" sz="2400" dirty="0" smtClean="0">
                <a:latin typeface="Karla" charset="0"/>
                <a:ea typeface="Karla" charset="0"/>
                <a:cs typeface="Karla" charset="0"/>
              </a:rPr>
              <a:t>and she produces her own olive oil. </a:t>
            </a:r>
          </a:p>
          <a:p>
            <a:r>
              <a:rPr lang="en-US" sz="2400" dirty="0">
                <a:latin typeface="Karla" charset="0"/>
                <a:ea typeface="Karla" charset="0"/>
                <a:cs typeface="Karla" charset="0"/>
              </a:rPr>
              <a:t>	</a:t>
            </a:r>
            <a:r>
              <a:rPr lang="en-US" sz="2400" i="1" dirty="0" smtClean="0">
                <a:latin typeface="Karla" charset="0"/>
                <a:ea typeface="Karla" charset="0"/>
                <a:cs typeface="Karla" charset="0"/>
              </a:rPr>
              <a:t>Labs</a:t>
            </a:r>
            <a:r>
              <a:rPr lang="en-US" sz="2400" dirty="0" smtClean="0">
                <a:latin typeface="Karla" charset="0"/>
                <a:ea typeface="Karla" charset="0"/>
                <a:cs typeface="Karla" charset="0"/>
              </a:rPr>
              <a:t>: NN optimization (Lab 3) and CNNs (Lab5) </a:t>
            </a:r>
          </a:p>
          <a:p>
            <a:r>
              <a:rPr lang="en-US" sz="2400" dirty="0">
                <a:latin typeface="Karla" charset="0"/>
                <a:ea typeface="Karla" charset="0"/>
                <a:cs typeface="Karla" charset="0"/>
              </a:rPr>
              <a:t>	</a:t>
            </a:r>
            <a:r>
              <a:rPr lang="en-US" sz="2400" b="1" dirty="0" smtClean="0">
                <a:latin typeface="Karla" charset="0"/>
                <a:ea typeface="Karla" charset="0"/>
                <a:cs typeface="Karla" charset="0"/>
              </a:rPr>
              <a:t>Head TF</a:t>
            </a:r>
            <a:endParaRPr lang="en-US" sz="2000" b="1" dirty="0" smtClean="0">
              <a:latin typeface="Karla" charset="0"/>
              <a:ea typeface="Karla" charset="0"/>
              <a:cs typeface="Karla" charset="0"/>
            </a:endParaRPr>
          </a:p>
        </p:txBody>
      </p:sp>
      <p:pic>
        <p:nvPicPr>
          <p:cNvPr id="7" name="Picture 6"/>
          <p:cNvPicPr>
            <a:picLocks noChangeAspect="1"/>
          </p:cNvPicPr>
          <p:nvPr/>
        </p:nvPicPr>
        <p:blipFill>
          <a:blip r:embed="rId3"/>
          <a:stretch>
            <a:fillRect/>
          </a:stretch>
        </p:blipFill>
        <p:spPr>
          <a:xfrm>
            <a:off x="10091499" y="1128179"/>
            <a:ext cx="1371600" cy="1371600"/>
          </a:xfrm>
          <a:prstGeom prst="rect">
            <a:avLst/>
          </a:prstGeom>
        </p:spPr>
      </p:pic>
      <p:pic>
        <p:nvPicPr>
          <p:cNvPr id="9" name="Picture 8"/>
          <p:cNvPicPr>
            <a:picLocks noChangeAspect="1"/>
          </p:cNvPicPr>
          <p:nvPr/>
        </p:nvPicPr>
        <p:blipFill>
          <a:blip r:embed="rId4"/>
          <a:stretch>
            <a:fillRect/>
          </a:stretch>
        </p:blipFill>
        <p:spPr>
          <a:xfrm>
            <a:off x="10219837" y="3545529"/>
            <a:ext cx="1371600" cy="1371600"/>
          </a:xfrm>
          <a:prstGeom prst="rect">
            <a:avLst/>
          </a:prstGeom>
        </p:spPr>
      </p:pic>
      <p:sp>
        <p:nvSpPr>
          <p:cNvPr id="4" name="Slide Number Placeholder 3"/>
          <p:cNvSpPr>
            <a:spLocks noGrp="1"/>
          </p:cNvSpPr>
          <p:nvPr>
            <p:ph type="sldNum" sz="quarter" idx="12"/>
          </p:nvPr>
        </p:nvSpPr>
        <p:spPr/>
        <p:txBody>
          <a:bodyPr/>
          <a:lstStyle/>
          <a:p>
            <a:fld id="{32BC767F-4907-7F4F-BE72-670862701C40}" type="slidenum">
              <a:rPr lang="en-US" smtClean="0"/>
              <a:t>8</a:t>
            </a:fld>
            <a:endParaRPr lang="en-US"/>
          </a:p>
        </p:txBody>
      </p:sp>
    </p:spTree>
    <p:extLst>
      <p:ext uri="{BB962C8B-B14F-4D97-AF65-F5344CB8AC3E}">
        <p14:creationId xmlns:p14="http://schemas.microsoft.com/office/powerpoint/2010/main" val="16143954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Lab Instructors</a:t>
            </a:r>
            <a:endParaRPr lang="en-US" dirty="0"/>
          </a:p>
        </p:txBody>
      </p:sp>
      <p:sp>
        <p:nvSpPr>
          <p:cNvPr id="3" name="Content Placeholder 2"/>
          <p:cNvSpPr>
            <a:spLocks noGrp="1"/>
          </p:cNvSpPr>
          <p:nvPr>
            <p:ph idx="1"/>
          </p:nvPr>
        </p:nvSpPr>
        <p:spPr>
          <a:xfrm>
            <a:off x="487424" y="893553"/>
            <a:ext cx="9990701" cy="2154671"/>
          </a:xfrm>
        </p:spPr>
        <p:txBody>
          <a:bodyPr/>
          <a:lstStyle/>
          <a:p>
            <a:pPr marL="342900" indent="-342900">
              <a:buFont typeface="Arial" charset="0"/>
              <a:buChar char="•"/>
            </a:pPr>
            <a:r>
              <a:rPr lang="en-US" sz="2400" b="1" dirty="0"/>
              <a:t>Will </a:t>
            </a:r>
            <a:r>
              <a:rPr lang="en-US" sz="2400" b="1" dirty="0" err="1"/>
              <a:t>Claybaugh</a:t>
            </a:r>
            <a:endParaRPr lang="en-US" sz="2400" b="1" dirty="0"/>
          </a:p>
          <a:p>
            <a:r>
              <a:rPr lang="en-US" sz="2400" dirty="0"/>
              <a:t>	IACS Master's student, former social network analyst at Booz 	Allen Hamilton. Former fencer, built and flew on a cluster of 18 	weather balloons, </a:t>
            </a:r>
          </a:p>
          <a:p>
            <a:r>
              <a:rPr lang="en-US" sz="2400" dirty="0"/>
              <a:t>	</a:t>
            </a:r>
            <a:r>
              <a:rPr lang="en-US" sz="2400" i="1" dirty="0"/>
              <a:t>Labs</a:t>
            </a:r>
            <a:r>
              <a:rPr lang="en-US" sz="2400" dirty="0"/>
              <a:t>:  Setting up environments (Lab 1), Smoothing/GAM </a:t>
            </a:r>
            <a:r>
              <a:rPr lang="en-US" sz="2400" dirty="0" smtClean="0"/>
              <a:t>(</a:t>
            </a:r>
            <a:r>
              <a:rPr lang="en-US" sz="2400" dirty="0"/>
              <a:t>Lab2), </a:t>
            </a:r>
            <a:r>
              <a:rPr lang="en-US" sz="2400" dirty="0" smtClean="0"/>
              <a:t>	Clustering </a:t>
            </a:r>
            <a:r>
              <a:rPr lang="en-US" sz="2400" dirty="0"/>
              <a:t>Lab 7), Bayes 2 (Lab 9</a:t>
            </a:r>
            <a:r>
              <a:rPr lang="en-US" sz="2400" dirty="0" smtClean="0"/>
              <a:t>)</a:t>
            </a:r>
            <a:endParaRPr lang="en-US" sz="2400" dirty="0" smtClean="0">
              <a:latin typeface="Karla" charset="0"/>
              <a:ea typeface="Karla" charset="0"/>
              <a:cs typeface="Karla" charset="0"/>
            </a:endParaRPr>
          </a:p>
          <a:p>
            <a:pPr marL="342900" indent="-342900">
              <a:buFont typeface="Arial" charset="0"/>
              <a:buChar char="•"/>
            </a:pPr>
            <a:endParaRPr lang="en-US" sz="2400" b="1" dirty="0" smtClean="0"/>
          </a:p>
          <a:p>
            <a:pPr marL="342900" indent="-342900">
              <a:buFont typeface="Arial" charset="0"/>
              <a:buChar char="•"/>
            </a:pPr>
            <a:r>
              <a:rPr lang="en-US" sz="2400" b="1" dirty="0" err="1" smtClean="0"/>
              <a:t>Srivatsan</a:t>
            </a:r>
            <a:r>
              <a:rPr lang="en-US" sz="2400" b="1" dirty="0" smtClean="0"/>
              <a:t> </a:t>
            </a:r>
            <a:r>
              <a:rPr lang="en-US" sz="2400" b="1" dirty="0"/>
              <a:t>Srinivasan </a:t>
            </a:r>
          </a:p>
          <a:p>
            <a:pPr marL="457200"/>
            <a:r>
              <a:rPr lang="en-US" sz="2400" dirty="0" smtClean="0"/>
              <a:t>IACS Masters Student, Former summer data science intern at Facebook. Incoming Research Engineer at DeepMind. Enjoy occasional creative writing and theater.</a:t>
            </a:r>
            <a:endParaRPr lang="en-US" sz="2000" dirty="0"/>
          </a:p>
          <a:p>
            <a:r>
              <a:rPr lang="en-US" sz="2000" dirty="0" smtClean="0"/>
              <a:t>	</a:t>
            </a:r>
            <a:r>
              <a:rPr lang="en-US" sz="2400" i="1" dirty="0"/>
              <a:t>Labs</a:t>
            </a:r>
            <a:r>
              <a:rPr lang="en-US" sz="2400" dirty="0"/>
              <a:t>: RNNs (Lab 6) and GANS (Lab 11) </a:t>
            </a:r>
            <a:endParaRPr lang="en-US" sz="2400" dirty="0" smtClean="0"/>
          </a:p>
          <a:p>
            <a:r>
              <a:rPr lang="en-US" sz="2400" dirty="0" smtClean="0"/>
              <a:t>	</a:t>
            </a:r>
            <a:r>
              <a:rPr lang="en-US" sz="2400" i="1" dirty="0" smtClean="0"/>
              <a:t>Advanced Sections: </a:t>
            </a:r>
            <a:r>
              <a:rPr lang="en-US" sz="2400" dirty="0" smtClean="0"/>
              <a:t>Deep RL (a-sec 6), </a:t>
            </a:r>
            <a:r>
              <a:rPr lang="en-US" sz="2400" dirty="0"/>
              <a:t>Variational </a:t>
            </a:r>
            <a:r>
              <a:rPr lang="en-US" sz="2400" dirty="0" smtClean="0"/>
              <a:t>Inference (a-sec 7)</a:t>
            </a:r>
            <a:endParaRPr lang="en-US" sz="2400" dirty="0"/>
          </a:p>
          <a:p>
            <a:pPr marL="342900" indent="-342900">
              <a:buFont typeface="Arial" charset="0"/>
              <a:buChar char="•"/>
            </a:pPr>
            <a:endParaRPr lang="en-US" sz="2400" dirty="0">
              <a:latin typeface="Karla" charset="0"/>
              <a:ea typeface="Karla" charset="0"/>
              <a:cs typeface="Karla" charset="0"/>
            </a:endParaRPr>
          </a:p>
          <a:p>
            <a:endParaRPr lang="en-US" sz="2400" dirty="0"/>
          </a:p>
        </p:txBody>
      </p:sp>
      <p:pic>
        <p:nvPicPr>
          <p:cNvPr id="4" name="Picture 3"/>
          <p:cNvPicPr preferRelativeResize="0">
            <a:picLocks/>
          </p:cNvPicPr>
          <p:nvPr/>
        </p:nvPicPr>
        <p:blipFill>
          <a:blip r:embed="rId3"/>
          <a:stretch>
            <a:fillRect/>
          </a:stretch>
        </p:blipFill>
        <p:spPr>
          <a:xfrm>
            <a:off x="10478125" y="4038712"/>
            <a:ext cx="1371600" cy="1371600"/>
          </a:xfrm>
          <a:prstGeom prst="rect">
            <a:avLst/>
          </a:prstGeom>
        </p:spPr>
      </p:pic>
      <p:pic>
        <p:nvPicPr>
          <p:cNvPr id="8" name="Picture 7"/>
          <p:cNvPicPr>
            <a:picLocks noChangeAspect="1"/>
          </p:cNvPicPr>
          <p:nvPr/>
        </p:nvPicPr>
        <p:blipFill>
          <a:blip r:embed="rId4"/>
          <a:stretch>
            <a:fillRect/>
          </a:stretch>
        </p:blipFill>
        <p:spPr>
          <a:xfrm>
            <a:off x="10469471" y="1174553"/>
            <a:ext cx="1371600" cy="1371600"/>
          </a:xfrm>
          <a:prstGeom prst="rect">
            <a:avLst/>
          </a:prstGeom>
        </p:spPr>
      </p:pic>
      <p:sp>
        <p:nvSpPr>
          <p:cNvPr id="5" name="Slide Number Placeholder 4"/>
          <p:cNvSpPr>
            <a:spLocks noGrp="1"/>
          </p:cNvSpPr>
          <p:nvPr>
            <p:ph type="sldNum" sz="quarter" idx="12"/>
          </p:nvPr>
        </p:nvSpPr>
        <p:spPr/>
        <p:txBody>
          <a:bodyPr/>
          <a:lstStyle/>
          <a:p>
            <a:fld id="{32BC767F-4907-7F4F-BE72-670862701C40}" type="slidenum">
              <a:rPr lang="en-US" smtClean="0"/>
              <a:t>9</a:t>
            </a:fld>
            <a:endParaRPr lang="en-US"/>
          </a:p>
        </p:txBody>
      </p:sp>
    </p:spTree>
    <p:extLst>
      <p:ext uri="{BB962C8B-B14F-4D97-AF65-F5344CB8AC3E}">
        <p14:creationId xmlns:p14="http://schemas.microsoft.com/office/powerpoint/2010/main" val="868493028"/>
      </p:ext>
    </p:extLst>
  </p:cSld>
  <p:clrMapOvr>
    <a:masterClrMapping/>
  </p:clrMapOvr>
  <p:timing>
    <p:tnLst>
      <p:par>
        <p:cTn id="1" dur="indefinite" restart="never" nodeType="tmRoot"/>
      </p:par>
    </p:tnLst>
  </p:timing>
</p:sld>
</file>

<file path=ppt/theme/theme1.xml><?xml version="1.0" encoding="utf-8"?>
<a:theme xmlns:a="http://schemas.openxmlformats.org/drawingml/2006/main" name="GEC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S109B_template" id="{AEC151F9-FD65-E74C-BB2E-0F12741E3728}" vid="{A5C52E1F-1E62-EC45-BB45-84B1C46486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CS109B_template</Template>
  <TotalTime>1071</TotalTime>
  <Words>2089</Words>
  <Application>Microsoft Macintosh PowerPoint</Application>
  <PresentationFormat>Widescreen</PresentationFormat>
  <Paragraphs>524</Paragraphs>
  <Slides>69</Slides>
  <Notes>69</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69</vt:i4>
      </vt:variant>
    </vt:vector>
  </HeadingPairs>
  <TitlesOfParts>
    <vt:vector size="75" baseType="lpstr">
      <vt:lpstr>Calibri</vt:lpstr>
      <vt:lpstr>Helvetica</vt:lpstr>
      <vt:lpstr>Karla</vt:lpstr>
      <vt:lpstr>Wingdings</vt:lpstr>
      <vt:lpstr>Arial</vt:lpstr>
      <vt:lpstr>GEC_template</vt:lpstr>
      <vt:lpstr>Lecture 1: Review of 109A Preview of 109B  </vt:lpstr>
      <vt:lpstr>Outline</vt:lpstr>
      <vt:lpstr>Outline</vt:lpstr>
      <vt:lpstr>Who: Instructors</vt:lpstr>
      <vt:lpstr>Who: Instructors (cont)</vt:lpstr>
      <vt:lpstr>Who: Instructors (cont)</vt:lpstr>
      <vt:lpstr>About Pavlos Protopapas</vt:lpstr>
      <vt:lpstr>Who: Lab Instructors</vt:lpstr>
      <vt:lpstr>Who: Lab Instructors</vt:lpstr>
      <vt:lpstr>Who: Lab Instructors</vt:lpstr>
      <vt:lpstr>Who: Advanced Section Leaders</vt:lpstr>
      <vt:lpstr>Who: Teaching Fellows </vt:lpstr>
      <vt:lpstr>Who: Teaching Fellows </vt:lpstr>
      <vt:lpstr>Who: Teaching Fellows </vt:lpstr>
      <vt:lpstr>Outline</vt:lpstr>
      <vt:lpstr>109A</vt:lpstr>
      <vt:lpstr>Outline</vt:lpstr>
      <vt:lpstr>Topics</vt:lpstr>
      <vt:lpstr>Course topics covered by Glickman</vt:lpstr>
      <vt:lpstr>Course topics covered by Glickman (cont)</vt:lpstr>
      <vt:lpstr>Course topics covered by Glickman (cont)</vt:lpstr>
      <vt:lpstr>Course topics covered by Glickman (cont)</vt:lpstr>
      <vt:lpstr>Course topics covered by Glickman (cont)</vt:lpstr>
      <vt:lpstr>Course topics covered by Glickman (cont)</vt:lpstr>
      <vt:lpstr>Course topics covered by Glickman (cont)</vt:lpstr>
      <vt:lpstr>Course topics covered by Glickman (cont)</vt:lpstr>
      <vt:lpstr>Course topics covered by Glickman (cont)</vt:lpstr>
      <vt:lpstr>Course topics covered by Pavlos</vt:lpstr>
      <vt:lpstr>Course topics covered by Pavlos (cont)</vt:lpstr>
      <vt:lpstr>PowerPoint Presentation</vt:lpstr>
      <vt:lpstr>Course topics covered by Pavlos (cont) </vt:lpstr>
      <vt:lpstr>Course topics covered by Pavlos (cont) </vt:lpstr>
      <vt:lpstr>Course topics covered by Pavlos (cont)</vt:lpstr>
      <vt:lpstr>Course topics covered by Pavlos (cont)</vt:lpstr>
      <vt:lpstr>Course topics covered by Pavlos (cont)</vt:lpstr>
      <vt:lpstr>Course topics covered by Pavlos (cont)</vt:lpstr>
      <vt:lpstr>Course topics covered by Pavlos (cont) </vt:lpstr>
      <vt:lpstr>Other Topics </vt:lpstr>
      <vt:lpstr>Projects/Modules</vt:lpstr>
      <vt:lpstr>Projects/Modules</vt:lpstr>
      <vt:lpstr>Modules</vt:lpstr>
      <vt:lpstr>Modules</vt:lpstr>
      <vt:lpstr>Modules</vt:lpstr>
      <vt:lpstr>Modules</vt:lpstr>
      <vt:lpstr>Projects/Modules</vt:lpstr>
      <vt:lpstr>Outline</vt:lpstr>
      <vt:lpstr>Outline</vt:lpstr>
      <vt:lpstr>Outline</vt:lpstr>
      <vt:lpstr>Lectures, Labs and Office Hours </vt:lpstr>
      <vt:lpstr>Lectures, Labs and Office Hours (cont)  </vt:lpstr>
      <vt:lpstr>Lectures, Labs and Office Hours (cont)  </vt:lpstr>
      <vt:lpstr>Outline</vt:lpstr>
      <vt:lpstr>AC 209 Students  </vt:lpstr>
      <vt:lpstr>AC 209 Students (cont)  </vt:lpstr>
      <vt:lpstr>Outline</vt:lpstr>
      <vt:lpstr>Homeworks  </vt:lpstr>
      <vt:lpstr>Homeworks (cont)  </vt:lpstr>
      <vt:lpstr>Homeworks (cont)  </vt:lpstr>
      <vt:lpstr>Homeworks (cont)  </vt:lpstr>
      <vt:lpstr>Homeworks (cont)  </vt:lpstr>
      <vt:lpstr>Homeworks (cont)  </vt:lpstr>
      <vt:lpstr>Content Organization</vt:lpstr>
      <vt:lpstr>Grades </vt:lpstr>
      <vt:lpstr>Academic Integrity </vt:lpstr>
      <vt:lpstr>Auditing </vt:lpstr>
      <vt:lpstr>Recommended Textbooks  </vt:lpstr>
      <vt:lpstr>Accommodations for students with disabilities </vt:lpstr>
      <vt:lpstr>Diversity and Inclusion</vt:lpstr>
      <vt:lpstr>PowerPoint Presentation</vt:lpstr>
    </vt:vector>
  </TitlesOfParts>
  <Company/>
  <LinksUpToDate>false</LinksUpToDate>
  <SharedDoc>false</SharedDoc>
  <HyperlinksChanged>false</HyperlinksChanged>
  <AppVersion>15.0036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195</cp:revision>
  <cp:lastPrinted>2019-01-28T18:20:54Z</cp:lastPrinted>
  <dcterms:created xsi:type="dcterms:W3CDTF">2019-01-28T02:31:40Z</dcterms:created>
  <dcterms:modified xsi:type="dcterms:W3CDTF">2019-01-28T20:45:24Z</dcterms:modified>
</cp:coreProperties>
</file>