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964" r:id="rId1"/>
  </p:sldMasterIdLst>
  <p:notesMasterIdLst>
    <p:notesMasterId r:id="rId125"/>
  </p:notesMasterIdLst>
  <p:sldIdLst>
    <p:sldId id="256" r:id="rId2"/>
    <p:sldId id="441" r:id="rId3"/>
    <p:sldId id="453" r:id="rId4"/>
    <p:sldId id="370" r:id="rId5"/>
    <p:sldId id="450" r:id="rId6"/>
    <p:sldId id="442" r:id="rId7"/>
    <p:sldId id="443" r:id="rId8"/>
    <p:sldId id="444" r:id="rId9"/>
    <p:sldId id="445" r:id="rId10"/>
    <p:sldId id="446" r:id="rId11"/>
    <p:sldId id="447" r:id="rId12"/>
    <p:sldId id="438" r:id="rId13"/>
    <p:sldId id="439" r:id="rId14"/>
    <p:sldId id="449" r:id="rId15"/>
    <p:sldId id="451" r:id="rId16"/>
    <p:sldId id="452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7" r:id="rId30"/>
    <p:sldId id="466" r:id="rId31"/>
    <p:sldId id="468" r:id="rId32"/>
    <p:sldId id="469" r:id="rId33"/>
    <p:sldId id="470" r:id="rId34"/>
    <p:sldId id="471" r:id="rId35"/>
    <p:sldId id="472" r:id="rId36"/>
    <p:sldId id="473" r:id="rId37"/>
    <p:sldId id="474" r:id="rId38"/>
    <p:sldId id="475" r:id="rId39"/>
    <p:sldId id="476" r:id="rId40"/>
    <p:sldId id="477" r:id="rId41"/>
    <p:sldId id="483" r:id="rId42"/>
    <p:sldId id="478" r:id="rId43"/>
    <p:sldId id="479" r:id="rId44"/>
    <p:sldId id="480" r:id="rId45"/>
    <p:sldId id="481" r:id="rId46"/>
    <p:sldId id="482" r:id="rId47"/>
    <p:sldId id="485" r:id="rId48"/>
    <p:sldId id="487" r:id="rId49"/>
    <p:sldId id="488" r:id="rId50"/>
    <p:sldId id="489" r:id="rId51"/>
    <p:sldId id="490" r:id="rId52"/>
    <p:sldId id="491" r:id="rId53"/>
    <p:sldId id="494" r:id="rId54"/>
    <p:sldId id="492" r:id="rId55"/>
    <p:sldId id="493" r:id="rId56"/>
    <p:sldId id="495" r:id="rId57"/>
    <p:sldId id="496" r:id="rId58"/>
    <p:sldId id="497" r:id="rId59"/>
    <p:sldId id="498" r:id="rId60"/>
    <p:sldId id="499" r:id="rId61"/>
    <p:sldId id="500" r:id="rId62"/>
    <p:sldId id="501" r:id="rId63"/>
    <p:sldId id="502" r:id="rId64"/>
    <p:sldId id="503" r:id="rId65"/>
    <p:sldId id="504" r:id="rId66"/>
    <p:sldId id="505" r:id="rId67"/>
    <p:sldId id="506" r:id="rId68"/>
    <p:sldId id="507" r:id="rId69"/>
    <p:sldId id="508" r:id="rId70"/>
    <p:sldId id="509" r:id="rId71"/>
    <p:sldId id="510" r:id="rId72"/>
    <p:sldId id="511" r:id="rId73"/>
    <p:sldId id="512" r:id="rId74"/>
    <p:sldId id="513" r:id="rId75"/>
    <p:sldId id="514" r:id="rId76"/>
    <p:sldId id="520" r:id="rId77"/>
    <p:sldId id="515" r:id="rId78"/>
    <p:sldId id="516" r:id="rId79"/>
    <p:sldId id="525" r:id="rId80"/>
    <p:sldId id="517" r:id="rId81"/>
    <p:sldId id="526" r:id="rId82"/>
    <p:sldId id="518" r:id="rId83"/>
    <p:sldId id="527" r:id="rId84"/>
    <p:sldId id="519" r:id="rId85"/>
    <p:sldId id="528" r:id="rId86"/>
    <p:sldId id="521" r:id="rId87"/>
    <p:sldId id="529" r:id="rId88"/>
    <p:sldId id="530" r:id="rId89"/>
    <p:sldId id="531" r:id="rId90"/>
    <p:sldId id="534" r:id="rId91"/>
    <p:sldId id="533" r:id="rId92"/>
    <p:sldId id="535" r:id="rId93"/>
    <p:sldId id="536" r:id="rId94"/>
    <p:sldId id="537" r:id="rId95"/>
    <p:sldId id="538" r:id="rId96"/>
    <p:sldId id="539" r:id="rId97"/>
    <p:sldId id="540" r:id="rId98"/>
    <p:sldId id="541" r:id="rId99"/>
    <p:sldId id="542" r:id="rId100"/>
    <p:sldId id="545" r:id="rId101"/>
    <p:sldId id="543" r:id="rId102"/>
    <p:sldId id="544" r:id="rId103"/>
    <p:sldId id="546" r:id="rId104"/>
    <p:sldId id="547" r:id="rId105"/>
    <p:sldId id="553" r:id="rId106"/>
    <p:sldId id="555" r:id="rId107"/>
    <p:sldId id="554" r:id="rId108"/>
    <p:sldId id="548" r:id="rId109"/>
    <p:sldId id="549" r:id="rId110"/>
    <p:sldId id="563" r:id="rId111"/>
    <p:sldId id="552" r:id="rId112"/>
    <p:sldId id="572" r:id="rId113"/>
    <p:sldId id="556" r:id="rId114"/>
    <p:sldId id="557" r:id="rId115"/>
    <p:sldId id="558" r:id="rId116"/>
    <p:sldId id="562" r:id="rId117"/>
    <p:sldId id="564" r:id="rId118"/>
    <p:sldId id="565" r:id="rId119"/>
    <p:sldId id="566" r:id="rId120"/>
    <p:sldId id="568" r:id="rId121"/>
    <p:sldId id="569" r:id="rId122"/>
    <p:sldId id="570" r:id="rId123"/>
    <p:sldId id="573" r:id="rId1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/>
    <p:restoredTop sz="90013"/>
  </p:normalViewPr>
  <p:slideViewPr>
    <p:cSldViewPr snapToGrid="0" snapToObjects="1">
      <p:cViewPr varScale="1">
        <p:scale>
          <a:sx n="113" d="100"/>
          <a:sy n="113" d="100"/>
        </p:scale>
        <p:origin x="952" y="176"/>
      </p:cViewPr>
      <p:guideLst>
        <p:guide orient="horz" pos="22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916D4-D3FC-7E44-806B-AFE67B3FD2DF}" type="datetimeFigureOut">
              <a:rPr lang="en-US" smtClean="0"/>
              <a:t>10/2/19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7189-9274-814D-9CD5-CBA9E19E0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614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8850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641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61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7663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6087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7172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588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0417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944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3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5940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552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606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222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340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1466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3237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383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5262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821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07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884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255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8517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50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predictive models should learn how to appropriate weight each feature (independent variable), but that doesn’t excuse us from not checking out our data and ensuring nothing is wonky.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8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13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8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predictive models should learn how to appropriate weight each feature (independent variable), but that doesn’t excuse us from not checking out our data and ensuring nothing is wonky.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55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predictive models should learn how to appropriate weight each feature (independent variable), but that doesn’t excuse us from not checking out our data and ensuring nothing is wonky.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1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predictive models should learn how to appropriate weight each feature (independent variable), but that doesn’t excuse us from not checking out our data and ensuring nothing is wonky.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13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predictive models should learn how to appropriate weight each feature (independent variable), but that doesn’t excuse us from not checking out our data and ensuring nothing is wonky.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7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predictive models should learn how to appropriate weight each feature (independent variable), but that doesn’t excuse us from not checking out our data and ensuring nothing is wonky.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43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33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82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16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4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98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24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87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4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30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5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79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5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84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18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40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the most part, we’ve guided you on the plots by explicitly telling you which types of plots we want, but as you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1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1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16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74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334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78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2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51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42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136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50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66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57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55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2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26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25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5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170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674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54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54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3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6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6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graphics gives the analysts unparalleled power to do 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414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46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691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964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23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08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84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77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455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802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4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graphics gives the analysts unparalleled power to do 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265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293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66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26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029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74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27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588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919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434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78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010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38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83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065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088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816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584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789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492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23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1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351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654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979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61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804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3919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14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7015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6216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3334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QUESTION&lt; what is wrong w/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9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brewer2.org/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olors.co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fermarkt.u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94902"/>
            <a:ext cx="10363200" cy="1403898"/>
          </a:xfrm>
        </p:spPr>
        <p:txBody>
          <a:bodyPr/>
          <a:lstStyle/>
          <a:p>
            <a:r>
              <a:rPr lang="en-US" dirty="0"/>
              <a:t>Lecture 9: Visualization for EDA and Communication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9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0D4E8-55E5-6349-A6E0-9A9BC422E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66" y="983807"/>
            <a:ext cx="7958667" cy="52462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0170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B5CC0-9ED0-A64B-BBD7-E1DC91EF3191}"/>
              </a:ext>
            </a:extLst>
          </p:cNvPr>
          <p:cNvSpPr txBox="1">
            <a:spLocks/>
          </p:cNvSpPr>
          <p:nvPr/>
        </p:nvSpPr>
        <p:spPr>
          <a:xfrm>
            <a:off x="1098592" y="22104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Great sites for selecting color schemes: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http://colorbrewer2.org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https://coolors.co/</a:t>
            </a: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680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52EE-15F0-B048-9845-527D8390C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1120823"/>
            <a:ext cx="7283450" cy="46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6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36DA6-0F41-B849-B4F0-2623BCAC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0" y="983807"/>
            <a:ext cx="7887902" cy="54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53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47174-0A6A-DD40-B754-0D553833E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844550"/>
            <a:ext cx="105664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329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EFE5C-EA10-B046-A31E-A85A42CB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980854"/>
            <a:ext cx="72644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89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ECDE5-0135-AA49-90F6-B1916A3DD11E}"/>
              </a:ext>
            </a:extLst>
          </p:cNvPr>
          <p:cNvSpPr txBox="1"/>
          <p:nvPr/>
        </p:nvSpPr>
        <p:spPr>
          <a:xfrm>
            <a:off x="2857500" y="2576598"/>
            <a:ext cx="72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much do you trust this text?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14E5B-343B-054B-BC12-C3445E4CF87A}"/>
              </a:ext>
            </a:extLst>
          </p:cNvPr>
          <p:cNvSpPr txBox="1"/>
          <p:nvPr/>
        </p:nvSpPr>
        <p:spPr>
          <a:xfrm>
            <a:off x="2857500" y="1460892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How much do you trust this text?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BD514-00D7-1D4F-BB2A-823190008E14}"/>
              </a:ext>
            </a:extLst>
          </p:cNvPr>
          <p:cNvSpPr txBox="1"/>
          <p:nvPr/>
        </p:nvSpPr>
        <p:spPr>
          <a:xfrm>
            <a:off x="2857500" y="3638458"/>
            <a:ext cx="72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Braille Pinpoint 8 Dot" pitchFamily="2" charset="0"/>
              </a:rPr>
              <a:t>How much do you trust this text?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08308-14DB-A54E-A77A-CE2B195A1CBB}"/>
              </a:ext>
            </a:extLst>
          </p:cNvPr>
          <p:cNvSpPr txBox="1"/>
          <p:nvPr/>
        </p:nvSpPr>
        <p:spPr>
          <a:xfrm>
            <a:off x="2857500" y="4727241"/>
            <a:ext cx="72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itchFamily="2" charset="0"/>
              </a:rPr>
              <a:t>How much do you trust this text?</a:t>
            </a:r>
          </a:p>
        </p:txBody>
      </p:sp>
    </p:spTree>
    <p:extLst>
      <p:ext uri="{BB962C8B-B14F-4D97-AF65-F5344CB8AC3E}">
        <p14:creationId xmlns:p14="http://schemas.microsoft.com/office/powerpoint/2010/main" val="8055802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intuitive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14E5B-343B-054B-BC12-C3445E4CF87A}"/>
              </a:ext>
            </a:extLst>
          </p:cNvPr>
          <p:cNvSpPr txBox="1"/>
          <p:nvPr/>
        </p:nvSpPr>
        <p:spPr>
          <a:xfrm>
            <a:off x="2857500" y="1460892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" panose="020B0503020202020204" pitchFamily="34" charset="0"/>
              </a:rPr>
              <a:t>The everyday items that are designed the best are the ones that we never have to think about how to use/interact with it.</a:t>
            </a:r>
          </a:p>
          <a:p>
            <a:endParaRPr lang="en-US" sz="3200" dirty="0">
              <a:latin typeface="Avenir Next" panose="020B0503020202020204" pitchFamily="34" charset="0"/>
            </a:endParaRPr>
          </a:p>
          <a:p>
            <a:r>
              <a:rPr lang="en-US" sz="3200" dirty="0">
                <a:latin typeface="Avenir Next" panose="020B0503020202020204" pitchFamily="34" charset="0"/>
              </a:rPr>
              <a:t>Can you think of examples?</a:t>
            </a:r>
          </a:p>
        </p:txBody>
      </p:sp>
    </p:spTree>
    <p:extLst>
      <p:ext uri="{BB962C8B-B14F-4D97-AF65-F5344CB8AC3E}">
        <p14:creationId xmlns:p14="http://schemas.microsoft.com/office/powerpoint/2010/main" val="26071449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106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3295692" y="2864360"/>
            <a:ext cx="8693108" cy="24061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Lesson: </a:t>
            </a:r>
            <a:r>
              <a:rPr lang="en-US" b="1" dirty="0">
                <a:solidFill>
                  <a:schemeClr val="tx1"/>
                </a:solidFill>
                <a:latin typeface="Avenir Next" panose="020B0503020202020204" pitchFamily="34" charset="0"/>
              </a:rPr>
              <a:t>design matters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093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299060" y="4175103"/>
            <a:ext cx="2371240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835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6437952" y="1082310"/>
            <a:ext cx="2896547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6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0D4E8-55E5-6349-A6E0-9A9BC422E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66" y="983807"/>
            <a:ext cx="7958667" cy="52462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95D60AA3-D04C-6A45-B37A-3F54C19CDC4E}"/>
              </a:ext>
            </a:extLst>
          </p:cNvPr>
          <p:cNvSpPr/>
          <p:nvPr/>
        </p:nvSpPr>
        <p:spPr>
          <a:xfrm rot="16200000">
            <a:off x="1595355" y="-293294"/>
            <a:ext cx="907200" cy="3670300"/>
          </a:xfrm>
          <a:prstGeom prst="wedgeRectCallout">
            <a:avLst>
              <a:gd name="adj1" fmla="val -21709"/>
              <a:gd name="adj2" fmla="val 48910"/>
            </a:avLst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6B46A-41ED-A94A-8F63-AECE50D550F1}"/>
              </a:ext>
            </a:extLst>
          </p:cNvPr>
          <p:cNvSpPr txBox="1"/>
          <p:nvPr/>
        </p:nvSpPr>
        <p:spPr>
          <a:xfrm>
            <a:off x="494000" y="1306260"/>
            <a:ext cx="3245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Are the outliers legit?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126A71-24EE-9545-8239-F938642FECF4}"/>
              </a:ext>
            </a:extLst>
          </p:cNvPr>
          <p:cNvSpPr/>
          <p:nvPr/>
        </p:nvSpPr>
        <p:spPr>
          <a:xfrm>
            <a:off x="4469013" y="1088255"/>
            <a:ext cx="2346357" cy="1441007"/>
          </a:xfrm>
          <a:prstGeom prst="ellipse">
            <a:avLst/>
          </a:prstGeom>
          <a:noFill/>
          <a:ln w="889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40649A-05FA-A84E-BA04-4E34F2A28ACD}"/>
              </a:ext>
            </a:extLst>
          </p:cNvPr>
          <p:cNvSpPr/>
          <p:nvPr/>
        </p:nvSpPr>
        <p:spPr>
          <a:xfrm>
            <a:off x="3124200" y="3390900"/>
            <a:ext cx="960670" cy="2204049"/>
          </a:xfrm>
          <a:prstGeom prst="ellipse">
            <a:avLst/>
          </a:prstGeom>
          <a:noFill/>
          <a:ln w="889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44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6877073" y="1713895"/>
            <a:ext cx="1733528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982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Analysis vs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110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5C95C6-F43A-4D4D-A8B1-C77F44FA50A8}"/>
              </a:ext>
            </a:extLst>
          </p:cNvPr>
          <p:cNvSpPr txBox="1">
            <a:spLocks/>
          </p:cNvSpPr>
          <p:nvPr/>
        </p:nvSpPr>
        <p:spPr>
          <a:xfrm>
            <a:off x="8187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</a:rPr>
              <a:t>Analyze (Exploratory)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Explore the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Assess a situation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Determine how to proceed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Decide what to do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</a:rPr>
              <a:t>Communicate (Explanatory)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Present data and ideas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Explain and inform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Provide evidence and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Influence and persuade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546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DD4F0-3A19-D94C-B7E5-9041BF47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9" y="152400"/>
            <a:ext cx="9704791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419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11493500" cy="76835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Communicate: Motivation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ED5FB-3319-A044-BCDB-1F1A6A833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0"/>
            <a:ext cx="8572500" cy="68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37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C7DD2-EF35-AE43-89AB-32A59F855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-114470"/>
            <a:ext cx="8870950" cy="68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889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5C05C9-EC4C-1546-A86E-AB5B8B38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34" y="774700"/>
            <a:ext cx="11552598" cy="528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C40B6F-37C1-894F-9A35-D9C907B3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0" y="82550"/>
            <a:ext cx="6121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43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6877070" y="2338995"/>
            <a:ext cx="2896547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895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116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5C95C6-F43A-4D4D-A8B1-C77F44FA50A8}"/>
              </a:ext>
            </a:extLst>
          </p:cNvPr>
          <p:cNvSpPr txBox="1">
            <a:spLocks/>
          </p:cNvSpPr>
          <p:nvPr/>
        </p:nvSpPr>
        <p:spPr>
          <a:xfrm>
            <a:off x="8187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</a:rPr>
              <a:t>Key Considerations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Who is your </a:t>
            </a:r>
            <a:r>
              <a:rPr lang="en-US" sz="2400" b="1" dirty="0">
                <a:latin typeface="Avenir Next" panose="020B0503020202020204" pitchFamily="34" charset="0"/>
              </a:rPr>
              <a:t>audience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What questions are you answering?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Why should the audience care?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What are your major insights and surprises?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What change do you want to affect?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071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0D876-C3B8-2A43-A327-1198E25B5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199" y="889000"/>
            <a:ext cx="9768409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77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959B3-5DAA-B946-A688-CCE5A72AC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204" y="983807"/>
            <a:ext cx="7423918" cy="58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D23DB-1411-9843-9E76-FDF92A83B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244" y="1085408"/>
            <a:ext cx="7871153" cy="511219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3810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4207AD-7B3F-4044-B65E-04322AA4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</p:spTree>
    <p:extLst>
      <p:ext uri="{BB962C8B-B14F-4D97-AF65-F5344CB8AC3E}">
        <p14:creationId xmlns:p14="http://schemas.microsoft.com/office/powerpoint/2010/main" val="18898178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D0465-2D64-2748-8835-E73A9EA11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21" y="983807"/>
            <a:ext cx="8238068" cy="57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00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0B26C-FF09-884B-9FD1-925EE31E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066800"/>
            <a:ext cx="76581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763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F8FBF-AEA1-E640-B98E-A7E13070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27" y="830261"/>
            <a:ext cx="8202484" cy="5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69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122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5C95C6-F43A-4D4D-A8B1-C77F44FA50A8}"/>
              </a:ext>
            </a:extLst>
          </p:cNvPr>
          <p:cNvSpPr txBox="1">
            <a:spLocks/>
          </p:cNvSpPr>
          <p:nvPr/>
        </p:nvSpPr>
        <p:spPr>
          <a:xfrm>
            <a:off x="8187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</a:rPr>
              <a:t>Final Takeaways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How you choose to display your data greatly influences how people interpret the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Humans are visual, </a:t>
            </a:r>
            <a:r>
              <a:rPr lang="en-US" sz="2400" i="1" dirty="0">
                <a:latin typeface="Avenir Next" panose="020B0503020202020204" pitchFamily="34" charset="0"/>
              </a:rPr>
              <a:t>emotional</a:t>
            </a:r>
            <a:r>
              <a:rPr lang="en-US" sz="2400" dirty="0">
                <a:latin typeface="Avenir Next" panose="020B0503020202020204" pitchFamily="34" charset="0"/>
              </a:rPr>
              <a:t> creations; make graphs that don’t make others feel confused, insulted, </a:t>
            </a:r>
            <a:r>
              <a:rPr lang="en-US" sz="2400" dirty="0" err="1">
                <a:latin typeface="Avenir Next" panose="020B0503020202020204" pitchFamily="34" charset="0"/>
              </a:rPr>
              <a:t>etc</a:t>
            </a:r>
            <a:endParaRPr lang="en-US" sz="2400" dirty="0">
              <a:latin typeface="Avenir Next" panose="020B05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Your graphs should illicit good feelings and effectively convey your narrative</a:t>
            </a:r>
            <a:endParaRPr lang="en-US" sz="1000" dirty="0">
              <a:latin typeface="Avenir Next" panose="020B05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3DF0EA-5783-CE46-A599-D7CDE0D010C3}"/>
              </a:ext>
            </a:extLst>
          </p:cNvPr>
          <p:cNvSpPr txBox="1">
            <a:spLocks/>
          </p:cNvSpPr>
          <p:nvPr/>
        </p:nvSpPr>
        <p:spPr>
          <a:xfrm>
            <a:off x="6203555" y="1453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2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B91FF-BAFB-E74C-A68E-3884C6EF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04" y="1219200"/>
            <a:ext cx="9480792" cy="4445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3810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67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B91FF-BAFB-E74C-A68E-3884C6EF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04" y="1219200"/>
            <a:ext cx="9480792" cy="4445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3810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2F064D0F-E3DD-7F40-B626-5C9DBB6AB66A}"/>
              </a:ext>
            </a:extLst>
          </p:cNvPr>
          <p:cNvSpPr/>
          <p:nvPr/>
        </p:nvSpPr>
        <p:spPr>
          <a:xfrm rot="16200000">
            <a:off x="3273205" y="3165695"/>
            <a:ext cx="3384993" cy="2082802"/>
          </a:xfrm>
          <a:prstGeom prst="wedgeRectCallout">
            <a:avLst>
              <a:gd name="adj1" fmla="val -21709"/>
              <a:gd name="adj2" fmla="val 48910"/>
            </a:avLst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61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780424" y="1110656"/>
            <a:ext cx="2648576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0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811250" y="1775438"/>
            <a:ext cx="3633749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19C7C7-7ACE-CC47-A04A-C05EDFA67FA7}"/>
              </a:ext>
            </a:extLst>
          </p:cNvPr>
          <p:cNvSpPr txBox="1">
            <a:spLocks/>
          </p:cNvSpPr>
          <p:nvPr/>
        </p:nvSpPr>
        <p:spPr>
          <a:xfrm>
            <a:off x="476292" y="1105531"/>
            <a:ext cx="3511508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Not</a:t>
            </a:r>
            <a:r>
              <a:rPr lang="en-US" dirty="0">
                <a:latin typeface="Avenir Next" panose="020B0503020202020204" pitchFamily="34" charset="0"/>
              </a:rPr>
              <a:t> effective: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169939-9622-814C-84C1-3C0AA3CDE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872807"/>
            <a:ext cx="7835900" cy="43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5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19C7C7-7ACE-CC47-A04A-C05EDFA67FA7}"/>
              </a:ext>
            </a:extLst>
          </p:cNvPr>
          <p:cNvSpPr txBox="1">
            <a:spLocks/>
          </p:cNvSpPr>
          <p:nvPr/>
        </p:nvSpPr>
        <p:spPr>
          <a:xfrm>
            <a:off x="476292" y="1105531"/>
            <a:ext cx="3511508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Not</a:t>
            </a:r>
            <a:r>
              <a:rPr lang="en-US" dirty="0">
                <a:latin typeface="Avenir Next" panose="020B0503020202020204" pitchFamily="34" charset="0"/>
              </a:rPr>
              <a:t> effective: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63C9A-C238-E540-AF76-278E6CC5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1635044"/>
            <a:ext cx="6223000" cy="4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4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19C7C7-7ACE-CC47-A04A-C05EDFA67FA7}"/>
              </a:ext>
            </a:extLst>
          </p:cNvPr>
          <p:cNvSpPr txBox="1">
            <a:spLocks/>
          </p:cNvSpPr>
          <p:nvPr/>
        </p:nvSpPr>
        <p:spPr>
          <a:xfrm>
            <a:off x="476292" y="1105531"/>
            <a:ext cx="3511508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Not</a:t>
            </a:r>
            <a:r>
              <a:rPr lang="en-US" dirty="0">
                <a:latin typeface="Avenir Next" panose="020B0503020202020204" pitchFamily="34" charset="0"/>
              </a:rPr>
              <a:t> effective: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F7B2A-CF71-6A46-B471-C99E3E877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046" y="1663701"/>
            <a:ext cx="8991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915B-6C3A-1F41-95C7-311148B5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F5E19-7B93-7442-B2CB-2878AF24EC8F}"/>
              </a:ext>
            </a:extLst>
          </p:cNvPr>
          <p:cNvSpPr txBox="1"/>
          <p:nvPr/>
        </p:nvSpPr>
        <p:spPr>
          <a:xfrm>
            <a:off x="1917700" y="2667000"/>
            <a:ext cx="905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Next" panose="020B0503020202020204" pitchFamily="34" charset="0"/>
              </a:rPr>
              <a:t>As the </a:t>
            </a:r>
            <a:r>
              <a:rPr lang="en-US" sz="4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mat</a:t>
            </a:r>
            <a:r>
              <a:rPr lang="en-US" sz="4800" dirty="0">
                <a:solidFill>
                  <a:schemeClr val="bg1"/>
                </a:solidFill>
                <a:latin typeface="Avenir Next" panose="020B0503020202020204" pitchFamily="34" charset="0"/>
              </a:rPr>
              <a:t>plot</a:t>
            </a:r>
            <a:r>
              <a:rPr lang="en-US" sz="4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lib</a:t>
            </a:r>
            <a:r>
              <a:rPr lang="en-US" sz="4800" dirty="0">
                <a:solidFill>
                  <a:schemeClr val="bg1"/>
                </a:solidFill>
                <a:latin typeface="Avenir Next" panose="020B0503020202020204" pitchFamily="34" charset="0"/>
              </a:rPr>
              <a:t> thickens …</a:t>
            </a:r>
          </a:p>
        </p:txBody>
      </p:sp>
    </p:spTree>
    <p:extLst>
      <p:ext uri="{BB962C8B-B14F-4D97-AF65-F5344CB8AC3E}">
        <p14:creationId xmlns:p14="http://schemas.microsoft.com/office/powerpoint/2010/main" val="3223535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4E9BD-0A5C-6845-B4BA-007811DDE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35" y="1244600"/>
            <a:ext cx="11245265" cy="56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19C7C7-7ACE-CC47-A04A-C05EDFA67FA7}"/>
              </a:ext>
            </a:extLst>
          </p:cNvPr>
          <p:cNvSpPr txBox="1">
            <a:spLocks/>
          </p:cNvSpPr>
          <p:nvPr/>
        </p:nvSpPr>
        <p:spPr>
          <a:xfrm>
            <a:off x="514392" y="983807"/>
            <a:ext cx="3511508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Not</a:t>
            </a:r>
            <a:r>
              <a:rPr lang="en-US" dirty="0">
                <a:latin typeface="Avenir Next" panose="020B0503020202020204" pitchFamily="34" charset="0"/>
              </a:rPr>
              <a:t> effective:</a:t>
            </a:r>
          </a:p>
        </p:txBody>
      </p:sp>
    </p:spTree>
    <p:extLst>
      <p:ext uri="{BB962C8B-B14F-4D97-AF65-F5344CB8AC3E}">
        <p14:creationId xmlns:p14="http://schemas.microsoft.com/office/powerpoint/2010/main" val="4127546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C81C-6C9C-3344-9225-AB146BC7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19C7C7-7ACE-CC47-A04A-C05EDFA67FA7}"/>
              </a:ext>
            </a:extLst>
          </p:cNvPr>
          <p:cNvSpPr txBox="1">
            <a:spLocks/>
          </p:cNvSpPr>
          <p:nvPr/>
        </p:nvSpPr>
        <p:spPr>
          <a:xfrm>
            <a:off x="476292" y="1105531"/>
            <a:ext cx="3511508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Not</a:t>
            </a:r>
            <a:r>
              <a:rPr lang="en-US" dirty="0">
                <a:latin typeface="Avenir Next" panose="020B0503020202020204" pitchFamily="34" charset="0"/>
              </a:rPr>
              <a:t> effective: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0B768-C804-C146-B30D-BF5A4FEEC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983807"/>
            <a:ext cx="7462550" cy="51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253682" y="2409557"/>
            <a:ext cx="2835717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94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5F77C-E008-7D4A-834D-BB6B28C6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855122"/>
            <a:ext cx="5600700" cy="600287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2E0A427-549D-6842-B005-F632F89311D6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0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23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36873-C336-D24E-80D9-1F9383FE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800100"/>
            <a:ext cx="8347642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66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36873-C336-D24E-80D9-1F9383FE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100"/>
            <a:ext cx="8347642" cy="605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10BC6-E327-844D-AE0E-CEB60B79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642" y="1399436"/>
            <a:ext cx="3844358" cy="54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76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25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3369A-26FB-0647-AC61-FD8F655A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299" y="983807"/>
            <a:ext cx="9147459" cy="52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2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26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3369A-26FB-0647-AC61-FD8F655A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007"/>
            <a:ext cx="9147459" cy="529933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A2C76C-179C-2440-B1AE-52F6588F4835}"/>
              </a:ext>
            </a:extLst>
          </p:cNvPr>
          <p:cNvSpPr/>
          <p:nvPr/>
        </p:nvSpPr>
        <p:spPr>
          <a:xfrm>
            <a:off x="0" y="806007"/>
            <a:ext cx="9144000" cy="5299330"/>
          </a:xfrm>
          <a:prstGeom prst="rect">
            <a:avLst/>
          </a:prstGeom>
          <a:solidFill>
            <a:srgbClr val="F9F9F9">
              <a:alpha val="81000"/>
            </a:srgbClr>
          </a:solidFill>
          <a:ln>
            <a:solidFill>
              <a:schemeClr val="accent1">
                <a:shade val="95000"/>
                <a:satMod val="105000"/>
                <a:alpha val="81000"/>
              </a:schemeClr>
            </a:solidFill>
          </a:ln>
          <a:effectLst>
            <a:outerShdw blurRad="40000" dist="23000" dir="5400000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9924C-A584-774D-8B85-333A9545E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28" y="1140160"/>
            <a:ext cx="9231172" cy="46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96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27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2E94F-DDB5-2240-BFF8-E2D7090B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25" y="825500"/>
            <a:ext cx="8019474" cy="50051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97406E-5E8B-1A40-AE23-235F25529BAA}"/>
              </a:ext>
            </a:extLst>
          </p:cNvPr>
          <p:cNvSpPr txBox="1">
            <a:spLocks/>
          </p:cNvSpPr>
          <p:nvPr/>
        </p:nvSpPr>
        <p:spPr>
          <a:xfrm>
            <a:off x="8210016" y="5875592"/>
            <a:ext cx="2115084" cy="33470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chemeClr val="tx1"/>
                </a:solidFill>
                <a:latin typeface="Avenir Next" panose="020B0503020202020204" pitchFamily="34" charset="0"/>
              </a:rPr>
              <a:t>October 1, 2019</a:t>
            </a:r>
            <a:endParaRPr lang="en-US" sz="18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96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88D62-E728-F640-A084-D8B1D070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25" y="821341"/>
            <a:ext cx="5899150" cy="60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6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54527" y="1791043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100"/>
              </a:spcAft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Projects have been posted!</a:t>
            </a: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Check the website for details and read the guidelines file for due dates</a:t>
            </a:r>
          </a:p>
          <a:p>
            <a:pPr marL="0" indent="0">
              <a:spcAft>
                <a:spcPts val="1100"/>
              </a:spcAft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Aft>
                <a:spcPts val="1100"/>
              </a:spcAft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Added more Office Hours!</a:t>
            </a:r>
          </a:p>
          <a:p>
            <a:pPr marL="857212" lvl="1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Check the weekly schedule on our website</a:t>
            </a:r>
          </a:p>
          <a:p>
            <a:pPr marL="400023" lvl="1" indent="0">
              <a:spcAft>
                <a:spcPts val="11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dirty="0"/>
              <a:t> </a:t>
            </a:r>
            <a:br>
              <a:rPr lang="en-US" dirty="0"/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34827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D17BC-007D-5A43-82B0-15BDA866C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49" y="876300"/>
            <a:ext cx="8101521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8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A7BF4-8E79-4748-958B-0EE769D85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47" y="983807"/>
            <a:ext cx="6916506" cy="52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95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31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3295692" y="2864360"/>
            <a:ext cx="8693108" cy="24061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Lesson: </a:t>
            </a:r>
            <a:r>
              <a:rPr lang="en-US" b="1" dirty="0">
                <a:solidFill>
                  <a:schemeClr val="tx1"/>
                </a:solidFill>
                <a:latin typeface="Avenir Next" panose="020B0503020202020204" pitchFamily="34" charset="0"/>
              </a:rPr>
              <a:t>be proportional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54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32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F1C4B-22DC-EB49-A114-652C4C81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778065"/>
            <a:ext cx="8083550" cy="60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2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33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AFAED-030D-F94A-BDDD-6CDDCEEF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791883"/>
            <a:ext cx="8083550" cy="60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01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F2B5E-43AD-8C47-B67C-455F38E6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806992"/>
            <a:ext cx="8077200" cy="60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66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35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AC77B-4635-F142-B158-0A8E78E90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812280"/>
            <a:ext cx="8051800" cy="60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6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36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3295692" y="2864360"/>
            <a:ext cx="8693108" cy="24061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Lesson: </a:t>
            </a:r>
            <a:r>
              <a:rPr lang="en-US" b="1" dirty="0">
                <a:solidFill>
                  <a:schemeClr val="tx1"/>
                </a:solidFill>
                <a:latin typeface="Avenir Next" panose="020B0503020202020204" pitchFamily="34" charset="0"/>
              </a:rPr>
              <a:t>include uncertainty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05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37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F07DD-ADBB-6B4E-B3EE-6F0669B16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77" y="1092200"/>
            <a:ext cx="9998923" cy="41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7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8183A-640C-DC48-AC86-9EF4D7E8A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1657350"/>
            <a:ext cx="5958200" cy="335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B01B4-EDDC-AA41-A095-D001BD89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632" y="1727200"/>
            <a:ext cx="592536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8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55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Graphical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39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3295692" y="2864360"/>
            <a:ext cx="8693108" cy="24061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Lesson: </a:t>
            </a:r>
            <a:r>
              <a:rPr lang="en-US" b="1" dirty="0">
                <a:solidFill>
                  <a:schemeClr val="tx1"/>
                </a:solidFill>
                <a:latin typeface="Avenir Next" panose="020B0503020202020204" pitchFamily="34" charset="0"/>
              </a:rPr>
              <a:t>plot all the data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64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253682" y="2409557"/>
            <a:ext cx="2835717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59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224561" y="2936708"/>
            <a:ext cx="1061440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68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42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7F9F5-EDEA-614B-ACB8-1342F9144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000" y="1327660"/>
            <a:ext cx="5001900" cy="4206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253D4-7C72-8E44-A95B-985968CBB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152304"/>
            <a:ext cx="4000500" cy="43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4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43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450892" y="1327660"/>
            <a:ext cx="1974808" cy="14155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What’s wrong?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E1A48-C9CE-5042-A184-EC5DB21C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787"/>
            <a:ext cx="5676900" cy="4855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7FB3E-5624-D145-8C73-B5DCCD3F4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08" y="811877"/>
            <a:ext cx="6057900" cy="48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99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22A1CB-8225-1A4A-8847-B647ADF9154B}"/>
              </a:ext>
            </a:extLst>
          </p:cNvPr>
          <p:cNvSpPr txBox="1">
            <a:spLocks/>
          </p:cNvSpPr>
          <p:nvPr/>
        </p:nvSpPr>
        <p:spPr>
          <a:xfrm>
            <a:off x="3295692" y="2864360"/>
            <a:ext cx="8693108" cy="240614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venir Next" panose="020B0503020202020204" pitchFamily="34" charset="0"/>
              </a:rPr>
              <a:t>Lesson: </a:t>
            </a:r>
            <a:r>
              <a:rPr lang="en-US" b="1" dirty="0">
                <a:solidFill>
                  <a:schemeClr val="tx1"/>
                </a:solidFill>
                <a:latin typeface="Avenir Next" panose="020B0503020202020204" pitchFamily="34" charset="0"/>
              </a:rPr>
              <a:t>keep it simple… enough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42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45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5C95C6-F43A-4D4D-A8B1-C77F44FA50A8}"/>
              </a:ext>
            </a:extLst>
          </p:cNvPr>
          <p:cNvSpPr txBox="1">
            <a:spLocks/>
          </p:cNvSpPr>
          <p:nvPr/>
        </p:nvSpPr>
        <p:spPr>
          <a:xfrm>
            <a:off x="2308027" y="2253807"/>
            <a:ext cx="8029773" cy="22165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2800" i="1" dirty="0">
                <a:latin typeface="Avenir Next" panose="020B0503020202020204" pitchFamily="34" charset="0"/>
              </a:rPr>
              <a:t>“You should have stayed with the soup question. The object of a question is to obtain information that matters only to us”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4DE96F-1E58-3640-AF10-AE9530792539}"/>
              </a:ext>
            </a:extLst>
          </p:cNvPr>
          <p:cNvSpPr/>
          <p:nvPr/>
        </p:nvSpPr>
        <p:spPr>
          <a:xfrm>
            <a:off x="6322913" y="4101068"/>
            <a:ext cx="482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-- Sean Connery in Finding Forrester (movie)</a:t>
            </a:r>
          </a:p>
        </p:txBody>
      </p:sp>
    </p:spTree>
    <p:extLst>
      <p:ext uri="{BB962C8B-B14F-4D97-AF65-F5344CB8AC3E}">
        <p14:creationId xmlns:p14="http://schemas.microsoft.com/office/powerpoint/2010/main" val="3740625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8D15E3-9E01-E84F-83EC-11E72362B275}"/>
              </a:ext>
            </a:extLst>
          </p:cNvPr>
          <p:cNvSpPr txBox="1">
            <a:spLocks/>
          </p:cNvSpPr>
          <p:nvPr/>
        </p:nvSpPr>
        <p:spPr>
          <a:xfrm>
            <a:off x="2308027" y="12378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Making plots is effectively providing an answer to an implicit question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You get to pick the answer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Ensure the answer doesn’t leave the viewer with uncertainty as to what it’s answering or the completeness of the answer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A good plot should invoke and inspire new questions</a:t>
            </a:r>
          </a:p>
        </p:txBody>
      </p:sp>
    </p:spTree>
    <p:extLst>
      <p:ext uri="{BB962C8B-B14F-4D97-AF65-F5344CB8AC3E}">
        <p14:creationId xmlns:p14="http://schemas.microsoft.com/office/powerpoint/2010/main" val="357289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224561" y="2936708"/>
            <a:ext cx="1061440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19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306034" y="3577391"/>
            <a:ext cx="1336385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0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780424" y="1110656"/>
            <a:ext cx="2648576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53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3D77F-5204-BE4C-8FA7-5CD6E701B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15425"/>
            <a:ext cx="9029700" cy="68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9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comparisons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76F58-B234-284B-863E-F0FDEF96D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75" y="844009"/>
            <a:ext cx="5607050" cy="53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57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F5FDA-D9EC-E146-B492-A27C41279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88" y="1181100"/>
            <a:ext cx="7171624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3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79A98-0284-9549-ADD9-6FA30FB1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593850"/>
            <a:ext cx="63373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1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9C46-A244-D643-B8DB-57794FA3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1460500"/>
            <a:ext cx="843924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8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53918-D320-C94B-986F-3359E14CE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983807"/>
            <a:ext cx="6953250" cy="52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15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611E9-E2F6-6B46-B54A-D8440CFFC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0" y="817468"/>
            <a:ext cx="6026150" cy="6040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4860C3-7D9C-5F4E-B44D-A39848CEB556}"/>
              </a:ext>
            </a:extLst>
          </p:cNvPr>
          <p:cNvSpPr/>
          <p:nvPr/>
        </p:nvSpPr>
        <p:spPr>
          <a:xfrm>
            <a:off x="8570081" y="1790923"/>
            <a:ext cx="31520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London Cholera Epidemic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-- Edward </a:t>
            </a:r>
            <a:r>
              <a:rPr lang="en-US" dirty="0" err="1">
                <a:latin typeface="Avenir Next" panose="020B0503020202020204" pitchFamily="34" charset="0"/>
              </a:rPr>
              <a:t>Tufte</a:t>
            </a:r>
            <a:r>
              <a:rPr lang="en-US" dirty="0">
                <a:latin typeface="Avenir Next" panose="020B0503020202020204" pitchFamily="34" charset="0"/>
              </a:rPr>
              <a:t>,</a:t>
            </a:r>
          </a:p>
          <a:p>
            <a:r>
              <a:rPr lang="en-US" dirty="0">
                <a:latin typeface="Avenir Next" panose="020B0503020202020204" pitchFamily="34" charset="0"/>
              </a:rPr>
              <a:t>Visual and Statistical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65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03AFA-5A1D-D541-9A49-4D6FAD26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807585"/>
            <a:ext cx="5353050" cy="5434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1ACA4-F89D-CA46-ACAB-7A372B708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25" y="983807"/>
            <a:ext cx="1606550" cy="56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70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C5AAE-AB17-C242-A534-A5C77B0F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798037"/>
            <a:ext cx="8343900" cy="56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98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CCC3-88A8-BD48-B6AB-5BD503E2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806099"/>
            <a:ext cx="8007350" cy="60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5C95C6-F43A-4D4D-A8B1-C77F44FA50A8}"/>
              </a:ext>
            </a:extLst>
          </p:cNvPr>
          <p:cNvSpPr txBox="1">
            <a:spLocks/>
          </p:cNvSpPr>
          <p:nvPr/>
        </p:nvSpPr>
        <p:spPr>
          <a:xfrm>
            <a:off x="2308027" y="22538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2800" dirty="0">
                <a:latin typeface="Avenir Next" panose="020B0503020202020204" pitchFamily="34" charset="0"/>
              </a:rPr>
              <a:t>Assume you know a given dataset is credible, complete with the info you want, and has no missing values. Why do further EDA?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A535D-B2DB-5E48-B08F-FAE6AA70F1C4}"/>
              </a:ext>
            </a:extLst>
          </p:cNvPr>
          <p:cNvSpPr/>
          <p:nvPr/>
        </p:nvSpPr>
        <p:spPr>
          <a:xfrm>
            <a:off x="6248400" y="3565303"/>
            <a:ext cx="201930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86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distributions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1D008-FCC7-DD41-929C-1CE6A691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983807"/>
            <a:ext cx="5461000" cy="53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32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distributions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B18C8-67A2-0E4D-A48D-7B4DEEA10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49" y="863600"/>
            <a:ext cx="8364395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38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density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B58AD-86F4-4241-A866-A7701E5A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92" y="1981200"/>
            <a:ext cx="11029009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82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density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2DA14-5CEA-7D40-A4A9-E837C7E9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092200"/>
            <a:ext cx="2324100" cy="482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BA955-282B-7F42-AE9F-B79DDCF8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2476500"/>
            <a:ext cx="3403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575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density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29C89-AE9C-7D44-A42F-2AA2D8EA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49" y="1663700"/>
            <a:ext cx="9739269" cy="32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947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density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BFDB0-8145-2F44-9931-9EBBBC5A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1120719"/>
            <a:ext cx="5003800" cy="44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72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small multiples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2515F-77A4-4B47-9418-5B4668BF9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0" y="983807"/>
            <a:ext cx="3968750" cy="58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15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scatter plot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FD8DB-C15B-8546-9C6E-FD88054B9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806274"/>
            <a:ext cx="7188200" cy="605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171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hands-on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39B6E-673D-A74E-A2CF-660FC326B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2368550"/>
            <a:ext cx="3429000" cy="2120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779372-2A10-FF47-9267-8C336AB3BEA1}"/>
              </a:ext>
            </a:extLst>
          </p:cNvPr>
          <p:cNvSpPr txBox="1">
            <a:spLocks/>
          </p:cNvSpPr>
          <p:nvPr/>
        </p:nvSpPr>
        <p:spPr>
          <a:xfrm>
            <a:off x="2660692" y="1483040"/>
            <a:ext cx="8185108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</a:rPr>
              <a:t>How do you feel about doing science?</a:t>
            </a:r>
          </a:p>
        </p:txBody>
      </p:sp>
    </p:spTree>
    <p:extLst>
      <p:ext uri="{BB962C8B-B14F-4D97-AF65-F5344CB8AC3E}">
        <p14:creationId xmlns:p14="http://schemas.microsoft.com/office/powerpoint/2010/main" val="3508053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3C812-8102-C940-B444-E8625F9A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943" y="1473200"/>
            <a:ext cx="742199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5C95C6-F43A-4D4D-A8B1-C77F44FA50A8}"/>
              </a:ext>
            </a:extLst>
          </p:cNvPr>
          <p:cNvSpPr txBox="1">
            <a:spLocks/>
          </p:cNvSpPr>
          <p:nvPr/>
        </p:nvSpPr>
        <p:spPr>
          <a:xfrm>
            <a:off x="1568055" y="1072707"/>
            <a:ext cx="7575945" cy="118789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</a:rPr>
              <a:t>Purposes of EDA: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Maximize insight into a dataset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Uncover underlying 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Detect outliers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Test underlying assumptions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" panose="020B0503020202020204" pitchFamily="34" charset="0"/>
              </a:rPr>
              <a:t>Develop parsimonious models</a:t>
            </a:r>
          </a:p>
        </p:txBody>
      </p:sp>
    </p:spTree>
    <p:extLst>
      <p:ext uri="{BB962C8B-B14F-4D97-AF65-F5344CB8AC3E}">
        <p14:creationId xmlns:p14="http://schemas.microsoft.com/office/powerpoint/2010/main" val="4149649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052CB-8FF7-0D40-8532-FD21464A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1416812"/>
            <a:ext cx="4635500" cy="39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2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F97E8-B63F-4344-9DAC-6B3029B6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31" y="1761903"/>
            <a:ext cx="1049333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029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D4058-C204-D846-B8CE-526059870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19" y="1409700"/>
            <a:ext cx="10623361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311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F8463-4471-D549-87B8-2AF6CEE44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49" y="1466407"/>
            <a:ext cx="6325491" cy="44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530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2139F-9B8E-094D-8724-80839236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89410"/>
            <a:ext cx="7810500" cy="606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0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exercise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DAA8F-A8BA-FE48-A303-8FE10F0CD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50" y="1409700"/>
            <a:ext cx="8381772" cy="3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07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D434-BD43-7F4E-AA25-7031BD454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093686"/>
            <a:ext cx="6096000" cy="46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394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5D434-BD43-7F4E-AA25-7031BD454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093686"/>
            <a:ext cx="6096000" cy="46530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488A6D-F72B-A54A-A3CC-37269D018850}"/>
              </a:ext>
            </a:extLst>
          </p:cNvPr>
          <p:cNvSpPr txBox="1">
            <a:spLocks/>
          </p:cNvSpPr>
          <p:nvPr/>
        </p:nvSpPr>
        <p:spPr>
          <a:xfrm>
            <a:off x="9804484" y="2925027"/>
            <a:ext cx="17652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8000" dirty="0">
                <a:solidFill>
                  <a:srgbClr val="C00000"/>
                </a:solidFill>
                <a:latin typeface="Avenir Next" panose="020B0503020202020204" pitchFamily="34" charset="0"/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1016956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A84E9-ADCB-CA45-89FB-5064221A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1178153"/>
            <a:ext cx="6559550" cy="44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86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A84E9-ADCB-CA45-89FB-5064221A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1178153"/>
            <a:ext cx="6559550" cy="44987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1BBBF1-B5D7-CB4D-BFC5-0507C0F4A0FA}"/>
              </a:ext>
            </a:extLst>
          </p:cNvPr>
          <p:cNvSpPr txBox="1">
            <a:spLocks/>
          </p:cNvSpPr>
          <p:nvPr/>
        </p:nvSpPr>
        <p:spPr>
          <a:xfrm>
            <a:off x="9804484" y="2925027"/>
            <a:ext cx="17652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8000" dirty="0">
                <a:solidFill>
                  <a:srgbClr val="C00000"/>
                </a:solidFill>
                <a:latin typeface="Avenir Next" panose="020B0503020202020204" pitchFamily="34" charset="0"/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305241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4306A-4E75-8A4D-985A-984EB450391E}"/>
              </a:ext>
            </a:extLst>
          </p:cNvPr>
          <p:cNvSpPr txBox="1"/>
          <p:nvPr/>
        </p:nvSpPr>
        <p:spPr>
          <a:xfrm>
            <a:off x="1645920" y="1423851"/>
            <a:ext cx="11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D7B36-8A63-8B48-A0F4-99320352F7E5}"/>
              </a:ext>
            </a:extLst>
          </p:cNvPr>
          <p:cNvSpPr txBox="1"/>
          <p:nvPr/>
        </p:nvSpPr>
        <p:spPr>
          <a:xfrm>
            <a:off x="3971110" y="1449026"/>
            <a:ext cx="11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E0B03-AF09-4341-A03D-4F86B0B364C2}"/>
              </a:ext>
            </a:extLst>
          </p:cNvPr>
          <p:cNvSpPr txBox="1"/>
          <p:nvPr/>
        </p:nvSpPr>
        <p:spPr>
          <a:xfrm>
            <a:off x="5610597" y="1396684"/>
            <a:ext cx="11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E935A-F55E-214A-832E-A10E7598363E}"/>
              </a:ext>
            </a:extLst>
          </p:cNvPr>
          <p:cNvSpPr txBox="1"/>
          <p:nvPr/>
        </p:nvSpPr>
        <p:spPr>
          <a:xfrm>
            <a:off x="6896396" y="1443861"/>
            <a:ext cx="13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2BEAE-AD1F-7744-8660-02996340E7CF}"/>
              </a:ext>
            </a:extLst>
          </p:cNvPr>
          <p:cNvSpPr txBox="1"/>
          <p:nvPr/>
        </p:nvSpPr>
        <p:spPr>
          <a:xfrm>
            <a:off x="8621486" y="1423849"/>
            <a:ext cx="246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market value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C8B33B-2656-C74E-ABD8-FC2303C40EE9}"/>
              </a:ext>
            </a:extLst>
          </p:cNvPr>
          <p:cNvCxnSpPr/>
          <p:nvPr/>
        </p:nvCxnSpPr>
        <p:spPr>
          <a:xfrm>
            <a:off x="1476103" y="1423849"/>
            <a:ext cx="909029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AC0327-E6B2-514C-BE22-EDC27613507A}"/>
              </a:ext>
            </a:extLst>
          </p:cNvPr>
          <p:cNvCxnSpPr/>
          <p:nvPr/>
        </p:nvCxnSpPr>
        <p:spPr>
          <a:xfrm>
            <a:off x="1476102" y="1885514"/>
            <a:ext cx="909029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94723C-8E47-3549-8829-8F40BAECB50F}"/>
              </a:ext>
            </a:extLst>
          </p:cNvPr>
          <p:cNvSpPr txBox="1"/>
          <p:nvPr/>
        </p:nvSpPr>
        <p:spPr>
          <a:xfrm>
            <a:off x="1645920" y="2094724"/>
            <a:ext cx="212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Alexis Sanchez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3B894-15A7-DF4C-B178-54B5902F33A1}"/>
              </a:ext>
            </a:extLst>
          </p:cNvPr>
          <p:cNvSpPr txBox="1"/>
          <p:nvPr/>
        </p:nvSpPr>
        <p:spPr>
          <a:xfrm>
            <a:off x="1645920" y="2617945"/>
            <a:ext cx="212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Mesut </a:t>
            </a:r>
            <a:r>
              <a:rPr lang="en-US" sz="2000" dirty="0" err="1">
                <a:latin typeface="Avenir Next" panose="020B0503020202020204" pitchFamily="34" charset="0"/>
              </a:rPr>
              <a:t>Ozil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FBF70-169F-2D43-83FE-067FA515BCAC}"/>
              </a:ext>
            </a:extLst>
          </p:cNvPr>
          <p:cNvSpPr txBox="1"/>
          <p:nvPr/>
        </p:nvSpPr>
        <p:spPr>
          <a:xfrm>
            <a:off x="1645920" y="3215431"/>
            <a:ext cx="150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Petr Cech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A58F0-11AB-9E41-9EBC-46B08A819D80}"/>
              </a:ext>
            </a:extLst>
          </p:cNvPr>
          <p:cNvSpPr txBox="1"/>
          <p:nvPr/>
        </p:nvSpPr>
        <p:spPr>
          <a:xfrm>
            <a:off x="1672046" y="3812917"/>
            <a:ext cx="209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Theo Walcott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DAB1F-4A48-2F40-A886-738322877889}"/>
              </a:ext>
            </a:extLst>
          </p:cNvPr>
          <p:cNvSpPr txBox="1"/>
          <p:nvPr/>
        </p:nvSpPr>
        <p:spPr>
          <a:xfrm>
            <a:off x="1672046" y="4418441"/>
            <a:ext cx="229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Laurent </a:t>
            </a:r>
            <a:r>
              <a:rPr lang="en-US" sz="2000" dirty="0" err="1">
                <a:latin typeface="Avenir Next" panose="020B0503020202020204" pitchFamily="34" charset="0"/>
              </a:rPr>
              <a:t>Koscielny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013269-4A54-9A4B-B327-41844149B636}"/>
              </a:ext>
            </a:extLst>
          </p:cNvPr>
          <p:cNvSpPr txBox="1"/>
          <p:nvPr/>
        </p:nvSpPr>
        <p:spPr>
          <a:xfrm>
            <a:off x="3935880" y="2094724"/>
            <a:ext cx="150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Arsenal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21501-55F2-6646-91F8-DEC48083B6E5}"/>
              </a:ext>
            </a:extLst>
          </p:cNvPr>
          <p:cNvSpPr txBox="1"/>
          <p:nvPr/>
        </p:nvSpPr>
        <p:spPr>
          <a:xfrm>
            <a:off x="3935879" y="2630416"/>
            <a:ext cx="150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Arsenal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067050-1692-6545-8F0C-5B95D35F062A}"/>
              </a:ext>
            </a:extLst>
          </p:cNvPr>
          <p:cNvSpPr txBox="1"/>
          <p:nvPr/>
        </p:nvSpPr>
        <p:spPr>
          <a:xfrm>
            <a:off x="3935879" y="3188599"/>
            <a:ext cx="150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Arsenal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7D157D-0B8A-3F4A-B36F-6DF2FFC591A5}"/>
              </a:ext>
            </a:extLst>
          </p:cNvPr>
          <p:cNvSpPr txBox="1"/>
          <p:nvPr/>
        </p:nvSpPr>
        <p:spPr>
          <a:xfrm>
            <a:off x="3931525" y="3812917"/>
            <a:ext cx="150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Arsenal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E3F75-BBDE-AF44-A0B1-69FA8E548F68}"/>
              </a:ext>
            </a:extLst>
          </p:cNvPr>
          <p:cNvSpPr txBox="1"/>
          <p:nvPr/>
        </p:nvSpPr>
        <p:spPr>
          <a:xfrm>
            <a:off x="3931524" y="4418441"/>
            <a:ext cx="1502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Arsenal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CF9439-A5F0-B54C-8A00-445329BCE319}"/>
              </a:ext>
            </a:extLst>
          </p:cNvPr>
          <p:cNvSpPr txBox="1"/>
          <p:nvPr/>
        </p:nvSpPr>
        <p:spPr>
          <a:xfrm>
            <a:off x="5722617" y="2094724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28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7F5FA8-4DB1-CA49-B40B-49F0162D81CB}"/>
              </a:ext>
            </a:extLst>
          </p:cNvPr>
          <p:cNvSpPr txBox="1"/>
          <p:nvPr/>
        </p:nvSpPr>
        <p:spPr>
          <a:xfrm>
            <a:off x="5722617" y="2628756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AFF71D-0146-9C45-BE91-16EA4F7F1143}"/>
              </a:ext>
            </a:extLst>
          </p:cNvPr>
          <p:cNvSpPr txBox="1"/>
          <p:nvPr/>
        </p:nvSpPr>
        <p:spPr>
          <a:xfrm>
            <a:off x="5722618" y="3202330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3891E5-4EB9-A14F-BB1C-226DEE658FF7}"/>
              </a:ext>
            </a:extLst>
          </p:cNvPr>
          <p:cNvSpPr txBox="1"/>
          <p:nvPr/>
        </p:nvSpPr>
        <p:spPr>
          <a:xfrm>
            <a:off x="5722617" y="3818334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28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83D71D-C3BA-6D4D-956F-64132A9AABFF}"/>
              </a:ext>
            </a:extLst>
          </p:cNvPr>
          <p:cNvSpPr txBox="1"/>
          <p:nvPr/>
        </p:nvSpPr>
        <p:spPr>
          <a:xfrm>
            <a:off x="5722617" y="4425603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5F74DE-D326-564B-B8E1-73C3B16687B6}"/>
              </a:ext>
            </a:extLst>
          </p:cNvPr>
          <p:cNvSpPr txBox="1"/>
          <p:nvPr/>
        </p:nvSpPr>
        <p:spPr>
          <a:xfrm>
            <a:off x="7102068" y="2094724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LW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245246-A080-D844-BE42-B78A6DAEA066}"/>
              </a:ext>
            </a:extLst>
          </p:cNvPr>
          <p:cNvSpPr txBox="1"/>
          <p:nvPr/>
        </p:nvSpPr>
        <p:spPr>
          <a:xfrm>
            <a:off x="7102068" y="2621061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0B7570-8D5B-6D43-8C32-354676706878}"/>
              </a:ext>
            </a:extLst>
          </p:cNvPr>
          <p:cNvSpPr txBox="1"/>
          <p:nvPr/>
        </p:nvSpPr>
        <p:spPr>
          <a:xfrm>
            <a:off x="7102068" y="3179697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GK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9BAA96-E45B-2E4F-B7DD-933F68AAFB1F}"/>
              </a:ext>
            </a:extLst>
          </p:cNvPr>
          <p:cNvSpPr txBox="1"/>
          <p:nvPr/>
        </p:nvSpPr>
        <p:spPr>
          <a:xfrm>
            <a:off x="7102068" y="3810639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RW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8042AB-77FE-D24B-80EB-B244585C88C5}"/>
              </a:ext>
            </a:extLst>
          </p:cNvPr>
          <p:cNvSpPr txBox="1"/>
          <p:nvPr/>
        </p:nvSpPr>
        <p:spPr>
          <a:xfrm>
            <a:off x="7102068" y="4417908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CB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D3E4AF-7017-1F46-8CC8-F1E7BDF7900A}"/>
              </a:ext>
            </a:extLst>
          </p:cNvPr>
          <p:cNvSpPr txBox="1"/>
          <p:nvPr/>
        </p:nvSpPr>
        <p:spPr>
          <a:xfrm>
            <a:off x="9351818" y="2110635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65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317A3E-9978-B04F-A546-55CCFDE4D783}"/>
              </a:ext>
            </a:extLst>
          </p:cNvPr>
          <p:cNvSpPr txBox="1"/>
          <p:nvPr/>
        </p:nvSpPr>
        <p:spPr>
          <a:xfrm>
            <a:off x="9351818" y="2636972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50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0011EA-106A-AC4B-8E6F-926D8F42198F}"/>
              </a:ext>
            </a:extLst>
          </p:cNvPr>
          <p:cNvSpPr txBox="1"/>
          <p:nvPr/>
        </p:nvSpPr>
        <p:spPr>
          <a:xfrm>
            <a:off x="9476509" y="3197880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82928A-4916-6540-B511-0C1B6F630E54}"/>
              </a:ext>
            </a:extLst>
          </p:cNvPr>
          <p:cNvSpPr txBox="1"/>
          <p:nvPr/>
        </p:nvSpPr>
        <p:spPr>
          <a:xfrm>
            <a:off x="9351818" y="3826550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CE023C-B449-344B-B18C-7313EA93C9F6}"/>
              </a:ext>
            </a:extLst>
          </p:cNvPr>
          <p:cNvSpPr txBox="1"/>
          <p:nvPr/>
        </p:nvSpPr>
        <p:spPr>
          <a:xfrm>
            <a:off x="9351818" y="4433819"/>
            <a:ext cx="59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22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911A6-583C-004B-A9D0-9871AB0296D7}"/>
              </a:ext>
            </a:extLst>
          </p:cNvPr>
          <p:cNvSpPr txBox="1"/>
          <p:nvPr/>
        </p:nvSpPr>
        <p:spPr>
          <a:xfrm>
            <a:off x="5457695" y="5392848"/>
            <a:ext cx="510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venir Next" panose="020B0503020202020204" pitchFamily="34" charset="0"/>
              </a:rPr>
              <a:t>from </a:t>
            </a:r>
            <a:r>
              <a:rPr lang="en-US" dirty="0">
                <a:latin typeface="Avenir Next" panose="020B0503020202020204" pitchFamily="34" charset="0"/>
                <a:hlinkClick r:id="rId3"/>
              </a:rPr>
              <a:t>www.transfermarkt.us</a:t>
            </a:r>
            <a:r>
              <a:rPr lang="en-US" dirty="0"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05489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0A07-B263-D340-AC3D-23CD7ADD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228503"/>
            <a:ext cx="62865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377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0A07-B263-D340-AC3D-23CD7ADD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228503"/>
            <a:ext cx="6286500" cy="4927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5AA892-E571-764D-978E-3A34E8094072}"/>
              </a:ext>
            </a:extLst>
          </p:cNvPr>
          <p:cNvSpPr txBox="1">
            <a:spLocks/>
          </p:cNvSpPr>
          <p:nvPr/>
        </p:nvSpPr>
        <p:spPr>
          <a:xfrm>
            <a:off x="9658392" y="2925027"/>
            <a:ext cx="21843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8000" dirty="0">
                <a:solidFill>
                  <a:srgbClr val="C00000"/>
                </a:solidFill>
                <a:latin typeface="Avenir Next" panose="020B0503020202020204" pitchFamily="34" charset="0"/>
              </a:rPr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732943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843F1-9089-BB45-9EC1-0EB63E6B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1689100"/>
            <a:ext cx="45974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37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843F1-9089-BB45-9EC1-0EB63E6B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1689100"/>
            <a:ext cx="4597400" cy="3479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267696-3989-6E41-A5AB-1EF02E33F244}"/>
              </a:ext>
            </a:extLst>
          </p:cNvPr>
          <p:cNvSpPr txBox="1">
            <a:spLocks/>
          </p:cNvSpPr>
          <p:nvPr/>
        </p:nvSpPr>
        <p:spPr>
          <a:xfrm>
            <a:off x="9658392" y="2925027"/>
            <a:ext cx="21843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8000" dirty="0">
                <a:solidFill>
                  <a:srgbClr val="C00000"/>
                </a:solidFill>
                <a:latin typeface="Avenir Next" panose="020B0503020202020204" pitchFamily="34" charset="0"/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13058064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00B95-5335-304F-8A89-E94179238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0" y="990600"/>
            <a:ext cx="65405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974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00B95-5335-304F-8A89-E94179238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0" y="990600"/>
            <a:ext cx="6540500" cy="4876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A620E0-904F-AB4A-900E-0062FEA17947}"/>
              </a:ext>
            </a:extLst>
          </p:cNvPr>
          <p:cNvSpPr txBox="1">
            <a:spLocks/>
          </p:cNvSpPr>
          <p:nvPr/>
        </p:nvSpPr>
        <p:spPr>
          <a:xfrm>
            <a:off x="9658392" y="2925027"/>
            <a:ext cx="21843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z="8000" dirty="0">
                <a:solidFill>
                  <a:srgbClr val="C00000"/>
                </a:solidFill>
                <a:latin typeface="Avenir Next" panose="020B0503020202020204" pitchFamily="34" charset="0"/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22112021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BAD4F-4C06-CE45-A9C4-C6E52ADDA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057053"/>
            <a:ext cx="64897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21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8BC16-62EA-E64D-9C7F-AAA389CE6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965200"/>
            <a:ext cx="6654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8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30207-01CF-CF44-BBC9-441FE6B5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173971"/>
            <a:ext cx="6457950" cy="480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432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Displays: perceptual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9AF8D-CB26-C348-9CE6-E464D9E4F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36232"/>
            <a:ext cx="7870106" cy="47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2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EDA Refresher: English Premier League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69DD60D-C6DF-F042-A98D-669824DF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8" y="1106442"/>
            <a:ext cx="11247464" cy="49177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191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748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306034" y="3577391"/>
            <a:ext cx="1336385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050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76E67-D577-2D4A-8D12-01CA1320A973}"/>
              </a:ext>
            </a:extLst>
          </p:cNvPr>
          <p:cNvSpPr/>
          <p:nvPr/>
        </p:nvSpPr>
        <p:spPr>
          <a:xfrm>
            <a:off x="1299060" y="4175103"/>
            <a:ext cx="2371240" cy="670528"/>
          </a:xfrm>
          <a:prstGeom prst="rect">
            <a:avLst/>
          </a:prstGeom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83A15-4A80-2644-890F-B06F74D5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07" y="1201381"/>
            <a:ext cx="4192893" cy="4422942"/>
          </a:xfrm>
          <a:noFill/>
          <a:ln w="12700">
            <a:noFill/>
          </a:ln>
          <a:effectLst/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EDA Refresher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Effective Visualization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Graphical Integrity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Scope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Displays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Sensible Design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48848B-4BE0-5E44-84EE-150EE8F07235}"/>
              </a:ext>
            </a:extLst>
          </p:cNvPr>
          <p:cNvSpPr txBox="1">
            <a:spLocks/>
          </p:cNvSpPr>
          <p:nvPr/>
        </p:nvSpPr>
        <p:spPr>
          <a:xfrm>
            <a:off x="6437953" y="1201381"/>
            <a:ext cx="4192893" cy="4422942"/>
          </a:xfrm>
          <a:prstGeom prst="rect">
            <a:avLst/>
          </a:prstGeom>
          <a:noFill/>
          <a:ln w="12700">
            <a:noFill/>
          </a:ln>
          <a:effectLst/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Avenir Next" panose="020B0503020202020204" pitchFamily="34" charset="0"/>
              </a:rPr>
              <a:t>Communication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Motivation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Key Considerations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Next" panose="020B0503020202020204" pitchFamily="34" charset="0"/>
              </a:rPr>
              <a:t>	</a:t>
            </a:r>
          </a:p>
          <a:p>
            <a:pPr>
              <a:spcAft>
                <a:spcPts val="1200"/>
              </a:spcAft>
            </a:pP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Lecture Outline </a:t>
            </a:r>
            <a:br>
              <a:rPr lang="en-US" dirty="0">
                <a:latin typeface="Avenir Next" panose="020B0503020202020204" pitchFamily="34" charset="0"/>
              </a:rPr>
            </a:br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2B073-D831-1C4C-9CDF-2DAE0C82C906}"/>
              </a:ext>
            </a:extLst>
          </p:cNvPr>
          <p:cNvSpPr/>
          <p:nvPr/>
        </p:nvSpPr>
        <p:spPr>
          <a:xfrm>
            <a:off x="522936" y="136735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7D013-A1B7-144C-9959-29FA54B1E1C9}"/>
              </a:ext>
            </a:extLst>
          </p:cNvPr>
          <p:cNvSpPr/>
          <p:nvPr/>
        </p:nvSpPr>
        <p:spPr>
          <a:xfrm>
            <a:off x="1041572" y="3842094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75C51-3A23-1344-A698-DA0851F075CE}"/>
              </a:ext>
            </a:extLst>
          </p:cNvPr>
          <p:cNvSpPr/>
          <p:nvPr/>
        </p:nvSpPr>
        <p:spPr>
          <a:xfrm>
            <a:off x="521044" y="20491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F96E1-F87D-0D4D-B016-5B6F83030B04}"/>
              </a:ext>
            </a:extLst>
          </p:cNvPr>
          <p:cNvSpPr/>
          <p:nvPr/>
        </p:nvSpPr>
        <p:spPr>
          <a:xfrm>
            <a:off x="1041571" y="3271972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37943-F1B7-3F45-B45C-6AC892A337F5}"/>
              </a:ext>
            </a:extLst>
          </p:cNvPr>
          <p:cNvSpPr/>
          <p:nvPr/>
        </p:nvSpPr>
        <p:spPr>
          <a:xfrm>
            <a:off x="1041572" y="4439806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8F1B2-C3D1-5E4A-981D-40540E82EF91}"/>
              </a:ext>
            </a:extLst>
          </p:cNvPr>
          <p:cNvSpPr/>
          <p:nvPr/>
        </p:nvSpPr>
        <p:spPr>
          <a:xfrm>
            <a:off x="1036188" y="2674260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C4AC2-7574-4643-BD7F-109A849276F9}"/>
              </a:ext>
            </a:extLst>
          </p:cNvPr>
          <p:cNvSpPr/>
          <p:nvPr/>
        </p:nvSpPr>
        <p:spPr>
          <a:xfrm>
            <a:off x="6180465" y="1375359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51B8A-8C57-6744-9B4A-F2956502DA16}"/>
              </a:ext>
            </a:extLst>
          </p:cNvPr>
          <p:cNvSpPr/>
          <p:nvPr/>
        </p:nvSpPr>
        <p:spPr>
          <a:xfrm>
            <a:off x="6586865" y="1989417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AB2586-D0BD-634A-A2F3-4BC74BEDF7D8}"/>
              </a:ext>
            </a:extLst>
          </p:cNvPr>
          <p:cNvSpPr/>
          <p:nvPr/>
        </p:nvSpPr>
        <p:spPr>
          <a:xfrm>
            <a:off x="6586864" y="2603698"/>
            <a:ext cx="141295" cy="14112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838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622B2-E955-F344-BB94-62AB6E13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084" y="983807"/>
            <a:ext cx="7639831" cy="47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0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83ED7-66D9-EC42-8165-47BB9EE68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900" y="1361853"/>
            <a:ext cx="58801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23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8A2C9-A6F4-DF41-9340-8F8E88524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045378"/>
            <a:ext cx="7778750" cy="53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732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D0E02-B70D-5D4D-882E-6F4ABD0A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63" y="1295400"/>
            <a:ext cx="10472074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97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46E1-1BAD-D745-ABF9-97BE6227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1209453"/>
            <a:ext cx="68072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909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2A0E3-3E50-4142-B567-FAFE633FE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0" y="837143"/>
            <a:ext cx="7816850" cy="60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1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3CDA5-AE5C-9349-BED4-40E7D35CC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0" y="983807"/>
            <a:ext cx="8032750" cy="51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48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Sensible Design: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48FEA-3712-D142-BBBE-950C3E05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066" y="971550"/>
            <a:ext cx="6003934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2771"/>
      </p:ext>
    </p:extLst>
  </p:cSld>
  <p:clrMapOvr>
    <a:masterClrMapping/>
  </p:clrMapOvr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20079</TotalTime>
  <Words>2126</Words>
  <Application>Microsoft Macintosh PowerPoint</Application>
  <PresentationFormat>Widescreen</PresentationFormat>
  <Paragraphs>693</Paragraphs>
  <Slides>123</Slides>
  <Notes>122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1" baseType="lpstr">
      <vt:lpstr>Apple Braille Pinpoint 8 Dot</vt:lpstr>
      <vt:lpstr>Arial</vt:lpstr>
      <vt:lpstr>Avenir Next</vt:lpstr>
      <vt:lpstr>Calibri</vt:lpstr>
      <vt:lpstr>Comic Sans MS</vt:lpstr>
      <vt:lpstr>Karla</vt:lpstr>
      <vt:lpstr>Times</vt:lpstr>
      <vt:lpstr>GEC_template</vt:lpstr>
      <vt:lpstr>Lecture 9: Visualization for EDA and Communication </vt:lpstr>
      <vt:lpstr>PowerPoint Presentation</vt:lpstr>
      <vt:lpstr>PowerPoint Presentation</vt:lpstr>
      <vt:lpstr>Lecture Outline  </vt:lpstr>
      <vt:lpstr>Lecture Outline  </vt:lpstr>
      <vt:lpstr>EDA Refresher</vt:lpstr>
      <vt:lpstr>EDA Refresher</vt:lpstr>
      <vt:lpstr>EDA Refresher: English Premier League</vt:lpstr>
      <vt:lpstr>EDA Refresher: English Premier League</vt:lpstr>
      <vt:lpstr>EDA Refresher: English Premier League</vt:lpstr>
      <vt:lpstr>EDA Refresher: English Premier League</vt:lpstr>
      <vt:lpstr>EDA Refresher: English Premier League</vt:lpstr>
      <vt:lpstr>EDA Refresher: English Premier League</vt:lpstr>
      <vt:lpstr>EDA Refresher: English Premier League</vt:lpstr>
      <vt:lpstr>Lecture Outline  </vt:lpstr>
      <vt:lpstr>Lecture Outline  </vt:lpstr>
      <vt:lpstr>Effective Visualization</vt:lpstr>
      <vt:lpstr>Effective Visualization</vt:lpstr>
      <vt:lpstr>Effective Visualization</vt:lpstr>
      <vt:lpstr>Effective Visualization</vt:lpstr>
      <vt:lpstr>Effective Visualization</vt:lpstr>
      <vt:lpstr>Lecture Outline  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Graphical Integrity</vt:lpstr>
      <vt:lpstr>Lecture Outline  </vt:lpstr>
      <vt:lpstr>Lecture Outline  </vt:lpstr>
      <vt:lpstr>Scope</vt:lpstr>
      <vt:lpstr>Scope</vt:lpstr>
      <vt:lpstr>Scope</vt:lpstr>
      <vt:lpstr>Scope</vt:lpstr>
      <vt:lpstr>Scope</vt:lpstr>
      <vt:lpstr>Lecture Outline  </vt:lpstr>
      <vt:lpstr>Lecture Outline  </vt:lpstr>
      <vt:lpstr>Displays</vt:lpstr>
      <vt:lpstr>Displays: comparisons</vt:lpstr>
      <vt:lpstr>Displays: proportions</vt:lpstr>
      <vt:lpstr>Displays: proportions</vt:lpstr>
      <vt:lpstr>Displays: proportions</vt:lpstr>
      <vt:lpstr>Displays: proportions</vt:lpstr>
      <vt:lpstr>Displays: proportions</vt:lpstr>
      <vt:lpstr>Displays: proportions</vt:lpstr>
      <vt:lpstr>Displays: trends</vt:lpstr>
      <vt:lpstr>Displays: trends</vt:lpstr>
      <vt:lpstr>Displays: distributions</vt:lpstr>
      <vt:lpstr>Displays: distributions</vt:lpstr>
      <vt:lpstr>Displays: density plots</vt:lpstr>
      <vt:lpstr>Displays: density plots</vt:lpstr>
      <vt:lpstr>Displays: density plots</vt:lpstr>
      <vt:lpstr>Displays: density plots</vt:lpstr>
      <vt:lpstr>Displays: small multiples</vt:lpstr>
      <vt:lpstr>Displays: scatter plot matrix</vt:lpstr>
      <vt:lpstr>Displays: hands-on exercise</vt:lpstr>
      <vt:lpstr>Displays: exercise options</vt:lpstr>
      <vt:lpstr>Displays: exercise options</vt:lpstr>
      <vt:lpstr>Displays: exercise options</vt:lpstr>
      <vt:lpstr>Displays: exercise options</vt:lpstr>
      <vt:lpstr>Displays: exercise options</vt:lpstr>
      <vt:lpstr>Displays: exercise options</vt:lpstr>
      <vt:lpstr>Displays: exercise options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Displays: perceptual effectiveness</vt:lpstr>
      <vt:lpstr>Lecture Outline  </vt:lpstr>
      <vt:lpstr>Lecture Outline  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colors</vt:lpstr>
      <vt:lpstr>Sensible Design: fonts</vt:lpstr>
      <vt:lpstr>Sensible Design: intuitive</vt:lpstr>
      <vt:lpstr>Sensible Design</vt:lpstr>
      <vt:lpstr>Lecture Outline  </vt:lpstr>
      <vt:lpstr>Lecture Outline  </vt:lpstr>
      <vt:lpstr>Lecture Outline  </vt:lpstr>
      <vt:lpstr>Analysis vs Communication</vt:lpstr>
      <vt:lpstr>PowerPoint Presentation</vt:lpstr>
      <vt:lpstr>Communicate: Motivation</vt:lpstr>
      <vt:lpstr>PowerPoint Presentation</vt:lpstr>
      <vt:lpstr>PowerPoint Presentation</vt:lpstr>
      <vt:lpstr>Lecture Outline  </vt:lpstr>
      <vt:lpstr>Communication</vt:lpstr>
      <vt:lpstr>Communication</vt:lpstr>
      <vt:lpstr>Communication</vt:lpstr>
      <vt:lpstr>Communication</vt:lpstr>
      <vt:lpstr>Communication</vt:lpstr>
      <vt:lpstr>Communication</vt:lpstr>
      <vt:lpstr>Communication</vt:lpstr>
    </vt:vector>
  </TitlesOfParts>
  <Company>harvard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pavlos protopapas</dc:creator>
  <cp:lastModifiedBy>Microsoft Office User</cp:lastModifiedBy>
  <cp:revision>913</cp:revision>
  <cp:lastPrinted>2019-10-02T20:31:59Z</cp:lastPrinted>
  <dcterms:created xsi:type="dcterms:W3CDTF">2018-04-18T18:49:01Z</dcterms:created>
  <dcterms:modified xsi:type="dcterms:W3CDTF">2019-10-02T20:35:58Z</dcterms:modified>
</cp:coreProperties>
</file>