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64" r:id="rId1"/>
  </p:sldMasterIdLst>
  <p:notesMasterIdLst>
    <p:notesMasterId r:id="rId56"/>
  </p:notesMasterIdLst>
  <p:sldIdLst>
    <p:sldId id="256" r:id="rId2"/>
    <p:sldId id="370" r:id="rId3"/>
    <p:sldId id="371" r:id="rId4"/>
    <p:sldId id="257" r:id="rId5"/>
    <p:sldId id="350" r:id="rId6"/>
    <p:sldId id="364" r:id="rId7"/>
    <p:sldId id="351" r:id="rId8"/>
    <p:sldId id="365" r:id="rId9"/>
    <p:sldId id="366" r:id="rId10"/>
    <p:sldId id="372" r:id="rId11"/>
    <p:sldId id="367" r:id="rId12"/>
    <p:sldId id="368" r:id="rId13"/>
    <p:sldId id="373" r:id="rId14"/>
    <p:sldId id="369" r:id="rId15"/>
    <p:sldId id="374" r:id="rId16"/>
    <p:sldId id="375" r:id="rId17"/>
    <p:sldId id="376" r:id="rId18"/>
    <p:sldId id="377" r:id="rId19"/>
    <p:sldId id="378" r:id="rId20"/>
    <p:sldId id="384" r:id="rId21"/>
    <p:sldId id="380" r:id="rId22"/>
    <p:sldId id="354" r:id="rId23"/>
    <p:sldId id="356" r:id="rId24"/>
    <p:sldId id="355" r:id="rId25"/>
    <p:sldId id="357" r:id="rId26"/>
    <p:sldId id="358" r:id="rId27"/>
    <p:sldId id="359" r:id="rId28"/>
    <p:sldId id="360" r:id="rId29"/>
    <p:sldId id="381" r:id="rId30"/>
    <p:sldId id="383" r:id="rId31"/>
    <p:sldId id="389" r:id="rId32"/>
    <p:sldId id="382" r:id="rId33"/>
    <p:sldId id="385" r:id="rId34"/>
    <p:sldId id="386" r:id="rId35"/>
    <p:sldId id="387" r:id="rId36"/>
    <p:sldId id="391" r:id="rId37"/>
    <p:sldId id="390" r:id="rId38"/>
    <p:sldId id="392" r:id="rId39"/>
    <p:sldId id="393" r:id="rId40"/>
    <p:sldId id="395" r:id="rId41"/>
    <p:sldId id="394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1"/>
    <p:restoredTop sz="90077"/>
  </p:normalViewPr>
  <p:slideViewPr>
    <p:cSldViewPr snapToGrid="0" snapToObjects="1">
      <p:cViewPr>
        <p:scale>
          <a:sx n="100" d="100"/>
          <a:sy n="100" d="100"/>
        </p:scale>
        <p:origin x="216" y="560"/>
      </p:cViewPr>
      <p:guideLst>
        <p:guide orient="horz" pos="22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16D4-D3FC-7E44-806B-AFE67B3FD2DF}" type="datetimeFigureOut">
              <a:rPr lang="en-US" smtClean="0"/>
              <a:t>9/28/19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7189-9274-814D-9CD5-CBA9E19E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5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6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Q-scores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98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Avg</a:t>
            </a:r>
            <a:r>
              <a:rPr lang="en-US" dirty="0"/>
              <a:t> men ratings – </a:t>
            </a:r>
            <a:r>
              <a:rPr lang="en-US" dirty="0" err="1"/>
              <a:t>avg</a:t>
            </a:r>
            <a:r>
              <a:rPr lang="en-US" dirty="0"/>
              <a:t> women ratings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5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0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2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8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multi-linear regression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Polynomial regression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Cycle back and talk more about the earlier stages of the data science process, so that you can better make use of data and the models that you’ll learn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0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90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go deeper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9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9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it’s not homogeneous, then it would report that the data type is an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36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5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1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summary statistics just provide a very high-level snapshot of the data, whereas if we plot all of the data, it can allow us to see …. The big picture [horrible pun]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0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Visualizations should supplement your data analysis. It’s not always better than looking at just the statistics; it’s added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2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dark purple dye on the bacteria – </a:t>
            </a:r>
          </a:p>
          <a:p>
            <a:r>
              <a:rPr lang="en-US" dirty="0"/>
              <a:t>Decolorize it (put a solvent on it to remove the dye)</a:t>
            </a:r>
          </a:p>
          <a:p>
            <a:r>
              <a:rPr lang="en-US" dirty="0"/>
              <a:t>Some bacteria will bind to the dye (irreversibly so the dye cant wash off, others wont)</a:t>
            </a:r>
          </a:p>
          <a:p>
            <a:r>
              <a:rPr lang="en-US" dirty="0"/>
              <a:t>The ones that do bind to it are gram positive. The ones that don’t are pink and are called gram negative.</a:t>
            </a:r>
          </a:p>
          <a:p>
            <a:r>
              <a:rPr lang="en-US" dirty="0"/>
              <a:t>It tells you something about the structure of the cell wall.</a:t>
            </a:r>
          </a:p>
          <a:p>
            <a:endParaRPr lang="en-US" dirty="0"/>
          </a:p>
          <a:p>
            <a:r>
              <a:rPr lang="en-US" dirty="0"/>
              <a:t>Some antibiotics only work on gram positive or gram negative – so a main point of gram staining is that it’s a quick way of letting you know which types of bacteria it might be, and thus antibiotics may be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45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dark purple dye on the bacteria – </a:t>
            </a:r>
          </a:p>
          <a:p>
            <a:r>
              <a:rPr lang="en-US" dirty="0"/>
              <a:t>Decolorize it (put a solvent on it to remove the dye)</a:t>
            </a:r>
          </a:p>
          <a:p>
            <a:r>
              <a:rPr lang="en-US" dirty="0"/>
              <a:t>Some bacteria will bind to the dye (irreversibly so the dye cant wash off, others wont)</a:t>
            </a:r>
          </a:p>
          <a:p>
            <a:r>
              <a:rPr lang="en-US" dirty="0"/>
              <a:t>The ones that do bind to it are gram positive. The ones that don’t are pink and are called gram negative.</a:t>
            </a:r>
          </a:p>
          <a:p>
            <a:r>
              <a:rPr lang="en-US" dirty="0"/>
              <a:t>It tells you something about the structure of the cell wall.</a:t>
            </a:r>
          </a:p>
          <a:p>
            <a:endParaRPr lang="en-US" dirty="0"/>
          </a:p>
          <a:p>
            <a:r>
              <a:rPr lang="en-US" dirty="0"/>
              <a:t>Some antibiotics only work on gram positive or gram negative – so a main point of gram staining is that it’s a quick way of letting you know which types of bacteria it might be, and thus antibiotics may be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0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9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19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25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1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57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6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summary statistics just provide a very high-level snapshot of the data, whereas if we plot all of the data, it can allow us to see …. The big picture [horrible pun]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71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1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1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3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63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48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90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2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59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you’re exploring, you might have similar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03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DATA COLLECTED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fermarkt.u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fermarkt.u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4902"/>
            <a:ext cx="10363200" cy="1403898"/>
          </a:xfrm>
        </p:spPr>
        <p:txBody>
          <a:bodyPr/>
          <a:lstStyle/>
          <a:p>
            <a:r>
              <a:rPr lang="en-US" dirty="0"/>
              <a:t>Lecture 8: EDA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9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0BF9C-C136-8E4B-BE22-0B89AB6402BA}"/>
              </a:ext>
            </a:extLst>
          </p:cNvPr>
          <p:cNvSpPr/>
          <p:nvPr/>
        </p:nvSpPr>
        <p:spPr>
          <a:xfrm>
            <a:off x="1738993" y="2417732"/>
            <a:ext cx="4826907" cy="671649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Lecture Outline </a:t>
            </a:r>
            <a:br>
              <a:rPr lang="en-US" dirty="0">
                <a:latin typeface="Avenir Next" panose="020B0503020202020204" pitchFamily="34" charset="0"/>
              </a:rPr>
            </a:b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102809" cy="4674402"/>
          </a:xfrm>
          <a:noFill/>
          <a:ln w="12700">
            <a:noFill/>
          </a:ln>
          <a:effectLst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Data Science Process Example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Dataset considerations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Comprehensive vs Sampled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Biases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Visualization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Exploration (EDA)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Communication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B073-D831-1C4C-9CDF-2DAE0C82C906}"/>
              </a:ext>
            </a:extLst>
          </p:cNvPr>
          <p:cNvSpPr/>
          <p:nvPr/>
        </p:nvSpPr>
        <p:spPr>
          <a:xfrm>
            <a:off x="987113" y="200423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D013-A1B7-144C-9959-29FA54B1E1C9}"/>
              </a:ext>
            </a:extLst>
          </p:cNvPr>
          <p:cNvSpPr/>
          <p:nvPr/>
        </p:nvSpPr>
        <p:spPr>
          <a:xfrm>
            <a:off x="976144" y="463746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75C51-3A23-1344-A698-DA0851F075CE}"/>
              </a:ext>
            </a:extLst>
          </p:cNvPr>
          <p:cNvSpPr/>
          <p:nvPr/>
        </p:nvSpPr>
        <p:spPr>
          <a:xfrm>
            <a:off x="1393079" y="2682996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F96E1-F87D-0D4D-B016-5B6F83030B04}"/>
              </a:ext>
            </a:extLst>
          </p:cNvPr>
          <p:cNvSpPr/>
          <p:nvPr/>
        </p:nvSpPr>
        <p:spPr>
          <a:xfrm>
            <a:off x="1393079" y="3362052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37943-F1B7-3F45-B45C-6AC892A337F5}"/>
              </a:ext>
            </a:extLst>
          </p:cNvPr>
          <p:cNvSpPr/>
          <p:nvPr/>
        </p:nvSpPr>
        <p:spPr>
          <a:xfrm>
            <a:off x="987113" y="5219411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2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Comprehensive Data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5119403" cy="48352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We have access to all the data points that exist, which is usually a lot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Collected and digitized as part of generalized procedures of an institution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74D0-D54A-D842-8C67-BFE96E154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77" y="1174666"/>
            <a:ext cx="3603604" cy="573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714FBE-E17E-FD41-8895-EFD614FA3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958" y="2726263"/>
            <a:ext cx="959442" cy="748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77331-7806-504D-ABA0-D07B62EEF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29" y="4755498"/>
            <a:ext cx="3009900" cy="444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893F27-0059-9C42-BD88-24619B2720E0}"/>
              </a:ext>
            </a:extLst>
          </p:cNvPr>
          <p:cNvSpPr txBox="1">
            <a:spLocks/>
          </p:cNvSpPr>
          <p:nvPr/>
        </p:nvSpPr>
        <p:spPr>
          <a:xfrm>
            <a:off x="6731000" y="1788126"/>
            <a:ext cx="4660900" cy="61873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13 million articles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F94F4F-FF41-A14B-AFF1-370792705735}"/>
              </a:ext>
            </a:extLst>
          </p:cNvPr>
          <p:cNvSpPr txBox="1">
            <a:spLocks/>
          </p:cNvSpPr>
          <p:nvPr/>
        </p:nvSpPr>
        <p:spPr>
          <a:xfrm>
            <a:off x="6486229" y="3616422"/>
            <a:ext cx="4660900" cy="61873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~500 million tweets per day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5B159A-7A62-F94D-8C19-5156EF6402C1}"/>
              </a:ext>
            </a:extLst>
          </p:cNvPr>
          <p:cNvSpPr txBox="1">
            <a:spLocks/>
          </p:cNvSpPr>
          <p:nvPr/>
        </p:nvSpPr>
        <p:spPr>
          <a:xfrm>
            <a:off x="6486229" y="5256496"/>
            <a:ext cx="4660900" cy="61873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100,000s votes per year</a:t>
            </a:r>
          </a:p>
        </p:txBody>
      </p:sp>
    </p:spTree>
    <p:extLst>
      <p:ext uri="{BB962C8B-B14F-4D97-AF65-F5344CB8AC3E}">
        <p14:creationId xmlns:p14="http://schemas.microsoft.com/office/powerpoint/2010/main" val="272391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Sampled Data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5119403" cy="48352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When collecting individual data is relatively expensive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Only a portion of the population is sampled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Not just restricted to polling or surveys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6E38-A3CC-FB4D-B573-20016612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983807"/>
            <a:ext cx="1679700" cy="1556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CD0DF-BCFE-7541-AD58-DA0C6E62E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850" y="5382495"/>
            <a:ext cx="1930400" cy="74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74AA0-9E0C-0C4E-85F4-16DD6B2D0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2843143"/>
            <a:ext cx="3856927" cy="131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016BA-5AB7-3A46-9D06-8A9EF39B2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850" y="4250816"/>
            <a:ext cx="2645138" cy="8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0BF9C-C136-8E4B-BE22-0B89AB6402BA}"/>
              </a:ext>
            </a:extLst>
          </p:cNvPr>
          <p:cNvSpPr/>
          <p:nvPr/>
        </p:nvSpPr>
        <p:spPr>
          <a:xfrm>
            <a:off x="1700893" y="3096788"/>
            <a:ext cx="1347107" cy="671649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Lecture Outline </a:t>
            </a:r>
            <a:br>
              <a:rPr lang="en-US" dirty="0">
                <a:latin typeface="Avenir Next" panose="020B0503020202020204" pitchFamily="34" charset="0"/>
              </a:rPr>
            </a:b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102809" cy="4674402"/>
          </a:xfrm>
          <a:noFill/>
          <a:ln w="12700">
            <a:noFill/>
          </a:ln>
          <a:effectLst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Data Science Process Example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Dataset considerations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Comprehensive vs Sampled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Biases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Visualization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Exploration (EDA)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Communication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B073-D831-1C4C-9CDF-2DAE0C82C906}"/>
              </a:ext>
            </a:extLst>
          </p:cNvPr>
          <p:cNvSpPr/>
          <p:nvPr/>
        </p:nvSpPr>
        <p:spPr>
          <a:xfrm>
            <a:off x="987113" y="200423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D013-A1B7-144C-9959-29FA54B1E1C9}"/>
              </a:ext>
            </a:extLst>
          </p:cNvPr>
          <p:cNvSpPr/>
          <p:nvPr/>
        </p:nvSpPr>
        <p:spPr>
          <a:xfrm>
            <a:off x="976144" y="463746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75C51-3A23-1344-A698-DA0851F075CE}"/>
              </a:ext>
            </a:extLst>
          </p:cNvPr>
          <p:cNvSpPr/>
          <p:nvPr/>
        </p:nvSpPr>
        <p:spPr>
          <a:xfrm>
            <a:off x="1393079" y="2682996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F96E1-F87D-0D4D-B016-5B6F83030B04}"/>
              </a:ext>
            </a:extLst>
          </p:cNvPr>
          <p:cNvSpPr/>
          <p:nvPr/>
        </p:nvSpPr>
        <p:spPr>
          <a:xfrm>
            <a:off x="1393079" y="3362052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37943-F1B7-3F45-B45C-6AC892A337F5}"/>
              </a:ext>
            </a:extLst>
          </p:cNvPr>
          <p:cNvSpPr/>
          <p:nvPr/>
        </p:nvSpPr>
        <p:spPr>
          <a:xfrm>
            <a:off x="987113" y="5219411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7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Biases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10440703" cy="48352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Next" panose="020B0503020202020204" pitchFamily="34" charset="0"/>
              </a:rPr>
              <a:t>A bias in sampled data occurs when a procedure causes the sample to overrepresent a subpopulation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Biases may not necessarily be intentional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Even if you don’t think over-representation of a subpopulation will bias the dataset with regard to your question, it’s still a bias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Always strive to minimize any biases in your data collection procedures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5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Biases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97" y="1425152"/>
            <a:ext cx="10440703" cy="48352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1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Roman" panose="02000503020000020003" pitchFamily="2" charset="0"/>
              </a:rPr>
              <a:t>Randomly calls two groups of ~500 people a day by sampling among all possible phone numbers</a:t>
            </a:r>
          </a:p>
          <a:p>
            <a:pPr marL="342900" indent="-342900">
              <a:lnSpc>
                <a:spcPct val="150000"/>
              </a:lnSpc>
              <a:spcBef>
                <a:spcPts val="1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Roman" panose="02000503020000020003" pitchFamily="2" charset="0"/>
              </a:rPr>
              <a:t>For landlines, asks for household member who has the next birthday</a:t>
            </a:r>
          </a:p>
          <a:p>
            <a:pPr marL="342900" indent="-342900">
              <a:lnSpc>
                <a:spcPct val="150000"/>
              </a:lnSpc>
              <a:spcBef>
                <a:spcPts val="1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Roman" panose="02000503020000020003" pitchFamily="2" charset="0"/>
              </a:rPr>
              <a:t>Calls people living in all 50 states</a:t>
            </a:r>
          </a:p>
          <a:p>
            <a:pPr marL="342900" indent="-342900">
              <a:lnSpc>
                <a:spcPct val="150000"/>
              </a:lnSpc>
              <a:spcBef>
                <a:spcPts val="1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Roman" panose="02000503020000020003" pitchFamily="2" charset="0"/>
              </a:rPr>
              <a:t>Tries to assure 70% cellphone, 30% landlines</a:t>
            </a:r>
          </a:p>
          <a:p>
            <a:pPr marL="342900" indent="-342900">
              <a:lnSpc>
                <a:spcPct val="150000"/>
              </a:lnSpc>
              <a:spcBef>
                <a:spcPts val="1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Roman" panose="02000503020000020003" pitchFamily="2" charset="0"/>
              </a:rPr>
              <a:t>Weights data to reflect the demographics of the general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C9888-B78B-9846-B194-BEEAB39B978C}"/>
              </a:ext>
            </a:extLst>
          </p:cNvPr>
          <p:cNvSpPr/>
          <p:nvPr/>
        </p:nvSpPr>
        <p:spPr>
          <a:xfrm>
            <a:off x="4194182" y="948777"/>
            <a:ext cx="3167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Gallup Polls</a:t>
            </a:r>
          </a:p>
        </p:txBody>
      </p:sp>
    </p:spTree>
    <p:extLst>
      <p:ext uri="{BB962C8B-B14F-4D97-AF65-F5344CB8AC3E}">
        <p14:creationId xmlns:p14="http://schemas.microsoft.com/office/powerpoint/2010/main" val="121472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Biases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5152"/>
            <a:ext cx="11836400" cy="46200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Registered users rate films 1-10 stars; they are an overrepresented subpopulation relative to the general population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Registered users who rate movies in their free time further over represents a specific segment of the general population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“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Men Are Sabotaging The Online Reviews Of TV Shows Aimed At Women</a:t>
            </a:r>
            <a:r>
              <a:rPr lang="en-US" sz="2400" b="1" i="1" baseline="30000" dirty="0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1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”</a:t>
            </a:r>
          </a:p>
          <a:p>
            <a:pPr marL="1085820" lvl="1" indent="-3429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60% who rated Sex in the City were women. Women gave it a 8.1, men gave it 5.8.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C9888-B78B-9846-B194-BEEAB39B978C}"/>
              </a:ext>
            </a:extLst>
          </p:cNvPr>
          <p:cNvSpPr/>
          <p:nvPr/>
        </p:nvSpPr>
        <p:spPr>
          <a:xfrm>
            <a:off x="3716341" y="901932"/>
            <a:ext cx="475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IMDb Movie Ratings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694C4-6747-894D-B9A6-0FF5196E0710}"/>
              </a:ext>
            </a:extLst>
          </p:cNvPr>
          <p:cNvSpPr/>
          <p:nvPr/>
        </p:nvSpPr>
        <p:spPr>
          <a:xfrm>
            <a:off x="8991600" y="5808597"/>
            <a:ext cx="248337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1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fivethirtyeight.com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5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Biases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C9888-B78B-9846-B194-BEEAB39B978C}"/>
              </a:ext>
            </a:extLst>
          </p:cNvPr>
          <p:cNvSpPr/>
          <p:nvPr/>
        </p:nvSpPr>
        <p:spPr>
          <a:xfrm>
            <a:off x="3716341" y="901932"/>
            <a:ext cx="475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IMDb Movie Ratings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B8B33-1054-CC4C-A0A9-B7AC9B627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364000"/>
            <a:ext cx="9753600" cy="49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Biases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C9888-B78B-9846-B194-BEEAB39B978C}"/>
              </a:ext>
            </a:extLst>
          </p:cNvPr>
          <p:cNvSpPr/>
          <p:nvPr/>
        </p:nvSpPr>
        <p:spPr>
          <a:xfrm>
            <a:off x="3716341" y="901932"/>
            <a:ext cx="475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Yelp Reviews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175D94-CB0A-1E41-BE68-09C4D80AFDB8}"/>
              </a:ext>
            </a:extLst>
          </p:cNvPr>
          <p:cNvSpPr/>
          <p:nvPr/>
        </p:nvSpPr>
        <p:spPr>
          <a:xfrm>
            <a:off x="1536700" y="1669208"/>
            <a:ext cx="90297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Registered users rate businesses on a 1-5 star scale</a:t>
            </a:r>
          </a:p>
          <a:p>
            <a:pPr marL="342900" indent="-342900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Registered users tend to represent a certain subset of the population (those who are more social media inclined and opinionated)</a:t>
            </a:r>
          </a:p>
          <a:p>
            <a:pPr marL="342900" indent="-342900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Customers with extreme experiences are more likely to voice their opinions</a:t>
            </a:r>
          </a:p>
        </p:txBody>
      </p:sp>
    </p:spTree>
    <p:extLst>
      <p:ext uri="{BB962C8B-B14F-4D97-AF65-F5344CB8AC3E}">
        <p14:creationId xmlns:p14="http://schemas.microsoft.com/office/powerpoint/2010/main" val="112248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Biases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C9888-B78B-9846-B194-BEEAB39B978C}"/>
              </a:ext>
            </a:extLst>
          </p:cNvPr>
          <p:cNvSpPr/>
          <p:nvPr/>
        </p:nvSpPr>
        <p:spPr>
          <a:xfrm>
            <a:off x="3716341" y="901932"/>
            <a:ext cx="475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Yelp Reviews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84630-6438-1F46-9D42-F7A7C6AB9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" y="1669208"/>
            <a:ext cx="4599614" cy="1607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CF462-D211-7D4B-BD90-8E379E586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1669208"/>
            <a:ext cx="4720119" cy="16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Lecture Outline </a:t>
            </a:r>
            <a:br>
              <a:rPr lang="en-US" dirty="0">
                <a:latin typeface="Avenir Next" panose="020B0503020202020204" pitchFamily="34" charset="0"/>
              </a:rPr>
            </a:b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102809" cy="4674402"/>
          </a:xfrm>
          <a:noFill/>
          <a:ln w="12700">
            <a:noFill/>
          </a:ln>
          <a:effectLst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Data Science Process Example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Dataset considerations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Comprehensive vs Sampled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Biases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Visualization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Exploration (EDA)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Communication</a:t>
            </a:r>
            <a:endParaRPr lang="en-US" sz="2000" dirty="0">
              <a:latin typeface="Avenir Next" panose="020B0503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B073-D831-1C4C-9CDF-2DAE0C82C906}"/>
              </a:ext>
            </a:extLst>
          </p:cNvPr>
          <p:cNvSpPr/>
          <p:nvPr/>
        </p:nvSpPr>
        <p:spPr>
          <a:xfrm>
            <a:off x="987113" y="200423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D013-A1B7-144C-9959-29FA54B1E1C9}"/>
              </a:ext>
            </a:extLst>
          </p:cNvPr>
          <p:cNvSpPr/>
          <p:nvPr/>
        </p:nvSpPr>
        <p:spPr>
          <a:xfrm>
            <a:off x="976144" y="463746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75C51-3A23-1344-A698-DA0851F075CE}"/>
              </a:ext>
            </a:extLst>
          </p:cNvPr>
          <p:cNvSpPr/>
          <p:nvPr/>
        </p:nvSpPr>
        <p:spPr>
          <a:xfrm>
            <a:off x="1393079" y="2682996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F96E1-F87D-0D4D-B016-5B6F83030B04}"/>
              </a:ext>
            </a:extLst>
          </p:cNvPr>
          <p:cNvSpPr/>
          <p:nvPr/>
        </p:nvSpPr>
        <p:spPr>
          <a:xfrm>
            <a:off x="1393079" y="3362052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37943-F1B7-3F45-B45C-6AC892A337F5}"/>
              </a:ext>
            </a:extLst>
          </p:cNvPr>
          <p:cNvSpPr/>
          <p:nvPr/>
        </p:nvSpPr>
        <p:spPr>
          <a:xfrm>
            <a:off x="987113" y="5219411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55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Considerations: Biases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C9888-B78B-9846-B194-BEEAB39B978C}"/>
              </a:ext>
            </a:extLst>
          </p:cNvPr>
          <p:cNvSpPr/>
          <p:nvPr/>
        </p:nvSpPr>
        <p:spPr>
          <a:xfrm>
            <a:off x="3716341" y="901932"/>
            <a:ext cx="475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Yelp Reviews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84630-6438-1F46-9D42-F7A7C6AB9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" y="1669208"/>
            <a:ext cx="4599614" cy="1607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CF462-D211-7D4B-BD90-8E379E586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1669208"/>
            <a:ext cx="4720119" cy="1607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D59D6-5ED9-774F-9B77-7C127469A180}"/>
              </a:ext>
            </a:extLst>
          </p:cNvPr>
          <p:cNvSpPr/>
          <p:nvPr/>
        </p:nvSpPr>
        <p:spPr>
          <a:xfrm>
            <a:off x="1065325" y="3731168"/>
            <a:ext cx="4759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Avenir Next" panose="020B0503020202020204" pitchFamily="34" charset="0"/>
              </a:rPr>
              <a:t>Longwood Medical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DD9C44-E810-2842-BDD2-E665643AB345}"/>
              </a:ext>
            </a:extLst>
          </p:cNvPr>
          <p:cNvSpPr/>
          <p:nvPr/>
        </p:nvSpPr>
        <p:spPr>
          <a:xfrm>
            <a:off x="5744791" y="3731168"/>
            <a:ext cx="4759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Avenir Next" panose="020B0503020202020204" pitchFamily="34" charset="0"/>
              </a:rPr>
              <a:t>Harvard Square</a:t>
            </a:r>
          </a:p>
        </p:txBody>
      </p:sp>
    </p:spTree>
    <p:extLst>
      <p:ext uri="{BB962C8B-B14F-4D97-AF65-F5344CB8AC3E}">
        <p14:creationId xmlns:p14="http://schemas.microsoft.com/office/powerpoint/2010/main" val="1670228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Back to our example…	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53" y="1246131"/>
            <a:ext cx="9850334" cy="211114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72"/>
              </a:spcBef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Let’s say that we are interested in the English Premier League (football/soccer) and want to build a model to predict a player’s </a:t>
            </a:r>
            <a:r>
              <a:rPr lang="en-US" u="sng" dirty="0">
                <a:latin typeface="Avenir Next" panose="020B0503020202020204" pitchFamily="34" charset="0"/>
              </a:rPr>
              <a:t>market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E8EE52-44F7-0445-91F4-792FA235D55B}"/>
              </a:ext>
            </a:extLst>
          </p:cNvPr>
          <p:cNvSpPr txBox="1">
            <a:spLocks/>
          </p:cNvSpPr>
          <p:nvPr/>
        </p:nvSpPr>
        <p:spPr>
          <a:xfrm>
            <a:off x="3381933" y="4049848"/>
            <a:ext cx="7147258" cy="6028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Does age affect one’s market value?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F40A8-5004-6444-BACE-12CAE063BA60}"/>
              </a:ext>
            </a:extLst>
          </p:cNvPr>
          <p:cNvSpPr/>
          <p:nvPr/>
        </p:nvSpPr>
        <p:spPr>
          <a:xfrm>
            <a:off x="961253" y="3993706"/>
            <a:ext cx="2225254" cy="67164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382998-E186-FB47-BF27-722CDF84EEE7}"/>
              </a:ext>
            </a:extLst>
          </p:cNvPr>
          <p:cNvSpPr txBox="1">
            <a:spLocks/>
          </p:cNvSpPr>
          <p:nvPr/>
        </p:nvSpPr>
        <p:spPr>
          <a:xfrm>
            <a:off x="1240653" y="4062548"/>
            <a:ext cx="1887280" cy="6028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73174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Get the data</a:t>
            </a:r>
            <a:r>
              <a:rPr lang="en-US" dirty="0">
                <a:latin typeface="Avenir Next" panose="020B0503020202020204" pitchFamily="34" charset="0"/>
              </a:rPr>
              <a:t>	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DD7DF-87D2-8C4F-8757-8EE59EE6C295}"/>
              </a:ext>
            </a:extLst>
          </p:cNvPr>
          <p:cNvSpPr txBox="1"/>
          <p:nvPr/>
        </p:nvSpPr>
        <p:spPr>
          <a:xfrm>
            <a:off x="1645920" y="142385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15F73-5A54-A843-A2E0-D28B5EF1E771}"/>
              </a:ext>
            </a:extLst>
          </p:cNvPr>
          <p:cNvSpPr txBox="1"/>
          <p:nvPr/>
        </p:nvSpPr>
        <p:spPr>
          <a:xfrm>
            <a:off x="3971110" y="1449026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B20B-1CC2-6548-A7C3-C3955E5FBA26}"/>
              </a:ext>
            </a:extLst>
          </p:cNvPr>
          <p:cNvSpPr txBox="1"/>
          <p:nvPr/>
        </p:nvSpPr>
        <p:spPr>
          <a:xfrm>
            <a:off x="5610597" y="1396684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57F9A-1BB3-9443-AEB2-AC721C53B36A}"/>
              </a:ext>
            </a:extLst>
          </p:cNvPr>
          <p:cNvSpPr txBox="1"/>
          <p:nvPr/>
        </p:nvSpPr>
        <p:spPr>
          <a:xfrm>
            <a:off x="6896396" y="1443861"/>
            <a:ext cx="1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012D-1303-804A-9170-A7DBA3BD98A1}"/>
              </a:ext>
            </a:extLst>
          </p:cNvPr>
          <p:cNvSpPr txBox="1"/>
          <p:nvPr/>
        </p:nvSpPr>
        <p:spPr>
          <a:xfrm>
            <a:off x="8621486" y="1423849"/>
            <a:ext cx="18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D62BB-97D8-E14A-B27A-4C8E5E2DE3BF}"/>
              </a:ext>
            </a:extLst>
          </p:cNvPr>
          <p:cNvCxnSpPr/>
          <p:nvPr/>
        </p:nvCxnSpPr>
        <p:spPr>
          <a:xfrm>
            <a:off x="1476103" y="1423849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D3377-1A38-3B49-98B5-C3745F496868}"/>
              </a:ext>
            </a:extLst>
          </p:cNvPr>
          <p:cNvCxnSpPr/>
          <p:nvPr/>
        </p:nvCxnSpPr>
        <p:spPr>
          <a:xfrm>
            <a:off x="1476102" y="1885514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712E44-026E-8447-993A-31E79DB4BAFD}"/>
              </a:ext>
            </a:extLst>
          </p:cNvPr>
          <p:cNvSpPr txBox="1"/>
          <p:nvPr/>
        </p:nvSpPr>
        <p:spPr>
          <a:xfrm>
            <a:off x="1645920" y="2094724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Alexis Sanchez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141A3-5207-F242-97A9-F9BB72522E04}"/>
              </a:ext>
            </a:extLst>
          </p:cNvPr>
          <p:cNvSpPr txBox="1"/>
          <p:nvPr/>
        </p:nvSpPr>
        <p:spPr>
          <a:xfrm>
            <a:off x="1645920" y="2617945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Mesut </a:t>
            </a:r>
            <a:r>
              <a:rPr lang="en-US" sz="2000" dirty="0" err="1"/>
              <a:t>Ozil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2DB54-AF4D-F549-8A4D-027CEADD70C2}"/>
              </a:ext>
            </a:extLst>
          </p:cNvPr>
          <p:cNvSpPr txBox="1"/>
          <p:nvPr/>
        </p:nvSpPr>
        <p:spPr>
          <a:xfrm>
            <a:off x="1645920" y="321543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Petr Cech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279FF-913E-5E45-848C-E27A0E751752}"/>
              </a:ext>
            </a:extLst>
          </p:cNvPr>
          <p:cNvSpPr txBox="1"/>
          <p:nvPr/>
        </p:nvSpPr>
        <p:spPr>
          <a:xfrm>
            <a:off x="1672046" y="3812917"/>
            <a:ext cx="20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 Walcott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0920-3238-AE47-9117-18C3C3EF1F62}"/>
              </a:ext>
            </a:extLst>
          </p:cNvPr>
          <p:cNvSpPr txBox="1"/>
          <p:nvPr/>
        </p:nvSpPr>
        <p:spPr>
          <a:xfrm>
            <a:off x="1672046" y="4418441"/>
            <a:ext cx="22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Laurent </a:t>
            </a:r>
            <a:r>
              <a:rPr lang="en-US" sz="2000" dirty="0" err="1"/>
              <a:t>Koscielny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B97B-C4FE-3947-973E-0A3B1572C6FA}"/>
              </a:ext>
            </a:extLst>
          </p:cNvPr>
          <p:cNvSpPr txBox="1"/>
          <p:nvPr/>
        </p:nvSpPr>
        <p:spPr>
          <a:xfrm>
            <a:off x="3935880" y="2094724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FDBF44-C20F-7C47-AE10-9BD25EBD4CFD}"/>
              </a:ext>
            </a:extLst>
          </p:cNvPr>
          <p:cNvSpPr txBox="1"/>
          <p:nvPr/>
        </p:nvSpPr>
        <p:spPr>
          <a:xfrm>
            <a:off x="3935879" y="2630416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ECA1-9012-E347-8758-CB1EBFE3C39D}"/>
              </a:ext>
            </a:extLst>
          </p:cNvPr>
          <p:cNvSpPr txBox="1"/>
          <p:nvPr/>
        </p:nvSpPr>
        <p:spPr>
          <a:xfrm>
            <a:off x="3935879" y="318859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7F905-873D-DA4F-9F60-A58CA98BE4EA}"/>
              </a:ext>
            </a:extLst>
          </p:cNvPr>
          <p:cNvSpPr txBox="1"/>
          <p:nvPr/>
        </p:nvSpPr>
        <p:spPr>
          <a:xfrm>
            <a:off x="3931525" y="3812917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59090-550E-5541-A3A3-46201D8AD50B}"/>
              </a:ext>
            </a:extLst>
          </p:cNvPr>
          <p:cNvSpPr txBox="1"/>
          <p:nvPr/>
        </p:nvSpPr>
        <p:spPr>
          <a:xfrm>
            <a:off x="3931524" y="441844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F004E-169C-A746-8921-7D6023CB2036}"/>
              </a:ext>
            </a:extLst>
          </p:cNvPr>
          <p:cNvSpPr txBox="1"/>
          <p:nvPr/>
        </p:nvSpPr>
        <p:spPr>
          <a:xfrm>
            <a:off x="5722617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7CA25-907D-454E-8F85-CCF19A49B537}"/>
              </a:ext>
            </a:extLst>
          </p:cNvPr>
          <p:cNvSpPr txBox="1"/>
          <p:nvPr/>
        </p:nvSpPr>
        <p:spPr>
          <a:xfrm>
            <a:off x="5722617" y="2628756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B7D3B0-6119-0B4E-959F-1322769135D2}"/>
              </a:ext>
            </a:extLst>
          </p:cNvPr>
          <p:cNvSpPr txBox="1"/>
          <p:nvPr/>
        </p:nvSpPr>
        <p:spPr>
          <a:xfrm>
            <a:off x="5722618" y="320233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C4B8D-8DBB-0B40-A333-39784E83AB2C}"/>
              </a:ext>
            </a:extLst>
          </p:cNvPr>
          <p:cNvSpPr txBox="1"/>
          <p:nvPr/>
        </p:nvSpPr>
        <p:spPr>
          <a:xfrm>
            <a:off x="5722617" y="381833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AF613-EBB0-9643-ADCE-D110AD9DD18D}"/>
              </a:ext>
            </a:extLst>
          </p:cNvPr>
          <p:cNvSpPr txBox="1"/>
          <p:nvPr/>
        </p:nvSpPr>
        <p:spPr>
          <a:xfrm>
            <a:off x="5722617" y="4425603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B5E91-D8D4-D54E-BF41-4E82AEE49C8F}"/>
              </a:ext>
            </a:extLst>
          </p:cNvPr>
          <p:cNvSpPr txBox="1"/>
          <p:nvPr/>
        </p:nvSpPr>
        <p:spPr>
          <a:xfrm>
            <a:off x="7102068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F7BA6-7E19-594C-900E-997C6EBC0470}"/>
              </a:ext>
            </a:extLst>
          </p:cNvPr>
          <p:cNvSpPr txBox="1"/>
          <p:nvPr/>
        </p:nvSpPr>
        <p:spPr>
          <a:xfrm>
            <a:off x="7102068" y="2621061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2ED51C-6BC4-A741-9B66-63D694E7BD8E}"/>
              </a:ext>
            </a:extLst>
          </p:cNvPr>
          <p:cNvSpPr txBox="1"/>
          <p:nvPr/>
        </p:nvSpPr>
        <p:spPr>
          <a:xfrm>
            <a:off x="7102068" y="3179697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6B4B7-5F99-6D47-9E2F-0B7731B3F5FF}"/>
              </a:ext>
            </a:extLst>
          </p:cNvPr>
          <p:cNvSpPr txBox="1"/>
          <p:nvPr/>
        </p:nvSpPr>
        <p:spPr>
          <a:xfrm>
            <a:off x="7102068" y="381063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F2E6-8E9D-CC4E-B997-7F5334A74C2D}"/>
              </a:ext>
            </a:extLst>
          </p:cNvPr>
          <p:cNvSpPr txBox="1"/>
          <p:nvPr/>
        </p:nvSpPr>
        <p:spPr>
          <a:xfrm>
            <a:off x="7102068" y="4417908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B19A2-9718-854D-9F0B-A8EB4CCC5A66}"/>
              </a:ext>
            </a:extLst>
          </p:cNvPr>
          <p:cNvSpPr txBox="1"/>
          <p:nvPr/>
        </p:nvSpPr>
        <p:spPr>
          <a:xfrm>
            <a:off x="9351818" y="2110635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4C98D-078C-C646-ACBE-27CDCC1EE521}"/>
              </a:ext>
            </a:extLst>
          </p:cNvPr>
          <p:cNvSpPr txBox="1"/>
          <p:nvPr/>
        </p:nvSpPr>
        <p:spPr>
          <a:xfrm>
            <a:off x="9351818" y="2636972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7D2BD6-2C71-FA48-BB47-409D4BC2C236}"/>
              </a:ext>
            </a:extLst>
          </p:cNvPr>
          <p:cNvSpPr txBox="1"/>
          <p:nvPr/>
        </p:nvSpPr>
        <p:spPr>
          <a:xfrm>
            <a:off x="9476509" y="319788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38CD9-A4BB-1449-94F2-17D7BE18066A}"/>
              </a:ext>
            </a:extLst>
          </p:cNvPr>
          <p:cNvSpPr txBox="1"/>
          <p:nvPr/>
        </p:nvSpPr>
        <p:spPr>
          <a:xfrm>
            <a:off x="9351818" y="382655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7094C6-51CE-B748-BF24-36FCDB1B1E74}"/>
              </a:ext>
            </a:extLst>
          </p:cNvPr>
          <p:cNvSpPr txBox="1"/>
          <p:nvPr/>
        </p:nvSpPr>
        <p:spPr>
          <a:xfrm>
            <a:off x="9351818" y="443381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A1F191-F1AE-DD40-A5EA-850D2DEA70A8}"/>
              </a:ext>
            </a:extLst>
          </p:cNvPr>
          <p:cNvSpPr txBox="1"/>
          <p:nvPr/>
        </p:nvSpPr>
        <p:spPr>
          <a:xfrm>
            <a:off x="5457695" y="5392848"/>
            <a:ext cx="510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from </a:t>
            </a:r>
            <a:r>
              <a:rPr lang="en-US" sz="2400" dirty="0">
                <a:hlinkClick r:id="rId3"/>
              </a:rPr>
              <a:t>www.transfermarkt.us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43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Get the data</a:t>
            </a:r>
            <a:r>
              <a:rPr lang="en-US" dirty="0">
                <a:latin typeface="Avenir Next" panose="020B0503020202020204" pitchFamily="34" charset="0"/>
              </a:rPr>
              <a:t>	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DD7DF-87D2-8C4F-8757-8EE59EE6C295}"/>
              </a:ext>
            </a:extLst>
          </p:cNvPr>
          <p:cNvSpPr txBox="1"/>
          <p:nvPr/>
        </p:nvSpPr>
        <p:spPr>
          <a:xfrm>
            <a:off x="1645920" y="142385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9000"/>
                  </a:schemeClr>
                </a:solidFill>
              </a:rPr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15F73-5A54-A843-A2E0-D28B5EF1E771}"/>
              </a:ext>
            </a:extLst>
          </p:cNvPr>
          <p:cNvSpPr txBox="1"/>
          <p:nvPr/>
        </p:nvSpPr>
        <p:spPr>
          <a:xfrm>
            <a:off x="3971110" y="1449026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9000"/>
                  </a:schemeClr>
                </a:solidFill>
              </a:rPr>
              <a:t>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B20B-1CC2-6548-A7C3-C3955E5FBA26}"/>
              </a:ext>
            </a:extLst>
          </p:cNvPr>
          <p:cNvSpPr txBox="1"/>
          <p:nvPr/>
        </p:nvSpPr>
        <p:spPr>
          <a:xfrm>
            <a:off x="5610597" y="1396684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9000"/>
                  </a:schemeClr>
                </a:solidFill>
              </a:rPr>
              <a:t>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57F9A-1BB3-9443-AEB2-AC721C53B36A}"/>
              </a:ext>
            </a:extLst>
          </p:cNvPr>
          <p:cNvSpPr txBox="1"/>
          <p:nvPr/>
        </p:nvSpPr>
        <p:spPr>
          <a:xfrm>
            <a:off x="6896396" y="1443861"/>
            <a:ext cx="1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9000"/>
                  </a:schemeClr>
                </a:solidFill>
              </a:rPr>
              <a:t>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012D-1303-804A-9170-A7DBA3BD98A1}"/>
              </a:ext>
            </a:extLst>
          </p:cNvPr>
          <p:cNvSpPr txBox="1"/>
          <p:nvPr/>
        </p:nvSpPr>
        <p:spPr>
          <a:xfrm>
            <a:off x="8621486" y="1423849"/>
            <a:ext cx="18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29000"/>
                  </a:schemeClr>
                </a:solidFill>
              </a:rPr>
              <a:t>market 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D62BB-97D8-E14A-B27A-4C8E5E2DE3BF}"/>
              </a:ext>
            </a:extLst>
          </p:cNvPr>
          <p:cNvCxnSpPr/>
          <p:nvPr/>
        </p:nvCxnSpPr>
        <p:spPr>
          <a:xfrm>
            <a:off x="1476103" y="1423849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D3377-1A38-3B49-98B5-C3745F496868}"/>
              </a:ext>
            </a:extLst>
          </p:cNvPr>
          <p:cNvCxnSpPr/>
          <p:nvPr/>
        </p:nvCxnSpPr>
        <p:spPr>
          <a:xfrm>
            <a:off x="1476102" y="1885514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712E44-026E-8447-993A-31E79DB4BAFD}"/>
              </a:ext>
            </a:extLst>
          </p:cNvPr>
          <p:cNvSpPr txBox="1"/>
          <p:nvPr/>
        </p:nvSpPr>
        <p:spPr>
          <a:xfrm>
            <a:off x="1645920" y="2094724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Alexis Sanchez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141A3-5207-F242-97A9-F9BB72522E04}"/>
              </a:ext>
            </a:extLst>
          </p:cNvPr>
          <p:cNvSpPr txBox="1"/>
          <p:nvPr/>
        </p:nvSpPr>
        <p:spPr>
          <a:xfrm>
            <a:off x="1645920" y="2617945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Mesut </a:t>
            </a:r>
            <a:r>
              <a:rPr lang="en-US" sz="2000" dirty="0" err="1">
                <a:solidFill>
                  <a:schemeClr val="tx1">
                    <a:alpha val="29000"/>
                  </a:schemeClr>
                </a:solidFill>
              </a:rPr>
              <a:t>Ozil</a:t>
            </a:r>
            <a:endParaRPr lang="en-US" sz="2000" dirty="0">
              <a:solidFill>
                <a:schemeClr val="tx1">
                  <a:alpha val="29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2DB54-AF4D-F549-8A4D-027CEADD70C2}"/>
              </a:ext>
            </a:extLst>
          </p:cNvPr>
          <p:cNvSpPr txBox="1"/>
          <p:nvPr/>
        </p:nvSpPr>
        <p:spPr>
          <a:xfrm>
            <a:off x="1645920" y="321543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Petr Cech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279FF-913E-5E45-848C-E27A0E751752}"/>
              </a:ext>
            </a:extLst>
          </p:cNvPr>
          <p:cNvSpPr txBox="1"/>
          <p:nvPr/>
        </p:nvSpPr>
        <p:spPr>
          <a:xfrm>
            <a:off x="1672046" y="3812917"/>
            <a:ext cx="20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Theo Walcott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0920-3238-AE47-9117-18C3C3EF1F62}"/>
              </a:ext>
            </a:extLst>
          </p:cNvPr>
          <p:cNvSpPr txBox="1"/>
          <p:nvPr/>
        </p:nvSpPr>
        <p:spPr>
          <a:xfrm>
            <a:off x="1672046" y="4418441"/>
            <a:ext cx="22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Laurent </a:t>
            </a:r>
            <a:r>
              <a:rPr lang="en-US" sz="2000" dirty="0" err="1">
                <a:solidFill>
                  <a:schemeClr val="tx1">
                    <a:alpha val="29000"/>
                  </a:schemeClr>
                </a:solidFill>
              </a:rPr>
              <a:t>Koscielny</a:t>
            </a:r>
            <a:endParaRPr lang="en-US" sz="2000" dirty="0">
              <a:solidFill>
                <a:schemeClr val="tx1">
                  <a:alpha val="29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B97B-C4FE-3947-973E-0A3B1572C6FA}"/>
              </a:ext>
            </a:extLst>
          </p:cNvPr>
          <p:cNvSpPr txBox="1"/>
          <p:nvPr/>
        </p:nvSpPr>
        <p:spPr>
          <a:xfrm>
            <a:off x="3935880" y="2094724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Arsenal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FDBF44-C20F-7C47-AE10-9BD25EBD4CFD}"/>
              </a:ext>
            </a:extLst>
          </p:cNvPr>
          <p:cNvSpPr txBox="1"/>
          <p:nvPr/>
        </p:nvSpPr>
        <p:spPr>
          <a:xfrm>
            <a:off x="3935879" y="2630416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Arsenal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ECA1-9012-E347-8758-CB1EBFE3C39D}"/>
              </a:ext>
            </a:extLst>
          </p:cNvPr>
          <p:cNvSpPr txBox="1"/>
          <p:nvPr/>
        </p:nvSpPr>
        <p:spPr>
          <a:xfrm>
            <a:off x="3935879" y="318859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Arsenal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7F905-873D-DA4F-9F60-A58CA98BE4EA}"/>
              </a:ext>
            </a:extLst>
          </p:cNvPr>
          <p:cNvSpPr txBox="1"/>
          <p:nvPr/>
        </p:nvSpPr>
        <p:spPr>
          <a:xfrm>
            <a:off x="3931525" y="3812917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Arsenal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59090-550E-5541-A3A3-46201D8AD50B}"/>
              </a:ext>
            </a:extLst>
          </p:cNvPr>
          <p:cNvSpPr txBox="1"/>
          <p:nvPr/>
        </p:nvSpPr>
        <p:spPr>
          <a:xfrm>
            <a:off x="3931524" y="441844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Arsenal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F004E-169C-A746-8921-7D6023CB2036}"/>
              </a:ext>
            </a:extLst>
          </p:cNvPr>
          <p:cNvSpPr txBox="1"/>
          <p:nvPr/>
        </p:nvSpPr>
        <p:spPr>
          <a:xfrm>
            <a:off x="5722617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7CA25-907D-454E-8F85-CCF19A49B537}"/>
              </a:ext>
            </a:extLst>
          </p:cNvPr>
          <p:cNvSpPr txBox="1"/>
          <p:nvPr/>
        </p:nvSpPr>
        <p:spPr>
          <a:xfrm>
            <a:off x="5722617" y="2628756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B7D3B0-6119-0B4E-959F-1322769135D2}"/>
              </a:ext>
            </a:extLst>
          </p:cNvPr>
          <p:cNvSpPr txBox="1"/>
          <p:nvPr/>
        </p:nvSpPr>
        <p:spPr>
          <a:xfrm>
            <a:off x="5722618" y="320233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C4B8D-8DBB-0B40-A333-39784E83AB2C}"/>
              </a:ext>
            </a:extLst>
          </p:cNvPr>
          <p:cNvSpPr txBox="1"/>
          <p:nvPr/>
        </p:nvSpPr>
        <p:spPr>
          <a:xfrm>
            <a:off x="5722617" y="381833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AF613-EBB0-9643-ADCE-D110AD9DD18D}"/>
              </a:ext>
            </a:extLst>
          </p:cNvPr>
          <p:cNvSpPr txBox="1"/>
          <p:nvPr/>
        </p:nvSpPr>
        <p:spPr>
          <a:xfrm>
            <a:off x="5722617" y="4425603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B5E91-D8D4-D54E-BF41-4E82AEE49C8F}"/>
              </a:ext>
            </a:extLst>
          </p:cNvPr>
          <p:cNvSpPr txBox="1"/>
          <p:nvPr/>
        </p:nvSpPr>
        <p:spPr>
          <a:xfrm>
            <a:off x="7102068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LW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F7BA6-7E19-594C-900E-997C6EBC0470}"/>
              </a:ext>
            </a:extLst>
          </p:cNvPr>
          <p:cNvSpPr txBox="1"/>
          <p:nvPr/>
        </p:nvSpPr>
        <p:spPr>
          <a:xfrm>
            <a:off x="7102068" y="2621061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2ED51C-6BC4-A741-9B66-63D694E7BD8E}"/>
              </a:ext>
            </a:extLst>
          </p:cNvPr>
          <p:cNvSpPr txBox="1"/>
          <p:nvPr/>
        </p:nvSpPr>
        <p:spPr>
          <a:xfrm>
            <a:off x="7102068" y="3179697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GK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6B4B7-5F99-6D47-9E2F-0B7731B3F5FF}"/>
              </a:ext>
            </a:extLst>
          </p:cNvPr>
          <p:cNvSpPr txBox="1"/>
          <p:nvPr/>
        </p:nvSpPr>
        <p:spPr>
          <a:xfrm>
            <a:off x="7102068" y="381063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RW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F2E6-8E9D-CC4E-B997-7F5334A74C2D}"/>
              </a:ext>
            </a:extLst>
          </p:cNvPr>
          <p:cNvSpPr txBox="1"/>
          <p:nvPr/>
        </p:nvSpPr>
        <p:spPr>
          <a:xfrm>
            <a:off x="7102068" y="4417908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CB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B19A2-9718-854D-9F0B-A8EB4CCC5A66}"/>
              </a:ext>
            </a:extLst>
          </p:cNvPr>
          <p:cNvSpPr txBox="1"/>
          <p:nvPr/>
        </p:nvSpPr>
        <p:spPr>
          <a:xfrm>
            <a:off x="9351818" y="2110635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4C98D-078C-C646-ACBE-27CDCC1EE521}"/>
              </a:ext>
            </a:extLst>
          </p:cNvPr>
          <p:cNvSpPr txBox="1"/>
          <p:nvPr/>
        </p:nvSpPr>
        <p:spPr>
          <a:xfrm>
            <a:off x="9351818" y="2636972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7D2BD6-2C71-FA48-BB47-409D4BC2C236}"/>
              </a:ext>
            </a:extLst>
          </p:cNvPr>
          <p:cNvSpPr txBox="1"/>
          <p:nvPr/>
        </p:nvSpPr>
        <p:spPr>
          <a:xfrm>
            <a:off x="9476509" y="319788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38CD9-A4BB-1449-94F2-17D7BE18066A}"/>
              </a:ext>
            </a:extLst>
          </p:cNvPr>
          <p:cNvSpPr txBox="1"/>
          <p:nvPr/>
        </p:nvSpPr>
        <p:spPr>
          <a:xfrm>
            <a:off x="9351818" y="382655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7094C6-51CE-B748-BF24-36FCDB1B1E74}"/>
              </a:ext>
            </a:extLst>
          </p:cNvPr>
          <p:cNvSpPr txBox="1"/>
          <p:nvPr/>
        </p:nvSpPr>
        <p:spPr>
          <a:xfrm>
            <a:off x="9351818" y="443381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9000"/>
                  </a:schemeClr>
                </a:solidFill>
              </a:rPr>
              <a:t>22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AF8D5E8-8FE0-5F46-B2D1-CE72E8834EDA}"/>
              </a:ext>
            </a:extLst>
          </p:cNvPr>
          <p:cNvSpPr/>
          <p:nvPr/>
        </p:nvSpPr>
        <p:spPr>
          <a:xfrm>
            <a:off x="6801920" y="5238242"/>
            <a:ext cx="3916880" cy="770876"/>
          </a:xfrm>
          <a:prstGeom prst="rect">
            <a:avLst/>
          </a:prstGeom>
          <a:noFill/>
          <a:ln w="12700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85E9C85C-FD9D-1840-8EB3-A477DA747120}"/>
              </a:ext>
            </a:extLst>
          </p:cNvPr>
          <p:cNvSpPr/>
          <p:nvPr/>
        </p:nvSpPr>
        <p:spPr>
          <a:xfrm rot="16200000">
            <a:off x="2122584" y="2312284"/>
            <a:ext cx="2812582" cy="4893611"/>
          </a:xfrm>
          <a:prstGeom prst="wedgeRectCallout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CBF14D-0AFA-544F-A61E-5E7A530CDF8B}"/>
              </a:ext>
            </a:extLst>
          </p:cNvPr>
          <p:cNvSpPr txBox="1"/>
          <p:nvPr/>
        </p:nvSpPr>
        <p:spPr>
          <a:xfrm>
            <a:off x="1383297" y="3616314"/>
            <a:ext cx="3902656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Credible/Trustworthy?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Possibly subjective market values?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Sampled data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86D1C4-12C7-274C-BF3B-FDA179094686}"/>
              </a:ext>
            </a:extLst>
          </p:cNvPr>
          <p:cNvSpPr txBox="1"/>
          <p:nvPr/>
        </p:nvSpPr>
        <p:spPr>
          <a:xfrm>
            <a:off x="5457695" y="5392848"/>
            <a:ext cx="510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from </a:t>
            </a:r>
            <a:r>
              <a:rPr lang="en-US" sz="2400" dirty="0">
                <a:hlinkClick r:id="rId3"/>
              </a:rPr>
              <a:t>www.transfermarkt.us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9852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CD237-99C4-0548-8FA1-DD272AF67FD4}"/>
              </a:ext>
            </a:extLst>
          </p:cNvPr>
          <p:cNvSpPr/>
          <p:nvPr/>
        </p:nvSpPr>
        <p:spPr>
          <a:xfrm>
            <a:off x="1371600" y="1205344"/>
            <a:ext cx="9365673" cy="3879273"/>
          </a:xfrm>
          <a:prstGeom prst="rect">
            <a:avLst/>
          </a:prstGeom>
          <a:noFill/>
          <a:ln w="12700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DD7DF-87D2-8C4F-8757-8EE59EE6C295}"/>
              </a:ext>
            </a:extLst>
          </p:cNvPr>
          <p:cNvSpPr txBox="1"/>
          <p:nvPr/>
        </p:nvSpPr>
        <p:spPr>
          <a:xfrm>
            <a:off x="1645920" y="142385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15F73-5A54-A843-A2E0-D28B5EF1E771}"/>
              </a:ext>
            </a:extLst>
          </p:cNvPr>
          <p:cNvSpPr txBox="1"/>
          <p:nvPr/>
        </p:nvSpPr>
        <p:spPr>
          <a:xfrm>
            <a:off x="3971110" y="1449026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B20B-1CC2-6548-A7C3-C3955E5FBA26}"/>
              </a:ext>
            </a:extLst>
          </p:cNvPr>
          <p:cNvSpPr txBox="1"/>
          <p:nvPr/>
        </p:nvSpPr>
        <p:spPr>
          <a:xfrm>
            <a:off x="5610597" y="1396684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57F9A-1BB3-9443-AEB2-AC721C53B36A}"/>
              </a:ext>
            </a:extLst>
          </p:cNvPr>
          <p:cNvSpPr txBox="1"/>
          <p:nvPr/>
        </p:nvSpPr>
        <p:spPr>
          <a:xfrm>
            <a:off x="6896396" y="1443861"/>
            <a:ext cx="1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012D-1303-804A-9170-A7DBA3BD98A1}"/>
              </a:ext>
            </a:extLst>
          </p:cNvPr>
          <p:cNvSpPr txBox="1"/>
          <p:nvPr/>
        </p:nvSpPr>
        <p:spPr>
          <a:xfrm>
            <a:off x="8621486" y="1423849"/>
            <a:ext cx="18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D62BB-97D8-E14A-B27A-4C8E5E2DE3BF}"/>
              </a:ext>
            </a:extLst>
          </p:cNvPr>
          <p:cNvCxnSpPr/>
          <p:nvPr/>
        </p:nvCxnSpPr>
        <p:spPr>
          <a:xfrm>
            <a:off x="1476103" y="1423849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D3377-1A38-3B49-98B5-C3745F496868}"/>
              </a:ext>
            </a:extLst>
          </p:cNvPr>
          <p:cNvCxnSpPr/>
          <p:nvPr/>
        </p:nvCxnSpPr>
        <p:spPr>
          <a:xfrm>
            <a:off x="1476102" y="1885514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712E44-026E-8447-993A-31E79DB4BAFD}"/>
              </a:ext>
            </a:extLst>
          </p:cNvPr>
          <p:cNvSpPr txBox="1"/>
          <p:nvPr/>
        </p:nvSpPr>
        <p:spPr>
          <a:xfrm>
            <a:off x="1645920" y="2094724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Alexis Sanchez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141A3-5207-F242-97A9-F9BB72522E04}"/>
              </a:ext>
            </a:extLst>
          </p:cNvPr>
          <p:cNvSpPr txBox="1"/>
          <p:nvPr/>
        </p:nvSpPr>
        <p:spPr>
          <a:xfrm>
            <a:off x="1645920" y="2617945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Mesut </a:t>
            </a:r>
            <a:r>
              <a:rPr lang="en-US" sz="2000" dirty="0" err="1"/>
              <a:t>Ozil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2DB54-AF4D-F549-8A4D-027CEADD70C2}"/>
              </a:ext>
            </a:extLst>
          </p:cNvPr>
          <p:cNvSpPr txBox="1"/>
          <p:nvPr/>
        </p:nvSpPr>
        <p:spPr>
          <a:xfrm>
            <a:off x="1645920" y="321543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Petr Cech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279FF-913E-5E45-848C-E27A0E751752}"/>
              </a:ext>
            </a:extLst>
          </p:cNvPr>
          <p:cNvSpPr txBox="1"/>
          <p:nvPr/>
        </p:nvSpPr>
        <p:spPr>
          <a:xfrm>
            <a:off x="1672046" y="3812917"/>
            <a:ext cx="20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 Walcott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0920-3238-AE47-9117-18C3C3EF1F62}"/>
              </a:ext>
            </a:extLst>
          </p:cNvPr>
          <p:cNvSpPr txBox="1"/>
          <p:nvPr/>
        </p:nvSpPr>
        <p:spPr>
          <a:xfrm>
            <a:off x="1672046" y="4418441"/>
            <a:ext cx="22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Laurent </a:t>
            </a:r>
            <a:r>
              <a:rPr lang="en-US" sz="2000" dirty="0" err="1"/>
              <a:t>Koscielny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B97B-C4FE-3947-973E-0A3B1572C6FA}"/>
              </a:ext>
            </a:extLst>
          </p:cNvPr>
          <p:cNvSpPr txBox="1"/>
          <p:nvPr/>
        </p:nvSpPr>
        <p:spPr>
          <a:xfrm>
            <a:off x="3935880" y="2094724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FDBF44-C20F-7C47-AE10-9BD25EBD4CFD}"/>
              </a:ext>
            </a:extLst>
          </p:cNvPr>
          <p:cNvSpPr txBox="1"/>
          <p:nvPr/>
        </p:nvSpPr>
        <p:spPr>
          <a:xfrm>
            <a:off x="3935879" y="2630416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ECA1-9012-E347-8758-CB1EBFE3C39D}"/>
              </a:ext>
            </a:extLst>
          </p:cNvPr>
          <p:cNvSpPr txBox="1"/>
          <p:nvPr/>
        </p:nvSpPr>
        <p:spPr>
          <a:xfrm>
            <a:off x="3935879" y="318859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7F905-873D-DA4F-9F60-A58CA98BE4EA}"/>
              </a:ext>
            </a:extLst>
          </p:cNvPr>
          <p:cNvSpPr txBox="1"/>
          <p:nvPr/>
        </p:nvSpPr>
        <p:spPr>
          <a:xfrm>
            <a:off x="3931525" y="3812917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59090-550E-5541-A3A3-46201D8AD50B}"/>
              </a:ext>
            </a:extLst>
          </p:cNvPr>
          <p:cNvSpPr txBox="1"/>
          <p:nvPr/>
        </p:nvSpPr>
        <p:spPr>
          <a:xfrm>
            <a:off x="3931524" y="441844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F004E-169C-A746-8921-7D6023CB2036}"/>
              </a:ext>
            </a:extLst>
          </p:cNvPr>
          <p:cNvSpPr txBox="1"/>
          <p:nvPr/>
        </p:nvSpPr>
        <p:spPr>
          <a:xfrm>
            <a:off x="5722617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7CA25-907D-454E-8F85-CCF19A49B537}"/>
              </a:ext>
            </a:extLst>
          </p:cNvPr>
          <p:cNvSpPr txBox="1"/>
          <p:nvPr/>
        </p:nvSpPr>
        <p:spPr>
          <a:xfrm>
            <a:off x="5722617" y="2628756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B7D3B0-6119-0B4E-959F-1322769135D2}"/>
              </a:ext>
            </a:extLst>
          </p:cNvPr>
          <p:cNvSpPr txBox="1"/>
          <p:nvPr/>
        </p:nvSpPr>
        <p:spPr>
          <a:xfrm>
            <a:off x="5722618" y="320233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C4B8D-8DBB-0B40-A333-39784E83AB2C}"/>
              </a:ext>
            </a:extLst>
          </p:cNvPr>
          <p:cNvSpPr txBox="1"/>
          <p:nvPr/>
        </p:nvSpPr>
        <p:spPr>
          <a:xfrm>
            <a:off x="5722617" y="381833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AF613-EBB0-9643-ADCE-D110AD9DD18D}"/>
              </a:ext>
            </a:extLst>
          </p:cNvPr>
          <p:cNvSpPr txBox="1"/>
          <p:nvPr/>
        </p:nvSpPr>
        <p:spPr>
          <a:xfrm>
            <a:off x="5722617" y="4425603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B5E91-D8D4-D54E-BF41-4E82AEE49C8F}"/>
              </a:ext>
            </a:extLst>
          </p:cNvPr>
          <p:cNvSpPr txBox="1"/>
          <p:nvPr/>
        </p:nvSpPr>
        <p:spPr>
          <a:xfrm>
            <a:off x="7102068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F7BA6-7E19-594C-900E-997C6EBC0470}"/>
              </a:ext>
            </a:extLst>
          </p:cNvPr>
          <p:cNvSpPr txBox="1"/>
          <p:nvPr/>
        </p:nvSpPr>
        <p:spPr>
          <a:xfrm>
            <a:off x="7102068" y="2621061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2ED51C-6BC4-A741-9B66-63D694E7BD8E}"/>
              </a:ext>
            </a:extLst>
          </p:cNvPr>
          <p:cNvSpPr txBox="1"/>
          <p:nvPr/>
        </p:nvSpPr>
        <p:spPr>
          <a:xfrm>
            <a:off x="7102068" y="3179697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6B4B7-5F99-6D47-9E2F-0B7731B3F5FF}"/>
              </a:ext>
            </a:extLst>
          </p:cNvPr>
          <p:cNvSpPr txBox="1"/>
          <p:nvPr/>
        </p:nvSpPr>
        <p:spPr>
          <a:xfrm>
            <a:off x="7102068" y="381063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F2E6-8E9D-CC4E-B997-7F5334A74C2D}"/>
              </a:ext>
            </a:extLst>
          </p:cNvPr>
          <p:cNvSpPr txBox="1"/>
          <p:nvPr/>
        </p:nvSpPr>
        <p:spPr>
          <a:xfrm>
            <a:off x="7102068" y="4417908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B19A2-9718-854D-9F0B-A8EB4CCC5A66}"/>
              </a:ext>
            </a:extLst>
          </p:cNvPr>
          <p:cNvSpPr txBox="1"/>
          <p:nvPr/>
        </p:nvSpPr>
        <p:spPr>
          <a:xfrm>
            <a:off x="9351818" y="2110635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4C98D-078C-C646-ACBE-27CDCC1EE521}"/>
              </a:ext>
            </a:extLst>
          </p:cNvPr>
          <p:cNvSpPr txBox="1"/>
          <p:nvPr/>
        </p:nvSpPr>
        <p:spPr>
          <a:xfrm>
            <a:off x="9351818" y="2636972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7D2BD6-2C71-FA48-BB47-409D4BC2C236}"/>
              </a:ext>
            </a:extLst>
          </p:cNvPr>
          <p:cNvSpPr txBox="1"/>
          <p:nvPr/>
        </p:nvSpPr>
        <p:spPr>
          <a:xfrm>
            <a:off x="9476509" y="319788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38CD9-A4BB-1449-94F2-17D7BE18066A}"/>
              </a:ext>
            </a:extLst>
          </p:cNvPr>
          <p:cNvSpPr txBox="1"/>
          <p:nvPr/>
        </p:nvSpPr>
        <p:spPr>
          <a:xfrm>
            <a:off x="9351818" y="382655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7094C6-51CE-B748-BF24-36FCDB1B1E74}"/>
              </a:ext>
            </a:extLst>
          </p:cNvPr>
          <p:cNvSpPr txBox="1"/>
          <p:nvPr/>
        </p:nvSpPr>
        <p:spPr>
          <a:xfrm>
            <a:off x="9351818" y="443381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660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03D3E90-C730-0E46-AC1D-0E694977A4C2}"/>
              </a:ext>
            </a:extLst>
          </p:cNvPr>
          <p:cNvSpPr/>
          <p:nvPr/>
        </p:nvSpPr>
        <p:spPr>
          <a:xfrm>
            <a:off x="8563628" y="1467902"/>
            <a:ext cx="1896551" cy="3495058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3817C-AFE3-3949-B055-3655FB12E373}"/>
              </a:ext>
            </a:extLst>
          </p:cNvPr>
          <p:cNvSpPr/>
          <p:nvPr/>
        </p:nvSpPr>
        <p:spPr>
          <a:xfrm>
            <a:off x="5527006" y="1451015"/>
            <a:ext cx="777768" cy="3495058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CD237-99C4-0548-8FA1-DD272AF67FD4}"/>
              </a:ext>
            </a:extLst>
          </p:cNvPr>
          <p:cNvSpPr/>
          <p:nvPr/>
        </p:nvSpPr>
        <p:spPr>
          <a:xfrm>
            <a:off x="1371600" y="1205344"/>
            <a:ext cx="9365673" cy="3879273"/>
          </a:xfrm>
          <a:prstGeom prst="rect">
            <a:avLst/>
          </a:prstGeom>
          <a:noFill/>
          <a:ln w="12700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Explore the Data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DD7DF-87D2-8C4F-8757-8EE59EE6C295}"/>
              </a:ext>
            </a:extLst>
          </p:cNvPr>
          <p:cNvSpPr txBox="1"/>
          <p:nvPr/>
        </p:nvSpPr>
        <p:spPr>
          <a:xfrm>
            <a:off x="1645920" y="142385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15F73-5A54-A843-A2E0-D28B5EF1E771}"/>
              </a:ext>
            </a:extLst>
          </p:cNvPr>
          <p:cNvSpPr txBox="1"/>
          <p:nvPr/>
        </p:nvSpPr>
        <p:spPr>
          <a:xfrm>
            <a:off x="3971110" y="1449026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B20B-1CC2-6548-A7C3-C3955E5FBA26}"/>
              </a:ext>
            </a:extLst>
          </p:cNvPr>
          <p:cNvSpPr txBox="1"/>
          <p:nvPr/>
        </p:nvSpPr>
        <p:spPr>
          <a:xfrm>
            <a:off x="5610597" y="1396684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57F9A-1BB3-9443-AEB2-AC721C53B36A}"/>
              </a:ext>
            </a:extLst>
          </p:cNvPr>
          <p:cNvSpPr txBox="1"/>
          <p:nvPr/>
        </p:nvSpPr>
        <p:spPr>
          <a:xfrm>
            <a:off x="6896396" y="1443861"/>
            <a:ext cx="1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012D-1303-804A-9170-A7DBA3BD98A1}"/>
              </a:ext>
            </a:extLst>
          </p:cNvPr>
          <p:cNvSpPr txBox="1"/>
          <p:nvPr/>
        </p:nvSpPr>
        <p:spPr>
          <a:xfrm>
            <a:off x="8621486" y="1423849"/>
            <a:ext cx="18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D62BB-97D8-E14A-B27A-4C8E5E2DE3BF}"/>
              </a:ext>
            </a:extLst>
          </p:cNvPr>
          <p:cNvCxnSpPr/>
          <p:nvPr/>
        </p:nvCxnSpPr>
        <p:spPr>
          <a:xfrm>
            <a:off x="1476103" y="1423849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D3377-1A38-3B49-98B5-C3745F496868}"/>
              </a:ext>
            </a:extLst>
          </p:cNvPr>
          <p:cNvCxnSpPr/>
          <p:nvPr/>
        </p:nvCxnSpPr>
        <p:spPr>
          <a:xfrm>
            <a:off x="1476102" y="1885514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712E44-026E-8447-993A-31E79DB4BAFD}"/>
              </a:ext>
            </a:extLst>
          </p:cNvPr>
          <p:cNvSpPr txBox="1"/>
          <p:nvPr/>
        </p:nvSpPr>
        <p:spPr>
          <a:xfrm>
            <a:off x="1645920" y="2094724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Alexis Sanchez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141A3-5207-F242-97A9-F9BB72522E04}"/>
              </a:ext>
            </a:extLst>
          </p:cNvPr>
          <p:cNvSpPr txBox="1"/>
          <p:nvPr/>
        </p:nvSpPr>
        <p:spPr>
          <a:xfrm>
            <a:off x="1645920" y="2617945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Mesut </a:t>
            </a:r>
            <a:r>
              <a:rPr lang="en-US" sz="2000" dirty="0" err="1"/>
              <a:t>Ozil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2DB54-AF4D-F549-8A4D-027CEADD70C2}"/>
              </a:ext>
            </a:extLst>
          </p:cNvPr>
          <p:cNvSpPr txBox="1"/>
          <p:nvPr/>
        </p:nvSpPr>
        <p:spPr>
          <a:xfrm>
            <a:off x="1645920" y="321543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Petr Cech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279FF-913E-5E45-848C-E27A0E751752}"/>
              </a:ext>
            </a:extLst>
          </p:cNvPr>
          <p:cNvSpPr txBox="1"/>
          <p:nvPr/>
        </p:nvSpPr>
        <p:spPr>
          <a:xfrm>
            <a:off x="1672046" y="3812917"/>
            <a:ext cx="20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 Walcott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0920-3238-AE47-9117-18C3C3EF1F62}"/>
              </a:ext>
            </a:extLst>
          </p:cNvPr>
          <p:cNvSpPr txBox="1"/>
          <p:nvPr/>
        </p:nvSpPr>
        <p:spPr>
          <a:xfrm>
            <a:off x="1672046" y="4418441"/>
            <a:ext cx="22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Laurent </a:t>
            </a:r>
            <a:r>
              <a:rPr lang="en-US" sz="2000" dirty="0" err="1"/>
              <a:t>Koscielny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B97B-C4FE-3947-973E-0A3B1572C6FA}"/>
              </a:ext>
            </a:extLst>
          </p:cNvPr>
          <p:cNvSpPr txBox="1"/>
          <p:nvPr/>
        </p:nvSpPr>
        <p:spPr>
          <a:xfrm>
            <a:off x="3935880" y="2094724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FDBF44-C20F-7C47-AE10-9BD25EBD4CFD}"/>
              </a:ext>
            </a:extLst>
          </p:cNvPr>
          <p:cNvSpPr txBox="1"/>
          <p:nvPr/>
        </p:nvSpPr>
        <p:spPr>
          <a:xfrm>
            <a:off x="3935879" y="2630416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ECA1-9012-E347-8758-CB1EBFE3C39D}"/>
              </a:ext>
            </a:extLst>
          </p:cNvPr>
          <p:cNvSpPr txBox="1"/>
          <p:nvPr/>
        </p:nvSpPr>
        <p:spPr>
          <a:xfrm>
            <a:off x="3935879" y="318859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7F905-873D-DA4F-9F60-A58CA98BE4EA}"/>
              </a:ext>
            </a:extLst>
          </p:cNvPr>
          <p:cNvSpPr txBox="1"/>
          <p:nvPr/>
        </p:nvSpPr>
        <p:spPr>
          <a:xfrm>
            <a:off x="3931525" y="3812917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59090-550E-5541-A3A3-46201D8AD50B}"/>
              </a:ext>
            </a:extLst>
          </p:cNvPr>
          <p:cNvSpPr txBox="1"/>
          <p:nvPr/>
        </p:nvSpPr>
        <p:spPr>
          <a:xfrm>
            <a:off x="3931524" y="441844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F004E-169C-A746-8921-7D6023CB2036}"/>
              </a:ext>
            </a:extLst>
          </p:cNvPr>
          <p:cNvSpPr txBox="1"/>
          <p:nvPr/>
        </p:nvSpPr>
        <p:spPr>
          <a:xfrm>
            <a:off x="5722617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7CA25-907D-454E-8F85-CCF19A49B537}"/>
              </a:ext>
            </a:extLst>
          </p:cNvPr>
          <p:cNvSpPr txBox="1"/>
          <p:nvPr/>
        </p:nvSpPr>
        <p:spPr>
          <a:xfrm>
            <a:off x="5722617" y="2628756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B7D3B0-6119-0B4E-959F-1322769135D2}"/>
              </a:ext>
            </a:extLst>
          </p:cNvPr>
          <p:cNvSpPr txBox="1"/>
          <p:nvPr/>
        </p:nvSpPr>
        <p:spPr>
          <a:xfrm>
            <a:off x="5722618" y="320233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C4B8D-8DBB-0B40-A333-39784E83AB2C}"/>
              </a:ext>
            </a:extLst>
          </p:cNvPr>
          <p:cNvSpPr txBox="1"/>
          <p:nvPr/>
        </p:nvSpPr>
        <p:spPr>
          <a:xfrm>
            <a:off x="5722617" y="381833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AF613-EBB0-9643-ADCE-D110AD9DD18D}"/>
              </a:ext>
            </a:extLst>
          </p:cNvPr>
          <p:cNvSpPr txBox="1"/>
          <p:nvPr/>
        </p:nvSpPr>
        <p:spPr>
          <a:xfrm>
            <a:off x="5722617" y="4425603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B5E91-D8D4-D54E-BF41-4E82AEE49C8F}"/>
              </a:ext>
            </a:extLst>
          </p:cNvPr>
          <p:cNvSpPr txBox="1"/>
          <p:nvPr/>
        </p:nvSpPr>
        <p:spPr>
          <a:xfrm>
            <a:off x="7102068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F7BA6-7E19-594C-900E-997C6EBC0470}"/>
              </a:ext>
            </a:extLst>
          </p:cNvPr>
          <p:cNvSpPr txBox="1"/>
          <p:nvPr/>
        </p:nvSpPr>
        <p:spPr>
          <a:xfrm>
            <a:off x="7102068" y="2621061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2ED51C-6BC4-A741-9B66-63D694E7BD8E}"/>
              </a:ext>
            </a:extLst>
          </p:cNvPr>
          <p:cNvSpPr txBox="1"/>
          <p:nvPr/>
        </p:nvSpPr>
        <p:spPr>
          <a:xfrm>
            <a:off x="7102068" y="3179697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6B4B7-5F99-6D47-9E2F-0B7731B3F5FF}"/>
              </a:ext>
            </a:extLst>
          </p:cNvPr>
          <p:cNvSpPr txBox="1"/>
          <p:nvPr/>
        </p:nvSpPr>
        <p:spPr>
          <a:xfrm>
            <a:off x="7102068" y="381063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F2E6-8E9D-CC4E-B997-7F5334A74C2D}"/>
              </a:ext>
            </a:extLst>
          </p:cNvPr>
          <p:cNvSpPr txBox="1"/>
          <p:nvPr/>
        </p:nvSpPr>
        <p:spPr>
          <a:xfrm>
            <a:off x="7102068" y="4417908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B19A2-9718-854D-9F0B-A8EB4CCC5A66}"/>
              </a:ext>
            </a:extLst>
          </p:cNvPr>
          <p:cNvSpPr txBox="1"/>
          <p:nvPr/>
        </p:nvSpPr>
        <p:spPr>
          <a:xfrm>
            <a:off x="9351818" y="2110635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4C98D-078C-C646-ACBE-27CDCC1EE521}"/>
              </a:ext>
            </a:extLst>
          </p:cNvPr>
          <p:cNvSpPr txBox="1"/>
          <p:nvPr/>
        </p:nvSpPr>
        <p:spPr>
          <a:xfrm>
            <a:off x="9351818" y="2636972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7D2BD6-2C71-FA48-BB47-409D4BC2C236}"/>
              </a:ext>
            </a:extLst>
          </p:cNvPr>
          <p:cNvSpPr txBox="1"/>
          <p:nvPr/>
        </p:nvSpPr>
        <p:spPr>
          <a:xfrm>
            <a:off x="9476509" y="319788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38CD9-A4BB-1449-94F2-17D7BE18066A}"/>
              </a:ext>
            </a:extLst>
          </p:cNvPr>
          <p:cNvSpPr txBox="1"/>
          <p:nvPr/>
        </p:nvSpPr>
        <p:spPr>
          <a:xfrm>
            <a:off x="9351818" y="382655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7094C6-51CE-B748-BF24-36FCDB1B1E74}"/>
              </a:ext>
            </a:extLst>
          </p:cNvPr>
          <p:cNvSpPr txBox="1"/>
          <p:nvPr/>
        </p:nvSpPr>
        <p:spPr>
          <a:xfrm>
            <a:off x="9351818" y="443381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CBA36908-C21C-B14B-BC50-31B872E7EFC4}"/>
              </a:ext>
            </a:extLst>
          </p:cNvPr>
          <p:cNvSpPr/>
          <p:nvPr/>
        </p:nvSpPr>
        <p:spPr>
          <a:xfrm rot="16200000">
            <a:off x="5230086" y="2745759"/>
            <a:ext cx="1582327" cy="4893611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ECD172-801D-3E4E-9243-71C17F10E8AD}"/>
              </a:ext>
            </a:extLst>
          </p:cNvPr>
          <p:cNvSpPr txBox="1"/>
          <p:nvPr/>
        </p:nvSpPr>
        <p:spPr>
          <a:xfrm>
            <a:off x="4311169" y="4699851"/>
            <a:ext cx="3902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Does it contain the necessary information?</a:t>
            </a:r>
          </a:p>
        </p:txBody>
      </p:sp>
    </p:spTree>
    <p:extLst>
      <p:ext uri="{BB962C8B-B14F-4D97-AF65-F5344CB8AC3E}">
        <p14:creationId xmlns:p14="http://schemas.microsoft.com/office/powerpoint/2010/main" val="132823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CBA36908-C21C-B14B-BC50-31B872E7EFC4}"/>
              </a:ext>
            </a:extLst>
          </p:cNvPr>
          <p:cNvSpPr/>
          <p:nvPr/>
        </p:nvSpPr>
        <p:spPr>
          <a:xfrm rot="16200000">
            <a:off x="5737357" y="1899889"/>
            <a:ext cx="869885" cy="7874097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3D3E90-C730-0E46-AC1D-0E694977A4C2}"/>
              </a:ext>
            </a:extLst>
          </p:cNvPr>
          <p:cNvSpPr/>
          <p:nvPr/>
        </p:nvSpPr>
        <p:spPr>
          <a:xfrm>
            <a:off x="8563628" y="1467902"/>
            <a:ext cx="1896551" cy="3495058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3817C-AFE3-3949-B055-3655FB12E373}"/>
              </a:ext>
            </a:extLst>
          </p:cNvPr>
          <p:cNvSpPr/>
          <p:nvPr/>
        </p:nvSpPr>
        <p:spPr>
          <a:xfrm>
            <a:off x="5527006" y="1451015"/>
            <a:ext cx="777768" cy="3495058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CD237-99C4-0548-8FA1-DD272AF67FD4}"/>
              </a:ext>
            </a:extLst>
          </p:cNvPr>
          <p:cNvSpPr/>
          <p:nvPr/>
        </p:nvSpPr>
        <p:spPr>
          <a:xfrm>
            <a:off x="5433753" y="1282258"/>
            <a:ext cx="912881" cy="3843924"/>
          </a:xfrm>
          <a:prstGeom prst="rect">
            <a:avLst/>
          </a:prstGeom>
          <a:noFill/>
          <a:ln w="12700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Explore the 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DD7DF-87D2-8C4F-8757-8EE59EE6C295}"/>
              </a:ext>
            </a:extLst>
          </p:cNvPr>
          <p:cNvSpPr txBox="1"/>
          <p:nvPr/>
        </p:nvSpPr>
        <p:spPr>
          <a:xfrm>
            <a:off x="1645920" y="142385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15F73-5A54-A843-A2E0-D28B5EF1E771}"/>
              </a:ext>
            </a:extLst>
          </p:cNvPr>
          <p:cNvSpPr txBox="1"/>
          <p:nvPr/>
        </p:nvSpPr>
        <p:spPr>
          <a:xfrm>
            <a:off x="3971110" y="1449026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B20B-1CC2-6548-A7C3-C3955E5FBA26}"/>
              </a:ext>
            </a:extLst>
          </p:cNvPr>
          <p:cNvSpPr txBox="1"/>
          <p:nvPr/>
        </p:nvSpPr>
        <p:spPr>
          <a:xfrm>
            <a:off x="5610597" y="1396684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57F9A-1BB3-9443-AEB2-AC721C53B36A}"/>
              </a:ext>
            </a:extLst>
          </p:cNvPr>
          <p:cNvSpPr txBox="1"/>
          <p:nvPr/>
        </p:nvSpPr>
        <p:spPr>
          <a:xfrm>
            <a:off x="6896396" y="1443861"/>
            <a:ext cx="1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012D-1303-804A-9170-A7DBA3BD98A1}"/>
              </a:ext>
            </a:extLst>
          </p:cNvPr>
          <p:cNvSpPr txBox="1"/>
          <p:nvPr/>
        </p:nvSpPr>
        <p:spPr>
          <a:xfrm>
            <a:off x="8621486" y="1423849"/>
            <a:ext cx="18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D62BB-97D8-E14A-B27A-4C8E5E2DE3BF}"/>
              </a:ext>
            </a:extLst>
          </p:cNvPr>
          <p:cNvCxnSpPr/>
          <p:nvPr/>
        </p:nvCxnSpPr>
        <p:spPr>
          <a:xfrm>
            <a:off x="1476103" y="1423849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D3377-1A38-3B49-98B5-C3745F496868}"/>
              </a:ext>
            </a:extLst>
          </p:cNvPr>
          <p:cNvCxnSpPr/>
          <p:nvPr/>
        </p:nvCxnSpPr>
        <p:spPr>
          <a:xfrm>
            <a:off x="1476102" y="1885514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712E44-026E-8447-993A-31E79DB4BAFD}"/>
              </a:ext>
            </a:extLst>
          </p:cNvPr>
          <p:cNvSpPr txBox="1"/>
          <p:nvPr/>
        </p:nvSpPr>
        <p:spPr>
          <a:xfrm>
            <a:off x="1645920" y="2094724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Alexis Sanchez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141A3-5207-F242-97A9-F9BB72522E04}"/>
              </a:ext>
            </a:extLst>
          </p:cNvPr>
          <p:cNvSpPr txBox="1"/>
          <p:nvPr/>
        </p:nvSpPr>
        <p:spPr>
          <a:xfrm>
            <a:off x="1645920" y="2617945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Mesut </a:t>
            </a:r>
            <a:r>
              <a:rPr lang="en-US" sz="2000" dirty="0" err="1"/>
              <a:t>Ozil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2DB54-AF4D-F549-8A4D-027CEADD70C2}"/>
              </a:ext>
            </a:extLst>
          </p:cNvPr>
          <p:cNvSpPr txBox="1"/>
          <p:nvPr/>
        </p:nvSpPr>
        <p:spPr>
          <a:xfrm>
            <a:off x="1645920" y="321543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Petr Cech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279FF-913E-5E45-848C-E27A0E751752}"/>
              </a:ext>
            </a:extLst>
          </p:cNvPr>
          <p:cNvSpPr txBox="1"/>
          <p:nvPr/>
        </p:nvSpPr>
        <p:spPr>
          <a:xfrm>
            <a:off x="1672046" y="3812917"/>
            <a:ext cx="20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 Walcott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0920-3238-AE47-9117-18C3C3EF1F62}"/>
              </a:ext>
            </a:extLst>
          </p:cNvPr>
          <p:cNvSpPr txBox="1"/>
          <p:nvPr/>
        </p:nvSpPr>
        <p:spPr>
          <a:xfrm>
            <a:off x="1672046" y="4418441"/>
            <a:ext cx="22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Laurent </a:t>
            </a:r>
            <a:r>
              <a:rPr lang="en-US" sz="2000" dirty="0" err="1"/>
              <a:t>Koscielny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B97B-C4FE-3947-973E-0A3B1572C6FA}"/>
              </a:ext>
            </a:extLst>
          </p:cNvPr>
          <p:cNvSpPr txBox="1"/>
          <p:nvPr/>
        </p:nvSpPr>
        <p:spPr>
          <a:xfrm>
            <a:off x="3935880" y="2094724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FDBF44-C20F-7C47-AE10-9BD25EBD4CFD}"/>
              </a:ext>
            </a:extLst>
          </p:cNvPr>
          <p:cNvSpPr txBox="1"/>
          <p:nvPr/>
        </p:nvSpPr>
        <p:spPr>
          <a:xfrm>
            <a:off x="3935879" y="2630416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ECA1-9012-E347-8758-CB1EBFE3C39D}"/>
              </a:ext>
            </a:extLst>
          </p:cNvPr>
          <p:cNvSpPr txBox="1"/>
          <p:nvPr/>
        </p:nvSpPr>
        <p:spPr>
          <a:xfrm>
            <a:off x="3935879" y="318859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7F905-873D-DA4F-9F60-A58CA98BE4EA}"/>
              </a:ext>
            </a:extLst>
          </p:cNvPr>
          <p:cNvSpPr txBox="1"/>
          <p:nvPr/>
        </p:nvSpPr>
        <p:spPr>
          <a:xfrm>
            <a:off x="3931525" y="3812917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59090-550E-5541-A3A3-46201D8AD50B}"/>
              </a:ext>
            </a:extLst>
          </p:cNvPr>
          <p:cNvSpPr txBox="1"/>
          <p:nvPr/>
        </p:nvSpPr>
        <p:spPr>
          <a:xfrm>
            <a:off x="3931524" y="441844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F004E-169C-A746-8921-7D6023CB2036}"/>
              </a:ext>
            </a:extLst>
          </p:cNvPr>
          <p:cNvSpPr txBox="1"/>
          <p:nvPr/>
        </p:nvSpPr>
        <p:spPr>
          <a:xfrm>
            <a:off x="5722617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7CA25-907D-454E-8F85-CCF19A49B537}"/>
              </a:ext>
            </a:extLst>
          </p:cNvPr>
          <p:cNvSpPr txBox="1"/>
          <p:nvPr/>
        </p:nvSpPr>
        <p:spPr>
          <a:xfrm>
            <a:off x="5722617" y="2628756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B7D3B0-6119-0B4E-959F-1322769135D2}"/>
              </a:ext>
            </a:extLst>
          </p:cNvPr>
          <p:cNvSpPr txBox="1"/>
          <p:nvPr/>
        </p:nvSpPr>
        <p:spPr>
          <a:xfrm>
            <a:off x="5722618" y="320233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C4B8D-8DBB-0B40-A333-39784E83AB2C}"/>
              </a:ext>
            </a:extLst>
          </p:cNvPr>
          <p:cNvSpPr txBox="1"/>
          <p:nvPr/>
        </p:nvSpPr>
        <p:spPr>
          <a:xfrm>
            <a:off x="5722617" y="381833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AF613-EBB0-9643-ADCE-D110AD9DD18D}"/>
              </a:ext>
            </a:extLst>
          </p:cNvPr>
          <p:cNvSpPr txBox="1"/>
          <p:nvPr/>
        </p:nvSpPr>
        <p:spPr>
          <a:xfrm>
            <a:off x="5722617" y="4425603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B5E91-D8D4-D54E-BF41-4E82AEE49C8F}"/>
              </a:ext>
            </a:extLst>
          </p:cNvPr>
          <p:cNvSpPr txBox="1"/>
          <p:nvPr/>
        </p:nvSpPr>
        <p:spPr>
          <a:xfrm>
            <a:off x="7102068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F7BA6-7E19-594C-900E-997C6EBC0470}"/>
              </a:ext>
            </a:extLst>
          </p:cNvPr>
          <p:cNvSpPr txBox="1"/>
          <p:nvPr/>
        </p:nvSpPr>
        <p:spPr>
          <a:xfrm>
            <a:off x="7102068" y="2621061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2ED51C-6BC4-A741-9B66-63D694E7BD8E}"/>
              </a:ext>
            </a:extLst>
          </p:cNvPr>
          <p:cNvSpPr txBox="1"/>
          <p:nvPr/>
        </p:nvSpPr>
        <p:spPr>
          <a:xfrm>
            <a:off x="7102068" y="3179697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6B4B7-5F99-6D47-9E2F-0B7731B3F5FF}"/>
              </a:ext>
            </a:extLst>
          </p:cNvPr>
          <p:cNvSpPr txBox="1"/>
          <p:nvPr/>
        </p:nvSpPr>
        <p:spPr>
          <a:xfrm>
            <a:off x="7102068" y="381063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F2E6-8E9D-CC4E-B997-7F5334A74C2D}"/>
              </a:ext>
            </a:extLst>
          </p:cNvPr>
          <p:cNvSpPr txBox="1"/>
          <p:nvPr/>
        </p:nvSpPr>
        <p:spPr>
          <a:xfrm>
            <a:off x="7102068" y="4417908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B19A2-9718-854D-9F0B-A8EB4CCC5A66}"/>
              </a:ext>
            </a:extLst>
          </p:cNvPr>
          <p:cNvSpPr txBox="1"/>
          <p:nvPr/>
        </p:nvSpPr>
        <p:spPr>
          <a:xfrm>
            <a:off x="9351818" y="2110635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4C98D-078C-C646-ACBE-27CDCC1EE521}"/>
              </a:ext>
            </a:extLst>
          </p:cNvPr>
          <p:cNvSpPr txBox="1"/>
          <p:nvPr/>
        </p:nvSpPr>
        <p:spPr>
          <a:xfrm>
            <a:off x="9351818" y="2636972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7D2BD6-2C71-FA48-BB47-409D4BC2C236}"/>
              </a:ext>
            </a:extLst>
          </p:cNvPr>
          <p:cNvSpPr txBox="1"/>
          <p:nvPr/>
        </p:nvSpPr>
        <p:spPr>
          <a:xfrm>
            <a:off x="9476509" y="319788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38CD9-A4BB-1449-94F2-17D7BE18066A}"/>
              </a:ext>
            </a:extLst>
          </p:cNvPr>
          <p:cNvSpPr txBox="1"/>
          <p:nvPr/>
        </p:nvSpPr>
        <p:spPr>
          <a:xfrm>
            <a:off x="9351818" y="382655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7094C6-51CE-B748-BF24-36FCDB1B1E74}"/>
              </a:ext>
            </a:extLst>
          </p:cNvPr>
          <p:cNvSpPr txBox="1"/>
          <p:nvPr/>
        </p:nvSpPr>
        <p:spPr>
          <a:xfrm>
            <a:off x="9351818" y="443381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ECD172-801D-3E4E-9243-71C17F10E8AD}"/>
              </a:ext>
            </a:extLst>
          </p:cNvPr>
          <p:cNvSpPr txBox="1"/>
          <p:nvPr/>
        </p:nvSpPr>
        <p:spPr>
          <a:xfrm>
            <a:off x="3775499" y="5558766"/>
            <a:ext cx="536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Missing data? Imputation needed?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6A4D10-7E6C-124B-B266-7FC795E128C9}"/>
              </a:ext>
            </a:extLst>
          </p:cNvPr>
          <p:cNvSpPr/>
          <p:nvPr/>
        </p:nvSpPr>
        <p:spPr>
          <a:xfrm>
            <a:off x="8593469" y="1334106"/>
            <a:ext cx="1905959" cy="3628854"/>
          </a:xfrm>
          <a:prstGeom prst="rect">
            <a:avLst/>
          </a:prstGeom>
          <a:noFill/>
          <a:ln w="12700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CBA36908-C21C-B14B-BC50-31B872E7EFC4}"/>
              </a:ext>
            </a:extLst>
          </p:cNvPr>
          <p:cNvSpPr/>
          <p:nvPr/>
        </p:nvSpPr>
        <p:spPr>
          <a:xfrm rot="16200000">
            <a:off x="5429779" y="1553632"/>
            <a:ext cx="869885" cy="8506938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CD237-99C4-0548-8FA1-DD272AF67FD4}"/>
              </a:ext>
            </a:extLst>
          </p:cNvPr>
          <p:cNvSpPr/>
          <p:nvPr/>
        </p:nvSpPr>
        <p:spPr>
          <a:xfrm>
            <a:off x="1476102" y="1887240"/>
            <a:ext cx="8633246" cy="3056492"/>
          </a:xfrm>
          <a:prstGeom prst="rect">
            <a:avLst/>
          </a:prstGeom>
          <a:noFill/>
          <a:ln w="12700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Explore the 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DD7DF-87D2-8C4F-8757-8EE59EE6C295}"/>
              </a:ext>
            </a:extLst>
          </p:cNvPr>
          <p:cNvSpPr txBox="1"/>
          <p:nvPr/>
        </p:nvSpPr>
        <p:spPr>
          <a:xfrm>
            <a:off x="1645920" y="142385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15F73-5A54-A843-A2E0-D28B5EF1E771}"/>
              </a:ext>
            </a:extLst>
          </p:cNvPr>
          <p:cNvSpPr txBox="1"/>
          <p:nvPr/>
        </p:nvSpPr>
        <p:spPr>
          <a:xfrm>
            <a:off x="3971110" y="1449026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B20B-1CC2-6548-A7C3-C3955E5FBA26}"/>
              </a:ext>
            </a:extLst>
          </p:cNvPr>
          <p:cNvSpPr txBox="1"/>
          <p:nvPr/>
        </p:nvSpPr>
        <p:spPr>
          <a:xfrm>
            <a:off x="5610597" y="1396684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57F9A-1BB3-9443-AEB2-AC721C53B36A}"/>
              </a:ext>
            </a:extLst>
          </p:cNvPr>
          <p:cNvSpPr txBox="1"/>
          <p:nvPr/>
        </p:nvSpPr>
        <p:spPr>
          <a:xfrm>
            <a:off x="6896396" y="1443861"/>
            <a:ext cx="1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012D-1303-804A-9170-A7DBA3BD98A1}"/>
              </a:ext>
            </a:extLst>
          </p:cNvPr>
          <p:cNvSpPr txBox="1"/>
          <p:nvPr/>
        </p:nvSpPr>
        <p:spPr>
          <a:xfrm>
            <a:off x="8621486" y="1423849"/>
            <a:ext cx="18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D62BB-97D8-E14A-B27A-4C8E5E2DE3BF}"/>
              </a:ext>
            </a:extLst>
          </p:cNvPr>
          <p:cNvCxnSpPr/>
          <p:nvPr/>
        </p:nvCxnSpPr>
        <p:spPr>
          <a:xfrm>
            <a:off x="1476103" y="1423849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D3377-1A38-3B49-98B5-C3745F496868}"/>
              </a:ext>
            </a:extLst>
          </p:cNvPr>
          <p:cNvCxnSpPr/>
          <p:nvPr/>
        </p:nvCxnSpPr>
        <p:spPr>
          <a:xfrm>
            <a:off x="1476102" y="1885514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712E44-026E-8447-993A-31E79DB4BAFD}"/>
              </a:ext>
            </a:extLst>
          </p:cNvPr>
          <p:cNvSpPr txBox="1"/>
          <p:nvPr/>
        </p:nvSpPr>
        <p:spPr>
          <a:xfrm>
            <a:off x="1645920" y="2094724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Alexis Sanchez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141A3-5207-F242-97A9-F9BB72522E04}"/>
              </a:ext>
            </a:extLst>
          </p:cNvPr>
          <p:cNvSpPr txBox="1"/>
          <p:nvPr/>
        </p:nvSpPr>
        <p:spPr>
          <a:xfrm>
            <a:off x="1645920" y="2617945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Mesut </a:t>
            </a:r>
            <a:r>
              <a:rPr lang="en-US" sz="2000" dirty="0" err="1"/>
              <a:t>Ozil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2DB54-AF4D-F549-8A4D-027CEADD70C2}"/>
              </a:ext>
            </a:extLst>
          </p:cNvPr>
          <p:cNvSpPr txBox="1"/>
          <p:nvPr/>
        </p:nvSpPr>
        <p:spPr>
          <a:xfrm>
            <a:off x="1645920" y="321543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Petr Cech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279FF-913E-5E45-848C-E27A0E751752}"/>
              </a:ext>
            </a:extLst>
          </p:cNvPr>
          <p:cNvSpPr txBox="1"/>
          <p:nvPr/>
        </p:nvSpPr>
        <p:spPr>
          <a:xfrm>
            <a:off x="1672046" y="3812917"/>
            <a:ext cx="20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 Walcott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0920-3238-AE47-9117-18C3C3EF1F62}"/>
              </a:ext>
            </a:extLst>
          </p:cNvPr>
          <p:cNvSpPr txBox="1"/>
          <p:nvPr/>
        </p:nvSpPr>
        <p:spPr>
          <a:xfrm>
            <a:off x="1672046" y="4418441"/>
            <a:ext cx="22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Laurent </a:t>
            </a:r>
            <a:r>
              <a:rPr lang="en-US" sz="2000" dirty="0" err="1"/>
              <a:t>Koscielny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B97B-C4FE-3947-973E-0A3B1572C6FA}"/>
              </a:ext>
            </a:extLst>
          </p:cNvPr>
          <p:cNvSpPr txBox="1"/>
          <p:nvPr/>
        </p:nvSpPr>
        <p:spPr>
          <a:xfrm>
            <a:off x="3935880" y="2094724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FDBF44-C20F-7C47-AE10-9BD25EBD4CFD}"/>
              </a:ext>
            </a:extLst>
          </p:cNvPr>
          <p:cNvSpPr txBox="1"/>
          <p:nvPr/>
        </p:nvSpPr>
        <p:spPr>
          <a:xfrm>
            <a:off x="3935879" y="2630416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ECA1-9012-E347-8758-CB1EBFE3C39D}"/>
              </a:ext>
            </a:extLst>
          </p:cNvPr>
          <p:cNvSpPr txBox="1"/>
          <p:nvPr/>
        </p:nvSpPr>
        <p:spPr>
          <a:xfrm>
            <a:off x="3935879" y="318859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7F905-873D-DA4F-9F60-A58CA98BE4EA}"/>
              </a:ext>
            </a:extLst>
          </p:cNvPr>
          <p:cNvSpPr txBox="1"/>
          <p:nvPr/>
        </p:nvSpPr>
        <p:spPr>
          <a:xfrm>
            <a:off x="3931525" y="3812917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59090-550E-5541-A3A3-46201D8AD50B}"/>
              </a:ext>
            </a:extLst>
          </p:cNvPr>
          <p:cNvSpPr txBox="1"/>
          <p:nvPr/>
        </p:nvSpPr>
        <p:spPr>
          <a:xfrm>
            <a:off x="3931524" y="441844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F004E-169C-A746-8921-7D6023CB2036}"/>
              </a:ext>
            </a:extLst>
          </p:cNvPr>
          <p:cNvSpPr txBox="1"/>
          <p:nvPr/>
        </p:nvSpPr>
        <p:spPr>
          <a:xfrm>
            <a:off x="5722617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7CA25-907D-454E-8F85-CCF19A49B537}"/>
              </a:ext>
            </a:extLst>
          </p:cNvPr>
          <p:cNvSpPr txBox="1"/>
          <p:nvPr/>
        </p:nvSpPr>
        <p:spPr>
          <a:xfrm>
            <a:off x="5722617" y="2628756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B7D3B0-6119-0B4E-959F-1322769135D2}"/>
              </a:ext>
            </a:extLst>
          </p:cNvPr>
          <p:cNvSpPr txBox="1"/>
          <p:nvPr/>
        </p:nvSpPr>
        <p:spPr>
          <a:xfrm>
            <a:off x="5722618" y="320233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C4B8D-8DBB-0B40-A333-39784E83AB2C}"/>
              </a:ext>
            </a:extLst>
          </p:cNvPr>
          <p:cNvSpPr txBox="1"/>
          <p:nvPr/>
        </p:nvSpPr>
        <p:spPr>
          <a:xfrm>
            <a:off x="5722617" y="381833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AF613-EBB0-9643-ADCE-D110AD9DD18D}"/>
              </a:ext>
            </a:extLst>
          </p:cNvPr>
          <p:cNvSpPr txBox="1"/>
          <p:nvPr/>
        </p:nvSpPr>
        <p:spPr>
          <a:xfrm>
            <a:off x="5722617" y="4425603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B5E91-D8D4-D54E-BF41-4E82AEE49C8F}"/>
              </a:ext>
            </a:extLst>
          </p:cNvPr>
          <p:cNvSpPr txBox="1"/>
          <p:nvPr/>
        </p:nvSpPr>
        <p:spPr>
          <a:xfrm>
            <a:off x="7102068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F7BA6-7E19-594C-900E-997C6EBC0470}"/>
              </a:ext>
            </a:extLst>
          </p:cNvPr>
          <p:cNvSpPr txBox="1"/>
          <p:nvPr/>
        </p:nvSpPr>
        <p:spPr>
          <a:xfrm>
            <a:off x="7102068" y="2621061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2ED51C-6BC4-A741-9B66-63D694E7BD8E}"/>
              </a:ext>
            </a:extLst>
          </p:cNvPr>
          <p:cNvSpPr txBox="1"/>
          <p:nvPr/>
        </p:nvSpPr>
        <p:spPr>
          <a:xfrm>
            <a:off x="7102068" y="3179697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6B4B7-5F99-6D47-9E2F-0B7731B3F5FF}"/>
              </a:ext>
            </a:extLst>
          </p:cNvPr>
          <p:cNvSpPr txBox="1"/>
          <p:nvPr/>
        </p:nvSpPr>
        <p:spPr>
          <a:xfrm>
            <a:off x="7102068" y="381063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F2E6-8E9D-CC4E-B997-7F5334A74C2D}"/>
              </a:ext>
            </a:extLst>
          </p:cNvPr>
          <p:cNvSpPr txBox="1"/>
          <p:nvPr/>
        </p:nvSpPr>
        <p:spPr>
          <a:xfrm>
            <a:off x="7102068" y="4417908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B19A2-9718-854D-9F0B-A8EB4CCC5A66}"/>
              </a:ext>
            </a:extLst>
          </p:cNvPr>
          <p:cNvSpPr txBox="1"/>
          <p:nvPr/>
        </p:nvSpPr>
        <p:spPr>
          <a:xfrm>
            <a:off x="9351818" y="2110635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4C98D-078C-C646-ACBE-27CDCC1EE521}"/>
              </a:ext>
            </a:extLst>
          </p:cNvPr>
          <p:cNvSpPr txBox="1"/>
          <p:nvPr/>
        </p:nvSpPr>
        <p:spPr>
          <a:xfrm>
            <a:off x="9351818" y="2636972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7D2BD6-2C71-FA48-BB47-409D4BC2C236}"/>
              </a:ext>
            </a:extLst>
          </p:cNvPr>
          <p:cNvSpPr txBox="1"/>
          <p:nvPr/>
        </p:nvSpPr>
        <p:spPr>
          <a:xfrm>
            <a:off x="9476509" y="319788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38CD9-A4BB-1449-94F2-17D7BE18066A}"/>
              </a:ext>
            </a:extLst>
          </p:cNvPr>
          <p:cNvSpPr txBox="1"/>
          <p:nvPr/>
        </p:nvSpPr>
        <p:spPr>
          <a:xfrm>
            <a:off x="9351818" y="382655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7094C6-51CE-B748-BF24-36FCDB1B1E74}"/>
              </a:ext>
            </a:extLst>
          </p:cNvPr>
          <p:cNvSpPr txBox="1"/>
          <p:nvPr/>
        </p:nvSpPr>
        <p:spPr>
          <a:xfrm>
            <a:off x="9351818" y="443381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ECD172-801D-3E4E-9243-71C17F10E8AD}"/>
              </a:ext>
            </a:extLst>
          </p:cNvPr>
          <p:cNvSpPr txBox="1"/>
          <p:nvPr/>
        </p:nvSpPr>
        <p:spPr>
          <a:xfrm>
            <a:off x="1841317" y="5560067"/>
            <a:ext cx="835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Are the data types okay (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df.dtypes</a:t>
            </a: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)? Should be casted?</a:t>
            </a:r>
          </a:p>
        </p:txBody>
      </p:sp>
    </p:spTree>
    <p:extLst>
      <p:ext uri="{BB962C8B-B14F-4D97-AF65-F5344CB8AC3E}">
        <p14:creationId xmlns:p14="http://schemas.microsoft.com/office/powerpoint/2010/main" val="695845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CBA36908-C21C-B14B-BC50-31B872E7EFC4}"/>
              </a:ext>
            </a:extLst>
          </p:cNvPr>
          <p:cNvSpPr/>
          <p:nvPr/>
        </p:nvSpPr>
        <p:spPr>
          <a:xfrm rot="16200000">
            <a:off x="5377041" y="1328815"/>
            <a:ext cx="869885" cy="8880761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CD237-99C4-0548-8FA1-DD272AF67FD4}"/>
              </a:ext>
            </a:extLst>
          </p:cNvPr>
          <p:cNvSpPr/>
          <p:nvPr/>
        </p:nvSpPr>
        <p:spPr>
          <a:xfrm>
            <a:off x="1476102" y="1887240"/>
            <a:ext cx="8633246" cy="3056492"/>
          </a:xfrm>
          <a:prstGeom prst="rect">
            <a:avLst/>
          </a:prstGeom>
          <a:noFill/>
          <a:ln w="12700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Explore the 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DD7DF-87D2-8C4F-8757-8EE59EE6C295}"/>
              </a:ext>
            </a:extLst>
          </p:cNvPr>
          <p:cNvSpPr txBox="1"/>
          <p:nvPr/>
        </p:nvSpPr>
        <p:spPr>
          <a:xfrm>
            <a:off x="1645920" y="142385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15F73-5A54-A843-A2E0-D28B5EF1E771}"/>
              </a:ext>
            </a:extLst>
          </p:cNvPr>
          <p:cNvSpPr txBox="1"/>
          <p:nvPr/>
        </p:nvSpPr>
        <p:spPr>
          <a:xfrm>
            <a:off x="3971110" y="1449026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B20B-1CC2-6548-A7C3-C3955E5FBA26}"/>
              </a:ext>
            </a:extLst>
          </p:cNvPr>
          <p:cNvSpPr txBox="1"/>
          <p:nvPr/>
        </p:nvSpPr>
        <p:spPr>
          <a:xfrm>
            <a:off x="5610597" y="1396684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57F9A-1BB3-9443-AEB2-AC721C53B36A}"/>
              </a:ext>
            </a:extLst>
          </p:cNvPr>
          <p:cNvSpPr txBox="1"/>
          <p:nvPr/>
        </p:nvSpPr>
        <p:spPr>
          <a:xfrm>
            <a:off x="6896396" y="1443861"/>
            <a:ext cx="1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012D-1303-804A-9170-A7DBA3BD98A1}"/>
              </a:ext>
            </a:extLst>
          </p:cNvPr>
          <p:cNvSpPr txBox="1"/>
          <p:nvPr/>
        </p:nvSpPr>
        <p:spPr>
          <a:xfrm>
            <a:off x="8621486" y="1423849"/>
            <a:ext cx="18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D62BB-97D8-E14A-B27A-4C8E5E2DE3BF}"/>
              </a:ext>
            </a:extLst>
          </p:cNvPr>
          <p:cNvCxnSpPr/>
          <p:nvPr/>
        </p:nvCxnSpPr>
        <p:spPr>
          <a:xfrm>
            <a:off x="1476103" y="1423849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D3377-1A38-3B49-98B5-C3745F496868}"/>
              </a:ext>
            </a:extLst>
          </p:cNvPr>
          <p:cNvCxnSpPr/>
          <p:nvPr/>
        </p:nvCxnSpPr>
        <p:spPr>
          <a:xfrm>
            <a:off x="1476102" y="1885514"/>
            <a:ext cx="9090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712E44-026E-8447-993A-31E79DB4BAFD}"/>
              </a:ext>
            </a:extLst>
          </p:cNvPr>
          <p:cNvSpPr txBox="1"/>
          <p:nvPr/>
        </p:nvSpPr>
        <p:spPr>
          <a:xfrm>
            <a:off x="1645920" y="2094724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Alexis Sanchez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141A3-5207-F242-97A9-F9BB72522E04}"/>
              </a:ext>
            </a:extLst>
          </p:cNvPr>
          <p:cNvSpPr txBox="1"/>
          <p:nvPr/>
        </p:nvSpPr>
        <p:spPr>
          <a:xfrm>
            <a:off x="1645920" y="2617945"/>
            <a:ext cx="21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Mesut </a:t>
            </a:r>
            <a:r>
              <a:rPr lang="en-US" sz="2000" dirty="0" err="1"/>
              <a:t>Ozil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2DB54-AF4D-F549-8A4D-027CEADD70C2}"/>
              </a:ext>
            </a:extLst>
          </p:cNvPr>
          <p:cNvSpPr txBox="1"/>
          <p:nvPr/>
        </p:nvSpPr>
        <p:spPr>
          <a:xfrm>
            <a:off x="1645920" y="321543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Petr Cech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279FF-913E-5E45-848C-E27A0E751752}"/>
              </a:ext>
            </a:extLst>
          </p:cNvPr>
          <p:cNvSpPr txBox="1"/>
          <p:nvPr/>
        </p:nvSpPr>
        <p:spPr>
          <a:xfrm>
            <a:off x="1672046" y="3812917"/>
            <a:ext cx="20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 Walcott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80920-3238-AE47-9117-18C3C3EF1F62}"/>
              </a:ext>
            </a:extLst>
          </p:cNvPr>
          <p:cNvSpPr txBox="1"/>
          <p:nvPr/>
        </p:nvSpPr>
        <p:spPr>
          <a:xfrm>
            <a:off x="1672046" y="4418441"/>
            <a:ext cx="22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Laurent </a:t>
            </a:r>
            <a:r>
              <a:rPr lang="en-US" sz="2000" dirty="0" err="1"/>
              <a:t>Koscielny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B97B-C4FE-3947-973E-0A3B1572C6FA}"/>
              </a:ext>
            </a:extLst>
          </p:cNvPr>
          <p:cNvSpPr txBox="1"/>
          <p:nvPr/>
        </p:nvSpPr>
        <p:spPr>
          <a:xfrm>
            <a:off x="3935880" y="2094724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FDBF44-C20F-7C47-AE10-9BD25EBD4CFD}"/>
              </a:ext>
            </a:extLst>
          </p:cNvPr>
          <p:cNvSpPr txBox="1"/>
          <p:nvPr/>
        </p:nvSpPr>
        <p:spPr>
          <a:xfrm>
            <a:off x="3935879" y="2630416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ECA1-9012-E347-8758-CB1EBFE3C39D}"/>
              </a:ext>
            </a:extLst>
          </p:cNvPr>
          <p:cNvSpPr txBox="1"/>
          <p:nvPr/>
        </p:nvSpPr>
        <p:spPr>
          <a:xfrm>
            <a:off x="3935879" y="3188599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7F905-873D-DA4F-9F60-A58CA98BE4EA}"/>
              </a:ext>
            </a:extLst>
          </p:cNvPr>
          <p:cNvSpPr txBox="1"/>
          <p:nvPr/>
        </p:nvSpPr>
        <p:spPr>
          <a:xfrm>
            <a:off x="3931525" y="3812917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59090-550E-5541-A3A3-46201D8AD50B}"/>
              </a:ext>
            </a:extLst>
          </p:cNvPr>
          <p:cNvSpPr txBox="1"/>
          <p:nvPr/>
        </p:nvSpPr>
        <p:spPr>
          <a:xfrm>
            <a:off x="3931524" y="441844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Arsenal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F004E-169C-A746-8921-7D6023CB2036}"/>
              </a:ext>
            </a:extLst>
          </p:cNvPr>
          <p:cNvSpPr txBox="1"/>
          <p:nvPr/>
        </p:nvSpPr>
        <p:spPr>
          <a:xfrm>
            <a:off x="5722617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7CA25-907D-454E-8F85-CCF19A49B537}"/>
              </a:ext>
            </a:extLst>
          </p:cNvPr>
          <p:cNvSpPr txBox="1"/>
          <p:nvPr/>
        </p:nvSpPr>
        <p:spPr>
          <a:xfrm>
            <a:off x="5722617" y="2628756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B7D3B0-6119-0B4E-959F-1322769135D2}"/>
              </a:ext>
            </a:extLst>
          </p:cNvPr>
          <p:cNvSpPr txBox="1"/>
          <p:nvPr/>
        </p:nvSpPr>
        <p:spPr>
          <a:xfrm>
            <a:off x="5722618" y="320233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C4B8D-8DBB-0B40-A333-39784E83AB2C}"/>
              </a:ext>
            </a:extLst>
          </p:cNvPr>
          <p:cNvSpPr txBox="1"/>
          <p:nvPr/>
        </p:nvSpPr>
        <p:spPr>
          <a:xfrm>
            <a:off x="5722617" y="381833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AF613-EBB0-9643-ADCE-D110AD9DD18D}"/>
              </a:ext>
            </a:extLst>
          </p:cNvPr>
          <p:cNvSpPr txBox="1"/>
          <p:nvPr/>
        </p:nvSpPr>
        <p:spPr>
          <a:xfrm>
            <a:off x="5722617" y="4425603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B5E91-D8D4-D54E-BF41-4E82AEE49C8F}"/>
              </a:ext>
            </a:extLst>
          </p:cNvPr>
          <p:cNvSpPr txBox="1"/>
          <p:nvPr/>
        </p:nvSpPr>
        <p:spPr>
          <a:xfrm>
            <a:off x="7102068" y="2094724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F7BA6-7E19-594C-900E-997C6EBC0470}"/>
              </a:ext>
            </a:extLst>
          </p:cNvPr>
          <p:cNvSpPr txBox="1"/>
          <p:nvPr/>
        </p:nvSpPr>
        <p:spPr>
          <a:xfrm>
            <a:off x="7102068" y="2621061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2ED51C-6BC4-A741-9B66-63D694E7BD8E}"/>
              </a:ext>
            </a:extLst>
          </p:cNvPr>
          <p:cNvSpPr txBox="1"/>
          <p:nvPr/>
        </p:nvSpPr>
        <p:spPr>
          <a:xfrm>
            <a:off x="7102068" y="3179697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D6B4B7-5F99-6D47-9E2F-0B7731B3F5FF}"/>
              </a:ext>
            </a:extLst>
          </p:cNvPr>
          <p:cNvSpPr txBox="1"/>
          <p:nvPr/>
        </p:nvSpPr>
        <p:spPr>
          <a:xfrm>
            <a:off x="7102068" y="381063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F2E6-8E9D-CC4E-B997-7F5334A74C2D}"/>
              </a:ext>
            </a:extLst>
          </p:cNvPr>
          <p:cNvSpPr txBox="1"/>
          <p:nvPr/>
        </p:nvSpPr>
        <p:spPr>
          <a:xfrm>
            <a:off x="7102068" y="4417908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B19A2-9718-854D-9F0B-A8EB4CCC5A66}"/>
              </a:ext>
            </a:extLst>
          </p:cNvPr>
          <p:cNvSpPr txBox="1"/>
          <p:nvPr/>
        </p:nvSpPr>
        <p:spPr>
          <a:xfrm>
            <a:off x="9351818" y="2110635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4C98D-078C-C646-ACBE-27CDCC1EE521}"/>
              </a:ext>
            </a:extLst>
          </p:cNvPr>
          <p:cNvSpPr txBox="1"/>
          <p:nvPr/>
        </p:nvSpPr>
        <p:spPr>
          <a:xfrm>
            <a:off x="9351818" y="2636972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7D2BD6-2C71-FA48-BB47-409D4BC2C236}"/>
              </a:ext>
            </a:extLst>
          </p:cNvPr>
          <p:cNvSpPr txBox="1"/>
          <p:nvPr/>
        </p:nvSpPr>
        <p:spPr>
          <a:xfrm>
            <a:off x="9476509" y="319788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38CD9-A4BB-1449-94F2-17D7BE18066A}"/>
              </a:ext>
            </a:extLst>
          </p:cNvPr>
          <p:cNvSpPr txBox="1"/>
          <p:nvPr/>
        </p:nvSpPr>
        <p:spPr>
          <a:xfrm>
            <a:off x="9351818" y="3826550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7094C6-51CE-B748-BF24-36FCDB1B1E74}"/>
              </a:ext>
            </a:extLst>
          </p:cNvPr>
          <p:cNvSpPr txBox="1"/>
          <p:nvPr/>
        </p:nvSpPr>
        <p:spPr>
          <a:xfrm>
            <a:off x="9351818" y="4433819"/>
            <a:ext cx="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ECD172-801D-3E4E-9243-71C17F10E8AD}"/>
              </a:ext>
            </a:extLst>
          </p:cNvPr>
          <p:cNvSpPr txBox="1"/>
          <p:nvPr/>
        </p:nvSpPr>
        <p:spPr>
          <a:xfrm>
            <a:off x="1668151" y="5517639"/>
            <a:ext cx="858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Are the values reasonable?  </a:t>
            </a:r>
            <a:r>
              <a:rPr lang="en-US" sz="2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DataFrame.describe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503383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CBA36908-C21C-B14B-BC50-31B872E7EFC4}"/>
              </a:ext>
            </a:extLst>
          </p:cNvPr>
          <p:cNvSpPr/>
          <p:nvPr/>
        </p:nvSpPr>
        <p:spPr>
          <a:xfrm rot="16200000">
            <a:off x="5377041" y="1328815"/>
            <a:ext cx="869885" cy="8880761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Explore the 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28</a:t>
            </a:fld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ECD172-801D-3E4E-9243-71C17F10E8AD}"/>
              </a:ext>
            </a:extLst>
          </p:cNvPr>
          <p:cNvSpPr txBox="1"/>
          <p:nvPr/>
        </p:nvSpPr>
        <p:spPr>
          <a:xfrm>
            <a:off x="1668151" y="5517639"/>
            <a:ext cx="858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Are the values reasonable?  </a:t>
            </a:r>
            <a:r>
              <a:rPr lang="en-US" sz="2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DataFrame.describe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1BD09E-A071-5442-ADF0-D2F875A297B8}"/>
              </a:ext>
            </a:extLst>
          </p:cNvPr>
          <p:cNvGrpSpPr/>
          <p:nvPr/>
        </p:nvGrpSpPr>
        <p:grpSpPr>
          <a:xfrm>
            <a:off x="2275033" y="1180469"/>
            <a:ext cx="7073900" cy="3696906"/>
            <a:chOff x="3048000" y="1167194"/>
            <a:chExt cx="7073900" cy="36969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171C7B-5339-D346-9791-E6AF695AD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1167194"/>
              <a:ext cx="2006600" cy="3619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54E37F-CE95-D54E-B1C7-15EEE95A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1900" y="1206500"/>
              <a:ext cx="3708400" cy="3657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F66A9-3A0D-2347-BAB3-860BFDB3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0300" y="1206500"/>
              <a:ext cx="137160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17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0BF9C-C136-8E4B-BE22-0B89AB6402BA}"/>
              </a:ext>
            </a:extLst>
          </p:cNvPr>
          <p:cNvSpPr/>
          <p:nvPr/>
        </p:nvSpPr>
        <p:spPr>
          <a:xfrm>
            <a:off x="875393" y="1077191"/>
            <a:ext cx="5289880" cy="671649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Lecture Outline </a:t>
            </a:r>
            <a:br>
              <a:rPr lang="en-US" dirty="0">
                <a:latin typeface="Avenir Next" panose="020B0503020202020204" pitchFamily="34" charset="0"/>
              </a:rPr>
            </a:b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102809" cy="4674402"/>
          </a:xfrm>
          <a:noFill/>
          <a:ln w="12700">
            <a:noFill/>
          </a:ln>
          <a:effectLst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Data Science Process Example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Dataset considerations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Comprehensive vs Sampled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Biases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Visualization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Exploration (EDA)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Communication</a:t>
            </a:r>
            <a:endParaRPr lang="en-US" sz="2000" dirty="0">
              <a:latin typeface="Avenir Next" panose="020B0503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B073-D831-1C4C-9CDF-2DAE0C82C906}"/>
              </a:ext>
            </a:extLst>
          </p:cNvPr>
          <p:cNvSpPr/>
          <p:nvPr/>
        </p:nvSpPr>
        <p:spPr>
          <a:xfrm>
            <a:off x="987113" y="200423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D013-A1B7-144C-9959-29FA54B1E1C9}"/>
              </a:ext>
            </a:extLst>
          </p:cNvPr>
          <p:cNvSpPr/>
          <p:nvPr/>
        </p:nvSpPr>
        <p:spPr>
          <a:xfrm>
            <a:off x="976144" y="463746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75C51-3A23-1344-A698-DA0851F075CE}"/>
              </a:ext>
            </a:extLst>
          </p:cNvPr>
          <p:cNvSpPr/>
          <p:nvPr/>
        </p:nvSpPr>
        <p:spPr>
          <a:xfrm>
            <a:off x="1393079" y="2682996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F96E1-F87D-0D4D-B016-5B6F83030B04}"/>
              </a:ext>
            </a:extLst>
          </p:cNvPr>
          <p:cNvSpPr/>
          <p:nvPr/>
        </p:nvSpPr>
        <p:spPr>
          <a:xfrm>
            <a:off x="1393079" y="3362052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37943-F1B7-3F45-B45C-6AC892A337F5}"/>
              </a:ext>
            </a:extLst>
          </p:cNvPr>
          <p:cNvSpPr/>
          <p:nvPr/>
        </p:nvSpPr>
        <p:spPr>
          <a:xfrm>
            <a:off x="987113" y="5219411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03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CBA36908-C21C-B14B-BC50-31B872E7EFC4}"/>
              </a:ext>
            </a:extLst>
          </p:cNvPr>
          <p:cNvSpPr/>
          <p:nvPr/>
        </p:nvSpPr>
        <p:spPr>
          <a:xfrm rot="16200000">
            <a:off x="5377041" y="1328815"/>
            <a:ext cx="869885" cy="8880761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Example: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Explore the 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29</a:t>
            </a:fld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ECD172-801D-3E4E-9243-71C17F10E8AD}"/>
              </a:ext>
            </a:extLst>
          </p:cNvPr>
          <p:cNvSpPr txBox="1"/>
          <p:nvPr/>
        </p:nvSpPr>
        <p:spPr>
          <a:xfrm>
            <a:off x="2275033" y="5517639"/>
            <a:ext cx="73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Summary statistics can only reveal so much</a:t>
            </a:r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1BD09E-A071-5442-ADF0-D2F875A297B8}"/>
              </a:ext>
            </a:extLst>
          </p:cNvPr>
          <p:cNvGrpSpPr/>
          <p:nvPr/>
        </p:nvGrpSpPr>
        <p:grpSpPr>
          <a:xfrm>
            <a:off x="2275033" y="1180469"/>
            <a:ext cx="7073900" cy="3696906"/>
            <a:chOff x="3048000" y="1167194"/>
            <a:chExt cx="7073900" cy="36969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171C7B-5339-D346-9791-E6AF695AD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1167194"/>
              <a:ext cx="2006600" cy="3619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54E37F-CE95-D54E-B1C7-15EEE95A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1900" y="1206500"/>
              <a:ext cx="3708400" cy="3657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F66A9-3A0D-2347-BAB3-860BFDB3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0300" y="1206500"/>
              <a:ext cx="137160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842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0BF9C-C136-8E4B-BE22-0B89AB6402BA}"/>
              </a:ext>
            </a:extLst>
          </p:cNvPr>
          <p:cNvSpPr/>
          <p:nvPr/>
        </p:nvSpPr>
        <p:spPr>
          <a:xfrm>
            <a:off x="833415" y="3697126"/>
            <a:ext cx="2430485" cy="671649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Lecture Outline </a:t>
            </a:r>
            <a:br>
              <a:rPr lang="en-US" dirty="0">
                <a:latin typeface="Avenir Next" panose="020B0503020202020204" pitchFamily="34" charset="0"/>
              </a:rPr>
            </a:b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102809" cy="4674402"/>
          </a:xfrm>
          <a:noFill/>
          <a:ln w="12700">
            <a:noFill/>
          </a:ln>
          <a:effectLst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Data Science Process Example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Dataset considerations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Comprehensive vs Sampled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		Biases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venir Next" panose="020B0503020202020204" pitchFamily="34" charset="0"/>
              </a:rPr>
              <a:t>Visualization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Exploration (EDA)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 Next" panose="020B0503020202020204" pitchFamily="34" charset="0"/>
              </a:rPr>
              <a:t>	Communication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B073-D831-1C4C-9CDF-2DAE0C82C906}"/>
              </a:ext>
            </a:extLst>
          </p:cNvPr>
          <p:cNvSpPr/>
          <p:nvPr/>
        </p:nvSpPr>
        <p:spPr>
          <a:xfrm>
            <a:off x="987113" y="200423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D013-A1B7-144C-9959-29FA54B1E1C9}"/>
              </a:ext>
            </a:extLst>
          </p:cNvPr>
          <p:cNvSpPr/>
          <p:nvPr/>
        </p:nvSpPr>
        <p:spPr>
          <a:xfrm>
            <a:off x="976144" y="4637463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75C51-3A23-1344-A698-DA0851F075CE}"/>
              </a:ext>
            </a:extLst>
          </p:cNvPr>
          <p:cNvSpPr/>
          <p:nvPr/>
        </p:nvSpPr>
        <p:spPr>
          <a:xfrm>
            <a:off x="1393079" y="2682996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F96E1-F87D-0D4D-B016-5B6F83030B04}"/>
              </a:ext>
            </a:extLst>
          </p:cNvPr>
          <p:cNvSpPr/>
          <p:nvPr/>
        </p:nvSpPr>
        <p:spPr>
          <a:xfrm>
            <a:off x="1393079" y="3362052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37943-F1B7-3F45-B45C-6AC892A337F5}"/>
              </a:ext>
            </a:extLst>
          </p:cNvPr>
          <p:cNvSpPr/>
          <p:nvPr/>
        </p:nvSpPr>
        <p:spPr>
          <a:xfrm>
            <a:off x="987113" y="5219411"/>
            <a:ext cx="141295" cy="141123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48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1E2146-E9B6-6C48-85FA-E532EDA2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2" y="983807"/>
            <a:ext cx="5691886" cy="43535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62E2F0-53D9-7A46-B4D1-201177DC8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5" y="983807"/>
            <a:ext cx="5683122" cy="43247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CEEC1B-8EFC-2B46-8774-28B01BA98D6E}"/>
              </a:ext>
            </a:extLst>
          </p:cNvPr>
          <p:cNvSpPr txBox="1"/>
          <p:nvPr/>
        </p:nvSpPr>
        <p:spPr>
          <a:xfrm>
            <a:off x="349292" y="5479539"/>
            <a:ext cx="556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Same stats </a:t>
            </a:r>
            <a:r>
              <a:rPr lang="en-US" sz="2400" dirty="0">
                <a:latin typeface="Avenir Next" panose="020B0503020202020204" pitchFamily="34" charset="0"/>
                <a:sym typeface="Wingdings" pitchFamily="2" charset="2"/>
              </a:rPr>
              <a:t>do not imply same graphs</a:t>
            </a:r>
            <a:endParaRPr lang="en-US" sz="2400" dirty="0">
              <a:latin typeface="Avenir Next" panose="020B05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BE350-4AF6-B344-9574-AB1E0E005B5E}"/>
              </a:ext>
            </a:extLst>
          </p:cNvPr>
          <p:cNvSpPr txBox="1"/>
          <p:nvPr/>
        </p:nvSpPr>
        <p:spPr>
          <a:xfrm>
            <a:off x="6428655" y="5479539"/>
            <a:ext cx="556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Same graphs </a:t>
            </a:r>
            <a:r>
              <a:rPr lang="en-US" sz="2400" dirty="0">
                <a:latin typeface="Avenir Next" panose="020B0503020202020204" pitchFamily="34" charset="0"/>
                <a:sym typeface="Wingdings" pitchFamily="2" charset="2"/>
              </a:rPr>
              <a:t>do not imply same stats</a:t>
            </a:r>
            <a:endParaRPr lang="en-US" sz="2400" dirty="0">
              <a:latin typeface="Avenir Next" panose="020B05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91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4899-35CD-D34E-BA6E-5AE2C265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74" y="983806"/>
            <a:ext cx="6315776" cy="54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15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4899-35CD-D34E-BA6E-5AE2C265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74" y="983806"/>
            <a:ext cx="6315776" cy="5416993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84285E8-36D1-0946-94EC-30FD7A3C6B39}"/>
              </a:ext>
            </a:extLst>
          </p:cNvPr>
          <p:cNvSpPr/>
          <p:nvPr/>
        </p:nvSpPr>
        <p:spPr>
          <a:xfrm rot="16200000">
            <a:off x="5992077" y="594571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581F9728-7BCD-3741-A272-0C32D27D406C}"/>
              </a:ext>
            </a:extLst>
          </p:cNvPr>
          <p:cNvSpPr/>
          <p:nvPr/>
        </p:nvSpPr>
        <p:spPr>
          <a:xfrm rot="16200000">
            <a:off x="7922478" y="950171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EA781FFF-14D3-2E4F-8384-D569CA99B78D}"/>
              </a:ext>
            </a:extLst>
          </p:cNvPr>
          <p:cNvSpPr/>
          <p:nvPr/>
        </p:nvSpPr>
        <p:spPr>
          <a:xfrm rot="16200000">
            <a:off x="3375877" y="937595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87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4899-35CD-D34E-BA6E-5AE2C265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74" y="983806"/>
            <a:ext cx="6315776" cy="5416993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84285E8-36D1-0946-94EC-30FD7A3C6B39}"/>
              </a:ext>
            </a:extLst>
          </p:cNvPr>
          <p:cNvSpPr/>
          <p:nvPr/>
        </p:nvSpPr>
        <p:spPr>
          <a:xfrm rot="16200000">
            <a:off x="5992077" y="594571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581F9728-7BCD-3741-A272-0C32D27D406C}"/>
              </a:ext>
            </a:extLst>
          </p:cNvPr>
          <p:cNvSpPr/>
          <p:nvPr/>
        </p:nvSpPr>
        <p:spPr>
          <a:xfrm rot="16200000">
            <a:off x="7922478" y="950171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EA781FFF-14D3-2E4F-8384-D569CA99B78D}"/>
              </a:ext>
            </a:extLst>
          </p:cNvPr>
          <p:cNvSpPr/>
          <p:nvPr/>
        </p:nvSpPr>
        <p:spPr>
          <a:xfrm rot="16200000">
            <a:off x="3375877" y="937595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04551D1-9101-6A44-9979-4C4CC540C97A}"/>
              </a:ext>
            </a:extLst>
          </p:cNvPr>
          <p:cNvSpPr/>
          <p:nvPr/>
        </p:nvSpPr>
        <p:spPr>
          <a:xfrm rot="16200000">
            <a:off x="5125719" y="2032442"/>
            <a:ext cx="869885" cy="7505697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chemeClr val="tx2">
              <a:lumMod val="75000"/>
            </a:schemeClr>
          </a:solidFill>
          <a:ln cap="rnd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76E2C-8393-B645-BD83-5DBB2C6E5CF6}"/>
              </a:ext>
            </a:extLst>
          </p:cNvPr>
          <p:cNvSpPr txBox="1"/>
          <p:nvPr/>
        </p:nvSpPr>
        <p:spPr>
          <a:xfrm>
            <a:off x="2184686" y="5523680"/>
            <a:ext cx="675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are some questions we could ask?</a:t>
            </a:r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954A5C-ED5F-8C49-8852-AC763AE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35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4899-35CD-D34E-BA6E-5AE2C265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74" y="983806"/>
            <a:ext cx="6315776" cy="5416993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84285E8-36D1-0946-94EC-30FD7A3C6B39}"/>
              </a:ext>
            </a:extLst>
          </p:cNvPr>
          <p:cNvSpPr/>
          <p:nvPr/>
        </p:nvSpPr>
        <p:spPr>
          <a:xfrm rot="16200000">
            <a:off x="5992077" y="594571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581F9728-7BCD-3741-A272-0C32D27D406C}"/>
              </a:ext>
            </a:extLst>
          </p:cNvPr>
          <p:cNvSpPr/>
          <p:nvPr/>
        </p:nvSpPr>
        <p:spPr>
          <a:xfrm rot="16200000">
            <a:off x="7922478" y="950171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EA781FFF-14D3-2E4F-8384-D569CA99B78D}"/>
              </a:ext>
            </a:extLst>
          </p:cNvPr>
          <p:cNvSpPr/>
          <p:nvPr/>
        </p:nvSpPr>
        <p:spPr>
          <a:xfrm rot="16200000">
            <a:off x="3375877" y="937595"/>
            <a:ext cx="279146" cy="1224107"/>
          </a:xfrm>
          <a:prstGeom prst="wedgeRectCallout">
            <a:avLst>
              <a:gd name="adj1" fmla="val -21709"/>
              <a:gd name="adj2" fmla="val 48910"/>
            </a:avLst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04551D1-9101-6A44-9979-4C4CC540C97A}"/>
              </a:ext>
            </a:extLst>
          </p:cNvPr>
          <p:cNvSpPr/>
          <p:nvPr/>
        </p:nvSpPr>
        <p:spPr>
          <a:xfrm rot="16200000">
            <a:off x="5125719" y="2032442"/>
            <a:ext cx="869885" cy="7505697"/>
          </a:xfrm>
          <a:prstGeom prst="wedgeRectCallout">
            <a:avLst>
              <a:gd name="adj1" fmla="val -21709"/>
              <a:gd name="adj2" fmla="val 48910"/>
            </a:avLst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954A5C-ED5F-8C49-8852-AC763AE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4AE26-2F2F-EC43-9763-A7620DB0192A}"/>
              </a:ext>
            </a:extLst>
          </p:cNvPr>
          <p:cNvSpPr txBox="1"/>
          <p:nvPr/>
        </p:nvSpPr>
        <p:spPr>
          <a:xfrm>
            <a:off x="2290412" y="5523680"/>
            <a:ext cx="675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Q: How effective are the antibiotics?</a:t>
            </a:r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26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7B7B2F-F6BA-3040-B3EF-4A6F8D665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90" y="0"/>
            <a:ext cx="974204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89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3705C2-7C75-E246-9194-8071B62D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90" y="0"/>
            <a:ext cx="974204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37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C16DC8-C6DE-1B4E-B8C8-36F720F38F07}"/>
              </a:ext>
            </a:extLst>
          </p:cNvPr>
          <p:cNvSpPr/>
          <p:nvPr/>
        </p:nvSpPr>
        <p:spPr>
          <a:xfrm>
            <a:off x="214501" y="4597503"/>
            <a:ext cx="2671316" cy="14985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DAFAC-F025-A648-A32C-B13F4D1E3CBD}"/>
              </a:ext>
            </a:extLst>
          </p:cNvPr>
          <p:cNvSpPr txBox="1"/>
          <p:nvPr/>
        </p:nvSpPr>
        <p:spPr>
          <a:xfrm>
            <a:off x="256828" y="4685050"/>
            <a:ext cx="2569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If bacteria is gram positive, Penicillin &amp; Neomycin are most effective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venir Next" panose="020B05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C5A90F-C90A-2B48-9B41-217E79608DA1}"/>
              </a:ext>
            </a:extLst>
          </p:cNvPr>
          <p:cNvSpPr/>
          <p:nvPr/>
        </p:nvSpPr>
        <p:spPr>
          <a:xfrm>
            <a:off x="9448799" y="4356100"/>
            <a:ext cx="2582327" cy="14986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B273E-1C52-494C-B79B-E10804EEA55B}"/>
              </a:ext>
            </a:extLst>
          </p:cNvPr>
          <p:cNvSpPr txBox="1"/>
          <p:nvPr/>
        </p:nvSpPr>
        <p:spPr>
          <a:xfrm>
            <a:off x="9461600" y="4604256"/>
            <a:ext cx="2569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If bacteria is gram negative, Neomycin is most effective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venir Next" panose="020B05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4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C7A26-2771-7343-92DA-BC9147450C70}"/>
              </a:ext>
            </a:extLst>
          </p:cNvPr>
          <p:cNvSpPr txBox="1"/>
          <p:nvPr/>
        </p:nvSpPr>
        <p:spPr>
          <a:xfrm>
            <a:off x="152685" y="1995781"/>
            <a:ext cx="364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 the bacteria compare?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73C834-5CFB-224C-9C57-D5CE14EE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701"/>
            <a:ext cx="4495800" cy="68552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34BF75-2E3D-6A48-AC3B-0C9CD7E67933}"/>
              </a:ext>
            </a:extLst>
          </p:cNvPr>
          <p:cNvSpPr/>
          <p:nvPr/>
        </p:nvSpPr>
        <p:spPr>
          <a:xfrm>
            <a:off x="8740775" y="5569803"/>
            <a:ext cx="3651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Wainer</a:t>
            </a:r>
            <a:r>
              <a:rPr lang="en-US" sz="1600" dirty="0">
                <a:latin typeface="Helvetica" pitchFamily="2" charset="0"/>
              </a:rPr>
              <a:t> &amp; </a:t>
            </a:r>
            <a:r>
              <a:rPr lang="en-US" sz="1600" dirty="0" err="1">
                <a:latin typeface="Helvetica" pitchFamily="2" charset="0"/>
              </a:rPr>
              <a:t>Lysen</a:t>
            </a:r>
            <a:r>
              <a:rPr lang="en-US" sz="1600" dirty="0">
                <a:latin typeface="Helvetica" pitchFamily="2" charset="0"/>
              </a:rPr>
              <a:t>, “That’s funny...”</a:t>
            </a:r>
          </a:p>
          <a:p>
            <a:r>
              <a:rPr lang="en-US" sz="1600" dirty="0">
                <a:latin typeface="Helvetica" pitchFamily="2" charset="0"/>
              </a:rPr>
              <a:t>American Scientist, 2009</a:t>
            </a:r>
          </a:p>
          <a:p>
            <a:r>
              <a:rPr lang="en-US" sz="1600" dirty="0">
                <a:latin typeface="Helvetica" pitchFamily="2" charset="0"/>
              </a:rPr>
              <a:t>Adapted from Brian </a:t>
            </a:r>
            <a:r>
              <a:rPr lang="en-US" sz="1600" dirty="0" err="1">
                <a:latin typeface="Helvetica" pitchFamily="2" charset="0"/>
              </a:rPr>
              <a:t>Schmotzer</a:t>
            </a:r>
            <a:endParaRPr lang="en-US" sz="16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3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	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53" y="1246131"/>
            <a:ext cx="9850334" cy="211114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72"/>
              </a:spcBef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Let’s say that we are interested in the English Premier League (football/soccer) and want to build a model to predict a player’s </a:t>
            </a:r>
            <a:r>
              <a:rPr lang="en-US" u="sng" dirty="0">
                <a:latin typeface="Avenir Next" panose="020B0503020202020204" pitchFamily="34" charset="0"/>
              </a:rPr>
              <a:t>market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E8EE52-44F7-0445-91F4-792FA235D55B}"/>
              </a:ext>
            </a:extLst>
          </p:cNvPr>
          <p:cNvSpPr txBox="1">
            <a:spLocks/>
          </p:cNvSpPr>
          <p:nvPr/>
        </p:nvSpPr>
        <p:spPr>
          <a:xfrm>
            <a:off x="3381933" y="4049848"/>
            <a:ext cx="7147258" cy="6028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Does age affect one’s market value?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F40A8-5004-6444-BACE-12CAE063BA60}"/>
              </a:ext>
            </a:extLst>
          </p:cNvPr>
          <p:cNvSpPr/>
          <p:nvPr/>
        </p:nvSpPr>
        <p:spPr>
          <a:xfrm>
            <a:off x="961253" y="3993706"/>
            <a:ext cx="2225254" cy="67164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382998-E186-FB47-BF27-722CDF84EEE7}"/>
              </a:ext>
            </a:extLst>
          </p:cNvPr>
          <p:cNvSpPr txBox="1">
            <a:spLocks/>
          </p:cNvSpPr>
          <p:nvPr/>
        </p:nvSpPr>
        <p:spPr>
          <a:xfrm>
            <a:off x="1240653" y="4062548"/>
            <a:ext cx="1887280" cy="6028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25734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C7A26-2771-7343-92DA-BC9147450C70}"/>
              </a:ext>
            </a:extLst>
          </p:cNvPr>
          <p:cNvSpPr txBox="1"/>
          <p:nvPr/>
        </p:nvSpPr>
        <p:spPr>
          <a:xfrm>
            <a:off x="152685" y="1995781"/>
            <a:ext cx="364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 the bacteria compare?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73C834-5CFB-224C-9C57-D5CE14EE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701"/>
            <a:ext cx="4495800" cy="68552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0F4D60-1F1D-374A-A8CF-35126727CDEF}"/>
              </a:ext>
            </a:extLst>
          </p:cNvPr>
          <p:cNvSpPr/>
          <p:nvPr/>
        </p:nvSpPr>
        <p:spPr>
          <a:xfrm>
            <a:off x="7569201" y="1882301"/>
            <a:ext cx="1104900" cy="1447800"/>
          </a:xfrm>
          <a:prstGeom prst="ellipse">
            <a:avLst/>
          </a:prstGeom>
          <a:noFill/>
          <a:ln w="889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8808EF-8B18-2840-BE02-27919E17DD44}"/>
              </a:ext>
            </a:extLst>
          </p:cNvPr>
          <p:cNvSpPr/>
          <p:nvPr/>
        </p:nvSpPr>
        <p:spPr>
          <a:xfrm>
            <a:off x="6134100" y="2949888"/>
            <a:ext cx="1206500" cy="1650213"/>
          </a:xfrm>
          <a:prstGeom prst="ellipse">
            <a:avLst/>
          </a:prstGeom>
          <a:noFill/>
          <a:ln w="889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34BF75-2E3D-6A48-AC3B-0C9CD7E67933}"/>
              </a:ext>
            </a:extLst>
          </p:cNvPr>
          <p:cNvSpPr/>
          <p:nvPr/>
        </p:nvSpPr>
        <p:spPr>
          <a:xfrm>
            <a:off x="8740775" y="5569803"/>
            <a:ext cx="3651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Wainer</a:t>
            </a:r>
            <a:r>
              <a:rPr lang="en-US" sz="1600" dirty="0">
                <a:latin typeface="Helvetica" pitchFamily="2" charset="0"/>
              </a:rPr>
              <a:t> &amp; </a:t>
            </a:r>
            <a:r>
              <a:rPr lang="en-US" sz="1600" dirty="0" err="1">
                <a:latin typeface="Helvetica" pitchFamily="2" charset="0"/>
              </a:rPr>
              <a:t>Lysen</a:t>
            </a:r>
            <a:r>
              <a:rPr lang="en-US" sz="1600" dirty="0">
                <a:latin typeface="Helvetica" pitchFamily="2" charset="0"/>
              </a:rPr>
              <a:t>, “That’s funny...”</a:t>
            </a:r>
          </a:p>
          <a:p>
            <a:r>
              <a:rPr lang="en-US" sz="1600" dirty="0">
                <a:latin typeface="Helvetica" pitchFamily="2" charset="0"/>
              </a:rPr>
              <a:t>American Scientist, 2009</a:t>
            </a:r>
          </a:p>
          <a:p>
            <a:r>
              <a:rPr lang="en-US" sz="1600" dirty="0">
                <a:latin typeface="Helvetica" pitchFamily="2" charset="0"/>
              </a:rPr>
              <a:t>Adapted from Brian </a:t>
            </a:r>
            <a:r>
              <a:rPr lang="en-US" sz="1600" dirty="0" err="1">
                <a:latin typeface="Helvetica" pitchFamily="2" charset="0"/>
              </a:rPr>
              <a:t>Schmotzer</a:t>
            </a:r>
            <a:endParaRPr lang="en-US" sz="16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74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3235E-9E6D-0A47-9838-8E3EC91BC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701"/>
            <a:ext cx="4495800" cy="68552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8830150-F961-714D-9949-93D984153A92}"/>
              </a:ext>
            </a:extLst>
          </p:cNvPr>
          <p:cNvSpPr/>
          <p:nvPr/>
        </p:nvSpPr>
        <p:spPr>
          <a:xfrm>
            <a:off x="7569201" y="1882301"/>
            <a:ext cx="1104900" cy="1447800"/>
          </a:xfrm>
          <a:prstGeom prst="ellipse">
            <a:avLst/>
          </a:prstGeom>
          <a:noFill/>
          <a:ln w="889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C9D39B-CCEF-F743-9101-F283CDA4D2C2}"/>
              </a:ext>
            </a:extLst>
          </p:cNvPr>
          <p:cNvSpPr/>
          <p:nvPr/>
        </p:nvSpPr>
        <p:spPr>
          <a:xfrm>
            <a:off x="6134100" y="2949888"/>
            <a:ext cx="1206500" cy="1650213"/>
          </a:xfrm>
          <a:prstGeom prst="ellipse">
            <a:avLst/>
          </a:prstGeom>
          <a:noFill/>
          <a:ln w="889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62FF6-C189-2246-A5F3-88F094F4D6B7}"/>
              </a:ext>
            </a:extLst>
          </p:cNvPr>
          <p:cNvSpPr txBox="1"/>
          <p:nvPr/>
        </p:nvSpPr>
        <p:spPr>
          <a:xfrm>
            <a:off x="152685" y="1995781"/>
            <a:ext cx="364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 the bacteria compare?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FEE65-1CA3-4E40-BF56-06BF145C6559}"/>
              </a:ext>
            </a:extLst>
          </p:cNvPr>
          <p:cNvSpPr txBox="1"/>
          <p:nvPr/>
        </p:nvSpPr>
        <p:spPr>
          <a:xfrm>
            <a:off x="8547386" y="2108072"/>
            <a:ext cx="364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Not a streptococcus! (realized ~30 years later)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1B585-0A9C-2F4F-B053-201518098852}"/>
              </a:ext>
            </a:extLst>
          </p:cNvPr>
          <p:cNvSpPr txBox="1"/>
          <p:nvPr/>
        </p:nvSpPr>
        <p:spPr>
          <a:xfrm>
            <a:off x="8432801" y="3443581"/>
            <a:ext cx="364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Actually a streptococcus! (realized ~20 years later)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1B53E-A48E-194F-999D-F93157F771CA}"/>
              </a:ext>
            </a:extLst>
          </p:cNvPr>
          <p:cNvSpPr/>
          <p:nvPr/>
        </p:nvSpPr>
        <p:spPr>
          <a:xfrm>
            <a:off x="8740775" y="5569803"/>
            <a:ext cx="3651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Wainer</a:t>
            </a:r>
            <a:r>
              <a:rPr lang="en-US" sz="1600" dirty="0">
                <a:latin typeface="Helvetica" pitchFamily="2" charset="0"/>
              </a:rPr>
              <a:t> &amp; </a:t>
            </a:r>
            <a:r>
              <a:rPr lang="en-US" sz="1600" dirty="0" err="1">
                <a:latin typeface="Helvetica" pitchFamily="2" charset="0"/>
              </a:rPr>
              <a:t>Lysen</a:t>
            </a:r>
            <a:r>
              <a:rPr lang="en-US" sz="1600" dirty="0">
                <a:latin typeface="Helvetica" pitchFamily="2" charset="0"/>
              </a:rPr>
              <a:t>, “That’s funny...”</a:t>
            </a:r>
          </a:p>
          <a:p>
            <a:r>
              <a:rPr lang="en-US" sz="1600" dirty="0">
                <a:latin typeface="Helvetica" pitchFamily="2" charset="0"/>
              </a:rPr>
              <a:t>American Scientist, 2009</a:t>
            </a:r>
          </a:p>
          <a:p>
            <a:r>
              <a:rPr lang="en-US" sz="1600" dirty="0">
                <a:latin typeface="Helvetica" pitchFamily="2" charset="0"/>
              </a:rPr>
              <a:t>Adapted from Brian </a:t>
            </a:r>
            <a:r>
              <a:rPr lang="en-US" sz="1600" dirty="0" err="1">
                <a:latin typeface="Helvetica" pitchFamily="2" charset="0"/>
              </a:rPr>
              <a:t>Schmotzer</a:t>
            </a:r>
            <a:endParaRPr lang="en-US" sz="16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7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1B53E-A48E-194F-999D-F93157F771CA}"/>
              </a:ext>
            </a:extLst>
          </p:cNvPr>
          <p:cNvSpPr/>
          <p:nvPr/>
        </p:nvSpPr>
        <p:spPr>
          <a:xfrm>
            <a:off x="7989887" y="6108412"/>
            <a:ext cx="4202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Wainer</a:t>
            </a:r>
            <a:r>
              <a:rPr lang="en-US" sz="1600" dirty="0">
                <a:latin typeface="Helvetica" pitchFamily="2" charset="0"/>
              </a:rPr>
              <a:t> &amp; </a:t>
            </a:r>
            <a:r>
              <a:rPr lang="en-US" sz="1600" dirty="0" err="1">
                <a:latin typeface="Helvetica" pitchFamily="2" charset="0"/>
              </a:rPr>
              <a:t>Lysen</a:t>
            </a:r>
            <a:r>
              <a:rPr lang="en-US" sz="1600" dirty="0">
                <a:latin typeface="Helvetica" pitchFamily="2" charset="0"/>
              </a:rPr>
              <a:t>, “That’s funny...”</a:t>
            </a:r>
          </a:p>
          <a:p>
            <a:r>
              <a:rPr lang="en-US" sz="1600" dirty="0">
                <a:latin typeface="Helvetica" pitchFamily="2" charset="0"/>
              </a:rPr>
              <a:t>American Scientist, 2009</a:t>
            </a:r>
            <a:endParaRPr lang="en-US" sz="1600" dirty="0"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AC09-6B27-E240-A19E-EF04160F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18" y="268428"/>
            <a:ext cx="8337982" cy="57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2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1B53E-A48E-194F-999D-F93157F771CA}"/>
              </a:ext>
            </a:extLst>
          </p:cNvPr>
          <p:cNvSpPr/>
          <p:nvPr/>
        </p:nvSpPr>
        <p:spPr>
          <a:xfrm>
            <a:off x="7989887" y="6108412"/>
            <a:ext cx="4202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Wainer</a:t>
            </a:r>
            <a:r>
              <a:rPr lang="en-US" sz="1600" dirty="0">
                <a:latin typeface="Helvetica" pitchFamily="2" charset="0"/>
              </a:rPr>
              <a:t> &amp; </a:t>
            </a:r>
            <a:r>
              <a:rPr lang="en-US" sz="1600" dirty="0" err="1">
                <a:latin typeface="Helvetica" pitchFamily="2" charset="0"/>
              </a:rPr>
              <a:t>Lysen</a:t>
            </a:r>
            <a:r>
              <a:rPr lang="en-US" sz="1600" dirty="0">
                <a:latin typeface="Helvetica" pitchFamily="2" charset="0"/>
              </a:rPr>
              <a:t>, “That’s funny...”</a:t>
            </a:r>
          </a:p>
          <a:p>
            <a:r>
              <a:rPr lang="en-US" sz="1600" dirty="0">
                <a:latin typeface="Helvetica" pitchFamily="2" charset="0"/>
              </a:rPr>
              <a:t>American Scientist, 2009</a:t>
            </a:r>
            <a:endParaRPr lang="en-US" sz="1600" dirty="0"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AC09-6B27-E240-A19E-EF04160F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18" y="268428"/>
            <a:ext cx="8337982" cy="57672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991E8D-6E02-8F4A-8A53-2679E92986E5}"/>
              </a:ext>
            </a:extLst>
          </p:cNvPr>
          <p:cNvSpPr/>
          <p:nvPr/>
        </p:nvSpPr>
        <p:spPr>
          <a:xfrm>
            <a:off x="4749800" y="2316802"/>
            <a:ext cx="3125787" cy="622693"/>
          </a:xfrm>
          <a:prstGeom prst="ellipse">
            <a:avLst/>
          </a:prstGeom>
          <a:noFill/>
          <a:ln w="889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44D75B-DB22-8A48-A344-AEFE70FC2562}"/>
              </a:ext>
            </a:extLst>
          </p:cNvPr>
          <p:cNvSpPr/>
          <p:nvPr/>
        </p:nvSpPr>
        <p:spPr>
          <a:xfrm>
            <a:off x="4584700" y="676588"/>
            <a:ext cx="1638300" cy="1650213"/>
          </a:xfrm>
          <a:prstGeom prst="ellipse">
            <a:avLst/>
          </a:prstGeom>
          <a:noFill/>
          <a:ln w="889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0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07A6EC-C4ED-5F44-B64D-850B4481355F}"/>
              </a:ext>
            </a:extLst>
          </p:cNvPr>
          <p:cNvSpPr txBox="1">
            <a:spLocks/>
          </p:cNvSpPr>
          <p:nvPr/>
        </p:nvSpPr>
        <p:spPr>
          <a:xfrm>
            <a:off x="1993942" y="1956431"/>
            <a:ext cx="82041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64646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sz="2800" dirty="0">
                <a:latin typeface="Avenir Next" panose="020B0503020202020204" pitchFamily="34" charset="0"/>
              </a:rPr>
              <a:t>“The greatest value of a picture is when it forces us to notice what we never expected to see.”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7D87C-105B-7647-A000-58D823D0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0" y="3282950"/>
            <a:ext cx="1485900" cy="17907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8CED15-199C-2141-A30C-B7B474BFE1D1}"/>
              </a:ext>
            </a:extLst>
          </p:cNvPr>
          <p:cNvSpPr txBox="1">
            <a:spLocks/>
          </p:cNvSpPr>
          <p:nvPr/>
        </p:nvSpPr>
        <p:spPr>
          <a:xfrm>
            <a:off x="4997450" y="5163624"/>
            <a:ext cx="1485900" cy="53276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64646"/>
                </a:solidFill>
                <a:latin typeface="Karla"/>
                <a:ea typeface="+mj-ea"/>
                <a:cs typeface="Karla"/>
              </a:defRPr>
            </a:lvl1pPr>
          </a:lstStyle>
          <a:p>
            <a:pPr algn="ctr"/>
            <a:r>
              <a:rPr lang="en-US" sz="2000" dirty="0">
                <a:latin typeface="Avenir Next" panose="020B0503020202020204" pitchFamily="34" charset="0"/>
              </a:rPr>
              <a:t>John Tukey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1144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 Goals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10415303" cy="27658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venir Next" panose="020B0503020202020204" pitchFamily="34" charset="0"/>
              </a:rPr>
              <a:t>Communicate (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</a:rPr>
              <a:t>explanatory</a:t>
            </a:r>
            <a:r>
              <a:rPr lang="en-US" sz="2400" b="1" dirty="0">
                <a:latin typeface="Avenir Next" panose="020B0503020202020204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Present data and ideas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Explain and inform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Provide evidence and support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Influence and persuade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D3817C-7EC4-6F45-9343-E34812490572}"/>
              </a:ext>
            </a:extLst>
          </p:cNvPr>
          <p:cNvSpPr txBox="1">
            <a:spLocks/>
          </p:cNvSpPr>
          <p:nvPr/>
        </p:nvSpPr>
        <p:spPr>
          <a:xfrm>
            <a:off x="735297" y="3817514"/>
            <a:ext cx="10415303" cy="276584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venir Next" panose="020B0503020202020204" pitchFamily="34" charset="0"/>
              </a:rPr>
              <a:t>Analyze (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exploratory</a:t>
            </a:r>
            <a:r>
              <a:rPr lang="en-US" sz="2400" b="1" dirty="0">
                <a:latin typeface="Avenir Next" panose="020B0503020202020204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Explore the data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Assess a situation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Determine how to proceed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Decide what to do</a:t>
            </a:r>
          </a:p>
        </p:txBody>
      </p:sp>
    </p:spTree>
    <p:extLst>
      <p:ext uri="{BB962C8B-B14F-4D97-AF65-F5344CB8AC3E}">
        <p14:creationId xmlns:p14="http://schemas.microsoft.com/office/powerpoint/2010/main" val="1156566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 Goals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10415303" cy="27658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venir Next" panose="020B0503020202020204" pitchFamily="34" charset="0"/>
              </a:rPr>
              <a:t>Communicate (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</a:rPr>
              <a:t>explanatory</a:t>
            </a:r>
            <a:r>
              <a:rPr lang="en-US" sz="2400" b="1" dirty="0">
                <a:latin typeface="Avenir Next" panose="020B0503020202020204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Present data and ideas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Explain and inform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Provide evidence and support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Influence and persuade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D3817C-7EC4-6F45-9343-E34812490572}"/>
              </a:ext>
            </a:extLst>
          </p:cNvPr>
          <p:cNvSpPr txBox="1">
            <a:spLocks/>
          </p:cNvSpPr>
          <p:nvPr/>
        </p:nvSpPr>
        <p:spPr>
          <a:xfrm>
            <a:off x="735297" y="3817514"/>
            <a:ext cx="10415303" cy="276584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venir Next" panose="020B0503020202020204" pitchFamily="34" charset="0"/>
              </a:rPr>
              <a:t>Analyze (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exploratory</a:t>
            </a:r>
            <a:r>
              <a:rPr lang="en-US" sz="2400" b="1" dirty="0">
                <a:latin typeface="Avenir Next" panose="020B0503020202020204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Explore the data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Assess a situation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Determine how to proceed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" panose="020B0503020202020204" pitchFamily="34" charset="0"/>
              </a:rPr>
              <a:t>Decide what to do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048919-0C55-284D-B4E3-EABEF8906084}"/>
              </a:ext>
            </a:extLst>
          </p:cNvPr>
          <p:cNvSpPr txBox="1">
            <a:spLocks/>
          </p:cNvSpPr>
          <p:nvPr/>
        </p:nvSpPr>
        <p:spPr>
          <a:xfrm>
            <a:off x="5498448" y="4748362"/>
            <a:ext cx="5067952" cy="145774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venir Next" panose="020B0503020202020204" pitchFamily="34" charset="0"/>
              </a:rPr>
              <a:t>You’re essentially communicating drafts to yourself</a:t>
            </a:r>
            <a:endParaRPr lang="en-US" sz="2200" dirty="0">
              <a:latin typeface="Avenir Next" panose="020B050302020202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3BEE831-36C6-E44F-8ED4-D6EFFBE12E02}"/>
              </a:ext>
            </a:extLst>
          </p:cNvPr>
          <p:cNvSpPr/>
          <p:nvPr/>
        </p:nvSpPr>
        <p:spPr>
          <a:xfrm rot="10800000">
            <a:off x="4686300" y="4280443"/>
            <a:ext cx="571500" cy="1870576"/>
          </a:xfrm>
          <a:prstGeom prst="leftBrace">
            <a:avLst>
              <a:gd name="adj1" fmla="val 48333"/>
              <a:gd name="adj2" fmla="val 50000"/>
            </a:avLst>
          </a:prstGeom>
          <a:ln w="603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8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D47FD-707E-C849-846B-9BB03E9E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0" y="0"/>
            <a:ext cx="8655050" cy="68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2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3589A-FC35-2C42-B27B-99093164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122786"/>
            <a:ext cx="6527800" cy="50240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5B4C77-F891-C74D-857F-B9B0C6FA0EDF}"/>
              </a:ext>
            </a:extLst>
          </p:cNvPr>
          <p:cNvSpPr txBox="1">
            <a:spLocks/>
          </p:cNvSpPr>
          <p:nvPr/>
        </p:nvSpPr>
        <p:spPr>
          <a:xfrm>
            <a:off x="349292" y="216531"/>
            <a:ext cx="11493416" cy="767276"/>
          </a:xfrm>
          <a:prstGeom prst="rect">
            <a:avLst/>
          </a:prstGeom>
        </p:spPr>
        <p:txBody>
          <a:bodyPr/>
          <a:lstStyle>
            <a:lvl1pPr algn="ctr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>
                <a:latin typeface="Avenir Next" panose="020B0503020202020204" pitchFamily="34" charset="0"/>
              </a:rPr>
              <a:t>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76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B4C77-F891-C74D-857F-B9B0C6FA0EDF}"/>
              </a:ext>
            </a:extLst>
          </p:cNvPr>
          <p:cNvSpPr txBox="1">
            <a:spLocks/>
          </p:cNvSpPr>
          <p:nvPr/>
        </p:nvSpPr>
        <p:spPr>
          <a:xfrm>
            <a:off x="349292" y="216531"/>
            <a:ext cx="11493416" cy="767276"/>
          </a:xfrm>
          <a:prstGeom prst="rect">
            <a:avLst/>
          </a:prstGeom>
        </p:spPr>
        <p:txBody>
          <a:bodyPr/>
          <a:lstStyle>
            <a:lvl1pPr algn="ctr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>
                <a:latin typeface="Avenir Next" panose="020B0503020202020204" pitchFamily="34" charset="0"/>
              </a:rPr>
              <a:t>Not Effective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D1BA2-FA74-6A44-985F-6EEEA44E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85" y="1314007"/>
            <a:ext cx="7396111" cy="41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6ACE78A-A812-6A47-8D46-6814AB04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	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DBBF704-296E-704D-B467-8B16857A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14" y="2346533"/>
            <a:ext cx="6484471" cy="1164559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What do we do?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6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B4C77-F891-C74D-857F-B9B0C6FA0EDF}"/>
              </a:ext>
            </a:extLst>
          </p:cNvPr>
          <p:cNvSpPr txBox="1">
            <a:spLocks/>
          </p:cNvSpPr>
          <p:nvPr/>
        </p:nvSpPr>
        <p:spPr>
          <a:xfrm>
            <a:off x="349292" y="216531"/>
            <a:ext cx="11493416" cy="767276"/>
          </a:xfrm>
          <a:prstGeom prst="rect">
            <a:avLst/>
          </a:prstGeom>
        </p:spPr>
        <p:txBody>
          <a:bodyPr/>
          <a:lstStyle>
            <a:lvl1pPr algn="ctr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>
                <a:latin typeface="Avenir Next" panose="020B0503020202020204" pitchFamily="34" charset="0"/>
              </a:rPr>
              <a:t>Not Effective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0BF02-59BF-524E-A9EC-1F733E0CA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86" y="1511300"/>
            <a:ext cx="492582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7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B4C77-F891-C74D-857F-B9B0C6FA0EDF}"/>
              </a:ext>
            </a:extLst>
          </p:cNvPr>
          <p:cNvSpPr txBox="1">
            <a:spLocks/>
          </p:cNvSpPr>
          <p:nvPr/>
        </p:nvSpPr>
        <p:spPr>
          <a:xfrm>
            <a:off x="349292" y="216531"/>
            <a:ext cx="11493416" cy="767276"/>
          </a:xfrm>
          <a:prstGeom prst="rect">
            <a:avLst/>
          </a:prstGeom>
        </p:spPr>
        <p:txBody>
          <a:bodyPr/>
          <a:lstStyle>
            <a:lvl1pPr algn="ctr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>
                <a:latin typeface="Avenir Next" panose="020B0503020202020204" pitchFamily="34" charset="0"/>
              </a:rPr>
              <a:t>Not Effective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114CA-23C7-1D44-9564-7A4A2819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81100"/>
            <a:ext cx="84074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25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B4C77-F891-C74D-857F-B9B0C6FA0EDF}"/>
              </a:ext>
            </a:extLst>
          </p:cNvPr>
          <p:cNvSpPr txBox="1">
            <a:spLocks/>
          </p:cNvSpPr>
          <p:nvPr/>
        </p:nvSpPr>
        <p:spPr>
          <a:xfrm>
            <a:off x="349292" y="216531"/>
            <a:ext cx="11493416" cy="767276"/>
          </a:xfrm>
          <a:prstGeom prst="rect">
            <a:avLst/>
          </a:prstGeom>
        </p:spPr>
        <p:txBody>
          <a:bodyPr/>
          <a:lstStyle>
            <a:lvl1pPr algn="ctr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>
                <a:latin typeface="Avenir Next" panose="020B0503020202020204" pitchFamily="34" charset="0"/>
              </a:rPr>
              <a:t>Not Effective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E1AABB-C5A6-AC42-B432-19E0D523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5" y="762000"/>
            <a:ext cx="10291949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66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B4C77-F891-C74D-857F-B9B0C6FA0EDF}"/>
              </a:ext>
            </a:extLst>
          </p:cNvPr>
          <p:cNvSpPr txBox="1">
            <a:spLocks/>
          </p:cNvSpPr>
          <p:nvPr/>
        </p:nvSpPr>
        <p:spPr>
          <a:xfrm>
            <a:off x="349292" y="216531"/>
            <a:ext cx="11493416" cy="767276"/>
          </a:xfrm>
          <a:prstGeom prst="rect">
            <a:avLst/>
          </a:prstGeom>
        </p:spPr>
        <p:txBody>
          <a:bodyPr/>
          <a:lstStyle>
            <a:lvl1pPr algn="ctr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>
                <a:latin typeface="Avenir Next" panose="020B0503020202020204" pitchFamily="34" charset="0"/>
              </a:rPr>
              <a:t>Not Effective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A4FCA-7BBF-124E-B9A1-5A378B84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10" y="983807"/>
            <a:ext cx="7189290" cy="49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63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Visualization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53" y="1246131"/>
            <a:ext cx="9850334" cy="211114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72"/>
              </a:spcBef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Let’s say that we are interested in the English Premier League (football/soccer) and want to build a model to predict a player’s </a:t>
            </a:r>
            <a:r>
              <a:rPr lang="en-US" u="sng" dirty="0">
                <a:latin typeface="Avenir Next" panose="020B0503020202020204" pitchFamily="34" charset="0"/>
              </a:rPr>
              <a:t>market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E8EE52-44F7-0445-91F4-792FA235D55B}"/>
              </a:ext>
            </a:extLst>
          </p:cNvPr>
          <p:cNvSpPr txBox="1">
            <a:spLocks/>
          </p:cNvSpPr>
          <p:nvPr/>
        </p:nvSpPr>
        <p:spPr>
          <a:xfrm>
            <a:off x="3381933" y="4049848"/>
            <a:ext cx="7147258" cy="6028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Does age affect one’s market value?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F40A8-5004-6444-BACE-12CAE063BA60}"/>
              </a:ext>
            </a:extLst>
          </p:cNvPr>
          <p:cNvSpPr/>
          <p:nvPr/>
        </p:nvSpPr>
        <p:spPr>
          <a:xfrm>
            <a:off x="961253" y="3993706"/>
            <a:ext cx="2225254" cy="67164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382998-E186-FB47-BF27-722CDF84EEE7}"/>
              </a:ext>
            </a:extLst>
          </p:cNvPr>
          <p:cNvSpPr txBox="1">
            <a:spLocks/>
          </p:cNvSpPr>
          <p:nvPr/>
        </p:nvSpPr>
        <p:spPr>
          <a:xfrm>
            <a:off x="1240653" y="4062548"/>
            <a:ext cx="1887280" cy="6028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Question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02C0CA-D861-084A-9A5B-B43FA4A1632C}"/>
              </a:ext>
            </a:extLst>
          </p:cNvPr>
          <p:cNvSpPr txBox="1">
            <a:spLocks/>
          </p:cNvSpPr>
          <p:nvPr/>
        </p:nvSpPr>
        <p:spPr>
          <a:xfrm>
            <a:off x="2522371" y="5056525"/>
            <a:ext cx="7147258" cy="111567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What type of visualization would help us explore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155021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Example	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14" y="2346533"/>
            <a:ext cx="6484471" cy="1164559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What do we do?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228BD-BE65-0A4C-A407-DD4158ED53EB}"/>
              </a:ext>
            </a:extLst>
          </p:cNvPr>
          <p:cNvSpPr/>
          <p:nvPr/>
        </p:nvSpPr>
        <p:spPr>
          <a:xfrm>
            <a:off x="7834844" y="1475952"/>
            <a:ext cx="3955551" cy="719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Next" panose="020B0503020202020204" pitchFamily="34" charset="0"/>
              </a:rPr>
              <a:t>Ask an interesting question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9F9A4-D109-6846-9A34-8593B5793F57}"/>
              </a:ext>
            </a:extLst>
          </p:cNvPr>
          <p:cNvSpPr/>
          <p:nvPr/>
        </p:nvSpPr>
        <p:spPr>
          <a:xfrm>
            <a:off x="7834844" y="2338386"/>
            <a:ext cx="3955551" cy="719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19929-6511-504C-8E0D-59A96EAC054B}"/>
              </a:ext>
            </a:extLst>
          </p:cNvPr>
          <p:cNvSpPr/>
          <p:nvPr/>
        </p:nvSpPr>
        <p:spPr>
          <a:xfrm>
            <a:off x="7834843" y="3200820"/>
            <a:ext cx="3955551" cy="719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venir Next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84642E-EB51-5C4F-B6DB-A84677284BAA}"/>
              </a:ext>
            </a:extLst>
          </p:cNvPr>
          <p:cNvSpPr/>
          <p:nvPr/>
        </p:nvSpPr>
        <p:spPr>
          <a:xfrm>
            <a:off x="7834842" y="4060959"/>
            <a:ext cx="3955551" cy="7191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venir Next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6E422F-3762-F742-A4D3-CBF22B8608AE}"/>
              </a:ext>
            </a:extLst>
          </p:cNvPr>
          <p:cNvSpPr/>
          <p:nvPr/>
        </p:nvSpPr>
        <p:spPr>
          <a:xfrm>
            <a:off x="7834842" y="4921098"/>
            <a:ext cx="3955551" cy="7191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venir Next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A5160-8FA3-DD4B-8E8D-75B5BC48BD63}"/>
              </a:ext>
            </a:extLst>
          </p:cNvPr>
          <p:cNvSpPr/>
          <p:nvPr/>
        </p:nvSpPr>
        <p:spPr>
          <a:xfrm>
            <a:off x="8914593" y="2505248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Get the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8A8216-5E92-5740-B747-624E3CF4FE98}"/>
              </a:ext>
            </a:extLst>
          </p:cNvPr>
          <p:cNvSpPr/>
          <p:nvPr/>
        </p:nvSpPr>
        <p:spPr>
          <a:xfrm>
            <a:off x="8744759" y="3354300"/>
            <a:ext cx="213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Explore the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B6A71-AAD0-354C-A468-4F86FE610A6E}"/>
              </a:ext>
            </a:extLst>
          </p:cNvPr>
          <p:cNvSpPr/>
          <p:nvPr/>
        </p:nvSpPr>
        <p:spPr>
          <a:xfrm>
            <a:off x="8812983" y="4189722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venir Next" panose="020B0503020202020204" pitchFamily="34" charset="0"/>
              </a:rPr>
              <a:t>Model the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8D18D-90AD-064C-B3CA-F1A426DF32E8}"/>
              </a:ext>
            </a:extLst>
          </p:cNvPr>
          <p:cNvSpPr/>
          <p:nvPr/>
        </p:nvSpPr>
        <p:spPr>
          <a:xfrm>
            <a:off x="7787381" y="5080638"/>
            <a:ext cx="4050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Communicate</a:t>
            </a:r>
            <a:r>
              <a:rPr lang="en-US" sz="2000" dirty="0">
                <a:solidFill>
                  <a:schemeClr val="bg1"/>
                </a:solidFill>
              </a:rPr>
              <a:t>/Visualize the Results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E2AE48C1-7CBF-B54A-B407-699E7501156F}"/>
              </a:ext>
            </a:extLst>
          </p:cNvPr>
          <p:cNvSpPr/>
          <p:nvPr/>
        </p:nvSpPr>
        <p:spPr>
          <a:xfrm>
            <a:off x="7782519" y="2271678"/>
            <a:ext cx="4060189" cy="856373"/>
          </a:xfrm>
          <a:prstGeom prst="fram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10986803" cy="48352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What data is necessary to answer our question?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Is the source </a:t>
            </a:r>
            <a:r>
              <a:rPr lang="en-US" sz="2400" u="sng" dirty="0">
                <a:latin typeface="Avenir Next" panose="020B0503020202020204" pitchFamily="34" charset="0"/>
              </a:rPr>
              <a:t>credible</a:t>
            </a:r>
            <a:r>
              <a:rPr lang="en-US" sz="2400" dirty="0">
                <a:latin typeface="Avenir Next" panose="020B0503020202020204" pitchFamily="34" charset="0"/>
              </a:rPr>
              <a:t>/</a:t>
            </a:r>
            <a:r>
              <a:rPr lang="en-US" sz="2400" u="sng" dirty="0">
                <a:latin typeface="Avenir Next" panose="020B0503020202020204" pitchFamily="34" charset="0"/>
              </a:rPr>
              <a:t>authoritative</a:t>
            </a:r>
            <a:r>
              <a:rPr lang="en-US" sz="2400" dirty="0">
                <a:latin typeface="Avenir Next" panose="020B0503020202020204" pitchFamily="34" charset="0"/>
              </a:rPr>
              <a:t>? (.com, </a:t>
            </a:r>
            <a:r>
              <a:rPr lang="en-US" sz="2400" dirty="0" err="1">
                <a:latin typeface="Avenir Next" panose="020B0503020202020204" pitchFamily="34" charset="0"/>
              </a:rPr>
              <a:t>.net</a:t>
            </a:r>
            <a:r>
              <a:rPr lang="en-US" sz="2400" dirty="0">
                <a:latin typeface="Avenir Next" panose="020B0503020202020204" pitchFamily="34" charset="0"/>
              </a:rPr>
              <a:t>, .org, .</a:t>
            </a:r>
            <a:r>
              <a:rPr lang="en-US" sz="2400" dirty="0" err="1">
                <a:latin typeface="Avenir Next" panose="020B0503020202020204" pitchFamily="34" charset="0"/>
              </a:rPr>
              <a:t>gov</a:t>
            </a:r>
            <a:r>
              <a:rPr lang="en-US" sz="2400" dirty="0">
                <a:latin typeface="Avenir Next" panose="020B0503020202020204" pitchFamily="34" charset="0"/>
              </a:rPr>
              <a:t>, .name)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How difficult is it to analyze the dataset? (photos, videos, text?)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What is the allowed usage of data under its license?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Who collected the data?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When was the data collected?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4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 (continued)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10986803" cy="48352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How was the data collected?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How is the data formatted?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Confidentiality concerns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Does your data collection procedures need to be approved by an IRB?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Comprehensive data vs sampled data?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Biases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3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078178-FC8A-8547-B421-0FD0DC0780BF}"/>
              </a:ext>
            </a:extLst>
          </p:cNvPr>
          <p:cNvSpPr/>
          <p:nvPr/>
        </p:nvSpPr>
        <p:spPr>
          <a:xfrm>
            <a:off x="913492" y="4201391"/>
            <a:ext cx="5627007" cy="671649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57F89-F4E2-6143-9D27-347202D79515}"/>
              </a:ext>
            </a:extLst>
          </p:cNvPr>
          <p:cNvSpPr/>
          <p:nvPr/>
        </p:nvSpPr>
        <p:spPr>
          <a:xfrm>
            <a:off x="913492" y="4971485"/>
            <a:ext cx="1156609" cy="671649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Dataset Considerations (continued)</a:t>
            </a:r>
            <a:endParaRPr lang="en-US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97" y="1082252"/>
            <a:ext cx="10986803" cy="48352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How was the data collected?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How is the data formatted?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Confidentiality concerns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Does your data collection procedures need to be approved by an IRB?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Comprehensive data vs sampled data?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Biases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51395"/>
      </p:ext>
    </p:extLst>
  </p:cSld>
  <p:clrMapOvr>
    <a:masterClrMapping/>
  </p:clrMapOvr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CS109a_template</Template>
  <TotalTime>18581</TotalTime>
  <Words>1923</Words>
  <Application>Microsoft Macintosh PowerPoint</Application>
  <PresentationFormat>Widescreen</PresentationFormat>
  <Paragraphs>555</Paragraphs>
  <Slides>54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Avenir Next</vt:lpstr>
      <vt:lpstr>Avenir Roman</vt:lpstr>
      <vt:lpstr>Calibri</vt:lpstr>
      <vt:lpstr>Courier New</vt:lpstr>
      <vt:lpstr>Helvetica</vt:lpstr>
      <vt:lpstr>Karla</vt:lpstr>
      <vt:lpstr>Wingdings</vt:lpstr>
      <vt:lpstr>GEC_template</vt:lpstr>
      <vt:lpstr>Lecture 8: EDA </vt:lpstr>
      <vt:lpstr>Lecture Outline  </vt:lpstr>
      <vt:lpstr>Lecture Outline  </vt:lpstr>
      <vt:lpstr>Example </vt:lpstr>
      <vt:lpstr>Example </vt:lpstr>
      <vt:lpstr>Example </vt:lpstr>
      <vt:lpstr>Dataset Considerations</vt:lpstr>
      <vt:lpstr>Dataset Considerations (continued)</vt:lpstr>
      <vt:lpstr>Dataset Considerations (continued)</vt:lpstr>
      <vt:lpstr>Lecture Outline  </vt:lpstr>
      <vt:lpstr>Dataset Considerations: Comprehensive Data</vt:lpstr>
      <vt:lpstr>Dataset Considerations: Sampled Data</vt:lpstr>
      <vt:lpstr>Lecture Outline  </vt:lpstr>
      <vt:lpstr>Dataset Considerations: Biases</vt:lpstr>
      <vt:lpstr>Dataset Considerations: Biases</vt:lpstr>
      <vt:lpstr>Dataset Considerations: Biases</vt:lpstr>
      <vt:lpstr>Dataset Considerations: Biases</vt:lpstr>
      <vt:lpstr>Dataset Considerations: Biases</vt:lpstr>
      <vt:lpstr>Dataset Considerations: Biases</vt:lpstr>
      <vt:lpstr>Dataset Considerations: Biases</vt:lpstr>
      <vt:lpstr>Back to our example… </vt:lpstr>
      <vt:lpstr>Example: Get the data </vt:lpstr>
      <vt:lpstr>Example: Get the data </vt:lpstr>
      <vt:lpstr>Example</vt:lpstr>
      <vt:lpstr>Example: Explore the Data</vt:lpstr>
      <vt:lpstr>Example: Explore the Data</vt:lpstr>
      <vt:lpstr>Example: Explore the Data</vt:lpstr>
      <vt:lpstr>Example: Explore the Data</vt:lpstr>
      <vt:lpstr>Example: Explore the Data</vt:lpstr>
      <vt:lpstr>Example: Explore the Data</vt:lpstr>
      <vt:lpstr>Lecture Outline  </vt:lpstr>
      <vt:lpstr>Visualization</vt:lpstr>
      <vt:lpstr>Visualization</vt:lpstr>
      <vt:lpstr>Visualization</vt:lpstr>
      <vt:lpstr>Visualization</vt:lpstr>
      <vt:lpstr>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Visualization</vt:lpstr>
      <vt:lpstr>Visualization Goals</vt:lpstr>
      <vt:lpstr>Visualization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Visualization</vt:lpstr>
    </vt:vector>
  </TitlesOfParts>
  <Company>harvard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pavlos protopapas</dc:creator>
  <cp:lastModifiedBy>Microsoft Office User</cp:lastModifiedBy>
  <cp:revision>690</cp:revision>
  <cp:lastPrinted>2018-05-11T23:31:28Z</cp:lastPrinted>
  <dcterms:created xsi:type="dcterms:W3CDTF">2018-04-18T18:49:01Z</dcterms:created>
  <dcterms:modified xsi:type="dcterms:W3CDTF">2019-09-30T17:17:15Z</dcterms:modified>
</cp:coreProperties>
</file>