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</p:sldMasterIdLst>
  <p:notesMasterIdLst>
    <p:notesMasterId r:id="rId32"/>
  </p:notesMasterIdLst>
  <p:sldIdLst>
    <p:sldId id="258" r:id="rId2"/>
    <p:sldId id="367" r:id="rId3"/>
    <p:sldId id="392" r:id="rId4"/>
    <p:sldId id="385" r:id="rId5"/>
    <p:sldId id="343" r:id="rId6"/>
    <p:sldId id="308" r:id="rId7"/>
    <p:sldId id="378" r:id="rId8"/>
    <p:sldId id="289" r:id="rId9"/>
    <p:sldId id="290" r:id="rId10"/>
    <p:sldId id="292" r:id="rId11"/>
    <p:sldId id="294" r:id="rId12"/>
    <p:sldId id="295" r:id="rId13"/>
    <p:sldId id="391" r:id="rId14"/>
    <p:sldId id="389" r:id="rId15"/>
    <p:sldId id="390" r:id="rId16"/>
    <p:sldId id="388" r:id="rId17"/>
    <p:sldId id="332" r:id="rId18"/>
    <p:sldId id="333" r:id="rId19"/>
    <p:sldId id="334" r:id="rId20"/>
    <p:sldId id="335" r:id="rId21"/>
    <p:sldId id="386" r:id="rId22"/>
    <p:sldId id="382" r:id="rId23"/>
    <p:sldId id="383" r:id="rId24"/>
    <p:sldId id="356" r:id="rId25"/>
    <p:sldId id="359" r:id="rId26"/>
    <p:sldId id="358" r:id="rId27"/>
    <p:sldId id="357" r:id="rId28"/>
    <p:sldId id="360" r:id="rId29"/>
    <p:sldId id="297" r:id="rId30"/>
    <p:sldId id="3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8FAF8"/>
    <a:srgbClr val="92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2943"/>
  </p:normalViewPr>
  <p:slideViewPr>
    <p:cSldViewPr snapToGrid="0" snapToObjects="1" showGuides="1">
      <p:cViewPr>
        <p:scale>
          <a:sx n="95" d="100"/>
          <a:sy n="95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C18D-7D5D-9E47-A0FC-BBD26D0E1D9B}" type="datetimeFigureOut">
              <a:rPr lang="en-US" smtClean="0"/>
              <a:t>9/30/19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C1623-6B39-8543-823A-29D9E60F1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3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3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1B7CCDB-6D39-0547-B7B3-C80E39D651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</a:t>
            </a: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Protopapas,</a:t>
            </a:r>
            <a:r>
              <a:rPr lang="en-US" sz="24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Protopapas, </a:t>
            </a:r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4" Type="http://schemas.openxmlformats.org/officeDocument/2006/relationships/image" Target="../media/image450.png"/><Relationship Id="rId5" Type="http://schemas.openxmlformats.org/officeDocument/2006/relationships/image" Target="../media/image460.png"/><Relationship Id="rId6" Type="http://schemas.openxmlformats.org/officeDocument/2006/relationships/image" Target="../media/image470.png"/><Relationship Id="rId7" Type="http://schemas.openxmlformats.org/officeDocument/2006/relationships/image" Target="../media/image48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0" Type="http://schemas.openxmlformats.org/officeDocument/2006/relationships/image" Target="../media/image20.png"/><Relationship Id="rId8" Type="http://schemas.openxmlformats.org/officeDocument/2006/relationships/image" Target="../media/image53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4" Type="http://schemas.openxmlformats.org/officeDocument/2006/relationships/image" Target="../media/image450.png"/><Relationship Id="rId5" Type="http://schemas.openxmlformats.org/officeDocument/2006/relationships/image" Target="../media/image460.png"/><Relationship Id="rId6" Type="http://schemas.openxmlformats.org/officeDocument/2006/relationships/image" Target="../media/image470.png"/><Relationship Id="rId7" Type="http://schemas.openxmlformats.org/officeDocument/2006/relationships/image" Target="../media/image48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4" Type="http://schemas.openxmlformats.org/officeDocument/2006/relationships/image" Target="../media/image450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3.png"/><Relationship Id="rId5" Type="http://schemas.openxmlformats.org/officeDocument/2006/relationships/image" Target="../media/image450.png"/><Relationship Id="rId6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</a:t>
            </a:r>
            <a:r>
              <a:rPr lang="en-US" dirty="0" smtClean="0"/>
              <a:t>8a: Regularization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32680" cy="2111143"/>
          </a:xfrm>
        </p:spPr>
        <p:txBody>
          <a:bodyPr/>
          <a:lstStyle/>
          <a:p>
            <a:r>
              <a:rPr lang="en-US" sz="2400" dirty="0"/>
              <a:t>Alternatively, we can choose a regularization term that penalizes the squares of the parameter magnitudes. Then, our regularized loss function is: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Note that               is the </a:t>
            </a:r>
            <a:r>
              <a:rPr lang="en-US" sz="2400" dirty="0" smtClean="0"/>
              <a:t>square of the </a:t>
            </a:r>
            <a:r>
              <a:rPr lang="en-US" sz="2400" b="1" i="1" dirty="0" smtClean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 smtClean="0"/>
              <a:t>2  </a:t>
            </a:r>
            <a:r>
              <a:rPr lang="en-US" sz="2400" dirty="0" smtClean="0"/>
              <a:t>norm </a:t>
            </a:r>
            <a:r>
              <a:rPr lang="en-US" sz="2400" dirty="0"/>
              <a:t>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</a:p>
          <a:p>
            <a:endParaRPr lang="en-US" sz="2400" b="1" i="1" dirty="0">
              <a:latin typeface="Symbol" charset="2"/>
              <a:ea typeface="Symbol" charset="2"/>
              <a:cs typeface="Symbol" charset="2"/>
            </a:endParaRP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165" y="2242626"/>
            <a:ext cx="6731669" cy="114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14" y="3553264"/>
            <a:ext cx="813758" cy="71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952" y="4626818"/>
            <a:ext cx="2181058" cy="11312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69942" y="3025652"/>
            <a:ext cx="766482" cy="457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In both ridge and LASSO regression, we see that the larger our choice of the </a:t>
            </a:r>
            <a:r>
              <a:rPr lang="en-US" sz="2400" b="1" dirty="0"/>
              <a:t>regularization parameter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l, </a:t>
            </a:r>
            <a:r>
              <a:rPr lang="en-US" sz="2400" dirty="0"/>
              <a:t>the more heavily we penalize large values in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b,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If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lang="en-US" sz="2400" dirty="0"/>
              <a:t>is close to zero, we recover the MSE, i.e. ridge and LASSO regression is just ordinary regression.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If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lang="en-US" sz="2400" dirty="0"/>
              <a:t>is sufficiently large, the MSE term in the regularized loss function will be insignificant and the regularization term will force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ridge</a:t>
            </a:r>
            <a:r>
              <a:rPr lang="en-US" sz="2400" dirty="0"/>
              <a:t> and </a:t>
            </a:r>
            <a:r>
              <a:rPr lang="en-US" sz="2400" b="1" i="1" dirty="0" err="1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400" baseline="-25000" dirty="0" err="1">
                <a:latin typeface="Karla" charset="0"/>
                <a:ea typeface="Karla" charset="0"/>
                <a:cs typeface="Karla" charset="0"/>
              </a:rPr>
              <a:t>LASSO</a:t>
            </a:r>
            <a:r>
              <a:rPr lang="en-US" sz="2400" baseline="-25000" dirty="0"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dirty="0"/>
              <a:t>to be close to zero.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 avoid ad-hoc choices, we should select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/>
              <a:t> using cross-validation.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Ridge, LASSO </a:t>
            </a:r>
            <a:r>
              <a:rPr lang="en-US" dirty="0"/>
              <a:t>- Computational complexity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Solution to ridge regression: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The solution </a:t>
            </a:r>
            <a:r>
              <a:rPr lang="en-US" sz="2400" dirty="0" smtClean="0"/>
              <a:t>to the LASSO regression: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 marL="457182" lvl="1" indent="0">
              <a:spcAft>
                <a:spcPts val="600"/>
              </a:spcAft>
              <a:buNone/>
            </a:pPr>
            <a:r>
              <a:rPr lang="en-US" dirty="0"/>
              <a:t>LASSO has no conventional analytical solution, as the L1 norm has no derivative at 0. We can, however, use the concept of </a:t>
            </a:r>
            <a:r>
              <a:rPr lang="en-US" dirty="0" err="1">
                <a:solidFill>
                  <a:srgbClr val="C00000"/>
                </a:solidFill>
              </a:rPr>
              <a:t>subdifferential</a:t>
            </a:r>
            <a:r>
              <a:rPr lang="en-US" dirty="0"/>
              <a:t> or </a:t>
            </a:r>
            <a:r>
              <a:rPr lang="en-US" dirty="0" err="1">
                <a:solidFill>
                  <a:srgbClr val="C00000"/>
                </a:solidFill>
              </a:rPr>
              <a:t>subgradient</a:t>
            </a:r>
            <a:r>
              <a:rPr lang="en-US" dirty="0"/>
              <a:t> to find a manageable </a:t>
            </a:r>
            <a:r>
              <a:rPr lang="en-US" dirty="0" smtClean="0"/>
              <a:t>expression. See a</a:t>
            </a:r>
            <a:r>
              <a:rPr lang="mr-IN" dirty="0" smtClean="0"/>
              <a:t>–</a:t>
            </a:r>
            <a:r>
              <a:rPr lang="en-US" dirty="0" smtClean="0"/>
              <a:t>sec2 for details. </a:t>
            </a:r>
            <a:r>
              <a:rPr lang="en-US" dirty="0"/>
              <a:t>	</a:t>
            </a:r>
            <a:r>
              <a:rPr lang="en-US" sz="2000" dirty="0" smtClean="0"/>
              <a:t>				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569" y="2012678"/>
            <a:ext cx="4186989" cy="4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5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Regularization Parameter with a Validation </a:t>
            </a:r>
            <a:r>
              <a:rPr lang="en-US" dirty="0" err="1" smtClean="0"/>
              <a:t>Seet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The </a:t>
            </a:r>
            <a:r>
              <a:rPr lang="en-US" dirty="0"/>
              <a:t>solution of the Ridge/Lasso regression involves three </a:t>
            </a:r>
            <a:r>
              <a:rPr lang="en-US" dirty="0" smtClean="0"/>
              <a:t>steps:</a:t>
            </a:r>
            <a:endParaRPr lang="en-US" dirty="0"/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Select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l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Find the minimum of the ridge/Lasso regression </a:t>
            </a:r>
            <a:r>
              <a:rPr lang="en-US" dirty="0" smtClean="0"/>
              <a:t>loss function </a:t>
            </a:r>
            <a:r>
              <a:rPr lang="en-US" dirty="0"/>
              <a:t>(using </a:t>
            </a:r>
            <a:r>
              <a:rPr lang="en-US" dirty="0" smtClean="0"/>
              <a:t>the formula for ridge) and </a:t>
            </a:r>
            <a:r>
              <a:rPr lang="en-US" dirty="0"/>
              <a:t>record the  </a:t>
            </a:r>
            <a:r>
              <a:rPr lang="en-US" i="1" dirty="0" smtClean="0"/>
              <a:t>MSE</a:t>
            </a:r>
            <a:r>
              <a:rPr lang="en-US" baseline="30000" dirty="0" smtClean="0"/>
              <a:t> </a:t>
            </a:r>
            <a:r>
              <a:rPr lang="en-US" dirty="0" smtClean="0"/>
              <a:t> </a:t>
            </a:r>
            <a:r>
              <a:rPr lang="en-US" b="1" dirty="0"/>
              <a:t>on </a:t>
            </a:r>
            <a:r>
              <a:rPr lang="en-US" b="1"/>
              <a:t>the </a:t>
            </a:r>
            <a:r>
              <a:rPr lang="en-US" b="1" smtClean="0"/>
              <a:t>validation set</a:t>
            </a:r>
            <a:r>
              <a:rPr lang="en-US" dirty="0"/>
              <a:t>. 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Find the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 l</a:t>
            </a:r>
            <a:r>
              <a:rPr lang="en-US" dirty="0"/>
              <a:t> that gives the </a:t>
            </a:r>
            <a:r>
              <a:rPr lang="en-US" dirty="0" smtClean="0"/>
              <a:t>smallest</a:t>
            </a:r>
            <a:r>
              <a:rPr lang="en-US" i="1" dirty="0"/>
              <a:t> </a:t>
            </a:r>
            <a:r>
              <a:rPr lang="en-US" i="1" dirty="0" smtClean="0"/>
              <a:t>MSE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501510" y="3245892"/>
            <a:ext cx="4747059" cy="1567301"/>
            <a:chOff x="1752276" y="1849318"/>
            <a:chExt cx="4747059" cy="1567301"/>
          </a:xfrm>
        </p:grpSpPr>
        <p:sp>
          <p:nvSpPr>
            <p:cNvPr id="24" name="Oval 23"/>
            <p:cNvSpPr/>
            <p:nvPr/>
          </p:nvSpPr>
          <p:spPr>
            <a:xfrm rot="18916619">
              <a:off x="3218979" y="2448760"/>
              <a:ext cx="1755020" cy="57760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8916619">
              <a:off x="2192409" y="1974795"/>
              <a:ext cx="3897644" cy="128685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18916619">
              <a:off x="1752276" y="1849318"/>
              <a:ext cx="4747059" cy="156730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74244" y="4164506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</a:t>
              </a:r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𝐿𝐴𝑆𝑆𝑂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14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𝐿𝐴𝑆𝑆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  <a:blipFill rotWithShape="0">
                <a:blip r:embed="rId5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404272" y="4049503"/>
            <a:ext cx="747962" cy="426693"/>
            <a:chOff x="3606026" y="2722340"/>
            <a:chExt cx="747962" cy="426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𝑀𝑆𝐸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7937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076794" y="2722340"/>
              <a:ext cx="45561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𝐿𝐴𝑆𝑆𝑂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Oval 46"/>
          <p:cNvSpPr/>
          <p:nvPr/>
        </p:nvSpPr>
        <p:spPr>
          <a:xfrm rot="18916619">
            <a:off x="7590616" y="3704259"/>
            <a:ext cx="2532887" cy="83360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466120" y="408050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MSE=D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6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38" grpId="0"/>
      <p:bldP spid="39" grpId="0"/>
      <p:bldP spid="47" grpId="0" animBg="1"/>
      <p:bldP spid="47" grpId="1" animBg="1"/>
      <p:bldP spid="47" grpId="2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63" y="1936100"/>
            <a:ext cx="5685521" cy="5685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𝐿𝐴𝑆𝑆𝑂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64864" y="2013392"/>
                <a:ext cx="2998940" cy="1172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𝐿𝐴𝑆𝑆𝑂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64" y="2013392"/>
                <a:ext cx="2998940" cy="11726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/>
              <p:cNvSpPr txBox="1">
                <a:spLocks/>
              </p:cNvSpPr>
              <p:nvPr/>
            </p:nvSpPr>
            <p:spPr>
              <a:xfrm>
                <a:off x="3163804" y="1903748"/>
                <a:ext cx="10327008" cy="2111143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𝑀𝑆𝐸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804" y="1903748"/>
                <a:ext cx="10327008" cy="21111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8" y="2174789"/>
            <a:ext cx="5365212" cy="53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9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501510" y="3245892"/>
            <a:ext cx="4747059" cy="1567301"/>
            <a:chOff x="1752276" y="1849318"/>
            <a:chExt cx="4747059" cy="1567301"/>
          </a:xfrm>
        </p:grpSpPr>
        <p:sp>
          <p:nvSpPr>
            <p:cNvPr id="24" name="Oval 23"/>
            <p:cNvSpPr/>
            <p:nvPr/>
          </p:nvSpPr>
          <p:spPr>
            <a:xfrm rot="18916619">
              <a:off x="3218979" y="2448760"/>
              <a:ext cx="1755020" cy="57760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18916619">
              <a:off x="2192409" y="1974795"/>
              <a:ext cx="3897644" cy="128685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18916619">
              <a:off x="1752276" y="1849318"/>
              <a:ext cx="4747059" cy="156730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74244" y="4164506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C</a:t>
              </a:r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𝐿𝐴𝑆𝑆𝑂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𝐿𝐴𝑆𝑆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25904"/>
              </a:xfrm>
              <a:prstGeom prst="rect">
                <a:avLst/>
              </a:prstGeom>
              <a:blipFill rotWithShape="0">
                <a:blip r:embed="rId5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8404272" y="4049503"/>
            <a:ext cx="747962" cy="426693"/>
            <a:chOff x="3606026" y="2722340"/>
            <a:chExt cx="747962" cy="426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𝑀𝑆𝐸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026" y="2764697"/>
                  <a:ext cx="747962" cy="38433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7937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076794" y="2722340"/>
              <a:ext cx="45561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𝐿𝐴𝑆𝑆𝑂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26938" cy="11726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𝐿𝐴𝑆𝑆𝑂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940053" cy="48147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Oval 46"/>
          <p:cNvSpPr/>
          <p:nvPr/>
        </p:nvSpPr>
        <p:spPr>
          <a:xfrm rot="18916619">
            <a:off x="7590616" y="3704259"/>
            <a:ext cx="2532887" cy="83360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9466120" y="408050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MSE=D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(LASSO)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17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4627700" y="4206309"/>
            <a:ext cx="1747459" cy="1791051"/>
            <a:chOff x="2164154" y="3756858"/>
            <a:chExt cx="1747459" cy="1791051"/>
          </a:xfrm>
        </p:grpSpPr>
        <p:sp>
          <p:nvSpPr>
            <p:cNvPr id="14" name="Rectangle 13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7537" y="3109260"/>
            <a:ext cx="3249927" cy="3288314"/>
            <a:chOff x="767537" y="3109260"/>
            <a:chExt cx="3249927" cy="3288314"/>
          </a:xfrm>
        </p:grpSpPr>
        <p:grpSp>
          <p:nvGrpSpPr>
            <p:cNvPr id="9" name="Group 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6" name="Straight Arrow Connector 5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Arrow Connector 6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696003" y="3382055"/>
            <a:ext cx="4747059" cy="1567301"/>
            <a:chOff x="6547071" y="3213882"/>
            <a:chExt cx="4747059" cy="1567301"/>
          </a:xfrm>
        </p:grpSpPr>
        <p:grpSp>
          <p:nvGrpSpPr>
            <p:cNvPr id="13" name="Group 12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" name="Oval 27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24" name="Oval 23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TextBox 47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07049" y="3115411"/>
            <a:ext cx="3249927" cy="3288314"/>
            <a:chOff x="767537" y="3109260"/>
            <a:chExt cx="3249927" cy="3288314"/>
          </a:xfrm>
        </p:grpSpPr>
        <p:grpSp>
          <p:nvGrpSpPr>
            <p:cNvPr id="49" name="Group 4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>
            <a:off x="3771425" y="2620764"/>
            <a:ext cx="4747059" cy="1567301"/>
            <a:chOff x="6547071" y="3213882"/>
            <a:chExt cx="4747059" cy="1567301"/>
          </a:xfrm>
        </p:grpSpPr>
        <p:grpSp>
          <p:nvGrpSpPr>
            <p:cNvPr id="57" name="Group 56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TextBox 57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264505" y="4179560"/>
            <a:ext cx="1747459" cy="1791051"/>
            <a:chOff x="2164154" y="3756858"/>
            <a:chExt cx="1747459" cy="1791051"/>
          </a:xfrm>
        </p:grpSpPr>
        <p:sp>
          <p:nvSpPr>
            <p:cNvPr id="81" name="Rectangle 80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96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(Ridge)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𝑅𝑖𝑑𝑔𝑒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</m:d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𝜷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​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415124" y="884009"/>
                <a:ext cx="10327008" cy="2111143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18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67537" y="3109260"/>
            <a:ext cx="3249927" cy="3288314"/>
            <a:chOff x="1655805" y="2662545"/>
            <a:chExt cx="3249927" cy="3288314"/>
          </a:xfrm>
        </p:grpSpPr>
        <p:grpSp>
          <p:nvGrpSpPr>
            <p:cNvPr id="10" name="Group 9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497315" y="2395658"/>
                <a:ext cx="7371080" cy="7527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is-I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−</m:t>
                        </m:r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𝜷</m:t>
                            </m:r>
                          </m:e>
                        </m:acc>
                      </m:e>
                      <m:sub/>
                      <m:sup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𝑅𝑖𝑑𝑔𝑒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sup>
                    </m:sSubSup>
                    <m:r>
                      <a:rPr lang="en-US" sz="28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𝒙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=D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5" y="2395658"/>
                <a:ext cx="7371080" cy="752707"/>
              </a:xfrm>
              <a:prstGeom prst="rect">
                <a:avLst/>
              </a:prstGeom>
              <a:blipFill rotWithShape="0">
                <a:blip r:embed="rId5"/>
                <a:stretch>
                  <a:fillRect b="-1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767537" y="2127451"/>
                <a:ext cx="2670988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𝜆</m:t>
                      </m:r>
                      <m:nary>
                        <m:naryPr>
                          <m:chr m:val="∑"/>
                          <m:ctrlPr>
                            <a:rPr lang="is-IS" sz="24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𝑅𝑖𝑑𝑔𝑒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7" y="2127451"/>
                <a:ext cx="2670988" cy="11726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513772" y="1180700"/>
                <a:ext cx="3872214" cy="520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𝑅𝑖𝑑𝑔𝑒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argmin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𝑅𝑖𝑑𝑔𝑒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72" y="1180700"/>
                <a:ext cx="3872214" cy="52007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6397212" y="3312174"/>
            <a:ext cx="3249927" cy="3288314"/>
            <a:chOff x="1655805" y="2662545"/>
            <a:chExt cx="3249927" cy="3288314"/>
          </a:xfrm>
        </p:grpSpPr>
        <p:grpSp>
          <p:nvGrpSpPr>
            <p:cNvPr id="42" name="Group 41"/>
            <p:cNvGrpSpPr/>
            <p:nvPr/>
          </p:nvGrpSpPr>
          <p:grpSpPr>
            <a:xfrm>
              <a:off x="1655805" y="2674847"/>
              <a:ext cx="3101546" cy="3276012"/>
              <a:chOff x="1655805" y="2674847"/>
              <a:chExt cx="3101546" cy="3276012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1655805" y="4880919"/>
                <a:ext cx="3101546" cy="12357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2782398" y="2674847"/>
                <a:ext cx="18859" cy="3276012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1374" y="4978399"/>
                  <a:ext cx="464358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074" y="2662545"/>
                  <a:ext cx="46968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1135178" y="4568817"/>
            <a:ext cx="1876786" cy="1517634"/>
            <a:chOff x="1135178" y="4568817"/>
            <a:chExt cx="1876786" cy="1517634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135178" y="4568817"/>
              <a:ext cx="1517904" cy="1517634"/>
            </a:xfrm>
            <a:prstGeom prst="ellips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03866" y="497086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 rot="641389">
            <a:off x="6908401" y="3396792"/>
            <a:ext cx="4747059" cy="1567301"/>
            <a:chOff x="6547071" y="3213882"/>
            <a:chExt cx="4747059" cy="1567301"/>
          </a:xfrm>
        </p:grpSpPr>
        <p:grpSp>
          <p:nvGrpSpPr>
            <p:cNvPr id="49" name="Group 48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8404272" y="4049503"/>
                <a:ext cx="747962" cy="426692"/>
                <a:chOff x="3606026" y="2722340"/>
                <a:chExt cx="747962" cy="4266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/>
                    <p:cNvSpPr txBox="1"/>
                    <p:nvPr/>
                  </p:nvSpPr>
                  <p:spPr>
                    <a:xfrm rot="20789895">
                      <a:off x="3606026" y="2764696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8" name="TextBox 5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789895">
                      <a:off x="3606026" y="2764696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4286" b="-1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55" name="Oval 54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Oval 53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" name="TextBox 49"/>
            <p:cNvSpPr txBox="1"/>
            <p:nvPr/>
          </p:nvSpPr>
          <p:spPr>
            <a:xfrm rot="20958611"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4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 (Ridge)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19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107049" y="3115411"/>
            <a:ext cx="3249927" cy="3288314"/>
            <a:chOff x="767537" y="3109260"/>
            <a:chExt cx="3249927" cy="3288314"/>
          </a:xfrm>
        </p:grpSpPr>
        <p:grpSp>
          <p:nvGrpSpPr>
            <p:cNvPr id="49" name="Group 48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/>
          <p:cNvGrpSpPr/>
          <p:nvPr/>
        </p:nvGrpSpPr>
        <p:grpSpPr>
          <a:xfrm rot="641389">
            <a:off x="4751268" y="2601396"/>
            <a:ext cx="4747059" cy="1567301"/>
            <a:chOff x="6547071" y="3213882"/>
            <a:chExt cx="4747059" cy="1567301"/>
          </a:xfrm>
        </p:grpSpPr>
        <p:grpSp>
          <p:nvGrpSpPr>
            <p:cNvPr id="57" name="Group 56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8404272" y="4049503"/>
                <a:ext cx="747962" cy="426692"/>
                <a:chOff x="3606026" y="2722340"/>
                <a:chExt cx="747962" cy="42669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 rot="20958611">
                      <a:off x="3606026" y="2764696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20958611">
                      <a:off x="3606026" y="2764696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7937"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Oval 61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" name="TextBox 57"/>
            <p:cNvSpPr txBox="1"/>
            <p:nvPr/>
          </p:nvSpPr>
          <p:spPr>
            <a:xfrm rot="20958611"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493549" y="4515956"/>
            <a:ext cx="1651406" cy="1651112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062237" y="5025894"/>
            <a:ext cx="33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4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397691" y="2023534"/>
            <a:ext cx="11591109" cy="5063066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100"/>
              </a:spcAf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eligious Holidays: please contact if this affects your HW due dates.</a:t>
            </a:r>
          </a:p>
          <a:p>
            <a:pPr>
              <a:spcAft>
                <a:spcPts val="1100"/>
              </a:spcAf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For 209 students: </a:t>
            </a:r>
          </a:p>
          <a:p>
            <a:pPr lvl="1">
              <a:spcAft>
                <a:spcPts val="11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please submit 209 HW separately from 109 HW in different assignments on Canvas.</a:t>
            </a:r>
          </a:p>
          <a:p>
            <a:pPr lvl="1">
              <a:spcAft>
                <a:spcPts val="11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A-sec this week: optional to cover 2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nd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part from last week (Bayesian perspective).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8558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178629"/>
            <a:ext cx="11493416" cy="767276"/>
          </a:xfrm>
        </p:spPr>
        <p:txBody>
          <a:bodyPr/>
          <a:lstStyle/>
          <a:p>
            <a:r>
              <a:rPr lang="en-US" dirty="0"/>
              <a:t>The Geometry of </a:t>
            </a:r>
            <a:r>
              <a:rPr lang="en-US" dirty="0" smtClean="0"/>
              <a:t>Regularization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880431" y="2255032"/>
            <a:ext cx="5391278" cy="3802329"/>
            <a:chOff x="4107049" y="2601396"/>
            <a:chExt cx="5391278" cy="3802329"/>
          </a:xfrm>
        </p:grpSpPr>
        <p:grpSp>
          <p:nvGrpSpPr>
            <p:cNvPr id="40" name="Group 39"/>
            <p:cNvGrpSpPr/>
            <p:nvPr/>
          </p:nvGrpSpPr>
          <p:grpSpPr>
            <a:xfrm>
              <a:off x="4107049" y="3115411"/>
              <a:ext cx="3249927" cy="3288314"/>
              <a:chOff x="767537" y="3109260"/>
              <a:chExt cx="3249927" cy="3288314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767537" y="3121562"/>
                <a:ext cx="3249927" cy="3276012"/>
                <a:chOff x="767537" y="3121562"/>
                <a:chExt cx="3249927" cy="3276012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767537" y="3121562"/>
                  <a:ext cx="3101546" cy="3276012"/>
                  <a:chOff x="1655805" y="2674847"/>
                  <a:chExt cx="3101546" cy="3276012"/>
                </a:xfrm>
              </p:grpSpPr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1655805" y="4880919"/>
                    <a:ext cx="3101546" cy="12357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2782398" y="2674847"/>
                    <a:ext cx="18859" cy="3276012"/>
                  </a:xfrm>
                  <a:prstGeom prst="straightConnector1">
                    <a:avLst/>
                  </a:prstGeom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 w="lg" len="lg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3553106" y="5425114"/>
                      <a:ext cx="46435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2" name="TextBox 5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53106" y="5425114"/>
                      <a:ext cx="464358" cy="369332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 b="-131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1424806" y="3109260"/>
                    <a:ext cx="46968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24806" y="3109260"/>
                    <a:ext cx="469680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6" name="Group 55"/>
            <p:cNvGrpSpPr/>
            <p:nvPr/>
          </p:nvGrpSpPr>
          <p:grpSpPr>
            <a:xfrm rot="641389">
              <a:off x="4751268" y="2601396"/>
              <a:ext cx="4747059" cy="1567301"/>
              <a:chOff x="6547071" y="3213882"/>
              <a:chExt cx="4747059" cy="1567301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6547071" y="3213882"/>
                <a:ext cx="4747059" cy="1567301"/>
                <a:chOff x="6547071" y="3213882"/>
                <a:chExt cx="4747059" cy="1567301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8404272" y="4049503"/>
                  <a:ext cx="747962" cy="426692"/>
                  <a:chOff x="3606026" y="2722340"/>
                  <a:chExt cx="747962" cy="4266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/>
                      <p:cNvSpPr txBox="1"/>
                      <p:nvPr/>
                    </p:nvSpPr>
                    <p:spPr>
                      <a:xfrm rot="20958611">
                        <a:off x="3606026" y="2764696"/>
                        <a:ext cx="747962" cy="38433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𝑀𝑆𝐸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TextBox 6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20958611">
                        <a:off x="3606026" y="2764696"/>
                        <a:ext cx="747962" cy="384336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t="-7937" b="-1269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7" name="Oval 66"/>
                  <p:cNvSpPr>
                    <a:spLocks noChangeAspect="1"/>
                  </p:cNvSpPr>
                  <p:nvPr/>
                </p:nvSpPr>
                <p:spPr>
                  <a:xfrm>
                    <a:off x="4076794" y="2722340"/>
                    <a:ext cx="45561" cy="4572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6547071" y="3213882"/>
                  <a:ext cx="4747059" cy="1567301"/>
                  <a:chOff x="6501510" y="3217318"/>
                  <a:chExt cx="4747059" cy="1567301"/>
                </a:xfrm>
              </p:grpSpPr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6501510" y="3217318"/>
                    <a:ext cx="4747059" cy="1567301"/>
                    <a:chOff x="1752276" y="1849318"/>
                    <a:chExt cx="4747059" cy="1567301"/>
                  </a:xfrm>
                </p:grpSpPr>
                <p:sp>
                  <p:nvSpPr>
                    <p:cNvPr id="63" name="Oval 62"/>
                    <p:cNvSpPr/>
                    <p:nvPr/>
                  </p:nvSpPr>
                  <p:spPr>
                    <a:xfrm rot="18916619">
                      <a:off x="3218979" y="2448760"/>
                      <a:ext cx="1755020" cy="577602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 rot="18916619">
                      <a:off x="2192409" y="1974795"/>
                      <a:ext cx="3897644" cy="1286856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 rot="18916619">
                      <a:off x="1752276" y="1849318"/>
                      <a:ext cx="4747059" cy="1567301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62" name="Oval 61"/>
                  <p:cNvSpPr/>
                  <p:nvPr/>
                </p:nvSpPr>
                <p:spPr>
                  <a:xfrm rot="18916619">
                    <a:off x="7590616" y="3704259"/>
                    <a:ext cx="2532887" cy="833609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58" name="TextBox 57"/>
              <p:cNvSpPr txBox="1"/>
              <p:nvPr/>
            </p:nvSpPr>
            <p:spPr>
              <a:xfrm rot="20958611">
                <a:off x="9742491" y="4121063"/>
                <a:ext cx="857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MSE=D</a:t>
                </a:r>
                <a:endParaRPr lang="en-US" dirty="0"/>
              </a:p>
            </p:txBody>
          </p:sp>
        </p:grp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4493549" y="4515956"/>
              <a:ext cx="1651406" cy="1651112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062237" y="5025894"/>
              <a:ext cx="3351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81151" y="2769047"/>
            <a:ext cx="3249927" cy="3288314"/>
            <a:chOff x="767537" y="3109260"/>
            <a:chExt cx="3249927" cy="3288314"/>
          </a:xfrm>
        </p:grpSpPr>
        <p:grpSp>
          <p:nvGrpSpPr>
            <p:cNvPr id="26" name="Group 25"/>
            <p:cNvGrpSpPr/>
            <p:nvPr/>
          </p:nvGrpSpPr>
          <p:grpSpPr>
            <a:xfrm>
              <a:off x="767537" y="3121562"/>
              <a:ext cx="3249927" cy="3276012"/>
              <a:chOff x="767537" y="3121562"/>
              <a:chExt cx="3249927" cy="327601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767537" y="3121562"/>
                <a:ext cx="3101546" cy="3276012"/>
                <a:chOff x="1655805" y="2674847"/>
                <a:chExt cx="3101546" cy="3276012"/>
              </a:xfrm>
            </p:grpSpPr>
            <p:cxnSp>
              <p:nvCxnSpPr>
                <p:cNvPr id="30" name="Straight Arrow Connector 29"/>
                <p:cNvCxnSpPr/>
                <p:nvPr/>
              </p:nvCxnSpPr>
              <p:spPr>
                <a:xfrm flipV="1">
                  <a:off x="1655805" y="4880919"/>
                  <a:ext cx="3101546" cy="1235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 flipH="1" flipV="1">
                  <a:off x="2782398" y="2674847"/>
                  <a:ext cx="18859" cy="327601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3106" y="5425114"/>
                    <a:ext cx="464358" cy="369332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806" y="3109260"/>
                  <a:ext cx="4696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1145527" y="2274400"/>
            <a:ext cx="4747059" cy="1567301"/>
            <a:chOff x="6547071" y="3213882"/>
            <a:chExt cx="4747059" cy="1567301"/>
          </a:xfrm>
        </p:grpSpPr>
        <p:grpSp>
          <p:nvGrpSpPr>
            <p:cNvPr id="33" name="Group 32"/>
            <p:cNvGrpSpPr/>
            <p:nvPr/>
          </p:nvGrpSpPr>
          <p:grpSpPr>
            <a:xfrm>
              <a:off x="6547071" y="3213882"/>
              <a:ext cx="4747059" cy="1567301"/>
              <a:chOff x="6547071" y="3213882"/>
              <a:chExt cx="4747059" cy="156730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404272" y="4049503"/>
                <a:ext cx="747962" cy="426693"/>
                <a:chOff x="3606026" y="2722340"/>
                <a:chExt cx="747962" cy="4266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𝑀𝑆𝐸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6026" y="2764697"/>
                      <a:ext cx="747962" cy="384336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7937"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4076794" y="2722340"/>
                  <a:ext cx="45561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547071" y="3213882"/>
                <a:ext cx="4747059" cy="1567301"/>
                <a:chOff x="6501510" y="3217318"/>
                <a:chExt cx="4747059" cy="1567301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6501510" y="3217318"/>
                  <a:ext cx="4747059" cy="1567301"/>
                  <a:chOff x="1752276" y="1849318"/>
                  <a:chExt cx="4747059" cy="1567301"/>
                </a:xfrm>
              </p:grpSpPr>
              <p:sp>
                <p:nvSpPr>
                  <p:cNvPr id="39" name="Oval 38"/>
                  <p:cNvSpPr/>
                  <p:nvPr/>
                </p:nvSpPr>
                <p:spPr>
                  <a:xfrm rot="18916619">
                    <a:off x="3218979" y="2448760"/>
                    <a:ext cx="1755020" cy="57760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 rot="18916619">
                    <a:off x="2192409" y="1974795"/>
                    <a:ext cx="3897644" cy="1286856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 rot="18916619">
                    <a:off x="1752276" y="1849318"/>
                    <a:ext cx="4747059" cy="1567301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Oval 37"/>
                <p:cNvSpPr/>
                <p:nvPr/>
              </p:nvSpPr>
              <p:spPr>
                <a:xfrm rot="18916619">
                  <a:off x="7590616" y="3704259"/>
                  <a:ext cx="2532887" cy="833609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9742491" y="4121063"/>
              <a:ext cx="857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MSE=D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61452" y="3846010"/>
            <a:ext cx="1747459" cy="1791051"/>
            <a:chOff x="2164154" y="3756858"/>
            <a:chExt cx="1747459" cy="1791051"/>
          </a:xfrm>
        </p:grpSpPr>
        <p:sp>
          <p:nvSpPr>
            <p:cNvPr id="46" name="Rectangle 45"/>
            <p:cNvSpPr/>
            <p:nvPr/>
          </p:nvSpPr>
          <p:spPr>
            <a:xfrm rot="2719992">
              <a:off x="2165747" y="4275300"/>
              <a:ext cx="1271016" cy="1274202"/>
            </a:xfrm>
            <a:prstGeom prst="rect">
              <a:avLst/>
            </a:prstGeom>
            <a:noFill/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03515" y="454816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65749" y="375685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34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38398"/>
          <a:stretch/>
        </p:blipFill>
        <p:spPr>
          <a:xfrm>
            <a:off x="0" y="872744"/>
            <a:ext cx="12192000" cy="256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0"/>
          <a:stretch/>
        </p:blipFill>
        <p:spPr>
          <a:xfrm>
            <a:off x="83128" y="3474628"/>
            <a:ext cx="11973690" cy="338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D7AA1F-8F3A-4C0E-A5BF-4313CFD2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Ridge visualized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7A3F81-3348-4C68-BE3E-871CE026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335463-AC27-4C02-B1BA-A80892D6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470836" y="1410891"/>
            <a:ext cx="3646967" cy="403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06E41D8-5C7F-42B6-93A3-E8B49590561A}"/>
              </a:ext>
            </a:extLst>
          </p:cNvPr>
          <p:cNvSpPr txBox="1"/>
          <p:nvPr/>
        </p:nvSpPr>
        <p:spPr>
          <a:xfrm>
            <a:off x="1063256" y="5582093"/>
            <a:ext cx="438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ridge estimator is where the constraint and the loss intersect.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226EA77-0E56-42E5-BEE1-368FBF92AEA8}"/>
              </a:ext>
            </a:extLst>
          </p:cNvPr>
          <p:cNvSpPr txBox="1"/>
          <p:nvPr/>
        </p:nvSpPr>
        <p:spPr>
          <a:xfrm>
            <a:off x="6953693" y="5551025"/>
            <a:ext cx="438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values of the coefficients decrease as lambda increases, but they are not nullified.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5F11E9B-542D-4FA0-9B7D-5AB5E2D50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394" y="1609736"/>
            <a:ext cx="5176094" cy="363852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3BD4CDDB-DB7B-4D84-B154-EB10F072D75B}"/>
              </a:ext>
            </a:extLst>
          </p:cNvPr>
          <p:cNvCxnSpPr/>
          <p:nvPr/>
        </p:nvCxnSpPr>
        <p:spPr>
          <a:xfrm flipH="1">
            <a:off x="2711302" y="3774558"/>
            <a:ext cx="1722475" cy="138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AC3B73E-F31F-449E-91DA-788A1BECFE86}"/>
              </a:ext>
            </a:extLst>
          </p:cNvPr>
          <p:cNvSpPr txBox="1"/>
          <p:nvPr/>
        </p:nvSpPr>
        <p:spPr>
          <a:xfrm flipH="1">
            <a:off x="4433777" y="3563607"/>
            <a:ext cx="18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Ridge estimator</a:t>
            </a: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8AC6200-A5D2-45C9-BAA6-27B1D82CC1B4}"/>
              </a:ext>
            </a:extLst>
          </p:cNvPr>
          <p:cNvSpPr/>
          <p:nvPr/>
        </p:nvSpPr>
        <p:spPr>
          <a:xfrm>
            <a:off x="2603251" y="3863317"/>
            <a:ext cx="108051" cy="108051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029FFA-68A8-4A68-B473-4AA4AA3A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visualized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D6C83AA-0986-454F-9333-25046C8C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23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8B469556-352B-4F0B-9B16-E2EC58078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673"/>
          <a:stretch/>
        </p:blipFill>
        <p:spPr>
          <a:xfrm>
            <a:off x="1515946" y="1478476"/>
            <a:ext cx="3406928" cy="3901048"/>
          </a:xfr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2443AB9-C4F9-4379-839D-1F4AD9149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7713"/>
            <a:ext cx="5201734" cy="37733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618D55-7AC1-47BF-9835-A43B415A65E0}"/>
              </a:ext>
            </a:extLst>
          </p:cNvPr>
          <p:cNvSpPr txBox="1"/>
          <p:nvPr/>
        </p:nvSpPr>
        <p:spPr>
          <a:xfrm>
            <a:off x="889592" y="5573120"/>
            <a:ext cx="466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Lasso estimator tends to zero out parameters as the OLS loss can easily intersect with the constraint on one of the axis.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6943837-1240-403A-8B53-B0300B21ED4F}"/>
              </a:ext>
            </a:extLst>
          </p:cNvPr>
          <p:cNvSpPr txBox="1"/>
          <p:nvPr/>
        </p:nvSpPr>
        <p:spPr>
          <a:xfrm>
            <a:off x="6634716" y="5551855"/>
            <a:ext cx="438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values of the coefficients decrease as lambda increases, and are nullified fast.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5799C150-14A3-4AFA-9EEA-A1170FE1E064}"/>
              </a:ext>
            </a:extLst>
          </p:cNvPr>
          <p:cNvCxnSpPr/>
          <p:nvPr/>
        </p:nvCxnSpPr>
        <p:spPr>
          <a:xfrm flipH="1">
            <a:off x="2765327" y="3774558"/>
            <a:ext cx="1722475" cy="138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6CC072-AE5B-4EE7-92A3-A3752885C1E3}"/>
              </a:ext>
            </a:extLst>
          </p:cNvPr>
          <p:cNvSpPr txBox="1"/>
          <p:nvPr/>
        </p:nvSpPr>
        <p:spPr>
          <a:xfrm flipH="1">
            <a:off x="4433777" y="3563607"/>
            <a:ext cx="182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Lasso estimator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883A85A-3209-4F17-AB47-68D4DF94C779}"/>
              </a:ext>
            </a:extLst>
          </p:cNvPr>
          <p:cNvSpPr/>
          <p:nvPr/>
        </p:nvSpPr>
        <p:spPr>
          <a:xfrm>
            <a:off x="2657276" y="3863317"/>
            <a:ext cx="108051" cy="108051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dirty="0"/>
              <a:t>only </a:t>
            </a:r>
            <a:r>
              <a:rPr lang="en-US" b="1" dirty="0" smtClean="0"/>
              <a:t>validation</a:t>
            </a:r>
            <a:r>
              <a:rPr lang="en-US" dirty="0" smtClean="0"/>
              <a:t> : step by step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</p:spPr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split data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4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2400" b="0" dirty="0" smtClean="0"/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dirty="0">
                    <a:latin typeface="Courier" charset="0"/>
                    <a:ea typeface="Courier" charset="0"/>
                    <a:cs typeface="Courier" charset="0"/>
                  </a:rPr>
                  <a:t>d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etermine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𝑅𝑖𝑑𝑔𝑒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</m:d>
                    <m:r>
                      <a:rPr lang="en-US" b="0" i="0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X</m:t>
                            </m:r>
                            <m:r>
                              <a:rPr lang="en-US" b="0" i="0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  <m:r>
                              <a:rPr lang="en-US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𝑋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𝑇</m:t>
                        </m:r>
                      </m:sup>
                    </m:sSup>
                    <m:r>
                      <a:rPr lang="en-US" b="0" i="1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𝑌</m:t>
                    </m:r>
                  </m:oMath>
                </a14:m>
                <a:r>
                  <a:rPr lang="en-US" dirty="0" smtClean="0"/>
                  <a:t> , 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using the train data</a:t>
                </a:r>
                <a:r>
                  <a:rPr lang="en-US" dirty="0" smtClean="0"/>
                  <a:t>.</a:t>
                </a:r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using validation data.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select</a:t>
                </a:r>
                <a:r>
                  <a:rPr lang="en-US" sz="2400" dirty="0" smtClean="0"/>
                  <a:t> the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4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that minimizes the loss on the validation data,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                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𝑟𝑖𝑑𝑔𝑒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argmin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Refit the model using both </a:t>
                </a:r>
                <a:r>
                  <a:rPr lang="en-US" sz="2400" dirty="0" smtClean="0"/>
                  <a:t>train </a:t>
                </a:r>
                <a:r>
                  <a:rPr lang="en-US" sz="2400" dirty="0"/>
                  <a:t>and validation </a:t>
                </a:r>
                <a:r>
                  <a:rPr lang="en-US" sz="2400" dirty="0" smtClean="0"/>
                  <a:t>data,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</m:oMath>
                </a14:m>
                <a:r>
                  <a:rPr lang="en-US" sz="2400" dirty="0" smtClean="0"/>
                  <a:t> },  resulting to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latin typeface="Courier" charset="0"/>
                    <a:ea typeface="Courier" charset="0"/>
                    <a:cs typeface="Courier" charset="0"/>
                  </a:rPr>
                  <a:t>r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eport MSE or R</a:t>
                </a:r>
                <a:r>
                  <a:rPr lang="en-US" sz="2400" baseline="30000" dirty="0" smtClean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  <a:blipFill rotWithShape="0">
                <a:blip r:embed="rId2"/>
                <a:stretch>
                  <a:fillRect l="-767" t="-22478" b="-14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0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06303"/>
            <a:ext cx="6858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73272" y="3163278"/>
            <a:ext cx="118754" cy="308758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</a:t>
            </a:r>
            <a:endParaRPr lang="en-US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Lasso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</p:spPr>
            <p:txBody>
              <a:bodyPr/>
              <a:lstStyle/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split data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4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𝜆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2400" b="0" dirty="0" smtClean="0"/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dirty="0">
                    <a:latin typeface="Courier" charset="0"/>
                    <a:ea typeface="Courier" charset="0"/>
                    <a:cs typeface="Courier" charset="0"/>
                  </a:rPr>
                  <a:t>determine </a:t>
                </a:r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</m:oMath>
                </a14:m>
                <a:r>
                  <a:rPr lang="en-US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 smtClean="0"/>
                  <a:t>, using the train data. </a:t>
                </a:r>
                <a:r>
                  <a:rPr lang="en-US" b="1" dirty="0" smtClean="0"/>
                  <a:t>This is done using a solver. </a:t>
                </a:r>
              </a:p>
              <a:p>
                <a:pPr marL="1200120" lvl="1" indent="-457200">
                  <a:spcAft>
                    <a:spcPts val="600"/>
                  </a:spcAft>
                  <a:buFont typeface="+mj-lt"/>
                  <a:buAutoNum type="alphaU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using validation data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select</a:t>
                </a:r>
                <a:r>
                  <a:rPr lang="en-US" sz="2400" dirty="0" smtClean="0"/>
                  <a:t> the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400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that minimizes the loss on the validation data,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          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𝑙𝑎𝑠𝑠𝑜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argmin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𝜆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sz="2400" dirty="0" smtClean="0"/>
                  <a:t> </a:t>
                </a:r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Refit the model using both </a:t>
                </a:r>
                <a:r>
                  <a:rPr lang="en-US" sz="2400" dirty="0" smtClean="0"/>
                  <a:t>train </a:t>
                </a:r>
                <a:r>
                  <a:rPr lang="en-US" sz="2400" dirty="0"/>
                  <a:t>and validation </a:t>
                </a:r>
                <a:r>
                  <a:rPr lang="en-US" sz="2400" dirty="0" smtClean="0"/>
                  <a:t>data,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𝑣𝑎𝑙𝑖𝑑𝑎𝑡𝑖𝑜𝑛</m:t>
                        </m:r>
                      </m:sub>
                    </m:sSub>
                  </m:oMath>
                </a14:m>
                <a:r>
                  <a:rPr lang="en-US" sz="2400" dirty="0" smtClean="0"/>
                  <a:t> },  resulting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𝑙𝑎𝑠𝑠𝑜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 smtClean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400" dirty="0">
                    <a:latin typeface="Courier" charset="0"/>
                    <a:ea typeface="Courier" charset="0"/>
                    <a:cs typeface="Courier" charset="0"/>
                  </a:rPr>
                  <a:t>r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eport MSE or R</a:t>
                </a:r>
                <a:r>
                  <a:rPr lang="en-US" sz="2400" baseline="30000" dirty="0" smtClean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𝑙𝑎𝑠𝑠𝑜</m:t>
                        </m:r>
                      </m:sub>
                    </m:sSub>
                    <m:d>
                      <m:dPr>
                        <m:ctrlPr>
                          <a:rPr lang="en-US" sz="24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𝑙𝑎𝑠𝑠𝑜</m:t>
                            </m:r>
                          </m:sub>
                        </m:sSub>
                      </m:e>
                    </m:d>
                  </m:oMath>
                </a14:m>
                <a:endParaRPr lang="en-US" sz="2400" dirty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0715" y="1203158"/>
                <a:ext cx="10327008" cy="2111143"/>
              </a:xfrm>
              <a:blipFill rotWithShape="0">
                <a:blip r:embed="rId2"/>
                <a:stretch>
                  <a:fillRect l="-945" t="-22478" r="-1712" b="-132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CV</a:t>
            </a:r>
            <a:r>
              <a:rPr lang="en-US" dirty="0" smtClean="0"/>
              <a:t>: step by step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5003" y="989759"/>
                <a:ext cx="11021993" cy="2111143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from data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split the rest of data into K folds,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  <m:sup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}</m:t>
                    </m:r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</m:oMath>
                </a14:m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f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or </a:t>
                </a:r>
                <a:r>
                  <a:rPr lang="en-US" sz="2000" i="1" dirty="0" smtClean="0">
                    <a:latin typeface="Courier" charset="0"/>
                    <a:ea typeface="Courier" charset="0"/>
                    <a:cs typeface="Courier" charset="0"/>
                  </a:rPr>
                  <a:t>k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1,</m:t>
                        </m:r>
                        <m:r>
                          <a:rPr lang="en-US" sz="2000" i="1">
                            <a:latin typeface="Cambria Math" charset="0"/>
                          </a:rPr>
                          <m:t>…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𝐾</m:t>
                        </m:r>
                      </m:e>
                    </m:d>
                    <m:r>
                      <a:rPr lang="en-US" sz="2000" i="1">
                        <a:latin typeface="Cambria Math" charset="0"/>
                      </a:rPr>
                      <m:t> </m:t>
                    </m:r>
                  </m:oMath>
                </a14:m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1200120" lvl="1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charset="0"/>
                        <a:ea typeface="Courier" charset="0"/>
                        <a:cs typeface="Courier" charset="0"/>
                      </a:rPr>
                      <m:t>in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0,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: </m:t>
                    </m:r>
                  </m:oMath>
                </a14:m>
                <a:endParaRPr lang="en-US" sz="1800" b="0" dirty="0" smtClean="0"/>
              </a:p>
              <a:p>
                <a:pPr marL="1600154" lvl="2" indent="-457200">
                  <a:buFont typeface="+mj-lt"/>
                  <a:buAutoNum type="alphaUcPeriod"/>
                </a:pP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d</a:t>
                </a: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etermine the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ourier" charset="0"/>
                        <a:cs typeface="Courier" charset="0"/>
                      </a:rPr>
                      <m:t>𝛽</m:t>
                    </m:r>
                  </m:oMath>
                </a14:m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,</m:t>
                        </m:r>
                        <m:r>
                          <a:rPr lang="en-US" sz="1800" b="0" i="1" dirty="0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e>
                    </m:d>
                    <m:r>
                      <a:rPr lang="en-US" sz="1800" dirty="0">
                        <a:latin typeface="Cambria Math" charset="0"/>
                        <a:ea typeface="Courier" charset="0"/>
                        <a:cs typeface="Courier" charset="0"/>
                      </a:rPr>
                      <m:t>=</m:t>
                    </m:r>
                    <m:sSup>
                      <m:sSup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sz="1800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 sz="1800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X</m:t>
                            </m:r>
                            <m:r>
                              <a:rPr lang="en-US" sz="1800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+</m:t>
                            </m:r>
                            <m: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  <m:r>
                              <a:rPr lang="en-US" sz="18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𝐼</m:t>
                            </m:r>
                          </m:e>
                        </m:d>
                      </m:e>
                      <m:sup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𝑋</m:t>
                        </m:r>
                      </m:e>
                      <m:sup>
                        <m:r>
                          <a:rPr lang="en-US" sz="18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𝑇</m:t>
                        </m:r>
                      </m:sup>
                    </m:sSup>
                    <m:r>
                      <a:rPr lang="en-US" sz="1800" i="1" dirty="0">
                        <a:latin typeface="Cambria Math" charset="0"/>
                        <a:ea typeface="Courier" charset="0"/>
                        <a:cs typeface="Courier" charset="0"/>
                      </a:rPr>
                      <m:t>𝑌</m:t>
                    </m:r>
                  </m:oMath>
                </a14:m>
                <a:r>
                  <a:rPr lang="en-US" sz="1800" dirty="0"/>
                  <a:t> , using the train </a:t>
                </a:r>
                <a:r>
                  <a:rPr lang="en-US" sz="1800" dirty="0" smtClean="0"/>
                  <a:t>data of the fold,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  <m:sup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−</m:t>
                        </m:r>
                        <m: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1800" dirty="0" smtClean="0"/>
                  <a:t>.</a:t>
                </a:r>
                <a:endParaRPr lang="en-US" sz="1800" dirty="0"/>
              </a:p>
              <a:p>
                <a:pPr marL="1600154" lvl="2" indent="-457200">
                  <a:buFont typeface="+mj-lt"/>
                  <a:buAutoNum type="alphaUcPeriod"/>
                </a:pP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record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latin typeface="Cambria Math" charset="0"/>
                          </a:rPr>
                          <m:t>𝑀𝑆𝐸</m:t>
                        </m:r>
                      </m:sub>
                      <m:sup/>
                    </m:sSubSup>
                    <m:d>
                      <m:dPr>
                        <m:ctrlPr>
                          <a:rPr lang="en-US" sz="18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charset="0"/>
                          </a:rPr>
                          <m:t>𝜆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en-US" sz="1800" dirty="0">
                    <a:latin typeface="Courier" charset="0"/>
                    <a:ea typeface="Courier" charset="0"/>
                    <a:cs typeface="Courier" charset="0"/>
                  </a:rPr>
                  <a:t>using </a:t>
                </a: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the validation data of the fold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  <m:sup>
                        <m:r>
                          <a:rPr lang="en-US" sz="18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sz="18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lvl="2" indent="0">
                  <a:buNone/>
                </a:pPr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At this point we have a 2-D matrix, rows are for different k, and columns are for different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1800" dirty="0" smtClean="0">
                    <a:latin typeface="Courier" charset="0"/>
                    <a:ea typeface="Courier" charset="0"/>
                    <a:cs typeface="Courier" charset="0"/>
                  </a:rPr>
                  <a:t> values. </a:t>
                </a:r>
                <a:endParaRPr lang="en-US" sz="1800" dirty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Average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𝑀𝑆𝐸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(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𝑘</m:t>
                    </m:r>
                    <m:r>
                      <a:rPr lang="en-US" sz="2000" b="0" i="1" smtClean="0">
                        <a:latin typeface="Cambria Math" charset="0"/>
                        <a:ea typeface="Courier" charset="0"/>
                        <a:cs typeface="Courier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for each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dirty="0" smtClean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𝑀𝑆𝐸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. 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Find the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𝜆</m:t>
                    </m:r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that minimizes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20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 dirty="0">
                                    <a:latin typeface="Cambria Math" charset="0"/>
                                    <a:ea typeface="Courier" charset="0"/>
                                    <a:cs typeface="Courier" charset="0"/>
                                  </a:rPr>
                                  <m:t>𝐿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𝑀𝑆𝐸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</m:d>
                      </m:e>
                      <m:sub/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,  resulting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Refit </a:t>
                </a: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the model using 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the full </a:t>
                </a:r>
                <a:r>
                  <a:rPr lang="en-US" sz="2000" dirty="0" smtClean="0"/>
                  <a:t>training data, </a:t>
                </a:r>
                <a:r>
                  <a:rPr lang="en-US" sz="2000" dirty="0" smtClean="0">
                    <a:latin typeface="Courier" charset="0"/>
                    <a:ea typeface="Courier" charset="0"/>
                    <a:cs typeface="Courie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{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𝑡𝑟𝑎𝑖𝑛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ea typeface="Courier" charset="0"/>
                        <a:cs typeface="Courier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𝑣𝑎𝑙</m:t>
                        </m:r>
                      </m:sub>
                    </m:sSub>
                  </m:oMath>
                </a14:m>
                <a:r>
                  <a:rPr lang="en-US" sz="2000" dirty="0"/>
                  <a:t> },  resulting to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charset="0"/>
                        <a:ea typeface="Courier" charset="0"/>
                        <a:cs typeface="Courier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 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report MSE or R</a:t>
                </a:r>
                <a:r>
                  <a:rPr lang="en-US" sz="2000" baseline="30000" dirty="0">
                    <a:latin typeface="Courier" charset="0"/>
                    <a:ea typeface="Courier" charset="0"/>
                    <a:cs typeface="Courier" charset="0"/>
                  </a:rPr>
                  <a:t>2 </a:t>
                </a:r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𝑋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𝑌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𝑡𝑒𝑠𝑡</m:t>
                        </m:r>
                      </m:sub>
                    </m:sSub>
                  </m:oMath>
                </a14:m>
                <a:r>
                  <a:rPr lang="en-US" sz="2000" dirty="0">
                    <a:latin typeface="Courier" charset="0"/>
                    <a:ea typeface="Courier" charset="0"/>
                    <a:cs typeface="Courier" charset="0"/>
                  </a:rPr>
                  <a:t> given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𝑟</m:t>
                        </m:r>
                        <m: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  <m:t>𝑖𝑑𝑔𝑒</m:t>
                        </m:r>
                      </m:sub>
                    </m:sSub>
                    <m:d>
                      <m:dPr>
                        <m:ctrlPr>
                          <a:rPr lang="en-US" sz="2000" i="1" dirty="0">
                            <a:latin typeface="Cambria Math" charset="0"/>
                            <a:ea typeface="Courier" charset="0"/>
                            <a:cs typeface="Courier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𝑟</m:t>
                            </m:r>
                            <m:r>
                              <a:rPr lang="en-US" sz="2000" i="1" dirty="0">
                                <a:latin typeface="Cambria Math" charset="0"/>
                                <a:ea typeface="Courier" charset="0"/>
                                <a:cs typeface="Courier" charset="0"/>
                              </a:rPr>
                              <m:t>𝑖𝑑𝑔𝑒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US" sz="2000" dirty="0" smtClean="0">
                  <a:latin typeface="Courier" charset="0"/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003" y="989759"/>
                <a:ext cx="11021993" cy="2111143"/>
              </a:xfrm>
              <a:blipFill rotWithShape="0">
                <a:blip r:embed="rId2"/>
                <a:stretch>
                  <a:fillRect l="-608" t="-2017" r="-55" b="-149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4836088"/>
                  </p:ext>
                </p:extLst>
              </p:nvPr>
            </p:nvGraphicFramePr>
            <p:xfrm>
              <a:off x="9258126" y="84909"/>
              <a:ext cx="2779649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473329"/>
                    <a:gridCol w="576580"/>
                    <a:gridCol w="576580"/>
                  </a:tblGrid>
                  <a:tr h="35441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4836088"/>
                  </p:ext>
                </p:extLst>
              </p:nvPr>
            </p:nvGraphicFramePr>
            <p:xfrm>
              <a:off x="9258126" y="84909"/>
              <a:ext cx="2779649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473329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1053" t="-8333" r="-283158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48052" t="-8333" r="-249351" b="-4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82105" t="-8333" r="-2105" b="-40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53" t="-108333" r="-383158" b="-3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53" t="-204918" r="-383158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53" t="-410000" r="-383158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9094933"/>
                  </p:ext>
                </p:extLst>
              </p:nvPr>
            </p:nvGraphicFramePr>
            <p:xfrm>
              <a:off x="9175198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5441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79094933"/>
                  </p:ext>
                </p:extLst>
              </p:nvPr>
            </p:nvGraphicFramePr>
            <p:xfrm>
              <a:off x="9175198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053" t="-8333" r="-30105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3191" t="-8333" r="-20425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400000" t="-8333" r="-2105" b="-40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53" t="-108333" r="-4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53" t="-204918" r="-4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53" t="-410000" r="-40105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330548"/>
                  </p:ext>
                </p:extLst>
              </p:nvPr>
            </p:nvGraphicFramePr>
            <p:xfrm>
              <a:off x="9175198" y="53905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54419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330548"/>
                  </p:ext>
                </p:extLst>
              </p:nvPr>
            </p:nvGraphicFramePr>
            <p:xfrm>
              <a:off x="9175198" y="53905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1053" t="-8333" r="-30105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191" t="-8333" r="-20425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400000" t="-8333" r="-2105" b="-40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53" t="-108333" r="-4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53" t="-204918" r="-4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53" t="-410000" r="-40105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30127"/>
                  </p:ext>
                </p:extLst>
              </p:nvPr>
            </p:nvGraphicFramePr>
            <p:xfrm>
              <a:off x="9195519" y="7747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30127"/>
                  </p:ext>
                </p:extLst>
              </p:nvPr>
            </p:nvGraphicFramePr>
            <p:xfrm>
              <a:off x="9195519" y="7747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1053" t="-8333" r="-301053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3191" t="-8333" r="-204255" b="-4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400000" t="-8333" r="-2105" b="-405000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53" t="-108333" r="-4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1053" t="-108333" r="-301053" b="-3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53" t="-204918" r="-4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53" t="-410000" r="-40105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2380501"/>
                  </p:ext>
                </p:extLst>
              </p:nvPr>
            </p:nvGraphicFramePr>
            <p:xfrm>
              <a:off x="9185359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2380501"/>
                  </p:ext>
                </p:extLst>
              </p:nvPr>
            </p:nvGraphicFramePr>
            <p:xfrm>
              <a:off x="9185359" y="69407"/>
              <a:ext cx="2882900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053" t="-8333" r="-301053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3191" t="-8333" r="-204255" b="-4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400000" t="-8333" r="-2105" b="-426667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53" t="-108333" r="-40105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053" t="-108333" r="-30105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3191" t="-108333" r="-204255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53" t="-204918" r="-40105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053" t="-204918" r="-30105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53" t="-410000" r="-40105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211510"/>
                  </p:ext>
                </p:extLst>
              </p:nvPr>
            </p:nvGraphicFramePr>
            <p:xfrm>
              <a:off x="9205679" y="84909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𝑳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211510"/>
                  </p:ext>
                </p:extLst>
              </p:nvPr>
            </p:nvGraphicFramePr>
            <p:xfrm>
              <a:off x="9205679" y="84909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8333" r="-301053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191" t="-8333" r="-204255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400000" t="-8333" r="-2105" b="-528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53" t="-108333" r="-4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108333" r="-3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191" t="-108333" r="-204255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53" t="-204918" r="-4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204918" r="-3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53" t="-410000" r="-40105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1053" t="-510000" r="-30105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191" t="-510000" r="-20425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400000" t="-510000" r="-2105" b="-2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106570"/>
                  </p:ext>
                </p:extLst>
              </p:nvPr>
            </p:nvGraphicFramePr>
            <p:xfrm>
              <a:off x="9205679" y="53905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5718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𝑳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𝟐𝟏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54419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𝐿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106570"/>
                  </p:ext>
                </p:extLst>
              </p:nvPr>
            </p:nvGraphicFramePr>
            <p:xfrm>
              <a:off x="9205679" y="53905"/>
              <a:ext cx="2882900" cy="21945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6580"/>
                    <a:gridCol w="576580"/>
                    <a:gridCol w="576580"/>
                    <a:gridCol w="576580"/>
                    <a:gridCol w="576580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8333" r="-301053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03191" t="-8333" r="-204255" b="-5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400000" t="-8333" r="-2105" b="-528333"/>
                          </a:stretch>
                        </a:blip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53" t="-108333" r="-4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108333" r="-301053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03191" t="-108333" r="-204255" b="-4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53" t="-204918" r="-4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204918" r="-301053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mr-IN" dirty="0" smtClean="0">
                              <a:solidFill>
                                <a:schemeClr val="bg1"/>
                              </a:solidFill>
                            </a:rPr>
                            <a:t>…</a:t>
                          </a:r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..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53" t="-410000" r="-401053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>
                              <a:solidFill>
                                <a:schemeClr val="bg1"/>
                              </a:solidFill>
                            </a:rPr>
                            <a:t>E[]</a:t>
                          </a:r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101053" t="-510000" r="-301053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203191" t="-510000" r="-204255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mr-IN" dirty="0" smtClean="0"/>
                            <a:t>…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9"/>
                          <a:stretch>
                            <a:fillRect l="-400000" t="-510000" r="-2105" b="-26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88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Ridge regularization with </a:t>
            </a:r>
            <a:r>
              <a:rPr lang="en-US" b="1" dirty="0" smtClean="0"/>
              <a:t>validation</a:t>
            </a:r>
            <a:r>
              <a:rPr lang="en-US" dirty="0" smtClean="0"/>
              <a:t> only: step by step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28605"/>
            <a:ext cx="685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3272" y="3163278"/>
            <a:ext cx="118754" cy="308758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en-US" sz="11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</a:t>
            </a:r>
            <a:endParaRPr lang="en-US" sz="1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8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Selection as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680806" cy="2111143"/>
          </a:xfrm>
        </p:spPr>
        <p:txBody>
          <a:bodyPr/>
          <a:lstStyle/>
          <a:p>
            <a:r>
              <a:rPr lang="en-US" sz="2400" dirty="0"/>
              <a:t>Since LASSO regression tend to produce zero estimates for a number of model parameters - we say that LASSO solutions are </a:t>
            </a:r>
            <a:r>
              <a:rPr lang="en-US" sz="2400" b="1" dirty="0"/>
              <a:t>sparse</a:t>
            </a:r>
            <a:r>
              <a:rPr lang="en-US" sz="2400" dirty="0"/>
              <a:t> - we consider LASSO to be a method for variable selection.</a:t>
            </a:r>
          </a:p>
          <a:p>
            <a:endParaRPr lang="en-US" sz="2400" dirty="0"/>
          </a:p>
          <a:p>
            <a:r>
              <a:rPr lang="en-US" sz="2400" dirty="0"/>
              <a:t>Many prefer using LASSO for variable selection (as well as for suppressing extreme parameter values) rather than stepwise selection, as LASSO avoids the statistic problems that arises in stepwise selection.</a:t>
            </a:r>
          </a:p>
          <a:p>
            <a:endParaRPr lang="en-US" sz="2400" dirty="0"/>
          </a:p>
          <a:p>
            <a:r>
              <a:rPr lang="en-US" sz="2400" b="1" dirty="0"/>
              <a:t>Question:</a:t>
            </a:r>
            <a:r>
              <a:rPr lang="en-US" sz="2400" dirty="0"/>
              <a:t> What are the pros and cons of the two approaches?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79302D7-1ACA-224D-B29D-4D28082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B42DE3A-C3D5-DB4E-8609-AB055504742F}"/>
              </a:ext>
            </a:extLst>
          </p:cNvPr>
          <p:cNvSpPr txBox="1">
            <a:spLocks/>
          </p:cNvSpPr>
          <p:nvPr/>
        </p:nvSpPr>
        <p:spPr>
          <a:xfrm>
            <a:off x="397691" y="2184898"/>
            <a:ext cx="11591109" cy="5063066"/>
          </a:xfrm>
          <a:prstGeom prst="rect">
            <a:avLst/>
          </a:prstGeom>
        </p:spPr>
        <p:txBody>
          <a:bodyPr/>
          <a:lstStyle>
            <a:lvl1pPr marL="342878" indent="-342878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1" indent="-285732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2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96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66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36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7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4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100"/>
              </a:spcAft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Milestone 1: Due this Friday, Oct 4 (see Canvas instructions). </a:t>
            </a: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Study break: Wednesday 6-8pm in TBD?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Recall Course Requirements: “You are expected to have programming experience at the level of CS 50 or above, and statistics knowledge at the level of Stat 100 or above (Stat 110 recommended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).”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3BD8E3E-02C2-A04A-ABCD-1382F18753BD}"/>
              </a:ext>
            </a:extLst>
          </p:cNvPr>
          <p:cNvSpPr txBox="1">
            <a:spLocks/>
          </p:cNvSpPr>
          <p:nvPr/>
        </p:nvSpPr>
        <p:spPr>
          <a:xfrm>
            <a:off x="2851121" y="580975"/>
            <a:ext cx="6698717" cy="7048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ctr" defTabSz="457171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Karla"/>
                <a:ea typeface="+mj-ea"/>
                <a:cs typeface="Karla"/>
              </a:defRPr>
            </a:lvl1pPr>
          </a:lstStyle>
          <a:p>
            <a:pPr fontAlgn="ctr"/>
            <a:r>
              <a:rPr lang="en-US" sz="4000" dirty="0">
                <a:solidFill>
                  <a:schemeClr val="bg2"/>
                </a:solidFill>
              </a:rPr>
              <a:t>ANNOUNCEMENTS</a:t>
            </a:r>
          </a:p>
        </p:txBody>
      </p:sp>
    </p:spTree>
    <p:extLst>
      <p:ext uri="{BB962C8B-B14F-4D97-AF65-F5344CB8AC3E}">
        <p14:creationId xmlns:p14="http://schemas.microsoft.com/office/powerpoint/2010/main" val="18300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time: Lecture 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102" y="1711350"/>
            <a:ext cx="5899795" cy="39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73" y="0"/>
            <a:ext cx="6479721" cy="66216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327008" cy="2111143"/>
          </a:xfrm>
        </p:spPr>
        <p:txBody>
          <a:bodyPr/>
          <a:lstStyle/>
          <a:p>
            <a:r>
              <a:rPr lang="en-US" sz="2400" b="1" dirty="0"/>
              <a:t>Left</a:t>
            </a:r>
            <a:r>
              <a:rPr lang="en-US" sz="2400" dirty="0"/>
              <a:t>: </a:t>
            </a:r>
            <a:r>
              <a:rPr lang="en-US" sz="2400" dirty="0" smtClean="0"/>
              <a:t>2000 </a:t>
            </a:r>
            <a:r>
              <a:rPr lang="en-US" sz="2400" dirty="0"/>
              <a:t>best fit straight lines, </a:t>
            </a:r>
            <a:r>
              <a:rPr lang="en-US" sz="2400" dirty="0" smtClean="0"/>
              <a:t>each fitted </a:t>
            </a:r>
            <a:r>
              <a:rPr lang="en-US" sz="2400" dirty="0"/>
              <a:t>on a different </a:t>
            </a:r>
            <a:r>
              <a:rPr lang="en-US" sz="2400" dirty="0" smtClean="0"/>
              <a:t>20 </a:t>
            </a:r>
            <a:r>
              <a:rPr lang="en-US" sz="2400" dirty="0"/>
              <a:t>point training </a:t>
            </a:r>
            <a:r>
              <a:rPr lang="en-US" sz="2400" dirty="0" smtClean="0"/>
              <a:t>set. </a:t>
            </a:r>
            <a:endParaRPr lang="en-US" sz="2400" dirty="0"/>
          </a:p>
          <a:p>
            <a:r>
              <a:rPr lang="en-US" sz="2400" b="1" dirty="0"/>
              <a:t>Right</a:t>
            </a:r>
            <a:r>
              <a:rPr lang="en-US" sz="2400" dirty="0"/>
              <a:t>: Best-fit models using degree </a:t>
            </a:r>
            <a:r>
              <a:rPr lang="en-US" sz="2400" dirty="0" smtClean="0"/>
              <a:t>10 </a:t>
            </a:r>
            <a:r>
              <a:rPr lang="en-US" sz="2400" dirty="0"/>
              <a:t>polynomial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35" y="2159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vs Variance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Left: Linear regression coefficients</a:t>
            </a:r>
          </a:p>
          <a:p>
            <a:r>
              <a:rPr lang="en-US" sz="2400" dirty="0"/>
              <a:t>Right: Poly regression of order </a:t>
            </a:r>
            <a:r>
              <a:rPr lang="en-US" sz="2400" dirty="0" smtClean="0"/>
              <a:t>10 </a:t>
            </a:r>
            <a:r>
              <a:rPr lang="en-US" sz="2400" dirty="0"/>
              <a:t>coefficients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88937"/>
            <a:ext cx="6858000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92" y="1828800"/>
            <a:ext cx="6858000" cy="4572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63847" y="2041742"/>
            <a:ext cx="663879" cy="651354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4643" y="5617028"/>
            <a:ext cx="5078186" cy="489857"/>
          </a:xfrm>
          <a:prstGeom prst="rect">
            <a:avLst/>
          </a:prstGeom>
          <a:solidFill>
            <a:srgbClr val="F8FAF8"/>
          </a:solidFill>
          <a:ln>
            <a:noFill/>
          </a:ln>
          <a:effectLst>
            <a:outerShdw blurRad="50800" dist="50800" dir="5400000" algn="ctr" rotWithShape="0">
              <a:srgbClr val="F9F9F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76540" y="5700430"/>
                <a:ext cx="3765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540" y="5700430"/>
                <a:ext cx="376513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9836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8242" y="5682928"/>
                <a:ext cx="36183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242" y="5682928"/>
                <a:ext cx="361830" cy="553998"/>
              </a:xfrm>
              <a:prstGeom prst="rect">
                <a:avLst/>
              </a:prstGeom>
              <a:blipFill rotWithShape="0">
                <a:blip r:embed="rId5"/>
                <a:stretch>
                  <a:fillRect l="-11864" t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105080" y="5684688"/>
            <a:ext cx="5078186" cy="120307"/>
          </a:xfrm>
          <a:prstGeom prst="rect">
            <a:avLst/>
          </a:prstGeom>
          <a:solidFill>
            <a:srgbClr val="F8FAF8"/>
          </a:solidFill>
          <a:ln>
            <a:noFill/>
          </a:ln>
          <a:effectLst>
            <a:outerShdw blurRad="50800" dist="50800" dir="5400000" algn="ctr" rotWithShape="0">
              <a:srgbClr val="F9F9F9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1883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Regularization</a:t>
            </a:r>
            <a:r>
              <a:rPr lang="en-US" dirty="0"/>
              <a:t>: LASSO and </a:t>
            </a:r>
            <a:r>
              <a:rPr lang="en-US" dirty="0" smtClean="0"/>
              <a:t>Ridge</a:t>
            </a:r>
          </a:p>
          <a:p>
            <a:pPr>
              <a:spcAft>
                <a:spcPts val="1200"/>
              </a:spcAft>
            </a:pPr>
            <a:r>
              <a:rPr lang="en-US" dirty="0"/>
              <a:t>	</a:t>
            </a:r>
            <a:r>
              <a:rPr lang="en-US" dirty="0" smtClean="0"/>
              <a:t>Geometric Interpretation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Regularization: An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idea of regularization revolves around modifying the loss function L; in particular, we add a regularization term that penalizes some specified properties of the model parameters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400" dirty="0"/>
                  <a:t> is a scalar that gives the weight (or importance) of the regularization term.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Fitting the model using the modified loss function </a:t>
                </a:r>
                <a:r>
                  <a:rPr lang="en-US" sz="2400" i="1" dirty="0" err="1"/>
                  <a:t>L</a:t>
                </a:r>
                <a:r>
                  <a:rPr lang="en-US" sz="2400" i="1" baseline="-25000" dirty="0" err="1"/>
                  <a:t>reg</a:t>
                </a:r>
                <a:r>
                  <a:rPr lang="en-US" sz="2400" dirty="0"/>
                  <a:t> would result in model parameters with desirable properties (specified by </a:t>
                </a:r>
                <a:r>
                  <a:rPr lang="en-US" sz="2400" i="1" dirty="0"/>
                  <a:t>R</a:t>
                </a:r>
                <a:r>
                  <a:rPr lang="en-US" sz="2400" dirty="0"/>
                  <a:t>).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1535" b="-109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859" y="2812538"/>
            <a:ext cx="4148119" cy="4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LASSO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644711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Since we wish to discourage extreme values in model parameter, we need to choose a regularization term that penalizes parameter magnitudes. For our loss function, we will again use MSE.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Together our regularized loss function is: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Note that              is the </a:t>
            </a:r>
            <a:r>
              <a:rPr lang="en-US" sz="2400" b="1" i="1" dirty="0">
                <a:latin typeface="STIXGeneral" charset="0"/>
                <a:ea typeface="STIXGeneral" charset="0"/>
                <a:cs typeface="STIXGeneral" charset="0"/>
              </a:rPr>
              <a:t>l</a:t>
            </a:r>
            <a:r>
              <a:rPr lang="en-US" sz="2400" b="1" baseline="-25000" dirty="0"/>
              <a:t>1 </a:t>
            </a:r>
            <a:r>
              <a:rPr lang="en-US" sz="2400" dirty="0"/>
              <a:t>norm of the vector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b</a:t>
            </a: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303" y="3071469"/>
            <a:ext cx="6716629" cy="1066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447" y="4160785"/>
            <a:ext cx="711700" cy="724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2" y="4987216"/>
            <a:ext cx="2412152" cy="11590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987553" y="3805518"/>
            <a:ext cx="766482" cy="4572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9003</TotalTime>
  <Words>2290</Words>
  <Application>Microsoft Macintosh PowerPoint</Application>
  <PresentationFormat>Widescreen</PresentationFormat>
  <Paragraphs>330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Cambria Math</vt:lpstr>
      <vt:lpstr>Courier</vt:lpstr>
      <vt:lpstr>Karla</vt:lpstr>
      <vt:lpstr>Mangal</vt:lpstr>
      <vt:lpstr>STIXGeneral</vt:lpstr>
      <vt:lpstr>Symbol</vt:lpstr>
      <vt:lpstr>Arial</vt:lpstr>
      <vt:lpstr>GEC_template</vt:lpstr>
      <vt:lpstr>Lecture 8a: Regularization</vt:lpstr>
      <vt:lpstr>PowerPoint Presentation</vt:lpstr>
      <vt:lpstr>PowerPoint Presentation</vt:lpstr>
      <vt:lpstr>PowerPoint Presentation</vt:lpstr>
      <vt:lpstr>Bias vs Variance</vt:lpstr>
      <vt:lpstr>Bias vs Variance</vt:lpstr>
      <vt:lpstr>Lecture Outline</vt:lpstr>
      <vt:lpstr>Regularization: An Overview</vt:lpstr>
      <vt:lpstr>LASSO Regression</vt:lpstr>
      <vt:lpstr>Ridge Regression</vt:lpstr>
      <vt:lpstr>Choosing l</vt:lpstr>
      <vt:lpstr>Ridge, LASSO - Computational complexity</vt:lpstr>
      <vt:lpstr>Regularization Parameter with a Validation Seet</vt:lpstr>
      <vt:lpstr>The Geometry of Regularization (LASSO)</vt:lpstr>
      <vt:lpstr>The Geometry of Regularization (LASSO)</vt:lpstr>
      <vt:lpstr>The Geometry of Regularization (LASSO)</vt:lpstr>
      <vt:lpstr>The Geometry of Regularization (LASSO)</vt:lpstr>
      <vt:lpstr>The Geometry of Regularization (Ridge)</vt:lpstr>
      <vt:lpstr>The Geometry of Regularization (Ridge)</vt:lpstr>
      <vt:lpstr>The Geometry of Regularization</vt:lpstr>
      <vt:lpstr>Examples</vt:lpstr>
      <vt:lpstr>Ridge visualized</vt:lpstr>
      <vt:lpstr>LASSO visualized</vt:lpstr>
      <vt:lpstr>Ridge regularization with only validation : step by step </vt:lpstr>
      <vt:lpstr>Ridge regularization with validation only: step by step </vt:lpstr>
      <vt:lpstr>Lasso regularization with validation only: step by step </vt:lpstr>
      <vt:lpstr>Ridge regularization with CV: step by step </vt:lpstr>
      <vt:lpstr>Ridge regularization with validation only: step by step </vt:lpstr>
      <vt:lpstr>Variable Selection as Regularization</vt:lpstr>
      <vt:lpstr>Quiz time: Lecture 8 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163</cp:revision>
  <cp:lastPrinted>2019-09-30T17:09:05Z</cp:lastPrinted>
  <dcterms:created xsi:type="dcterms:W3CDTF">2018-07-11T02:31:23Z</dcterms:created>
  <dcterms:modified xsi:type="dcterms:W3CDTF">2019-09-30T17:48:44Z</dcterms:modified>
</cp:coreProperties>
</file>